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9"/>
  </p:handoutMasterIdLst>
  <p:sldIdLst>
    <p:sldId id="492" r:id="rId4"/>
    <p:sldId id="513" r:id="rId6"/>
    <p:sldId id="514" r:id="rId7"/>
    <p:sldId id="276" r:id="rId8"/>
    <p:sldId id="282" r:id="rId9"/>
    <p:sldId id="366" r:id="rId10"/>
    <p:sldId id="431" r:id="rId11"/>
    <p:sldId id="475" r:id="rId12"/>
    <p:sldId id="478" r:id="rId13"/>
    <p:sldId id="517" r:id="rId14"/>
    <p:sldId id="382" r:id="rId15"/>
    <p:sldId id="481" r:id="rId16"/>
    <p:sldId id="518" r:id="rId17"/>
    <p:sldId id="482" r:id="rId18"/>
    <p:sldId id="396" r:id="rId19"/>
    <p:sldId id="397" r:id="rId20"/>
    <p:sldId id="483" r:id="rId21"/>
    <p:sldId id="520" r:id="rId22"/>
    <p:sldId id="485" r:id="rId23"/>
    <p:sldId id="409" r:id="rId24"/>
    <p:sldId id="521" r:id="rId25"/>
    <p:sldId id="522" r:id="rId26"/>
    <p:sldId id="523" r:id="rId27"/>
    <p:sldId id="524" r:id="rId28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3" userDrawn="1">
          <p15:clr>
            <a:srgbClr val="A4A3A4"/>
          </p15:clr>
        </p15:guide>
        <p15:guide id="2" pos="28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lenovo" initials="l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4B9"/>
    <a:srgbClr val="C6E9EA"/>
    <a:srgbClr val="69E2BE"/>
    <a:srgbClr val="6AE1CE"/>
    <a:srgbClr val="00A49D"/>
    <a:srgbClr val="B0C9DE"/>
    <a:srgbClr val="C1413F"/>
    <a:srgbClr val="2B2D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4" autoAdjust="0"/>
    <p:restoredTop sz="94660"/>
  </p:normalViewPr>
  <p:slideViewPr>
    <p:cSldViewPr snapToGrid="0" showGuides="1">
      <p:cViewPr varScale="1">
        <p:scale>
          <a:sx n="151" d="100"/>
          <a:sy n="151" d="100"/>
        </p:scale>
        <p:origin x="600" y="108"/>
      </p:cViewPr>
      <p:guideLst>
        <p:guide orient="horz" pos="1693"/>
        <p:guide pos="28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78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8ABD495-612D-449E-9925-EF221D89A6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2ABA8DD-1FDD-443F-9568-5B6B35F585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7AF99E9-6685-4795-823C-C047B4FDAB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9EE3EF7-296C-41AD-ADEE-9408F595B9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E1D67-CCBB-40BD-B25D-8AFE8830449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7993013-D2A6-4F92-AF14-AB100197D2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3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image" Target="../media/image27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../media/image30.jpeg"/><Relationship Id="rId7" Type="http://schemas.openxmlformats.org/officeDocument/2006/relationships/tags" Target="../tags/tag144.xml"/><Relationship Id="rId6" Type="http://schemas.openxmlformats.org/officeDocument/2006/relationships/image" Target="../media/image29.png"/><Relationship Id="rId5" Type="http://schemas.openxmlformats.org/officeDocument/2006/relationships/tags" Target="../tags/tag143.xml"/><Relationship Id="rId4" Type="http://schemas.openxmlformats.org/officeDocument/2006/relationships/image" Target="../media/image28.png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9" Type="http://schemas.openxmlformats.org/officeDocument/2006/relationships/notesSlide" Target="../notesSlides/notesSlide11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151.xml"/><Relationship Id="rId16" Type="http://schemas.openxmlformats.org/officeDocument/2006/relationships/tags" Target="../tags/tag150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image" Target="../media/image32.png"/><Relationship Id="rId12" Type="http://schemas.openxmlformats.org/officeDocument/2006/relationships/tags" Target="../tags/tag147.xml"/><Relationship Id="rId11" Type="http://schemas.openxmlformats.org/officeDocument/2006/relationships/image" Target="../media/image31.jpeg"/><Relationship Id="rId10" Type="http://schemas.openxmlformats.org/officeDocument/2006/relationships/tags" Target="../tags/tag146.xml"/><Relationship Id="rId1" Type="http://schemas.openxmlformats.org/officeDocument/2006/relationships/tags" Target="../tags/tag14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2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5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0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24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image" Target="../media/image13.jpeg"/><Relationship Id="rId4" Type="http://schemas.openxmlformats.org/officeDocument/2006/relationships/tags" Target="../tags/tag12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5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4010" y="4681220"/>
            <a:ext cx="4964430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9050" y="1337310"/>
            <a:ext cx="3482975" cy="23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Arial" panose="020B0604020202020204" pitchFamily="34" charset="0"/>
              </a:rPr>
              <a:t>藻类、苔藓和蕨类</a:t>
            </a:r>
            <a:endParaRPr lang="zh-CN" altLang="en-US" sz="4800" dirty="0">
              <a:sym typeface="Arial" panose="020B0604020202020204" pitchFamily="34" charset="0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第一章  第一节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6"/>
          <p:cNvSpPr txBox="1">
            <a:spLocks noChangeArrowheads="1"/>
          </p:cNvSpPr>
          <p:nvPr/>
        </p:nvSpPr>
        <p:spPr bwMode="auto">
          <a:xfrm>
            <a:off x="650875" y="311785"/>
            <a:ext cx="40913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藻类植物与人类的关系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1507" name="组合 14"/>
          <p:cNvGrpSpPr/>
          <p:nvPr/>
        </p:nvGrpSpPr>
        <p:grpSpPr bwMode="auto">
          <a:xfrm>
            <a:off x="3739830" y="1131888"/>
            <a:ext cx="1223962" cy="864236"/>
            <a:chOff x="3485362" y="1119816"/>
            <a:chExt cx="1223723" cy="864732"/>
          </a:xfrm>
        </p:grpSpPr>
        <p:sp>
          <p:nvSpPr>
            <p:cNvPr id="14" name="椭圆 13"/>
            <p:cNvSpPr/>
            <p:nvPr/>
          </p:nvSpPr>
          <p:spPr>
            <a:xfrm>
              <a:off x="3485362" y="1119816"/>
              <a:ext cx="1223723" cy="864096"/>
            </a:xfrm>
            <a:prstGeom prst="ellipse">
              <a:avLst/>
            </a:prstGeom>
            <a:noFill/>
            <a:ln w="28575">
              <a:solidFill>
                <a:srgbClr val="00A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黑体" panose="02010609060101010101" charset="-122"/>
              </a:endParaRPr>
            </a:p>
          </p:txBody>
        </p:sp>
        <p:sp>
          <p:nvSpPr>
            <p:cNvPr id="21509" name="TextBox 2"/>
            <p:cNvSpPr txBox="1">
              <a:spLocks noChangeArrowheads="1"/>
            </p:cNvSpPr>
            <p:nvPr/>
          </p:nvSpPr>
          <p:spPr bwMode="auto">
            <a:xfrm>
              <a:off x="3661857" y="1154126"/>
              <a:ext cx="861527" cy="830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藻类</a:t>
              </a:r>
              <a:endPara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dist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植物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53403" y="2528253"/>
            <a:ext cx="1861186" cy="2037715"/>
            <a:chOff x="886706" y="1995686"/>
            <a:chExt cx="1861813" cy="203696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86706" y="1995686"/>
              <a:ext cx="1700443" cy="155281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512" name="TextBox 3"/>
            <p:cNvSpPr txBox="1">
              <a:spLocks noChangeArrowheads="1"/>
            </p:cNvSpPr>
            <p:nvPr/>
          </p:nvSpPr>
          <p:spPr bwMode="auto">
            <a:xfrm>
              <a:off x="983894" y="3572447"/>
              <a:ext cx="1764625" cy="460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释放氧气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2685733" y="2624138"/>
            <a:ext cx="1728787" cy="1941830"/>
            <a:chOff x="3059832" y="2201736"/>
            <a:chExt cx="1728192" cy="1941771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59832" y="2201736"/>
              <a:ext cx="1728192" cy="12961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515" name="TextBox 4"/>
            <p:cNvSpPr txBox="1">
              <a:spLocks noChangeArrowheads="1"/>
            </p:cNvSpPr>
            <p:nvPr/>
          </p:nvSpPr>
          <p:spPr bwMode="auto">
            <a:xfrm>
              <a:off x="3275658" y="3683146"/>
              <a:ext cx="1512049" cy="460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鱼类饵料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4655820" y="2611438"/>
            <a:ext cx="2068195" cy="1954552"/>
            <a:chOff x="5028693" y="2190071"/>
            <a:chExt cx="2068666" cy="1953408"/>
          </a:xfrm>
        </p:grpSpPr>
        <p:grpSp>
          <p:nvGrpSpPr>
            <p:cNvPr id="21517" name="组合 5"/>
            <p:cNvGrpSpPr/>
            <p:nvPr/>
          </p:nvGrpSpPr>
          <p:grpSpPr bwMode="auto">
            <a:xfrm>
              <a:off x="5028693" y="2190071"/>
              <a:ext cx="2068666" cy="1377143"/>
              <a:chOff x="5226576" y="2190071"/>
              <a:chExt cx="2068666" cy="1377143"/>
            </a:xfrm>
          </p:grpSpPr>
          <p:pic>
            <p:nvPicPr>
              <p:cNvPr id="21518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197712" y="2563232"/>
                <a:ext cx="1097530" cy="1003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4" name="Picture 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226576" y="2190071"/>
                <a:ext cx="1408751" cy="1083945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1520" name="TextBox 6"/>
            <p:cNvSpPr txBox="1">
              <a:spLocks noChangeArrowheads="1"/>
            </p:cNvSpPr>
            <p:nvPr/>
          </p:nvSpPr>
          <p:spPr bwMode="auto">
            <a:xfrm>
              <a:off x="5436096" y="3683373"/>
              <a:ext cx="936104" cy="46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食用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6924360" y="2557145"/>
            <a:ext cx="1811655" cy="2009141"/>
            <a:chOff x="7297803" y="2134590"/>
            <a:chExt cx="1810794" cy="2010413"/>
          </a:xfrm>
        </p:grpSpPr>
        <p:grpSp>
          <p:nvGrpSpPr>
            <p:cNvPr id="21522" name="组合 7"/>
            <p:cNvGrpSpPr/>
            <p:nvPr/>
          </p:nvGrpSpPr>
          <p:grpSpPr bwMode="auto">
            <a:xfrm>
              <a:off x="7420298" y="2134590"/>
              <a:ext cx="1349368" cy="1502090"/>
              <a:chOff x="7420298" y="2134590"/>
              <a:chExt cx="1349368" cy="1502090"/>
            </a:xfrm>
          </p:grpSpPr>
          <p:pic>
            <p:nvPicPr>
              <p:cNvPr id="21523" name="Picture 6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420298" y="2134590"/>
                <a:ext cx="890482" cy="9886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4" name="Picture 7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7966138" y="2785877"/>
                <a:ext cx="803528" cy="850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525" name="TextBox 8"/>
            <p:cNvSpPr txBox="1">
              <a:spLocks noChangeArrowheads="1"/>
            </p:cNvSpPr>
            <p:nvPr/>
          </p:nvSpPr>
          <p:spPr bwMode="auto">
            <a:xfrm>
              <a:off x="7297803" y="3684336"/>
              <a:ext cx="1810794" cy="460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工业、医药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 flipH="1">
            <a:off x="1627823" y="1671320"/>
            <a:ext cx="2053590" cy="885825"/>
          </a:xfrm>
          <a:prstGeom prst="line">
            <a:avLst/>
          </a:prstGeom>
          <a:ln w="19050">
            <a:solidFill>
              <a:srgbClr val="00A49D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3415030" y="2013903"/>
            <a:ext cx="609600" cy="628650"/>
          </a:xfrm>
          <a:prstGeom prst="line">
            <a:avLst/>
          </a:prstGeom>
          <a:ln w="19050">
            <a:solidFill>
              <a:srgbClr val="00A49D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729163" y="1985328"/>
            <a:ext cx="695325" cy="723900"/>
          </a:xfrm>
          <a:prstGeom prst="line">
            <a:avLst/>
          </a:prstGeom>
          <a:ln w="19050">
            <a:solidFill>
              <a:srgbClr val="00A49D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4" idx="6"/>
          </p:cNvCxnSpPr>
          <p:nvPr/>
        </p:nvCxnSpPr>
        <p:spPr>
          <a:xfrm>
            <a:off x="4963160" y="1563688"/>
            <a:ext cx="2551430" cy="964565"/>
          </a:xfrm>
          <a:prstGeom prst="line">
            <a:avLst/>
          </a:prstGeom>
          <a:ln w="19050">
            <a:solidFill>
              <a:srgbClr val="00A49D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1095" y="1261110"/>
            <a:ext cx="3168650" cy="211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3735" y="1261110"/>
            <a:ext cx="3168650" cy="2115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1841500" y="3741420"/>
            <a:ext cx="5811520" cy="4838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草色入帘青。苔痕上阶绿，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342" name="Text Box 3"/>
          <p:cNvSpPr txBox="1">
            <a:spLocks noChangeArrowheads="1"/>
          </p:cNvSpPr>
          <p:nvPr/>
        </p:nvSpPr>
        <p:spPr bwMode="auto">
          <a:xfrm>
            <a:off x="4392234" y="4318135"/>
            <a:ext cx="38474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【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唐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】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刘禹锡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陋室铭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》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573" y="32521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二、苔藓植物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07573" y="32521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二、苔藓植物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36003" y="3765550"/>
            <a:ext cx="7233285" cy="8070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苔藓植物生活在阴湿的地面和背阴的墙壁上、树干的背阴处。孢子繁殖。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100" y="1192530"/>
            <a:ext cx="2424430" cy="1759585"/>
            <a:chOff x="1046995" y="1371417"/>
            <a:chExt cx="3270491" cy="2373442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1121403" y="1426084"/>
              <a:ext cx="3127801" cy="226429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1046995" y="1371417"/>
              <a:ext cx="3270491" cy="237344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375025" y="1217930"/>
            <a:ext cx="2424430" cy="1759585"/>
            <a:chOff x="4557017" y="1370120"/>
            <a:chExt cx="3270491" cy="2373442"/>
          </a:xfrm>
        </p:grpSpPr>
        <p:pic>
          <p:nvPicPr>
            <p:cNvPr id="4" name="图片 3" descr="22-2-4地钱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screen"/>
            <a:stretch>
              <a:fillRect/>
            </a:stretch>
          </p:blipFill>
          <p:spPr>
            <a:xfrm>
              <a:off x="4622925" y="1470762"/>
              <a:ext cx="3152812" cy="22268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4557017" y="1370120"/>
              <a:ext cx="3270491" cy="2373442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044385" y="1244293"/>
            <a:ext cx="2551420" cy="2293518"/>
            <a:chOff x="518828" y="2165678"/>
            <a:chExt cx="2551420" cy="2293518"/>
          </a:xfrm>
        </p:grpSpPr>
        <p:pic>
          <p:nvPicPr>
            <p:cNvPr id="1026" name="Picture 2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542842" y="2202570"/>
              <a:ext cx="2479698" cy="1648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>
              <a:off x="518828" y="2165678"/>
              <a:ext cx="2551420" cy="17295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4"/>
              </p:custDataLst>
            </p:nvPr>
          </p:nvSpPr>
          <p:spPr>
            <a:xfrm>
              <a:off x="1128840" y="3997531"/>
              <a:ext cx="112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charset="-122"/>
                </a:rPr>
                <a:t>泥炭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藓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4186503" y="2943484"/>
            <a:ext cx="9460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地钱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1229571" y="2952374"/>
            <a:ext cx="12382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葫芦藓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ldLvl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41475" y="1316038"/>
            <a:ext cx="2132013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936875" y="3259138"/>
            <a:ext cx="1152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左大括号 3"/>
          <p:cNvSpPr/>
          <p:nvPr/>
        </p:nvSpPr>
        <p:spPr>
          <a:xfrm>
            <a:off x="1497013" y="1387475"/>
            <a:ext cx="360362" cy="1728788"/>
          </a:xfrm>
          <a:prstGeom prst="leftBrace">
            <a:avLst>
              <a:gd name="adj1" fmla="val 2942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1330" y="1929130"/>
            <a:ext cx="10160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1—3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厘米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97350" y="3078163"/>
            <a:ext cx="647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茎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36875" y="2859088"/>
            <a:ext cx="1152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97350" y="2644775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叶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044825" y="4051300"/>
            <a:ext cx="1152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7350" y="3821430"/>
            <a:ext cx="9442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假根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611" name="TextBox 10"/>
          <p:cNvSpPr txBox="1">
            <a:spLocks noChangeArrowheads="1"/>
          </p:cNvSpPr>
          <p:nvPr/>
        </p:nvSpPr>
        <p:spPr bwMode="auto">
          <a:xfrm>
            <a:off x="611505" y="303530"/>
            <a:ext cx="35858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苔藓植物的主要特征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364163" y="1571619"/>
            <a:ext cx="3390265" cy="2592705"/>
            <a:chOff x="5220072" y="1315387"/>
            <a:chExt cx="3391052" cy="2592605"/>
          </a:xfrm>
        </p:grpSpPr>
        <p:sp>
          <p:nvSpPr>
            <p:cNvPr id="25613" name="矩形 11"/>
            <p:cNvSpPr>
              <a:spLocks noChangeArrowheads="1"/>
            </p:cNvSpPr>
            <p:nvPr/>
          </p:nvSpPr>
          <p:spPr bwMode="auto">
            <a:xfrm>
              <a:off x="5298195" y="1324278"/>
              <a:ext cx="3246874" cy="2489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一般都很矮小，通常具有类似茎和叶的分化，但是茎中没有导管，叶中也没有叶脉，根非常简单，称为假根。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220072" y="1315387"/>
              <a:ext cx="3391052" cy="2592605"/>
            </a:xfrm>
            <a:prstGeom prst="roundRect">
              <a:avLst/>
            </a:prstGeom>
            <a:noFill/>
            <a:ln w="28575">
              <a:solidFill>
                <a:srgbClr val="00A49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400" noProof="1">
                <a:cs typeface="黑体" panose="0201060906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 descr="Ⅲ-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0412" y="1089751"/>
            <a:ext cx="1532588" cy="144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 descr="shenju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5100" y="1085007"/>
            <a:ext cx="1428750" cy="144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832275" y="2545720"/>
            <a:ext cx="9144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肾厥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099810" y="2545080"/>
            <a:ext cx="151828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江南星厥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38919" name="Picture 7" descr="胎生狗脊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7150" y="3010276"/>
            <a:ext cx="1494332" cy="126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9" descr="2006671222726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90196" y="3006938"/>
            <a:ext cx="1442804" cy="128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190196" y="4443580"/>
            <a:ext cx="14287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满江红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391920" y="4445000"/>
            <a:ext cx="168021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胎生狗脊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63493" name="Picture 5" descr="0130000016402012198952031294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8980" y="1090532"/>
            <a:ext cx="1506824" cy="144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012564" y="2545131"/>
            <a:ext cx="105965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卷柏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63496" name="Picture 8" descr="2f3295d4649ca112a18bb7b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90514" y="3009865"/>
            <a:ext cx="1502921" cy="126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4022069" y="4432864"/>
            <a:ext cx="105965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贯众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7573" y="323306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三、蕨类植物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8915" grpId="0"/>
      <p:bldP spid="38914" grpId="0"/>
      <p:bldP spid="63494" grpId="0"/>
      <p:bldP spid="634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wrd10101b_pic"/>
          <p:cNvPicPr>
            <a:picLocks noChangeAspect="1" noChangeArrowheads="1"/>
          </p:cNvPicPr>
          <p:nvPr/>
        </p:nvPicPr>
        <p:blipFill>
          <a:blip r:embed="rId1" cstate="email">
            <a:lum bright="30000" contrast="18000"/>
          </a:blip>
          <a:srcRect/>
          <a:stretch>
            <a:fillRect/>
          </a:stretch>
        </p:blipFill>
        <p:spPr bwMode="auto">
          <a:xfrm>
            <a:off x="5771299" y="1065722"/>
            <a:ext cx="2121353" cy="26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5" name="AutoShape 3"/>
          <p:cNvSpPr/>
          <p:nvPr/>
        </p:nvSpPr>
        <p:spPr bwMode="auto">
          <a:xfrm>
            <a:off x="5010150" y="3872230"/>
            <a:ext cx="653415" cy="475615"/>
          </a:xfrm>
          <a:prstGeom prst="borderCallout1">
            <a:avLst>
              <a:gd name="adj1" fmla="val 53938"/>
              <a:gd name="adj2" fmla="val 101068"/>
              <a:gd name="adj3" fmla="val -62082"/>
              <a:gd name="adj4" fmla="val 262585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根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6676" name="AutoShape 4"/>
          <p:cNvSpPr/>
          <p:nvPr/>
        </p:nvSpPr>
        <p:spPr bwMode="auto">
          <a:xfrm>
            <a:off x="8314690" y="3312795"/>
            <a:ext cx="583565" cy="449580"/>
          </a:xfrm>
          <a:prstGeom prst="borderCallout1">
            <a:avLst>
              <a:gd name="adj1" fmla="val 47316"/>
              <a:gd name="adj2" fmla="val -217"/>
              <a:gd name="adj3" fmla="val -26129"/>
              <a:gd name="adj4" fmla="val -198258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茎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646430" y="1265555"/>
            <a:ext cx="3824605" cy="28740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蕨类植物有根、茎、叶的分化，且具有输导组织。但根状茎多藏于地下，地上部分为叶片和叶柄。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6679" name="AutoShape 7"/>
          <p:cNvSpPr/>
          <p:nvPr/>
        </p:nvSpPr>
        <p:spPr bwMode="auto">
          <a:xfrm>
            <a:off x="5407820" y="1357962"/>
            <a:ext cx="255983" cy="2100263"/>
          </a:xfrm>
          <a:prstGeom prst="leftBrace">
            <a:avLst>
              <a:gd name="adj1" fmla="val 84211"/>
              <a:gd name="adj2" fmla="val 50921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7913" y="2223962"/>
            <a:ext cx="549729" cy="4375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叶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707573" y="323306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三、蕨类植物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bldLvl="0" animBg="1"/>
      <p:bldP spid="156676" grpId="0" bldLvl="0" animBg="1"/>
      <p:bldP spid="156678" grpId="0" bldLvl="0" animBg="1"/>
      <p:bldP spid="156679" grpId="0" bldLvl="0" animBg="1"/>
      <p:bldP spid="3" grpId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31"/>
          <p:cNvPicPr>
            <a:picLocks noChangeAspect="1" noChangeArrowheads="1"/>
          </p:cNvPicPr>
          <p:nvPr/>
        </p:nvPicPr>
        <p:blipFill>
          <a:blip r:embed="rId1" cstate="email">
            <a:lum bright="-6000" contrast="6000"/>
          </a:blip>
          <a:srcRect/>
          <a:stretch>
            <a:fillRect/>
          </a:stretch>
        </p:blipFill>
        <p:spPr bwMode="auto">
          <a:xfrm>
            <a:off x="2231878" y="2162762"/>
            <a:ext cx="3964679" cy="226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3726180" y="4427220"/>
            <a:ext cx="1343025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孢 子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707390" y="1012825"/>
            <a:ext cx="7934960" cy="95440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一个孢子就是一个生殖细胞。成熟孢子从叶表面散发出来，落在温暖潮湿的地方，就萌发生长成新的植物体。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 flipV="1">
            <a:off x="5412376" y="2847561"/>
            <a:ext cx="1680179" cy="67089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7092553" y="2568636"/>
            <a:ext cx="2051447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孢子囊群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707573" y="323306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三、蕨类植物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995967" y="865842"/>
            <a:ext cx="3871913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蕨类植物的生活环境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995967" y="1394797"/>
            <a:ext cx="480655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生活在森林和山野的潮湿环境中。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995967" y="1923752"/>
            <a:ext cx="3871913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蕨类植物的形态结构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995680" y="2361565"/>
            <a:ext cx="737171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有根、茎、叶的分化，在这些器官中有专门运输物质的通道——输导组织。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995680" y="3121025"/>
            <a:ext cx="7185660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植株较高大，叶的背面有褐色的斑块隆起，茎大多生长在地下。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995967" y="3880187"/>
            <a:ext cx="3871913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蕨类植物的繁殖方式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995967" y="4409142"/>
            <a:ext cx="175855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孢子繁殖。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707573" y="323306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三、蕨类植物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/>
      <p:bldP spid="54278" grpId="0"/>
      <p:bldP spid="54279" grpId="0" bldLvl="0" animBg="1"/>
      <p:bldP spid="54280" grpId="0"/>
      <p:bldP spid="54281" grpId="0"/>
      <p:bldP spid="54282" grpId="0" bldLvl="0" animBg="1"/>
      <p:bldP spid="542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659130" y="306070"/>
            <a:ext cx="42240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蕨类植物与人类的关系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510280" y="1234440"/>
            <a:ext cx="1833245" cy="657860"/>
          </a:xfrm>
          <a:prstGeom prst="ellipse">
            <a:avLst/>
          </a:prstGeom>
          <a:noFill/>
          <a:ln w="28575">
            <a:solidFill>
              <a:srgbClr val="00A49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3735070" y="1329690"/>
            <a:ext cx="1512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蕨类植物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773113" y="2500313"/>
            <a:ext cx="1638300" cy="1565792"/>
            <a:chOff x="781095" y="2646060"/>
            <a:chExt cx="1515000" cy="143602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81095" y="2646060"/>
              <a:ext cx="1328936" cy="9967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799" name="TextBox 4"/>
            <p:cNvSpPr txBox="1">
              <a:spLocks noChangeArrowheads="1"/>
            </p:cNvSpPr>
            <p:nvPr/>
          </p:nvSpPr>
          <p:spPr bwMode="auto">
            <a:xfrm>
              <a:off x="899592" y="3659862"/>
              <a:ext cx="1396503" cy="422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可食用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541588" y="2565400"/>
            <a:ext cx="1555750" cy="1492327"/>
            <a:chOff x="2583976" y="2711802"/>
            <a:chExt cx="1352566" cy="134075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583976" y="2711802"/>
              <a:ext cx="1352566" cy="9480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2" name="TextBox 5"/>
            <p:cNvSpPr txBox="1">
              <a:spLocks noChangeArrowheads="1"/>
            </p:cNvSpPr>
            <p:nvPr/>
          </p:nvSpPr>
          <p:spPr bwMode="auto">
            <a:xfrm>
              <a:off x="2770303" y="3638941"/>
              <a:ext cx="979912" cy="413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可药用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387850" y="2570163"/>
            <a:ext cx="1592263" cy="1472361"/>
            <a:chOff x="4220943" y="2784746"/>
            <a:chExt cx="1390123" cy="1330125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20943" y="2784746"/>
              <a:ext cx="1390123" cy="92469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5" name="TextBox 6"/>
            <p:cNvSpPr txBox="1">
              <a:spLocks noChangeArrowheads="1"/>
            </p:cNvSpPr>
            <p:nvPr/>
          </p:nvSpPr>
          <p:spPr bwMode="auto">
            <a:xfrm>
              <a:off x="4497895" y="3698970"/>
              <a:ext cx="1080120" cy="415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作饲料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372225" y="2625725"/>
            <a:ext cx="1512888" cy="1460168"/>
            <a:chOff x="6156177" y="2761296"/>
            <a:chExt cx="1388400" cy="1408351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156177" y="2761296"/>
              <a:ext cx="1368152" cy="93767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8" name="TextBox 7"/>
            <p:cNvSpPr txBox="1">
              <a:spLocks noChangeArrowheads="1"/>
            </p:cNvSpPr>
            <p:nvPr/>
          </p:nvSpPr>
          <p:spPr bwMode="auto">
            <a:xfrm>
              <a:off x="6608473" y="3725609"/>
              <a:ext cx="936104" cy="44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煤炭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3" name="弧形 12"/>
          <p:cNvSpPr/>
          <p:nvPr/>
        </p:nvSpPr>
        <p:spPr>
          <a:xfrm rot="18484348">
            <a:off x="915670" y="2378075"/>
            <a:ext cx="3293745" cy="1241425"/>
          </a:xfrm>
          <a:prstGeom prst="arc">
            <a:avLst>
              <a:gd name="adj1" fmla="val 15824466"/>
              <a:gd name="adj2" fmla="val 21361472"/>
            </a:avLst>
          </a:prstGeom>
          <a:ln w="19050">
            <a:solidFill>
              <a:srgbClr val="00A49D"/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cs typeface="黑体" panose="02010609060101010101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3883025" y="1574800"/>
            <a:ext cx="3065463" cy="2433638"/>
          </a:xfrm>
          <a:prstGeom prst="arc">
            <a:avLst/>
          </a:prstGeom>
          <a:ln w="19050">
            <a:solidFill>
              <a:srgbClr val="00A49D"/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cs typeface="黑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3438525" y="1954213"/>
            <a:ext cx="430213" cy="673100"/>
          </a:xfrm>
          <a:prstGeom prst="line">
            <a:avLst/>
          </a:prstGeom>
          <a:ln w="19050">
            <a:solidFill>
              <a:srgbClr val="00A49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75200" y="1954213"/>
            <a:ext cx="377825" cy="673100"/>
          </a:xfrm>
          <a:prstGeom prst="line">
            <a:avLst/>
          </a:prstGeom>
          <a:ln w="19050">
            <a:solidFill>
              <a:srgbClr val="00A49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63" name="Group 31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20065" y="843280"/>
          <a:ext cx="8171180" cy="4213225"/>
        </p:xfrm>
        <a:graphic>
          <a:graphicData uri="http://schemas.openxmlformats.org/drawingml/2006/table">
            <a:tbl>
              <a:tblPr/>
              <a:tblGrid>
                <a:gridCol w="542925"/>
                <a:gridCol w="1528445"/>
                <a:gridCol w="1998345"/>
                <a:gridCol w="2058670"/>
                <a:gridCol w="2042795"/>
              </a:tblGrid>
              <a:tr h="43624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藻类植物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苔藓植物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蕨类植物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674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生活环境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大多生活在水中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潮湿的陆地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森林或荒野的阴湿环境中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032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形态结构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有无根茎叶的分化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无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有茎和叶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有根、茎、叶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0264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根茎叶内有无导管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无导管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无导管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有导管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0363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与人类的关系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食用、药用、饲料</a:t>
                      </a: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监测空气污染的指示植物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食用、药用、观赏用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7500" marR="67500" marT="35105" marB="35105" anchor="ctr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7573" y="315686"/>
            <a:ext cx="174688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课堂小结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1506" y="287020"/>
            <a:ext cx="17973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情境导入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920" y="909320"/>
            <a:ext cx="75831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生物圈已知的绿色植物有50余万种，它们形态各异，生活环境也有差别，可以分为几大类群？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95830" y="1727835"/>
            <a:ext cx="2271395" cy="16230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95830" y="3383280"/>
            <a:ext cx="2271395" cy="162306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02" name="图片 101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274310" y="1727835"/>
            <a:ext cx="2271395" cy="162306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03" name="图片 102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274310" y="3378835"/>
            <a:ext cx="2271395" cy="162306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7" name="文本框 6"/>
          <p:cNvSpPr txBox="1"/>
          <p:nvPr/>
        </p:nvSpPr>
        <p:spPr>
          <a:xfrm>
            <a:off x="1736725" y="1842135"/>
            <a:ext cx="459105" cy="147510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藻类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6725" y="3571240"/>
            <a:ext cx="459105" cy="141097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苔藓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6800" y="1842135"/>
            <a:ext cx="459105" cy="166116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蕨类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8230" y="3559810"/>
            <a:ext cx="459105" cy="156845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种子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2336165" y="2367915"/>
            <a:ext cx="442849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1"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</a:t>
            </a: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）生活环境：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2363470" y="2974975"/>
            <a:ext cx="172212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1"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2</a:t>
            </a: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）结构：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4667969" y="2353310"/>
            <a:ext cx="371475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水生 → 陆生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4010025" y="2974975"/>
            <a:ext cx="2466975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简单 → 复杂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888865" y="1642110"/>
            <a:ext cx="239268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从低等到高等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813560" y="1642110"/>
            <a:ext cx="227203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植物进化顺序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箭头: 右 2"/>
          <p:cNvSpPr/>
          <p:nvPr/>
        </p:nvSpPr>
        <p:spPr>
          <a:xfrm>
            <a:off x="3886273" y="1760695"/>
            <a:ext cx="864317" cy="199157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07573" y="315686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课堂小结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1" grpId="0" bldLvl="0" animBg="1"/>
      <p:bldP spid="16999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1"/>
          <p:cNvSpPr>
            <a:spLocks noChangeArrowheads="1"/>
          </p:cNvSpPr>
          <p:nvPr/>
        </p:nvSpPr>
        <p:spPr bwMode="auto">
          <a:xfrm>
            <a:off x="970915" y="1365885"/>
            <a:ext cx="747649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下列有关藻类植物的描述中，正确的是（    ）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藻类植物有多细胞的，也有单细胞的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藻类植物都生活在海洋中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藻类植物都是没有根、茎、叶分化的多细胞植物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海生藻类不能进行光合作用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942455" y="1102360"/>
            <a:ext cx="56134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7573" y="315686"/>
            <a:ext cx="174688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3"/>
          <p:cNvSpPr>
            <a:spLocks noChangeArrowheads="1"/>
          </p:cNvSpPr>
          <p:nvPr/>
        </p:nvSpPr>
        <p:spPr bwMode="auto">
          <a:xfrm>
            <a:off x="707390" y="994410"/>
            <a:ext cx="843661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下列各种植物中，常作为空气监测指示植物的是（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）           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．苔藓植物        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B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．藻类植物      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．蕨类植物        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D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．种子植物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7838520" y="973694"/>
            <a:ext cx="42386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7573" y="315686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8609" name="Text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7390" y="2927350"/>
            <a:ext cx="59975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下列属于蕨类植物的是（    ）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衣藻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贯众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水绵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海带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03420" y="2927350"/>
            <a:ext cx="5295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 altLang="zh-CN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7573" y="315686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6866" name="Text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7415" y="1240155"/>
            <a:ext cx="74072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下列各项中不属于苔藓植物主要特征的是（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）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A.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利用孢子进行繁殖        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B.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一般具有茎和叶，但没有输导组织 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C.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有根、叶、茎的分化，里面有输导组织 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D.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受精作用离不开水，适于生活在潮湿的地方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88835" y="1240155"/>
            <a:ext cx="57626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7573" y="315686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课堂检测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440" y="914400"/>
            <a:ext cx="79241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cs typeface="黑体" panose="02010609060101010101" charset="-122"/>
              </a:rPr>
              <a:t>5</a:t>
            </a:r>
            <a:r>
              <a:rPr lang="zh-CN" altLang="en-US" sz="2400">
                <a:cs typeface="黑体" panose="02010609060101010101" charset="-122"/>
              </a:rPr>
              <a:t>.海带是藻类植物，其细胞中碘的浓度，比海水中确的浓度高许多倍，而海带细胞仍能从海水中吸收碘。下列说法错误的是(</a:t>
            </a:r>
            <a:r>
              <a:rPr lang="en-US" altLang="zh-CN" sz="2400">
                <a:cs typeface="黑体" panose="02010609060101010101" charset="-122"/>
              </a:rPr>
              <a:t>    </a:t>
            </a:r>
            <a:r>
              <a:rPr lang="zh-CN" altLang="en-US" sz="2400">
                <a:cs typeface="黑体" panose="02010609060101010101" charset="-122"/>
              </a:rPr>
              <a:t> )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A.海带具有根、茎叶的分化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B.海带能进行光合作用产“生氧气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C.海带没有专门进行光合作用的器官</a:t>
            </a:r>
            <a:endParaRPr lang="zh-CN" altLang="en-US" sz="2400"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cs typeface="黑体" panose="02010609060101010101" charset="-122"/>
              </a:rPr>
              <a:t>D.上述现象说明细胞膜控制物质的进出</a:t>
            </a:r>
            <a:endParaRPr lang="zh-CN" altLang="en-US" sz="2400">
              <a:cs typeface="黑体" panose="02010609060101010101" charset="-122"/>
            </a:endParaRPr>
          </a:p>
        </p:txBody>
      </p:sp>
      <p:sp>
        <p:nvSpPr>
          <p:cNvPr id="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1485" y="2023349"/>
            <a:ext cx="42386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721995" y="293053"/>
            <a:ext cx="40322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一、藻类植物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363" name="组合 23"/>
          <p:cNvGrpSpPr/>
          <p:nvPr/>
        </p:nvGrpSpPr>
        <p:grpSpPr bwMode="auto">
          <a:xfrm>
            <a:off x="4420005" y="1384300"/>
            <a:ext cx="4258622" cy="2508250"/>
            <a:chOff x="5203026" y="1311669"/>
            <a:chExt cx="4259065" cy="2508611"/>
          </a:xfrm>
        </p:grpSpPr>
        <p:pic>
          <p:nvPicPr>
            <p:cNvPr id="1536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 l="5707" t="7706" r="4518" b="9016"/>
            <a:stretch>
              <a:fillRect/>
            </a:stretch>
          </p:blipFill>
          <p:spPr bwMode="auto">
            <a:xfrm>
              <a:off x="5203026" y="1311669"/>
              <a:ext cx="3281298" cy="2508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TextBox 6"/>
            <p:cNvSpPr txBox="1">
              <a:spLocks noChangeArrowheads="1"/>
            </p:cNvSpPr>
            <p:nvPr/>
          </p:nvSpPr>
          <p:spPr bwMode="auto">
            <a:xfrm>
              <a:off x="8540610" y="1810215"/>
              <a:ext cx="921481" cy="2010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西湖春色归</a:t>
              </a:r>
              <a:endPara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春水绿于染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32314" y="2687816"/>
            <a:ext cx="2920365" cy="481966"/>
            <a:chOff x="773477" y="2053103"/>
            <a:chExt cx="2920365" cy="6709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9" name="圆角矩形 8"/>
            <p:cNvSpPr/>
            <p:nvPr/>
          </p:nvSpPr>
          <p:spPr>
            <a:xfrm>
              <a:off x="773477" y="2053103"/>
              <a:ext cx="2660015" cy="670922"/>
            </a:xfrm>
            <a:prstGeom prst="roundRect">
              <a:avLst/>
            </a:prstGeom>
            <a:solidFill>
              <a:srgbClr val="C6E9EA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黑体" panose="02010609060101010101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2527" y="2083158"/>
              <a:ext cx="2901315" cy="640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 fontAlgn="auto"/>
              <a:r>
                <a:rPr lang="zh-CN" altLang="en-US" sz="2400" noProof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藻类植物大量繁殖</a:t>
              </a:r>
              <a:endParaRPr lang="zh-CN" altLang="en-US" sz="24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TextBox 20"/>
          <p:cNvSpPr txBox="1">
            <a:spLocks noChangeArrowheads="1"/>
          </p:cNvSpPr>
          <p:nvPr/>
        </p:nvSpPr>
        <p:spPr bwMode="auto">
          <a:xfrm>
            <a:off x="721995" y="1677035"/>
            <a:ext cx="35217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为什么水是绿色的？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水绵6"/>
          <p:cNvPicPr>
            <a:picLocks noChangeAspect="1" noChangeArrowheads="1"/>
          </p:cNvPicPr>
          <p:nvPr/>
        </p:nvPicPr>
        <p:blipFill>
          <a:blip r:embed="rId1" cstate="email">
            <a:lum bright="6000" contrast="6000"/>
          </a:blip>
          <a:srcRect/>
          <a:stretch>
            <a:fillRect/>
          </a:stretch>
        </p:blipFill>
        <p:spPr bwMode="auto">
          <a:xfrm>
            <a:off x="4871720" y="1781175"/>
            <a:ext cx="307594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hlb2020101b_pic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CFFF6">
                  <a:alpha val="100000"/>
                </a:srgbClr>
              </a:clrFrom>
              <a:clrTo>
                <a:srgbClr val="FCFF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8875" y="1154430"/>
            <a:ext cx="241490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81710" y="3914775"/>
            <a:ext cx="334518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衣藻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---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单细淡水藻类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794250" y="3914775"/>
            <a:ext cx="3561715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水绵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---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多细胞淡水藻类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536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ulva"/>
          <p:cNvPicPr>
            <a:picLocks noChangeAspect="1" noChangeArrowheads="1"/>
          </p:cNvPicPr>
          <p:nvPr/>
        </p:nvPicPr>
        <p:blipFill>
          <a:blip r:embed="rId1" cstate="email">
            <a:lum bright="-6000" contrast="6000"/>
          </a:blip>
          <a:srcRect/>
          <a:stretch>
            <a:fillRect/>
          </a:stretch>
        </p:blipFill>
        <p:spPr bwMode="auto">
          <a:xfrm>
            <a:off x="1647190" y="908050"/>
            <a:ext cx="187071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452880" y="2398395"/>
            <a:ext cx="2701925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海洋藻类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石莼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7171" name="Picture 3" descr="undaria-lar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12105" y="882015"/>
            <a:ext cx="2028190" cy="156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208174" y="2448223"/>
            <a:ext cx="257556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海洋藻类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裙带菜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7173" name="Picture 2" descr="鹿角菜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97025" y="2885440"/>
            <a:ext cx="201168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1344557" y="4434205"/>
            <a:ext cx="257556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海洋藻类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</a:t>
            </a: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鹿角菜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7175" name="Picture 4" descr="porphyra"/>
          <p:cNvPicPr>
            <a:picLocks noGrp="1" noChangeAspect="1" noChangeArrowheads="1"/>
          </p:cNvPicPr>
          <p:nvPr>
            <p:ph idx="4294967295"/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178040" y="2958465"/>
            <a:ext cx="1965960" cy="1424305"/>
          </a:xfrm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5421630" y="4434205"/>
            <a:ext cx="240030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海洋藻类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紫菜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1510" grpId="0" bldLvl="0" animBg="1"/>
      <p:bldP spid="72707" grpId="0" bldLvl="0" animBg="1"/>
      <p:bldP spid="737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8_140105_1"/>
          <p:cNvPicPr>
            <a:picLocks noChangeAspect="1" noChangeArrowheads="1"/>
          </p:cNvPicPr>
          <p:nvPr/>
        </p:nvPicPr>
        <p:blipFill>
          <a:blip r:embed="rId1"/>
          <a:srcRect b="5139"/>
          <a:stretch>
            <a:fillRect/>
          </a:stretch>
        </p:blipFill>
        <p:spPr bwMode="auto">
          <a:xfrm>
            <a:off x="2491740" y="1053465"/>
            <a:ext cx="4404995" cy="279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2491740" y="3965575"/>
            <a:ext cx="4831080" cy="4375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海洋藻类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——</a:t>
            </a: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石花菜  清热解毒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17"/>
          <p:cNvGrpSpPr/>
          <p:nvPr/>
        </p:nvGrpSpPr>
        <p:grpSpPr bwMode="auto">
          <a:xfrm>
            <a:off x="2626366" y="1907540"/>
            <a:ext cx="4397193" cy="2792571"/>
            <a:chOff x="2573" y="246"/>
            <a:chExt cx="3242" cy="2887"/>
          </a:xfrm>
        </p:grpSpPr>
        <p:graphicFrame>
          <p:nvGraphicFramePr>
            <p:cNvPr id="10244" name="Object 6"/>
            <p:cNvGraphicFramePr>
              <a:graphicFrameLocks noChangeAspect="1"/>
            </p:cNvGraphicFramePr>
            <p:nvPr/>
          </p:nvGraphicFramePr>
          <p:xfrm>
            <a:off x="2661" y="246"/>
            <a:ext cx="946" cy="2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1" imgW="1955800" imgH="3911600" progId="Photoshop.Image.5">
                    <p:embed/>
                  </p:oleObj>
                </mc:Choice>
                <mc:Fallback>
                  <p:oleObj name="" r:id="rId1" imgW="1955800" imgH="3911600" progId="Photoshop.Image.5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CCFFFF"/>
                            </a:clrFrom>
                            <a:clrTo>
                              <a:srgbClr val="CC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1" y="246"/>
                          <a:ext cx="946" cy="23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5" name="Object 7"/>
            <p:cNvGraphicFramePr>
              <a:graphicFrameLocks noChangeAspect="1"/>
            </p:cNvGraphicFramePr>
            <p:nvPr/>
          </p:nvGraphicFramePr>
          <p:xfrm>
            <a:off x="4839" y="258"/>
            <a:ext cx="769" cy="2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3" imgW="1397000" imgH="3429000" progId="Photoshop.Image.5">
                    <p:embed/>
                  </p:oleObj>
                </mc:Choice>
                <mc:Fallback>
                  <p:oleObj name="" r:id="rId3" imgW="1397000" imgH="3429000" progId="Photoshop.Image.5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CCFFFF"/>
                            </a:clrFrom>
                            <a:clrTo>
                              <a:srgbClr val="CC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39" y="258"/>
                          <a:ext cx="769" cy="23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6" name="Line 8"/>
            <p:cNvSpPr>
              <a:spLocks noChangeShapeType="1"/>
            </p:cNvSpPr>
            <p:nvPr/>
          </p:nvSpPr>
          <p:spPr bwMode="auto">
            <a:xfrm flipV="1">
              <a:off x="3397" y="2454"/>
              <a:ext cx="404" cy="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47" name="Line 9"/>
            <p:cNvSpPr>
              <a:spLocks noChangeShapeType="1"/>
            </p:cNvSpPr>
            <p:nvPr/>
          </p:nvSpPr>
          <p:spPr bwMode="auto">
            <a:xfrm>
              <a:off x="4509" y="2506"/>
              <a:ext cx="61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48" name="Line 10"/>
            <p:cNvSpPr>
              <a:spLocks noChangeShapeType="1"/>
            </p:cNvSpPr>
            <p:nvPr/>
          </p:nvSpPr>
          <p:spPr bwMode="auto">
            <a:xfrm flipV="1">
              <a:off x="3387" y="1012"/>
              <a:ext cx="413" cy="1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49" name="Line 11"/>
            <p:cNvSpPr>
              <a:spLocks noChangeShapeType="1"/>
            </p:cNvSpPr>
            <p:nvPr/>
          </p:nvSpPr>
          <p:spPr bwMode="auto">
            <a:xfrm>
              <a:off x="4509" y="1025"/>
              <a:ext cx="62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50" name="Text Box 12"/>
            <p:cNvSpPr txBox="1">
              <a:spLocks noChangeArrowheads="1"/>
            </p:cNvSpPr>
            <p:nvPr/>
          </p:nvSpPr>
          <p:spPr bwMode="auto">
            <a:xfrm>
              <a:off x="3771" y="797"/>
              <a:ext cx="999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叶状体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51" name="Text Box 13"/>
            <p:cNvSpPr txBox="1">
              <a:spLocks noChangeArrowheads="1"/>
            </p:cNvSpPr>
            <p:nvPr/>
          </p:nvSpPr>
          <p:spPr bwMode="auto">
            <a:xfrm>
              <a:off x="2573" y="2657"/>
              <a:ext cx="1122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海带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52" name="Text Box 14"/>
            <p:cNvSpPr txBox="1">
              <a:spLocks noChangeArrowheads="1"/>
            </p:cNvSpPr>
            <p:nvPr/>
          </p:nvSpPr>
          <p:spPr bwMode="auto">
            <a:xfrm>
              <a:off x="3775" y="2265"/>
              <a:ext cx="896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根状物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253" name="Text Box 15"/>
            <p:cNvSpPr txBox="1">
              <a:spLocks noChangeArrowheads="1"/>
            </p:cNvSpPr>
            <p:nvPr/>
          </p:nvSpPr>
          <p:spPr bwMode="auto">
            <a:xfrm>
              <a:off x="4890" y="2657"/>
              <a:ext cx="925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紫菜</a:t>
              </a:r>
              <a:endParaRPr lang="zh-CN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1140701" y="932892"/>
            <a:ext cx="6061472" cy="622300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想一想：海带、紫菜食用的是什么结构？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07606" y="871855"/>
            <a:ext cx="3261360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藻类植物的生活环境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707390" y="1405890"/>
            <a:ext cx="815848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藻类植物大都生活在水中，少数种类生活在潮湿的地表。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707606" y="1940560"/>
            <a:ext cx="3548380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藻类植物的形态结构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707606" y="2386965"/>
            <a:ext cx="610790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结构比较简单，没有根、茎、叶的分化；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707606" y="2833370"/>
            <a:ext cx="6627020" cy="106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3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细胞中含有叶绿体，能进行光合作用；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algn="l" fontAlgn="base">
              <a:lnSpc>
                <a:spcPct val="120000"/>
              </a:lnSpc>
              <a:spcBef>
                <a:spcPct val="3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全身都能吸收养料、运输养料。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707606" y="4014470"/>
            <a:ext cx="3935015" cy="437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藻类植物的繁殖方式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707606" y="4460875"/>
            <a:ext cx="34290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孢子繁殖。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/>
      <p:bldP spid="48133" grpId="0"/>
      <p:bldP spid="48134" grpId="0" bldLvl="0" animBg="1"/>
      <p:bldP spid="48135" grpId="0"/>
      <p:bldP spid="48140" grpId="0" bldLvl="0" animBg="1"/>
      <p:bldP spid="481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00171" y="2969339"/>
            <a:ext cx="471606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藻类植物的共同特征是什么？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058598" y="2360905"/>
            <a:ext cx="9715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海带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1094456" y="994193"/>
            <a:ext cx="977008" cy="125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953671" y="2360905"/>
            <a:ext cx="80010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紫菜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1100171" y="2360905"/>
            <a:ext cx="97155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衣藻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3244850" y="2360905"/>
            <a:ext cx="96012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水绵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985520" y="3406775"/>
            <a:ext cx="5893435" cy="15449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　　没有根茎叶分化；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　　能进行光合作用的结构简单的生物；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　　多数生活在水中。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8690" name="Picture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5630" y="982345"/>
            <a:ext cx="94996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1" name="Picture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58410" y="998220"/>
            <a:ext cx="949960" cy="125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2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8955" y="982345"/>
            <a:ext cx="94996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57738" y="311241"/>
            <a:ext cx="228219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一、藻类植物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286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82" grpId="0"/>
      <p:bldP spid="28685" grpId="0"/>
      <p:bldP spid="28687" grpId="0"/>
      <p:bldP spid="28688" grpId="0"/>
      <p:bldP spid="2868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1.xml><?xml version="1.0" encoding="utf-8"?>
<p:tagLst xmlns:p="http://schemas.openxmlformats.org/presentationml/2006/main">
  <p:tag name="KSO_WM_UNIT_TABLE_BEAUTIFY" val="smartTable{b8c07b33-1043-4d98-b231-520a71b0ca72}"/>
  <p:tag name="TABLE_ENDDRAG_ORIGIN_RECT" val="643*331"/>
  <p:tag name="TABLE_ENDDRAG_RECT" val="34*62*643*331"/>
</p:tagLst>
</file>

<file path=ppt/tags/tag1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8.xml><?xml version="1.0" encoding="utf-8"?>
<p:tagLst xmlns:p="http://schemas.openxmlformats.org/presentationml/2006/main">
  <p:tag name="KSO_WPP_MARK_KEY" val="366486c9-b926-480f-9406-7f833d6a0134"/>
  <p:tag name="COMMONDATA" val="eyJoZGlkIjoiYWY3ZTM4MmMxMDZiNWZhZmZhNTcyNzc1ZTRjYTU5MTIifQ=="/>
  <p:tag name="commondata" val="eyJoZGlkIjoiN2YxOGMyNDFkMTQxMWJhZTVlZDhiNDQyZGU2OTYwOW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WPS 演示</Application>
  <PresentationFormat>全屏显示(16:9)</PresentationFormat>
  <Paragraphs>299</Paragraphs>
  <Slides>24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Office 主题​​</vt:lpstr>
      <vt:lpstr>1_Office 主题​​</vt:lpstr>
      <vt:lpstr>Photoshop.Image.5</vt:lpstr>
      <vt:lpstr>Photoshop.Image.5</vt:lpstr>
      <vt:lpstr>藻类、苔藓和蕨类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23</cp:revision>
  <dcterms:created xsi:type="dcterms:W3CDTF">2020-04-30T13:25:00Z</dcterms:created>
  <dcterms:modified xsi:type="dcterms:W3CDTF">2024-08-31T00:57:06Z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493E40DF6A344FDD83F5478E41268760_12</vt:lpwstr>
  </property>
</Properties>
</file>