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93" r:id="rId3"/>
    <p:sldId id="257" r:id="rId5"/>
    <p:sldId id="314" r:id="rId6"/>
    <p:sldId id="265" r:id="rId7"/>
    <p:sldId id="315" r:id="rId8"/>
    <p:sldId id="317" r:id="rId9"/>
    <p:sldId id="318" r:id="rId10"/>
    <p:sldId id="268" r:id="rId11"/>
    <p:sldId id="320" r:id="rId12"/>
    <p:sldId id="319" r:id="rId13"/>
    <p:sldId id="260" r:id="rId14"/>
    <p:sldId id="321" r:id="rId15"/>
    <p:sldId id="322" r:id="rId16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4" userDrawn="1">
          <p15:clr>
            <a:srgbClr val="A4A3A4"/>
          </p15:clr>
        </p15:guide>
        <p15:guide id="2" pos="27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0" name="HJZX010" initials="" lastIdx="0" clrIdx="0"/>
  <p:cmAuthor id="1" name="kingsoft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DBDC"/>
    <a:srgbClr val="079FA9"/>
    <a:srgbClr val="969696"/>
    <a:srgbClr val="91C2D0"/>
    <a:srgbClr val="93CC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66" autoAdjust="0"/>
  </p:normalViewPr>
  <p:slideViewPr>
    <p:cSldViewPr showGuides="1">
      <p:cViewPr varScale="1">
        <p:scale>
          <a:sx n="111" d="100"/>
          <a:sy n="111" d="100"/>
        </p:scale>
        <p:origin x="562" y="82"/>
      </p:cViewPr>
      <p:guideLst>
        <p:guide orient="horz" pos="1484"/>
        <p:guide pos="27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80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90E9DBB5-5E18-430E-BE42-A5DE36E7D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15DAA695-99A5-4BD7-87D9-C1D4B981A5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AA695-99A5-4BD7-87D9-C1D4B981A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AA695-99A5-4BD7-87D9-C1D4B981A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AA695-99A5-4BD7-87D9-C1D4B981A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AA695-99A5-4BD7-87D9-C1D4B981A5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00075"/>
            <a:ext cx="485775" cy="514413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76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7.xml"/><Relationship Id="rId1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66.xml"/><Relationship Id="rId3" Type="http://schemas.openxmlformats.org/officeDocument/2006/relationships/image" Target="../media/image3.jpe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6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tags" Target="../tags/tag68.xml"/><Relationship Id="rId2" Type="http://schemas.openxmlformats.org/officeDocument/2006/relationships/image" Target="../media/image4.jpeg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70.xml"/><Relationship Id="rId1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71.xml"/><Relationship Id="rId1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72.xml"/><Relationship Id="rId3" Type="http://schemas.openxmlformats.org/officeDocument/2006/relationships/slide" Target="slide8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5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92240" y="4688840"/>
            <a:ext cx="518827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cs typeface="+mn-ea"/>
                <a:sym typeface="+mn-lt"/>
              </a:rPr>
              <a:t>人教版  生物（初中）（七年级 上）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3" name="图片 2" descr="G:\360MoveData\Users\youyi-pc\Desktop\QQ截图20230603151500.pngQQ截图2023060315150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903788" y="1343660"/>
            <a:ext cx="3590290" cy="239712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5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>
                <a:sym typeface="+mn-ea"/>
              </a:rPr>
              <a:t>观察周边环境中的生物</a:t>
            </a:r>
            <a:endParaRPr lang="zh-CN" altLang="en-US" sz="4800">
              <a:sym typeface="+mn-ea"/>
            </a:endParaRPr>
          </a:p>
        </p:txBody>
      </p:sp>
      <p:sp>
        <p:nvSpPr>
          <p:cNvPr id="10" name="署名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7976" y="2957848"/>
            <a:ext cx="8528049" cy="1707020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  <a:lvl2pPr marL="403860" indent="-15494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2pPr>
            <a:lvl3pPr marL="599440" indent="-121285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3pPr>
            <a:lvl4pPr marL="772795" indent="-11176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4pPr>
            <a:lvl5pPr marL="926465" indent="-9525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第一章  第1节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88762"/>
            <a:ext cx="3456384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800"/>
              <a:t>我们所观察的生物大多是植物和动物。除这两类生物外，还有真菌、细菌、病毒等生物</a:t>
            </a:r>
            <a:r>
              <a:rPr lang="zh-CN" altLang="en-US" sz="2800" smtClean="0"/>
              <a:t>。</a:t>
            </a:r>
            <a:endParaRPr lang="zh-CN" altLang="en-US" sz="2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8693" l="0" r="99755">
                        <a14:foregroundMark x1="94608" y1="34205" x2="97426" y2="33987"/>
                        <a14:foregroundMark x1="93750" y1="32462" x2="98039" y2="32462"/>
                        <a14:backgroundMark x1="99142" y1="33551" x2="99510" y2="525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5418" y="0"/>
            <a:ext cx="5248582" cy="29523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8628" y="2859782"/>
            <a:ext cx="5313871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细菌、病毒和许多真菌的个体比较微小，结构比较简单，它们在自然界中分布十分广泛。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7704" y="4073494"/>
            <a:ext cx="52520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你能说出生物共同的特征吗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528" y="985565"/>
            <a:ext cx="28892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79FA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观察的</a:t>
            </a:r>
            <a:r>
              <a:rPr lang="zh-CN" altLang="en-US" sz="2800" b="1">
                <a:solidFill>
                  <a:srgbClr val="079FA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一般过程</a:t>
            </a:r>
            <a:endParaRPr lang="en-US" altLang="zh-CN" sz="2800" b="1">
              <a:solidFill>
                <a:srgbClr val="079FA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01275" y="851059"/>
            <a:ext cx="197040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79FA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</a:t>
            </a:r>
            <a:r>
              <a:rPr lang="zh-CN" altLang="en-US" sz="2800" b="1" smtClean="0">
                <a:solidFill>
                  <a:srgbClr val="079FA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物的种类</a:t>
            </a:r>
            <a:endParaRPr lang="zh-CN" altLang="en-US" sz="2800" b="1" dirty="0">
              <a:solidFill>
                <a:srgbClr val="079FA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5" name="TextBox 23"/>
          <p:cNvSpPr txBox="1">
            <a:spLocks noChangeArrowheads="1"/>
          </p:cNvSpPr>
          <p:nvPr/>
        </p:nvSpPr>
        <p:spPr bwMode="auto">
          <a:xfrm>
            <a:off x="539115" y="259993"/>
            <a:ext cx="25393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39115" y="1551279"/>
            <a:ext cx="3208457" cy="650007"/>
            <a:chOff x="1651575" y="1059582"/>
            <a:chExt cx="3208457" cy="650007"/>
          </a:xfrm>
        </p:grpSpPr>
        <p:sp>
          <p:nvSpPr>
            <p:cNvPr id="31" name="Line 11"/>
            <p:cNvSpPr>
              <a:spLocks noChangeShapeType="1"/>
            </p:cNvSpPr>
            <p:nvPr/>
          </p:nvSpPr>
          <p:spPr bwMode="auto">
            <a:xfrm flipV="1">
              <a:off x="1943448" y="1581552"/>
              <a:ext cx="2916584" cy="984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黑体" panose="02010609060101010101" pitchFamily="49" charset="-122"/>
              </a:endParaRPr>
            </a:p>
          </p:txBody>
        </p:sp>
        <p:grpSp>
          <p:nvGrpSpPr>
            <p:cNvPr id="32" name="Group 22"/>
            <p:cNvGrpSpPr/>
            <p:nvPr/>
          </p:nvGrpSpPr>
          <p:grpSpPr bwMode="auto">
            <a:xfrm>
              <a:off x="1651575" y="1133327"/>
              <a:ext cx="485777" cy="576262"/>
              <a:chOff x="816" y="2304"/>
              <a:chExt cx="1440" cy="448"/>
            </a:xfrm>
            <a:solidFill>
              <a:srgbClr val="FFC000"/>
            </a:solidFill>
          </p:grpSpPr>
          <p:sp>
            <p:nvSpPr>
              <p:cNvPr id="36" name="Freeform 23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latin typeface="黑体" panose="02010609060101010101" pitchFamily="49" charset="-122"/>
                </a:endParaRPr>
              </a:p>
            </p:txBody>
          </p:sp>
          <p:sp>
            <p:nvSpPr>
              <p:cNvPr id="37" name="Rectangle 24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2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ko-KR" sz="2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黑体" panose="02010609060101010101" pitchFamily="49" charset="-122"/>
                    <a:ea typeface="Gulim" panose="020B0600000101010101" pitchFamily="34" charset="-127"/>
                  </a:rPr>
                  <a:t>1</a:t>
                </a:r>
                <a:endParaRPr lang="en-US" altLang="ko-KR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233960" y="1059582"/>
              <a:ext cx="2626072" cy="521970"/>
              <a:chOff x="2477489" y="1422787"/>
              <a:chExt cx="2626072" cy="521970"/>
            </a:xfrm>
          </p:grpSpPr>
          <p:sp>
            <p:nvSpPr>
              <p:cNvPr id="34" name="Text Box 59"/>
              <p:cNvSpPr txBox="1">
                <a:spLocks noChangeArrowheads="1"/>
              </p:cNvSpPr>
              <p:nvPr/>
            </p:nvSpPr>
            <p:spPr bwMode="auto">
              <a:xfrm>
                <a:off x="2477489" y="1422787"/>
                <a:ext cx="2626072" cy="521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确</a:t>
                </a:r>
                <a:r>
                  <a:rPr lang="zh-CN" altLang="en-US" sz="28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定</a:t>
                </a:r>
                <a:r>
                  <a:rPr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观察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4076523" y="1862953"/>
                <a:ext cx="7441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矩形 37">
            <a:hlinkClick r:id="rId1" action="ppaction://hlinksldjump"/>
          </p:cNvPr>
          <p:cNvSpPr/>
          <p:nvPr/>
        </p:nvSpPr>
        <p:spPr>
          <a:xfrm>
            <a:off x="2641186" y="1511898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39115" y="2239417"/>
            <a:ext cx="3208457" cy="650007"/>
            <a:chOff x="1651575" y="1059582"/>
            <a:chExt cx="3208457" cy="650007"/>
          </a:xfrm>
        </p:grpSpPr>
        <p:sp>
          <p:nvSpPr>
            <p:cNvPr id="40" name="Line 11"/>
            <p:cNvSpPr>
              <a:spLocks noChangeShapeType="1"/>
            </p:cNvSpPr>
            <p:nvPr/>
          </p:nvSpPr>
          <p:spPr bwMode="auto">
            <a:xfrm flipV="1">
              <a:off x="1943448" y="1581552"/>
              <a:ext cx="2916584" cy="984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黑体" panose="02010609060101010101" pitchFamily="49" charset="-122"/>
              </a:endParaRPr>
            </a:p>
          </p:txBody>
        </p:sp>
        <p:grpSp>
          <p:nvGrpSpPr>
            <p:cNvPr id="41" name="Group 22"/>
            <p:cNvGrpSpPr/>
            <p:nvPr/>
          </p:nvGrpSpPr>
          <p:grpSpPr bwMode="auto">
            <a:xfrm>
              <a:off x="1651575" y="1133327"/>
              <a:ext cx="485777" cy="576262"/>
              <a:chOff x="816" y="2304"/>
              <a:chExt cx="1440" cy="448"/>
            </a:xfrm>
            <a:solidFill>
              <a:srgbClr val="FFC000"/>
            </a:solidFill>
          </p:grpSpPr>
          <p:sp>
            <p:nvSpPr>
              <p:cNvPr id="45" name="Freeform 23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latin typeface="黑体" panose="02010609060101010101" pitchFamily="49" charset="-122"/>
                </a:endParaRPr>
              </a:p>
            </p:txBody>
          </p:sp>
          <p:sp>
            <p:nvSpPr>
              <p:cNvPr id="46" name="Rectangle 24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2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ko-KR" sz="2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黑体" panose="02010609060101010101" pitchFamily="49" charset="-122"/>
                    <a:ea typeface="Gulim" panose="020B0600000101010101" pitchFamily="34" charset="-127"/>
                  </a:rPr>
                  <a:t>2</a:t>
                </a:r>
                <a:endParaRPr lang="en-US" altLang="ko-KR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233960" y="1059582"/>
              <a:ext cx="2626072" cy="521970"/>
              <a:chOff x="2477489" y="1422787"/>
              <a:chExt cx="2626072" cy="521970"/>
            </a:xfrm>
          </p:grpSpPr>
          <p:sp>
            <p:nvSpPr>
              <p:cNvPr id="43" name="Text Box 59"/>
              <p:cNvSpPr txBox="1">
                <a:spLocks noChangeArrowheads="1"/>
              </p:cNvSpPr>
              <p:nvPr/>
            </p:nvSpPr>
            <p:spPr bwMode="auto">
              <a:xfrm>
                <a:off x="2477489" y="1422787"/>
                <a:ext cx="2626072" cy="521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明</a:t>
                </a:r>
                <a:r>
                  <a:rPr lang="zh-CN" altLang="en-US" sz="28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确观察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4076523" y="1862953"/>
                <a:ext cx="7441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矩形 46">
            <a:hlinkClick r:id="rId1" action="ppaction://hlinksldjump"/>
          </p:cNvPr>
          <p:cNvSpPr/>
          <p:nvPr/>
        </p:nvSpPr>
        <p:spPr>
          <a:xfrm>
            <a:off x="2641186" y="2200036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44280" y="2949713"/>
            <a:ext cx="3208457" cy="650007"/>
            <a:chOff x="1651575" y="1059582"/>
            <a:chExt cx="3208457" cy="650007"/>
          </a:xfrm>
        </p:grpSpPr>
        <p:sp>
          <p:nvSpPr>
            <p:cNvPr id="49" name="Line 11"/>
            <p:cNvSpPr>
              <a:spLocks noChangeShapeType="1"/>
            </p:cNvSpPr>
            <p:nvPr/>
          </p:nvSpPr>
          <p:spPr bwMode="auto">
            <a:xfrm flipV="1">
              <a:off x="1943448" y="1581552"/>
              <a:ext cx="2916584" cy="984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黑体" panose="02010609060101010101" pitchFamily="49" charset="-122"/>
              </a:endParaRPr>
            </a:p>
          </p:txBody>
        </p:sp>
        <p:grpSp>
          <p:nvGrpSpPr>
            <p:cNvPr id="50" name="Group 22"/>
            <p:cNvGrpSpPr/>
            <p:nvPr/>
          </p:nvGrpSpPr>
          <p:grpSpPr bwMode="auto">
            <a:xfrm>
              <a:off x="1651575" y="1133327"/>
              <a:ext cx="485777" cy="576262"/>
              <a:chOff x="816" y="2304"/>
              <a:chExt cx="1440" cy="448"/>
            </a:xfrm>
            <a:solidFill>
              <a:srgbClr val="FFC000"/>
            </a:solidFill>
          </p:grpSpPr>
          <p:sp>
            <p:nvSpPr>
              <p:cNvPr id="54" name="Freeform 23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latin typeface="黑体" panose="02010609060101010101" pitchFamily="49" charset="-122"/>
                </a:endParaRPr>
              </a:p>
            </p:txBody>
          </p:sp>
          <p:sp>
            <p:nvSpPr>
              <p:cNvPr id="55" name="Rectangle 24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2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ko-KR" sz="2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黑体" panose="02010609060101010101" pitchFamily="49" charset="-122"/>
                    <a:ea typeface="Gulim" panose="020B0600000101010101" pitchFamily="34" charset="-127"/>
                  </a:rPr>
                  <a:t>3</a:t>
                </a:r>
                <a:endParaRPr lang="en-US" altLang="ko-KR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233960" y="1059582"/>
              <a:ext cx="2626072" cy="521970"/>
              <a:chOff x="2477489" y="1422787"/>
              <a:chExt cx="2626072" cy="521970"/>
            </a:xfrm>
          </p:grpSpPr>
          <p:sp>
            <p:nvSpPr>
              <p:cNvPr id="52" name="Text Box 59"/>
              <p:cNvSpPr txBox="1">
                <a:spLocks noChangeArrowheads="1"/>
              </p:cNvSpPr>
              <p:nvPr/>
            </p:nvSpPr>
            <p:spPr bwMode="auto">
              <a:xfrm>
                <a:off x="2477489" y="1422787"/>
                <a:ext cx="2626072" cy="521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做好观察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4076523" y="1862953"/>
                <a:ext cx="7441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组合 55"/>
          <p:cNvGrpSpPr/>
          <p:nvPr/>
        </p:nvGrpSpPr>
        <p:grpSpPr>
          <a:xfrm>
            <a:off x="567789" y="3672381"/>
            <a:ext cx="3208457" cy="650007"/>
            <a:chOff x="1651575" y="1059582"/>
            <a:chExt cx="3208457" cy="650007"/>
          </a:xfrm>
        </p:grpSpPr>
        <p:sp>
          <p:nvSpPr>
            <p:cNvPr id="57" name="Line 11"/>
            <p:cNvSpPr>
              <a:spLocks noChangeShapeType="1"/>
            </p:cNvSpPr>
            <p:nvPr/>
          </p:nvSpPr>
          <p:spPr bwMode="auto">
            <a:xfrm flipV="1">
              <a:off x="1943448" y="1581552"/>
              <a:ext cx="2916584" cy="984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黑体" panose="02010609060101010101" pitchFamily="49" charset="-122"/>
              </a:endParaRPr>
            </a:p>
          </p:txBody>
        </p:sp>
        <p:grpSp>
          <p:nvGrpSpPr>
            <p:cNvPr id="58" name="Group 22"/>
            <p:cNvGrpSpPr/>
            <p:nvPr/>
          </p:nvGrpSpPr>
          <p:grpSpPr bwMode="auto">
            <a:xfrm>
              <a:off x="1651575" y="1133327"/>
              <a:ext cx="485777" cy="576262"/>
              <a:chOff x="816" y="2304"/>
              <a:chExt cx="1440" cy="448"/>
            </a:xfrm>
            <a:solidFill>
              <a:srgbClr val="FFC000"/>
            </a:solidFill>
          </p:grpSpPr>
          <p:sp>
            <p:nvSpPr>
              <p:cNvPr id="62" name="Freeform 23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latin typeface="黑体" panose="02010609060101010101" pitchFamily="49" charset="-122"/>
                </a:endParaRPr>
              </a:p>
            </p:txBody>
          </p:sp>
          <p:sp>
            <p:nvSpPr>
              <p:cNvPr id="63" name="Rectangle 24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2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ko-KR" sz="2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黑体" panose="02010609060101010101" pitchFamily="49" charset="-122"/>
                    <a:ea typeface="Gulim" panose="020B0600000101010101" pitchFamily="34" charset="-127"/>
                  </a:rPr>
                  <a:t>4</a:t>
                </a:r>
                <a:endParaRPr lang="en-US" altLang="ko-KR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2233960" y="1059582"/>
              <a:ext cx="2626072" cy="521970"/>
              <a:chOff x="2477489" y="1422787"/>
              <a:chExt cx="2626072" cy="521970"/>
            </a:xfrm>
          </p:grpSpPr>
          <p:sp>
            <p:nvSpPr>
              <p:cNvPr id="60" name="Text Box 59"/>
              <p:cNvSpPr txBox="1">
                <a:spLocks noChangeArrowheads="1"/>
              </p:cNvSpPr>
              <p:nvPr/>
            </p:nvSpPr>
            <p:spPr bwMode="auto">
              <a:xfrm>
                <a:off x="2477489" y="1422787"/>
                <a:ext cx="2626072" cy="521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交流观察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4076523" y="1862953"/>
                <a:ext cx="7441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" name="矩形 63">
            <a:hlinkClick r:id="rId1" action="ppaction://hlinksldjump"/>
          </p:cNvPr>
          <p:cNvSpPr/>
          <p:nvPr/>
        </p:nvSpPr>
        <p:spPr>
          <a:xfrm>
            <a:off x="2646351" y="2910332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记录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65" name="矩形 64">
            <a:hlinkClick r:id="rId1" action="ppaction://hlinksldjump"/>
          </p:cNvPr>
          <p:cNvSpPr/>
          <p:nvPr/>
        </p:nvSpPr>
        <p:spPr>
          <a:xfrm>
            <a:off x="2641186" y="3633616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9474" y="1747048"/>
            <a:ext cx="377137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除植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物和动物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类生物外，还有真菌、细菌、病毒等生物。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115" y="1059582"/>
            <a:ext cx="7910202" cy="288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下列有关观察的叙述，正确的是</a:t>
            </a: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用眼睛随便看看也是观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察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观察需要依据观察目的进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观察对象相同，观察结果一定相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应该在观察之后凭回忆记录观察内容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539115" y="259993"/>
            <a:ext cx="25393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练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习与应用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3"/>
          <p:cNvSpPr txBox="1">
            <a:spLocks noChangeArrowheads="1"/>
          </p:cNvSpPr>
          <p:nvPr/>
        </p:nvSpPr>
        <p:spPr bwMode="auto">
          <a:xfrm>
            <a:off x="539115" y="259993"/>
            <a:ext cx="25393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练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习与应用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843558"/>
            <a:ext cx="8712968" cy="2934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不必说碧绿的菜畦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光滑的石井栏，高大的皂荚树，紫红的桑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葚；也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不必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说鸣蝉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在树叶里长吟，肥胖的黄蜂伏在菜花上，轻捷的叫天子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云雀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忽然从草间直窜向云霄里去了。单是周围的短短的泥墙根一带，就有无限趣味。油蛉在这里低唱，蟋蟀们在这里弹琴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从百草园到三味书屋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3721846"/>
            <a:ext cx="7488832" cy="103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p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这段文字中说到哪些植物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又提到哪些动物</a:t>
            </a: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p"/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些动物栖息的环境有什么不同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37302" y="259993"/>
            <a:ext cx="1899084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cs typeface="+mn-ea"/>
                <a:sym typeface="+mn-lt"/>
              </a:rPr>
              <a:t>新课导入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2893060" y="710651"/>
            <a:ext cx="5976664" cy="381577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400" spc="16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图中为幼苗时期的韭菜和小麦</a:t>
            </a:r>
            <a:r>
              <a:rPr lang="zh-CN" altLang="en-US" sz="2400" spc="160" smtClean="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2400" spc="160" smtClean="0">
              <a:ln w="3175">
                <a:noFill/>
                <a:prstDash val="dash"/>
              </a:ln>
              <a:latin typeface="黑体" panose="02010609060101010101" pitchFamily="49" charset="-122"/>
              <a:cs typeface="黑体" panose="02010609060101010101" pitchFamily="49" charset="-122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400" spc="160" smtClean="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你</a:t>
            </a:r>
            <a:r>
              <a:rPr lang="zh-CN" altLang="en-US" sz="2400" spc="16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能区分哪个是韭菜，哪个是小麦吗</a:t>
            </a:r>
            <a:r>
              <a:rPr lang="en-US" altLang="zh-CN" sz="2400" spc="160" smtClean="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zh-CN" sz="2400" spc="160" smtClean="0">
              <a:ln w="3175">
                <a:noFill/>
                <a:prstDash val="dash"/>
              </a:ln>
              <a:latin typeface="黑体" panose="02010609060101010101" pitchFamily="49" charset="-122"/>
              <a:cs typeface="黑体" panose="02010609060101010101" pitchFamily="49" charset="-122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400" spc="160" smtClean="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你</a:t>
            </a:r>
            <a:r>
              <a:rPr lang="zh-CN" altLang="en-US" sz="2400" spc="16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是依据什么特征区分的</a:t>
            </a:r>
            <a:r>
              <a:rPr lang="en-US" altLang="zh-CN" sz="2400" spc="160" smtClean="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zh-CN" sz="2400" spc="160" smtClean="0">
              <a:ln w="3175">
                <a:noFill/>
                <a:prstDash val="dash"/>
              </a:ln>
              <a:latin typeface="黑体" panose="02010609060101010101" pitchFamily="49" charset="-122"/>
              <a:cs typeface="黑体" panose="02010609060101010101" pitchFamily="49" charset="-122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400" spc="160" smtClean="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如</a:t>
            </a:r>
            <a:r>
              <a:rPr lang="zh-CN" altLang="en-US" sz="2400" spc="16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果仅凭肉眼观察还不能完全将它们区分开，你还可以采取哪些措施来分辨</a:t>
            </a:r>
            <a:r>
              <a:rPr lang="en-US" altLang="zh-CN" sz="2400" spc="160" smtClean="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zh-CN" sz="2400" spc="160" smtClean="0">
              <a:ln w="3175">
                <a:noFill/>
                <a:prstDash val="dash"/>
              </a:ln>
              <a:latin typeface="黑体" panose="02010609060101010101" pitchFamily="49" charset="-122"/>
              <a:cs typeface="黑体" panose="02010609060101010101" pitchFamily="49" charset="-122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400" spc="160" smtClean="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如</a:t>
            </a:r>
            <a:r>
              <a:rPr lang="zh-CN" altLang="en-US" sz="2400" spc="16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果追踪观察它们的生长发育过程，你还可以依据什么特征来区分它们</a:t>
            </a:r>
            <a:r>
              <a:rPr lang="en-US" altLang="zh-CN" sz="2400" spc="160">
                <a:ln w="3175">
                  <a:noFill/>
                  <a:prstDash val="dash"/>
                </a:ln>
                <a:latin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zh-CN" altLang="en-US" sz="2400" spc="16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26" name="Picture 2" descr="https://5b0988e595225.cdn.sohucs.com/images/20190226/01d0304c75444a27b573ded7408c219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03598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4092282"/>
            <a:ext cx="513006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怎样认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识身边的植物和动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物呢？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52583" y="250719"/>
            <a:ext cx="1941617" cy="1359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088" y="259407"/>
            <a:ext cx="1943382" cy="1335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936132" y="1520192"/>
            <a:ext cx="11001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桑葚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692182" y="1516821"/>
            <a:ext cx="1287194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油菜花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073403" y="2113662"/>
            <a:ext cx="2577328" cy="1356933"/>
          </a:xfrm>
          <a:prstGeom prst="roundRect">
            <a:avLst/>
          </a:prstGeom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5047586" y="2119306"/>
            <a:ext cx="2576385" cy="1363060"/>
          </a:xfrm>
          <a:prstGeom prst="roundRect">
            <a:avLst/>
          </a:prstGeom>
          <a:ln>
            <a:noFill/>
          </a:ln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084168" y="3449229"/>
            <a:ext cx="8610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Comic Sans MS" panose="030F0702030302020204" pitchFamily="66" charset="0"/>
                <a:ea typeface="黑体" panose="02010609060101010101" pitchFamily="49" charset="-122"/>
              </a:rPr>
              <a:t>蝉</a:t>
            </a:r>
            <a:endParaRPr lang="zh-CN" altLang="en-US" sz="2800" dirty="0"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961708" y="3452221"/>
            <a:ext cx="102261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Comic Sans MS" panose="030F0702030302020204" pitchFamily="66" charset="0"/>
                <a:ea typeface="黑体" panose="02010609060101010101" pitchFamily="49" charset="-122"/>
              </a:rPr>
              <a:t>云雀</a:t>
            </a:r>
            <a:endParaRPr lang="zh-CN" altLang="en-US" sz="2800" dirty="0"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59524" y="3971199"/>
            <a:ext cx="2234609" cy="76835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rthographicFron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smtClean="0">
                <a:ln w="11430"/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endParaRPr lang="zh-CN" altLang="en-US" sz="4400" b="1" cap="none" spc="50" dirty="0">
              <a:ln w="11430"/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683568" y="589258"/>
            <a:ext cx="136224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植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物：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683568" y="2499742"/>
            <a:ext cx="136224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动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物：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4" grpId="0"/>
      <p:bldP spid="15" grpId="0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7544" y="267494"/>
            <a:ext cx="82089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观察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思考：观察校园、公园或林地中的生物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7584" y="987574"/>
            <a:ext cx="3208457" cy="650007"/>
            <a:chOff x="1651575" y="1059582"/>
            <a:chExt cx="3208457" cy="650007"/>
          </a:xfrm>
        </p:grpSpPr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V="1">
              <a:off x="1943448" y="1581552"/>
              <a:ext cx="2916584" cy="984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黑体" panose="02010609060101010101" pitchFamily="49" charset="-122"/>
              </a:endParaRPr>
            </a:p>
          </p:txBody>
        </p:sp>
        <p:grpSp>
          <p:nvGrpSpPr>
            <p:cNvPr id="11" name="Group 22"/>
            <p:cNvGrpSpPr/>
            <p:nvPr/>
          </p:nvGrpSpPr>
          <p:grpSpPr bwMode="auto">
            <a:xfrm>
              <a:off x="1651575" y="1133327"/>
              <a:ext cx="485777" cy="576262"/>
              <a:chOff x="816" y="2304"/>
              <a:chExt cx="1440" cy="448"/>
            </a:xfrm>
            <a:solidFill>
              <a:srgbClr val="FFC000"/>
            </a:solidFill>
          </p:grpSpPr>
          <p:sp>
            <p:nvSpPr>
              <p:cNvPr id="12" name="Freeform 23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latin typeface="黑体" panose="02010609060101010101" pitchFamily="49" charset="-122"/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2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ko-KR" sz="2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黑体" panose="02010609060101010101" pitchFamily="49" charset="-122"/>
                    <a:ea typeface="Gulim" panose="020B0600000101010101" pitchFamily="34" charset="-127"/>
                  </a:rPr>
                  <a:t>1</a:t>
                </a:r>
                <a:endParaRPr lang="en-US" altLang="ko-KR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233960" y="1059582"/>
              <a:ext cx="2626072" cy="521970"/>
              <a:chOff x="2477489" y="1422787"/>
              <a:chExt cx="2626072" cy="521970"/>
            </a:xfrm>
          </p:grpSpPr>
          <p:sp>
            <p:nvSpPr>
              <p:cNvPr id="15" name="Text Box 59"/>
              <p:cNvSpPr txBox="1">
                <a:spLocks noChangeArrowheads="1"/>
              </p:cNvSpPr>
              <p:nvPr/>
            </p:nvSpPr>
            <p:spPr bwMode="auto">
              <a:xfrm>
                <a:off x="2477489" y="1422787"/>
                <a:ext cx="2626072" cy="521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确</a:t>
                </a:r>
                <a:r>
                  <a:rPr lang="zh-CN" altLang="en-US" sz="28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定</a:t>
                </a:r>
                <a:r>
                  <a:rPr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观察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4076523" y="1862953"/>
                <a:ext cx="7441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矩形 3"/>
          <p:cNvSpPr/>
          <p:nvPr/>
        </p:nvSpPr>
        <p:spPr>
          <a:xfrm>
            <a:off x="20273" y="1718594"/>
            <a:ext cx="8568952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察某种生物的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形态、结构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等特征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察某种生物的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生活环境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察某种生物的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生活习性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察并比较不同生物，说出它们的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共同点和不同点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>
            <a:hlinkClick r:id="rId1" action="ppaction://hlinksldjump"/>
          </p:cNvPr>
          <p:cNvSpPr/>
          <p:nvPr/>
        </p:nvSpPr>
        <p:spPr>
          <a:xfrm>
            <a:off x="2929655" y="948193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7544" y="267494"/>
            <a:ext cx="82089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观察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思考：观察校园、公园或林地中的生物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7584" y="987574"/>
            <a:ext cx="3208457" cy="650007"/>
            <a:chOff x="1651575" y="1059582"/>
            <a:chExt cx="3208457" cy="650007"/>
          </a:xfrm>
        </p:grpSpPr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V="1">
              <a:off x="1943448" y="1581552"/>
              <a:ext cx="2916584" cy="984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黑体" panose="02010609060101010101" pitchFamily="49" charset="-122"/>
              </a:endParaRPr>
            </a:p>
          </p:txBody>
        </p:sp>
        <p:grpSp>
          <p:nvGrpSpPr>
            <p:cNvPr id="11" name="Group 22"/>
            <p:cNvGrpSpPr/>
            <p:nvPr/>
          </p:nvGrpSpPr>
          <p:grpSpPr bwMode="auto">
            <a:xfrm>
              <a:off x="1651575" y="1133327"/>
              <a:ext cx="485777" cy="576262"/>
              <a:chOff x="816" y="2304"/>
              <a:chExt cx="1440" cy="448"/>
            </a:xfrm>
            <a:solidFill>
              <a:srgbClr val="FFC000"/>
            </a:solidFill>
          </p:grpSpPr>
          <p:sp>
            <p:nvSpPr>
              <p:cNvPr id="12" name="Freeform 23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latin typeface="黑体" panose="02010609060101010101" pitchFamily="49" charset="-122"/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2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ko-KR" sz="2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黑体" panose="02010609060101010101" pitchFamily="49" charset="-122"/>
                    <a:ea typeface="Gulim" panose="020B0600000101010101" pitchFamily="34" charset="-127"/>
                  </a:rPr>
                  <a:t>2</a:t>
                </a:r>
                <a:endParaRPr lang="en-US" altLang="ko-KR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233960" y="1059582"/>
              <a:ext cx="2626072" cy="521970"/>
              <a:chOff x="2477489" y="1422787"/>
              <a:chExt cx="2626072" cy="521970"/>
            </a:xfrm>
          </p:grpSpPr>
          <p:sp>
            <p:nvSpPr>
              <p:cNvPr id="15" name="Text Box 59"/>
              <p:cNvSpPr txBox="1">
                <a:spLocks noChangeArrowheads="1"/>
              </p:cNvSpPr>
              <p:nvPr/>
            </p:nvSpPr>
            <p:spPr bwMode="auto">
              <a:xfrm>
                <a:off x="2477489" y="1422787"/>
                <a:ext cx="2626072" cy="521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明</a:t>
                </a:r>
                <a:r>
                  <a:rPr lang="zh-CN" altLang="en-US" sz="28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确观察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4076523" y="1862953"/>
                <a:ext cx="7441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矩形 3"/>
          <p:cNvSpPr/>
          <p:nvPr/>
        </p:nvSpPr>
        <p:spPr>
          <a:xfrm>
            <a:off x="411139" y="1718594"/>
            <a:ext cx="8321722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观察植物时，注意植株的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高度、形态、生长环境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等。注意不要破坏植物。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观察动物时，注意它们的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形态特点、运动方式和生活环境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>
            <a:hlinkClick r:id="rId1" action="ppaction://hlinksldjump"/>
          </p:cNvPr>
          <p:cNvSpPr/>
          <p:nvPr/>
        </p:nvSpPr>
        <p:spPr>
          <a:xfrm>
            <a:off x="2929655" y="948193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7544" y="267494"/>
            <a:ext cx="82089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观察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思考：观察校园、公园或林地中的生物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7584" y="987574"/>
            <a:ext cx="3208457" cy="650007"/>
            <a:chOff x="1651575" y="1059582"/>
            <a:chExt cx="3208457" cy="650007"/>
          </a:xfrm>
        </p:grpSpPr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V="1">
              <a:off x="1943448" y="1581552"/>
              <a:ext cx="2916584" cy="984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黑体" panose="02010609060101010101" pitchFamily="49" charset="-122"/>
              </a:endParaRPr>
            </a:p>
          </p:txBody>
        </p:sp>
        <p:grpSp>
          <p:nvGrpSpPr>
            <p:cNvPr id="11" name="Group 22"/>
            <p:cNvGrpSpPr/>
            <p:nvPr/>
          </p:nvGrpSpPr>
          <p:grpSpPr bwMode="auto">
            <a:xfrm>
              <a:off x="1651575" y="1133327"/>
              <a:ext cx="485777" cy="576262"/>
              <a:chOff x="816" y="2304"/>
              <a:chExt cx="1440" cy="448"/>
            </a:xfrm>
            <a:solidFill>
              <a:srgbClr val="FFC000"/>
            </a:solidFill>
          </p:grpSpPr>
          <p:sp>
            <p:nvSpPr>
              <p:cNvPr id="12" name="Freeform 23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latin typeface="黑体" panose="02010609060101010101" pitchFamily="49" charset="-122"/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2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ko-KR" sz="2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黑体" panose="02010609060101010101" pitchFamily="49" charset="-122"/>
                    <a:ea typeface="Gulim" panose="020B0600000101010101" pitchFamily="34" charset="-127"/>
                  </a:rPr>
                  <a:t>3</a:t>
                </a:r>
                <a:endParaRPr lang="en-US" altLang="ko-KR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233960" y="1059582"/>
              <a:ext cx="2626072" cy="521970"/>
              <a:chOff x="2477489" y="1422787"/>
              <a:chExt cx="2626072" cy="521970"/>
            </a:xfrm>
          </p:grpSpPr>
          <p:sp>
            <p:nvSpPr>
              <p:cNvPr id="15" name="Text Box 59"/>
              <p:cNvSpPr txBox="1">
                <a:spLocks noChangeArrowheads="1"/>
              </p:cNvSpPr>
              <p:nvPr/>
            </p:nvSpPr>
            <p:spPr bwMode="auto">
              <a:xfrm>
                <a:off x="2477489" y="1422787"/>
                <a:ext cx="2626072" cy="521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做好观察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4076523" y="1862953"/>
                <a:ext cx="7441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矩形 3"/>
          <p:cNvSpPr/>
          <p:nvPr/>
        </p:nvSpPr>
        <p:spPr>
          <a:xfrm>
            <a:off x="355014" y="1673029"/>
            <a:ext cx="479333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要进行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真实客观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的记录，并从观察的结果中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找寻规律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56258" y="2961856"/>
            <a:ext cx="3208457" cy="650007"/>
            <a:chOff x="1651575" y="1059582"/>
            <a:chExt cx="3208457" cy="650007"/>
          </a:xfrm>
        </p:grpSpPr>
        <p:sp>
          <p:nvSpPr>
            <p:cNvPr id="18" name="Line 11"/>
            <p:cNvSpPr>
              <a:spLocks noChangeShapeType="1"/>
            </p:cNvSpPr>
            <p:nvPr/>
          </p:nvSpPr>
          <p:spPr bwMode="auto">
            <a:xfrm flipV="1">
              <a:off x="1943448" y="1581552"/>
              <a:ext cx="2916584" cy="984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黑体" panose="02010609060101010101" pitchFamily="49" charset="-122"/>
              </a:endParaRPr>
            </a:p>
          </p:txBody>
        </p:sp>
        <p:grpSp>
          <p:nvGrpSpPr>
            <p:cNvPr id="19" name="Group 22"/>
            <p:cNvGrpSpPr/>
            <p:nvPr/>
          </p:nvGrpSpPr>
          <p:grpSpPr bwMode="auto">
            <a:xfrm>
              <a:off x="1651575" y="1133327"/>
              <a:ext cx="485777" cy="576262"/>
              <a:chOff x="816" y="2304"/>
              <a:chExt cx="1440" cy="448"/>
            </a:xfrm>
            <a:solidFill>
              <a:srgbClr val="FFC000"/>
            </a:solidFill>
          </p:grpSpPr>
          <p:sp>
            <p:nvSpPr>
              <p:cNvPr id="23" name="Freeform 23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latin typeface="黑体" panose="02010609060101010101" pitchFamily="49" charset="-122"/>
                </a:endParaRPr>
              </a:p>
            </p:txBody>
          </p:sp>
          <p:sp>
            <p:nvSpPr>
              <p:cNvPr id="24" name="Rectangle 24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2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ko-KR" sz="2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黑体" panose="02010609060101010101" pitchFamily="49" charset="-122"/>
                    <a:ea typeface="Gulim" panose="020B0600000101010101" pitchFamily="34" charset="-127"/>
                  </a:rPr>
                  <a:t>4</a:t>
                </a:r>
                <a:endParaRPr lang="en-US" altLang="ko-KR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233960" y="1059582"/>
              <a:ext cx="2626072" cy="521970"/>
              <a:chOff x="2477489" y="1422787"/>
              <a:chExt cx="2626072" cy="521970"/>
            </a:xfrm>
          </p:grpSpPr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>
                <a:off x="2477489" y="1422787"/>
                <a:ext cx="2626072" cy="521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交流观察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4076523" y="1862953"/>
                <a:ext cx="74411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矩形 4"/>
          <p:cNvSpPr/>
          <p:nvPr/>
        </p:nvSpPr>
        <p:spPr>
          <a:xfrm>
            <a:off x="19094" y="3711442"/>
            <a:ext cx="569579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将观察的结果在班内进行交流。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biLevel thresh="75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7412" y="951848"/>
            <a:ext cx="2842506" cy="3810330"/>
          </a:xfrm>
          <a:prstGeom prst="rect">
            <a:avLst/>
          </a:prstGeom>
        </p:spPr>
      </p:pic>
      <p:sp>
        <p:nvSpPr>
          <p:cNvPr id="25" name="矩形 24">
            <a:hlinkClick r:id="rId3" action="ppaction://hlinksldjump"/>
          </p:cNvPr>
          <p:cNvSpPr/>
          <p:nvPr/>
        </p:nvSpPr>
        <p:spPr>
          <a:xfrm>
            <a:off x="2929655" y="948193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记录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26" name="矩形 25">
            <a:hlinkClick r:id="rId3" action="ppaction://hlinksldjump"/>
          </p:cNvPr>
          <p:cNvSpPr/>
          <p:nvPr/>
        </p:nvSpPr>
        <p:spPr>
          <a:xfrm>
            <a:off x="2929655" y="2923091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9552" y="258783"/>
            <a:ext cx="151216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讨论：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8822" y="987574"/>
            <a:ext cx="8422716" cy="350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>
                <a:latin typeface="+mn-ea"/>
              </a:rPr>
              <a:t>➊你所观察的生物，如杨树和柳树，它们有哪些共同点和不同点</a:t>
            </a:r>
            <a:r>
              <a:rPr lang="en-US" altLang="zh-CN" sz="2800" smtClean="0">
                <a:latin typeface="+mn-ea"/>
              </a:rPr>
              <a:t>?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2800" smtClean="0">
                <a:latin typeface="+mn-ea"/>
              </a:rPr>
              <a:t>❷</a:t>
            </a:r>
            <a:r>
              <a:rPr lang="zh-CN" altLang="en-US" sz="2800">
                <a:latin typeface="+mn-ea"/>
              </a:rPr>
              <a:t>对相同的观察对象，不同的同学可能会得到不同的观察结果。请举例说出哪些因素影响了观察结果</a:t>
            </a:r>
            <a:r>
              <a:rPr lang="zh-CN" altLang="en-US" sz="2800" smtClean="0">
                <a:latin typeface="+mn-ea"/>
              </a:rPr>
              <a:t>。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smtClean="0">
                <a:latin typeface="+mn-ea"/>
              </a:rPr>
              <a:t>❸</a:t>
            </a:r>
            <a:r>
              <a:rPr lang="zh-CN" altLang="en-US" sz="2800">
                <a:latin typeface="+mn-ea"/>
              </a:rPr>
              <a:t>请举例说明，如果需要进一步观察某种生物，你打算如何进行。</a:t>
            </a:r>
            <a:endParaRPr lang="zh-CN" altLang="en-US" sz="2800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467544" y="267494"/>
            <a:ext cx="316835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科学方法：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0" y="915566"/>
            <a:ext cx="3168352" cy="246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Aft>
                <a:spcPts val="120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）概念：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）工具：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Aft>
                <a:spcPts val="1200"/>
              </a:spcAft>
            </a:pPr>
            <a:endParaRPr lang="en-US" altLang="zh-CN" sz="4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怎么做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7704" y="929871"/>
            <a:ext cx="5516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/>
              <a:t>观察是科学探究的一种基本方法。</a:t>
            </a:r>
            <a:endParaRPr lang="en-US" altLang="zh-CN" sz="2800"/>
          </a:p>
        </p:txBody>
      </p:sp>
      <p:sp>
        <p:nvSpPr>
          <p:cNvPr id="7" name="矩形 6"/>
          <p:cNvSpPr/>
          <p:nvPr/>
        </p:nvSpPr>
        <p:spPr>
          <a:xfrm>
            <a:off x="1932531" y="1453091"/>
            <a:ext cx="697366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/>
              <a:t>观察可以直接用肉眼，也可以借助放大镜、显微镜、望远镜等，或利用照相机、摄像机、录音机等设备，有时还需要测量。</a:t>
            </a:r>
            <a:endParaRPr lang="en-US" altLang="zh-CN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467544" y="267494"/>
            <a:ext cx="316835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科学方法：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0" y="915566"/>
            <a:ext cx="316835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Aft>
                <a:spcPts val="120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怎么做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1" y="1442346"/>
            <a:ext cx="4573017" cy="313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"/>
              </a:spcBef>
              <a:defRPr/>
            </a:pPr>
            <a:r>
              <a:rPr lang="zh-CN" altLang="en-US" sz="2800">
                <a:latin typeface="黑体" panose="02010609060101010101" pitchFamily="49" charset="-122"/>
              </a:rPr>
              <a:t>①要有明确的目的</a:t>
            </a:r>
            <a:r>
              <a:rPr lang="zh-CN" altLang="en-US" sz="2800" smtClean="0">
                <a:latin typeface="黑体" panose="02010609060101010101" pitchFamily="49" charset="-122"/>
              </a:rPr>
              <a:t>；</a:t>
            </a:r>
            <a:endParaRPr lang="en-US" altLang="zh-CN" sz="2800" smtClean="0">
              <a:latin typeface="黑体" panose="02010609060101010101" pitchFamily="49" charset="-122"/>
            </a:endParaRPr>
          </a:p>
          <a:p>
            <a:pPr>
              <a:spcBef>
                <a:spcPts val="50"/>
              </a:spcBef>
              <a:defRPr/>
            </a:pPr>
            <a:r>
              <a:rPr lang="zh-CN" altLang="en-US" sz="2800" smtClean="0">
                <a:latin typeface="黑体" panose="02010609060101010101" pitchFamily="49" charset="-122"/>
              </a:rPr>
              <a:t>②</a:t>
            </a:r>
            <a:r>
              <a:rPr lang="zh-CN" altLang="en-US" sz="2800">
                <a:latin typeface="黑体" panose="02010609060101010101" pitchFamily="49" charset="-122"/>
              </a:rPr>
              <a:t>要按照一定的顺序进行，并进行真实客观的记录</a:t>
            </a:r>
            <a:r>
              <a:rPr lang="zh-CN" altLang="en-US" sz="2800" smtClean="0">
                <a:latin typeface="黑体" panose="02010609060101010101" pitchFamily="49" charset="-122"/>
              </a:rPr>
              <a:t>；</a:t>
            </a:r>
            <a:endParaRPr lang="en-US" altLang="zh-CN" sz="2800" smtClean="0">
              <a:latin typeface="黑体" panose="02010609060101010101" pitchFamily="49" charset="-122"/>
            </a:endParaRPr>
          </a:p>
          <a:p>
            <a:pPr>
              <a:spcBef>
                <a:spcPts val="50"/>
              </a:spcBef>
              <a:defRPr/>
            </a:pPr>
            <a:r>
              <a:rPr lang="zh-CN" altLang="en-US" sz="2800" smtClean="0">
                <a:latin typeface="黑体" panose="02010609060101010101" pitchFamily="49" charset="-122"/>
              </a:rPr>
              <a:t>③</a:t>
            </a:r>
            <a:r>
              <a:rPr lang="zh-CN" altLang="en-US" sz="2800">
                <a:latin typeface="黑体" panose="02010609060101010101" pitchFamily="49" charset="-122"/>
              </a:rPr>
              <a:t>要有计划和耐心</a:t>
            </a:r>
            <a:r>
              <a:rPr lang="zh-CN" altLang="en-US" sz="2800" smtClean="0">
                <a:latin typeface="黑体" panose="02010609060101010101" pitchFamily="49" charset="-122"/>
              </a:rPr>
              <a:t>；</a:t>
            </a:r>
            <a:endParaRPr lang="en-US" altLang="zh-CN" sz="2800" smtClean="0">
              <a:latin typeface="黑体" panose="02010609060101010101" pitchFamily="49" charset="-122"/>
            </a:endParaRPr>
          </a:p>
          <a:p>
            <a:pPr>
              <a:spcBef>
                <a:spcPts val="50"/>
              </a:spcBef>
              <a:defRPr/>
            </a:pPr>
            <a:r>
              <a:rPr lang="zh-CN" altLang="en-US" sz="2800" smtClean="0">
                <a:latin typeface="黑体" panose="02010609060101010101" pitchFamily="49" charset="-122"/>
              </a:rPr>
              <a:t>④</a:t>
            </a:r>
            <a:r>
              <a:rPr lang="zh-CN" altLang="en-US" sz="2800">
                <a:latin typeface="黑体" panose="02010609060101010101" pitchFamily="49" charset="-122"/>
              </a:rPr>
              <a:t>观察过程中要积极思考</a:t>
            </a:r>
            <a:r>
              <a:rPr lang="zh-CN" altLang="en-US" sz="2800" smtClean="0">
                <a:latin typeface="黑体" panose="02010609060101010101" pitchFamily="49" charset="-122"/>
              </a:rPr>
              <a:t>；</a:t>
            </a:r>
            <a:endParaRPr lang="en-US" altLang="zh-CN" sz="2800" smtClean="0">
              <a:latin typeface="黑体" panose="02010609060101010101" pitchFamily="49" charset="-122"/>
            </a:endParaRPr>
          </a:p>
          <a:p>
            <a:pPr>
              <a:spcBef>
                <a:spcPts val="50"/>
              </a:spcBef>
              <a:defRPr/>
            </a:pPr>
            <a:r>
              <a:rPr lang="zh-CN" altLang="en-US" sz="2800" smtClean="0">
                <a:latin typeface="黑体" panose="02010609060101010101" pitchFamily="49" charset="-122"/>
              </a:rPr>
              <a:t>⑤</a:t>
            </a:r>
            <a:r>
              <a:rPr lang="zh-CN" altLang="en-US" sz="2800">
                <a:latin typeface="黑体" panose="02010609060101010101" pitchFamily="49" charset="-122"/>
              </a:rPr>
              <a:t>需要同别人交流看法，进行讨论。</a:t>
            </a:r>
            <a:endParaRPr lang="zh-CN" altLang="en-US" sz="2800">
              <a:latin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3255" b="3997"/>
          <a:stretch>
            <a:fillRect/>
          </a:stretch>
        </p:blipFill>
        <p:spPr>
          <a:xfrm>
            <a:off x="4964981" y="559881"/>
            <a:ext cx="3317354" cy="410445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6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6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09303_1*f*1"/>
  <p:tag name="KSO_WM_TEMPLATE_CATEGORY" val="diagram"/>
  <p:tag name="KSO_WM_TEMPLATE_INDEX" val="20209303"/>
  <p:tag name="KSO_WM_UNIT_LAYERLEVEL" val="1"/>
  <p:tag name="KSO_WM_TAG_VERSION" val="1.0"/>
  <p:tag name="KSO_WM_UNIT_DEFAULT_FONT" val="14;20;2"/>
  <p:tag name="KSO_WM_UNIT_BLOCK" val="0"/>
  <p:tag name="KSO_WM_UNIT_VALUE" val="125"/>
  <p:tag name="KSO_WM_UNIT_SHOW_EDIT_AREA_INDICATION" val="1"/>
  <p:tag name="KSO_WM_CHIP_GROUPID" val="5e6b05596848fb12bee65ac8"/>
  <p:tag name="KSO_WM_CHIP_XID" val="5e6b05596848fb12bee65aca"/>
  <p:tag name="KSO_WM_UNIT_DEC_AREA_ID" val="d8192b37f4db4f9d8eab9650a590ee4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a52feff339a42fba501d3580447ea7a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5f9a224be01a7e847d6fd29e"/>
  <p:tag name="KSO_WM_TEMPLATE_ASSEMBLE_GROUPID" val="5f9a224be01a7e847d6fd29e"/>
  <p:tag name="KSO_WM_UNIT_SMARTLAYOUT_COMPRESS_INFO" val="{&#10;    &quot;id&quot;: &quot;2020-10-29T10:00:45&quot;,&#10;    &quot;max&quot;: 32.84913385826772,&#10;    &quot;topChanged&quot;: 0.02427897799470397&#10;}&#10;"/>
</p:tagLst>
</file>

<file path=ppt/tags/tag6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67.xml><?xml version="1.0" encoding="utf-8"?>
<p:tagLst xmlns:p="http://schemas.openxmlformats.org/presentationml/2006/main">
  <p:tag name="KSO_WM_UNIT_PLACING_PICTURE_USER_VIEWPORT" val="{&quot;height&quot;:2103.836220472441,&quot;width&quot;:3816.836220472441}"/>
</p:tagLst>
</file>

<file path=ppt/tags/tag68.xml><?xml version="1.0" encoding="utf-8"?>
<p:tagLst xmlns:p="http://schemas.openxmlformats.org/presentationml/2006/main">
  <p:tag name="KSO_WM_UNIT_PLACING_PICTURE_USER_VIEWPORT" val="{&quot;height&quot;:2184.530708661417,&quot;width&quot;:4229.102362204724}"/>
</p:tagLst>
</file>

<file path=ppt/tags/tag6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7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PP_MARK_KEY" val="a0181e20-d943-4482-b0e0-4f8142dcdc5e"/>
  <p:tag name="COMMONDATA" val="eyJoZGlkIjoiYWY3ZTM4MmMxMDZiNWZhZmZhNTcyNzc1ZTRjYTU5MTIifQ=="/>
  <p:tag name="commondata" val="eyJoZGlkIjoiN2YxOGMyNDFkMTQxMWJhZTVlZDhiNDQyZGU2OTYwOWE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0</TotalTime>
  <Words>1139</Words>
  <Application>WPS 演示</Application>
  <PresentationFormat>全屏显示(16:9)</PresentationFormat>
  <Paragraphs>154</Paragraphs>
  <Slides>13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Wingdings 2</vt:lpstr>
      <vt:lpstr>Wingdings</vt:lpstr>
      <vt:lpstr>黑体</vt:lpstr>
      <vt:lpstr>微软雅黑</vt:lpstr>
      <vt:lpstr>Segoe UI</vt:lpstr>
      <vt:lpstr>Comic Sans MS</vt:lpstr>
      <vt:lpstr>Gulim</vt:lpstr>
      <vt:lpstr>Malgun Gothic</vt:lpstr>
      <vt:lpstr>楷体</vt:lpstr>
      <vt:lpstr>Arial Unicode MS</vt:lpstr>
      <vt:lpstr>Franklin Gothic Book</vt:lpstr>
      <vt:lpstr>Calibri</vt:lpstr>
      <vt:lpstr>Perpetua</vt:lpstr>
      <vt:lpstr>Office 主题​​</vt:lpstr>
      <vt:lpstr>观察周边环境中的生物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youyi-pc</dc:creator>
  <cp:lastModifiedBy>Administrator</cp:lastModifiedBy>
  <cp:revision>96</cp:revision>
  <dcterms:created xsi:type="dcterms:W3CDTF">2022-04-21T08:37:00Z</dcterms:created>
  <dcterms:modified xsi:type="dcterms:W3CDTF">2024-08-31T00:54:52Z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3CB11454C8B04C13B790158890A2882A_12</vt:lpwstr>
  </property>
</Properties>
</file>