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4" r:id="rId3"/>
  </p:sldMasterIdLst>
  <p:notesMasterIdLst>
    <p:notesMasterId r:id="rId5"/>
  </p:notesMasterIdLst>
  <p:handoutMasterIdLst>
    <p:handoutMasterId r:id="rId25"/>
  </p:handoutMasterIdLst>
  <p:sldIdLst>
    <p:sldId id="391" r:id="rId4"/>
    <p:sldId id="412" r:id="rId6"/>
    <p:sldId id="413" r:id="rId7"/>
    <p:sldId id="315" r:id="rId8"/>
    <p:sldId id="327" r:id="rId9"/>
    <p:sldId id="329" r:id="rId10"/>
    <p:sldId id="417" r:id="rId11"/>
    <p:sldId id="443" r:id="rId12"/>
    <p:sldId id="419" r:id="rId13"/>
    <p:sldId id="354" r:id="rId14"/>
    <p:sldId id="356" r:id="rId15"/>
    <p:sldId id="357" r:id="rId16"/>
    <p:sldId id="421" r:id="rId17"/>
    <p:sldId id="422" r:id="rId18"/>
    <p:sldId id="472" r:id="rId19"/>
    <p:sldId id="473" r:id="rId20"/>
    <p:sldId id="423" r:id="rId21"/>
    <p:sldId id="424" r:id="rId22"/>
    <p:sldId id="425" r:id="rId23"/>
    <p:sldId id="426" r:id="rId24"/>
  </p:sldIdLst>
  <p:sldSz cx="9144000" cy="5143500" type="screen16x9"/>
  <p:notesSz cx="6858000" cy="9144000"/>
  <p:embeddedFontLst>
    <p:embeddedFont>
      <p:font typeface="黑体" panose="02010609060101010101" charset="-122"/>
      <p:regular r:id="rId30"/>
    </p:embeddedFont>
    <p:embeddedFont>
      <p:font typeface="微软雅黑" panose="020B0503020204020204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展示页" id="{CEC9EC4D-9FE8-4D69-AEEC-FA293357441D}">
          <p14:sldIdLst>
            <p14:sldId id="391"/>
            <p14:sldId id="412"/>
            <p14:sldId id="413"/>
            <p14:sldId id="315"/>
            <p14:sldId id="327"/>
            <p14:sldId id="329"/>
            <p14:sldId id="417"/>
            <p14:sldId id="443"/>
            <p14:sldId id="419"/>
            <p14:sldId id="354"/>
            <p14:sldId id="356"/>
            <p14:sldId id="357"/>
            <p14:sldId id="421"/>
            <p14:sldId id="422"/>
            <p14:sldId id="472"/>
            <p14:sldId id="473"/>
            <p14:sldId id="423"/>
            <p14:sldId id="424"/>
            <p14:sldId id="425"/>
            <p14:sldId id="4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54" userDrawn="1">
          <p15:clr>
            <a:srgbClr val="A4A3A4"/>
          </p15:clr>
        </p15:guide>
        <p15:guide id="2" orient="horz" pos="288" userDrawn="1">
          <p15:clr>
            <a:srgbClr val="A4A3A4"/>
          </p15:clr>
        </p15:guide>
        <p15:guide id="3" orient="horz" pos="360" userDrawn="1">
          <p15:clr>
            <a:srgbClr val="A4A3A4"/>
          </p15:clr>
        </p15:guide>
        <p15:guide id="4" orient="horz" pos="3083" userDrawn="1">
          <p15:clr>
            <a:srgbClr val="A4A3A4"/>
          </p15:clr>
        </p15:guide>
        <p15:guide id="5" orient="horz" pos="2403" userDrawn="1">
          <p15:clr>
            <a:srgbClr val="A4A3A4"/>
          </p15:clr>
        </p15:guide>
        <p15:guide id="6" orient="horz" pos="1108" userDrawn="1">
          <p15:clr>
            <a:srgbClr val="A4A3A4"/>
          </p15:clr>
        </p15:guide>
        <p15:guide id="7" pos="2812" userDrawn="1">
          <p15:clr>
            <a:srgbClr val="A4A3A4"/>
          </p15:clr>
        </p15:guide>
        <p15:guide id="8" pos="159" userDrawn="1">
          <p15:clr>
            <a:srgbClr val="A4A3A4"/>
          </p15:clr>
        </p15:guide>
        <p15:guide id="9" pos="5636" userDrawn="1">
          <p15:clr>
            <a:srgbClr val="A4A3A4"/>
          </p15:clr>
        </p15:guide>
        <p15:guide id="10" pos="1955" userDrawn="1">
          <p15:clr>
            <a:srgbClr val="A4A3A4"/>
          </p15:clr>
        </p15:guide>
        <p15:guide id="11" pos="38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692"/>
    <a:srgbClr val="BEDCD6"/>
    <a:srgbClr val="79D6D4"/>
    <a:srgbClr val="50BDCA"/>
    <a:srgbClr val="FF0000"/>
    <a:srgbClr val="000000"/>
    <a:srgbClr val="33C3DD"/>
    <a:srgbClr val="5CCFE4"/>
    <a:srgbClr val="0FCCD3"/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howGuides="1">
      <p:cViewPr>
        <p:scale>
          <a:sx n="130" d="100"/>
          <a:sy n="130" d="100"/>
        </p:scale>
        <p:origin x="-1098" y="-348"/>
      </p:cViewPr>
      <p:guideLst>
        <p:guide orient="horz" pos="1554"/>
        <p:guide orient="horz" pos="288"/>
        <p:guide orient="horz" pos="360"/>
        <p:guide orient="horz" pos="3083"/>
        <p:guide orient="horz" pos="2403"/>
        <p:guide orient="horz" pos="1108"/>
        <p:guide pos="2812"/>
        <p:guide pos="159"/>
        <p:guide pos="5636"/>
        <p:guide pos="1955"/>
        <p:guide pos="38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2688" y="58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97.xml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4C013-BCC0-4734-AC5F-E7AB5543D5CE}" type="datetimeFigureOut">
              <a:rPr lang="zh-CN" altLang="en-US" smtClean="0">
                <a:latin typeface="阿里巴巴普惠体 M" panose="00020600040101010101" pitchFamily="18" charset="-122"/>
                <a:ea typeface="阿里巴巴普惠体 M" panose="00020600040101010101" pitchFamily="18" charset="-122"/>
              </a:rPr>
            </a:fld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0FB5F-85F4-43C5-B3DC-BB1313437ECB}" type="slidenum">
              <a:rPr lang="zh-CN" altLang="en-US" smtClean="0">
                <a:latin typeface="阿里巴巴普惠体 M" panose="00020600040101010101" pitchFamily="18" charset="-122"/>
                <a:ea typeface="阿里巴巴普惠体 M" panose="00020600040101010101" pitchFamily="18" charset="-122"/>
              </a:rPr>
            </a:fld>
            <a:endParaRPr lang="zh-CN" altLang="en-US" dirty="0"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BA7926AF-3734-4DFE-9619-9F8A4AF275C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FE2A78D7-D4CE-4075-B3DB-B76821E5199C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300038"/>
            <a:ext cx="485775" cy="51435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 dirty="0">
              <a:latin typeface="黑体" panose="02010609060101010101" charset="-122"/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A0E90CF7-7B6C-4ED5-A4FB-8B4510E6AB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7848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026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00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2799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774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583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51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300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00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110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766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156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8813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00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461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7.xml"/><Relationship Id="rId2" Type="http://schemas.openxmlformats.org/officeDocument/2006/relationships/image" Target="../media/image2.jpeg"/><Relationship Id="rId1" Type="http://schemas.openxmlformats.org/officeDocument/2006/relationships/tags" Target="../tags/tag14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9.xml"/><Relationship Id="rId2" Type="http://schemas.openxmlformats.org/officeDocument/2006/relationships/image" Target="../media/image14.jpeg"/><Relationship Id="rId1" Type="http://schemas.openxmlformats.org/officeDocument/2006/relationships/tags" Target="../tags/tag1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7" Type="http://schemas.openxmlformats.org/officeDocument/2006/relationships/slideLayout" Target="../slideLayouts/slideLayout14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16.jpe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image" Target="../media/image18.jpeg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image" Target="../media/image3.png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4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10.jpeg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9.jpeg"/><Relationship Id="rId2" Type="http://schemas.openxmlformats.org/officeDocument/2006/relationships/tags" Target="../tags/tag136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42.xml"/><Relationship Id="rId10" Type="http://schemas.openxmlformats.org/officeDocument/2006/relationships/image" Target="../media/image11.jpeg"/><Relationship Id="rId1" Type="http://schemas.openxmlformats.org/officeDocument/2006/relationships/tags" Target="../tags/tag13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5.xml"/><Relationship Id="rId4" Type="http://schemas.openxmlformats.org/officeDocument/2006/relationships/image" Target="../media/image13.png"/><Relationship Id="rId3" Type="http://schemas.openxmlformats.org/officeDocument/2006/relationships/tags" Target="../tags/tag144.xml"/><Relationship Id="rId2" Type="http://schemas.openxmlformats.org/officeDocument/2006/relationships/image" Target="../media/image12.png"/><Relationship Id="rId1" Type="http://schemas.openxmlformats.org/officeDocument/2006/relationships/tags" Target="../tags/tag1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819313" y="1534597"/>
            <a:ext cx="255270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 defTabSz="342900">
              <a:defRPr/>
            </a:pPr>
            <a:r>
              <a:rPr lang="zh-CN" altLang="en-US" sz="2700" b="1" kern="100" dirty="0">
                <a:solidFill>
                  <a:prstClr val="black"/>
                </a:solidFill>
                <a:cs typeface="+mn-ea"/>
                <a:sym typeface="+mn-lt"/>
              </a:rPr>
              <a:t>第二章  第二</a:t>
            </a:r>
            <a:r>
              <a:rPr lang="zh-CN" altLang="en-US" sz="2700" b="1" kern="100" dirty="0">
                <a:solidFill>
                  <a:prstClr val="black"/>
                </a:solidFill>
                <a:cs typeface="+mn-ea"/>
                <a:sym typeface="+mn-lt"/>
              </a:rPr>
              <a:t>节</a:t>
            </a:r>
            <a:endParaRPr lang="zh-CN" altLang="en-US" sz="2700" b="1" kern="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0155" y="4688205"/>
            <a:ext cx="525716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 descr="图片包含 动物, 蜥蜴, 户外, 岩石&#10;&#10;描述已自动生成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004435" y="1347470"/>
            <a:ext cx="3564890" cy="2418080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8425">
            <a:solidFill>
              <a:schemeClr val="bg1"/>
            </a:solidFill>
            <a:miter lim="800000"/>
            <a:headEnd/>
            <a:tailEnd/>
          </a:ln>
          <a:effectLst>
            <a:outerShdw blurRad="698500" dist="406400" dir="5400000" sx="97000" sy="97000" algn="t" rotWithShape="0">
              <a:prstClr val="black">
                <a:alpha val="26000"/>
              </a:prstClr>
            </a:outerShdw>
          </a:effectLst>
        </p:spPr>
      </p:pic>
      <p:sp>
        <p:nvSpPr>
          <p:cNvPr id="8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7976" y="102394"/>
            <a:ext cx="8528050" cy="2470556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4800" dirty="0">
                <a:uLnTx/>
                <a:uFillTx/>
                <a:sym typeface="+mn-ea"/>
              </a:rPr>
              <a:t>两栖动物和爬行动物</a:t>
            </a:r>
            <a:endParaRPr lang="zh-CN" sz="4800" dirty="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7848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sz="2200" dirty="0">
                <a:solidFill>
                  <a:schemeClr val="tx1"/>
                </a:solidFill>
                <a:uLnTx/>
                <a:uFillTx/>
                <a:sym typeface="+mn-ea"/>
              </a:rPr>
              <a:t>脊椎动物</a:t>
            </a:r>
            <a:endParaRPr lang="zh-CN" sz="2200" dirty="0">
              <a:solidFill>
                <a:schemeClr val="tx1"/>
              </a:solidFill>
              <a:uLnTx/>
              <a:uFillTx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文本框 6"/>
          <p:cNvSpPr txBox="1"/>
          <p:nvPr/>
        </p:nvSpPr>
        <p:spPr>
          <a:xfrm>
            <a:off x="5147945" y="1564005"/>
            <a:ext cx="350710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与两栖动物相比，爬行动物是真正适应陆地环境的脊椎动物，它们的身体结构和生活方式与两栖动物的差别很大。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0" y="339725"/>
            <a:ext cx="4698365" cy="527685"/>
          </a:xfrm>
        </p:spPr>
        <p:txBody>
          <a:bodyPr anchor="ctr" anchorCtr="0"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爬行动物</a:t>
            </a:r>
            <a:endParaRPr lang="zh-CN" altLang="en-US" sz="32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图片包含 动物, 蜥蜴, 户外, 岩石&#10;&#10;描述已自动生成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11505" y="1348105"/>
            <a:ext cx="4254500" cy="2884805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8425">
            <a:solidFill>
              <a:schemeClr val="bg1"/>
            </a:solidFill>
            <a:miter lim="800000"/>
            <a:headEnd/>
            <a:tailEnd/>
          </a:ln>
          <a:effectLst>
            <a:outerShdw blurRad="698500" dist="406400" dir="5400000" sx="97000" sy="97000" algn="t" rotWithShape="0">
              <a:prstClr val="black">
                <a:alpha val="26000"/>
              </a:prstClr>
            </a:outerShdw>
          </a:effectLst>
        </p:spPr>
      </p:pic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/>
          <p:nvPr/>
        </p:nvSpPr>
        <p:spPr>
          <a:xfrm>
            <a:off x="684530" y="968375"/>
            <a:ext cx="7769225" cy="9544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通过阅读教材，请同学们以蜥蜴为代表说说它是怎样适应陆地生活的？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0" y="358775"/>
            <a:ext cx="2279650" cy="320040"/>
          </a:xfrm>
        </p:spPr>
        <p:txBody>
          <a:bodyPr>
            <a:normAutofit fontScale="50000"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阅读教材</a:t>
            </a:r>
            <a:endParaRPr lang="zh-CN" altLang="en-US" sz="32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图片包含 动物, 蜥蜴, 户外, 岩石&#10;&#10;描述已自动生成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912620" y="2090420"/>
            <a:ext cx="5068570" cy="2656840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8425">
            <a:solidFill>
              <a:schemeClr val="bg1"/>
            </a:solidFill>
            <a:miter lim="800000"/>
            <a:headEnd/>
            <a:tailEnd/>
          </a:ln>
          <a:effectLst/>
        </p:spPr>
      </p:pic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4817"/>
          <p:cNvSpPr txBox="1"/>
          <p:nvPr/>
        </p:nvSpPr>
        <p:spPr>
          <a:xfrm>
            <a:off x="755734" y="1995574"/>
            <a:ext cx="349682" cy="11455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蜥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蜴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650" name="左大括号 34818"/>
          <p:cNvSpPr/>
          <p:nvPr/>
        </p:nvSpPr>
        <p:spPr>
          <a:xfrm>
            <a:off x="1187450" y="599440"/>
            <a:ext cx="325755" cy="3907790"/>
          </a:xfrm>
          <a:prstGeom prst="leftBrace">
            <a:avLst>
              <a:gd name="adj1" fmla="val 7878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13205" y="3238500"/>
            <a:ext cx="6037580" cy="436880"/>
            <a:chOff x="2157" y="5100"/>
            <a:chExt cx="9508" cy="688"/>
          </a:xfrm>
        </p:grpSpPr>
        <p:sp>
          <p:nvSpPr>
            <p:cNvPr id="34824" name="文本框 34823"/>
            <p:cNvSpPr txBox="1"/>
            <p:nvPr/>
          </p:nvSpPr>
          <p:spPr>
            <a:xfrm>
              <a:off x="2157" y="5100"/>
              <a:ext cx="2348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肺发达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25" name="文本框 34824"/>
            <p:cNvSpPr txBox="1"/>
            <p:nvPr/>
          </p:nvSpPr>
          <p:spPr>
            <a:xfrm>
              <a:off x="5209" y="5100"/>
              <a:ext cx="6456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cs typeface="+mn-ea"/>
                  <a:sym typeface="+mn-lt"/>
                </a:rPr>
                <a:t>能满足在陆地上对氧气的需求</a:t>
              </a: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0" name="右箭头 34829"/>
            <p:cNvSpPr/>
            <p:nvPr/>
          </p:nvSpPr>
          <p:spPr>
            <a:xfrm>
              <a:off x="4066" y="5380"/>
              <a:ext cx="1008" cy="120"/>
            </a:xfrm>
            <a:prstGeom prst="rightArrow">
              <a:avLst>
                <a:gd name="adj1" fmla="val 50000"/>
                <a:gd name="adj2" fmla="val 228139"/>
              </a:avLst>
            </a:prstGeom>
            <a:solidFill>
              <a:schemeClr val="tx1"/>
            </a:solidFill>
            <a:ln w="9525">
              <a:noFill/>
            </a:ln>
          </p:spPr>
          <p:txBody>
            <a:bodyPr lIns="68580" tIns="34290" rIns="68580" bIns="34290" anchor="t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3205" y="1165860"/>
            <a:ext cx="4625975" cy="436880"/>
            <a:chOff x="2157" y="1836"/>
            <a:chExt cx="7285" cy="688"/>
          </a:xfrm>
        </p:grpSpPr>
        <p:sp>
          <p:nvSpPr>
            <p:cNvPr id="34821" name="文本框 34820"/>
            <p:cNvSpPr txBox="1"/>
            <p:nvPr/>
          </p:nvSpPr>
          <p:spPr>
            <a:xfrm>
              <a:off x="2157" y="1836"/>
              <a:ext cx="2348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四肢短小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2" name="文本框 34831"/>
            <p:cNvSpPr txBox="1"/>
            <p:nvPr/>
          </p:nvSpPr>
          <p:spPr>
            <a:xfrm>
              <a:off x="5386" y="1836"/>
              <a:ext cx="4056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能</a:t>
              </a:r>
              <a:r>
                <a:rPr lang="zh-CN" altLang="en-US" sz="2400">
                  <a:solidFill>
                    <a:schemeClr val="tx1"/>
                  </a:solidFill>
                  <a:cs typeface="+mn-ea"/>
                  <a:sym typeface="+mn-lt"/>
                </a:rPr>
                <a:t>贴地面迅速爬行</a:t>
              </a: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3" name="右箭头 34832"/>
            <p:cNvSpPr/>
            <p:nvPr/>
          </p:nvSpPr>
          <p:spPr>
            <a:xfrm>
              <a:off x="4342" y="2118"/>
              <a:ext cx="1008" cy="93"/>
            </a:xfrm>
            <a:prstGeom prst="rightArrow">
              <a:avLst>
                <a:gd name="adj1" fmla="val 50000"/>
                <a:gd name="adj2" fmla="val 228139"/>
              </a:avLst>
            </a:prstGeom>
            <a:solidFill>
              <a:schemeClr val="tx1"/>
            </a:solidFill>
            <a:ln w="9525">
              <a:noFill/>
            </a:ln>
          </p:spPr>
          <p:txBody>
            <a:bodyPr lIns="68580" tIns="34290" rIns="68580" bIns="34290" anchor="t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75740" y="1929130"/>
            <a:ext cx="6708140" cy="1176020"/>
            <a:chOff x="2098" y="3038"/>
            <a:chExt cx="10564" cy="1852"/>
          </a:xfrm>
        </p:grpSpPr>
        <p:sp>
          <p:nvSpPr>
            <p:cNvPr id="34822" name="文本框 34821"/>
            <p:cNvSpPr txBox="1"/>
            <p:nvPr/>
          </p:nvSpPr>
          <p:spPr>
            <a:xfrm>
              <a:off x="2098" y="3038"/>
              <a:ext cx="2904" cy="1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皮肤干燥，表面覆盖角质的鳞片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4" name="文本框 34833"/>
            <p:cNvSpPr txBox="1"/>
            <p:nvPr/>
          </p:nvSpPr>
          <p:spPr>
            <a:xfrm>
              <a:off x="5726" y="3575"/>
              <a:ext cx="6936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保护身体，减少体内水分的蒸发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5" name="右箭头 34834"/>
            <p:cNvSpPr/>
            <p:nvPr/>
          </p:nvSpPr>
          <p:spPr>
            <a:xfrm>
              <a:off x="4819" y="3884"/>
              <a:ext cx="883" cy="120"/>
            </a:xfrm>
            <a:prstGeom prst="rightArrow">
              <a:avLst>
                <a:gd name="adj1" fmla="val 50000"/>
                <a:gd name="adj2" fmla="val 164166"/>
              </a:avLst>
            </a:prstGeom>
            <a:solidFill>
              <a:schemeClr val="tx1"/>
            </a:solidFill>
            <a:ln w="9525">
              <a:noFill/>
            </a:ln>
          </p:spPr>
          <p:txBody>
            <a:bodyPr lIns="68580" tIns="34290" rIns="68580" bIns="34290" anchor="t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8765" y="484505"/>
            <a:ext cx="5727700" cy="436880"/>
            <a:chOff x="2552" y="763"/>
            <a:chExt cx="9020" cy="688"/>
          </a:xfrm>
        </p:grpSpPr>
        <p:sp>
          <p:nvSpPr>
            <p:cNvPr id="34820" name="文本框 34819"/>
            <p:cNvSpPr txBox="1"/>
            <p:nvPr/>
          </p:nvSpPr>
          <p:spPr>
            <a:xfrm>
              <a:off x="2552" y="763"/>
              <a:ext cx="633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颈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29" name="右箭头 34828"/>
            <p:cNvSpPr/>
            <p:nvPr/>
          </p:nvSpPr>
          <p:spPr>
            <a:xfrm>
              <a:off x="3350" y="1050"/>
              <a:ext cx="1008" cy="93"/>
            </a:xfrm>
            <a:prstGeom prst="rightArrow">
              <a:avLst>
                <a:gd name="adj1" fmla="val 50000"/>
                <a:gd name="adj2" fmla="val 228139"/>
              </a:avLst>
            </a:prstGeom>
            <a:solidFill>
              <a:schemeClr val="tx1"/>
            </a:solidFill>
            <a:ln w="9525">
              <a:noFill/>
            </a:ln>
          </p:spPr>
          <p:txBody>
            <a:bodyPr lIns="68580" tIns="34290" rIns="68580" bIns="34290" anchor="t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23" name="文本框 34822"/>
            <p:cNvSpPr txBox="1"/>
            <p:nvPr/>
          </p:nvSpPr>
          <p:spPr>
            <a:xfrm>
              <a:off x="4636" y="763"/>
              <a:ext cx="6936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头能灵活转动，便于觅食和避敌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13205" y="4050665"/>
            <a:ext cx="6903720" cy="739140"/>
            <a:chOff x="2157" y="6379"/>
            <a:chExt cx="10872" cy="1164"/>
          </a:xfrm>
        </p:grpSpPr>
        <p:sp>
          <p:nvSpPr>
            <p:cNvPr id="34827" name="文本框 34826"/>
            <p:cNvSpPr txBox="1"/>
            <p:nvPr/>
          </p:nvSpPr>
          <p:spPr>
            <a:xfrm>
              <a:off x="5613" y="6433"/>
              <a:ext cx="7416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cs typeface="+mn-ea"/>
                  <a:sym typeface="+mn-lt"/>
                </a:rPr>
                <a:t>生殖和发育过程摆脱了对水的依赖</a:t>
              </a: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831" name="右箭头 34830"/>
            <p:cNvSpPr/>
            <p:nvPr/>
          </p:nvSpPr>
          <p:spPr>
            <a:xfrm>
              <a:off x="4636" y="6773"/>
              <a:ext cx="935" cy="120"/>
            </a:xfrm>
            <a:prstGeom prst="rightArrow">
              <a:avLst>
                <a:gd name="adj1" fmla="val 50000"/>
                <a:gd name="adj2" fmla="val 180380"/>
              </a:avLst>
            </a:prstGeom>
            <a:solidFill>
              <a:schemeClr val="tx1"/>
            </a:solidFill>
            <a:ln w="9525">
              <a:noFill/>
            </a:ln>
          </p:spPr>
          <p:txBody>
            <a:bodyPr lIns="68580" tIns="34290" rIns="68580" bIns="34290" anchor="t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57" y="6379"/>
              <a:ext cx="2616" cy="116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5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陆地产卵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  <a:p>
              <a:pPr>
                <a:lnSpc>
                  <a:spcPct val="90000"/>
                </a:lnSpc>
                <a:spcBef>
                  <a:spcPts val="5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有卵壳保护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40068" y="311230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比较两栖动物和爬行动物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7" name="Group 10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4340" y="882650"/>
          <a:ext cx="8408035" cy="4148455"/>
        </p:xfrm>
        <a:graphic>
          <a:graphicData uri="http://schemas.openxmlformats.org/drawingml/2006/table">
            <a:tbl>
              <a:tblPr/>
              <a:tblGrid>
                <a:gridCol w="1438910"/>
                <a:gridCol w="3309620"/>
                <a:gridCol w="3659505"/>
              </a:tblGrid>
              <a:tr h="542290"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两栖动物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爬行动物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24865"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身体分部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</a:tr>
              <a:tr h="820420"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皮肤和覆盖物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</a:tr>
              <a:tr h="786130"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呼吸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</a:tr>
              <a:tr h="974725"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生殖和发育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defRPr sz="280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indent="209550">
                        <a:lnSpc>
                          <a:spcPct val="12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indent="2286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sz="2000"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indent="1905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indent="152400">
                        <a:lnSpc>
                          <a:spcPct val="120000"/>
                        </a:lnSpc>
                        <a:spcBef>
                          <a:spcPct val="20000"/>
                        </a:spcBef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indent="152400" fontAlgn="base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99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7507" marR="67507" marT="35099" marB="3509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AF"/>
                    </a:solidFill>
                  </a:tcPr>
                </a:tc>
              </a:tr>
            </a:tbl>
          </a:graphicData>
        </a:graphic>
      </p:graphicFrame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874520" y="1440180"/>
            <a:ext cx="351599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身体分头、躯干、四肢、尾四部分。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5262880" y="1457960"/>
            <a:ext cx="373189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身体分头、颈、躯干、四肢、尾五部分。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874520" y="2337435"/>
            <a:ext cx="33934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皮肤裸露、湿润，没有覆盖物。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5259070" y="2352675"/>
            <a:ext cx="3535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皮肤表面有角质鳞片，干燥。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1874520" y="3240405"/>
            <a:ext cx="34175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幼体用鳃呼吸，成体用肺呼吸，皮肤辅助呼吸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6084570" y="3458845"/>
            <a:ext cx="2319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用肺呼吸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1946275" y="4122420"/>
            <a:ext cx="33743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卵生，体外受精，生殖离不开水，变态发育。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5258435" y="4051300"/>
            <a:ext cx="358394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卵生，体内受精，生殖和发育脱离了水的限制，卵表面有坚韧的卵壳，发育过程无变态。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090672" cy="5143500"/>
          </a:xfrm>
          <a:prstGeom prst="rect">
            <a:avLst/>
          </a:prstGeom>
          <a:solidFill>
            <a:srgbClr val="079FA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457204" y="4743488"/>
            <a:ext cx="571505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52095" y="1248410"/>
            <a:ext cx="2663190" cy="1957070"/>
          </a:xfrm>
          <a:prstGeom prst="rect">
            <a:avLst/>
          </a:prstGeom>
          <a:noFill/>
        </p:spPr>
        <p:txBody>
          <a:bodyPr wrap="square" lIns="47625" tIns="19050" rIns="47625" bIns="19050" rtlCol="0" anchor="t" anchorCtr="0">
            <a:noAutofit/>
          </a:bodyPr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50">
                <a:solidFill>
                  <a:schemeClr val="lt1"/>
                </a:solidFill>
                <a:uFillTx/>
                <a:latin typeface="黑体" panose="02010609060101010101" charset="-122"/>
                <a:ea typeface="黑体" panose="02010609060101010101" charset="-122"/>
                <a:sym typeface="+mn-lt"/>
              </a:rPr>
              <a:t>爬行动物的特征</a:t>
            </a:r>
            <a:endParaRPr lang="zh-CN" altLang="en-US" sz="4400" b="1" spc="150">
              <a:solidFill>
                <a:schemeClr val="lt1"/>
              </a:solidFill>
              <a:uFillTx/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447415" y="457200"/>
            <a:ext cx="5217795" cy="1621155"/>
            <a:chOff x="5429" y="720"/>
            <a:chExt cx="8217" cy="2553"/>
          </a:xfrm>
        </p:grpSpPr>
        <p:sp>
          <p:nvSpPr>
            <p:cNvPr id="2" name="任意多边形 1"/>
            <p:cNvSpPr/>
            <p:nvPr>
              <p:custDataLst>
                <p:tags r:id="rId4"/>
              </p:custDataLst>
            </p:nvPr>
          </p:nvSpPr>
          <p:spPr>
            <a:xfrm>
              <a:off x="6332" y="1623"/>
              <a:ext cx="7314" cy="1651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305" h="1423">
                  <a:moveTo>
                    <a:pt x="0" y="0"/>
                  </a:moveTo>
                  <a:lnTo>
                    <a:pt x="712" y="0"/>
                  </a:lnTo>
                  <a:lnTo>
                    <a:pt x="754" y="0"/>
                  </a:lnTo>
                  <a:lnTo>
                    <a:pt x="5594" y="0"/>
                  </a:lnTo>
                  <a:cubicBezTo>
                    <a:pt x="5986" y="0"/>
                    <a:pt x="6305" y="319"/>
                    <a:pt x="6305" y="712"/>
                  </a:cubicBezTo>
                  <a:cubicBezTo>
                    <a:pt x="6305" y="1104"/>
                    <a:pt x="5986" y="1423"/>
                    <a:pt x="5594" y="1423"/>
                  </a:cubicBezTo>
                  <a:lnTo>
                    <a:pt x="712" y="1423"/>
                  </a:lnTo>
                  <a:cubicBezTo>
                    <a:pt x="319" y="1423"/>
                    <a:pt x="0" y="1104"/>
                    <a:pt x="0" y="712"/>
                  </a:cubicBezTo>
                  <a:cubicBezTo>
                    <a:pt x="0" y="705"/>
                    <a:pt x="0" y="699"/>
                    <a:pt x="0" y="693"/>
                  </a:cubicBezTo>
                  <a:lnTo>
                    <a:pt x="1" y="677"/>
                  </a:lnTo>
                  <a:lnTo>
                    <a:pt x="0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801" y="1999"/>
              <a:ext cx="6622" cy="11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en-US" altLang="zh-CN" sz="2800" spc="190">
                  <a:solidFill>
                    <a:schemeClr val="dk1">
                      <a:lumMod val="85000"/>
                      <a:lumOff val="15000"/>
                    </a:schemeClr>
                  </a:solidFill>
                  <a:uFillTx/>
                  <a:latin typeface="黑体" panose="02010609060101010101" charset="-122"/>
                  <a:ea typeface="黑体" panose="02010609060101010101" charset="-122"/>
                  <a:sym typeface="+mn-lt"/>
                </a:rPr>
                <a:t>体表覆角质的鳞片或甲</a:t>
              </a:r>
              <a:endParaRPr lang="en-US" altLang="zh-CN" sz="2800" spc="19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sym typeface="+mn-lt"/>
              </a:endParaRPr>
            </a:p>
          </p:txBody>
        </p:sp>
        <p:sp>
          <p:nvSpPr>
            <p:cNvPr id="11" name="泪滴形 10"/>
            <p:cNvSpPr/>
            <p:nvPr>
              <p:custDataLst>
                <p:tags r:id="rId6"/>
              </p:custDataLst>
            </p:nvPr>
          </p:nvSpPr>
          <p:spPr>
            <a:xfrm rot="5400000">
              <a:off x="5429" y="720"/>
              <a:ext cx="904" cy="904"/>
            </a:xfrm>
            <a:prstGeom prst="teardrop">
              <a:avLst/>
            </a:prstGeom>
            <a:solidFill>
              <a:srgbClr val="3FA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5482" y="835"/>
              <a:ext cx="798" cy="729"/>
            </a:xfrm>
            <a:prstGeom prst="rect">
              <a:avLst/>
            </a:prstGeom>
            <a:noFill/>
          </p:spPr>
          <p:txBody>
            <a:bodyPr wrap="square" rtlCol="0">
              <a:normAutofit fontScale="80000"/>
            </a:bodyPr>
            <a:p>
              <a:r>
                <a:rPr lang="en-US" altLang="zh-CN" sz="2700" b="1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rPr>
                <a:t>01</a:t>
              </a:r>
              <a:endParaRPr lang="en-US" altLang="zh-CN" sz="2700" b="1">
                <a:solidFill>
                  <a:schemeClr val="lt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47415" y="1760220"/>
            <a:ext cx="5217795" cy="1621790"/>
            <a:chOff x="5429" y="2772"/>
            <a:chExt cx="8217" cy="2554"/>
          </a:xfrm>
        </p:grpSpPr>
        <p:sp>
          <p:nvSpPr>
            <p:cNvPr id="14" name="任意多边形 13"/>
            <p:cNvSpPr/>
            <p:nvPr>
              <p:custDataLst>
                <p:tags r:id="rId8"/>
              </p:custDataLst>
            </p:nvPr>
          </p:nvSpPr>
          <p:spPr>
            <a:xfrm>
              <a:off x="6332" y="3676"/>
              <a:ext cx="7314" cy="1651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305" h="1423">
                  <a:moveTo>
                    <a:pt x="0" y="0"/>
                  </a:moveTo>
                  <a:lnTo>
                    <a:pt x="712" y="0"/>
                  </a:lnTo>
                  <a:lnTo>
                    <a:pt x="754" y="0"/>
                  </a:lnTo>
                  <a:lnTo>
                    <a:pt x="5594" y="0"/>
                  </a:lnTo>
                  <a:cubicBezTo>
                    <a:pt x="5986" y="0"/>
                    <a:pt x="6305" y="319"/>
                    <a:pt x="6305" y="712"/>
                  </a:cubicBezTo>
                  <a:cubicBezTo>
                    <a:pt x="6305" y="1104"/>
                    <a:pt x="5986" y="1423"/>
                    <a:pt x="5594" y="1423"/>
                  </a:cubicBezTo>
                  <a:lnTo>
                    <a:pt x="712" y="1423"/>
                  </a:lnTo>
                  <a:cubicBezTo>
                    <a:pt x="319" y="1423"/>
                    <a:pt x="0" y="1104"/>
                    <a:pt x="0" y="712"/>
                  </a:cubicBezTo>
                  <a:cubicBezTo>
                    <a:pt x="0" y="705"/>
                    <a:pt x="0" y="699"/>
                    <a:pt x="0" y="693"/>
                  </a:cubicBezTo>
                  <a:lnTo>
                    <a:pt x="1" y="677"/>
                  </a:lnTo>
                  <a:lnTo>
                    <a:pt x="0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5" name="泪滴形 14"/>
            <p:cNvSpPr/>
            <p:nvPr>
              <p:custDataLst>
                <p:tags r:id="rId9"/>
              </p:custDataLst>
            </p:nvPr>
          </p:nvSpPr>
          <p:spPr>
            <a:xfrm rot="5400000">
              <a:off x="5429" y="2772"/>
              <a:ext cx="904" cy="904"/>
            </a:xfrm>
            <a:prstGeom prst="teardrop">
              <a:avLst/>
            </a:prstGeom>
            <a:solidFill>
              <a:srgbClr val="3FA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0"/>
              </p:custDataLst>
            </p:nvPr>
          </p:nvSpPr>
          <p:spPr>
            <a:xfrm>
              <a:off x="5482" y="2887"/>
              <a:ext cx="798" cy="729"/>
            </a:xfrm>
            <a:prstGeom prst="rect">
              <a:avLst/>
            </a:prstGeom>
            <a:noFill/>
          </p:spPr>
          <p:txBody>
            <a:bodyPr wrap="square" rtlCol="0">
              <a:normAutofit fontScale="80000"/>
            </a:bodyPr>
            <a:p>
              <a:r>
                <a:rPr lang="en-US" altLang="zh-CN" sz="2700" b="1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rPr>
                <a:t>02</a:t>
              </a:r>
              <a:endParaRPr lang="en-US" altLang="zh-CN" sz="2700" b="1">
                <a:solidFill>
                  <a:schemeClr val="lt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1"/>
              </p:custDataLst>
            </p:nvPr>
          </p:nvSpPr>
          <p:spPr>
            <a:xfrm>
              <a:off x="6801" y="4051"/>
              <a:ext cx="4453" cy="7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en-US" altLang="zh-CN" sz="2800" spc="200">
                  <a:solidFill>
                    <a:schemeClr val="dk1">
                      <a:lumMod val="85000"/>
                      <a:lumOff val="15000"/>
                    </a:schemeClr>
                  </a:solidFill>
                  <a:uFillTx/>
                  <a:latin typeface="黑体" panose="02010609060101010101" charset="-122"/>
                  <a:ea typeface="黑体" panose="02010609060101010101" charset="-122"/>
                  <a:sym typeface="+mn-lt"/>
                </a:rPr>
                <a:t>用肺呼吸</a:t>
              </a:r>
              <a:endParaRPr lang="en-US" altLang="zh-CN" sz="2800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7415" y="3063240"/>
            <a:ext cx="5217795" cy="1621790"/>
            <a:chOff x="5429" y="4824"/>
            <a:chExt cx="8217" cy="2554"/>
          </a:xfrm>
        </p:grpSpPr>
        <p:sp>
          <p:nvSpPr>
            <p:cNvPr id="18" name="任意多边形 17"/>
            <p:cNvSpPr/>
            <p:nvPr>
              <p:custDataLst>
                <p:tags r:id="rId12"/>
              </p:custDataLst>
            </p:nvPr>
          </p:nvSpPr>
          <p:spPr>
            <a:xfrm>
              <a:off x="6332" y="5728"/>
              <a:ext cx="7314" cy="1651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305" h="1423">
                  <a:moveTo>
                    <a:pt x="0" y="0"/>
                  </a:moveTo>
                  <a:lnTo>
                    <a:pt x="712" y="0"/>
                  </a:lnTo>
                  <a:lnTo>
                    <a:pt x="754" y="0"/>
                  </a:lnTo>
                  <a:lnTo>
                    <a:pt x="5594" y="0"/>
                  </a:lnTo>
                  <a:cubicBezTo>
                    <a:pt x="5986" y="0"/>
                    <a:pt x="6305" y="319"/>
                    <a:pt x="6305" y="712"/>
                  </a:cubicBezTo>
                  <a:cubicBezTo>
                    <a:pt x="6305" y="1104"/>
                    <a:pt x="5986" y="1423"/>
                    <a:pt x="5594" y="1423"/>
                  </a:cubicBezTo>
                  <a:lnTo>
                    <a:pt x="712" y="1423"/>
                  </a:lnTo>
                  <a:cubicBezTo>
                    <a:pt x="319" y="1423"/>
                    <a:pt x="0" y="1104"/>
                    <a:pt x="0" y="712"/>
                  </a:cubicBezTo>
                  <a:cubicBezTo>
                    <a:pt x="0" y="705"/>
                    <a:pt x="0" y="699"/>
                    <a:pt x="0" y="693"/>
                  </a:cubicBezTo>
                  <a:lnTo>
                    <a:pt x="1" y="677"/>
                  </a:lnTo>
                  <a:lnTo>
                    <a:pt x="0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6" name="泪滴形 25"/>
            <p:cNvSpPr/>
            <p:nvPr>
              <p:custDataLst>
                <p:tags r:id="rId13"/>
              </p:custDataLst>
            </p:nvPr>
          </p:nvSpPr>
          <p:spPr>
            <a:xfrm rot="5400000">
              <a:off x="5429" y="4824"/>
              <a:ext cx="904" cy="90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5482" y="4940"/>
              <a:ext cx="798" cy="729"/>
            </a:xfrm>
            <a:prstGeom prst="rect">
              <a:avLst/>
            </a:prstGeom>
            <a:noFill/>
          </p:spPr>
          <p:txBody>
            <a:bodyPr wrap="square" rtlCol="0">
              <a:normAutofit fontScale="80000"/>
            </a:bodyPr>
            <a:p>
              <a:r>
                <a:rPr lang="en-US" altLang="zh-CN" sz="2700" b="1" dirty="0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rPr>
                <a:t>03</a:t>
              </a:r>
              <a:endParaRPr lang="en-US" altLang="zh-CN" sz="2700" b="1" dirty="0">
                <a:solidFill>
                  <a:schemeClr val="lt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5"/>
              </p:custDataLst>
            </p:nvPr>
          </p:nvSpPr>
          <p:spPr>
            <a:xfrm>
              <a:off x="6801" y="5878"/>
              <a:ext cx="6151" cy="11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en-US" altLang="zh-CN" sz="2800" spc="90">
                  <a:solidFill>
                    <a:schemeClr val="dk1">
                      <a:lumMod val="85000"/>
                      <a:lumOff val="15000"/>
                    </a:schemeClr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在陆地产卵，卵表面有坚韧的外壳。</a:t>
              </a:r>
              <a:endParaRPr lang="en-US" altLang="zh-CN" sz="2800" spc="9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40068" y="311230"/>
            <a:ext cx="62604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两栖动物、爬行动物与人类生活的关系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5970" y="988060"/>
            <a:ext cx="2571750" cy="2153920"/>
            <a:chOff x="1417" y="2350"/>
            <a:chExt cx="4050" cy="3392"/>
          </a:xfrm>
        </p:grpSpPr>
        <p:pic>
          <p:nvPicPr>
            <p:cNvPr id="100" name="图片 99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417" y="2350"/>
              <a:ext cx="4050" cy="26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>
              <p:custDataLst>
                <p:tags r:id="rId2"/>
              </p:custDataLst>
            </p:nvPr>
          </p:nvSpPr>
          <p:spPr>
            <a:xfrm>
              <a:off x="2551" y="4844"/>
              <a:ext cx="2041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牛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蛙</a:t>
              </a:r>
              <a:endPara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3347720" y="982345"/>
            <a:ext cx="553085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牛蛙原产于北美洲，作为水产品在我国被大量养殖，但常逃逸或被非法放生到野外，对本地两栖类、鱼类等的生存造成严重威胁，是危害严重的外来入侵物种。</a:t>
            </a:r>
            <a:endParaRPr lang="zh-CN" altLang="en-US" sz="2000" dirty="0" smtClean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12460" y="2518410"/>
            <a:ext cx="3054350" cy="2567940"/>
            <a:chOff x="8996" y="3966"/>
            <a:chExt cx="4810" cy="4044"/>
          </a:xfrm>
        </p:grpSpPr>
        <p:pic>
          <p:nvPicPr>
            <p:cNvPr id="102" name="图片 10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996" y="3966"/>
              <a:ext cx="4811" cy="32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10381" y="7112"/>
              <a:ext cx="2392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银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环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蛇</a:t>
              </a:r>
              <a:endParaRPr 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79705" y="3291840"/>
            <a:ext cx="553085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我国常见的毒蛇有银环蛇、腹蛇、眼镜蛇、竹叶青蛇等。毒蛇能伤人，但蛇毒也能治病。蛇还是鼠类等小型动物的天敌。</a:t>
            </a:r>
            <a:endParaRPr lang="zh-CN" altLang="en-US" sz="2000" dirty="0" smtClean="0">
              <a:latin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40068" y="311230"/>
            <a:ext cx="62604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两栖动物、爬行动物与人类生活的关系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385" y="988060"/>
            <a:ext cx="2592070" cy="2087837"/>
            <a:chOff x="963" y="1556"/>
            <a:chExt cx="4324" cy="3590"/>
          </a:xfrm>
        </p:grpSpPr>
        <p:pic>
          <p:nvPicPr>
            <p:cNvPr id="103" name="图片 10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963" y="1556"/>
              <a:ext cx="4324" cy="3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>
              <p:custDataLst>
                <p:tags r:id="rId2"/>
              </p:custDataLst>
            </p:nvPr>
          </p:nvSpPr>
          <p:spPr>
            <a:xfrm>
              <a:off x="1871" y="4164"/>
              <a:ext cx="658" cy="9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鳖</a:t>
              </a:r>
              <a:endParaRPr 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3347720" y="1348105"/>
            <a:ext cx="55308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鳖俗称甲鱼，头呈三角形，背甲卵圆形，四肢扁平。人工养殖的鳖可以食用，鳖甲可以入药。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59840" y="3651885"/>
            <a:ext cx="447929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俗称变色龙，能捕食昆虫，其中包括危害林木的昆虫。</a:t>
            </a:r>
            <a:endParaRPr lang="zh-CN" altLang="en-US" sz="2000" dirty="0" smtClean="0"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11545" y="2211705"/>
            <a:ext cx="2726690" cy="2824480"/>
            <a:chOff x="9467" y="3483"/>
            <a:chExt cx="4294" cy="4448"/>
          </a:xfrm>
        </p:grpSpPr>
        <p:pic>
          <p:nvPicPr>
            <p:cNvPr id="104" name="图片 10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601" y="3483"/>
              <a:ext cx="3161" cy="4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9467" y="7027"/>
              <a:ext cx="1279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避役</a:t>
              </a:r>
              <a:endParaRPr 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2140" y="335280"/>
            <a:ext cx="2158365" cy="56515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课堂检测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979805"/>
            <a:ext cx="8173085" cy="357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判断下列说法是否正确。正确的画“√”，错误的画“×”</a:t>
            </a:r>
            <a:endParaRPr lang="en-US" altLang="zh-CN" sz="2400" spc="20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None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1.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既能在水中生活，又能在陆地上生活的动物，属于两栖动物。（    ）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None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2.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有的两栖动物终生生活在水中。</a:t>
            </a:r>
            <a:r>
              <a:rPr lang="zh-CN" altLang="en-US" sz="2400" spc="20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）</a:t>
            </a:r>
            <a:endParaRPr lang="zh-CN" altLang="en-US" sz="2400" spc="20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None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3.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两栖动物的生殖和发育离不开水，爬行动物的生殖和发育摆脱了对水环境的依赖。</a:t>
            </a:r>
            <a:r>
              <a:rPr lang="zh-CN" altLang="en-US" sz="2400" spc="20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）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                                       </a:t>
            </a:r>
            <a:endParaRPr lang="zh-CN" altLang="en-US" sz="2400" spc="200" dirty="0" smtClean="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205855" y="2928620"/>
            <a:ext cx="760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√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545080" y="2465705"/>
            <a:ext cx="6877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544820" y="3867785"/>
            <a:ext cx="760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√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1059815"/>
            <a:ext cx="855218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</a:t>
            </a:r>
            <a:r>
              <a:rPr lang="en-US" altLang="zh-CN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请将下列与青蛙、蜥蜴有关的叙述分别用线连起来。</a:t>
            </a:r>
            <a:endParaRPr lang="zh-CN" altLang="en-US" sz="2400" spc="200" dirty="0" smtClean="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2140" y="335280"/>
            <a:ext cx="2158365" cy="56515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课堂检测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8698" y="2214880"/>
            <a:ext cx="122110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spc="20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青蛙</a:t>
            </a:r>
            <a:endParaRPr lang="zh-CN" altLang="en-US" sz="2400" spc="200" dirty="0" smtClean="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8698" y="3281045"/>
            <a:ext cx="122110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spc="20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蜥蜴</a:t>
            </a:r>
            <a:endParaRPr lang="zh-CN" altLang="en-US" sz="2400" spc="200" dirty="0" smtClean="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4210" y="1852295"/>
            <a:ext cx="6275070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+mn-ea"/>
              </a:rPr>
              <a:t>体表覆盖鳞片</a:t>
            </a:r>
            <a:endParaRPr lang="zh-CN" altLang="en-US" sz="2400" dirty="0" smtClean="0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+mn-ea"/>
              </a:rPr>
              <a:t>皮肤湿润，可辅助呼吸</a:t>
            </a:r>
            <a:endParaRPr lang="zh-CN" altLang="en-US" sz="2400" dirty="0" smtClean="0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+mn-ea"/>
              </a:rPr>
              <a:t>产的卵具有坚韧的卵壳</a:t>
            </a:r>
            <a:endParaRPr lang="zh-CN" altLang="en-US" sz="2400" dirty="0" smtClean="0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+mn-ea"/>
              </a:rPr>
              <a:t>幼体生活在水中，成体大多生活在陆地上</a:t>
            </a:r>
            <a:endParaRPr lang="zh-CN" altLang="en-US" sz="2400" dirty="0" smtClean="0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+mn-ea"/>
              </a:rPr>
              <a:t>终生生活在陆地上</a:t>
            </a:r>
            <a:endParaRPr lang="zh-CN" altLang="en-US" sz="2400" dirty="0" smtClean="0"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5785" y="2571750"/>
            <a:ext cx="1367790" cy="723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1835785" y="2571750"/>
            <a:ext cx="136779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 flipV="1">
            <a:off x="1835785" y="2211705"/>
            <a:ext cx="1440180" cy="13684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7" idx="1"/>
          </p:cNvCxnSpPr>
          <p:nvPr>
            <p:custDataLst>
              <p:tags r:id="rId4"/>
            </p:custDataLst>
          </p:nvPr>
        </p:nvCxnSpPr>
        <p:spPr>
          <a:xfrm flipV="1">
            <a:off x="1835785" y="3096895"/>
            <a:ext cx="1368425" cy="48323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>
            <a:off x="1835785" y="3580130"/>
            <a:ext cx="1367790" cy="5041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2140" y="335280"/>
            <a:ext cx="2158365" cy="56515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课堂检测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059815"/>
            <a:ext cx="8662035" cy="3262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三、鱼的鳃，青蛙的肺和皮肤、蜥蜴的肺都能与外界进行气体交换，它们在结构上有什么共同的特点？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endParaRPr lang="zh-CN" altLang="en-US" sz="2400" spc="20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endParaRPr lang="zh-CN" altLang="en-US" sz="2400" spc="20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四、蛇没有四肢，但它属于爬行动物。这是为什么？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endParaRPr lang="zh-CN" altLang="en-US" sz="2400" spc="200" dirty="0" smtClean="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3850" y="2133600"/>
            <a:ext cx="82683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与外界接触的面积较大，内部含有丰富的毛细血管，有利于气体交换。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23850" y="3862070"/>
            <a:ext cx="81299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蛇具有爬行动物的特征，体表具有角质的鳞片，防止水分的蒸发，用肺呼吸。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 l="12" t="2867" r="7230" b="8673"/>
          <a:stretch>
            <a:fillRect/>
          </a:stretch>
        </p:blipFill>
        <p:spPr bwMode="auto">
          <a:xfrm>
            <a:off x="2567940" y="2535555"/>
            <a:ext cx="3620135" cy="2351405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12140" y="262890"/>
            <a:ext cx="33820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想一想  议一议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98500" y="968375"/>
            <a:ext cx="794956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7" tIns="35242" rIns="67627" bIns="352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青蛙和龟既可以在水中生活，也可以在陆地上生活。然而，青蛙和乌龟却分别属于两栖动物和爬行动物。这是为什么呢？这两类动物分别有什么主要特征呢？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612140" y="988060"/>
            <a:ext cx="8092440" cy="148844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1050"/>
          </a:p>
        </p:txBody>
      </p: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2140" y="335280"/>
            <a:ext cx="2158365" cy="56515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课堂检测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1131570"/>
            <a:ext cx="82200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五、</a:t>
            </a:r>
            <a:r>
              <a:rPr altLang="zh-CN" sz="28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稻花香里说丰年，听取蛙声一片。</a:t>
            </a:r>
            <a:r>
              <a:rPr altLang="zh-CN" sz="28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这句古诗对青蛙及其农业生产的关系作了生动的描述。为什么现在许多稻田里听不到蛙声了呢？</a:t>
            </a:r>
            <a:endParaRPr lang="zh-CN" altLang="en-US" sz="2800" spc="200" dirty="0" smtClean="0">
              <a:ln w="3175">
                <a:noFill/>
                <a:prstDash val="dash"/>
              </a:ln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83895" y="3075940"/>
            <a:ext cx="7565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FF0000"/>
                </a:solidFill>
              </a:rPr>
              <a:t>人们大量使用化肥、农药导致水体污染以及滥捕乱杀造成青蛙数量减少。</a:t>
            </a:r>
            <a:endParaRPr lang="zh-CN" altLang="zh-CN" sz="28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3393" y="3875405"/>
            <a:ext cx="8197215" cy="1000125"/>
          </a:xfrm>
          <a:prstGeom prst="rect">
            <a:avLst/>
          </a:prstGeom>
          <a:solidFill>
            <a:srgbClr val="D6EDF1"/>
          </a:solidFill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pPr eaLnBrk="0" hangingPunct="0"/>
            <a:endParaRPr lang="zh-CN" altLang="en-US" sz="1050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551815" y="291465"/>
            <a:ext cx="84531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你能说出下面图片中动物的名称及特征吗？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6" name="Picture 3" descr="无标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2839" y="995839"/>
            <a:ext cx="251817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无标题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16936" y="995839"/>
            <a:ext cx="26289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1517015" y="2643505"/>
            <a:ext cx="285178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蝌蚪：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有尾无四肢，用鳃呼吸，生活在水中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4940935" y="2643505"/>
            <a:ext cx="300482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青蛙：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无尾有四肢，用肺呼吸，水陆两栖生活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24510" y="3960495"/>
            <a:ext cx="814641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青蛙用肺呼吸，但肺的结构简单，不发达；皮肤裸露且能分泌黏液，湿润的皮肤里密布着毛细血管，能辅助呼吸。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"/>
          <p:cNvSpPr txBox="1"/>
          <p:nvPr/>
        </p:nvSpPr>
        <p:spPr>
          <a:xfrm>
            <a:off x="527685" y="1059815"/>
            <a:ext cx="627189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）观察青蛙成体的身体分为哪几个部分？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2291" name="图片 1" descr="u=1600805352,2733502997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735" y="1681480"/>
            <a:ext cx="4117340" cy="2579370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8425">
            <a:noFill/>
            <a:miter lim="800000"/>
            <a:headEnd/>
            <a:tailEnd/>
          </a:ln>
          <a:effectLst/>
        </p:spPr>
      </p:pic>
      <p:sp>
        <p:nvSpPr>
          <p:cNvPr id="16389" name="文本框 16388"/>
          <p:cNvSpPr txBox="1"/>
          <p:nvPr/>
        </p:nvSpPr>
        <p:spPr>
          <a:xfrm>
            <a:off x="5124450" y="1922780"/>
            <a:ext cx="3776345" cy="1730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青蛙的身体分为</a:t>
            </a:r>
            <a:r>
              <a:rPr lang="zh-CN" altLang="en-US" sz="2400" dirty="0">
                <a:cs typeface="+mn-ea"/>
                <a:sym typeface="+mn-lt"/>
              </a:rPr>
              <a:t>三部分：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>
                <a:solidFill>
                  <a:schemeClr val="tx1"/>
                </a:solidFill>
                <a:cs typeface="+mn-ea"/>
                <a:sym typeface="+mn-lt"/>
              </a:rPr>
              <a:t>                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，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没有</a:t>
            </a:r>
            <a:r>
              <a:rPr lang="zh-CN" altLang="en-US" sz="2400" u="sng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2400" u="sng" dirty="0">
                <a:solidFill>
                  <a:schemeClr val="tx1"/>
                </a:solidFill>
                <a:cs typeface="+mn-ea"/>
                <a:sym typeface="+mn-lt"/>
              </a:rPr>
              <a:t>        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。    </a:t>
            </a:r>
            <a:r>
              <a:rPr lang="zh-CN" altLang="en-US" sz="2400" u="sng" dirty="0">
                <a:solidFill>
                  <a:schemeClr val="tx1"/>
                </a:solidFill>
                <a:cs typeface="+mn-ea"/>
                <a:sym typeface="+mn-lt"/>
              </a:rPr>
              <a:t>  </a:t>
            </a:r>
            <a:endParaRPr lang="zh-CN" altLang="en-US" sz="2400" u="sng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1214" y="3127333"/>
            <a:ext cx="190627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颈部、尾部   </a:t>
            </a:r>
            <a:r>
              <a:rPr lang="zh-CN" altLang="en-US" sz="2400" u="sng" dirty="0">
                <a:solidFill>
                  <a:srgbClr val="FF0000"/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2725" y="2582545"/>
            <a:ext cx="307213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躯干部、头部、四肢     </a:t>
            </a:r>
            <a:r>
              <a:rPr lang="zh-CN" altLang="en-US" sz="2400" u="sng" dirty="0">
                <a:solidFill>
                  <a:srgbClr val="FF0000"/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4294967295"/>
            <p:custDataLst>
              <p:tags r:id="rId2"/>
            </p:custDataLst>
          </p:nvPr>
        </p:nvSpPr>
        <p:spPr>
          <a:xfrm>
            <a:off x="0" y="339725"/>
            <a:ext cx="2461895" cy="320040"/>
          </a:xfrm>
        </p:spPr>
        <p:txBody>
          <a:bodyPr>
            <a:normAutofit fontScale="50000"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讨论领悟</a:t>
            </a:r>
            <a:endParaRPr lang="zh-CN" altLang="en-US" sz="32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绿色的青蛙&#10;&#10;描述已自动生成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24485" y="1924050"/>
            <a:ext cx="3422628" cy="2258771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8425">
            <a:solidFill>
              <a:schemeClr val="bg1"/>
            </a:solidFill>
            <a:miter lim="800000"/>
            <a:headEnd/>
            <a:tailEnd/>
          </a:ln>
          <a:effectLst>
            <a:outerShdw blurRad="698500" dist="406400" dir="5400000" sx="97000" sy="97000" algn="t" rotWithShape="0">
              <a:prstClr val="black">
                <a:alpha val="26000"/>
              </a:prstClr>
            </a:outerShdw>
          </a:effectLst>
        </p:spPr>
      </p:pic>
      <p:sp>
        <p:nvSpPr>
          <p:cNvPr id="13314" name="文本框 3"/>
          <p:cNvSpPr txBox="1"/>
          <p:nvPr/>
        </p:nvSpPr>
        <p:spPr>
          <a:xfrm>
            <a:off x="556260" y="987425"/>
            <a:ext cx="835215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）青蛙身体表面是什么颜色？请说说这与它的生活环境有什么关系？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4203536" y="1750854"/>
            <a:ext cx="4130675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  </a:t>
            </a:r>
            <a:r>
              <a:rPr lang="en-US" altLang="zh-CN" sz="2400" dirty="0">
                <a:solidFill>
                  <a:srgbClr val="00B050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>
                <a:solidFill>
                  <a:srgbClr val="00B050"/>
                </a:solidFill>
                <a:cs typeface="+mn-ea"/>
                <a:sym typeface="+mn-lt"/>
              </a:rPr>
              <a:t>绿色</a:t>
            </a:r>
            <a:r>
              <a:rPr lang="zh-CN" altLang="en-US" sz="2400" b="1" dirty="0">
                <a:solidFill>
                  <a:schemeClr val="tx1"/>
                </a:solidFill>
                <a:cs typeface="+mn-ea"/>
                <a:sym typeface="+mn-lt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这种颜色使得青蛙在绿色的生活环境中不易被天敌发现，又便于捕食，有利于青蛙生存。  </a:t>
            </a:r>
            <a:r>
              <a:rPr lang="zh-CN" altLang="en-US" sz="2400" b="1" dirty="0">
                <a:solidFill>
                  <a:schemeClr val="tx1"/>
                </a:solidFill>
                <a:cs typeface="+mn-ea"/>
                <a:sym typeface="+mn-lt"/>
              </a:rPr>
              <a:t>    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0" y="4011295"/>
            <a:ext cx="472313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这其实是青蛙的一种保护色！</a:t>
            </a:r>
            <a:endParaRPr lang="zh-CN" altLang="en-US" sz="2400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0" name=" 160"/>
          <p:cNvSpPr/>
          <p:nvPr/>
        </p:nvSpPr>
        <p:spPr>
          <a:xfrm rot="3900000">
            <a:off x="2668905" y="3107055"/>
            <a:ext cx="1392555" cy="153416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占位符 10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40385" y="339725"/>
            <a:ext cx="2461895" cy="32004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讨论领悟</a:t>
            </a:r>
            <a:endParaRPr lang="zh-CN" altLang="en-US" sz="32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3" grpId="0"/>
      <p:bldP spid="16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3"/>
          <p:cNvSpPr txBox="1"/>
          <p:nvPr/>
        </p:nvSpPr>
        <p:spPr>
          <a:xfrm>
            <a:off x="505500" y="1126826"/>
            <a:ext cx="487870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）当你手握青蛙时有什么感觉？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1270830" y="1734574"/>
            <a:ext cx="45694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体表</a:t>
            </a:r>
            <a:r>
              <a:rPr lang="zh-CN" altLang="en-US" sz="2400" u="sng" dirty="0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、皮肤</a:t>
            </a:r>
            <a:r>
              <a:rPr lang="en-US" altLang="zh-CN" sz="2400" u="sng" dirty="0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且分泌</a:t>
            </a:r>
            <a:r>
              <a:rPr lang="zh-CN" altLang="en-US" sz="2400" u="sng" dirty="0">
                <a:solidFill>
                  <a:schemeClr val="tx1"/>
                </a:solidFill>
                <a:cs typeface="+mn-ea"/>
                <a:sym typeface="+mn-lt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2049612" y="1680676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湿滑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0229" y="1680646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裸露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865" y="1680699"/>
            <a:ext cx="746760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黏液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366" name="文本框 3"/>
          <p:cNvSpPr txBox="1"/>
          <p:nvPr/>
        </p:nvSpPr>
        <p:spPr>
          <a:xfrm>
            <a:off x="511399" y="2544060"/>
            <a:ext cx="5488305" cy="4375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）青蛙的前肢和后肢分别有何作用？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1270830" y="2982641"/>
            <a:ext cx="688213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cs typeface="+mn-ea"/>
                <a:sym typeface="+mn-lt"/>
              </a:rPr>
              <a:t>前肢：较短，可支撑身体。</a:t>
            </a:r>
            <a:endParaRPr lang="zh-CN" altLang="zh-CN" sz="24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cs typeface="+mn-ea"/>
                <a:sym typeface="+mn-lt"/>
              </a:rPr>
              <a:t>后肢：发达，趾间有蹼，既能跳跃也能划水。</a:t>
            </a:r>
            <a:endParaRPr lang="zh-CN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40385" y="411480"/>
            <a:ext cx="2461895" cy="320040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讨论领悟</a:t>
            </a:r>
            <a:endParaRPr lang="zh-CN" altLang="en-US" sz="28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35635" y="837565"/>
            <a:ext cx="81070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青蛙为什么既能在水中生活，也能在陆地生活？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612775" y="1635760"/>
            <a:ext cx="3561715" cy="2718435"/>
            <a:chOff x="1374613" y="1637819"/>
            <a:chExt cx="3707978" cy="3625867"/>
          </a:xfrm>
        </p:grpSpPr>
        <p:sp>
          <p:nvSpPr>
            <p:cNvPr id="8" name="矩形 7"/>
            <p:cNvSpPr/>
            <p:nvPr/>
          </p:nvSpPr>
          <p:spPr bwMode="auto">
            <a:xfrm>
              <a:off x="1398185" y="1817376"/>
              <a:ext cx="3614766" cy="3446310"/>
            </a:xfrm>
            <a:prstGeom prst="rect">
              <a:avLst/>
            </a:prstGeom>
            <a:solidFill>
              <a:srgbClr val="FFE9A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zh-CN" altLang="en-US" sz="2400"/>
            </a:p>
          </p:txBody>
        </p:sp>
        <p:pic>
          <p:nvPicPr>
            <p:cNvPr id="13317" name="Picture 2" descr="F:\综合工具包\PPT模板\ppt制作素材\PPT常用素材合集\精美实用PNG图标库\PNG图标\2-0btn_33.png"/>
            <p:cNvPicPr>
              <a:picLocks noChangeAspect="1" noChangeArrowheads="1"/>
            </p:cNvPicPr>
            <p:nvPr/>
          </p:nvPicPr>
          <p:blipFill>
            <a:blip r:embed="rId1"/>
            <a:srcRect t="33603" b="37979"/>
            <a:stretch>
              <a:fillRect/>
            </a:stretch>
          </p:blipFill>
          <p:spPr bwMode="auto">
            <a:xfrm>
              <a:off x="1374613" y="1637819"/>
              <a:ext cx="3707978" cy="92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Text Box 3"/>
            <p:cNvSpPr txBox="1">
              <a:spLocks noChangeArrowheads="1"/>
            </p:cNvSpPr>
            <p:nvPr/>
          </p:nvSpPr>
          <p:spPr bwMode="auto">
            <a:xfrm>
              <a:off x="1437849" y="2810021"/>
              <a:ext cx="3515605" cy="222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  1.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头部呈三角形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1" hangingPunct="1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2.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皮肤裸露且能分泌粘液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1" hangingPunct="1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3.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后肢趾间有蹼等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91515" y="1770380"/>
            <a:ext cx="34836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水生生活相适应的特点：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499610" y="1491615"/>
            <a:ext cx="3980815" cy="2985293"/>
            <a:chOff x="6551984" y="1662997"/>
            <a:chExt cx="5307383" cy="3981734"/>
          </a:xfrm>
        </p:grpSpPr>
        <p:sp>
          <p:nvSpPr>
            <p:cNvPr id="13" name="矩形 12"/>
            <p:cNvSpPr/>
            <p:nvPr/>
          </p:nvSpPr>
          <p:spPr bwMode="auto">
            <a:xfrm>
              <a:off x="6593891" y="1953713"/>
              <a:ext cx="5154147" cy="3691018"/>
            </a:xfrm>
            <a:prstGeom prst="rect">
              <a:avLst/>
            </a:prstGeom>
            <a:solidFill>
              <a:srgbClr val="FFE9A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zh-CN" altLang="en-US" sz="1050"/>
            </a:p>
          </p:txBody>
        </p:sp>
        <p:pic>
          <p:nvPicPr>
            <p:cNvPr id="13322" name="Picture 2" descr="F:\综合工具包\PPT模板\ppt制作素材\PPT常用素材合集\精美实用PNG图标库\PNG图标\2-0btn_33.png"/>
            <p:cNvPicPr>
              <a:picLocks noChangeAspect="1" noChangeArrowheads="1"/>
            </p:cNvPicPr>
            <p:nvPr/>
          </p:nvPicPr>
          <p:blipFill>
            <a:blip r:embed="rId1"/>
            <a:srcRect t="34358" b="38005"/>
            <a:stretch>
              <a:fillRect/>
            </a:stretch>
          </p:blipFill>
          <p:spPr bwMode="auto">
            <a:xfrm>
              <a:off x="6551984" y="1662997"/>
              <a:ext cx="5307383" cy="89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3" name="Rectangle 4"/>
            <p:cNvSpPr>
              <a:spLocks noChangeArrowheads="1"/>
            </p:cNvSpPr>
            <p:nvPr/>
          </p:nvSpPr>
          <p:spPr bwMode="auto">
            <a:xfrm>
              <a:off x="6657386" y="2562672"/>
              <a:ext cx="5185472" cy="307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1.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有鼻孔，陆地上呼吸的通道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0" hangingPunct="0"/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2.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用肺呼吸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0" hangingPunct="0"/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3.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有眼睛和鼓膜，感觉器官发达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0" hangingPunct="0"/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4.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有四肢，适于陆地生活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3324" name="Text Box 6"/>
            <p:cNvSpPr txBox="1">
              <a:spLocks noChangeArrowheads="1"/>
            </p:cNvSpPr>
            <p:nvPr/>
          </p:nvSpPr>
          <p:spPr bwMode="auto">
            <a:xfrm>
              <a:off x="6873695" y="1851867"/>
              <a:ext cx="4500566" cy="70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陆生生活相适应的特点：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pPr eaLnBrk="1" hangingPunct="1"/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4530" y="311150"/>
            <a:ext cx="2634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其他两栖动物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3103996" y="843836"/>
            <a:ext cx="2240482" cy="2858847"/>
            <a:chOff x="10264" y="2507"/>
            <a:chExt cx="3528" cy="4502"/>
          </a:xfrm>
        </p:grpSpPr>
        <p:pic>
          <p:nvPicPr>
            <p:cNvPr id="8" name="Picture 4" descr="a82f6196a0d42b4c1b9fec8e851c35a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264" y="2507"/>
              <a:ext cx="3528" cy="374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>
              <p:custDataLst>
                <p:tags r:id="rId4"/>
              </p:custDataLst>
            </p:nvPr>
          </p:nvSpPr>
          <p:spPr>
            <a:xfrm>
              <a:off x="11148" y="6284"/>
              <a:ext cx="1760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大 鲵</a:t>
              </a:r>
              <a:endPara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132455" y="3613785"/>
            <a:ext cx="242824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dirty="0" smtClean="0">
                <a:latin typeface="+mn-ea"/>
              </a:rPr>
              <a:t>又叫娃娃鱼，是现存最大的两栖动物，终身有尾，为国家二级重点保护野生动物。</a:t>
            </a:r>
            <a:endParaRPr lang="zh-CN" altLang="en-US" sz="1800" dirty="0" smtClean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35362" y="833041"/>
            <a:ext cx="2744390" cy="2982674"/>
            <a:chOff x="8561" y="1442"/>
            <a:chExt cx="4322" cy="4697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561" y="1442"/>
              <a:ext cx="4322" cy="374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/>
          </p:nvSpPr>
          <p:spPr>
            <a:xfrm>
              <a:off x="9468" y="5240"/>
              <a:ext cx="2719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30000"/>
                </a:lnSpc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   蝾 螈</a:t>
              </a:r>
              <a:endPara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652135" y="3723640"/>
            <a:ext cx="274510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dirty="0" smtClean="0">
                <a:latin typeface="+mn-ea"/>
              </a:rPr>
              <a:t>终身有尾，生活在清冷的静水池沼里，有时也爬到陆地上来。</a:t>
            </a:r>
            <a:endParaRPr lang="zh-CN" altLang="en-US" sz="1800" dirty="0" smtClean="0">
              <a:latin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41325" y="3613785"/>
            <a:ext cx="242824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dirty="0" smtClean="0">
                <a:latin typeface="+mn-ea"/>
              </a:rPr>
              <a:t>俗称癞蛤蟆，眼睛后方有一对大型毒腺，所分泌的毒液能制成中药蟾酥。</a:t>
            </a:r>
            <a:endParaRPr lang="zh-CN" altLang="en-US" sz="1800" dirty="0" smtClean="0">
              <a:latin typeface="+mn-ea"/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611505" y="843280"/>
            <a:ext cx="2230120" cy="2946400"/>
            <a:chOff x="963" y="1328"/>
            <a:chExt cx="3512" cy="4640"/>
          </a:xfrm>
        </p:grpSpPr>
        <p:sp>
          <p:nvSpPr>
            <p:cNvPr id="16" name="文本框 15"/>
            <p:cNvSpPr txBox="1"/>
            <p:nvPr>
              <p:custDataLst>
                <p:tags r:id="rId9"/>
              </p:custDataLst>
            </p:nvPr>
          </p:nvSpPr>
          <p:spPr>
            <a:xfrm>
              <a:off x="1776" y="5070"/>
              <a:ext cx="1824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蟾 蜍</a:t>
              </a:r>
              <a:endPara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1" name="图片 100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963" y="1328"/>
              <a:ext cx="3513" cy="38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56285" y="1059815"/>
            <a:ext cx="765302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>
                <a:srgbClr val="000000"/>
              </a:buClr>
              <a:buSzPct val="75000"/>
              <a:buFont typeface="Wingdings" panose="05000000000000000000" charset="0"/>
              <a:buChar char="Ø"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幼体生活在水中，用鳃呼吸；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lnSpc>
                <a:spcPct val="100000"/>
              </a:lnSpc>
              <a:buClr>
                <a:srgbClr val="000000"/>
              </a:buClr>
              <a:buSzPct val="75000"/>
              <a:buFont typeface="Wingdings" panose="05000000000000000000" charset="0"/>
              <a:buChar char="Ø"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成体大多生活在陆地上，也可以在水中游泳，用肺呼吸，皮肤可辅助呼吸。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30" y="303530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两栖动物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的主要特征</a:t>
            </a:r>
            <a:endParaRPr lang="en-US" altLang="en-US" sz="32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2428240"/>
            <a:ext cx="3059430" cy="2253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99610" y="2463800"/>
            <a:ext cx="3453765" cy="22466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4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5.xml><?xml version="1.0" encoding="utf-8"?>
<p:tagLst xmlns:p="http://schemas.openxmlformats.org/presentationml/2006/main">
  <p:tag name="KSO_WM_UNIT_PLACING_PICTURE_USER_VIEWPORT" val="{&quot;height&quot;:3472.5,&quot;width&quot;:5347.5}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5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36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37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38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39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41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4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4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1.xml><?xml version="1.0" encoding="utf-8"?>
<p:tagLst xmlns:p="http://schemas.openxmlformats.org/presentationml/2006/main">
  <p:tag name="KSO_WM_UNIT_TABLE_BEAUTIFY" val="smartTable{60925326-15ef-4e25-8373-c72ed488f711}"/>
  <p:tag name="TABLE_ENDDRAG_ORIGIN_RECT" val="662*313"/>
  <p:tag name="TABLE_ENDDRAG_RECT" val="31*77*662*313"/>
</p:tagLst>
</file>

<file path=ppt/tags/tag15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009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6009"/>
  <p:tag name="KSO_WM_UNIT_VALUE" val="450"/>
  <p:tag name="KSO_WM_TEMPLATE_ASSEMBLE_XID" val="639afd380c9383becde6e291"/>
  <p:tag name="KSO_WM_TEMPLATE_ASSEMBLE_GROUPID" val="639afd380c9383becde6e29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6009_1*i*2"/>
  <p:tag name="KSO_WM_TEMPLATE_CATEGORY" val="diagram"/>
  <p:tag name="KSO_WM_TEMPLATE_INDEX" val="20216009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cbe10b26c669448380ef2555bb6140b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fab54f0341d2fac3cfce989"/>
  <p:tag name="KSO_WM_CHIP_XID" val="5facaf2e998712faa657a53d"/>
  <p:tag name="KSO_WM_UNIT_LINE_FORE_SCHEMECOLOR_INDEX_BRIGHTNESS" val="0"/>
  <p:tag name="KSO_WM_UNIT_LINE_FORE_SCHEMECOLOR_INDEX" val="5"/>
  <p:tag name="KSO_WM_UNIT_LINE_FILL_TYPE" val="2"/>
  <p:tag name="KSO_WM_TEMPLATE_ASSEMBLE_XID" val="639afd380c9383becde6e291"/>
  <p:tag name="KSO_WM_TEMPLATE_ASSEMBLE_GROUPID" val="639afd380c9383becde6e291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6009_1*a*1"/>
  <p:tag name="KSO_WM_TEMPLATE_CATEGORY" val="diagram"/>
  <p:tag name="KSO_WM_TEMPLATE_INDEX" val="20216009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ce4523e53b64684afd36d0a162018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9a5816089045ee997315167069008d"/>
  <p:tag name="KSO_WM_UNIT_TEXT_FILL_FORE_SCHEMECOLOR_INDEX_BRIGHTNESS" val="0"/>
  <p:tag name="KSO_WM_UNIT_TEXT_FILL_FORE_SCHEMECOLOR_INDEX" val="13"/>
  <p:tag name="KSO_WM_UNIT_TEXT_FILL_TYPE" val="1"/>
  <p:tag name="KSO_WM_TEMPLATE_ASSEMBLE_XID" val="639afd380c9383becde6e291"/>
  <p:tag name="KSO_WM_TEMPLATE_ASSEMBLE_GROUPID" val="639afd380c9383becde6e29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5813_2*m_h_i*1_1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SUBTYPE" val="a"/>
  <p:tag name="KSO_WM_UNIT_PRESET_TEXT" val="单点击此处添加正文，请您尽可能简单的去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5813_2*m_h_f*1_1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5813_2*m_h_i*1_1_2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3"/>
  <p:tag name="KSO_WM_UNIT_ID" val="diagram20205813_2*m_h_i*1_1_3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5813_2*m_h_i*1_2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5813_2*m_h_i*1_2_2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3"/>
  <p:tag name="KSO_WM_UNIT_ID" val="diagram20205813_2*m_h_i*1_2_3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SUBTYPE" val="a"/>
  <p:tag name="KSO_WM_UNIT_PRESET_TEXT" val="单点击此处添加正文，请您尽可能简单的去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5813_2*m_h_f*1_2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5813_2*m_h_i*1_3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5813_2*m_h_i*1_3_2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3"/>
  <p:tag name="KSO_WM_UNIT_ID" val="diagram20205813_2*m_h_i*1_3_3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SUBTYPE" val="a"/>
  <p:tag name="KSO_WM_UNIT_PRESET_TEXT" val="单点击此处添加正文，请您尽可能简单的去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5813_2*m_h_f*1_3_1"/>
  <p:tag name="KSO_WM_TEMPLATE_CATEGORY" val="diagram"/>
  <p:tag name="KSO_WM_TEMPLATE_INDEX" val="20205813"/>
  <p:tag name="KSO_WM_UNIT_LAYERLEVEL" val="1_1_1"/>
  <p:tag name="KSO_WM_TAG_VERSION" val="1.0"/>
  <p:tag name="KSO_WM_BEAUTIFY_FLAG" val="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BEAUTIFY_FLAG" val="#wm#"/>
  <p:tag name="KSO_WM_TEMPLATE_CATEGORY" val="diagram"/>
  <p:tag name="KSO_WM_TEMPLATE_INDEX" val="20216009"/>
  <p:tag name="KSO_WM_SLIDE_ID" val="diagram2021600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7*540"/>
  <p:tag name="KSO_WM_SLIDE_POSITION" val="0*0"/>
  <p:tag name="KSO_WM_TAG_VERSION" val="1.0"/>
  <p:tag name="KSO_WM_SLIDE_LAYOUT" val="a_d"/>
  <p:tag name="KSO_WM_SLIDE_LAYOUT_CNT" val="1_1"/>
  <p:tag name="KSO_WM_SLIDE_LAYOUT_INFO" val="{&quot;direction&quot;:1,&quot;id&quot;:&quot;2022-12-15T18:55:53&quot;,&quot;maxSize&quot;:{&quot;size1&quot;:33.8},&quot;minSize&quot;:{&quot;size1&quot;:33.8},&quot;normalSize&quot;:{&quot;size1&quot;:33.8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2-12-15T18:55:53&quot;,&quot;margin&quot;:{&quot;bottom&quot;:1.7110000848770142,&quot;left&quot;:1.2699999809265137,&quot;right&quot;:0.847000002861023,&quot;top&quot;:1.6929999589920044},&quot;type&quot;:0},{&quot;id&quot;:&quot;2022-12-15T18:55:53&quot;,&quot;margin&quot;:{&quot;bottom&quot;:1.694000005722046,&quot;left&quot;:1.2699999809265137,&quot;right&quot;:1.720999836921692,&quot;top&quot;:1.694000005722046},&quot;type&quot;:0}],&quot;type&quot;:0}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e998712faa657a53d"/>
  <p:tag name="KSO_WM_CHIP_FILLPROP" val="[[{&quot;text_align&quot;:&quot;lm&quot;,&quot;text_direction&quot;:&quot;horizontal&quot;,&quot;support_big_font&quot;:false,&quot;picture_toward&quot;:0,&quot;picture_dockside&quot;:[],&quot;fill_id&quot;:&quot;a437010b62d44816bad6476e00523df5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,[{&quot;text_align&quot;:&quot;lt&quot;,&quot;text_direction&quot;:&quot;horizontal&quot;,&quot;support_big_font&quot;:false,&quot;picture_toward&quot;:0,&quot;picture_dockside&quot;:[],&quot;fill_id&quot;:&quot;a437010b62d44816bad6476e00523df5&quot;,&quot;fill_align&quot;:&quot;lt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]"/>
  <p:tag name="KSO_WM_CHIP_DECFILLPROP" val="[]"/>
  <p:tag name="FIXED_XID_TMP" val="5fab54f0341d2fac3cfce989"/>
  <p:tag name="KSO_WM_CHIP_GROUPID" val="5fab54f0341d2fac3cfce989"/>
  <p:tag name="KSO_WM_SLIDE_BK_DARK_LIGHT" val="2"/>
  <p:tag name="KSO_WM_SLIDE_BACKGROUND_TYPE" val="leftRight"/>
  <p:tag name="KSO_WM_SLIDE_SUPPORT_FEATURE_TYPE" val="3"/>
  <p:tag name="KSO_WM_TEMPLATE_ASSEMBLE_XID" val="639afd380c9383becde6e291"/>
  <p:tag name="KSO_WM_TEMPLATE_ASSEMBLE_GROUPID" val="639afd380c9383becde6e291"/>
  <p:tag name="KSO_WM_SLIDE_THEME_ID" val="3323111"/>
  <p:tag name="KSO_WM_SLIDE_THEME_NAME" val="蓝白色默认模板简约风主题"/>
</p:tagLst>
</file>

<file path=ppt/tags/tag169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1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2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3.xml><?xml version="1.0" encoding="utf-8"?>
<p:tagLst xmlns:p="http://schemas.openxmlformats.org/presentationml/2006/main">
  <p:tag name="KSO_WM_BEAUTIFY_FLAG" val="#wm#"/>
  <p:tag name="KSO_WM_TEMPLATE_CATEGORY" val="diagram"/>
  <p:tag name="KSO_WM_TEMPLATE_INDEX" val="20216009"/>
  <p:tag name="KSO_WM_SLIDE_THEME_ID" val="3323111"/>
  <p:tag name="KSO_WM_SLIDE_THEME_NAME" val="蓝白色默认模板简约风主题"/>
  <p:tag name="KSO_WM_SLIDE_TYPE" val="text"/>
</p:tagLst>
</file>

<file path=ppt/tags/tag174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5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6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7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78.xml><?xml version="1.0" encoding="utf-8"?>
<p:tagLst xmlns:p="http://schemas.openxmlformats.org/presentationml/2006/main">
  <p:tag name="KSO_WM_BEAUTIFY_FLAG" val="#wm#"/>
  <p:tag name="KSO_WM_TEMPLATE_CATEGORY" val="diagram"/>
  <p:tag name="KSO_WM_TEMPLATE_INDEX" val="20216009"/>
  <p:tag name="KSO_WM_SLIDE_THEME_ID" val="3323111"/>
  <p:tag name="KSO_WM_SLIDE_THEME_NAME" val="蓝白色默认模板简约风主题"/>
  <p:tag name="KSO_WM_SLIDE_TYPE" val="text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7.xml><?xml version="1.0" encoding="utf-8"?>
<p:tagLst xmlns:p="http://schemas.openxmlformats.org/presentationml/2006/main">
  <p:tag name="ISLIDE.GUIDESSETTING" val="{&quot;Id&quot;:null,&quot;Name&quot;:&quot;窄&quot;,&quot;HeaderHeight&quot;:10.0,&quot;FooterHeight&quot;:5.0,&quot;SideMargin&quot;:2.5,&quot;TopMargin&quot;:0.0,&quot;BottomMargin&quot;:0.0,&quot;IntervalMargin&quot;:1.0,&quot;SettingType&quot;:&quot;System&quot;}"/>
  <p:tag name="KSO_WPP_MARK_KEY" val="14aea711-f2b8-4841-b705-8101579bda09"/>
  <p:tag name="COMMONDATA" val="eyJoZGlkIjoiYWY3ZTM4MmMxMDZiNWZhZmZhNTcyNzc1ZTRjYTU5MTIifQ=="/>
  <p:tag name="commondata" val="eyJoZGlkIjoiN2YxOGMyNDFkMTQxMWJhZTVlZDhiNDQyZGU2OTYwO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2018</Words>
  <Application>WPS 演示</Application>
  <PresentationFormat>全屏显示(16:9)</PresentationFormat>
  <Paragraphs>237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阿里巴巴普惠体 M</vt:lpstr>
      <vt:lpstr>黑体</vt:lpstr>
      <vt:lpstr>阿里巴巴普惠体 B</vt:lpstr>
      <vt:lpstr>微软雅黑</vt:lpstr>
      <vt:lpstr>Wingdings</vt:lpstr>
      <vt:lpstr>Arial Unicode MS</vt:lpstr>
      <vt:lpstr>Times New Roman</vt:lpstr>
      <vt:lpstr>Office 主题​​</vt:lpstr>
      <vt:lpstr>1_Office 主题​​</vt:lpstr>
      <vt:lpstr>两栖动物和爬行动物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22</cp:revision>
  <dcterms:created xsi:type="dcterms:W3CDTF">2022-05-03T07:59:00Z</dcterms:created>
  <dcterms:modified xsi:type="dcterms:W3CDTF">2024-08-31T00:57:53Z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3C13DE4636D04791A48F0A05AD179743</vt:lpwstr>
  </property>
</Properties>
</file>