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37"/>
  </p:handoutMasterIdLst>
  <p:sldIdLst>
    <p:sldId id="390" r:id="rId4"/>
    <p:sldId id="413" r:id="rId6"/>
    <p:sldId id="274" r:id="rId7"/>
    <p:sldId id="295" r:id="rId8"/>
    <p:sldId id="414" r:id="rId9"/>
    <p:sldId id="264" r:id="rId10"/>
    <p:sldId id="415" r:id="rId11"/>
    <p:sldId id="416" r:id="rId12"/>
    <p:sldId id="311" r:id="rId13"/>
    <p:sldId id="360" r:id="rId14"/>
    <p:sldId id="288" r:id="rId15"/>
    <p:sldId id="361" r:id="rId16"/>
    <p:sldId id="362" r:id="rId17"/>
    <p:sldId id="363" r:id="rId18"/>
    <p:sldId id="364" r:id="rId19"/>
    <p:sldId id="310" r:id="rId20"/>
    <p:sldId id="309" r:id="rId21"/>
    <p:sldId id="291" r:id="rId22"/>
    <p:sldId id="418" r:id="rId23"/>
    <p:sldId id="417" r:id="rId24"/>
    <p:sldId id="383" r:id="rId25"/>
    <p:sldId id="269" r:id="rId26"/>
    <p:sldId id="280" r:id="rId27"/>
    <p:sldId id="419" r:id="rId28"/>
    <p:sldId id="420" r:id="rId29"/>
    <p:sldId id="421" r:id="rId30"/>
    <p:sldId id="422" r:id="rId31"/>
    <p:sldId id="423" r:id="rId32"/>
    <p:sldId id="424" r:id="rId33"/>
    <p:sldId id="426" r:id="rId34"/>
    <p:sldId id="283" r:id="rId35"/>
    <p:sldId id="425" r:id="rId36"/>
  </p:sldIdLst>
  <p:sldSz cx="9144000" cy="5143500" type="screen16x9"/>
  <p:notesSz cx="6858000" cy="9144000"/>
  <p:custDataLst>
    <p:tags r:id="rId4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8" userDrawn="1">
          <p15:clr>
            <a:srgbClr val="A4A3A4"/>
          </p15:clr>
        </p15:guide>
        <p15:guide id="2" pos="29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0" clrIdx="0"/>
  <p:cmAuthor id="2" name="作者" initials="A" lastIdx="0" clrIdx="1"/>
  <p:cmAuthor id="0" name="HJZX010"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00A49D"/>
    <a:srgbClr val="B0C9DE"/>
    <a:srgbClr val="C1413F"/>
    <a:srgbClr val="2B2D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4" autoAdjust="0"/>
    <p:restoredTop sz="94660"/>
  </p:normalViewPr>
  <p:slideViewPr>
    <p:cSldViewPr snapToGrid="0" showGuides="1">
      <p:cViewPr>
        <p:scale>
          <a:sx n="140" d="100"/>
          <a:sy n="140" d="100"/>
        </p:scale>
        <p:origin x="-120" y="-330"/>
      </p:cViewPr>
      <p:guideLst>
        <p:guide orient="horz" pos="1708"/>
        <p:guide pos="29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210.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ea typeface="黑体" panose="02010609060101010101" charset="-122"/>
                <a:cs typeface="黑体" panose="02010609060101010101" charset="-122"/>
              </a:rPr>
            </a:fld>
            <a:endParaRPr lang="zh-CN" altLang="en-US">
              <a:latin typeface="黑体" panose="02010609060101010101" charset="-122"/>
              <a:ea typeface="黑体" panose="02010609060101010101" charset="-122"/>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ea typeface="黑体" panose="02010609060101010101" charset="-122"/>
                <a:cs typeface="黑体" panose="02010609060101010101" charset="-122"/>
              </a:rPr>
            </a:fld>
            <a:endParaRPr lang="zh-CN" altLang="en-US">
              <a:latin typeface="黑体" panose="02010609060101010101" charset="-122"/>
              <a:ea typeface="黑体" panose="02010609060101010101" charset="-122"/>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4851BAC-40AF-49F8-929A-81A298AE541F}"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C554F86-AC7C-4324-8185-4AEB184094F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1pPr>
    <a:lvl2pPr marL="3429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2pPr>
    <a:lvl3pPr marL="6858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3pPr>
    <a:lvl4pPr marL="10287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4pPr>
    <a:lvl5pPr marL="13716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6DF685-6826-4BAA-B89E-CF7624DBFC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F552042-9B0B-4279-8362-FA6E192571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F552042-9B0B-4279-8362-FA6E192571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F552042-9B0B-4279-8362-FA6E192571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554F86-AC7C-4324-8185-4AEB184094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394"/>
            <a:ext cx="8528050" cy="2470556"/>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7848"/>
            <a:ext cx="8528049" cy="1707020"/>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026"/>
            <a:ext cx="8100060" cy="431959"/>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300"/>
            <a:ext cx="8432800" cy="2223700"/>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2799"/>
            <a:ext cx="8432799" cy="1739852"/>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6" name="矩形 5"/>
          <p:cNvSpPr/>
          <p:nvPr userDrawn="1"/>
        </p:nvSpPr>
        <p:spPr>
          <a:xfrm>
            <a:off x="0" y="300075"/>
            <a:ext cx="485775" cy="514413"/>
          </a:xfrm>
          <a:prstGeom prst="rect">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ea typeface="阿里巴巴普惠体 B" panose="00020600040101010101" pitchFamily="18" charset="-122"/>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394"/>
            <a:ext cx="8528050" cy="2470556"/>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7848"/>
            <a:ext cx="8528049" cy="1707020"/>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2774"/>
            <a:ext cx="2160000" cy="3867150"/>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583"/>
            <a:ext cx="7512050" cy="1839517"/>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4951"/>
            <a:ext cx="7512050" cy="2196305"/>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110"/>
            <a:ext cx="3868340"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49766"/>
            <a:ext cx="3868340"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156"/>
            <a:ext cx="3887391"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8813"/>
            <a:ext cx="3887391"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000"/>
            <a:ext cx="78867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026"/>
            <a:ext cx="8100060" cy="431959"/>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300"/>
            <a:ext cx="8432800" cy="2223700"/>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2799"/>
            <a:ext cx="8432799" cy="1739852"/>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2774"/>
            <a:ext cx="2160000" cy="3867150"/>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583"/>
            <a:ext cx="7512050" cy="1839517"/>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4951"/>
            <a:ext cx="7512050" cy="2196305"/>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110"/>
            <a:ext cx="3868340"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49766"/>
            <a:ext cx="3868340"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156"/>
            <a:ext cx="3887391"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8813"/>
            <a:ext cx="3887391"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000"/>
            <a:ext cx="78867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slideLayout" Target="../slideLayouts/slideLayout2.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image" Target="../media/image1.png"/><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521100" y="270000"/>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7"/>
            </p:custDataLst>
          </p:nvPr>
        </p:nvSpPr>
        <p:spPr>
          <a:xfrm>
            <a:off x="521018" y="1023461"/>
            <a:ext cx="8099584" cy="360997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521018" y="4767263"/>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3028950" y="4767263"/>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6565583" y="4767263"/>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21100" y="270000"/>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4"/>
            </p:custDataLst>
          </p:nvPr>
        </p:nvSpPr>
        <p:spPr>
          <a:xfrm>
            <a:off x="521018" y="1023461"/>
            <a:ext cx="8099584" cy="360997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521018" y="4767263"/>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28950" y="4767263"/>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565583" y="4767263"/>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5.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vmlDrawing" Target="../drawings/vmlDrawing1.vml"/><Relationship Id="rId6" Type="http://schemas.openxmlformats.org/officeDocument/2006/relationships/slideLayout" Target="../slideLayouts/slideLayout12.xml"/><Relationship Id="rId5" Type="http://schemas.openxmlformats.org/officeDocument/2006/relationships/tags" Target="../tags/tag146.xml"/><Relationship Id="rId4" Type="http://schemas.openxmlformats.org/officeDocument/2006/relationships/image" Target="../media/image16.png"/><Relationship Id="rId3" Type="http://schemas.openxmlformats.org/officeDocument/2006/relationships/oleObject" Target="../embeddings/oleObject2.bin"/><Relationship Id="rId2" Type="http://schemas.openxmlformats.org/officeDocument/2006/relationships/image" Target="../media/image15.png"/><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47.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image" Target="../media/image19.png"/><Relationship Id="rId5" Type="http://schemas.openxmlformats.org/officeDocument/2006/relationships/tags" Target="../tags/tag153.xml"/><Relationship Id="rId4" Type="http://schemas.openxmlformats.org/officeDocument/2006/relationships/image" Target="../media/image18.png"/><Relationship Id="rId3" Type="http://schemas.openxmlformats.org/officeDocument/2006/relationships/tags" Target="../tags/tag152.xml"/><Relationship Id="rId2" Type="http://schemas.openxmlformats.org/officeDocument/2006/relationships/image" Target="../media/image17.png"/><Relationship Id="rId18" Type="http://schemas.openxmlformats.org/officeDocument/2006/relationships/notesSlide" Target="../notesSlides/notesSlide11.xml"/><Relationship Id="rId17" Type="http://schemas.openxmlformats.org/officeDocument/2006/relationships/slideLayout" Target="../slideLayouts/slideLayout12.xml"/><Relationship Id="rId16" Type="http://schemas.openxmlformats.org/officeDocument/2006/relationships/tags" Target="../tags/tag160.xml"/><Relationship Id="rId15" Type="http://schemas.openxmlformats.org/officeDocument/2006/relationships/image" Target="../media/image2.png"/><Relationship Id="rId14" Type="http://schemas.openxmlformats.org/officeDocument/2006/relationships/tags" Target="../tags/tag159.xml"/><Relationship Id="rId13" Type="http://schemas.openxmlformats.org/officeDocument/2006/relationships/image" Target="../media/image21.png"/><Relationship Id="rId12" Type="http://schemas.openxmlformats.org/officeDocument/2006/relationships/tags" Target="../tags/tag158.xml"/><Relationship Id="rId11" Type="http://schemas.openxmlformats.org/officeDocument/2006/relationships/image" Target="../media/image20.png"/><Relationship Id="rId10" Type="http://schemas.openxmlformats.org/officeDocument/2006/relationships/tags" Target="../tags/tag157.xml"/><Relationship Id="rId1" Type="http://schemas.openxmlformats.org/officeDocument/2006/relationships/tags" Target="../tags/tag15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ags" Target="../tags/tag162.xml"/><Relationship Id="rId1" Type="http://schemas.openxmlformats.org/officeDocument/2006/relationships/tags" Target="../tags/tag16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tags" Target="../tags/tag169.xml"/><Relationship Id="rId1" Type="http://schemas.openxmlformats.org/officeDocument/2006/relationships/tags" Target="../tags/tag168.xml"/></Relationships>
</file>

<file path=ppt/slides/_rels/slide19.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25.jpeg"/><Relationship Id="rId7" Type="http://schemas.openxmlformats.org/officeDocument/2006/relationships/tags" Target="../tags/tag172.xml"/><Relationship Id="rId6" Type="http://schemas.openxmlformats.org/officeDocument/2006/relationships/image" Target="../media/image24.jpeg"/><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image" Target="../media/image23.jpeg"/><Relationship Id="rId2" Type="http://schemas.openxmlformats.org/officeDocument/2006/relationships/hyperlink" Target="http://61.184.198.154/home/home/biobox/xyzw/page_11.htm" TargetMode="External"/><Relationship Id="rId10" Type="http://schemas.openxmlformats.org/officeDocument/2006/relationships/slideLayout" Target="../slideLayouts/slideLayout1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image" Target="../media/image6.pn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tags" Target="../tags/tag178.xml"/><Relationship Id="rId7" Type="http://schemas.openxmlformats.org/officeDocument/2006/relationships/image" Target="../media/image28.png"/><Relationship Id="rId6" Type="http://schemas.openxmlformats.org/officeDocument/2006/relationships/tags" Target="../tags/tag177.xml"/><Relationship Id="rId5" Type="http://schemas.openxmlformats.org/officeDocument/2006/relationships/image" Target="../media/image27.jpeg"/><Relationship Id="rId4" Type="http://schemas.openxmlformats.org/officeDocument/2006/relationships/tags" Target="../tags/tag176.xml"/><Relationship Id="rId3" Type="http://schemas.openxmlformats.org/officeDocument/2006/relationships/image" Target="../media/image26.png"/><Relationship Id="rId2" Type="http://schemas.openxmlformats.org/officeDocument/2006/relationships/tags" Target="../tags/tag175.xml"/><Relationship Id="rId11" Type="http://schemas.openxmlformats.org/officeDocument/2006/relationships/slideLayout" Target="../slideLayouts/slideLayout12.xml"/><Relationship Id="rId10" Type="http://schemas.openxmlformats.org/officeDocument/2006/relationships/tags" Target="../tags/tag179.xml"/><Relationship Id="rId1" Type="http://schemas.openxmlformats.org/officeDocument/2006/relationships/tags" Target="../tags/tag174.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image" Target="../media/image31.jpeg"/><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8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tags" Target="../tags/tag184.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85.xml"/><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tags" Target="../tags/tag187.xml"/><Relationship Id="rId1" Type="http://schemas.openxmlformats.org/officeDocument/2006/relationships/tags" Target="../tags/tag186.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38.jpeg"/><Relationship Id="rId1" Type="http://schemas.openxmlformats.org/officeDocument/2006/relationships/image" Target="../media/image37.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38.jpeg"/><Relationship Id="rId1" Type="http://schemas.openxmlformats.org/officeDocument/2006/relationships/image" Target="../media/image39.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38.jpeg"/><Relationship Id="rId1" Type="http://schemas.openxmlformats.org/officeDocument/2006/relationships/image" Target="../media/image40.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38.jpeg"/><Relationship Id="rId1" Type="http://schemas.openxmlformats.org/officeDocument/2006/relationships/image" Target="../media/image4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0" Type="http://schemas.openxmlformats.org/officeDocument/2006/relationships/notesSlide" Target="../notesSlides/notesSlide21.xml"/><Relationship Id="rId1" Type="http://schemas.openxmlformats.org/officeDocument/2006/relationships/tags" Target="../tags/tag196.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7.png"/><Relationship Id="rId1" Type="http://schemas.openxmlformats.org/officeDocument/2006/relationships/tags" Target="../tags/tag132.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2.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8.jpeg"/><Relationship Id="rId1" Type="http://schemas.openxmlformats.org/officeDocument/2006/relationships/tags" Target="../tags/tag135.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142.xml"/><Relationship Id="rId2" Type="http://schemas.openxmlformats.org/officeDocument/2006/relationships/image" Target="../media/image14.jpe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883911" y="1695381"/>
            <a:ext cx="2640330" cy="497840"/>
          </a:xfrm>
          <a:prstGeom prst="rect">
            <a:avLst/>
          </a:prstGeom>
        </p:spPr>
        <p:txBody>
          <a:bodyPr wrap="none" lIns="68571" tIns="34285" rIns="68571" bIns="34285">
            <a:spAutoFit/>
          </a:bodyPr>
          <a:p>
            <a:pPr defTabSz="342900">
              <a:defRPr/>
            </a:pPr>
            <a:r>
              <a:rPr lang="zh-CN" altLang="en-US" sz="2800" b="1" kern="100" dirty="0">
                <a:solidFill>
                  <a:prstClr val="black"/>
                </a:solidFill>
                <a:cs typeface="+mn-ea"/>
                <a:sym typeface="+mn-lt"/>
              </a:rPr>
              <a:t>第二章  第二</a:t>
            </a:r>
            <a:r>
              <a:rPr lang="zh-CN" altLang="en-US" sz="2800" b="1" kern="100" dirty="0">
                <a:solidFill>
                  <a:prstClr val="black"/>
                </a:solidFill>
                <a:cs typeface="+mn-ea"/>
                <a:sym typeface="+mn-lt"/>
              </a:rPr>
              <a:t>节</a:t>
            </a:r>
            <a:endParaRPr lang="zh-CN" altLang="en-US" sz="2800" b="1" kern="100" dirty="0">
              <a:solidFill>
                <a:prstClr val="black"/>
              </a:solidFill>
              <a:cs typeface="+mn-ea"/>
              <a:sym typeface="+mn-lt"/>
            </a:endParaRPr>
          </a:p>
        </p:txBody>
      </p:sp>
      <p:pic>
        <p:nvPicPr>
          <p:cNvPr id="4" name="图片 3"/>
          <p:cNvPicPr>
            <a:picLocks noChangeAspect="1"/>
          </p:cNvPicPr>
          <p:nvPr/>
        </p:nvPicPr>
        <p:blipFill>
          <a:blip r:embed="rId1"/>
          <a:srcRect l="9703"/>
          <a:stretch>
            <a:fillRect/>
          </a:stretch>
        </p:blipFill>
        <p:spPr>
          <a:xfrm>
            <a:off x="4913630" y="1209675"/>
            <a:ext cx="3587115" cy="2451735"/>
          </a:xfrm>
          <a:prstGeom prst="rect">
            <a:avLst/>
          </a:prstGeom>
          <a:ln w="38100">
            <a:solidFill>
              <a:schemeClr val="bg1"/>
            </a:solidFill>
          </a:ln>
          <a:effectLst>
            <a:outerShdw blurRad="50800" dist="38100" dir="2700000" algn="tl" rotWithShape="0">
              <a:prstClr val="black">
                <a:alpha val="40000"/>
              </a:prstClr>
            </a:outerShdw>
          </a:effectLst>
        </p:spPr>
      </p:pic>
      <p:sp>
        <p:nvSpPr>
          <p:cNvPr id="5" name="标题"/>
          <p:cNvSpPr>
            <a:spLocks noGrp="1"/>
          </p:cNvSpPr>
          <p:nvPr>
            <p:ph type="ctrTitle"/>
            <p:custDataLst>
              <p:tags r:id="rId2"/>
            </p:custDataLst>
          </p:nvPr>
        </p:nvSpPr>
        <p:spPr/>
        <p:txBody>
          <a:bodyPr wrap="square">
            <a:normAutofit/>
          </a:bodyPr>
          <a:p>
            <a:pPr marL="0" indent="0" algn="ctr">
              <a:lnSpc>
                <a:spcPct val="100000"/>
              </a:lnSpc>
              <a:spcBef>
                <a:spcPts val="0"/>
              </a:spcBef>
              <a:spcAft>
                <a:spcPts val="0"/>
              </a:spcAft>
              <a:buSzPct val="100000"/>
              <a:buNone/>
            </a:pPr>
            <a:r>
              <a:rPr lang="zh-CN" altLang="en-US" sz="4800" dirty="0">
                <a:sym typeface="+mn-lt"/>
              </a:rPr>
              <a:t>种子植物</a:t>
            </a:r>
            <a:endParaRPr lang="zh-CN" altLang="en-US" sz="4800" dirty="0">
              <a:sym typeface="+mn-lt"/>
            </a:endParaRPr>
          </a:p>
        </p:txBody>
      </p:sp>
      <p:sp>
        <p:nvSpPr>
          <p:cNvPr id="10" name="署名"/>
          <p:cNvSpPr>
            <a:spLocks noGrp="1"/>
          </p:cNvSpPr>
          <p:nvPr>
            <p:ph type="body" sz="quarter" idx="17"/>
            <p:custDataLst>
              <p:tags r:id="rId3"/>
            </p:custDataLst>
          </p:nvPr>
        </p:nvSpPr>
        <p:spPr/>
        <p:txBody>
          <a:bodyPr wrap="square">
            <a:normAutofit/>
          </a:bodyPr>
          <a:p>
            <a:pPr marL="0" lvl="0" indent="0" algn="ctr">
              <a:lnSpc>
                <a:spcPct val="100000"/>
              </a:lnSpc>
              <a:spcBef>
                <a:spcPts val="750"/>
              </a:spcBef>
              <a:spcAft>
                <a:spcPts val="0"/>
              </a:spcAft>
              <a:buSzPct val="100000"/>
              <a:buNone/>
            </a:pPr>
            <a:r>
              <a:rPr lang="zh-CN" altLang="en-US" sz="2200" dirty="0">
                <a:solidFill>
                  <a:schemeClr val="tx1"/>
                </a:solidFill>
                <a:sym typeface="+mn-lt"/>
              </a:rPr>
              <a:t>人教版  生物（初中）（七年级上）</a:t>
            </a:r>
            <a:endParaRPr lang="zh-CN" altLang="en-US" sz="2200" dirty="0">
              <a:solidFill>
                <a:schemeClr val="tx1"/>
              </a:solidFill>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 presetClass="entr" presetSubtype="1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195" name="Object 3"/>
          <p:cNvGraphicFramePr>
            <a:graphicFrameLocks noGrp="1"/>
          </p:cNvGraphicFramePr>
          <p:nvPr>
            <p:ph sz="half" idx="4294967295"/>
          </p:nvPr>
        </p:nvGraphicFramePr>
        <p:xfrm>
          <a:off x="0" y="1367790"/>
          <a:ext cx="1179830" cy="1512570"/>
        </p:xfrm>
        <a:graphic>
          <a:graphicData uri="http://schemas.openxmlformats.org/presentationml/2006/ole">
            <mc:AlternateContent xmlns:mc="http://schemas.openxmlformats.org/markup-compatibility/2006">
              <mc:Choice xmlns:v="urn:schemas-microsoft-com:vml" Requires="v">
                <p:oleObj spid="_x0000_s1070" name="" r:id="rId1" imgW="1238250" imgH="1400175" progId="Paint.Picture">
                  <p:embed/>
                </p:oleObj>
              </mc:Choice>
              <mc:Fallback>
                <p:oleObj name="" r:id="rId1" imgW="1238250" imgH="1400175" progId="Paint.Picture">
                  <p:embed/>
                  <p:pic>
                    <p:nvPicPr>
                      <p:cNvPr id="0" name="Object 3"/>
                      <p:cNvPicPr>
                        <a:picLocks noGrp="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67790"/>
                        <a:ext cx="1179830" cy="1512570"/>
                      </a:xfrm>
                      <a:prstGeom prst="rect">
                        <a:avLst/>
                      </a:prstGeom>
                      <a:noFill/>
                      <a:ln>
                        <a:noFill/>
                      </a:ln>
                    </p:spPr>
                  </p:pic>
                </p:oleObj>
              </mc:Fallback>
            </mc:AlternateContent>
          </a:graphicData>
        </a:graphic>
      </p:graphicFrame>
      <p:graphicFrame>
        <p:nvGraphicFramePr>
          <p:cNvPr id="8197" name="Object 6"/>
          <p:cNvGraphicFramePr>
            <a:graphicFrameLocks noGrp="1"/>
          </p:cNvGraphicFramePr>
          <p:nvPr>
            <p:ph sz="half" idx="4294967295"/>
          </p:nvPr>
        </p:nvGraphicFramePr>
        <p:xfrm>
          <a:off x="5741035" y="1367790"/>
          <a:ext cx="3402965" cy="3244850"/>
        </p:xfrm>
        <a:graphic>
          <a:graphicData uri="http://schemas.openxmlformats.org/presentationml/2006/ole">
            <mc:AlternateContent xmlns:mc="http://schemas.openxmlformats.org/markup-compatibility/2006">
              <mc:Choice xmlns:v="urn:schemas-microsoft-com:vml" Requires="v">
                <p:oleObj spid="_x0000_s1071" name="" r:id="rId3" imgW="2047875" imgH="1943100" progId="Paint.Picture">
                  <p:embed/>
                </p:oleObj>
              </mc:Choice>
              <mc:Fallback>
                <p:oleObj name="" r:id="rId3" imgW="2047875" imgH="1943100" progId="Paint.Picture">
                  <p:embed/>
                  <p:pic>
                    <p:nvPicPr>
                      <p:cNvPr id="0" name="Object 6"/>
                      <p:cNvPicPr>
                        <a:picLocks noGrp="1" noChangeArrowheads="1"/>
                      </p:cNvPicPr>
                      <p:nvPr/>
                    </p:nvPicPr>
                    <p:blipFill>
                      <a:blip r:embed="rId4">
                        <a:extLst>
                          <a:ext uri="{28A0092B-C50C-407E-A947-70E740481C1C}">
                            <a14:useLocalDpi xmlns:a14="http://schemas.microsoft.com/office/drawing/2010/main" val="0"/>
                          </a:ext>
                        </a:extLst>
                      </a:blip>
                      <a:srcRect r="1758"/>
                      <a:stretch>
                        <a:fillRect/>
                      </a:stretch>
                    </p:blipFill>
                    <p:spPr bwMode="auto">
                      <a:xfrm>
                        <a:off x="5741035" y="1367790"/>
                        <a:ext cx="3402965"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196" name="Line 4"/>
          <p:cNvSpPr>
            <a:spLocks noChangeShapeType="1"/>
          </p:cNvSpPr>
          <p:nvPr/>
        </p:nvSpPr>
        <p:spPr bwMode="auto">
          <a:xfrm flipH="1">
            <a:off x="1236980" y="1362710"/>
            <a:ext cx="798830" cy="1517650"/>
          </a:xfrm>
          <a:prstGeom prst="line">
            <a:avLst/>
          </a:prstGeom>
          <a:noFill/>
          <a:ln w="76200">
            <a:solidFill>
              <a:srgbClr val="FF33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9223" name="Rectangle 7"/>
          <p:cNvSpPr>
            <a:spLocks noChangeArrowheads="1"/>
          </p:cNvSpPr>
          <p:nvPr/>
        </p:nvSpPr>
        <p:spPr bwMode="auto">
          <a:xfrm>
            <a:off x="6586855" y="1456055"/>
            <a:ext cx="18859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400" dirty="0">
                <a:latin typeface="+mn-lt"/>
                <a:ea typeface="+mn-ea"/>
                <a:cs typeface="+mn-ea"/>
                <a:sym typeface="+mn-lt"/>
              </a:rPr>
              <a:t>果皮和种皮</a:t>
            </a:r>
            <a:endParaRPr lang="zh-CN" altLang="en-US" sz="2400" dirty="0">
              <a:latin typeface="+mn-lt"/>
              <a:ea typeface="+mn-ea"/>
              <a:cs typeface="+mn-ea"/>
              <a:sym typeface="+mn-lt"/>
            </a:endParaRPr>
          </a:p>
        </p:txBody>
      </p:sp>
      <p:sp>
        <p:nvSpPr>
          <p:cNvPr id="9224" name="Rectangle 8"/>
          <p:cNvSpPr>
            <a:spLocks noChangeArrowheads="1"/>
          </p:cNvSpPr>
          <p:nvPr/>
        </p:nvSpPr>
        <p:spPr bwMode="auto">
          <a:xfrm>
            <a:off x="6529996" y="1806874"/>
            <a:ext cx="80962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zh-CN" altLang="en-US" sz="2400" dirty="0">
                <a:solidFill>
                  <a:srgbClr val="FF0000"/>
                </a:solidFill>
                <a:latin typeface="+mn-lt"/>
                <a:ea typeface="+mn-ea"/>
                <a:cs typeface="+mn-ea"/>
                <a:sym typeface="+mn-lt"/>
              </a:rPr>
              <a:t>胚乳</a:t>
            </a:r>
            <a:endParaRPr lang="zh-CN" altLang="en-US" sz="2400" dirty="0">
              <a:solidFill>
                <a:srgbClr val="FF0000"/>
              </a:solidFill>
              <a:latin typeface="+mn-lt"/>
              <a:ea typeface="+mn-ea"/>
              <a:cs typeface="+mn-ea"/>
              <a:sym typeface="+mn-lt"/>
            </a:endParaRPr>
          </a:p>
        </p:txBody>
      </p:sp>
      <p:sp>
        <p:nvSpPr>
          <p:cNvPr id="9225" name="Rectangle 9"/>
          <p:cNvSpPr>
            <a:spLocks noChangeArrowheads="1"/>
          </p:cNvSpPr>
          <p:nvPr/>
        </p:nvSpPr>
        <p:spPr bwMode="auto">
          <a:xfrm>
            <a:off x="6600825" y="2570917"/>
            <a:ext cx="756047"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400" dirty="0">
                <a:latin typeface="+mn-lt"/>
                <a:ea typeface="+mn-ea"/>
                <a:cs typeface="+mn-ea"/>
                <a:sym typeface="+mn-lt"/>
              </a:rPr>
              <a:t>子叶</a:t>
            </a:r>
            <a:endParaRPr lang="zh-CN" altLang="en-US" sz="2400" dirty="0">
              <a:latin typeface="+mn-lt"/>
              <a:ea typeface="+mn-ea"/>
              <a:cs typeface="+mn-ea"/>
              <a:sym typeface="+mn-lt"/>
            </a:endParaRPr>
          </a:p>
        </p:txBody>
      </p:sp>
      <p:sp>
        <p:nvSpPr>
          <p:cNvPr id="9226" name="Rectangle 10"/>
          <p:cNvSpPr>
            <a:spLocks noChangeArrowheads="1"/>
          </p:cNvSpPr>
          <p:nvPr/>
        </p:nvSpPr>
        <p:spPr bwMode="auto">
          <a:xfrm>
            <a:off x="6600825" y="2949535"/>
            <a:ext cx="756047"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400">
                <a:latin typeface="+mn-lt"/>
                <a:ea typeface="+mn-ea"/>
                <a:cs typeface="+mn-ea"/>
                <a:sym typeface="+mn-lt"/>
              </a:rPr>
              <a:t>胚芽</a:t>
            </a:r>
            <a:endParaRPr lang="zh-CN" altLang="en-US" sz="2400">
              <a:latin typeface="+mn-lt"/>
              <a:ea typeface="+mn-ea"/>
              <a:cs typeface="+mn-ea"/>
              <a:sym typeface="+mn-lt"/>
            </a:endParaRPr>
          </a:p>
        </p:txBody>
      </p:sp>
      <p:sp>
        <p:nvSpPr>
          <p:cNvPr id="9227" name="Rectangle 11"/>
          <p:cNvSpPr>
            <a:spLocks noChangeArrowheads="1"/>
          </p:cNvSpPr>
          <p:nvPr/>
        </p:nvSpPr>
        <p:spPr bwMode="auto">
          <a:xfrm>
            <a:off x="6600825" y="3387090"/>
            <a:ext cx="97790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400">
                <a:latin typeface="+mn-lt"/>
                <a:ea typeface="+mn-ea"/>
                <a:cs typeface="+mn-ea"/>
                <a:sym typeface="+mn-lt"/>
              </a:rPr>
              <a:t>胚轴</a:t>
            </a:r>
            <a:endParaRPr lang="zh-CN" altLang="en-US" sz="2400">
              <a:latin typeface="+mn-lt"/>
              <a:ea typeface="+mn-ea"/>
              <a:cs typeface="+mn-ea"/>
              <a:sym typeface="+mn-lt"/>
            </a:endParaRPr>
          </a:p>
        </p:txBody>
      </p:sp>
      <p:sp>
        <p:nvSpPr>
          <p:cNvPr id="9228" name="Rectangle 12"/>
          <p:cNvSpPr>
            <a:spLocks noChangeArrowheads="1"/>
          </p:cNvSpPr>
          <p:nvPr/>
        </p:nvSpPr>
        <p:spPr bwMode="auto">
          <a:xfrm>
            <a:off x="6600825" y="3892468"/>
            <a:ext cx="756047"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400" dirty="0">
                <a:latin typeface="+mn-lt"/>
                <a:ea typeface="+mn-ea"/>
                <a:cs typeface="+mn-ea"/>
                <a:sym typeface="+mn-lt"/>
              </a:rPr>
              <a:t>胚根</a:t>
            </a:r>
            <a:endParaRPr lang="zh-CN" altLang="en-US" sz="2400" dirty="0">
              <a:latin typeface="+mn-lt"/>
              <a:ea typeface="+mn-ea"/>
              <a:cs typeface="+mn-ea"/>
              <a:sym typeface="+mn-lt"/>
            </a:endParaRPr>
          </a:p>
        </p:txBody>
      </p:sp>
      <p:sp>
        <p:nvSpPr>
          <p:cNvPr id="8213" name="AutoShape 13"/>
          <p:cNvSpPr/>
          <p:nvPr/>
        </p:nvSpPr>
        <p:spPr bwMode="auto">
          <a:xfrm>
            <a:off x="7404100" y="2690495"/>
            <a:ext cx="166370" cy="1528445"/>
          </a:xfrm>
          <a:prstGeom prst="rightBrace">
            <a:avLst>
              <a:gd name="adj1" fmla="val 43511"/>
              <a:gd name="adj2" fmla="val 43622"/>
            </a:avLst>
          </a:prstGeom>
          <a:noFill/>
          <a:ln w="28575">
            <a:solidFill>
              <a:schemeClr val="tx1"/>
            </a:solidFill>
            <a:round/>
          </a:ln>
          <a:extLst>
            <a:ext uri="{909E8E84-426E-40DD-AFC4-6F175D3DCCD1}">
              <a14:hiddenFill xmlns:a14="http://schemas.microsoft.com/office/drawing/2010/main">
                <a:solidFill>
                  <a:schemeClr val="tx1"/>
                </a:solidFill>
              </a14:hiddenFill>
            </a:ext>
          </a:extLst>
        </p:spPr>
        <p:txBody>
          <a:bodyPr wrap="none" lIns="68580" tIns="34290" rIns="68580" bIns="34290" anchor="ct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endParaRPr lang="zh-CN" altLang="zh-CN" sz="2400">
              <a:latin typeface="+mn-lt"/>
              <a:ea typeface="+mn-ea"/>
              <a:cs typeface="+mn-ea"/>
              <a:sym typeface="+mn-lt"/>
            </a:endParaRPr>
          </a:p>
        </p:txBody>
      </p:sp>
      <p:sp>
        <p:nvSpPr>
          <p:cNvPr id="8205" name="Line 17"/>
          <p:cNvSpPr>
            <a:spLocks noChangeShapeType="1"/>
          </p:cNvSpPr>
          <p:nvPr/>
        </p:nvSpPr>
        <p:spPr bwMode="auto">
          <a:xfrm>
            <a:off x="1682353" y="3489722"/>
            <a:ext cx="1254374" cy="1"/>
          </a:xfrm>
          <a:prstGeom prst="line">
            <a:avLst/>
          </a:prstGeom>
          <a:noFill/>
          <a:ln w="50800">
            <a:solidFill>
              <a:schemeClr val="tx1"/>
            </a:solidFill>
            <a:round/>
            <a:tailEnd type="triangle" w="med" len="me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06" name="Line 19"/>
          <p:cNvSpPr>
            <a:spLocks noChangeShapeType="1"/>
          </p:cNvSpPr>
          <p:nvPr/>
        </p:nvSpPr>
        <p:spPr bwMode="auto">
          <a:xfrm flipH="1">
            <a:off x="1682354" y="2924176"/>
            <a:ext cx="0" cy="594122"/>
          </a:xfrm>
          <a:prstGeom prst="line">
            <a:avLst/>
          </a:prstGeom>
          <a:noFill/>
          <a:ln w="50800">
            <a:solidFill>
              <a:schemeClr val="tx1"/>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07" name="Line 20"/>
          <p:cNvSpPr>
            <a:spLocks noChangeShapeType="1"/>
          </p:cNvSpPr>
          <p:nvPr/>
        </p:nvSpPr>
        <p:spPr bwMode="auto">
          <a:xfrm>
            <a:off x="5192316" y="1675210"/>
            <a:ext cx="1241822" cy="0"/>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08" name="Line 21"/>
          <p:cNvSpPr>
            <a:spLocks noChangeShapeType="1"/>
          </p:cNvSpPr>
          <p:nvPr/>
        </p:nvSpPr>
        <p:spPr bwMode="auto">
          <a:xfrm>
            <a:off x="5678091" y="2025254"/>
            <a:ext cx="756047" cy="0"/>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09" name="Line 22"/>
          <p:cNvSpPr>
            <a:spLocks noChangeShapeType="1"/>
          </p:cNvSpPr>
          <p:nvPr/>
        </p:nvSpPr>
        <p:spPr bwMode="auto">
          <a:xfrm>
            <a:off x="4948832" y="2788445"/>
            <a:ext cx="1458516" cy="0"/>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10" name="Line 23"/>
          <p:cNvSpPr>
            <a:spLocks noChangeShapeType="1"/>
          </p:cNvSpPr>
          <p:nvPr/>
        </p:nvSpPr>
        <p:spPr bwMode="auto">
          <a:xfrm>
            <a:off x="5030391" y="3130154"/>
            <a:ext cx="1403747" cy="0"/>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11" name="Line 24"/>
          <p:cNvSpPr>
            <a:spLocks noChangeShapeType="1"/>
          </p:cNvSpPr>
          <p:nvPr/>
        </p:nvSpPr>
        <p:spPr bwMode="auto">
          <a:xfrm>
            <a:off x="4598194" y="3557589"/>
            <a:ext cx="1835944" cy="0"/>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8212" name="Line 25"/>
          <p:cNvSpPr>
            <a:spLocks noChangeShapeType="1"/>
          </p:cNvSpPr>
          <p:nvPr/>
        </p:nvSpPr>
        <p:spPr bwMode="auto">
          <a:xfrm>
            <a:off x="4166235" y="4091305"/>
            <a:ext cx="2268220" cy="635"/>
          </a:xfrm>
          <a:prstGeom prst="line">
            <a:avLst/>
          </a:prstGeom>
          <a:noFill/>
          <a:ln w="50800">
            <a:solidFill>
              <a:srgbClr val="00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23" name="文本框 22"/>
          <p:cNvSpPr txBox="1"/>
          <p:nvPr/>
        </p:nvSpPr>
        <p:spPr>
          <a:xfrm>
            <a:off x="707573" y="320131"/>
            <a:ext cx="4404360" cy="499110"/>
          </a:xfrm>
          <a:prstGeom prst="rect">
            <a:avLst/>
          </a:prstGeom>
          <a:noFill/>
        </p:spPr>
        <p:txBody>
          <a:bodyPr wrap="none" lIns="68580" tIns="34290" rIns="68580" bIns="34290" rtlCol="0">
            <a:spAutoFit/>
          </a:bodyPr>
          <a:lstStyle/>
          <a:p>
            <a:r>
              <a:rPr lang="zh-CN" altLang="en-US" sz="2800" b="1" dirty="0">
                <a:cs typeface="+mn-ea"/>
                <a:sym typeface="+mn-lt"/>
              </a:rPr>
              <a:t>说出玉米种子的各部分名称</a:t>
            </a:r>
            <a:endParaRPr lang="zh-CN" altLang="en-US" sz="2800" b="1" dirty="0">
              <a:cs typeface="+mn-ea"/>
              <a:sym typeface="+mn-lt"/>
            </a:endParaRPr>
          </a:p>
        </p:txBody>
      </p:sp>
      <p:sp>
        <p:nvSpPr>
          <p:cNvPr id="3" name="文本框 2"/>
          <p:cNvSpPr txBox="1"/>
          <p:nvPr/>
        </p:nvSpPr>
        <p:spPr>
          <a:xfrm>
            <a:off x="7605102" y="3139207"/>
            <a:ext cx="928688" cy="437515"/>
          </a:xfrm>
          <a:prstGeom prst="rect">
            <a:avLst/>
          </a:prstGeom>
          <a:noFill/>
        </p:spPr>
        <p:txBody>
          <a:bodyPr wrap="square" lIns="68580" tIns="34290" rIns="68580" bIns="34290" rtlCol="0">
            <a:spAutoFit/>
          </a:bodyPr>
          <a:lstStyle/>
          <a:p>
            <a:r>
              <a:rPr lang="zh-CN" altLang="en-US" sz="2400" dirty="0">
                <a:cs typeface="+mn-ea"/>
                <a:sym typeface="+mn-lt"/>
              </a:rPr>
              <a:t>胚</a:t>
            </a:r>
            <a:endParaRPr lang="zh-CN" altLang="en-US" sz="2400" dirty="0">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 calcmode="lin" valueType="num">
                                      <p:cBhvr>
                                        <p:cTn id="7" dur="500" fill="hold"/>
                                        <p:tgtEl>
                                          <p:spTgt spid="9223"/>
                                        </p:tgtEl>
                                        <p:attrNameLst>
                                          <p:attrName>ppt_x</p:attrName>
                                        </p:attrNameLst>
                                      </p:cBhvr>
                                      <p:tavLst>
                                        <p:tav tm="0">
                                          <p:val>
                                            <p:strVal val="#ppt_x"/>
                                          </p:val>
                                        </p:tav>
                                        <p:tav tm="100000">
                                          <p:val>
                                            <p:strVal val="#ppt_x"/>
                                          </p:val>
                                        </p:tav>
                                      </p:tavLst>
                                    </p:anim>
                                    <p:anim calcmode="lin" valueType="num">
                                      <p:cBhvr>
                                        <p:cTn id="8"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4"/>
                                        </p:tgtEl>
                                        <p:attrNameLst>
                                          <p:attrName>style.visibility</p:attrName>
                                        </p:attrNameLst>
                                      </p:cBhvr>
                                      <p:to>
                                        <p:strVal val="visible"/>
                                      </p:to>
                                    </p:set>
                                    <p:anim calcmode="lin" valueType="num">
                                      <p:cBhvr>
                                        <p:cTn id="13" dur="500" fill="hold"/>
                                        <p:tgtEl>
                                          <p:spTgt spid="9224"/>
                                        </p:tgtEl>
                                        <p:attrNameLst>
                                          <p:attrName>ppt_x</p:attrName>
                                        </p:attrNameLst>
                                      </p:cBhvr>
                                      <p:tavLst>
                                        <p:tav tm="0">
                                          <p:val>
                                            <p:strVal val="#ppt_x"/>
                                          </p:val>
                                        </p:tav>
                                        <p:tav tm="100000">
                                          <p:val>
                                            <p:strVal val="#ppt_x"/>
                                          </p:val>
                                        </p:tav>
                                      </p:tavLst>
                                    </p:anim>
                                    <p:anim calcmode="lin" valueType="num">
                                      <p:cBhvr>
                                        <p:cTn id="14"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9225"/>
                                        </p:tgtEl>
                                        <p:attrNameLst>
                                          <p:attrName>style.visibility</p:attrName>
                                        </p:attrNameLst>
                                      </p:cBhvr>
                                      <p:to>
                                        <p:strVal val="visible"/>
                                      </p:to>
                                    </p:set>
                                    <p:anim calcmode="lin" valueType="num">
                                      <p:cBhvr>
                                        <p:cTn id="19" dur="500" fill="hold"/>
                                        <p:tgtEl>
                                          <p:spTgt spid="9225"/>
                                        </p:tgtEl>
                                        <p:attrNameLst>
                                          <p:attrName>ppt_x</p:attrName>
                                        </p:attrNameLst>
                                      </p:cBhvr>
                                      <p:tavLst>
                                        <p:tav tm="0">
                                          <p:val>
                                            <p:strVal val="#ppt_x"/>
                                          </p:val>
                                        </p:tav>
                                        <p:tav tm="100000">
                                          <p:val>
                                            <p:strVal val="#ppt_x"/>
                                          </p:val>
                                        </p:tav>
                                      </p:tavLst>
                                    </p:anim>
                                    <p:anim calcmode="lin" valueType="num">
                                      <p:cBhvr>
                                        <p:cTn id="20"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9226"/>
                                        </p:tgtEl>
                                        <p:attrNameLst>
                                          <p:attrName>style.visibility</p:attrName>
                                        </p:attrNameLst>
                                      </p:cBhvr>
                                      <p:to>
                                        <p:strVal val="visible"/>
                                      </p:to>
                                    </p:set>
                                    <p:anim calcmode="lin" valueType="num">
                                      <p:cBhvr>
                                        <p:cTn id="25" dur="500" fill="hold"/>
                                        <p:tgtEl>
                                          <p:spTgt spid="9226"/>
                                        </p:tgtEl>
                                        <p:attrNameLst>
                                          <p:attrName>ppt_x</p:attrName>
                                        </p:attrNameLst>
                                      </p:cBhvr>
                                      <p:tavLst>
                                        <p:tav tm="0">
                                          <p:val>
                                            <p:strVal val="#ppt_x"/>
                                          </p:val>
                                        </p:tav>
                                        <p:tav tm="100000">
                                          <p:val>
                                            <p:strVal val="#ppt_x"/>
                                          </p:val>
                                        </p:tav>
                                      </p:tavLst>
                                    </p:anim>
                                    <p:anim calcmode="lin" valueType="num">
                                      <p:cBhvr>
                                        <p:cTn id="26"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childTnLst>
                                    <p:set>
                                      <p:cBhvr>
                                        <p:cTn id="30" dur="1" fill="hold">
                                          <p:stCondLst>
                                            <p:cond delay="0"/>
                                          </p:stCondLst>
                                        </p:cTn>
                                        <p:tgtEl>
                                          <p:spTgt spid="9227"/>
                                        </p:tgtEl>
                                        <p:attrNameLst>
                                          <p:attrName>style.visibility</p:attrName>
                                        </p:attrNameLst>
                                      </p:cBhvr>
                                      <p:to>
                                        <p:strVal val="visible"/>
                                      </p:to>
                                    </p:set>
                                    <p:anim calcmode="lin" valueType="num">
                                      <p:cBhvr>
                                        <p:cTn id="31" dur="500" fill="hold"/>
                                        <p:tgtEl>
                                          <p:spTgt spid="9227"/>
                                        </p:tgtEl>
                                        <p:attrNameLst>
                                          <p:attrName>ppt_x</p:attrName>
                                        </p:attrNameLst>
                                      </p:cBhvr>
                                      <p:tavLst>
                                        <p:tav tm="0">
                                          <p:val>
                                            <p:strVal val="#ppt_x"/>
                                          </p:val>
                                        </p:tav>
                                        <p:tav tm="100000">
                                          <p:val>
                                            <p:strVal val="#ppt_x"/>
                                          </p:val>
                                        </p:tav>
                                      </p:tavLst>
                                    </p:anim>
                                    <p:anim calcmode="lin" valueType="num">
                                      <p:cBhvr>
                                        <p:cTn id="32"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9228"/>
                                        </p:tgtEl>
                                        <p:attrNameLst>
                                          <p:attrName>style.visibility</p:attrName>
                                        </p:attrNameLst>
                                      </p:cBhvr>
                                      <p:to>
                                        <p:strVal val="visible"/>
                                      </p:to>
                                    </p:set>
                                    <p:anim calcmode="lin" valueType="num">
                                      <p:cBhvr>
                                        <p:cTn id="37" dur="500" fill="hold"/>
                                        <p:tgtEl>
                                          <p:spTgt spid="9228"/>
                                        </p:tgtEl>
                                        <p:attrNameLst>
                                          <p:attrName>ppt_x</p:attrName>
                                        </p:attrNameLst>
                                      </p:cBhvr>
                                      <p:tavLst>
                                        <p:tav tm="0">
                                          <p:val>
                                            <p:strVal val="#ppt_x"/>
                                          </p:val>
                                        </p:tav>
                                        <p:tav tm="100000">
                                          <p:val>
                                            <p:strVal val="#ppt_x"/>
                                          </p:val>
                                        </p:tav>
                                      </p:tavLst>
                                    </p:anim>
                                    <p:anim calcmode="lin" valueType="num">
                                      <p:cBhvr>
                                        <p:cTn id="38" dur="500" fill="hold"/>
                                        <p:tgtEl>
                                          <p:spTgt spid="92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213"/>
                                        </p:tgtEl>
                                        <p:attrNameLst>
                                          <p:attrName>style.visibility</p:attrName>
                                        </p:attrNameLst>
                                      </p:cBhvr>
                                      <p:to>
                                        <p:strVal val="visible"/>
                                      </p:to>
                                    </p:set>
                                    <p:animEffect transition="in" filter="wipe(left)">
                                      <p:cBhvr>
                                        <p:cTn id="43" dur="500"/>
                                        <p:tgtEl>
                                          <p:spTgt spid="8213"/>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9224" grpId="0"/>
      <p:bldP spid="9225" grpId="0"/>
      <p:bldP spid="9225" grpId="1"/>
      <p:bldP spid="9226" grpId="0"/>
      <p:bldP spid="9226" grpId="1"/>
      <p:bldP spid="9227" grpId="0"/>
      <p:bldP spid="9227" grpId="1"/>
      <p:bldP spid="9228" grpId="0"/>
      <p:bldP spid="9228" grpId="1"/>
      <p:bldP spid="8213" grpId="0" bldLvl="0" animBg="1"/>
      <p:bldP spid="3" grpId="0"/>
      <p:bldP spid="8213" grpId="1" animBg="1"/>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6" name="文本框 38915"/>
          <p:cNvSpPr txBox="1">
            <a:spLocks noChangeArrowheads="1"/>
          </p:cNvSpPr>
          <p:nvPr/>
        </p:nvSpPr>
        <p:spPr bwMode="auto">
          <a:xfrm>
            <a:off x="707390" y="1496695"/>
            <a:ext cx="7876540" cy="807085"/>
          </a:xfrm>
          <a:prstGeom prst="rect">
            <a:avLst/>
          </a:prstGeom>
          <a:noFill/>
          <a:ln w="9525">
            <a:noFill/>
            <a:miter lim="800000"/>
          </a:ln>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solidFill>
                  <a:srgbClr val="FF0000"/>
                </a:solidFill>
                <a:latin typeface="+mn-lt"/>
                <a:ea typeface="+mn-ea"/>
                <a:cs typeface="+mn-ea"/>
                <a:sym typeface="+mn-lt"/>
              </a:rPr>
              <a:t>种皮具有保护种子内部结构的作用。豆类植物的子叶中贮存的营养物质是胚发育成幼苗时养料的来源。</a:t>
            </a:r>
            <a:endParaRPr lang="zh-CN" altLang="en-US" sz="2400" dirty="0">
              <a:solidFill>
                <a:srgbClr val="FF0000"/>
              </a:solidFill>
              <a:latin typeface="+mn-lt"/>
              <a:ea typeface="+mn-ea"/>
              <a:cs typeface="+mn-ea"/>
              <a:sym typeface="+mn-lt"/>
            </a:endParaRPr>
          </a:p>
        </p:txBody>
      </p:sp>
      <p:sp>
        <p:nvSpPr>
          <p:cNvPr id="38919" name="矩形 38918"/>
          <p:cNvSpPr/>
          <p:nvPr/>
        </p:nvSpPr>
        <p:spPr>
          <a:xfrm>
            <a:off x="707153" y="1087515"/>
            <a:ext cx="6843713" cy="437515"/>
          </a:xfrm>
          <a:prstGeom prst="rect">
            <a:avLst/>
          </a:prstGeom>
          <a:noFill/>
          <a:ln w="9525">
            <a:noFill/>
          </a:ln>
        </p:spPr>
        <p:txBody>
          <a:bodyPr lIns="68580" tIns="34290" rIns="68580" bIns="34290">
            <a:spAutoFit/>
          </a:bodyPr>
          <a:lstStyle/>
          <a:p>
            <a:pPr fontAlgn="base">
              <a:spcBef>
                <a:spcPct val="50000"/>
              </a:spcBef>
              <a:spcAft>
                <a:spcPct val="0"/>
              </a:spcAft>
              <a:defRPr/>
            </a:pPr>
            <a:r>
              <a:rPr lang="en-US" altLang="zh-CN" sz="2400" noProof="1">
                <a:cs typeface="+mn-ea"/>
                <a:sym typeface="+mn-lt"/>
              </a:rPr>
              <a:t>1</a:t>
            </a:r>
            <a:r>
              <a:rPr lang="zh-CN" altLang="en-US" sz="2400" noProof="1">
                <a:cs typeface="+mn-ea"/>
                <a:sym typeface="+mn-lt"/>
              </a:rPr>
              <a:t>．种皮有什么作用？豆类植物的子叶有什么作用？</a:t>
            </a:r>
            <a:endParaRPr lang="zh-CN" altLang="en-US" sz="2400" noProof="1">
              <a:cs typeface="+mn-ea"/>
              <a:sym typeface="+mn-lt"/>
            </a:endParaRPr>
          </a:p>
        </p:txBody>
      </p:sp>
      <p:sp>
        <p:nvSpPr>
          <p:cNvPr id="38920" name="矩形 38919"/>
          <p:cNvSpPr/>
          <p:nvPr/>
        </p:nvSpPr>
        <p:spPr>
          <a:xfrm>
            <a:off x="707153" y="2515182"/>
            <a:ext cx="6681788" cy="437515"/>
          </a:xfrm>
          <a:prstGeom prst="rect">
            <a:avLst/>
          </a:prstGeom>
          <a:noFill/>
          <a:ln w="9525">
            <a:noFill/>
          </a:ln>
        </p:spPr>
        <p:txBody>
          <a:bodyPr lIns="68580" tIns="34290" rIns="68580" bIns="34290">
            <a:spAutoFit/>
          </a:bodyPr>
          <a:lstStyle/>
          <a:p>
            <a:pPr fontAlgn="base">
              <a:spcBef>
                <a:spcPct val="50000"/>
              </a:spcBef>
              <a:spcAft>
                <a:spcPct val="0"/>
              </a:spcAft>
              <a:defRPr/>
            </a:pPr>
            <a:r>
              <a:rPr lang="en-US" altLang="zh-CN" sz="2400" noProof="1">
                <a:cs typeface="+mn-ea"/>
                <a:sym typeface="+mn-lt"/>
              </a:rPr>
              <a:t>2</a:t>
            </a:r>
            <a:r>
              <a:rPr lang="zh-CN" altLang="en-US" sz="2400" noProof="1">
                <a:cs typeface="+mn-ea"/>
                <a:sym typeface="+mn-lt"/>
              </a:rPr>
              <a:t>．种子中哪一部分将来能发育成一个植物体？ </a:t>
            </a:r>
            <a:endParaRPr lang="zh-CN" altLang="en-US" sz="2400" noProof="1">
              <a:cs typeface="+mn-ea"/>
              <a:sym typeface="+mn-lt"/>
            </a:endParaRPr>
          </a:p>
        </p:txBody>
      </p:sp>
      <p:sp>
        <p:nvSpPr>
          <p:cNvPr id="38921" name="矩形 38920"/>
          <p:cNvSpPr>
            <a:spLocks noChangeArrowheads="1"/>
          </p:cNvSpPr>
          <p:nvPr/>
        </p:nvSpPr>
        <p:spPr bwMode="auto">
          <a:xfrm>
            <a:off x="707153" y="2954655"/>
            <a:ext cx="8136890" cy="437515"/>
          </a:xfrm>
          <a:prstGeom prst="rect">
            <a:avLst/>
          </a:prstGeom>
          <a:noFill/>
          <a:ln w="9525">
            <a:noFill/>
            <a:miter lim="800000"/>
          </a:ln>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solidFill>
                  <a:srgbClr val="FF0000"/>
                </a:solidFill>
                <a:latin typeface="+mn-lt"/>
                <a:ea typeface="+mn-ea"/>
                <a:cs typeface="+mn-ea"/>
                <a:sym typeface="+mn-lt"/>
              </a:rPr>
              <a:t>种子中的胚是新植物体的幼体，将来能发育成一个植物体。</a:t>
            </a:r>
            <a:endParaRPr lang="zh-CN" altLang="en-US" sz="2400" dirty="0">
              <a:solidFill>
                <a:srgbClr val="FF0000"/>
              </a:solidFill>
              <a:latin typeface="+mn-lt"/>
              <a:ea typeface="+mn-ea"/>
              <a:cs typeface="+mn-ea"/>
              <a:sym typeface="+mn-lt"/>
            </a:endParaRPr>
          </a:p>
        </p:txBody>
      </p:sp>
      <p:sp>
        <p:nvSpPr>
          <p:cNvPr id="39940" name="矩形 39939"/>
          <p:cNvSpPr/>
          <p:nvPr/>
        </p:nvSpPr>
        <p:spPr>
          <a:xfrm>
            <a:off x="707153" y="3589491"/>
            <a:ext cx="6763940" cy="807085"/>
          </a:xfrm>
          <a:prstGeom prst="rect">
            <a:avLst/>
          </a:prstGeom>
          <a:noFill/>
          <a:ln w="9525">
            <a:noFill/>
          </a:ln>
        </p:spPr>
        <p:txBody>
          <a:bodyPr lIns="68580" tIns="34290" rIns="68580" bIns="34290">
            <a:spAutoFit/>
          </a:bodyPr>
          <a:lstStyle/>
          <a:p>
            <a:pPr fontAlgn="base">
              <a:spcBef>
                <a:spcPct val="50000"/>
              </a:spcBef>
              <a:spcAft>
                <a:spcPct val="0"/>
              </a:spcAft>
              <a:defRPr/>
            </a:pPr>
            <a:r>
              <a:rPr lang="en-US" altLang="zh-CN" sz="2400" noProof="1">
                <a:cs typeface="+mn-ea"/>
                <a:sym typeface="+mn-lt"/>
              </a:rPr>
              <a:t>3</a:t>
            </a:r>
            <a:r>
              <a:rPr lang="zh-CN" altLang="en-US" sz="2400" noProof="1">
                <a:cs typeface="+mn-ea"/>
                <a:sym typeface="+mn-lt"/>
              </a:rPr>
              <a:t>．遇碘变蓝色是淀粉的特性。玉米胚乳遇碘变蓝说明什么？</a:t>
            </a:r>
            <a:endParaRPr lang="zh-CN" altLang="en-US" sz="2400" noProof="1">
              <a:cs typeface="+mn-ea"/>
              <a:sym typeface="+mn-lt"/>
            </a:endParaRPr>
          </a:p>
        </p:txBody>
      </p:sp>
      <p:sp>
        <p:nvSpPr>
          <p:cNvPr id="39944" name="矩形 39943"/>
          <p:cNvSpPr>
            <a:spLocks noChangeArrowheads="1"/>
          </p:cNvSpPr>
          <p:nvPr/>
        </p:nvSpPr>
        <p:spPr bwMode="auto">
          <a:xfrm>
            <a:off x="707153" y="4325708"/>
            <a:ext cx="6049691" cy="437515"/>
          </a:xfrm>
          <a:prstGeom prst="rect">
            <a:avLst/>
          </a:prstGeom>
          <a:noFill/>
          <a:ln w="9525">
            <a:noFill/>
            <a:miter lim="800000"/>
          </a:ln>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solidFill>
                  <a:srgbClr val="FF0000"/>
                </a:solidFill>
                <a:latin typeface="+mn-lt"/>
                <a:ea typeface="+mn-ea"/>
                <a:cs typeface="+mn-ea"/>
                <a:sym typeface="+mn-lt"/>
              </a:rPr>
              <a:t>玉米的胚乳遇碘变蓝，说明胚乳中含有淀粉。</a:t>
            </a:r>
            <a:endParaRPr lang="zh-CN" altLang="en-US" sz="2400" dirty="0">
              <a:solidFill>
                <a:srgbClr val="FF0000"/>
              </a:solidFill>
              <a:latin typeface="+mn-lt"/>
              <a:ea typeface="+mn-ea"/>
              <a:cs typeface="+mn-ea"/>
              <a:sym typeface="+mn-lt"/>
            </a:endParaRPr>
          </a:p>
        </p:txBody>
      </p:sp>
      <p:sp>
        <p:nvSpPr>
          <p:cNvPr id="10" name="文本框 9"/>
          <p:cNvSpPr txBox="1"/>
          <p:nvPr/>
        </p:nvSpPr>
        <p:spPr>
          <a:xfrm>
            <a:off x="707390" y="315595"/>
            <a:ext cx="1553845" cy="499110"/>
          </a:xfrm>
          <a:prstGeom prst="rect">
            <a:avLst/>
          </a:prstGeom>
          <a:noFill/>
        </p:spPr>
        <p:txBody>
          <a:bodyPr wrap="square" lIns="68580" tIns="34290" rIns="68580" bIns="34290" rtlCol="0">
            <a:spAutoFit/>
          </a:bodyPr>
          <a:lstStyle/>
          <a:p>
            <a:r>
              <a:rPr lang="zh-CN" altLang="en-US" sz="2800" b="1" dirty="0">
                <a:cs typeface="+mn-ea"/>
                <a:sym typeface="+mn-lt"/>
              </a:rPr>
              <a:t>讨  论</a:t>
            </a:r>
            <a:endParaRPr lang="zh-CN" altLang="en-US" sz="2800" b="1" dirty="0">
              <a:cs typeface="+mn-ea"/>
              <a:sym typeface="+mn-lt"/>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919"/>
                                        </p:tgtEl>
                                        <p:attrNameLst>
                                          <p:attrName>style.visibility</p:attrName>
                                        </p:attrNameLst>
                                      </p:cBhvr>
                                      <p:to>
                                        <p:strVal val="visible"/>
                                      </p:to>
                                    </p:set>
                                    <p:anim calcmode="lin" valueType="num">
                                      <p:cBhvr additive="base">
                                        <p:cTn id="7" dur="500"/>
                                        <p:tgtEl>
                                          <p:spTgt spid="38919"/>
                                        </p:tgtEl>
                                        <p:attrNameLst>
                                          <p:attrName>ppt_y</p:attrName>
                                        </p:attrNameLst>
                                      </p:cBhvr>
                                      <p:tavLst>
                                        <p:tav tm="0">
                                          <p:val>
                                            <p:strVal val="#ppt_y+#ppt_h*1.125000"/>
                                          </p:val>
                                        </p:tav>
                                        <p:tav tm="100000">
                                          <p:val>
                                            <p:strVal val="#ppt_y"/>
                                          </p:val>
                                        </p:tav>
                                      </p:tavLst>
                                    </p:anim>
                                    <p:animEffect transition="in" filter="wipe(up)">
                                      <p:cBhvr>
                                        <p:cTn id="8" dur="500"/>
                                        <p:tgtEl>
                                          <p:spTgt spid="389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8916"/>
                                        </p:tgtEl>
                                        <p:attrNameLst>
                                          <p:attrName>style.visibility</p:attrName>
                                        </p:attrNameLst>
                                      </p:cBhvr>
                                      <p:to>
                                        <p:strVal val="visible"/>
                                      </p:to>
                                    </p:set>
                                    <p:anim calcmode="lin" valueType="num">
                                      <p:cBhvr additive="base">
                                        <p:cTn id="13" dur="500"/>
                                        <p:tgtEl>
                                          <p:spTgt spid="38916"/>
                                        </p:tgtEl>
                                        <p:attrNameLst>
                                          <p:attrName>ppt_y</p:attrName>
                                        </p:attrNameLst>
                                      </p:cBhvr>
                                      <p:tavLst>
                                        <p:tav tm="0">
                                          <p:val>
                                            <p:strVal val="#ppt_y+#ppt_h*1.125000"/>
                                          </p:val>
                                        </p:tav>
                                        <p:tav tm="100000">
                                          <p:val>
                                            <p:strVal val="#ppt_y"/>
                                          </p:val>
                                        </p:tav>
                                      </p:tavLst>
                                    </p:anim>
                                    <p:animEffect transition="in" filter="wipe(up)">
                                      <p:cBhvr>
                                        <p:cTn id="14" dur="500"/>
                                        <p:tgtEl>
                                          <p:spTgt spid="389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additive="base">
                                        <p:cTn id="19" dur="500"/>
                                        <p:tgtEl>
                                          <p:spTgt spid="38920"/>
                                        </p:tgtEl>
                                        <p:attrNameLst>
                                          <p:attrName>ppt_y</p:attrName>
                                        </p:attrNameLst>
                                      </p:cBhvr>
                                      <p:tavLst>
                                        <p:tav tm="0">
                                          <p:val>
                                            <p:strVal val="#ppt_y+#ppt_h*1.125000"/>
                                          </p:val>
                                        </p:tav>
                                        <p:tav tm="100000">
                                          <p:val>
                                            <p:strVal val="#ppt_y"/>
                                          </p:val>
                                        </p:tav>
                                      </p:tavLst>
                                    </p:anim>
                                    <p:animEffect transition="in" filter="wipe(up)">
                                      <p:cBhvr>
                                        <p:cTn id="20" dur="500"/>
                                        <p:tgtEl>
                                          <p:spTgt spid="3892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8921"/>
                                        </p:tgtEl>
                                        <p:attrNameLst>
                                          <p:attrName>style.visibility</p:attrName>
                                        </p:attrNameLst>
                                      </p:cBhvr>
                                      <p:to>
                                        <p:strVal val="visible"/>
                                      </p:to>
                                    </p:set>
                                    <p:anim calcmode="lin" valueType="num">
                                      <p:cBhvr additive="base">
                                        <p:cTn id="25" dur="500"/>
                                        <p:tgtEl>
                                          <p:spTgt spid="38921"/>
                                        </p:tgtEl>
                                        <p:attrNameLst>
                                          <p:attrName>ppt_y</p:attrName>
                                        </p:attrNameLst>
                                      </p:cBhvr>
                                      <p:tavLst>
                                        <p:tav tm="0">
                                          <p:val>
                                            <p:strVal val="#ppt_y+#ppt_h*1.125000"/>
                                          </p:val>
                                        </p:tav>
                                        <p:tav tm="100000">
                                          <p:val>
                                            <p:strVal val="#ppt_y"/>
                                          </p:val>
                                        </p:tav>
                                      </p:tavLst>
                                    </p:anim>
                                    <p:animEffect transition="in" filter="wipe(up)">
                                      <p:cBhvr>
                                        <p:cTn id="26" dur="500"/>
                                        <p:tgtEl>
                                          <p:spTgt spid="389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9940"/>
                                        </p:tgtEl>
                                        <p:attrNameLst>
                                          <p:attrName>style.visibility</p:attrName>
                                        </p:attrNameLst>
                                      </p:cBhvr>
                                      <p:to>
                                        <p:strVal val="visible"/>
                                      </p:to>
                                    </p:set>
                                    <p:anim calcmode="lin" valueType="num">
                                      <p:cBhvr additive="base">
                                        <p:cTn id="31" dur="500"/>
                                        <p:tgtEl>
                                          <p:spTgt spid="39940"/>
                                        </p:tgtEl>
                                        <p:attrNameLst>
                                          <p:attrName>ppt_y</p:attrName>
                                        </p:attrNameLst>
                                      </p:cBhvr>
                                      <p:tavLst>
                                        <p:tav tm="0">
                                          <p:val>
                                            <p:strVal val="#ppt_y+#ppt_h*1.125000"/>
                                          </p:val>
                                        </p:tav>
                                        <p:tav tm="100000">
                                          <p:val>
                                            <p:strVal val="#ppt_y"/>
                                          </p:val>
                                        </p:tav>
                                      </p:tavLst>
                                    </p:anim>
                                    <p:animEffect transition="in" filter="wipe(up)">
                                      <p:cBhvr>
                                        <p:cTn id="32" dur="500"/>
                                        <p:tgtEl>
                                          <p:spTgt spid="3994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9944"/>
                                        </p:tgtEl>
                                        <p:attrNameLst>
                                          <p:attrName>style.visibility</p:attrName>
                                        </p:attrNameLst>
                                      </p:cBhvr>
                                      <p:to>
                                        <p:strVal val="visible"/>
                                      </p:to>
                                    </p:set>
                                    <p:anim calcmode="lin" valueType="num">
                                      <p:cBhvr additive="base">
                                        <p:cTn id="37" dur="500"/>
                                        <p:tgtEl>
                                          <p:spTgt spid="39944"/>
                                        </p:tgtEl>
                                        <p:attrNameLst>
                                          <p:attrName>ppt_y</p:attrName>
                                        </p:attrNameLst>
                                      </p:cBhvr>
                                      <p:tavLst>
                                        <p:tav tm="0">
                                          <p:val>
                                            <p:strVal val="#ppt_y+#ppt_h*1.125000"/>
                                          </p:val>
                                        </p:tav>
                                        <p:tav tm="100000">
                                          <p:val>
                                            <p:strVal val="#ppt_y"/>
                                          </p:val>
                                        </p:tav>
                                      </p:tavLst>
                                    </p:anim>
                                    <p:animEffect transition="in" filter="wipe(up)">
                                      <p:cBhvr>
                                        <p:cTn id="38"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ldLvl="0"/>
      <p:bldP spid="38919" grpId="0"/>
      <p:bldP spid="38920" grpId="0"/>
      <p:bldP spid="38921" grpId="0" bldLvl="0"/>
      <p:bldP spid="39940" grpId="0"/>
      <p:bldP spid="39944" grpId="0" bldLvl="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4690" name="Group 2"/>
          <p:cNvGraphicFramePr>
            <a:graphicFrameLocks noGrp="1"/>
          </p:cNvGraphicFramePr>
          <p:nvPr>
            <p:custDataLst>
              <p:tags r:id="rId1"/>
            </p:custDataLst>
          </p:nvPr>
        </p:nvGraphicFramePr>
        <p:xfrm>
          <a:off x="1155700" y="1452245"/>
          <a:ext cx="6492875" cy="3224530"/>
        </p:xfrm>
        <a:graphic>
          <a:graphicData uri="http://schemas.openxmlformats.org/drawingml/2006/table">
            <a:tbl>
              <a:tblPr/>
              <a:tblGrid>
                <a:gridCol w="1341755"/>
                <a:gridCol w="2575560"/>
                <a:gridCol w="2575560"/>
              </a:tblGrid>
              <a:tr h="59055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zh-CN" altLang="en-US" sz="2400" b="1"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dirty="0">
                          <a:ln>
                            <a:noFill/>
                          </a:ln>
                          <a:solidFill>
                            <a:schemeClr val="tx1"/>
                          </a:solidFill>
                          <a:effectLst/>
                          <a:latin typeface="+mn-lt"/>
                          <a:ea typeface="+mn-ea"/>
                          <a:cs typeface="+mn-ea"/>
                          <a:sym typeface="+mn-lt"/>
                        </a:rPr>
                        <a:t>大豆种子</a:t>
                      </a:r>
                      <a:endParaRPr kumimoji="1" lang="zh-CN" altLang="en-US" sz="2400" b="0"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dirty="0">
                          <a:ln>
                            <a:noFill/>
                          </a:ln>
                          <a:solidFill>
                            <a:schemeClr val="tx1"/>
                          </a:solidFill>
                          <a:effectLst/>
                          <a:latin typeface="+mn-lt"/>
                          <a:ea typeface="+mn-ea"/>
                          <a:cs typeface="+mn-ea"/>
                          <a:sym typeface="+mn-lt"/>
                        </a:rPr>
                        <a:t>玉米种子</a:t>
                      </a:r>
                      <a:endParaRPr kumimoji="1" lang="zh-CN" altLang="en-US" sz="2400" b="0"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216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dirty="0">
                          <a:ln>
                            <a:noFill/>
                          </a:ln>
                          <a:solidFill>
                            <a:schemeClr val="tx1"/>
                          </a:solidFill>
                          <a:effectLst/>
                          <a:latin typeface="+mn-lt"/>
                          <a:ea typeface="+mn-ea"/>
                          <a:cs typeface="+mn-ea"/>
                          <a:sym typeface="+mn-lt"/>
                        </a:rPr>
                        <a:t>相同点</a:t>
                      </a:r>
                      <a:endParaRPr kumimoji="1" lang="zh-CN" altLang="en-US" sz="2400" b="0"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kern="1200" cap="none" normalizeH="0" baseline="0" dirty="0">
                          <a:ln>
                            <a:noFill/>
                          </a:ln>
                          <a:solidFill>
                            <a:schemeClr val="tx1"/>
                          </a:solidFill>
                          <a:effectLst/>
                          <a:latin typeface="+mn-lt"/>
                          <a:ea typeface="+mn-ea"/>
                          <a:cs typeface="+mn-ea"/>
                          <a:sym typeface="+mn-lt"/>
                        </a:rPr>
                        <a:t>都有</a:t>
                      </a:r>
                      <a:r>
                        <a:rPr kumimoji="1" lang="zh-CN" altLang="en-US" sz="2400" b="1" i="0" u="sng" strike="noStrike" cap="none" normalizeH="0" baseline="0" dirty="0">
                          <a:ln>
                            <a:noFill/>
                          </a:ln>
                          <a:solidFill>
                            <a:schemeClr val="tx1"/>
                          </a:solidFill>
                          <a:effectLst/>
                          <a:latin typeface="+mn-lt"/>
                          <a:ea typeface="+mn-ea"/>
                          <a:cs typeface="+mn-ea"/>
                          <a:sym typeface="+mn-lt"/>
                        </a:rPr>
                        <a:t>       </a:t>
                      </a:r>
                      <a:r>
                        <a:rPr kumimoji="1" lang="zh-CN" altLang="en-US" sz="2400" b="0" i="0" u="none" strike="noStrike" kern="1200" cap="none" normalizeH="0" baseline="0" dirty="0">
                          <a:ln>
                            <a:noFill/>
                          </a:ln>
                          <a:solidFill>
                            <a:schemeClr val="tx1"/>
                          </a:solidFill>
                          <a:effectLst/>
                          <a:latin typeface="+mn-lt"/>
                          <a:ea typeface="+mn-ea"/>
                          <a:cs typeface="+mn-ea"/>
                          <a:sym typeface="+mn-lt"/>
                        </a:rPr>
                        <a:t>和</a:t>
                      </a:r>
                      <a:r>
                        <a:rPr kumimoji="1" lang="zh-CN" altLang="en-US" sz="2400" b="1" i="0" u="sng" strike="noStrike" cap="none" normalizeH="0" baseline="0" dirty="0">
                          <a:ln>
                            <a:noFill/>
                          </a:ln>
                          <a:solidFill>
                            <a:schemeClr val="tx1"/>
                          </a:solidFill>
                          <a:effectLst/>
                          <a:latin typeface="+mn-lt"/>
                          <a:ea typeface="+mn-ea"/>
                          <a:cs typeface="+mn-ea"/>
                          <a:sym typeface="+mn-lt"/>
                        </a:rPr>
                        <a:t>      </a:t>
                      </a:r>
                      <a:r>
                        <a:rPr kumimoji="1" lang="zh-CN" altLang="en-US" sz="2400" b="1" i="0" u="none" strike="noStrike" cap="none" normalizeH="0" baseline="0" dirty="0">
                          <a:ln>
                            <a:noFill/>
                          </a:ln>
                          <a:solidFill>
                            <a:schemeClr val="tx1"/>
                          </a:solidFill>
                          <a:effectLst/>
                          <a:latin typeface="+mn-lt"/>
                          <a:ea typeface="+mn-ea"/>
                          <a:cs typeface="+mn-ea"/>
                          <a:sym typeface="+mn-lt"/>
                        </a:rPr>
                        <a:t>。</a:t>
                      </a:r>
                      <a:endParaRPr kumimoji="1" lang="zh-CN" altLang="en-US" sz="2400" b="1"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186182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dirty="0">
                          <a:ln>
                            <a:noFill/>
                          </a:ln>
                          <a:solidFill>
                            <a:schemeClr val="tx1"/>
                          </a:solidFill>
                          <a:effectLst/>
                          <a:latin typeface="+mn-lt"/>
                          <a:ea typeface="+mn-ea"/>
                          <a:cs typeface="+mn-ea"/>
                          <a:sym typeface="+mn-lt"/>
                        </a:rPr>
                        <a:t>不同点</a:t>
                      </a:r>
                      <a:endParaRPr kumimoji="1" lang="zh-CN" altLang="en-US" sz="2400" b="0"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zh-CN" altLang="en-US" sz="2400" b="1"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zh-CN" altLang="en-US" sz="2400" b="1" i="0" u="none" strike="noStrike" cap="none" normalizeH="0" baseline="0" dirty="0">
                        <a:ln>
                          <a:noFill/>
                        </a:ln>
                        <a:solidFill>
                          <a:schemeClr val="tx1"/>
                        </a:solidFill>
                        <a:effectLst/>
                        <a:latin typeface="+mn-lt"/>
                        <a:ea typeface="+mn-ea"/>
                        <a:cs typeface="+mn-ea"/>
                        <a:sym typeface="+mn-lt"/>
                      </a:endParaRPr>
                    </a:p>
                  </a:txBody>
                  <a:tcPr marL="68586" marR="68586" marT="34286" marB="3428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4708" name="Text Box 20"/>
          <p:cNvSpPr txBox="1">
            <a:spLocks noChangeArrowheads="1"/>
          </p:cNvSpPr>
          <p:nvPr/>
        </p:nvSpPr>
        <p:spPr bwMode="auto">
          <a:xfrm>
            <a:off x="4184452" y="2181667"/>
            <a:ext cx="756047"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dirty="0">
                <a:solidFill>
                  <a:srgbClr val="FF0000"/>
                </a:solidFill>
                <a:latin typeface="+mn-lt"/>
                <a:ea typeface="+mn-ea"/>
                <a:cs typeface="+mn-ea"/>
                <a:sym typeface="+mn-lt"/>
              </a:rPr>
              <a:t>种皮</a:t>
            </a:r>
            <a:endParaRPr lang="zh-CN" altLang="en-US" sz="2400" dirty="0">
              <a:solidFill>
                <a:srgbClr val="FF0000"/>
              </a:solidFill>
              <a:latin typeface="+mn-lt"/>
              <a:ea typeface="+mn-ea"/>
              <a:cs typeface="+mn-ea"/>
              <a:sym typeface="+mn-lt"/>
            </a:endParaRPr>
          </a:p>
        </p:txBody>
      </p:sp>
      <p:sp>
        <p:nvSpPr>
          <p:cNvPr id="114709" name="Text Box 21"/>
          <p:cNvSpPr txBox="1">
            <a:spLocks noChangeArrowheads="1"/>
          </p:cNvSpPr>
          <p:nvPr/>
        </p:nvSpPr>
        <p:spPr bwMode="auto">
          <a:xfrm>
            <a:off x="5662335" y="2181667"/>
            <a:ext cx="48577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a:solidFill>
                  <a:srgbClr val="FF0000"/>
                </a:solidFill>
                <a:latin typeface="+mn-lt"/>
                <a:ea typeface="+mn-ea"/>
                <a:cs typeface="+mn-ea"/>
                <a:sym typeface="+mn-lt"/>
              </a:rPr>
              <a:t>胚</a:t>
            </a:r>
            <a:endParaRPr lang="zh-CN" altLang="en-US" sz="2400">
              <a:solidFill>
                <a:srgbClr val="FF0000"/>
              </a:solidFill>
              <a:latin typeface="+mn-lt"/>
              <a:ea typeface="+mn-ea"/>
              <a:cs typeface="+mn-ea"/>
              <a:sym typeface="+mn-lt"/>
            </a:endParaRPr>
          </a:p>
        </p:txBody>
      </p:sp>
      <p:sp>
        <p:nvSpPr>
          <p:cNvPr id="114710" name="Text Box 22"/>
          <p:cNvSpPr txBox="1">
            <a:spLocks noChangeArrowheads="1"/>
          </p:cNvSpPr>
          <p:nvPr/>
        </p:nvSpPr>
        <p:spPr bwMode="auto">
          <a:xfrm>
            <a:off x="3069631" y="2977854"/>
            <a:ext cx="145851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dirty="0">
                <a:solidFill>
                  <a:srgbClr val="FF0000"/>
                </a:solidFill>
                <a:latin typeface="+mn-lt"/>
                <a:ea typeface="+mn-ea"/>
                <a:cs typeface="+mn-ea"/>
                <a:sym typeface="+mn-lt"/>
              </a:rPr>
              <a:t>子叶两片</a:t>
            </a:r>
            <a:endParaRPr lang="zh-CN" altLang="en-US" sz="2400" dirty="0">
              <a:solidFill>
                <a:srgbClr val="FF0000"/>
              </a:solidFill>
              <a:latin typeface="+mn-lt"/>
              <a:ea typeface="+mn-ea"/>
              <a:cs typeface="+mn-ea"/>
              <a:sym typeface="+mn-lt"/>
            </a:endParaRPr>
          </a:p>
        </p:txBody>
      </p:sp>
      <p:sp>
        <p:nvSpPr>
          <p:cNvPr id="114711" name="Text Box 23"/>
          <p:cNvSpPr txBox="1">
            <a:spLocks noChangeArrowheads="1"/>
          </p:cNvSpPr>
          <p:nvPr/>
        </p:nvSpPr>
        <p:spPr bwMode="auto">
          <a:xfrm>
            <a:off x="5662018" y="2977854"/>
            <a:ext cx="145851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a:solidFill>
                  <a:srgbClr val="FF0000"/>
                </a:solidFill>
                <a:latin typeface="+mn-lt"/>
                <a:ea typeface="+mn-ea"/>
                <a:cs typeface="+mn-ea"/>
                <a:sym typeface="+mn-lt"/>
              </a:rPr>
              <a:t>子叶一片</a:t>
            </a:r>
            <a:endParaRPr lang="zh-CN" altLang="en-US" sz="2400">
              <a:solidFill>
                <a:srgbClr val="FF0000"/>
              </a:solidFill>
              <a:latin typeface="+mn-lt"/>
              <a:ea typeface="+mn-ea"/>
              <a:cs typeface="+mn-ea"/>
              <a:sym typeface="+mn-lt"/>
            </a:endParaRPr>
          </a:p>
        </p:txBody>
      </p:sp>
      <p:sp>
        <p:nvSpPr>
          <p:cNvPr id="114712" name="Text Box 24"/>
          <p:cNvSpPr txBox="1">
            <a:spLocks noChangeArrowheads="1"/>
          </p:cNvSpPr>
          <p:nvPr/>
        </p:nvSpPr>
        <p:spPr bwMode="auto">
          <a:xfrm>
            <a:off x="2504440" y="4054475"/>
            <a:ext cx="258826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dirty="0">
                <a:latin typeface="+mn-lt"/>
                <a:ea typeface="+mn-ea"/>
                <a:cs typeface="+mn-ea"/>
                <a:sym typeface="+mn-lt"/>
              </a:rPr>
              <a:t>子叶储存营养物质</a:t>
            </a:r>
            <a:endParaRPr lang="zh-CN" altLang="en-US" sz="2400" dirty="0">
              <a:latin typeface="+mn-lt"/>
              <a:ea typeface="+mn-ea"/>
              <a:cs typeface="+mn-ea"/>
              <a:sym typeface="+mn-lt"/>
            </a:endParaRPr>
          </a:p>
        </p:txBody>
      </p:sp>
      <p:sp>
        <p:nvSpPr>
          <p:cNvPr id="114713" name="Text Box 25"/>
          <p:cNvSpPr txBox="1">
            <a:spLocks noChangeArrowheads="1"/>
          </p:cNvSpPr>
          <p:nvPr/>
        </p:nvSpPr>
        <p:spPr bwMode="auto">
          <a:xfrm>
            <a:off x="5073650" y="4054475"/>
            <a:ext cx="264096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a:latin typeface="+mn-lt"/>
                <a:ea typeface="+mn-ea"/>
                <a:cs typeface="+mn-ea"/>
                <a:sym typeface="+mn-lt"/>
              </a:rPr>
              <a:t>胚乳储存营养物质</a:t>
            </a:r>
            <a:endParaRPr lang="zh-CN" altLang="en-US" sz="2400">
              <a:latin typeface="+mn-lt"/>
              <a:ea typeface="+mn-ea"/>
              <a:cs typeface="+mn-ea"/>
              <a:sym typeface="+mn-lt"/>
            </a:endParaRPr>
          </a:p>
        </p:txBody>
      </p:sp>
      <p:sp>
        <p:nvSpPr>
          <p:cNvPr id="114714" name="Text Box 26"/>
          <p:cNvSpPr txBox="1">
            <a:spLocks noChangeArrowheads="1"/>
          </p:cNvSpPr>
          <p:nvPr/>
        </p:nvSpPr>
        <p:spPr bwMode="auto">
          <a:xfrm>
            <a:off x="3069631" y="3518239"/>
            <a:ext cx="145851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a:solidFill>
                  <a:srgbClr val="FF0000"/>
                </a:solidFill>
                <a:latin typeface="+mn-lt"/>
                <a:ea typeface="+mn-ea"/>
                <a:cs typeface="+mn-ea"/>
                <a:sym typeface="+mn-lt"/>
              </a:rPr>
              <a:t>无胚乳</a:t>
            </a:r>
            <a:endParaRPr lang="zh-CN" altLang="en-US" sz="2400">
              <a:solidFill>
                <a:srgbClr val="FF0000"/>
              </a:solidFill>
              <a:latin typeface="+mn-lt"/>
              <a:ea typeface="+mn-ea"/>
              <a:cs typeface="+mn-ea"/>
              <a:sym typeface="+mn-lt"/>
            </a:endParaRPr>
          </a:p>
        </p:txBody>
      </p:sp>
      <p:sp>
        <p:nvSpPr>
          <p:cNvPr id="114715" name="Text Box 27"/>
          <p:cNvSpPr txBox="1">
            <a:spLocks noChangeArrowheads="1"/>
          </p:cNvSpPr>
          <p:nvPr/>
        </p:nvSpPr>
        <p:spPr bwMode="auto">
          <a:xfrm>
            <a:off x="5662018" y="3518239"/>
            <a:ext cx="145851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a:solidFill>
                  <a:srgbClr val="FF0000"/>
                </a:solidFill>
                <a:latin typeface="+mn-lt"/>
                <a:ea typeface="+mn-ea"/>
                <a:cs typeface="+mn-ea"/>
                <a:sym typeface="+mn-lt"/>
              </a:rPr>
              <a:t>有胚乳</a:t>
            </a:r>
            <a:endParaRPr lang="zh-CN" altLang="en-US" sz="2400">
              <a:solidFill>
                <a:srgbClr val="FF0000"/>
              </a:solidFill>
              <a:latin typeface="+mn-lt"/>
              <a:ea typeface="+mn-ea"/>
              <a:cs typeface="+mn-ea"/>
              <a:sym typeface="+mn-lt"/>
            </a:endParaRPr>
          </a:p>
        </p:txBody>
      </p:sp>
      <p:sp>
        <p:nvSpPr>
          <p:cNvPr id="39945" name="矩形 39944"/>
          <p:cNvSpPr/>
          <p:nvPr/>
        </p:nvSpPr>
        <p:spPr>
          <a:xfrm>
            <a:off x="768350" y="904875"/>
            <a:ext cx="7080250" cy="437515"/>
          </a:xfrm>
          <a:prstGeom prst="rect">
            <a:avLst/>
          </a:prstGeom>
          <a:noFill/>
          <a:ln w="9525">
            <a:noFill/>
          </a:ln>
        </p:spPr>
        <p:txBody>
          <a:bodyPr wrap="square" lIns="68580" tIns="34290" rIns="68580" bIns="34290">
            <a:spAutoFit/>
          </a:bodyPr>
          <a:lstStyle/>
          <a:p>
            <a:pPr fontAlgn="base">
              <a:spcBef>
                <a:spcPct val="50000"/>
              </a:spcBef>
              <a:spcAft>
                <a:spcPct val="0"/>
              </a:spcAft>
              <a:defRPr/>
            </a:pPr>
            <a:r>
              <a:rPr lang="en-US" altLang="zh-CN" sz="2400" noProof="1">
                <a:cs typeface="+mn-ea"/>
                <a:sym typeface="+mn-lt"/>
              </a:rPr>
              <a:t>4.</a:t>
            </a:r>
            <a:r>
              <a:rPr lang="zh-CN" altLang="en-US" sz="2400" noProof="1">
                <a:cs typeface="+mn-ea"/>
                <a:sym typeface="+mn-lt"/>
              </a:rPr>
              <a:t>菜豆和玉米种子的结构有哪些相同点和不同点？</a:t>
            </a:r>
            <a:endParaRPr lang="zh-CN" altLang="en-US" sz="2400" noProof="1">
              <a:cs typeface="+mn-ea"/>
              <a:sym typeface="+mn-lt"/>
            </a:endParaRPr>
          </a:p>
        </p:txBody>
      </p:sp>
      <p:sp>
        <p:nvSpPr>
          <p:cNvPr id="10" name="文本框 9"/>
          <p:cNvSpPr txBox="1"/>
          <p:nvPr>
            <p:custDataLst>
              <p:tags r:id="rId2"/>
            </p:custDataLst>
          </p:nvPr>
        </p:nvSpPr>
        <p:spPr>
          <a:xfrm>
            <a:off x="707390" y="315595"/>
            <a:ext cx="1553845" cy="499110"/>
          </a:xfrm>
          <a:prstGeom prst="rect">
            <a:avLst/>
          </a:prstGeom>
          <a:noFill/>
        </p:spPr>
        <p:txBody>
          <a:bodyPr wrap="square" lIns="68580" tIns="34290" rIns="68580" bIns="34290" rtlCol="0">
            <a:spAutoFit/>
          </a:bodyPr>
          <a:p>
            <a:r>
              <a:rPr lang="zh-CN" altLang="en-US" sz="2800" b="1" dirty="0">
                <a:cs typeface="+mn-ea"/>
                <a:sym typeface="+mn-lt"/>
              </a:rPr>
              <a:t>讨  论</a:t>
            </a:r>
            <a:endParaRPr lang="zh-CN" altLang="en-US" sz="2800" b="1"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70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470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471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147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14714"/>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1147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4712"/>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147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08" grpId="0"/>
      <p:bldP spid="114709" grpId="0"/>
      <p:bldP spid="114710" grpId="0"/>
      <p:bldP spid="114711" grpId="0"/>
      <p:bldP spid="114712" grpId="0"/>
      <p:bldP spid="114713" grpId="0"/>
      <p:bldP spid="114714" grpId="0"/>
      <p:bldP spid="1147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3" name="Text Box 5"/>
          <p:cNvSpPr txBox="1">
            <a:spLocks noChangeArrowheads="1"/>
          </p:cNvSpPr>
          <p:nvPr/>
        </p:nvSpPr>
        <p:spPr bwMode="auto">
          <a:xfrm>
            <a:off x="1552575" y="901700"/>
            <a:ext cx="63055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dirty="0">
                <a:latin typeface="+mn-lt"/>
                <a:ea typeface="+mn-ea"/>
                <a:cs typeface="+mn-ea"/>
                <a:sym typeface="+mn-lt"/>
              </a:rPr>
              <a:t>双子叶植物</a:t>
            </a:r>
            <a:r>
              <a:rPr lang="en-US" altLang="zh-CN" sz="2400" dirty="0">
                <a:latin typeface="+mn-lt"/>
                <a:ea typeface="+mn-ea"/>
                <a:cs typeface="+mn-ea"/>
                <a:sym typeface="+mn-lt"/>
              </a:rPr>
              <a:t>: </a:t>
            </a:r>
            <a:r>
              <a:rPr lang="zh-CN" altLang="en-US" sz="2400" dirty="0">
                <a:latin typeface="+mn-lt"/>
                <a:ea typeface="+mn-ea"/>
                <a:cs typeface="+mn-ea"/>
                <a:sym typeface="+mn-lt"/>
              </a:rPr>
              <a:t>种子的胚具有</a:t>
            </a:r>
            <a:r>
              <a:rPr lang="zh-CN" altLang="en-US" sz="2400" dirty="0">
                <a:solidFill>
                  <a:srgbClr val="FF0000"/>
                </a:solidFill>
                <a:latin typeface="+mn-lt"/>
                <a:ea typeface="+mn-ea"/>
                <a:cs typeface="+mn-ea"/>
                <a:sym typeface="+mn-lt"/>
              </a:rPr>
              <a:t>两片子叶</a:t>
            </a:r>
            <a:r>
              <a:rPr lang="zh-CN" altLang="en-US" sz="2400" dirty="0">
                <a:latin typeface="+mn-lt"/>
                <a:ea typeface="+mn-ea"/>
                <a:cs typeface="+mn-ea"/>
                <a:sym typeface="+mn-lt"/>
              </a:rPr>
              <a:t>的植物。</a:t>
            </a:r>
            <a:endParaRPr lang="en-US" altLang="zh-CN" sz="2400" dirty="0">
              <a:latin typeface="+mn-lt"/>
              <a:ea typeface="+mn-ea"/>
              <a:cs typeface="+mn-ea"/>
              <a:sym typeface="+mn-lt"/>
            </a:endParaRPr>
          </a:p>
        </p:txBody>
      </p:sp>
      <p:sp>
        <p:nvSpPr>
          <p:cNvPr id="124936" name="Text Box 8"/>
          <p:cNvSpPr txBox="1">
            <a:spLocks noChangeArrowheads="1"/>
          </p:cNvSpPr>
          <p:nvPr/>
        </p:nvSpPr>
        <p:spPr bwMode="auto">
          <a:xfrm>
            <a:off x="1552575" y="2933065"/>
            <a:ext cx="658114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50000"/>
              </a:spcBef>
              <a:spcAft>
                <a:spcPct val="0"/>
              </a:spcAft>
            </a:pPr>
            <a:r>
              <a:rPr lang="zh-CN" altLang="en-US" sz="2400" dirty="0">
                <a:latin typeface="+mn-lt"/>
                <a:ea typeface="+mn-ea"/>
                <a:cs typeface="+mn-ea"/>
                <a:sym typeface="+mn-lt"/>
              </a:rPr>
              <a:t>单子叶植物</a:t>
            </a:r>
            <a:r>
              <a:rPr lang="en-US" altLang="zh-CN" sz="2400" dirty="0">
                <a:latin typeface="+mn-lt"/>
                <a:ea typeface="+mn-ea"/>
                <a:cs typeface="+mn-ea"/>
                <a:sym typeface="+mn-lt"/>
              </a:rPr>
              <a:t>: </a:t>
            </a:r>
            <a:r>
              <a:rPr lang="zh-CN" altLang="en-US" sz="2400" dirty="0">
                <a:latin typeface="+mn-lt"/>
                <a:ea typeface="+mn-ea"/>
                <a:cs typeface="+mn-ea"/>
                <a:sym typeface="+mn-lt"/>
              </a:rPr>
              <a:t>种子的胚具有</a:t>
            </a:r>
            <a:r>
              <a:rPr lang="zh-CN" altLang="en-US" sz="2400" dirty="0">
                <a:solidFill>
                  <a:srgbClr val="FF0000"/>
                </a:solidFill>
                <a:latin typeface="+mn-lt"/>
                <a:ea typeface="+mn-ea"/>
                <a:cs typeface="+mn-ea"/>
                <a:sym typeface="+mn-lt"/>
              </a:rPr>
              <a:t>一片子叶</a:t>
            </a:r>
            <a:r>
              <a:rPr lang="zh-CN" altLang="en-US" sz="2400" dirty="0">
                <a:latin typeface="+mn-lt"/>
                <a:ea typeface="+mn-ea"/>
                <a:cs typeface="+mn-ea"/>
                <a:sym typeface="+mn-lt"/>
              </a:rPr>
              <a:t>的植物。</a:t>
            </a:r>
            <a:endParaRPr lang="zh-CN" altLang="en-US" sz="2400" dirty="0">
              <a:latin typeface="+mn-lt"/>
              <a:ea typeface="+mn-ea"/>
              <a:cs typeface="+mn-ea"/>
              <a:sym typeface="+mn-lt"/>
            </a:endParaRPr>
          </a:p>
        </p:txBody>
      </p:sp>
      <p:sp>
        <p:nvSpPr>
          <p:cNvPr id="7" name="文本框 6"/>
          <p:cNvSpPr txBox="1"/>
          <p:nvPr/>
        </p:nvSpPr>
        <p:spPr>
          <a:xfrm>
            <a:off x="707390" y="344170"/>
            <a:ext cx="4641215" cy="499110"/>
          </a:xfrm>
          <a:prstGeom prst="rect">
            <a:avLst/>
          </a:prstGeom>
          <a:noFill/>
        </p:spPr>
        <p:txBody>
          <a:bodyPr wrap="square" lIns="68580" tIns="34290" rIns="68580" bIns="34290" rtlCol="0">
            <a:spAutoFit/>
          </a:bodyPr>
          <a:lstStyle/>
          <a:p>
            <a:r>
              <a:rPr lang="zh-CN" altLang="en-US" sz="2800" b="1" dirty="0">
                <a:cs typeface="+mn-ea"/>
                <a:sym typeface="+mn-lt"/>
              </a:rPr>
              <a:t>双子叶植物和单子叶植物</a:t>
            </a:r>
            <a:endParaRPr lang="zh-CN" altLang="en-US" sz="2800" b="1" dirty="0">
              <a:cs typeface="+mn-ea"/>
              <a:sym typeface="+mn-lt"/>
            </a:endParaRPr>
          </a:p>
        </p:txBody>
      </p:sp>
      <p:grpSp>
        <p:nvGrpSpPr>
          <p:cNvPr id="19" name="组合 18"/>
          <p:cNvGrpSpPr/>
          <p:nvPr/>
        </p:nvGrpSpPr>
        <p:grpSpPr>
          <a:xfrm>
            <a:off x="1619885" y="1348105"/>
            <a:ext cx="5662295" cy="1595755"/>
            <a:chOff x="2551" y="2123"/>
            <a:chExt cx="8917" cy="2513"/>
          </a:xfrm>
        </p:grpSpPr>
        <p:grpSp>
          <p:nvGrpSpPr>
            <p:cNvPr id="9" name="组合 8"/>
            <p:cNvGrpSpPr/>
            <p:nvPr/>
          </p:nvGrpSpPr>
          <p:grpSpPr>
            <a:xfrm>
              <a:off x="3150" y="3912"/>
              <a:ext cx="8046" cy="725"/>
              <a:chOff x="3150" y="3995"/>
              <a:chExt cx="8046" cy="725"/>
            </a:xfrm>
          </p:grpSpPr>
          <p:sp>
            <p:nvSpPr>
              <p:cNvPr id="2" name="文本框 1"/>
              <p:cNvSpPr txBox="1"/>
              <p:nvPr/>
            </p:nvSpPr>
            <p:spPr>
              <a:xfrm>
                <a:off x="3150" y="3995"/>
                <a:ext cx="1321" cy="725"/>
              </a:xfrm>
              <a:prstGeom prst="rect">
                <a:avLst/>
              </a:prstGeom>
              <a:solidFill>
                <a:srgbClr val="F2F2F2"/>
              </a:solidFill>
            </p:spPr>
            <p:txBody>
              <a:bodyPr wrap="square" rtlCol="0" anchor="t">
                <a:spAutoFit/>
              </a:bodyPr>
              <a:p>
                <a:r>
                  <a:rPr lang="zh-CN" altLang="en-US" sz="2400" dirty="0">
                    <a:cs typeface="+mn-ea"/>
                    <a:sym typeface="+mn-lt"/>
                  </a:rPr>
                  <a:t>蚕豆</a:t>
                </a:r>
                <a:endParaRPr lang="zh-CN" altLang="en-US" sz="2400" dirty="0">
                  <a:cs typeface="+mn-ea"/>
                  <a:sym typeface="+mn-lt"/>
                </a:endParaRPr>
              </a:p>
            </p:txBody>
          </p:sp>
          <p:sp>
            <p:nvSpPr>
              <p:cNvPr id="3" name="文本框 2"/>
              <p:cNvSpPr txBox="1"/>
              <p:nvPr/>
            </p:nvSpPr>
            <p:spPr>
              <a:xfrm>
                <a:off x="6445" y="3995"/>
                <a:ext cx="1321" cy="725"/>
              </a:xfrm>
              <a:prstGeom prst="rect">
                <a:avLst/>
              </a:prstGeom>
              <a:solidFill>
                <a:srgbClr val="F2F2F2"/>
              </a:solidFill>
            </p:spPr>
            <p:txBody>
              <a:bodyPr wrap="square" rtlCol="0" anchor="t">
                <a:spAutoFit/>
              </a:bodyPr>
              <a:p>
                <a:r>
                  <a:rPr lang="zh-CN" altLang="en-US" sz="2400" dirty="0">
                    <a:cs typeface="+mn-ea"/>
                    <a:sym typeface="+mn-lt"/>
                  </a:rPr>
                  <a:t>大豆</a:t>
                </a:r>
                <a:endParaRPr lang="zh-CN" altLang="en-US" sz="2400" dirty="0">
                  <a:cs typeface="+mn-ea"/>
                  <a:sym typeface="+mn-lt"/>
                </a:endParaRPr>
              </a:p>
            </p:txBody>
          </p:sp>
          <p:sp>
            <p:nvSpPr>
              <p:cNvPr id="4" name="文本框 3"/>
              <p:cNvSpPr txBox="1"/>
              <p:nvPr/>
            </p:nvSpPr>
            <p:spPr>
              <a:xfrm>
                <a:off x="9740" y="3995"/>
                <a:ext cx="1456" cy="725"/>
              </a:xfrm>
              <a:prstGeom prst="rect">
                <a:avLst/>
              </a:prstGeom>
              <a:solidFill>
                <a:srgbClr val="F2F2F2"/>
              </a:solidFill>
            </p:spPr>
            <p:txBody>
              <a:bodyPr wrap="square" rtlCol="0" anchor="t">
                <a:spAutoFit/>
              </a:bodyPr>
              <a:p>
                <a:r>
                  <a:rPr lang="zh-CN" altLang="en-US" sz="2400" dirty="0">
                    <a:cs typeface="+mn-ea"/>
                    <a:sym typeface="+mn-lt"/>
                  </a:rPr>
                  <a:t>花生</a:t>
                </a:r>
                <a:endParaRPr lang="zh-CN" altLang="en-US" sz="2400" dirty="0">
                  <a:cs typeface="+mn-ea"/>
                  <a:sym typeface="+mn-lt"/>
                </a:endParaRPr>
              </a:p>
            </p:txBody>
          </p:sp>
        </p:grpSp>
        <p:pic>
          <p:nvPicPr>
            <p:cNvPr id="13" name="图片 12"/>
            <p:cNvPicPr>
              <a:picLocks noChangeAspect="1"/>
            </p:cNvPicPr>
            <p:nvPr>
              <p:custDataLst>
                <p:tags r:id="rId1"/>
              </p:custDataLst>
            </p:nvPr>
          </p:nvPicPr>
          <p:blipFill>
            <a:blip r:embed="rId2"/>
            <a:srcRect l="7721"/>
            <a:stretch>
              <a:fillRect/>
            </a:stretch>
          </p:blipFill>
          <p:spPr>
            <a:xfrm>
              <a:off x="2551" y="2123"/>
              <a:ext cx="2498" cy="1807"/>
            </a:xfrm>
            <a:prstGeom prst="rect">
              <a:avLst/>
            </a:prstGeom>
          </p:spPr>
        </p:pic>
        <p:pic>
          <p:nvPicPr>
            <p:cNvPr id="14" name="图片 13"/>
            <p:cNvPicPr>
              <a:picLocks noChangeAspect="1"/>
            </p:cNvPicPr>
            <p:nvPr>
              <p:custDataLst>
                <p:tags r:id="rId3"/>
              </p:custDataLst>
            </p:nvPr>
          </p:nvPicPr>
          <p:blipFill>
            <a:blip r:embed="rId4"/>
            <a:srcRect r="11995"/>
            <a:stretch>
              <a:fillRect/>
            </a:stretch>
          </p:blipFill>
          <p:spPr>
            <a:xfrm rot="10800000" flipV="1">
              <a:off x="5736" y="2123"/>
              <a:ext cx="2565" cy="1804"/>
            </a:xfrm>
            <a:prstGeom prst="rect">
              <a:avLst/>
            </a:prstGeom>
          </p:spPr>
        </p:pic>
        <p:pic>
          <p:nvPicPr>
            <p:cNvPr id="15" name="图片 14"/>
            <p:cNvPicPr>
              <a:picLocks noChangeAspect="1"/>
            </p:cNvPicPr>
            <p:nvPr>
              <p:custDataLst>
                <p:tags r:id="rId5"/>
              </p:custDataLst>
            </p:nvPr>
          </p:nvPicPr>
          <p:blipFill>
            <a:blip r:embed="rId6"/>
            <a:srcRect l="3363" r="9737"/>
            <a:stretch>
              <a:fillRect/>
            </a:stretch>
          </p:blipFill>
          <p:spPr>
            <a:xfrm>
              <a:off x="8988" y="2123"/>
              <a:ext cx="2481" cy="1820"/>
            </a:xfrm>
            <a:prstGeom prst="rect">
              <a:avLst/>
            </a:prstGeom>
          </p:spPr>
        </p:pic>
      </p:grpSp>
      <p:grpSp>
        <p:nvGrpSpPr>
          <p:cNvPr id="21" name="组合 20"/>
          <p:cNvGrpSpPr/>
          <p:nvPr/>
        </p:nvGrpSpPr>
        <p:grpSpPr>
          <a:xfrm>
            <a:off x="1682115" y="3328670"/>
            <a:ext cx="5773420" cy="1659255"/>
            <a:chOff x="2649" y="5242"/>
            <a:chExt cx="9092" cy="2613"/>
          </a:xfrm>
        </p:grpSpPr>
        <p:grpSp>
          <p:nvGrpSpPr>
            <p:cNvPr id="10" name="组合 9"/>
            <p:cNvGrpSpPr/>
            <p:nvPr/>
          </p:nvGrpSpPr>
          <p:grpSpPr>
            <a:xfrm>
              <a:off x="3150" y="7131"/>
              <a:ext cx="8045" cy="725"/>
              <a:chOff x="3150" y="5735"/>
              <a:chExt cx="8045" cy="725"/>
            </a:xfrm>
          </p:grpSpPr>
          <p:sp>
            <p:nvSpPr>
              <p:cNvPr id="5" name="文本框 4"/>
              <p:cNvSpPr txBox="1"/>
              <p:nvPr>
                <p:custDataLst>
                  <p:tags r:id="rId7"/>
                </p:custDataLst>
              </p:nvPr>
            </p:nvSpPr>
            <p:spPr>
              <a:xfrm>
                <a:off x="3150" y="5735"/>
                <a:ext cx="1321" cy="725"/>
              </a:xfrm>
              <a:prstGeom prst="rect">
                <a:avLst/>
              </a:prstGeom>
              <a:solidFill>
                <a:srgbClr val="F2F2F2"/>
              </a:solidFill>
            </p:spPr>
            <p:txBody>
              <a:bodyPr wrap="square" rtlCol="0" anchor="t">
                <a:spAutoFit/>
              </a:bodyPr>
              <a:p>
                <a:r>
                  <a:rPr lang="zh-CN" altLang="en-US" sz="2400" dirty="0">
                    <a:cs typeface="+mn-ea"/>
                    <a:sym typeface="+mn-lt"/>
                  </a:rPr>
                  <a:t>水稻</a:t>
                </a:r>
                <a:endParaRPr lang="zh-CN" altLang="en-US" sz="2400" dirty="0">
                  <a:cs typeface="+mn-ea"/>
                  <a:sym typeface="+mn-lt"/>
                </a:endParaRPr>
              </a:p>
            </p:txBody>
          </p:sp>
          <p:sp>
            <p:nvSpPr>
              <p:cNvPr id="6" name="文本框 5"/>
              <p:cNvSpPr txBox="1"/>
              <p:nvPr>
                <p:custDataLst>
                  <p:tags r:id="rId8"/>
                </p:custDataLst>
              </p:nvPr>
            </p:nvSpPr>
            <p:spPr>
              <a:xfrm>
                <a:off x="6512" y="5735"/>
                <a:ext cx="1321" cy="725"/>
              </a:xfrm>
              <a:prstGeom prst="rect">
                <a:avLst/>
              </a:prstGeom>
              <a:solidFill>
                <a:srgbClr val="F2F2F2"/>
              </a:solidFill>
            </p:spPr>
            <p:txBody>
              <a:bodyPr wrap="square" rtlCol="0" anchor="t">
                <a:spAutoFit/>
              </a:bodyPr>
              <a:p>
                <a:r>
                  <a:rPr lang="zh-CN" altLang="en-US" sz="2400" dirty="0">
                    <a:cs typeface="+mn-ea"/>
                    <a:sym typeface="+mn-lt"/>
                  </a:rPr>
                  <a:t>小麦</a:t>
                </a:r>
                <a:endParaRPr lang="zh-CN" altLang="en-US" sz="2400" dirty="0">
                  <a:cs typeface="+mn-ea"/>
                  <a:sym typeface="+mn-lt"/>
                </a:endParaRPr>
              </a:p>
            </p:txBody>
          </p:sp>
          <p:sp>
            <p:nvSpPr>
              <p:cNvPr id="8" name="文本框 7"/>
              <p:cNvSpPr txBox="1"/>
              <p:nvPr>
                <p:custDataLst>
                  <p:tags r:id="rId9"/>
                </p:custDataLst>
              </p:nvPr>
            </p:nvSpPr>
            <p:spPr>
              <a:xfrm>
                <a:off x="9874" y="5735"/>
                <a:ext cx="1321" cy="725"/>
              </a:xfrm>
              <a:prstGeom prst="rect">
                <a:avLst/>
              </a:prstGeom>
              <a:solidFill>
                <a:srgbClr val="F2F2F2"/>
              </a:solidFill>
            </p:spPr>
            <p:txBody>
              <a:bodyPr wrap="square" rtlCol="0" anchor="t">
                <a:spAutoFit/>
              </a:bodyPr>
              <a:p>
                <a:r>
                  <a:rPr lang="zh-CN" altLang="en-US" sz="2400" dirty="0">
                    <a:cs typeface="+mn-ea"/>
                    <a:sym typeface="+mn-lt"/>
                  </a:rPr>
                  <a:t>高粱</a:t>
                </a:r>
                <a:endParaRPr lang="zh-CN" altLang="en-US" sz="2400" dirty="0">
                  <a:cs typeface="+mn-ea"/>
                  <a:sym typeface="+mn-lt"/>
                </a:endParaRPr>
              </a:p>
            </p:txBody>
          </p:sp>
        </p:grpSp>
        <p:pic>
          <p:nvPicPr>
            <p:cNvPr id="16" name="图片 15"/>
            <p:cNvPicPr>
              <a:picLocks noChangeAspect="1"/>
            </p:cNvPicPr>
            <p:nvPr>
              <p:custDataLst>
                <p:tags r:id="rId10"/>
              </p:custDataLst>
            </p:nvPr>
          </p:nvPicPr>
          <p:blipFill>
            <a:blip r:embed="rId11"/>
            <a:srcRect r="11447"/>
            <a:stretch>
              <a:fillRect/>
            </a:stretch>
          </p:blipFill>
          <p:spPr>
            <a:xfrm>
              <a:off x="2649" y="5242"/>
              <a:ext cx="2571" cy="1856"/>
            </a:xfrm>
            <a:prstGeom prst="rect">
              <a:avLst/>
            </a:prstGeom>
          </p:spPr>
        </p:pic>
        <p:pic>
          <p:nvPicPr>
            <p:cNvPr id="17" name="图片 16"/>
            <p:cNvPicPr>
              <a:picLocks noChangeAspect="1"/>
            </p:cNvPicPr>
            <p:nvPr>
              <p:custDataLst>
                <p:tags r:id="rId12"/>
              </p:custDataLst>
            </p:nvPr>
          </p:nvPicPr>
          <p:blipFill>
            <a:blip r:embed="rId13"/>
            <a:stretch>
              <a:fillRect/>
            </a:stretch>
          </p:blipFill>
          <p:spPr>
            <a:xfrm>
              <a:off x="5736" y="5242"/>
              <a:ext cx="2687" cy="1856"/>
            </a:xfrm>
            <a:prstGeom prst="rect">
              <a:avLst/>
            </a:prstGeom>
          </p:spPr>
        </p:pic>
        <p:pic>
          <p:nvPicPr>
            <p:cNvPr id="18" name="图片 17"/>
            <p:cNvPicPr>
              <a:picLocks noChangeAspect="1"/>
            </p:cNvPicPr>
            <p:nvPr>
              <p:custDataLst>
                <p:tags r:id="rId14"/>
              </p:custDataLst>
            </p:nvPr>
          </p:nvPicPr>
          <p:blipFill>
            <a:blip r:embed="rId15"/>
            <a:srcRect l="9703"/>
            <a:stretch>
              <a:fillRect/>
            </a:stretch>
          </p:blipFill>
          <p:spPr>
            <a:xfrm>
              <a:off x="8977" y="5242"/>
              <a:ext cx="2764" cy="1889"/>
            </a:xfrm>
            <a:prstGeom prst="rect">
              <a:avLst/>
            </a:prstGeom>
          </p:spPr>
        </p:pic>
      </p:grpSp>
    </p:spTree>
    <p:custDataLst>
      <p:tags r:id="rId16"/>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933"/>
                                        </p:tgtEl>
                                        <p:attrNameLst>
                                          <p:attrName>style.visibility</p:attrName>
                                        </p:attrNameLst>
                                      </p:cBhvr>
                                      <p:to>
                                        <p:strVal val="visible"/>
                                      </p:to>
                                    </p:set>
                                    <p:animEffect transition="in" filter="blinds(horizontal)">
                                      <p:cBhvr>
                                        <p:cTn id="7" dur="500"/>
                                        <p:tgtEl>
                                          <p:spTgt spid="1249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124936"/>
                                        </p:tgtEl>
                                        <p:attrNameLst>
                                          <p:attrName>style.visibility</p:attrName>
                                        </p:attrNameLst>
                                      </p:cBhvr>
                                      <p:to>
                                        <p:strVal val="visible"/>
                                      </p:to>
                                    </p:set>
                                    <p:animEffect transition="in" filter="blinds(vertical)">
                                      <p:cBhvr>
                                        <p:cTn id="18" dur="500"/>
                                        <p:tgtEl>
                                          <p:spTgt spid="12493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12493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41" name="Text Box 9"/>
          <p:cNvSpPr txBox="1">
            <a:spLocks noChangeArrowheads="1"/>
          </p:cNvSpPr>
          <p:nvPr/>
        </p:nvSpPr>
        <p:spPr bwMode="auto">
          <a:xfrm>
            <a:off x="919480" y="2246630"/>
            <a:ext cx="2102485" cy="807085"/>
          </a:xfrm>
          <a:prstGeom prst="rect">
            <a:avLst/>
          </a:prstGeom>
          <a:noFill/>
          <a:ln w="9525">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rPr>
              <a:t>菜豆</a:t>
            </a:r>
            <a:r>
              <a:rPr kumimoji="1" lang="zh-CN" altLang="en-US" sz="2400" dirty="0">
                <a:solidFill>
                  <a:srgbClr val="FF0000"/>
                </a:solidFill>
                <a:latin typeface="黑体" panose="02010609060101010101" charset="-122"/>
                <a:ea typeface="黑体" panose="02010609060101010101" charset="-122"/>
                <a:cs typeface="黑体" panose="02010609060101010101" charset="-122"/>
              </a:rPr>
              <a:t>种子结构 </a:t>
            </a:r>
            <a:r>
              <a:rPr kumimoji="1" lang="en-US" altLang="zh-CN" sz="2400" dirty="0">
                <a:solidFill>
                  <a:srgbClr val="FF0000"/>
                </a:solidFill>
                <a:latin typeface="黑体" panose="02010609060101010101" charset="-122"/>
                <a:ea typeface="黑体" panose="02010609060101010101" charset="-122"/>
                <a:cs typeface="黑体" panose="02010609060101010101" charset="-122"/>
              </a:rPr>
              <a:t>(</a:t>
            </a:r>
            <a:r>
              <a:rPr kumimoji="1" lang="zh-CN" altLang="en-US" sz="2400" dirty="0">
                <a:solidFill>
                  <a:srgbClr val="FF0000"/>
                </a:solidFill>
                <a:latin typeface="黑体" panose="02010609060101010101" charset="-122"/>
                <a:ea typeface="黑体" panose="02010609060101010101" charset="-122"/>
                <a:cs typeface="黑体" panose="02010609060101010101" charset="-122"/>
              </a:rPr>
              <a:t>双子叶植物</a:t>
            </a:r>
            <a:r>
              <a:rPr kumimoji="1" lang="en-US" altLang="zh-CN" sz="2400" dirty="0">
                <a:solidFill>
                  <a:srgbClr val="FF0000"/>
                </a:solidFill>
                <a:latin typeface="黑体" panose="02010609060101010101" charset="-122"/>
                <a:ea typeface="黑体" panose="02010609060101010101" charset="-122"/>
                <a:cs typeface="黑体" panose="02010609060101010101" charset="-122"/>
              </a:rPr>
              <a:t>)</a:t>
            </a:r>
            <a:endParaRPr kumimoji="1" lang="en-US" altLang="zh-CN" sz="2400" dirty="0">
              <a:solidFill>
                <a:srgbClr val="FF0000"/>
              </a:solidFill>
              <a:latin typeface="黑体" panose="02010609060101010101" charset="-122"/>
              <a:ea typeface="黑体" panose="02010609060101010101" charset="-122"/>
              <a:cs typeface="黑体" panose="02010609060101010101" charset="-122"/>
            </a:endParaRPr>
          </a:p>
        </p:txBody>
      </p:sp>
      <p:sp>
        <p:nvSpPr>
          <p:cNvPr id="12292" name="AutoShape 10"/>
          <p:cNvSpPr/>
          <p:nvPr/>
        </p:nvSpPr>
        <p:spPr bwMode="auto">
          <a:xfrm>
            <a:off x="2964815" y="1895475"/>
            <a:ext cx="216535" cy="1649095"/>
          </a:xfrm>
          <a:prstGeom prst="leftBrace">
            <a:avLst>
              <a:gd name="adj1" fmla="val 74646"/>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20843" name="Text Box 11"/>
          <p:cNvSpPr txBox="1">
            <a:spLocks noChangeArrowheads="1"/>
          </p:cNvSpPr>
          <p:nvPr/>
        </p:nvSpPr>
        <p:spPr bwMode="auto">
          <a:xfrm>
            <a:off x="3189446" y="1696324"/>
            <a:ext cx="809625"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rPr>
              <a:t>种皮</a:t>
            </a:r>
            <a:endParaRPr kumimoji="1" lang="zh-CN" altLang="en-US" sz="2400" dirty="0">
              <a:solidFill>
                <a:srgbClr val="FF0000"/>
              </a:solidFill>
              <a:latin typeface="黑体" panose="02010609060101010101" charset="-122"/>
              <a:ea typeface="黑体" panose="02010609060101010101" charset="-122"/>
              <a:cs typeface="黑体" panose="02010609060101010101" charset="-122"/>
            </a:endParaRPr>
          </a:p>
        </p:txBody>
      </p:sp>
      <p:sp>
        <p:nvSpPr>
          <p:cNvPr id="120844" name="Text Box 12"/>
          <p:cNvSpPr txBox="1">
            <a:spLocks noChangeArrowheads="1"/>
          </p:cNvSpPr>
          <p:nvPr/>
        </p:nvSpPr>
        <p:spPr bwMode="auto">
          <a:xfrm>
            <a:off x="3207187" y="3329821"/>
            <a:ext cx="457200"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0845" name="Text Box 13"/>
          <p:cNvSpPr txBox="1">
            <a:spLocks noChangeArrowheads="1"/>
          </p:cNvSpPr>
          <p:nvPr/>
        </p:nvSpPr>
        <p:spPr bwMode="auto">
          <a:xfrm>
            <a:off x="1781175" y="3743325"/>
            <a:ext cx="2179955" cy="80708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(将来发育成植物体的幼体)</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0846" name="Text Box 14"/>
          <p:cNvSpPr txBox="1">
            <a:spLocks noChangeArrowheads="1"/>
          </p:cNvSpPr>
          <p:nvPr/>
        </p:nvSpPr>
        <p:spPr bwMode="auto">
          <a:xfrm>
            <a:off x="3749040" y="1695450"/>
            <a:ext cx="246443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：保护</a:t>
            </a:r>
            <a:r>
              <a:rPr kumimoji="1" lang="zh-CN" altLang="en-US" sz="2400" dirty="0">
                <a:latin typeface="黑体" panose="02010609060101010101" charset="-122"/>
                <a:ea typeface="黑体" panose="02010609060101010101" charset="-122"/>
                <a:cs typeface="黑体" panose="02010609060101010101" charset="-122"/>
                <a:sym typeface="+mn-ea"/>
              </a:rPr>
              <a:t>内部结构</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0847" name="AutoShape 15"/>
          <p:cNvSpPr/>
          <p:nvPr/>
        </p:nvSpPr>
        <p:spPr bwMode="auto">
          <a:xfrm>
            <a:off x="3710940" y="2687320"/>
            <a:ext cx="323850" cy="1714500"/>
          </a:xfrm>
          <a:prstGeom prst="leftBrace">
            <a:avLst>
              <a:gd name="adj1" fmla="val 51385"/>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20848" name="Text Box 16"/>
          <p:cNvSpPr txBox="1">
            <a:spLocks noChangeArrowheads="1"/>
          </p:cNvSpPr>
          <p:nvPr/>
        </p:nvSpPr>
        <p:spPr bwMode="auto">
          <a:xfrm>
            <a:off x="4079240" y="2530475"/>
            <a:ext cx="90741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胚芽</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0849" name="Text Box 17"/>
          <p:cNvSpPr txBox="1">
            <a:spLocks noChangeArrowheads="1"/>
          </p:cNvSpPr>
          <p:nvPr/>
        </p:nvSpPr>
        <p:spPr bwMode="auto">
          <a:xfrm>
            <a:off x="4956215" y="2530318"/>
            <a:ext cx="2322909"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茎和叶</a:t>
            </a:r>
            <a:endParaRPr kumimoji="1" lang="zh-CN" altLang="en-US" sz="2400" dirty="0">
              <a:solidFill>
                <a:srgbClr val="00B050"/>
              </a:solidFill>
              <a:latin typeface="黑体" panose="02010609060101010101" charset="-122"/>
              <a:ea typeface="黑体" panose="02010609060101010101" charset="-122"/>
              <a:cs typeface="黑体" panose="02010609060101010101" charset="-122"/>
              <a:sym typeface="+mn-ea"/>
            </a:endParaRPr>
          </a:p>
        </p:txBody>
      </p:sp>
      <p:sp>
        <p:nvSpPr>
          <p:cNvPr id="120850" name="Text Box 18"/>
          <p:cNvSpPr txBox="1">
            <a:spLocks noChangeArrowheads="1"/>
          </p:cNvSpPr>
          <p:nvPr/>
        </p:nvSpPr>
        <p:spPr bwMode="auto">
          <a:xfrm>
            <a:off x="4077970" y="3069590"/>
            <a:ext cx="90868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胚轴</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0851" name="Text Box 19"/>
          <p:cNvSpPr txBox="1">
            <a:spLocks noChangeArrowheads="1"/>
          </p:cNvSpPr>
          <p:nvPr/>
        </p:nvSpPr>
        <p:spPr bwMode="auto">
          <a:xfrm>
            <a:off x="4956175" y="3069433"/>
            <a:ext cx="3275330"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根和茎</a:t>
            </a:r>
            <a:r>
              <a:rPr kumimoji="1" lang="zh-CN" altLang="en-US" sz="2400" dirty="0">
                <a:latin typeface="黑体" panose="02010609060101010101" charset="-122"/>
                <a:ea typeface="黑体" panose="02010609060101010101" charset="-122"/>
                <a:cs typeface="黑体" panose="02010609060101010101" charset="-122"/>
                <a:sym typeface="+mn-ea"/>
              </a:rPr>
              <a:t>的连接处</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0852" name="Text Box 20"/>
          <p:cNvSpPr txBox="1">
            <a:spLocks noChangeArrowheads="1"/>
          </p:cNvSpPr>
          <p:nvPr/>
        </p:nvSpPr>
        <p:spPr bwMode="auto">
          <a:xfrm>
            <a:off x="4077970" y="3608705"/>
            <a:ext cx="90868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胚根</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0853" name="Text Box 21"/>
          <p:cNvSpPr txBox="1">
            <a:spLocks noChangeArrowheads="1"/>
          </p:cNvSpPr>
          <p:nvPr/>
        </p:nvSpPr>
        <p:spPr bwMode="auto">
          <a:xfrm>
            <a:off x="4956214" y="3608548"/>
            <a:ext cx="1890713"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根</a:t>
            </a:r>
            <a:endParaRPr kumimoji="1" lang="zh-CN" altLang="en-US" sz="2400" dirty="0">
              <a:solidFill>
                <a:srgbClr val="00B050"/>
              </a:solidFill>
              <a:latin typeface="黑体" panose="02010609060101010101" charset="-122"/>
              <a:ea typeface="黑体" panose="02010609060101010101" charset="-122"/>
              <a:cs typeface="黑体" panose="02010609060101010101" charset="-122"/>
              <a:sym typeface="+mn-ea"/>
            </a:endParaRPr>
          </a:p>
        </p:txBody>
      </p:sp>
      <p:sp>
        <p:nvSpPr>
          <p:cNvPr id="120854" name="Text Box 22"/>
          <p:cNvSpPr txBox="1">
            <a:spLocks noChangeArrowheads="1"/>
          </p:cNvSpPr>
          <p:nvPr/>
        </p:nvSpPr>
        <p:spPr bwMode="auto">
          <a:xfrm>
            <a:off x="4077970" y="4147820"/>
            <a:ext cx="90868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子叶</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0855" name="Text Box 23"/>
          <p:cNvSpPr txBox="1">
            <a:spLocks noChangeArrowheads="1"/>
          </p:cNvSpPr>
          <p:nvPr/>
        </p:nvSpPr>
        <p:spPr bwMode="auto">
          <a:xfrm>
            <a:off x="4956175" y="4147663"/>
            <a:ext cx="337756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储存</a:t>
            </a:r>
            <a:r>
              <a:rPr kumimoji="1" lang="zh-CN" altLang="en-US" sz="2400" dirty="0">
                <a:latin typeface="黑体" panose="02010609060101010101" charset="-122"/>
                <a:ea typeface="黑体" panose="02010609060101010101" charset="-122"/>
                <a:cs typeface="黑体" panose="02010609060101010101" charset="-122"/>
                <a:sym typeface="+mn-ea"/>
              </a:rPr>
              <a:t>营养物质,供胚发育</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9" name="文本框 18"/>
          <p:cNvSpPr txBox="1"/>
          <p:nvPr/>
        </p:nvSpPr>
        <p:spPr>
          <a:xfrm>
            <a:off x="3252153" y="941796"/>
            <a:ext cx="2626360" cy="499110"/>
          </a:xfrm>
          <a:prstGeom prst="rect">
            <a:avLst/>
          </a:prstGeom>
          <a:noFill/>
          <a:ln>
            <a:solidFill>
              <a:schemeClr val="tx1"/>
            </a:solidFill>
          </a:ln>
        </p:spPr>
        <p:txBody>
          <a:bodyPr wrap="none" lIns="68580" tIns="34290" rIns="68580" bIns="34290" rtlCol="0">
            <a:spAutoFit/>
          </a:bodyPr>
          <a:lstStyle/>
          <a:p>
            <a:r>
              <a:rPr lang="zh-CN" altLang="en-US" sz="2800" b="1" dirty="0">
                <a:cs typeface="黑体" panose="02010609060101010101" charset="-122"/>
              </a:rPr>
              <a:t>菜豆种子的解剖</a:t>
            </a:r>
            <a:endParaRPr lang="zh-CN" altLang="en-US" sz="2800" b="1" dirty="0">
              <a:cs typeface="黑体" panose="02010609060101010101" charset="-122"/>
            </a:endParaRPr>
          </a:p>
        </p:txBody>
      </p:sp>
      <p:sp>
        <p:nvSpPr>
          <p:cNvPr id="10" name="文本框 9"/>
          <p:cNvSpPr txBox="1"/>
          <p:nvPr>
            <p:custDataLst>
              <p:tags r:id="rId1"/>
            </p:custDataLst>
          </p:nvPr>
        </p:nvSpPr>
        <p:spPr>
          <a:xfrm>
            <a:off x="707390" y="315595"/>
            <a:ext cx="1761490" cy="499110"/>
          </a:xfrm>
          <a:prstGeom prst="rect">
            <a:avLst/>
          </a:prstGeom>
          <a:noFill/>
        </p:spPr>
        <p:txBody>
          <a:bodyPr wrap="square" lIns="68580" tIns="34290" rIns="68580" bIns="34290" rtlCol="0">
            <a:spAutoFit/>
          </a:bodyPr>
          <a:p>
            <a:r>
              <a:rPr lang="zh-CN" altLang="en-US" sz="2800" b="1" dirty="0">
                <a:cs typeface="+mn-ea"/>
                <a:sym typeface="+mn-lt"/>
              </a:rPr>
              <a:t>课堂小结</a:t>
            </a:r>
            <a:endParaRPr lang="zh-CN" altLang="en-US" sz="2800" b="1" dirty="0">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0843"/>
                                        </p:tgtEl>
                                        <p:attrNameLst>
                                          <p:attrName>style.visibility</p:attrName>
                                        </p:attrNameLst>
                                      </p:cBhvr>
                                      <p:to>
                                        <p:strVal val="visible"/>
                                      </p:to>
                                    </p:set>
                                    <p:anim calcmode="lin" valueType="num">
                                      <p:cBhvr>
                                        <p:cTn id="7" dur="500" fill="hold"/>
                                        <p:tgtEl>
                                          <p:spTgt spid="120843"/>
                                        </p:tgtEl>
                                        <p:attrNameLst>
                                          <p:attrName>ppt_x</p:attrName>
                                        </p:attrNameLst>
                                      </p:cBhvr>
                                      <p:tavLst>
                                        <p:tav tm="0">
                                          <p:val>
                                            <p:strVal val="0-#ppt_w/2"/>
                                          </p:val>
                                        </p:tav>
                                        <p:tav tm="100000">
                                          <p:val>
                                            <p:strVal val="#ppt_x"/>
                                          </p:val>
                                        </p:tav>
                                      </p:tavLst>
                                    </p:anim>
                                    <p:anim calcmode="lin" valueType="num">
                                      <p:cBhvr>
                                        <p:cTn id="8" dur="500" fill="hold"/>
                                        <p:tgtEl>
                                          <p:spTgt spid="1208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0844"/>
                                        </p:tgtEl>
                                        <p:attrNameLst>
                                          <p:attrName>style.visibility</p:attrName>
                                        </p:attrNameLst>
                                      </p:cBhvr>
                                      <p:to>
                                        <p:strVal val="visible"/>
                                      </p:to>
                                    </p:set>
                                    <p:anim calcmode="lin" valueType="num">
                                      <p:cBhvr>
                                        <p:cTn id="13" dur="500" fill="hold"/>
                                        <p:tgtEl>
                                          <p:spTgt spid="120844"/>
                                        </p:tgtEl>
                                        <p:attrNameLst>
                                          <p:attrName>ppt_x</p:attrName>
                                        </p:attrNameLst>
                                      </p:cBhvr>
                                      <p:tavLst>
                                        <p:tav tm="0">
                                          <p:val>
                                            <p:strVal val="0-#ppt_w/2"/>
                                          </p:val>
                                        </p:tav>
                                        <p:tav tm="100000">
                                          <p:val>
                                            <p:strVal val="#ppt_x"/>
                                          </p:val>
                                        </p:tav>
                                      </p:tavLst>
                                    </p:anim>
                                    <p:anim calcmode="lin" valueType="num">
                                      <p:cBhvr>
                                        <p:cTn id="14" dur="500" fill="hold"/>
                                        <p:tgtEl>
                                          <p:spTgt spid="1208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0846"/>
                                        </p:tgtEl>
                                        <p:attrNameLst>
                                          <p:attrName>style.visibility</p:attrName>
                                        </p:attrNameLst>
                                      </p:cBhvr>
                                      <p:to>
                                        <p:strVal val="visible"/>
                                      </p:to>
                                    </p:set>
                                    <p:anim calcmode="lin" valueType="num">
                                      <p:cBhvr>
                                        <p:cTn id="19" dur="500" fill="hold"/>
                                        <p:tgtEl>
                                          <p:spTgt spid="120846"/>
                                        </p:tgtEl>
                                        <p:attrNameLst>
                                          <p:attrName>ppt_x</p:attrName>
                                        </p:attrNameLst>
                                      </p:cBhvr>
                                      <p:tavLst>
                                        <p:tav tm="0">
                                          <p:val>
                                            <p:strVal val="0-#ppt_w/2"/>
                                          </p:val>
                                        </p:tav>
                                        <p:tav tm="100000">
                                          <p:val>
                                            <p:strVal val="#ppt_x"/>
                                          </p:val>
                                        </p:tav>
                                      </p:tavLst>
                                    </p:anim>
                                    <p:anim calcmode="lin" valueType="num">
                                      <p:cBhvr>
                                        <p:cTn id="20" dur="500" fill="hold"/>
                                        <p:tgtEl>
                                          <p:spTgt spid="1208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0845"/>
                                        </p:tgtEl>
                                        <p:attrNameLst>
                                          <p:attrName>style.visibility</p:attrName>
                                        </p:attrNameLst>
                                      </p:cBhvr>
                                      <p:to>
                                        <p:strVal val="visible"/>
                                      </p:to>
                                    </p:set>
                                    <p:anim calcmode="lin" valueType="num">
                                      <p:cBhvr>
                                        <p:cTn id="25" dur="500" fill="hold"/>
                                        <p:tgtEl>
                                          <p:spTgt spid="120845"/>
                                        </p:tgtEl>
                                        <p:attrNameLst>
                                          <p:attrName>ppt_x</p:attrName>
                                        </p:attrNameLst>
                                      </p:cBhvr>
                                      <p:tavLst>
                                        <p:tav tm="0">
                                          <p:val>
                                            <p:strVal val="0-#ppt_w/2"/>
                                          </p:val>
                                        </p:tav>
                                        <p:tav tm="100000">
                                          <p:val>
                                            <p:strVal val="#ppt_x"/>
                                          </p:val>
                                        </p:tav>
                                      </p:tavLst>
                                    </p:anim>
                                    <p:anim calcmode="lin" valueType="num">
                                      <p:cBhvr>
                                        <p:cTn id="26" dur="500" fill="hold"/>
                                        <p:tgtEl>
                                          <p:spTgt spid="12084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0847"/>
                                        </p:tgtEl>
                                        <p:attrNameLst>
                                          <p:attrName>style.visibility</p:attrName>
                                        </p:attrNameLst>
                                      </p:cBhvr>
                                      <p:to>
                                        <p:strVal val="visible"/>
                                      </p:to>
                                    </p:set>
                                    <p:anim calcmode="lin" valueType="num">
                                      <p:cBhvr>
                                        <p:cTn id="31" dur="500" fill="hold"/>
                                        <p:tgtEl>
                                          <p:spTgt spid="120847"/>
                                        </p:tgtEl>
                                        <p:attrNameLst>
                                          <p:attrName>ppt_x</p:attrName>
                                        </p:attrNameLst>
                                      </p:cBhvr>
                                      <p:tavLst>
                                        <p:tav tm="0">
                                          <p:val>
                                            <p:strVal val="0-#ppt_w/2"/>
                                          </p:val>
                                        </p:tav>
                                        <p:tav tm="100000">
                                          <p:val>
                                            <p:strVal val="#ppt_x"/>
                                          </p:val>
                                        </p:tav>
                                      </p:tavLst>
                                    </p:anim>
                                    <p:anim calcmode="lin" valueType="num">
                                      <p:cBhvr>
                                        <p:cTn id="32" dur="500" fill="hold"/>
                                        <p:tgtEl>
                                          <p:spTgt spid="12084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0848"/>
                                        </p:tgtEl>
                                        <p:attrNameLst>
                                          <p:attrName>style.visibility</p:attrName>
                                        </p:attrNameLst>
                                      </p:cBhvr>
                                      <p:to>
                                        <p:strVal val="visible"/>
                                      </p:to>
                                    </p:set>
                                    <p:anim calcmode="lin" valueType="num">
                                      <p:cBhvr>
                                        <p:cTn id="37" dur="500" fill="hold"/>
                                        <p:tgtEl>
                                          <p:spTgt spid="120848"/>
                                        </p:tgtEl>
                                        <p:attrNameLst>
                                          <p:attrName>ppt_x</p:attrName>
                                        </p:attrNameLst>
                                      </p:cBhvr>
                                      <p:tavLst>
                                        <p:tav tm="0">
                                          <p:val>
                                            <p:strVal val="0-#ppt_w/2"/>
                                          </p:val>
                                        </p:tav>
                                        <p:tav tm="100000">
                                          <p:val>
                                            <p:strVal val="#ppt_x"/>
                                          </p:val>
                                        </p:tav>
                                      </p:tavLst>
                                    </p:anim>
                                    <p:anim calcmode="lin" valueType="num">
                                      <p:cBhvr>
                                        <p:cTn id="38" dur="500" fill="hold"/>
                                        <p:tgtEl>
                                          <p:spTgt spid="12084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0850"/>
                                        </p:tgtEl>
                                        <p:attrNameLst>
                                          <p:attrName>style.visibility</p:attrName>
                                        </p:attrNameLst>
                                      </p:cBhvr>
                                      <p:to>
                                        <p:strVal val="visible"/>
                                      </p:to>
                                    </p:set>
                                    <p:anim calcmode="lin" valueType="num">
                                      <p:cBhvr>
                                        <p:cTn id="43" dur="500" fill="hold"/>
                                        <p:tgtEl>
                                          <p:spTgt spid="120850"/>
                                        </p:tgtEl>
                                        <p:attrNameLst>
                                          <p:attrName>ppt_x</p:attrName>
                                        </p:attrNameLst>
                                      </p:cBhvr>
                                      <p:tavLst>
                                        <p:tav tm="0">
                                          <p:val>
                                            <p:strVal val="0-#ppt_w/2"/>
                                          </p:val>
                                        </p:tav>
                                        <p:tav tm="100000">
                                          <p:val>
                                            <p:strVal val="#ppt_x"/>
                                          </p:val>
                                        </p:tav>
                                      </p:tavLst>
                                    </p:anim>
                                    <p:anim calcmode="lin" valueType="num">
                                      <p:cBhvr>
                                        <p:cTn id="44" dur="500" fill="hold"/>
                                        <p:tgtEl>
                                          <p:spTgt spid="12085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20852"/>
                                        </p:tgtEl>
                                        <p:attrNameLst>
                                          <p:attrName>style.visibility</p:attrName>
                                        </p:attrNameLst>
                                      </p:cBhvr>
                                      <p:to>
                                        <p:strVal val="visible"/>
                                      </p:to>
                                    </p:set>
                                    <p:anim calcmode="lin" valueType="num">
                                      <p:cBhvr>
                                        <p:cTn id="49" dur="500" fill="hold"/>
                                        <p:tgtEl>
                                          <p:spTgt spid="120852"/>
                                        </p:tgtEl>
                                        <p:attrNameLst>
                                          <p:attrName>ppt_x</p:attrName>
                                        </p:attrNameLst>
                                      </p:cBhvr>
                                      <p:tavLst>
                                        <p:tav tm="0">
                                          <p:val>
                                            <p:strVal val="0-#ppt_w/2"/>
                                          </p:val>
                                        </p:tav>
                                        <p:tav tm="100000">
                                          <p:val>
                                            <p:strVal val="#ppt_x"/>
                                          </p:val>
                                        </p:tav>
                                      </p:tavLst>
                                    </p:anim>
                                    <p:anim calcmode="lin" valueType="num">
                                      <p:cBhvr>
                                        <p:cTn id="50" dur="500" fill="hold"/>
                                        <p:tgtEl>
                                          <p:spTgt spid="12085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20854"/>
                                        </p:tgtEl>
                                        <p:attrNameLst>
                                          <p:attrName>style.visibility</p:attrName>
                                        </p:attrNameLst>
                                      </p:cBhvr>
                                      <p:to>
                                        <p:strVal val="visible"/>
                                      </p:to>
                                    </p:set>
                                    <p:anim calcmode="lin" valueType="num">
                                      <p:cBhvr>
                                        <p:cTn id="55" dur="500" fill="hold"/>
                                        <p:tgtEl>
                                          <p:spTgt spid="120854"/>
                                        </p:tgtEl>
                                        <p:attrNameLst>
                                          <p:attrName>ppt_x</p:attrName>
                                        </p:attrNameLst>
                                      </p:cBhvr>
                                      <p:tavLst>
                                        <p:tav tm="0">
                                          <p:val>
                                            <p:strVal val="0-#ppt_w/2"/>
                                          </p:val>
                                        </p:tav>
                                        <p:tav tm="100000">
                                          <p:val>
                                            <p:strVal val="#ppt_x"/>
                                          </p:val>
                                        </p:tav>
                                      </p:tavLst>
                                    </p:anim>
                                    <p:anim calcmode="lin" valueType="num">
                                      <p:cBhvr>
                                        <p:cTn id="56" dur="500" fill="hold"/>
                                        <p:tgtEl>
                                          <p:spTgt spid="12085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20849"/>
                                        </p:tgtEl>
                                        <p:attrNameLst>
                                          <p:attrName>style.visibility</p:attrName>
                                        </p:attrNameLst>
                                      </p:cBhvr>
                                      <p:to>
                                        <p:strVal val="visible"/>
                                      </p:to>
                                    </p:set>
                                    <p:anim calcmode="lin" valueType="num">
                                      <p:cBhvr>
                                        <p:cTn id="61" dur="500" fill="hold"/>
                                        <p:tgtEl>
                                          <p:spTgt spid="120849"/>
                                        </p:tgtEl>
                                        <p:attrNameLst>
                                          <p:attrName>ppt_x</p:attrName>
                                        </p:attrNameLst>
                                      </p:cBhvr>
                                      <p:tavLst>
                                        <p:tav tm="0">
                                          <p:val>
                                            <p:strVal val="0-#ppt_w/2"/>
                                          </p:val>
                                        </p:tav>
                                        <p:tav tm="100000">
                                          <p:val>
                                            <p:strVal val="#ppt_x"/>
                                          </p:val>
                                        </p:tav>
                                      </p:tavLst>
                                    </p:anim>
                                    <p:anim calcmode="lin" valueType="num">
                                      <p:cBhvr>
                                        <p:cTn id="62" dur="500" fill="hold"/>
                                        <p:tgtEl>
                                          <p:spTgt spid="12084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20851"/>
                                        </p:tgtEl>
                                        <p:attrNameLst>
                                          <p:attrName>style.visibility</p:attrName>
                                        </p:attrNameLst>
                                      </p:cBhvr>
                                      <p:to>
                                        <p:strVal val="visible"/>
                                      </p:to>
                                    </p:set>
                                    <p:anim calcmode="lin" valueType="num">
                                      <p:cBhvr>
                                        <p:cTn id="67" dur="500" fill="hold"/>
                                        <p:tgtEl>
                                          <p:spTgt spid="120851"/>
                                        </p:tgtEl>
                                        <p:attrNameLst>
                                          <p:attrName>ppt_x</p:attrName>
                                        </p:attrNameLst>
                                      </p:cBhvr>
                                      <p:tavLst>
                                        <p:tav tm="0">
                                          <p:val>
                                            <p:strVal val="0-#ppt_w/2"/>
                                          </p:val>
                                        </p:tav>
                                        <p:tav tm="100000">
                                          <p:val>
                                            <p:strVal val="#ppt_x"/>
                                          </p:val>
                                        </p:tav>
                                      </p:tavLst>
                                    </p:anim>
                                    <p:anim calcmode="lin" valueType="num">
                                      <p:cBhvr>
                                        <p:cTn id="68" dur="500" fill="hold"/>
                                        <p:tgtEl>
                                          <p:spTgt spid="12085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20853"/>
                                        </p:tgtEl>
                                        <p:attrNameLst>
                                          <p:attrName>style.visibility</p:attrName>
                                        </p:attrNameLst>
                                      </p:cBhvr>
                                      <p:to>
                                        <p:strVal val="visible"/>
                                      </p:to>
                                    </p:set>
                                    <p:anim calcmode="lin" valueType="num">
                                      <p:cBhvr>
                                        <p:cTn id="73" dur="500" fill="hold"/>
                                        <p:tgtEl>
                                          <p:spTgt spid="120853"/>
                                        </p:tgtEl>
                                        <p:attrNameLst>
                                          <p:attrName>ppt_x</p:attrName>
                                        </p:attrNameLst>
                                      </p:cBhvr>
                                      <p:tavLst>
                                        <p:tav tm="0">
                                          <p:val>
                                            <p:strVal val="0-#ppt_w/2"/>
                                          </p:val>
                                        </p:tav>
                                        <p:tav tm="100000">
                                          <p:val>
                                            <p:strVal val="#ppt_x"/>
                                          </p:val>
                                        </p:tav>
                                      </p:tavLst>
                                    </p:anim>
                                    <p:anim calcmode="lin" valueType="num">
                                      <p:cBhvr>
                                        <p:cTn id="74" dur="500" fill="hold"/>
                                        <p:tgtEl>
                                          <p:spTgt spid="12085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20855"/>
                                        </p:tgtEl>
                                        <p:attrNameLst>
                                          <p:attrName>style.visibility</p:attrName>
                                        </p:attrNameLst>
                                      </p:cBhvr>
                                      <p:to>
                                        <p:strVal val="visible"/>
                                      </p:to>
                                    </p:set>
                                    <p:anim calcmode="lin" valueType="num">
                                      <p:cBhvr>
                                        <p:cTn id="79" dur="500" fill="hold"/>
                                        <p:tgtEl>
                                          <p:spTgt spid="120855"/>
                                        </p:tgtEl>
                                        <p:attrNameLst>
                                          <p:attrName>ppt_x</p:attrName>
                                        </p:attrNameLst>
                                      </p:cBhvr>
                                      <p:tavLst>
                                        <p:tav tm="0">
                                          <p:val>
                                            <p:strVal val="0-#ppt_w/2"/>
                                          </p:val>
                                        </p:tav>
                                        <p:tav tm="100000">
                                          <p:val>
                                            <p:strVal val="#ppt_x"/>
                                          </p:val>
                                        </p:tav>
                                      </p:tavLst>
                                    </p:anim>
                                    <p:anim calcmode="lin" valueType="num">
                                      <p:cBhvr>
                                        <p:cTn id="80" dur="500" fill="hold"/>
                                        <p:tgtEl>
                                          <p:spTgt spid="1208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43" grpId="0" bldLvl="0" animBg="1"/>
      <p:bldP spid="120844" grpId="0" bldLvl="0" animBg="1"/>
      <p:bldP spid="120845" grpId="0" bldLvl="0" animBg="1"/>
      <p:bldP spid="120846" grpId="0" bldLvl="0" animBg="1"/>
      <p:bldP spid="120847" grpId="0" bldLvl="0" animBg="1"/>
      <p:bldP spid="120848" grpId="0" bldLvl="0" animBg="1"/>
      <p:bldP spid="120849" grpId="0" bldLvl="0" animBg="1"/>
      <p:bldP spid="120850" grpId="0" bldLvl="0" animBg="1"/>
      <p:bldP spid="120851" grpId="0" bldLvl="0" animBg="1"/>
      <p:bldP spid="120852" grpId="0" bldLvl="0" animBg="1"/>
      <p:bldP spid="120853" grpId="0" bldLvl="0" animBg="1"/>
      <p:bldP spid="120854" grpId="0" bldLvl="0" animBg="1"/>
      <p:bldP spid="12085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66" name="Text Box 10"/>
          <p:cNvSpPr txBox="1">
            <a:spLocks noChangeArrowheads="1"/>
          </p:cNvSpPr>
          <p:nvPr/>
        </p:nvSpPr>
        <p:spPr bwMode="auto">
          <a:xfrm>
            <a:off x="831215" y="2314575"/>
            <a:ext cx="2065020" cy="807085"/>
          </a:xfrm>
          <a:prstGeom prst="rect">
            <a:avLst/>
          </a:prstGeom>
          <a:noFill/>
          <a:ln w="9525">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rPr>
              <a:t>玉米</a:t>
            </a:r>
            <a:r>
              <a:rPr kumimoji="1" lang="zh-CN" altLang="en-US" sz="2400" dirty="0">
                <a:solidFill>
                  <a:srgbClr val="FF0000"/>
                </a:solidFill>
                <a:latin typeface="黑体" panose="02010609060101010101" charset="-122"/>
                <a:ea typeface="黑体" panose="02010609060101010101" charset="-122"/>
                <a:cs typeface="黑体" panose="02010609060101010101" charset="-122"/>
              </a:rPr>
              <a:t>种子结构 </a:t>
            </a:r>
            <a:r>
              <a:rPr kumimoji="1" lang="en-US" altLang="zh-CN" sz="2400" dirty="0">
                <a:solidFill>
                  <a:srgbClr val="FF0000"/>
                </a:solidFill>
                <a:latin typeface="黑体" panose="02010609060101010101" charset="-122"/>
                <a:ea typeface="黑体" panose="02010609060101010101" charset="-122"/>
                <a:cs typeface="黑体" panose="02010609060101010101" charset="-122"/>
              </a:rPr>
              <a:t>(</a:t>
            </a:r>
            <a:r>
              <a:rPr kumimoji="1" lang="zh-CN" altLang="en-US" sz="2400" dirty="0">
                <a:solidFill>
                  <a:srgbClr val="FF0000"/>
                </a:solidFill>
                <a:latin typeface="黑体" panose="02010609060101010101" charset="-122"/>
                <a:ea typeface="黑体" panose="02010609060101010101" charset="-122"/>
                <a:cs typeface="黑体" panose="02010609060101010101" charset="-122"/>
              </a:rPr>
              <a:t>单子叶植物</a:t>
            </a:r>
            <a:r>
              <a:rPr kumimoji="1" lang="en-US" altLang="zh-CN" sz="2400" dirty="0">
                <a:solidFill>
                  <a:srgbClr val="FF0000"/>
                </a:solidFill>
                <a:latin typeface="黑体" panose="02010609060101010101" charset="-122"/>
                <a:ea typeface="黑体" panose="02010609060101010101" charset="-122"/>
                <a:cs typeface="黑体" panose="02010609060101010101" charset="-122"/>
              </a:rPr>
              <a:t>)</a:t>
            </a:r>
            <a:endParaRPr kumimoji="1" lang="en-US" altLang="zh-CN" sz="2400" dirty="0">
              <a:solidFill>
                <a:srgbClr val="FF0000"/>
              </a:solidFill>
              <a:latin typeface="黑体" panose="02010609060101010101" charset="-122"/>
              <a:ea typeface="黑体" panose="02010609060101010101" charset="-122"/>
              <a:cs typeface="黑体" panose="02010609060101010101" charset="-122"/>
            </a:endParaRPr>
          </a:p>
        </p:txBody>
      </p:sp>
      <p:sp>
        <p:nvSpPr>
          <p:cNvPr id="13317" name="AutoShape 11"/>
          <p:cNvSpPr/>
          <p:nvPr/>
        </p:nvSpPr>
        <p:spPr bwMode="auto">
          <a:xfrm>
            <a:off x="2992755" y="1861820"/>
            <a:ext cx="216535" cy="1808480"/>
          </a:xfrm>
          <a:prstGeom prst="leftBrace">
            <a:avLst>
              <a:gd name="adj1" fmla="val 94348"/>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21868" name="Text Box 12"/>
          <p:cNvSpPr txBox="1">
            <a:spLocks noChangeArrowheads="1"/>
          </p:cNvSpPr>
          <p:nvPr/>
        </p:nvSpPr>
        <p:spPr bwMode="auto">
          <a:xfrm>
            <a:off x="3305810" y="1614805"/>
            <a:ext cx="198945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果皮和种皮：</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69" name="Text Box 13"/>
          <p:cNvSpPr txBox="1">
            <a:spLocks noChangeArrowheads="1"/>
          </p:cNvSpPr>
          <p:nvPr/>
        </p:nvSpPr>
        <p:spPr bwMode="auto">
          <a:xfrm>
            <a:off x="3305771" y="3429002"/>
            <a:ext cx="457200"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0" name="Text Box 14"/>
          <p:cNvSpPr txBox="1"/>
          <p:nvPr/>
        </p:nvSpPr>
        <p:spPr bwMode="auto">
          <a:xfrm>
            <a:off x="1779905" y="3799840"/>
            <a:ext cx="2458720"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(植物体的幼体)</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1871" name="Text Box 15"/>
          <p:cNvSpPr txBox="1">
            <a:spLocks noChangeArrowheads="1"/>
          </p:cNvSpPr>
          <p:nvPr/>
        </p:nvSpPr>
        <p:spPr bwMode="auto">
          <a:xfrm>
            <a:off x="5295305" y="1625208"/>
            <a:ext cx="2268140"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保护</a:t>
            </a:r>
            <a:r>
              <a:rPr kumimoji="1" lang="zh-CN" altLang="en-US" sz="2400" dirty="0">
                <a:latin typeface="黑体" panose="02010609060101010101" charset="-122"/>
                <a:ea typeface="黑体" panose="02010609060101010101" charset="-122"/>
                <a:cs typeface="黑体" panose="02010609060101010101" charset="-122"/>
                <a:sym typeface="+mn-ea"/>
              </a:rPr>
              <a:t>内部结构</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1872" name="AutoShape 16"/>
          <p:cNvSpPr/>
          <p:nvPr/>
        </p:nvSpPr>
        <p:spPr bwMode="auto">
          <a:xfrm>
            <a:off x="3859530" y="2875915"/>
            <a:ext cx="270510" cy="1501775"/>
          </a:xfrm>
          <a:prstGeom prst="leftBrace">
            <a:avLst>
              <a:gd name="adj1" fmla="val 6157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21873" name="Text Box 17"/>
          <p:cNvSpPr txBox="1">
            <a:spLocks noChangeArrowheads="1"/>
          </p:cNvSpPr>
          <p:nvPr/>
        </p:nvSpPr>
        <p:spPr bwMode="auto">
          <a:xfrm>
            <a:off x="4168081" y="2661048"/>
            <a:ext cx="757238"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a:solidFill>
                  <a:srgbClr val="FF0000"/>
                </a:solidFill>
                <a:latin typeface="黑体" panose="02010609060101010101" charset="-122"/>
                <a:ea typeface="黑体" panose="02010609060101010101" charset="-122"/>
                <a:cs typeface="黑体" panose="02010609060101010101" charset="-122"/>
                <a:sym typeface="+mn-ea"/>
              </a:rPr>
              <a:t>胚芽</a:t>
            </a:r>
            <a:endParaRPr kumimoji="1" lang="zh-CN" altLang="en-US" sz="24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4" name="Text Box 18"/>
          <p:cNvSpPr txBox="1">
            <a:spLocks noChangeArrowheads="1"/>
          </p:cNvSpPr>
          <p:nvPr/>
        </p:nvSpPr>
        <p:spPr bwMode="auto">
          <a:xfrm>
            <a:off x="5243830" y="2672715"/>
            <a:ext cx="2319020"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茎和叶</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5" name="Text Box 19"/>
          <p:cNvSpPr txBox="1">
            <a:spLocks noChangeArrowheads="1"/>
          </p:cNvSpPr>
          <p:nvPr/>
        </p:nvSpPr>
        <p:spPr bwMode="auto">
          <a:xfrm>
            <a:off x="4176415" y="3165238"/>
            <a:ext cx="74890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胚轴</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6" name="Text Box 20"/>
          <p:cNvSpPr txBox="1">
            <a:spLocks noChangeArrowheads="1"/>
          </p:cNvSpPr>
          <p:nvPr/>
        </p:nvSpPr>
        <p:spPr bwMode="auto">
          <a:xfrm>
            <a:off x="5243830" y="3173095"/>
            <a:ext cx="344360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根和茎</a:t>
            </a:r>
            <a:r>
              <a:rPr kumimoji="1" lang="zh-CN" altLang="en-US" sz="2400" dirty="0">
                <a:latin typeface="黑体" panose="02010609060101010101" charset="-122"/>
                <a:ea typeface="黑体" panose="02010609060101010101" charset="-122"/>
                <a:cs typeface="黑体" panose="02010609060101010101" charset="-122"/>
                <a:sym typeface="+mn-ea"/>
              </a:rPr>
              <a:t>的连接处</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1877" name="Text Box 21"/>
          <p:cNvSpPr txBox="1">
            <a:spLocks noChangeArrowheads="1"/>
          </p:cNvSpPr>
          <p:nvPr/>
        </p:nvSpPr>
        <p:spPr bwMode="auto">
          <a:xfrm>
            <a:off x="4168975" y="3669428"/>
            <a:ext cx="75634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a:solidFill>
                  <a:srgbClr val="FF0000"/>
                </a:solidFill>
                <a:latin typeface="黑体" panose="02010609060101010101" charset="-122"/>
                <a:ea typeface="黑体" panose="02010609060101010101" charset="-122"/>
                <a:cs typeface="黑体" panose="02010609060101010101" charset="-122"/>
                <a:sym typeface="+mn-ea"/>
              </a:rPr>
              <a:t>胚根</a:t>
            </a:r>
            <a:endParaRPr kumimoji="1" lang="zh-CN" altLang="en-US" sz="24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8" name="Text Box 22"/>
          <p:cNvSpPr txBox="1">
            <a:spLocks noChangeArrowheads="1"/>
          </p:cNvSpPr>
          <p:nvPr/>
        </p:nvSpPr>
        <p:spPr bwMode="auto">
          <a:xfrm>
            <a:off x="5243512" y="3673475"/>
            <a:ext cx="1403747"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latin typeface="黑体" panose="02010609060101010101" charset="-122"/>
                <a:ea typeface="黑体" panose="02010609060101010101" charset="-122"/>
                <a:cs typeface="黑体" panose="02010609060101010101" charset="-122"/>
                <a:sym typeface="+mn-ea"/>
              </a:rPr>
              <a:t>发育成</a:t>
            </a: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根</a:t>
            </a:r>
            <a:endPar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79" name="Text Box 23"/>
          <p:cNvSpPr txBox="1">
            <a:spLocks noChangeArrowheads="1"/>
          </p:cNvSpPr>
          <p:nvPr/>
        </p:nvSpPr>
        <p:spPr bwMode="auto">
          <a:xfrm>
            <a:off x="4168974" y="4173618"/>
            <a:ext cx="756345" cy="437515"/>
          </a:xfrm>
          <a:prstGeom prst="rect">
            <a:avLst/>
          </a:prstGeom>
          <a:noFill/>
          <a:ln w="9525" algn="ctr">
            <a:noFill/>
            <a:miter lim="800000"/>
          </a:ln>
          <a:effectLst/>
        </p:spPr>
        <p:txBody>
          <a:bodyPr wrap="square" lIns="68580" tIns="34290" rIns="68580" bIns="34290">
            <a:spAutoFit/>
          </a:bodyPr>
          <a:lstStyle/>
          <a:p>
            <a:pPr eaLnBrk="0" fontAlgn="base" hangingPunct="0">
              <a:spcBef>
                <a:spcPct val="50000"/>
              </a:spcBef>
              <a:spcAft>
                <a:spcPct val="0"/>
              </a:spcAft>
              <a:defRPr/>
            </a:pPr>
            <a:r>
              <a:rPr kumimoji="1" lang="zh-CN" altLang="en-US" sz="2400">
                <a:solidFill>
                  <a:srgbClr val="FF0000"/>
                </a:solidFill>
                <a:latin typeface="黑体" panose="02010609060101010101" charset="-122"/>
                <a:ea typeface="黑体" panose="02010609060101010101" charset="-122"/>
                <a:cs typeface="黑体" panose="02010609060101010101" charset="-122"/>
                <a:sym typeface="+mn-ea"/>
              </a:rPr>
              <a:t>子叶</a:t>
            </a:r>
            <a:endParaRPr kumimoji="1" lang="zh-CN" altLang="en-US" sz="24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1880" name="Text Box 24"/>
          <p:cNvSpPr txBox="1">
            <a:spLocks noChangeArrowheads="1"/>
          </p:cNvSpPr>
          <p:nvPr/>
        </p:nvSpPr>
        <p:spPr bwMode="auto">
          <a:xfrm>
            <a:off x="3305770" y="2110382"/>
            <a:ext cx="863204"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rPr>
              <a:t>胚乳</a:t>
            </a:r>
            <a:endParaRPr kumimoji="1" lang="zh-CN" altLang="en-US" sz="2400" dirty="0">
              <a:solidFill>
                <a:srgbClr val="FF0000"/>
              </a:solidFill>
              <a:latin typeface="黑体" panose="02010609060101010101" charset="-122"/>
              <a:ea typeface="黑体" panose="02010609060101010101" charset="-122"/>
              <a:cs typeface="黑体" panose="02010609060101010101" charset="-122"/>
            </a:endParaRPr>
          </a:p>
        </p:txBody>
      </p:sp>
      <p:sp>
        <p:nvSpPr>
          <p:cNvPr id="121881" name="Text Box 25"/>
          <p:cNvSpPr txBox="1">
            <a:spLocks noChangeArrowheads="1"/>
          </p:cNvSpPr>
          <p:nvPr/>
        </p:nvSpPr>
        <p:spPr bwMode="auto">
          <a:xfrm>
            <a:off x="5243512" y="4173855"/>
            <a:ext cx="2700338"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转运</a:t>
            </a:r>
            <a:r>
              <a:rPr kumimoji="1" lang="zh-CN" altLang="en-US" sz="2400" dirty="0">
                <a:latin typeface="黑体" panose="02010609060101010101" charset="-122"/>
                <a:ea typeface="黑体" panose="02010609060101010101" charset="-122"/>
                <a:cs typeface="黑体" panose="02010609060101010101" charset="-122"/>
                <a:sym typeface="+mn-ea"/>
              </a:rPr>
              <a:t>营养物质</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121882" name="Text Box 26"/>
          <p:cNvSpPr txBox="1">
            <a:spLocks noChangeArrowheads="1"/>
          </p:cNvSpPr>
          <p:nvPr/>
        </p:nvSpPr>
        <p:spPr bwMode="auto">
          <a:xfrm>
            <a:off x="4431506" y="2114553"/>
            <a:ext cx="1997869" cy="437515"/>
          </a:xfrm>
          <a:prstGeom prst="rect">
            <a:avLst/>
          </a:prstGeom>
          <a:noFill/>
          <a:ln w="9525" algn="ctr">
            <a:noFill/>
            <a:miter lim="800000"/>
          </a:ln>
          <a:effectLst/>
        </p:spPr>
        <p:txBody>
          <a:bodyPr lIns="68580" tIns="34290" rIns="68580" bIns="34290">
            <a:spAutoFit/>
          </a:bodyPr>
          <a:lstStyle/>
          <a:p>
            <a:pPr eaLnBrk="0" fontAlgn="base" hangingPunct="0">
              <a:spcBef>
                <a:spcPct val="50000"/>
              </a:spcBef>
              <a:spcAft>
                <a:spcPct val="0"/>
              </a:spcAft>
              <a:defRPr/>
            </a:pPr>
            <a:r>
              <a:rPr kumimoji="1" lang="zh-CN" altLang="en-US" sz="2400" dirty="0">
                <a:solidFill>
                  <a:srgbClr val="FF0000"/>
                </a:solidFill>
                <a:latin typeface="黑体" panose="02010609060101010101" charset="-122"/>
                <a:ea typeface="黑体" panose="02010609060101010101" charset="-122"/>
                <a:cs typeface="黑体" panose="02010609060101010101" charset="-122"/>
                <a:sym typeface="+mn-ea"/>
              </a:rPr>
              <a:t>储存</a:t>
            </a:r>
            <a:r>
              <a:rPr kumimoji="1" lang="zh-CN" altLang="en-US" sz="2400" dirty="0">
                <a:latin typeface="黑体" panose="02010609060101010101" charset="-122"/>
                <a:ea typeface="黑体" panose="02010609060101010101" charset="-122"/>
                <a:cs typeface="黑体" panose="02010609060101010101" charset="-122"/>
                <a:sym typeface="+mn-ea"/>
              </a:rPr>
              <a:t>营养物质</a:t>
            </a:r>
            <a:endParaRPr kumimoji="1" lang="zh-CN" altLang="en-US" sz="2400" dirty="0">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custDataLst>
              <p:tags r:id="rId1"/>
            </p:custDataLst>
          </p:nvPr>
        </p:nvSpPr>
        <p:spPr>
          <a:xfrm>
            <a:off x="3252153" y="880201"/>
            <a:ext cx="2626360" cy="499110"/>
          </a:xfrm>
          <a:prstGeom prst="rect">
            <a:avLst/>
          </a:prstGeom>
          <a:noFill/>
          <a:ln>
            <a:solidFill>
              <a:schemeClr val="tx1"/>
            </a:solidFill>
          </a:ln>
        </p:spPr>
        <p:txBody>
          <a:bodyPr wrap="none" lIns="68580" tIns="34290" rIns="68580" bIns="34290" rtlCol="0">
            <a:spAutoFit/>
          </a:bodyPr>
          <a:lstStyle/>
          <a:p>
            <a:r>
              <a:rPr lang="zh-CN" altLang="en-US" sz="2800" b="1" dirty="0">
                <a:cs typeface="黑体" panose="02010609060101010101" charset="-122"/>
              </a:rPr>
              <a:t>玉米种子的解剖</a:t>
            </a:r>
            <a:endParaRPr lang="zh-CN" altLang="en-US" sz="2800" b="1" dirty="0">
              <a:cs typeface="黑体" panose="02010609060101010101" charset="-122"/>
            </a:endParaRPr>
          </a:p>
        </p:txBody>
      </p:sp>
      <p:sp>
        <p:nvSpPr>
          <p:cNvPr id="10" name="文本框 9"/>
          <p:cNvSpPr txBox="1"/>
          <p:nvPr>
            <p:custDataLst>
              <p:tags r:id="rId2"/>
            </p:custDataLst>
          </p:nvPr>
        </p:nvSpPr>
        <p:spPr>
          <a:xfrm>
            <a:off x="707390" y="315595"/>
            <a:ext cx="1761490" cy="499110"/>
          </a:xfrm>
          <a:prstGeom prst="rect">
            <a:avLst/>
          </a:prstGeom>
          <a:noFill/>
        </p:spPr>
        <p:txBody>
          <a:bodyPr wrap="square" lIns="68580" tIns="34290" rIns="68580" bIns="34290" rtlCol="0">
            <a:spAutoFit/>
          </a:bodyPr>
          <a:p>
            <a:r>
              <a:rPr lang="zh-CN" altLang="en-US" sz="2800" b="1" dirty="0">
                <a:cs typeface="+mn-ea"/>
                <a:sym typeface="+mn-lt"/>
              </a:rPr>
              <a:t>课堂小结</a:t>
            </a:r>
            <a:endParaRPr lang="zh-CN" altLang="en-US" sz="2800" b="1"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1868"/>
                                        </p:tgtEl>
                                        <p:attrNameLst>
                                          <p:attrName>style.visibility</p:attrName>
                                        </p:attrNameLst>
                                      </p:cBhvr>
                                      <p:to>
                                        <p:strVal val="visible"/>
                                      </p:to>
                                    </p:set>
                                    <p:anim calcmode="lin" valueType="num">
                                      <p:cBhvr>
                                        <p:cTn id="7" dur="500" fill="hold"/>
                                        <p:tgtEl>
                                          <p:spTgt spid="121868"/>
                                        </p:tgtEl>
                                        <p:attrNameLst>
                                          <p:attrName>ppt_x</p:attrName>
                                        </p:attrNameLst>
                                      </p:cBhvr>
                                      <p:tavLst>
                                        <p:tav tm="0">
                                          <p:val>
                                            <p:strVal val="0-#ppt_w/2"/>
                                          </p:val>
                                        </p:tav>
                                        <p:tav tm="100000">
                                          <p:val>
                                            <p:strVal val="#ppt_x"/>
                                          </p:val>
                                        </p:tav>
                                      </p:tavLst>
                                    </p:anim>
                                    <p:anim calcmode="lin" valueType="num">
                                      <p:cBhvr>
                                        <p:cTn id="8" dur="500" fill="hold"/>
                                        <p:tgtEl>
                                          <p:spTgt spid="1218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1880"/>
                                        </p:tgtEl>
                                        <p:attrNameLst>
                                          <p:attrName>style.visibility</p:attrName>
                                        </p:attrNameLst>
                                      </p:cBhvr>
                                      <p:to>
                                        <p:strVal val="visible"/>
                                      </p:to>
                                    </p:set>
                                    <p:anim calcmode="lin" valueType="num">
                                      <p:cBhvr>
                                        <p:cTn id="13" dur="500" fill="hold"/>
                                        <p:tgtEl>
                                          <p:spTgt spid="121880"/>
                                        </p:tgtEl>
                                        <p:attrNameLst>
                                          <p:attrName>ppt_x</p:attrName>
                                        </p:attrNameLst>
                                      </p:cBhvr>
                                      <p:tavLst>
                                        <p:tav tm="0">
                                          <p:val>
                                            <p:strVal val="0-#ppt_w/2"/>
                                          </p:val>
                                        </p:tav>
                                        <p:tav tm="100000">
                                          <p:val>
                                            <p:strVal val="#ppt_x"/>
                                          </p:val>
                                        </p:tav>
                                      </p:tavLst>
                                    </p:anim>
                                    <p:anim calcmode="lin" valueType="num">
                                      <p:cBhvr>
                                        <p:cTn id="14" dur="500" fill="hold"/>
                                        <p:tgtEl>
                                          <p:spTgt spid="12188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1869"/>
                                        </p:tgtEl>
                                        <p:attrNameLst>
                                          <p:attrName>style.visibility</p:attrName>
                                        </p:attrNameLst>
                                      </p:cBhvr>
                                      <p:to>
                                        <p:strVal val="visible"/>
                                      </p:to>
                                    </p:set>
                                    <p:anim calcmode="lin" valueType="num">
                                      <p:cBhvr>
                                        <p:cTn id="19" dur="500" fill="hold"/>
                                        <p:tgtEl>
                                          <p:spTgt spid="121869"/>
                                        </p:tgtEl>
                                        <p:attrNameLst>
                                          <p:attrName>ppt_x</p:attrName>
                                        </p:attrNameLst>
                                      </p:cBhvr>
                                      <p:tavLst>
                                        <p:tav tm="0">
                                          <p:val>
                                            <p:strVal val="0-#ppt_w/2"/>
                                          </p:val>
                                        </p:tav>
                                        <p:tav tm="100000">
                                          <p:val>
                                            <p:strVal val="#ppt_x"/>
                                          </p:val>
                                        </p:tav>
                                      </p:tavLst>
                                    </p:anim>
                                    <p:anim calcmode="lin" valueType="num">
                                      <p:cBhvr>
                                        <p:cTn id="20" dur="500" fill="hold"/>
                                        <p:tgtEl>
                                          <p:spTgt spid="12186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1871"/>
                                        </p:tgtEl>
                                        <p:attrNameLst>
                                          <p:attrName>style.visibility</p:attrName>
                                        </p:attrNameLst>
                                      </p:cBhvr>
                                      <p:to>
                                        <p:strVal val="visible"/>
                                      </p:to>
                                    </p:set>
                                    <p:anim calcmode="lin" valueType="num">
                                      <p:cBhvr>
                                        <p:cTn id="25" dur="500" fill="hold"/>
                                        <p:tgtEl>
                                          <p:spTgt spid="121871"/>
                                        </p:tgtEl>
                                        <p:attrNameLst>
                                          <p:attrName>ppt_x</p:attrName>
                                        </p:attrNameLst>
                                      </p:cBhvr>
                                      <p:tavLst>
                                        <p:tav tm="0">
                                          <p:val>
                                            <p:strVal val="0-#ppt_w/2"/>
                                          </p:val>
                                        </p:tav>
                                        <p:tav tm="100000">
                                          <p:val>
                                            <p:strVal val="#ppt_x"/>
                                          </p:val>
                                        </p:tav>
                                      </p:tavLst>
                                    </p:anim>
                                    <p:anim calcmode="lin" valueType="num">
                                      <p:cBhvr>
                                        <p:cTn id="26" dur="500" fill="hold"/>
                                        <p:tgtEl>
                                          <p:spTgt spid="12187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1882"/>
                                        </p:tgtEl>
                                        <p:attrNameLst>
                                          <p:attrName>style.visibility</p:attrName>
                                        </p:attrNameLst>
                                      </p:cBhvr>
                                      <p:to>
                                        <p:strVal val="visible"/>
                                      </p:to>
                                    </p:set>
                                    <p:anim calcmode="lin" valueType="num">
                                      <p:cBhvr>
                                        <p:cTn id="31" dur="500" fill="hold"/>
                                        <p:tgtEl>
                                          <p:spTgt spid="121882"/>
                                        </p:tgtEl>
                                        <p:attrNameLst>
                                          <p:attrName>ppt_x</p:attrName>
                                        </p:attrNameLst>
                                      </p:cBhvr>
                                      <p:tavLst>
                                        <p:tav tm="0">
                                          <p:val>
                                            <p:strVal val="0-#ppt_w/2"/>
                                          </p:val>
                                        </p:tav>
                                        <p:tav tm="100000">
                                          <p:val>
                                            <p:strVal val="#ppt_x"/>
                                          </p:val>
                                        </p:tav>
                                      </p:tavLst>
                                    </p:anim>
                                    <p:anim calcmode="lin" valueType="num">
                                      <p:cBhvr>
                                        <p:cTn id="32" dur="500" fill="hold"/>
                                        <p:tgtEl>
                                          <p:spTgt spid="12188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1870"/>
                                        </p:tgtEl>
                                        <p:attrNameLst>
                                          <p:attrName>style.visibility</p:attrName>
                                        </p:attrNameLst>
                                      </p:cBhvr>
                                      <p:to>
                                        <p:strVal val="visible"/>
                                      </p:to>
                                    </p:set>
                                    <p:anim calcmode="lin" valueType="num">
                                      <p:cBhvr>
                                        <p:cTn id="37" dur="500" fill="hold"/>
                                        <p:tgtEl>
                                          <p:spTgt spid="121870"/>
                                        </p:tgtEl>
                                        <p:attrNameLst>
                                          <p:attrName>ppt_x</p:attrName>
                                        </p:attrNameLst>
                                      </p:cBhvr>
                                      <p:tavLst>
                                        <p:tav tm="0">
                                          <p:val>
                                            <p:strVal val="0-#ppt_w/2"/>
                                          </p:val>
                                        </p:tav>
                                        <p:tav tm="100000">
                                          <p:val>
                                            <p:strVal val="#ppt_x"/>
                                          </p:val>
                                        </p:tav>
                                      </p:tavLst>
                                    </p:anim>
                                    <p:anim calcmode="lin" valueType="num">
                                      <p:cBhvr>
                                        <p:cTn id="38" dur="500" fill="hold"/>
                                        <p:tgtEl>
                                          <p:spTgt spid="12187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1872"/>
                                        </p:tgtEl>
                                        <p:attrNameLst>
                                          <p:attrName>style.visibility</p:attrName>
                                        </p:attrNameLst>
                                      </p:cBhvr>
                                      <p:to>
                                        <p:strVal val="visible"/>
                                      </p:to>
                                    </p:set>
                                    <p:anim calcmode="lin" valueType="num">
                                      <p:cBhvr>
                                        <p:cTn id="43" dur="500" fill="hold"/>
                                        <p:tgtEl>
                                          <p:spTgt spid="121872"/>
                                        </p:tgtEl>
                                        <p:attrNameLst>
                                          <p:attrName>ppt_x</p:attrName>
                                        </p:attrNameLst>
                                      </p:cBhvr>
                                      <p:tavLst>
                                        <p:tav tm="0">
                                          <p:val>
                                            <p:strVal val="0-#ppt_w/2"/>
                                          </p:val>
                                        </p:tav>
                                        <p:tav tm="100000">
                                          <p:val>
                                            <p:strVal val="#ppt_x"/>
                                          </p:val>
                                        </p:tav>
                                      </p:tavLst>
                                    </p:anim>
                                    <p:anim calcmode="lin" valueType="num">
                                      <p:cBhvr>
                                        <p:cTn id="44" dur="500" fill="hold"/>
                                        <p:tgtEl>
                                          <p:spTgt spid="12187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21873"/>
                                        </p:tgtEl>
                                        <p:attrNameLst>
                                          <p:attrName>style.visibility</p:attrName>
                                        </p:attrNameLst>
                                      </p:cBhvr>
                                      <p:to>
                                        <p:strVal val="visible"/>
                                      </p:to>
                                    </p:set>
                                    <p:anim calcmode="lin" valueType="num">
                                      <p:cBhvr>
                                        <p:cTn id="49" dur="500" fill="hold"/>
                                        <p:tgtEl>
                                          <p:spTgt spid="121873"/>
                                        </p:tgtEl>
                                        <p:attrNameLst>
                                          <p:attrName>ppt_x</p:attrName>
                                        </p:attrNameLst>
                                      </p:cBhvr>
                                      <p:tavLst>
                                        <p:tav tm="0">
                                          <p:val>
                                            <p:strVal val="0-#ppt_w/2"/>
                                          </p:val>
                                        </p:tav>
                                        <p:tav tm="100000">
                                          <p:val>
                                            <p:strVal val="#ppt_x"/>
                                          </p:val>
                                        </p:tav>
                                      </p:tavLst>
                                    </p:anim>
                                    <p:anim calcmode="lin" valueType="num">
                                      <p:cBhvr>
                                        <p:cTn id="50" dur="500" fill="hold"/>
                                        <p:tgtEl>
                                          <p:spTgt spid="12187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21875"/>
                                        </p:tgtEl>
                                        <p:attrNameLst>
                                          <p:attrName>style.visibility</p:attrName>
                                        </p:attrNameLst>
                                      </p:cBhvr>
                                      <p:to>
                                        <p:strVal val="visible"/>
                                      </p:to>
                                    </p:set>
                                    <p:anim calcmode="lin" valueType="num">
                                      <p:cBhvr>
                                        <p:cTn id="55" dur="500" fill="hold"/>
                                        <p:tgtEl>
                                          <p:spTgt spid="121875"/>
                                        </p:tgtEl>
                                        <p:attrNameLst>
                                          <p:attrName>ppt_x</p:attrName>
                                        </p:attrNameLst>
                                      </p:cBhvr>
                                      <p:tavLst>
                                        <p:tav tm="0">
                                          <p:val>
                                            <p:strVal val="0-#ppt_w/2"/>
                                          </p:val>
                                        </p:tav>
                                        <p:tav tm="100000">
                                          <p:val>
                                            <p:strVal val="#ppt_x"/>
                                          </p:val>
                                        </p:tav>
                                      </p:tavLst>
                                    </p:anim>
                                    <p:anim calcmode="lin" valueType="num">
                                      <p:cBhvr>
                                        <p:cTn id="56" dur="500" fill="hold"/>
                                        <p:tgtEl>
                                          <p:spTgt spid="12187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21877"/>
                                        </p:tgtEl>
                                        <p:attrNameLst>
                                          <p:attrName>style.visibility</p:attrName>
                                        </p:attrNameLst>
                                      </p:cBhvr>
                                      <p:to>
                                        <p:strVal val="visible"/>
                                      </p:to>
                                    </p:set>
                                    <p:anim calcmode="lin" valueType="num">
                                      <p:cBhvr>
                                        <p:cTn id="61" dur="500" fill="hold"/>
                                        <p:tgtEl>
                                          <p:spTgt spid="121877"/>
                                        </p:tgtEl>
                                        <p:attrNameLst>
                                          <p:attrName>ppt_x</p:attrName>
                                        </p:attrNameLst>
                                      </p:cBhvr>
                                      <p:tavLst>
                                        <p:tav tm="0">
                                          <p:val>
                                            <p:strVal val="0-#ppt_w/2"/>
                                          </p:val>
                                        </p:tav>
                                        <p:tav tm="100000">
                                          <p:val>
                                            <p:strVal val="#ppt_x"/>
                                          </p:val>
                                        </p:tav>
                                      </p:tavLst>
                                    </p:anim>
                                    <p:anim calcmode="lin" valueType="num">
                                      <p:cBhvr>
                                        <p:cTn id="62" dur="500" fill="hold"/>
                                        <p:tgtEl>
                                          <p:spTgt spid="12187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21879"/>
                                        </p:tgtEl>
                                        <p:attrNameLst>
                                          <p:attrName>style.visibility</p:attrName>
                                        </p:attrNameLst>
                                      </p:cBhvr>
                                      <p:to>
                                        <p:strVal val="visible"/>
                                      </p:to>
                                    </p:set>
                                    <p:anim calcmode="lin" valueType="num">
                                      <p:cBhvr>
                                        <p:cTn id="67" dur="500" fill="hold"/>
                                        <p:tgtEl>
                                          <p:spTgt spid="121879"/>
                                        </p:tgtEl>
                                        <p:attrNameLst>
                                          <p:attrName>ppt_x</p:attrName>
                                        </p:attrNameLst>
                                      </p:cBhvr>
                                      <p:tavLst>
                                        <p:tav tm="0">
                                          <p:val>
                                            <p:strVal val="0-#ppt_w/2"/>
                                          </p:val>
                                        </p:tav>
                                        <p:tav tm="100000">
                                          <p:val>
                                            <p:strVal val="#ppt_x"/>
                                          </p:val>
                                        </p:tav>
                                      </p:tavLst>
                                    </p:anim>
                                    <p:anim calcmode="lin" valueType="num">
                                      <p:cBhvr>
                                        <p:cTn id="68" dur="500" fill="hold"/>
                                        <p:tgtEl>
                                          <p:spTgt spid="121879"/>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21874"/>
                                        </p:tgtEl>
                                        <p:attrNameLst>
                                          <p:attrName>style.visibility</p:attrName>
                                        </p:attrNameLst>
                                      </p:cBhvr>
                                      <p:to>
                                        <p:strVal val="visible"/>
                                      </p:to>
                                    </p:set>
                                    <p:anim calcmode="lin" valueType="num">
                                      <p:cBhvr>
                                        <p:cTn id="73" dur="500" fill="hold"/>
                                        <p:tgtEl>
                                          <p:spTgt spid="121874"/>
                                        </p:tgtEl>
                                        <p:attrNameLst>
                                          <p:attrName>ppt_x</p:attrName>
                                        </p:attrNameLst>
                                      </p:cBhvr>
                                      <p:tavLst>
                                        <p:tav tm="0">
                                          <p:val>
                                            <p:strVal val="0-#ppt_w/2"/>
                                          </p:val>
                                        </p:tav>
                                        <p:tav tm="100000">
                                          <p:val>
                                            <p:strVal val="#ppt_x"/>
                                          </p:val>
                                        </p:tav>
                                      </p:tavLst>
                                    </p:anim>
                                    <p:anim calcmode="lin" valueType="num">
                                      <p:cBhvr>
                                        <p:cTn id="74" dur="500" fill="hold"/>
                                        <p:tgtEl>
                                          <p:spTgt spid="12187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21876"/>
                                        </p:tgtEl>
                                        <p:attrNameLst>
                                          <p:attrName>style.visibility</p:attrName>
                                        </p:attrNameLst>
                                      </p:cBhvr>
                                      <p:to>
                                        <p:strVal val="visible"/>
                                      </p:to>
                                    </p:set>
                                    <p:anim calcmode="lin" valueType="num">
                                      <p:cBhvr>
                                        <p:cTn id="79" dur="500" fill="hold"/>
                                        <p:tgtEl>
                                          <p:spTgt spid="121876"/>
                                        </p:tgtEl>
                                        <p:attrNameLst>
                                          <p:attrName>ppt_x</p:attrName>
                                        </p:attrNameLst>
                                      </p:cBhvr>
                                      <p:tavLst>
                                        <p:tav tm="0">
                                          <p:val>
                                            <p:strVal val="0-#ppt_w/2"/>
                                          </p:val>
                                        </p:tav>
                                        <p:tav tm="100000">
                                          <p:val>
                                            <p:strVal val="#ppt_x"/>
                                          </p:val>
                                        </p:tav>
                                      </p:tavLst>
                                    </p:anim>
                                    <p:anim calcmode="lin" valueType="num">
                                      <p:cBhvr>
                                        <p:cTn id="80" dur="500" fill="hold"/>
                                        <p:tgtEl>
                                          <p:spTgt spid="12187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21878"/>
                                        </p:tgtEl>
                                        <p:attrNameLst>
                                          <p:attrName>style.visibility</p:attrName>
                                        </p:attrNameLst>
                                      </p:cBhvr>
                                      <p:to>
                                        <p:strVal val="visible"/>
                                      </p:to>
                                    </p:set>
                                    <p:anim calcmode="lin" valueType="num">
                                      <p:cBhvr>
                                        <p:cTn id="85" dur="500" fill="hold"/>
                                        <p:tgtEl>
                                          <p:spTgt spid="121878"/>
                                        </p:tgtEl>
                                        <p:attrNameLst>
                                          <p:attrName>ppt_x</p:attrName>
                                        </p:attrNameLst>
                                      </p:cBhvr>
                                      <p:tavLst>
                                        <p:tav tm="0">
                                          <p:val>
                                            <p:strVal val="0-#ppt_w/2"/>
                                          </p:val>
                                        </p:tav>
                                        <p:tav tm="100000">
                                          <p:val>
                                            <p:strVal val="#ppt_x"/>
                                          </p:val>
                                        </p:tav>
                                      </p:tavLst>
                                    </p:anim>
                                    <p:anim calcmode="lin" valueType="num">
                                      <p:cBhvr>
                                        <p:cTn id="86" dur="500" fill="hold"/>
                                        <p:tgtEl>
                                          <p:spTgt spid="121878"/>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21881"/>
                                        </p:tgtEl>
                                        <p:attrNameLst>
                                          <p:attrName>style.visibility</p:attrName>
                                        </p:attrNameLst>
                                      </p:cBhvr>
                                      <p:to>
                                        <p:strVal val="visible"/>
                                      </p:to>
                                    </p:set>
                                    <p:anim calcmode="lin" valueType="num">
                                      <p:cBhvr>
                                        <p:cTn id="91" dur="500" fill="hold"/>
                                        <p:tgtEl>
                                          <p:spTgt spid="121881"/>
                                        </p:tgtEl>
                                        <p:attrNameLst>
                                          <p:attrName>ppt_x</p:attrName>
                                        </p:attrNameLst>
                                      </p:cBhvr>
                                      <p:tavLst>
                                        <p:tav tm="0">
                                          <p:val>
                                            <p:strVal val="0-#ppt_w/2"/>
                                          </p:val>
                                        </p:tav>
                                        <p:tav tm="100000">
                                          <p:val>
                                            <p:strVal val="#ppt_x"/>
                                          </p:val>
                                        </p:tav>
                                      </p:tavLst>
                                    </p:anim>
                                    <p:anim calcmode="lin" valueType="num">
                                      <p:cBhvr>
                                        <p:cTn id="92" dur="500" fill="hold"/>
                                        <p:tgtEl>
                                          <p:spTgt spid="1218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8" grpId="0" bldLvl="0" animBg="1"/>
      <p:bldP spid="121869" grpId="0" bldLvl="0" animBg="1"/>
      <p:bldP spid="121870" grpId="0" bldLvl="0" animBg="1"/>
      <p:bldP spid="121871" grpId="0" bldLvl="0" animBg="1"/>
      <p:bldP spid="121872" grpId="0" bldLvl="0" animBg="1"/>
      <p:bldP spid="121873" grpId="0" bldLvl="0" animBg="1"/>
      <p:bldP spid="121874" grpId="0" bldLvl="0" animBg="1"/>
      <p:bldP spid="121875" grpId="0" bldLvl="0" animBg="1"/>
      <p:bldP spid="121876" grpId="0" bldLvl="0" animBg="1"/>
      <p:bldP spid="121877" grpId="0" bldLvl="0" animBg="1"/>
      <p:bldP spid="121878" grpId="0" bldLvl="0" animBg="1"/>
      <p:bldP spid="121879" grpId="0" bldLvl="0" animBg="1"/>
      <p:bldP spid="121880" grpId="0" bldLvl="0" animBg="1"/>
      <p:bldP spid="121881" grpId="0" bldLvl="0" animBg="1"/>
      <p:bldP spid="12188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4" name="文本框 61443"/>
          <p:cNvSpPr txBox="1">
            <a:spLocks noChangeArrowheads="1"/>
          </p:cNvSpPr>
          <p:nvPr/>
        </p:nvSpPr>
        <p:spPr bwMode="auto">
          <a:xfrm>
            <a:off x="843836" y="1486456"/>
            <a:ext cx="3200400"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l" fontAlgn="base">
              <a:lnSpc>
                <a:spcPct val="100000"/>
              </a:lnSpc>
              <a:spcBef>
                <a:spcPct val="50000"/>
              </a:spcBef>
              <a:spcAft>
                <a:spcPct val="0"/>
              </a:spcAft>
            </a:pPr>
            <a:r>
              <a:rPr lang="zh-CN" altLang="en-US" sz="2700" dirty="0">
                <a:latin typeface="+mn-lt"/>
                <a:ea typeface="+mn-ea"/>
                <a:cs typeface="+mn-ea"/>
                <a:sym typeface="+mn-lt"/>
              </a:rPr>
              <a:t>种子的寿命</a:t>
            </a:r>
            <a:endParaRPr lang="zh-CN" altLang="en-US" sz="2700" dirty="0">
              <a:latin typeface="+mn-lt"/>
              <a:ea typeface="+mn-ea"/>
              <a:cs typeface="+mn-ea"/>
              <a:sym typeface="+mn-lt"/>
            </a:endParaRPr>
          </a:p>
        </p:txBody>
      </p:sp>
      <p:sp>
        <p:nvSpPr>
          <p:cNvPr id="61445" name="文本框 61444"/>
          <p:cNvSpPr txBox="1"/>
          <p:nvPr/>
        </p:nvSpPr>
        <p:spPr>
          <a:xfrm>
            <a:off x="843836" y="2099310"/>
            <a:ext cx="7540625" cy="1576705"/>
          </a:xfrm>
          <a:prstGeom prst="rect">
            <a:avLst/>
          </a:prstGeom>
          <a:noFill/>
          <a:ln w="9525" cap="flat" cmpd="sng">
            <a:solidFill>
              <a:schemeClr val="tx1"/>
            </a:solidFill>
            <a:prstDash val="solid"/>
            <a:miter/>
            <a:headEnd type="none" w="med" len="med"/>
            <a:tailEnd type="none" w="med" len="med"/>
          </a:ln>
        </p:spPr>
        <p:txBody>
          <a:bodyPr wrap="square" lIns="68580" tIns="34290" rIns="68580" bIns="34290">
            <a:spAutoFit/>
          </a:bodyPr>
          <a:lstStyle/>
          <a:p>
            <a:pPr fontAlgn="base">
              <a:lnSpc>
                <a:spcPct val="150000"/>
              </a:lnSpc>
              <a:spcBef>
                <a:spcPct val="50000"/>
              </a:spcBef>
              <a:spcAft>
                <a:spcPct val="0"/>
              </a:spcAft>
              <a:defRPr/>
            </a:pPr>
            <a:r>
              <a:rPr lang="zh-CN" altLang="en-US" sz="2800" noProof="1">
                <a:solidFill>
                  <a:srgbClr val="FF0000"/>
                </a:solidFill>
                <a:cs typeface="+mn-ea"/>
                <a:sym typeface="+mn-lt"/>
              </a:rPr>
              <a:t>在低温和干燥的条件下，种子的寿命可以延长；</a:t>
            </a:r>
            <a:endParaRPr lang="zh-CN" altLang="en-US" sz="2800" noProof="1">
              <a:solidFill>
                <a:srgbClr val="FF0000"/>
              </a:solidFill>
              <a:cs typeface="+mn-ea"/>
              <a:sym typeface="+mn-lt"/>
            </a:endParaRPr>
          </a:p>
          <a:p>
            <a:pPr fontAlgn="base">
              <a:lnSpc>
                <a:spcPct val="150000"/>
              </a:lnSpc>
              <a:spcBef>
                <a:spcPct val="50000"/>
              </a:spcBef>
              <a:spcAft>
                <a:spcPct val="0"/>
              </a:spcAft>
              <a:defRPr/>
            </a:pPr>
            <a:r>
              <a:rPr lang="zh-CN" altLang="en-US" sz="2800" noProof="1">
                <a:solidFill>
                  <a:srgbClr val="FF0000"/>
                </a:solidFill>
                <a:cs typeface="+mn-ea"/>
                <a:sym typeface="+mn-lt"/>
              </a:rPr>
              <a:t>在高温和潮湿的条件下，种子的寿命可以缩短。</a:t>
            </a:r>
            <a:endParaRPr lang="zh-CN" altLang="en-US" sz="2800" noProof="1">
              <a:solidFill>
                <a:srgbClr val="FF0000"/>
              </a:solidFill>
              <a:cs typeface="+mn-ea"/>
              <a:sym typeface="+mn-lt"/>
            </a:endParaRPr>
          </a:p>
        </p:txBody>
      </p:sp>
      <p:sp>
        <p:nvSpPr>
          <p:cNvPr id="5" name="文本框 4"/>
          <p:cNvSpPr txBox="1"/>
          <p:nvPr/>
        </p:nvSpPr>
        <p:spPr>
          <a:xfrm>
            <a:off x="707573" y="320131"/>
            <a:ext cx="1915160" cy="499110"/>
          </a:xfrm>
          <a:prstGeom prst="rect">
            <a:avLst/>
          </a:prstGeom>
          <a:noFill/>
        </p:spPr>
        <p:txBody>
          <a:bodyPr wrap="none" lIns="68580" tIns="34290" rIns="68580" bIns="34290" rtlCol="0">
            <a:spAutoFit/>
          </a:bodyPr>
          <a:lstStyle/>
          <a:p>
            <a:r>
              <a:rPr lang="zh-CN" altLang="en-US" sz="2800" b="1" dirty="0">
                <a:cs typeface="+mn-ea"/>
                <a:sym typeface="+mn-lt"/>
              </a:rPr>
              <a:t>你知道吗？</a:t>
            </a:r>
            <a:endParaRPr lang="zh-CN" altLang="en-US" sz="2800" b="1" dirty="0">
              <a:cs typeface="+mn-ea"/>
              <a:sym typeface="+mn-lt"/>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randombar(horizontal)">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61445"/>
                                        </p:tgtEl>
                                        <p:attrNameLst>
                                          <p:attrName>style.visibility</p:attrName>
                                        </p:attrNameLst>
                                      </p:cBhvr>
                                      <p:to>
                                        <p:strVal val="visible"/>
                                      </p:to>
                                    </p:set>
                                    <p:animEffect transition="in" filter="fade">
                                      <p:cBhvr>
                                        <p:cTn id="12" dur="770" decel="100000"/>
                                        <p:tgtEl>
                                          <p:spTgt spid="61445"/>
                                        </p:tgtEl>
                                      </p:cBhvr>
                                    </p:animEffect>
                                    <p:animScale>
                                      <p:cBhvr>
                                        <p:cTn id="13" dur="770" decel="100000"/>
                                        <p:tgtEl>
                                          <p:spTgt spid="61445"/>
                                        </p:tgtEl>
                                      </p:cBhvr>
                                      <p:from x="10000" y="10000"/>
                                      <p:to x="200000" y="450000"/>
                                    </p:animScale>
                                    <p:animScale>
                                      <p:cBhvr>
                                        <p:cTn id="14" dur="1230" accel="100000" fill="hold">
                                          <p:stCondLst>
                                            <p:cond delay="770"/>
                                          </p:stCondLst>
                                        </p:cTn>
                                        <p:tgtEl>
                                          <p:spTgt spid="61445"/>
                                        </p:tgtEl>
                                      </p:cBhvr>
                                      <p:from x="200000" y="450000"/>
                                      <p:to x="100000" y="100000"/>
                                    </p:animScale>
                                    <p:set>
                                      <p:cBhvr>
                                        <p:cTn id="15" dur="770" fill="hold"/>
                                        <p:tgtEl>
                                          <p:spTgt spid="61445"/>
                                        </p:tgtEl>
                                        <p:attrNameLst>
                                          <p:attrName>ppt_x</p:attrName>
                                        </p:attrNameLst>
                                      </p:cBhvr>
                                      <p:to>
                                        <p:strVal val="(0.5)"/>
                                      </p:to>
                                    </p:set>
                                    <p:anim from="(0.5)" to="(#ppt_x)" calcmode="lin" valueType="num">
                                      <p:cBhvr>
                                        <p:cTn id="16" dur="1230" accel="100000" fill="hold">
                                          <p:stCondLst>
                                            <p:cond delay="770"/>
                                          </p:stCondLst>
                                        </p:cTn>
                                        <p:tgtEl>
                                          <p:spTgt spid="61445"/>
                                        </p:tgtEl>
                                        <p:attrNameLst>
                                          <p:attrName>ppt_x</p:attrName>
                                        </p:attrNameLst>
                                      </p:cBhvr>
                                    </p:anim>
                                    <p:set>
                                      <p:cBhvr>
                                        <p:cTn id="17" dur="770" fill="hold"/>
                                        <p:tgtEl>
                                          <p:spTgt spid="61445"/>
                                        </p:tgtEl>
                                        <p:attrNameLst>
                                          <p:attrName>ppt_y</p:attrName>
                                        </p:attrNameLst>
                                      </p:cBhvr>
                                      <p:to>
                                        <p:strVal val="(#ppt_y+0.4)"/>
                                      </p:to>
                                    </p:set>
                                    <p:anim from="(#ppt_y+0.4)" to="(#ppt_y)" calcmode="lin" valueType="num">
                                      <p:cBhvr>
                                        <p:cTn id="18" dur="1230" accel="100000" fill="hold">
                                          <p:stCondLst>
                                            <p:cond delay="770"/>
                                          </p:stCondLst>
                                        </p:cTn>
                                        <p:tgtEl>
                                          <p:spTgt spid="6144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20" name="矩形 60419"/>
          <p:cNvSpPr>
            <a:spLocks noChangeArrowheads="1"/>
          </p:cNvSpPr>
          <p:nvPr/>
        </p:nvSpPr>
        <p:spPr bwMode="auto">
          <a:xfrm>
            <a:off x="582217" y="992664"/>
            <a:ext cx="659249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latin typeface="+mn-lt"/>
                <a:ea typeface="+mn-ea"/>
                <a:cs typeface="+mn-ea"/>
                <a:sym typeface="+mn-lt"/>
              </a:rPr>
              <a:t>孢子和种子哪一个生命力更强？为什么？</a:t>
            </a:r>
            <a:endParaRPr lang="zh-CN" altLang="en-US" sz="2400" dirty="0">
              <a:latin typeface="+mn-lt"/>
              <a:ea typeface="+mn-ea"/>
              <a:cs typeface="+mn-ea"/>
              <a:sym typeface="+mn-lt"/>
            </a:endParaRPr>
          </a:p>
        </p:txBody>
      </p:sp>
      <p:sp>
        <p:nvSpPr>
          <p:cNvPr id="60422" name="文本框 60421"/>
          <p:cNvSpPr txBox="1"/>
          <p:nvPr/>
        </p:nvSpPr>
        <p:spPr>
          <a:xfrm>
            <a:off x="1075055" y="1496293"/>
            <a:ext cx="5314950" cy="437515"/>
          </a:xfrm>
          <a:prstGeom prst="rect">
            <a:avLst/>
          </a:prstGeom>
          <a:noFill/>
          <a:ln w="9525" cap="flat" cmpd="sng">
            <a:noFill/>
            <a:prstDash val="solid"/>
            <a:miter/>
            <a:headEnd type="none" w="med" len="med"/>
            <a:tailEnd type="none" w="med" len="med"/>
          </a:ln>
        </p:spPr>
        <p:txBody>
          <a:bodyPr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种子的生命力更强。</a:t>
            </a:r>
            <a:endParaRPr lang="zh-CN" altLang="en-US" sz="2400" noProof="1">
              <a:solidFill>
                <a:srgbClr val="FF0000"/>
              </a:solidFill>
              <a:cs typeface="+mn-ea"/>
              <a:sym typeface="+mn-lt"/>
            </a:endParaRPr>
          </a:p>
        </p:txBody>
      </p:sp>
      <p:sp>
        <p:nvSpPr>
          <p:cNvPr id="60423" name="文本框 60422"/>
          <p:cNvSpPr txBox="1"/>
          <p:nvPr/>
        </p:nvSpPr>
        <p:spPr>
          <a:xfrm>
            <a:off x="1075055" y="1895475"/>
            <a:ext cx="7575550" cy="1545590"/>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因为孢子只是一个细胞，只有在温暖潮湿的环境中才能萌发，否则很快失去生命力。种子则不同，在比较干旱的地方也能萌发</a:t>
            </a:r>
            <a:r>
              <a:rPr lang="en-US" altLang="zh-CN" sz="2400" noProof="1">
                <a:solidFill>
                  <a:srgbClr val="FF0000"/>
                </a:solidFill>
                <a:cs typeface="+mn-ea"/>
                <a:sym typeface="+mn-lt"/>
              </a:rPr>
              <a:t>;</a:t>
            </a:r>
            <a:r>
              <a:rPr lang="zh-CN" altLang="en-US" sz="2400" noProof="1">
                <a:solidFill>
                  <a:srgbClr val="FF0000"/>
                </a:solidFill>
                <a:cs typeface="+mn-ea"/>
                <a:sym typeface="+mn-lt"/>
              </a:rPr>
              <a:t>如果遇到过于干燥或寒冷的环境，它可以待到气候适宜时再萌发。</a:t>
            </a:r>
            <a:endParaRPr lang="zh-CN" altLang="en-US" sz="2400" noProof="1">
              <a:solidFill>
                <a:srgbClr val="FF0000"/>
              </a:solidFill>
              <a:cs typeface="+mn-ea"/>
              <a:sym typeface="+mn-lt"/>
            </a:endParaRPr>
          </a:p>
        </p:txBody>
      </p:sp>
      <p:sp>
        <p:nvSpPr>
          <p:cNvPr id="60425" name="文本框 60424"/>
          <p:cNvSpPr txBox="1">
            <a:spLocks noChangeArrowheads="1"/>
          </p:cNvSpPr>
          <p:nvPr/>
        </p:nvSpPr>
        <p:spPr bwMode="auto">
          <a:xfrm>
            <a:off x="615315" y="3428365"/>
            <a:ext cx="8007350"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latin typeface="+mn-lt"/>
                <a:ea typeface="+mn-ea"/>
                <a:cs typeface="+mn-ea"/>
                <a:sym typeface="+mn-lt"/>
              </a:rPr>
              <a:t>种子植物更适应陆地环境，成为陆生植物中占绝对优势的类群，其中一个重要原因是什么？</a:t>
            </a:r>
            <a:endParaRPr lang="zh-CN" altLang="en-US" sz="2400" dirty="0">
              <a:latin typeface="+mn-lt"/>
              <a:ea typeface="+mn-ea"/>
              <a:cs typeface="+mn-ea"/>
              <a:sym typeface="+mn-lt"/>
            </a:endParaRPr>
          </a:p>
        </p:txBody>
      </p:sp>
      <p:sp>
        <p:nvSpPr>
          <p:cNvPr id="60426" name="文本框 60425"/>
          <p:cNvSpPr txBox="1"/>
          <p:nvPr/>
        </p:nvSpPr>
        <p:spPr>
          <a:xfrm>
            <a:off x="984250" y="4235450"/>
            <a:ext cx="6576695" cy="80708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indent="0" fontAlgn="base">
              <a:lnSpc>
                <a:spcPct val="100000"/>
              </a:lnSpc>
              <a:spcBef>
                <a:spcPts val="0"/>
              </a:spcBef>
              <a:spcAft>
                <a:spcPct val="0"/>
              </a:spcAft>
              <a:defRPr/>
            </a:pPr>
            <a:r>
              <a:rPr lang="zh-CN" altLang="en-US" sz="2400" noProof="1">
                <a:solidFill>
                  <a:srgbClr val="FF0000"/>
                </a:solidFill>
                <a:cs typeface="+mn-ea"/>
                <a:sym typeface="+mn-lt"/>
              </a:rPr>
              <a:t>①能够产生种子。</a:t>
            </a:r>
            <a:endParaRPr lang="zh-CN" altLang="en-US" sz="2400" noProof="1">
              <a:solidFill>
                <a:srgbClr val="FF0000"/>
              </a:solidFill>
              <a:cs typeface="+mn-ea"/>
              <a:sym typeface="+mn-lt"/>
            </a:endParaRPr>
          </a:p>
          <a:p>
            <a:pPr indent="0" fontAlgn="base">
              <a:lnSpc>
                <a:spcPct val="100000"/>
              </a:lnSpc>
              <a:spcBef>
                <a:spcPts val="0"/>
              </a:spcBef>
              <a:spcAft>
                <a:spcPct val="0"/>
              </a:spcAft>
              <a:defRPr/>
            </a:pPr>
            <a:r>
              <a:rPr lang="zh-CN" altLang="en-US" sz="2400" noProof="1">
                <a:solidFill>
                  <a:srgbClr val="FF0000"/>
                </a:solidFill>
                <a:cs typeface="+mn-ea"/>
                <a:sym typeface="+mn-lt"/>
              </a:rPr>
              <a:t>②种子植物的受精过程摆脱了对水环境的依赖。</a:t>
            </a:r>
            <a:endParaRPr lang="zh-CN" altLang="en-US" sz="2400" noProof="1">
              <a:solidFill>
                <a:srgbClr val="FF0000"/>
              </a:solidFill>
              <a:cs typeface="+mn-ea"/>
              <a:sym typeface="+mn-lt"/>
            </a:endParaRPr>
          </a:p>
        </p:txBody>
      </p:sp>
      <p:sp>
        <p:nvSpPr>
          <p:cNvPr id="8" name="文本框 7"/>
          <p:cNvSpPr txBox="1"/>
          <p:nvPr/>
        </p:nvSpPr>
        <p:spPr>
          <a:xfrm>
            <a:off x="706303" y="303621"/>
            <a:ext cx="1203960" cy="499110"/>
          </a:xfrm>
          <a:prstGeom prst="rect">
            <a:avLst/>
          </a:prstGeom>
          <a:noFill/>
        </p:spPr>
        <p:txBody>
          <a:bodyPr wrap="none" lIns="68580" tIns="34290" rIns="68580" bIns="34290" rtlCol="0">
            <a:spAutoFit/>
          </a:bodyPr>
          <a:lstStyle/>
          <a:p>
            <a:r>
              <a:rPr lang="zh-CN" altLang="en-US" sz="2800" b="1" dirty="0">
                <a:cs typeface="+mn-ea"/>
                <a:sym typeface="+mn-lt"/>
              </a:rPr>
              <a:t>想一想</a:t>
            </a:r>
            <a:endParaRPr lang="zh-CN" altLang="en-US" sz="2800" b="1" dirty="0">
              <a:cs typeface="+mn-ea"/>
              <a:sym typeface="+mn-lt"/>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500" fill="hold"/>
                                        <p:tgtEl>
                                          <p:spTgt spid="60420"/>
                                        </p:tgtEl>
                                        <p:attrNameLst>
                                          <p:attrName>ppt_w</p:attrName>
                                        </p:attrNameLst>
                                      </p:cBhvr>
                                      <p:tavLst>
                                        <p:tav tm="0">
                                          <p:val>
                                            <p:strVal val="#ppt_w*2.5"/>
                                          </p:val>
                                        </p:tav>
                                        <p:tav tm="100000">
                                          <p:val>
                                            <p:strVal val="#ppt_w"/>
                                          </p:val>
                                        </p:tav>
                                      </p:tavLst>
                                    </p:anim>
                                    <p:anim calcmode="lin" valueType="num">
                                      <p:cBhvr>
                                        <p:cTn id="8" dur="500" fill="hold"/>
                                        <p:tgtEl>
                                          <p:spTgt spid="60420"/>
                                        </p:tgtEl>
                                        <p:attrNameLst>
                                          <p:attrName>ppt_h</p:attrName>
                                        </p:attrNameLst>
                                      </p:cBhvr>
                                      <p:tavLst>
                                        <p:tav tm="0">
                                          <p:val>
                                            <p:strVal val="#ppt_h*0.01"/>
                                          </p:val>
                                        </p:tav>
                                        <p:tav tm="100000">
                                          <p:val>
                                            <p:strVal val="#ppt_h"/>
                                          </p:val>
                                        </p:tav>
                                      </p:tavLst>
                                    </p:anim>
                                    <p:anim calcmode="lin" valueType="num">
                                      <p:cBhvr>
                                        <p:cTn id="9" dur="500" fill="hold"/>
                                        <p:tgtEl>
                                          <p:spTgt spid="60420"/>
                                        </p:tgtEl>
                                        <p:attrNameLst>
                                          <p:attrName>ppt_x</p:attrName>
                                        </p:attrNameLst>
                                      </p:cBhvr>
                                      <p:tavLst>
                                        <p:tav tm="0">
                                          <p:val>
                                            <p:strVal val="#ppt_x"/>
                                          </p:val>
                                        </p:tav>
                                        <p:tav tm="100000">
                                          <p:val>
                                            <p:strVal val="#ppt_x"/>
                                          </p:val>
                                        </p:tav>
                                      </p:tavLst>
                                    </p:anim>
                                    <p:anim calcmode="lin" valueType="num">
                                      <p:cBhvr>
                                        <p:cTn id="10" dur="500" fill="hold"/>
                                        <p:tgtEl>
                                          <p:spTgt spid="60420"/>
                                        </p:tgtEl>
                                        <p:attrNameLst>
                                          <p:attrName>ppt_y</p:attrName>
                                        </p:attrNameLst>
                                      </p:cBhvr>
                                      <p:tavLst>
                                        <p:tav tm="0">
                                          <p:val>
                                            <p:strVal val="#ppt_h+1"/>
                                          </p:val>
                                        </p:tav>
                                        <p:tav tm="100000">
                                          <p:val>
                                            <p:strVal val="#ppt_y"/>
                                          </p:val>
                                        </p:tav>
                                      </p:tavLst>
                                    </p:anim>
                                    <p:animEffect transition="in" filter="fade">
                                      <p:cBhvr>
                                        <p:cTn id="11" dur="500"/>
                                        <p:tgtEl>
                                          <p:spTgt spid="60420"/>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60422"/>
                                        </p:tgtEl>
                                        <p:attrNameLst>
                                          <p:attrName>style.visibility</p:attrName>
                                        </p:attrNameLst>
                                      </p:cBhvr>
                                      <p:to>
                                        <p:strVal val="visible"/>
                                      </p:to>
                                    </p:set>
                                    <p:anim calcmode="lin" valueType="num">
                                      <p:cBhvr>
                                        <p:cTn id="16" dur="1000" fill="hold"/>
                                        <p:tgtEl>
                                          <p:spTgt spid="60422"/>
                                        </p:tgtEl>
                                        <p:attrNameLst>
                                          <p:attrName>ppt_w</p:attrName>
                                        </p:attrNameLst>
                                      </p:cBhvr>
                                      <p:tavLst>
                                        <p:tav tm="0">
                                          <p:val>
                                            <p:strVal val="#ppt_w*0.70"/>
                                          </p:val>
                                        </p:tav>
                                        <p:tav tm="100000">
                                          <p:val>
                                            <p:strVal val="#ppt_w"/>
                                          </p:val>
                                        </p:tav>
                                      </p:tavLst>
                                    </p:anim>
                                    <p:anim calcmode="lin" valueType="num">
                                      <p:cBhvr>
                                        <p:cTn id="17" dur="1000" fill="hold"/>
                                        <p:tgtEl>
                                          <p:spTgt spid="60422"/>
                                        </p:tgtEl>
                                        <p:attrNameLst>
                                          <p:attrName>ppt_h</p:attrName>
                                        </p:attrNameLst>
                                      </p:cBhvr>
                                      <p:tavLst>
                                        <p:tav tm="0">
                                          <p:val>
                                            <p:strVal val="#ppt_h"/>
                                          </p:val>
                                        </p:tav>
                                        <p:tav tm="100000">
                                          <p:val>
                                            <p:strVal val="#ppt_h"/>
                                          </p:val>
                                        </p:tav>
                                      </p:tavLst>
                                    </p:anim>
                                    <p:animEffect transition="in" filter="fade">
                                      <p:cBhvr>
                                        <p:cTn id="18" dur="1000"/>
                                        <p:tgtEl>
                                          <p:spTgt spid="60422"/>
                                        </p:tgtEl>
                                      </p:cBhvr>
                                    </p:animEffec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60423"/>
                                        </p:tgtEl>
                                        <p:attrNameLst>
                                          <p:attrName>style.visibility</p:attrName>
                                        </p:attrNameLst>
                                      </p:cBhvr>
                                      <p:to>
                                        <p:strVal val="visible"/>
                                      </p:to>
                                    </p:set>
                                    <p:anim calcmode="lin" valueType="num">
                                      <p:cBhvr>
                                        <p:cTn id="23" dur="1000" fill="hold"/>
                                        <p:tgtEl>
                                          <p:spTgt spid="60423"/>
                                        </p:tgtEl>
                                        <p:attrNameLst>
                                          <p:attrName>ppt_w</p:attrName>
                                        </p:attrNameLst>
                                      </p:cBhvr>
                                      <p:tavLst>
                                        <p:tav tm="0">
                                          <p:val>
                                            <p:strVal val="#ppt_w*0.70"/>
                                          </p:val>
                                        </p:tav>
                                        <p:tav tm="100000">
                                          <p:val>
                                            <p:strVal val="#ppt_w"/>
                                          </p:val>
                                        </p:tav>
                                      </p:tavLst>
                                    </p:anim>
                                    <p:anim calcmode="lin" valueType="num">
                                      <p:cBhvr>
                                        <p:cTn id="24" dur="1000" fill="hold"/>
                                        <p:tgtEl>
                                          <p:spTgt spid="60423"/>
                                        </p:tgtEl>
                                        <p:attrNameLst>
                                          <p:attrName>ppt_h</p:attrName>
                                        </p:attrNameLst>
                                      </p:cBhvr>
                                      <p:tavLst>
                                        <p:tav tm="0">
                                          <p:val>
                                            <p:strVal val="#ppt_h"/>
                                          </p:val>
                                        </p:tav>
                                        <p:tav tm="100000">
                                          <p:val>
                                            <p:strVal val="#ppt_h"/>
                                          </p:val>
                                        </p:tav>
                                      </p:tavLst>
                                    </p:anim>
                                    <p:animEffect transition="in" filter="fade">
                                      <p:cBhvr>
                                        <p:cTn id="25" dur="1000"/>
                                        <p:tgtEl>
                                          <p:spTgt spid="60423"/>
                                        </p:tgtEl>
                                      </p:cBhvr>
                                    </p:animEffect>
                                  </p:childTnLst>
                                </p:cTn>
                              </p:par>
                            </p:childTnLst>
                          </p:cTn>
                        </p:par>
                      </p:childTnLst>
                    </p:cTn>
                  </p:par>
                  <p:par>
                    <p:cTn id="26" fill="hold">
                      <p:stCondLst>
                        <p:cond delay="indefinite"/>
                      </p:stCondLst>
                      <p:childTnLst>
                        <p:par>
                          <p:cTn id="27" fill="hold">
                            <p:stCondLst>
                              <p:cond delay="0"/>
                            </p:stCondLst>
                            <p:childTnLst>
                              <p:par>
                                <p:cTn id="28" presetID="58" presetClass="entr" presetSubtype="0" accel="100000" fill="hold" grpId="0" nodeType="clickEffect">
                                  <p:stCondLst>
                                    <p:cond delay="0"/>
                                  </p:stCondLst>
                                  <p:childTnLst>
                                    <p:set>
                                      <p:cBhvr>
                                        <p:cTn id="29" dur="1" fill="hold">
                                          <p:stCondLst>
                                            <p:cond delay="0"/>
                                          </p:stCondLst>
                                        </p:cTn>
                                        <p:tgtEl>
                                          <p:spTgt spid="60425"/>
                                        </p:tgtEl>
                                        <p:attrNameLst>
                                          <p:attrName>style.visibility</p:attrName>
                                        </p:attrNameLst>
                                      </p:cBhvr>
                                      <p:to>
                                        <p:strVal val="visible"/>
                                      </p:to>
                                    </p:set>
                                    <p:anim calcmode="lin" valueType="num">
                                      <p:cBhvr>
                                        <p:cTn id="30" dur="500" fill="hold"/>
                                        <p:tgtEl>
                                          <p:spTgt spid="60425"/>
                                        </p:tgtEl>
                                        <p:attrNameLst>
                                          <p:attrName>ppt_w</p:attrName>
                                        </p:attrNameLst>
                                      </p:cBhvr>
                                      <p:tavLst>
                                        <p:tav tm="0">
                                          <p:val>
                                            <p:strVal val="#ppt_w*2.5"/>
                                          </p:val>
                                        </p:tav>
                                        <p:tav tm="100000">
                                          <p:val>
                                            <p:strVal val="#ppt_w"/>
                                          </p:val>
                                        </p:tav>
                                      </p:tavLst>
                                    </p:anim>
                                    <p:anim calcmode="lin" valueType="num">
                                      <p:cBhvr>
                                        <p:cTn id="31" dur="500" fill="hold"/>
                                        <p:tgtEl>
                                          <p:spTgt spid="60425"/>
                                        </p:tgtEl>
                                        <p:attrNameLst>
                                          <p:attrName>ppt_h</p:attrName>
                                        </p:attrNameLst>
                                      </p:cBhvr>
                                      <p:tavLst>
                                        <p:tav tm="0">
                                          <p:val>
                                            <p:strVal val="#ppt_h*0.01"/>
                                          </p:val>
                                        </p:tav>
                                        <p:tav tm="100000">
                                          <p:val>
                                            <p:strVal val="#ppt_h"/>
                                          </p:val>
                                        </p:tav>
                                      </p:tavLst>
                                    </p:anim>
                                    <p:anim calcmode="lin" valueType="num">
                                      <p:cBhvr>
                                        <p:cTn id="32" dur="500" fill="hold"/>
                                        <p:tgtEl>
                                          <p:spTgt spid="60425"/>
                                        </p:tgtEl>
                                        <p:attrNameLst>
                                          <p:attrName>ppt_x</p:attrName>
                                        </p:attrNameLst>
                                      </p:cBhvr>
                                      <p:tavLst>
                                        <p:tav tm="0">
                                          <p:val>
                                            <p:strVal val="#ppt_x"/>
                                          </p:val>
                                        </p:tav>
                                        <p:tav tm="100000">
                                          <p:val>
                                            <p:strVal val="#ppt_x"/>
                                          </p:val>
                                        </p:tav>
                                      </p:tavLst>
                                    </p:anim>
                                    <p:anim calcmode="lin" valueType="num">
                                      <p:cBhvr>
                                        <p:cTn id="33" dur="500" fill="hold"/>
                                        <p:tgtEl>
                                          <p:spTgt spid="60425"/>
                                        </p:tgtEl>
                                        <p:attrNameLst>
                                          <p:attrName>ppt_y</p:attrName>
                                        </p:attrNameLst>
                                      </p:cBhvr>
                                      <p:tavLst>
                                        <p:tav tm="0">
                                          <p:val>
                                            <p:strVal val="#ppt_h+1"/>
                                          </p:val>
                                        </p:tav>
                                        <p:tav tm="100000">
                                          <p:val>
                                            <p:strVal val="#ppt_y"/>
                                          </p:val>
                                        </p:tav>
                                      </p:tavLst>
                                    </p:anim>
                                    <p:animEffect transition="in" filter="fade">
                                      <p:cBhvr>
                                        <p:cTn id="34" dur="500"/>
                                        <p:tgtEl>
                                          <p:spTgt spid="6042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60426"/>
                                        </p:tgtEl>
                                        <p:attrNameLst>
                                          <p:attrName>style.visibility</p:attrName>
                                        </p:attrNameLst>
                                      </p:cBhvr>
                                      <p:to>
                                        <p:strVal val="visible"/>
                                      </p:to>
                                    </p:set>
                                    <p:anim calcmode="lin" valueType="num">
                                      <p:cBhvr additive="base">
                                        <p:cTn id="39" dur="500"/>
                                        <p:tgtEl>
                                          <p:spTgt spid="60426"/>
                                        </p:tgtEl>
                                        <p:attrNameLst>
                                          <p:attrName>ppt_y</p:attrName>
                                        </p:attrNameLst>
                                      </p:cBhvr>
                                      <p:tavLst>
                                        <p:tav tm="0">
                                          <p:val>
                                            <p:strVal val="#ppt_y+#ppt_h*1.125000"/>
                                          </p:val>
                                        </p:tav>
                                        <p:tav tm="100000">
                                          <p:val>
                                            <p:strVal val="#ppt_y"/>
                                          </p:val>
                                        </p:tav>
                                      </p:tavLst>
                                    </p:anim>
                                    <p:animEffect transition="in" filter="wipe(up)">
                                      <p:cBhvr>
                                        <p:cTn id="40" dur="500"/>
                                        <p:tgtEl>
                                          <p:spTgt spid="60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P spid="60422" grpId="0" bldLvl="0" animBg="1"/>
      <p:bldP spid="60423" grpId="0" bldLvl="0" animBg="1"/>
      <p:bldP spid="60425" grpId="0"/>
      <p:bldP spid="60426" grpId="0"/>
      <p:bldP spid="60426"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文本框 41985"/>
          <p:cNvSpPr txBox="1"/>
          <p:nvPr/>
        </p:nvSpPr>
        <p:spPr>
          <a:xfrm>
            <a:off x="889635" y="2681605"/>
            <a:ext cx="7751445" cy="173037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松、银杏等裸子植物的种子外面没有果皮包被着，种子是裸露的。</a:t>
            </a:r>
            <a:endParaRPr lang="zh-CN" altLang="en-US" sz="2400" noProof="1">
              <a:solidFill>
                <a:srgbClr val="FF0000"/>
              </a:solidFill>
              <a:cs typeface="+mn-ea"/>
              <a:sym typeface="+mn-lt"/>
            </a:endParaRPr>
          </a:p>
          <a:p>
            <a:pPr fontAlgn="base">
              <a:lnSpc>
                <a:spcPct val="100000"/>
              </a:lnSpc>
              <a:spcBef>
                <a:spcPct val="50000"/>
              </a:spcBef>
              <a:spcAft>
                <a:spcPct val="0"/>
              </a:spcAft>
              <a:defRPr/>
            </a:pPr>
            <a:r>
              <a:rPr lang="zh-CN" altLang="en-US" sz="2400" noProof="1">
                <a:solidFill>
                  <a:srgbClr val="FF0000"/>
                </a:solidFill>
                <a:cs typeface="+mn-ea"/>
                <a:sym typeface="+mn-lt"/>
              </a:rPr>
              <a:t>桃、苹果等植物的种子外面有果皮包被着，这对种子起到保护作用，有利于种子的传播。</a:t>
            </a:r>
            <a:endParaRPr lang="zh-CN" altLang="en-US" sz="2400" noProof="1">
              <a:solidFill>
                <a:srgbClr val="FF0000"/>
              </a:solidFill>
              <a:cs typeface="+mn-ea"/>
              <a:sym typeface="+mn-lt"/>
            </a:endParaRPr>
          </a:p>
        </p:txBody>
      </p:sp>
      <p:sp>
        <p:nvSpPr>
          <p:cNvPr id="41988" name="矩形 41987"/>
          <p:cNvSpPr>
            <a:spLocks noChangeArrowheads="1"/>
          </p:cNvSpPr>
          <p:nvPr/>
        </p:nvSpPr>
        <p:spPr bwMode="auto">
          <a:xfrm>
            <a:off x="889635" y="1210945"/>
            <a:ext cx="7832090" cy="136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zh-CN" altLang="en-US" sz="2400" dirty="0">
                <a:latin typeface="+mn-lt"/>
                <a:ea typeface="+mn-ea"/>
                <a:cs typeface="+mn-ea"/>
                <a:sym typeface="+mn-lt"/>
              </a:rPr>
              <a:t>你所认识的种子中，哪些植物的种子是裸露的？</a:t>
            </a:r>
            <a:endParaRPr lang="zh-CN" altLang="en-US" sz="2400" dirty="0">
              <a:latin typeface="+mn-lt"/>
              <a:ea typeface="+mn-ea"/>
              <a:cs typeface="+mn-ea"/>
              <a:sym typeface="+mn-lt"/>
            </a:endParaRPr>
          </a:p>
          <a:p>
            <a:pPr fontAlgn="base">
              <a:lnSpc>
                <a:spcPct val="100000"/>
              </a:lnSpc>
              <a:spcBef>
                <a:spcPct val="50000"/>
              </a:spcBef>
              <a:spcAft>
                <a:spcPct val="0"/>
              </a:spcAft>
            </a:pPr>
            <a:r>
              <a:rPr lang="zh-CN" altLang="en-US" sz="2400" dirty="0">
                <a:latin typeface="+mn-lt"/>
                <a:ea typeface="+mn-ea"/>
                <a:cs typeface="+mn-ea"/>
                <a:sym typeface="+mn-lt"/>
              </a:rPr>
              <a:t>哪些植物的种子外面有果皮包被着？这对种子的传播有什么意义？</a:t>
            </a:r>
            <a:endParaRPr lang="zh-CN" altLang="en-US" sz="2400" dirty="0">
              <a:latin typeface="+mn-lt"/>
              <a:ea typeface="+mn-ea"/>
              <a:cs typeface="+mn-ea"/>
              <a:sym typeface="+mn-lt"/>
            </a:endParaRPr>
          </a:p>
        </p:txBody>
      </p:sp>
      <p:sp>
        <p:nvSpPr>
          <p:cNvPr id="8" name="文本框 7"/>
          <p:cNvSpPr txBox="1"/>
          <p:nvPr>
            <p:custDataLst>
              <p:tags r:id="rId1"/>
            </p:custDataLst>
          </p:nvPr>
        </p:nvSpPr>
        <p:spPr>
          <a:xfrm>
            <a:off x="706303" y="303621"/>
            <a:ext cx="1203960" cy="499110"/>
          </a:xfrm>
          <a:prstGeom prst="rect">
            <a:avLst/>
          </a:prstGeom>
          <a:noFill/>
        </p:spPr>
        <p:txBody>
          <a:bodyPr wrap="none" lIns="68580" tIns="34290" rIns="68580" bIns="34290" rtlCol="0">
            <a:spAutoFit/>
          </a:bodyPr>
          <a:p>
            <a:r>
              <a:rPr lang="zh-CN" altLang="en-US" sz="2800" b="1" dirty="0">
                <a:cs typeface="+mn-ea"/>
                <a:sym typeface="+mn-lt"/>
              </a:rPr>
              <a:t>想一想</a:t>
            </a:r>
            <a:endParaRPr lang="zh-CN" altLang="en-US" sz="2800" b="1" dirty="0">
              <a:cs typeface="+mn-ea"/>
              <a:sym typeface="+mn-lt"/>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000" fill="hold">
                                          <p:stCondLst>
                                            <p:cond delay="0"/>
                                          </p:stCondLst>
                                        </p:cTn>
                                        <p:tgtEl>
                                          <p:spTgt spid="41988">
                                            <p:txEl>
                                              <p:charRg st="0" end="24"/>
                                            </p:txEl>
                                          </p:spTgt>
                                        </p:tgtEl>
                                        <p:attrNameLst>
                                          <p:attrName>style.visibility</p:attrName>
                                        </p:attrNameLst>
                                      </p:cBhvr>
                                      <p:to>
                                        <p:strVal val="visible"/>
                                      </p:to>
                                    </p:set>
                                    <p:animEffect transition="in" filter="plus(in)">
                                      <p:cBhvr>
                                        <p:cTn id="7" dur="1000"/>
                                        <p:tgtEl>
                                          <p:spTgt spid="41988">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000" fill="hold">
                                          <p:stCondLst>
                                            <p:cond delay="0"/>
                                          </p:stCondLst>
                                        </p:cTn>
                                        <p:tgtEl>
                                          <p:spTgt spid="41988">
                                            <p:txEl>
                                              <p:charRg st="24" end="56"/>
                                            </p:txEl>
                                          </p:spTgt>
                                        </p:tgtEl>
                                        <p:attrNameLst>
                                          <p:attrName>style.visibility</p:attrName>
                                        </p:attrNameLst>
                                      </p:cBhvr>
                                      <p:to>
                                        <p:strVal val="visible"/>
                                      </p:to>
                                    </p:set>
                                    <p:animEffect transition="in" filter="plus(in)">
                                      <p:cBhvr>
                                        <p:cTn id="12" dur="1000"/>
                                        <p:tgtEl>
                                          <p:spTgt spid="41988">
                                            <p:txEl>
                                              <p:charRg st="24" end="5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41986"/>
                                        </p:tgtEl>
                                        <p:attrNameLst>
                                          <p:attrName>style.visibility</p:attrName>
                                        </p:attrNameLst>
                                      </p:cBhvr>
                                      <p:to>
                                        <p:strVal val="visible"/>
                                      </p:to>
                                    </p:set>
                                    <p:animEffect transition="in" filter="fade">
                                      <p:cBhvr>
                                        <p:cTn id="17" dur="385" decel="100000"/>
                                        <p:tgtEl>
                                          <p:spTgt spid="41986"/>
                                        </p:tgtEl>
                                      </p:cBhvr>
                                    </p:animEffect>
                                    <p:animScale>
                                      <p:cBhvr>
                                        <p:cTn id="18" dur="385" decel="100000"/>
                                        <p:tgtEl>
                                          <p:spTgt spid="41986"/>
                                        </p:tgtEl>
                                      </p:cBhvr>
                                      <p:from x="10000" y="10000"/>
                                      <p:to x="200000" y="450000"/>
                                    </p:animScale>
                                    <p:animScale>
                                      <p:cBhvr>
                                        <p:cTn id="19" dur="615" accel="100000" fill="hold">
                                          <p:stCondLst>
                                            <p:cond delay="385"/>
                                          </p:stCondLst>
                                        </p:cTn>
                                        <p:tgtEl>
                                          <p:spTgt spid="41986"/>
                                        </p:tgtEl>
                                      </p:cBhvr>
                                      <p:from x="200000" y="450000"/>
                                      <p:to x="100000" y="100000"/>
                                    </p:animScale>
                                    <p:set>
                                      <p:cBhvr>
                                        <p:cTn id="20" dur="385" fill="hold"/>
                                        <p:tgtEl>
                                          <p:spTgt spid="41986"/>
                                        </p:tgtEl>
                                        <p:attrNameLst>
                                          <p:attrName>ppt_x</p:attrName>
                                        </p:attrNameLst>
                                      </p:cBhvr>
                                      <p:to>
                                        <p:strVal val="(0.5)"/>
                                      </p:to>
                                    </p:set>
                                    <p:anim from="(0.5)" to="(#ppt_x)" calcmode="lin" valueType="num">
                                      <p:cBhvr>
                                        <p:cTn id="21" dur="615" accel="100000" fill="hold">
                                          <p:stCondLst>
                                            <p:cond delay="385"/>
                                          </p:stCondLst>
                                        </p:cTn>
                                        <p:tgtEl>
                                          <p:spTgt spid="41986"/>
                                        </p:tgtEl>
                                        <p:attrNameLst>
                                          <p:attrName>ppt_x</p:attrName>
                                        </p:attrNameLst>
                                      </p:cBhvr>
                                    </p:anim>
                                    <p:set>
                                      <p:cBhvr>
                                        <p:cTn id="22" dur="385" fill="hold"/>
                                        <p:tgtEl>
                                          <p:spTgt spid="41986"/>
                                        </p:tgtEl>
                                        <p:attrNameLst>
                                          <p:attrName>ppt_y</p:attrName>
                                        </p:attrNameLst>
                                      </p:cBhvr>
                                      <p:to>
                                        <p:strVal val="(#ppt_y+0.4)"/>
                                      </p:to>
                                    </p:set>
                                    <p:anim from="(#ppt_y+0.4)" to="(#ppt_y)" calcmode="lin" valueType="num">
                                      <p:cBhvr>
                                        <p:cTn id="23" dur="615" accel="100000" fill="hold">
                                          <p:stCondLst>
                                            <p:cond delay="385"/>
                                          </p:stCondLst>
                                        </p:cTn>
                                        <p:tgtEl>
                                          <p:spTgt spid="4198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8" descr="银杏"/>
          <p:cNvPicPr>
            <a:picLocks noChangeAspect="1" noChangeArrowheads="1"/>
          </p:cNvPicPr>
          <p:nvPr/>
        </p:nvPicPr>
        <p:blipFill>
          <a:blip r:embed="rId1" cstate="email"/>
          <a:srcRect/>
          <a:stretch>
            <a:fillRect/>
          </a:stretch>
        </p:blipFill>
        <p:spPr bwMode="auto">
          <a:xfrm>
            <a:off x="659130" y="2743200"/>
            <a:ext cx="2054225" cy="1456690"/>
          </a:xfrm>
          <a:prstGeom prst="rect">
            <a:avLst/>
          </a:prstGeom>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3" descr="00113">
            <a:hlinkClick r:id="rId2"/>
          </p:cNvPr>
          <p:cNvPicPr>
            <a:picLocks noChangeAspect="1" noChangeArrowheads="1"/>
          </p:cNvPicPr>
          <p:nvPr/>
        </p:nvPicPr>
        <p:blipFill>
          <a:blip r:embed="rId3" cstate="email"/>
          <a:srcRect/>
          <a:stretch>
            <a:fillRect/>
          </a:stretch>
        </p:blipFill>
        <p:spPr bwMode="auto">
          <a:xfrm>
            <a:off x="6632575" y="2736215"/>
            <a:ext cx="1897380" cy="1463675"/>
          </a:xfrm>
          <a:prstGeom prst="rect">
            <a:avLst/>
          </a:prstGeom>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nvSpPr>
        <p:spPr bwMode="auto">
          <a:xfrm>
            <a:off x="449580" y="1143000"/>
            <a:ext cx="8177530" cy="119888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eaLnBrk="0" hangingPunct="0">
              <a:lnSpc>
                <a:spcPct val="150000"/>
              </a:lnSpc>
              <a:spcBef>
                <a:spcPct val="50000"/>
              </a:spcBef>
            </a:pPr>
            <a:r>
              <a:rPr lang="zh-CN" altLang="en-US" sz="2400" dirty="0">
                <a:latin typeface="黑体" panose="02010609060101010101" charset="-122"/>
                <a:ea typeface="黑体" panose="02010609060101010101" charset="-122"/>
                <a:cs typeface="黑体" panose="02010609060101010101" charset="-122"/>
              </a:rPr>
              <a:t>    松的种子是裸露的，外面没有保护它的果皮，这样的植物成为</a:t>
            </a:r>
            <a:r>
              <a:rPr lang="zh-CN" altLang="en-US" sz="2400" b="1" dirty="0">
                <a:solidFill>
                  <a:srgbClr val="FF0000"/>
                </a:solidFill>
                <a:latin typeface="黑体" panose="02010609060101010101" charset="-122"/>
                <a:ea typeface="黑体" panose="02010609060101010101" charset="-122"/>
                <a:cs typeface="黑体" panose="02010609060101010101" charset="-122"/>
              </a:rPr>
              <a:t>裸子植物</a:t>
            </a:r>
            <a:r>
              <a:rPr lang="zh-CN" altLang="en-US" sz="2400" dirty="0">
                <a:latin typeface="黑体" panose="02010609060101010101" charset="-122"/>
                <a:ea typeface="黑体" panose="02010609060101010101" charset="-122"/>
                <a:cs typeface="黑体" panose="02010609060101010101" charset="-122"/>
              </a:rPr>
              <a:t>。裸子植物没有果实。</a:t>
            </a:r>
            <a:endParaRPr lang="zh-CN" altLang="en-US" sz="2400" dirty="0">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4"/>
            </p:custDataLst>
          </p:nvPr>
        </p:nvSpPr>
        <p:spPr>
          <a:xfrm>
            <a:off x="707572" y="306161"/>
            <a:ext cx="3794760" cy="560705"/>
          </a:xfrm>
          <a:prstGeom prst="rect">
            <a:avLst/>
          </a:prstGeom>
          <a:noFill/>
        </p:spPr>
        <p:txBody>
          <a:bodyPr wrap="none" lIns="68580" tIns="34290" rIns="68580" bIns="34290" rtlCol="0">
            <a:spAutoFit/>
          </a:bodyPr>
          <a:p>
            <a:r>
              <a:rPr lang="zh-CN" altLang="en-US" sz="3200" b="1" dirty="0">
                <a:cs typeface="+mn-ea"/>
                <a:sym typeface="+mn-lt"/>
              </a:rPr>
              <a:t>裸子植物和被子植物</a:t>
            </a:r>
            <a:endParaRPr lang="zh-CN" altLang="en-US" sz="3200" b="1" dirty="0">
              <a:cs typeface="+mn-ea"/>
              <a:sym typeface="+mn-lt"/>
            </a:endParaRPr>
          </a:p>
        </p:txBody>
      </p:sp>
      <p:pic>
        <p:nvPicPr>
          <p:cNvPr id="2" name="图片 1"/>
          <p:cNvPicPr>
            <a:picLocks noChangeAspect="1"/>
          </p:cNvPicPr>
          <p:nvPr>
            <p:custDataLst>
              <p:tags r:id="rId5"/>
            </p:custDataLst>
          </p:nvPr>
        </p:nvPicPr>
        <p:blipFill rotWithShape="1">
          <a:blip r:embed="rId6" cstate="email"/>
          <a:srcRect/>
          <a:stretch>
            <a:fillRect/>
          </a:stretch>
        </p:blipFill>
        <p:spPr>
          <a:xfrm>
            <a:off x="4646930" y="2743200"/>
            <a:ext cx="1985645" cy="1466850"/>
          </a:xfrm>
          <a:prstGeom prst="rect">
            <a:avLst/>
          </a:prstGeom>
        </p:spPr>
      </p:pic>
      <p:pic>
        <p:nvPicPr>
          <p:cNvPr id="5" name="图片 4"/>
          <p:cNvPicPr>
            <a:picLocks noChangeAspect="1"/>
          </p:cNvPicPr>
          <p:nvPr>
            <p:custDataLst>
              <p:tags r:id="rId7"/>
            </p:custDataLst>
          </p:nvPr>
        </p:nvPicPr>
        <p:blipFill rotWithShape="1">
          <a:blip r:embed="rId8" cstate="email"/>
          <a:srcRect/>
          <a:stretch>
            <a:fillRect/>
          </a:stretch>
        </p:blipFill>
        <p:spPr>
          <a:xfrm>
            <a:off x="2713355" y="2743200"/>
            <a:ext cx="1933575" cy="14630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ppt_x</p:attrName>
                                        </p:attrNameLst>
                                      </p:cBhvr>
                                      <p:tavLst>
                                        <p:tav tm="0">
                                          <p:val>
                                            <p:strVal val="1+#ppt_w/2"/>
                                          </p:val>
                                        </p:tav>
                                        <p:tav tm="100000">
                                          <p:val>
                                            <p:strVal val="#ppt_x"/>
                                          </p:val>
                                        </p:tav>
                                      </p:tavLst>
                                    </p:anim>
                                    <p:anim calcmode="lin" valueType="num">
                                      <p:cBhvr>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bwMode="auto">
          <a:xfrm>
            <a:off x="458629" y="1307782"/>
            <a:ext cx="1927622" cy="2225040"/>
            <a:chOff x="670557" y="2190184"/>
            <a:chExt cx="2569530" cy="2966794"/>
          </a:xfrm>
        </p:grpSpPr>
        <p:pic>
          <p:nvPicPr>
            <p:cNvPr id="4" name="Picture 8" descr="菜豆种子图">
              <a:hlinkClick r:id="rId1" action="ppaction://hlinksldjump"/>
            </p:cNvPr>
            <p:cNvPicPr>
              <a:picLocks noChangeAspect="1" noChangeArrowheads="1"/>
            </p:cNvPicPr>
            <p:nvPr/>
          </p:nvPicPr>
          <p:blipFill>
            <a:blip r:embed="rId2" cstate="email"/>
            <a:srcRect/>
            <a:stretch>
              <a:fillRect/>
            </a:stretch>
          </p:blipFill>
          <p:spPr bwMode="auto">
            <a:xfrm>
              <a:off x="670557" y="2190184"/>
              <a:ext cx="2569530" cy="2160642"/>
            </a:xfrm>
            <a:prstGeom prst="rect">
              <a:avLst/>
            </a:prstGeom>
            <a:noFill/>
            <a:ln>
              <a:noFill/>
            </a:ln>
            <a:effectLst>
              <a:outerShdw blurRad="50800"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11"/>
            <p:cNvSpPr txBox="1">
              <a:spLocks noChangeArrowheads="1"/>
            </p:cNvSpPr>
            <p:nvPr/>
          </p:nvSpPr>
          <p:spPr bwMode="auto">
            <a:xfrm>
              <a:off x="1020144" y="4543129"/>
              <a:ext cx="1993409" cy="613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latin typeface="黑体" panose="02010609060101010101" charset="-122"/>
                  <a:ea typeface="黑体" panose="02010609060101010101" charset="-122"/>
                  <a:cs typeface="黑体" panose="02010609060101010101" charset="-122"/>
                </a:rPr>
                <a:t>菜豆种子</a:t>
              </a:r>
              <a:endParaRPr lang="zh-CN" altLang="en-US" sz="2400" b="1">
                <a:latin typeface="黑体" panose="02010609060101010101" charset="-122"/>
                <a:ea typeface="黑体" panose="02010609060101010101" charset="-122"/>
                <a:cs typeface="黑体" panose="02010609060101010101" charset="-122"/>
              </a:endParaRPr>
            </a:p>
          </p:txBody>
        </p:sp>
      </p:grpSp>
      <p:grpSp>
        <p:nvGrpSpPr>
          <p:cNvPr id="10" name="组合 9"/>
          <p:cNvGrpSpPr/>
          <p:nvPr/>
        </p:nvGrpSpPr>
        <p:grpSpPr bwMode="auto">
          <a:xfrm>
            <a:off x="2571988" y="1307782"/>
            <a:ext cx="1928813" cy="2225041"/>
            <a:chOff x="3488255" y="2190711"/>
            <a:chExt cx="2571022" cy="2966239"/>
          </a:xfrm>
        </p:grpSpPr>
        <p:pic>
          <p:nvPicPr>
            <p:cNvPr id="5" name="Picture 9" descr="2008043009065877">
              <a:hlinkClick r:id="rId1" action="ppaction://hlinksldjump"/>
            </p:cNvPr>
            <p:cNvPicPr>
              <a:picLocks noChangeAspect="1" noChangeArrowheads="1"/>
            </p:cNvPicPr>
            <p:nvPr/>
          </p:nvPicPr>
          <p:blipFill>
            <a:blip r:embed="rId3"/>
            <a:srcRect/>
            <a:stretch>
              <a:fillRect/>
            </a:stretch>
          </p:blipFill>
          <p:spPr bwMode="auto">
            <a:xfrm>
              <a:off x="3488255" y="2190711"/>
              <a:ext cx="2571022" cy="2160237"/>
            </a:xfrm>
            <a:prstGeom prst="rect">
              <a:avLst/>
            </a:prstGeom>
            <a:noFill/>
            <a:ln>
              <a:noFill/>
            </a:ln>
            <a:effectLst>
              <a:outerShdw blurRad="50800"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Text Box 12"/>
            <p:cNvSpPr txBox="1">
              <a:spLocks noChangeArrowheads="1"/>
            </p:cNvSpPr>
            <p:nvPr/>
          </p:nvSpPr>
          <p:spPr bwMode="auto">
            <a:xfrm>
              <a:off x="3798894" y="4543216"/>
              <a:ext cx="1944243" cy="61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latin typeface="黑体" panose="02010609060101010101" charset="-122"/>
                  <a:ea typeface="黑体" panose="02010609060101010101" charset="-122"/>
                  <a:cs typeface="黑体" panose="02010609060101010101" charset="-122"/>
                </a:rPr>
                <a:t>玉米种子</a:t>
              </a:r>
              <a:endParaRPr lang="zh-CN" altLang="en-US" sz="2400" b="1">
                <a:latin typeface="黑体" panose="02010609060101010101" charset="-122"/>
                <a:ea typeface="黑体" panose="02010609060101010101" charset="-122"/>
                <a:cs typeface="黑体" panose="02010609060101010101" charset="-122"/>
              </a:endParaRPr>
            </a:p>
          </p:txBody>
        </p:sp>
      </p:grpSp>
      <p:grpSp>
        <p:nvGrpSpPr>
          <p:cNvPr id="13" name="组合 12"/>
          <p:cNvGrpSpPr/>
          <p:nvPr/>
        </p:nvGrpSpPr>
        <p:grpSpPr bwMode="auto">
          <a:xfrm>
            <a:off x="4696063" y="1307783"/>
            <a:ext cx="1837134" cy="2225040"/>
            <a:chOff x="6319476" y="2191238"/>
            <a:chExt cx="2449952" cy="2965683"/>
          </a:xfrm>
        </p:grpSpPr>
        <p:pic>
          <p:nvPicPr>
            <p:cNvPr id="8" name="Picture 5" descr="蚕豆"/>
            <p:cNvPicPr>
              <a:picLocks noChangeAspect="1" noChangeArrowheads="1"/>
            </p:cNvPicPr>
            <p:nvPr/>
          </p:nvPicPr>
          <p:blipFill>
            <a:blip r:embed="rId4" cstate="email"/>
            <a:srcRect/>
            <a:stretch>
              <a:fillRect/>
            </a:stretch>
          </p:blipFill>
          <p:spPr bwMode="auto">
            <a:xfrm>
              <a:off x="6319476" y="2191238"/>
              <a:ext cx="2449952" cy="215983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Text Box 12"/>
            <p:cNvSpPr txBox="1">
              <a:spLocks noChangeArrowheads="1"/>
            </p:cNvSpPr>
            <p:nvPr/>
          </p:nvSpPr>
          <p:spPr bwMode="auto">
            <a:xfrm>
              <a:off x="6617556" y="4543302"/>
              <a:ext cx="1966313" cy="61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latin typeface="黑体" panose="02010609060101010101" charset="-122"/>
                  <a:ea typeface="黑体" panose="02010609060101010101" charset="-122"/>
                  <a:cs typeface="黑体" panose="02010609060101010101" charset="-122"/>
                </a:rPr>
                <a:t>蚕豆种子</a:t>
              </a:r>
              <a:endParaRPr lang="zh-CN" altLang="en-US" sz="2400" b="1">
                <a:latin typeface="黑体" panose="02010609060101010101" charset="-122"/>
                <a:ea typeface="黑体" panose="02010609060101010101" charset="-122"/>
                <a:cs typeface="黑体" panose="02010609060101010101" charset="-122"/>
              </a:endParaRPr>
            </a:p>
          </p:txBody>
        </p:sp>
      </p:grpSp>
      <p:grpSp>
        <p:nvGrpSpPr>
          <p:cNvPr id="14" name="组合 13"/>
          <p:cNvGrpSpPr/>
          <p:nvPr/>
        </p:nvGrpSpPr>
        <p:grpSpPr bwMode="auto">
          <a:xfrm>
            <a:off x="6740366" y="1307783"/>
            <a:ext cx="1791891" cy="2225039"/>
            <a:chOff x="9044848" y="2190184"/>
            <a:chExt cx="2390660" cy="2966792"/>
          </a:xfrm>
        </p:grpSpPr>
        <p:pic>
          <p:nvPicPr>
            <p:cNvPr id="3078" name="Picture 6"/>
            <p:cNvPicPr>
              <a:picLocks noChangeAspect="1" noChangeArrowheads="1"/>
            </p:cNvPicPr>
            <p:nvPr/>
          </p:nvPicPr>
          <p:blipFill>
            <a:blip r:embed="rId5" cstate="email"/>
            <a:srcRect/>
            <a:stretch>
              <a:fillRect/>
            </a:stretch>
          </p:blipFill>
          <p:spPr bwMode="auto">
            <a:xfrm>
              <a:off x="9044848" y="2190184"/>
              <a:ext cx="2390660" cy="21574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57" name="Text Box 12"/>
            <p:cNvSpPr txBox="1">
              <a:spLocks noChangeArrowheads="1"/>
            </p:cNvSpPr>
            <p:nvPr/>
          </p:nvSpPr>
          <p:spPr bwMode="auto">
            <a:xfrm>
              <a:off x="9333740" y="4543128"/>
              <a:ext cx="1921423" cy="61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latin typeface="黑体" panose="02010609060101010101" charset="-122"/>
                  <a:ea typeface="黑体" panose="02010609060101010101" charset="-122"/>
                  <a:cs typeface="黑体" panose="02010609060101010101" charset="-122"/>
                </a:rPr>
                <a:t>萝卜种子</a:t>
              </a:r>
              <a:endParaRPr lang="zh-CN" altLang="en-US" sz="2400" b="1">
                <a:latin typeface="黑体" panose="02010609060101010101" charset="-122"/>
                <a:ea typeface="黑体" panose="02010609060101010101" charset="-122"/>
                <a:cs typeface="黑体" panose="02010609060101010101" charset="-122"/>
              </a:endParaRPr>
            </a:p>
          </p:txBody>
        </p:sp>
      </p:grpSp>
      <p:sp>
        <p:nvSpPr>
          <p:cNvPr id="3" name="文本框 2"/>
          <p:cNvSpPr txBox="1"/>
          <p:nvPr/>
        </p:nvSpPr>
        <p:spPr>
          <a:xfrm>
            <a:off x="719773" y="3816985"/>
            <a:ext cx="7704455" cy="460375"/>
          </a:xfrm>
          <a:prstGeom prst="rect">
            <a:avLst/>
          </a:prstGeom>
          <a:noFill/>
          <a:ln>
            <a:solidFill>
              <a:schemeClr val="tx1"/>
            </a:solidFill>
          </a:ln>
        </p:spPr>
        <p:txBody>
          <a:bodyPr wrap="square" rtlCol="0" anchor="t">
            <a:spAutoFit/>
          </a:bodyPr>
          <a:p>
            <a:pPr eaLnBrk="1" hangingPunct="1">
              <a:lnSpc>
                <a:spcPct val="100000"/>
              </a:lnSpc>
            </a:pPr>
            <a:r>
              <a:rPr lang="zh-CN" altLang="en-US" sz="2400">
                <a:latin typeface="黑体" panose="02010609060101010101" charset="-122"/>
                <a:ea typeface="黑体" panose="02010609060101010101" charset="-122"/>
                <a:cs typeface="黑体" panose="02010609060101010101" charset="-122"/>
                <a:sym typeface="+mn-ea"/>
              </a:rPr>
              <a:t>不同的种子形态、大小、颜色各不同，但基本</a:t>
            </a:r>
            <a:r>
              <a:rPr lang="zh-CN" altLang="en-US" sz="2400">
                <a:solidFill>
                  <a:srgbClr val="FF0000"/>
                </a:solidFill>
                <a:latin typeface="黑体" panose="02010609060101010101" charset="-122"/>
                <a:ea typeface="黑体" panose="02010609060101010101" charset="-122"/>
                <a:cs typeface="黑体" panose="02010609060101010101" charset="-122"/>
                <a:sym typeface="+mn-ea"/>
              </a:rPr>
              <a:t>结构</a:t>
            </a:r>
            <a:r>
              <a:rPr lang="zh-CN" altLang="en-US" sz="2400" smtClean="0">
                <a:latin typeface="黑体" panose="02010609060101010101" charset="-122"/>
                <a:ea typeface="黑体" panose="02010609060101010101" charset="-122"/>
                <a:cs typeface="黑体" panose="02010609060101010101" charset="-122"/>
                <a:sym typeface="+mn-ea"/>
              </a:rPr>
              <a:t>相似。</a:t>
            </a:r>
            <a:endParaRPr lang="zh-CN" altLang="en-US" sz="2400" smtClean="0">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custDataLst>
              <p:tags r:id="rId6"/>
            </p:custDataLst>
          </p:nvPr>
        </p:nvSpPr>
        <p:spPr>
          <a:xfrm>
            <a:off x="707573" y="316956"/>
            <a:ext cx="1559560" cy="499110"/>
          </a:xfrm>
          <a:prstGeom prst="rect">
            <a:avLst/>
          </a:prstGeom>
          <a:noFill/>
        </p:spPr>
        <p:txBody>
          <a:bodyPr wrap="none" lIns="68580" tIns="34290" rIns="68580" bIns="34290" rtlCol="0">
            <a:spAutoFit/>
          </a:bodyPr>
          <a:p>
            <a:r>
              <a:rPr lang="zh-CN" altLang="en-US" sz="2800" b="1" dirty="0">
                <a:cs typeface="+mn-ea"/>
                <a:sym typeface="+mn-lt"/>
              </a:rPr>
              <a:t>观察种子</a:t>
            </a:r>
            <a:endParaRPr lang="zh-CN" altLang="en-US" sz="2800" b="1" dirty="0">
              <a:cs typeface="+mn-ea"/>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000" fill="hold">
                                          <p:stCondLst>
                                            <p:cond delay="0"/>
                                          </p:stCondLst>
                                        </p:cTn>
                                        <p:tgtEl>
                                          <p:spTgt spid="3"/>
                                        </p:tgtEl>
                                        <p:attrNameLst>
                                          <p:attrName>style.visibility</p:attrName>
                                        </p:attrNameLst>
                                      </p:cBhvr>
                                      <p:to>
                                        <p:strVal val="visible"/>
                                      </p:to>
                                    </p:set>
                                    <p:animEffect transition="in" filter="diamond(in)">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361950" y="1167130"/>
            <a:ext cx="8420735" cy="119888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400" dirty="0">
                <a:latin typeface="黑体" panose="02010609060101010101" charset="-122"/>
                <a:ea typeface="黑体" panose="02010609060101010101" charset="-122"/>
                <a:cs typeface="黑体" panose="02010609060101010101" charset="-122"/>
              </a:rPr>
              <a:t>　　</a:t>
            </a:r>
            <a:r>
              <a:rPr lang="zh-CN" altLang="en-US" sz="2400" dirty="0">
                <a:solidFill>
                  <a:srgbClr val="000000"/>
                </a:solidFill>
                <a:latin typeface="黑体" panose="02010609060101010101" charset="-122"/>
                <a:ea typeface="黑体" panose="02010609060101010101" charset="-122"/>
                <a:cs typeface="黑体" panose="02010609060101010101" charset="-122"/>
              </a:rPr>
              <a:t>这些种子的外面都</a:t>
            </a:r>
            <a:r>
              <a:rPr lang="zh-CN" altLang="en-US" sz="2400" dirty="0">
                <a:latin typeface="黑体" panose="02010609060101010101" charset="-122"/>
                <a:ea typeface="黑体" panose="02010609060101010101" charset="-122"/>
                <a:cs typeface="黑体" panose="02010609060101010101" charset="-122"/>
              </a:rPr>
              <a:t>有果皮</a:t>
            </a:r>
            <a:r>
              <a:rPr lang="zh-CN" altLang="en-US" sz="2400" dirty="0">
                <a:solidFill>
                  <a:srgbClr val="000000"/>
                </a:solidFill>
                <a:latin typeface="黑体" panose="02010609060101010101" charset="-122"/>
                <a:ea typeface="黑体" panose="02010609060101010101" charset="-122"/>
                <a:cs typeface="黑体" panose="02010609060101010101" charset="-122"/>
              </a:rPr>
              <a:t>，种子被包在果皮之中，这样的植物称为</a:t>
            </a:r>
            <a:r>
              <a:rPr lang="zh-CN" altLang="en-US" sz="2400" b="1" dirty="0">
                <a:solidFill>
                  <a:srgbClr val="FF0000"/>
                </a:solidFill>
                <a:latin typeface="黑体" panose="02010609060101010101" charset="-122"/>
                <a:ea typeface="黑体" panose="02010609060101010101" charset="-122"/>
                <a:cs typeface="黑体" panose="02010609060101010101" charset="-122"/>
              </a:rPr>
              <a:t>被子植物</a:t>
            </a:r>
            <a:r>
              <a:rPr lang="zh-CN" altLang="en-US" sz="2400" dirty="0">
                <a:solidFill>
                  <a:srgbClr val="000000"/>
                </a:solidFill>
                <a:latin typeface="黑体" panose="02010609060101010101" charset="-122"/>
                <a:ea typeface="黑体" panose="02010609060101010101" charset="-122"/>
                <a:cs typeface="黑体" panose="02010609060101010101" charset="-122"/>
              </a:rPr>
              <a:t>。</a:t>
            </a:r>
            <a:endParaRPr lang="zh-CN" altLang="en-US" sz="2400" dirty="0">
              <a:solidFill>
                <a:srgbClr val="000000"/>
              </a:solidFill>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1"/>
            </p:custDataLst>
          </p:nvPr>
        </p:nvSpPr>
        <p:spPr>
          <a:xfrm>
            <a:off x="707572" y="306161"/>
            <a:ext cx="3794760" cy="560705"/>
          </a:xfrm>
          <a:prstGeom prst="rect">
            <a:avLst/>
          </a:prstGeom>
          <a:noFill/>
        </p:spPr>
        <p:txBody>
          <a:bodyPr wrap="none" lIns="68580" tIns="34290" rIns="68580" bIns="34290" rtlCol="0">
            <a:spAutoFit/>
          </a:bodyPr>
          <a:p>
            <a:r>
              <a:rPr lang="zh-CN" altLang="en-US" sz="3200" b="1" dirty="0">
                <a:cs typeface="+mn-ea"/>
                <a:sym typeface="+mn-lt"/>
              </a:rPr>
              <a:t>裸子植物和被子植物</a:t>
            </a:r>
            <a:endParaRPr lang="zh-CN" altLang="en-US" sz="3200" b="1" dirty="0">
              <a:cs typeface="+mn-ea"/>
              <a:sym typeface="+mn-lt"/>
            </a:endParaRPr>
          </a:p>
        </p:txBody>
      </p:sp>
      <p:pic>
        <p:nvPicPr>
          <p:cNvPr id="5" name="图片 4"/>
          <p:cNvPicPr>
            <a:picLocks noChangeAspect="1"/>
          </p:cNvPicPr>
          <p:nvPr>
            <p:custDataLst>
              <p:tags r:id="rId2"/>
            </p:custDataLst>
          </p:nvPr>
        </p:nvPicPr>
        <p:blipFill>
          <a:blip r:embed="rId3" cstate="email"/>
          <a:stretch>
            <a:fillRect/>
          </a:stretch>
        </p:blipFill>
        <p:spPr>
          <a:xfrm>
            <a:off x="452120" y="2666365"/>
            <a:ext cx="2240280" cy="1602105"/>
          </a:xfrm>
          <a:prstGeom prst="rect">
            <a:avLst/>
          </a:prstGeom>
        </p:spPr>
      </p:pic>
      <p:pic>
        <p:nvPicPr>
          <p:cNvPr id="6" name="图片 5"/>
          <p:cNvPicPr>
            <a:picLocks noChangeAspect="1"/>
          </p:cNvPicPr>
          <p:nvPr>
            <p:custDataLst>
              <p:tags r:id="rId4"/>
            </p:custDataLst>
          </p:nvPr>
        </p:nvPicPr>
        <p:blipFill>
          <a:blip r:embed="rId5" cstate="email"/>
          <a:stretch>
            <a:fillRect/>
          </a:stretch>
        </p:blipFill>
        <p:spPr>
          <a:xfrm>
            <a:off x="2692400" y="2666365"/>
            <a:ext cx="1987550" cy="1602105"/>
          </a:xfrm>
          <a:prstGeom prst="rect">
            <a:avLst/>
          </a:prstGeom>
        </p:spPr>
      </p:pic>
      <p:pic>
        <p:nvPicPr>
          <p:cNvPr id="7" name="图片 6"/>
          <p:cNvPicPr>
            <a:picLocks noChangeAspect="1"/>
          </p:cNvPicPr>
          <p:nvPr>
            <p:custDataLst>
              <p:tags r:id="rId6"/>
            </p:custDataLst>
          </p:nvPr>
        </p:nvPicPr>
        <p:blipFill>
          <a:blip r:embed="rId7" cstate="email"/>
          <a:stretch>
            <a:fillRect/>
          </a:stretch>
        </p:blipFill>
        <p:spPr>
          <a:xfrm>
            <a:off x="4679950" y="2666365"/>
            <a:ext cx="2090420" cy="1596390"/>
          </a:xfrm>
          <a:prstGeom prst="rect">
            <a:avLst/>
          </a:prstGeom>
        </p:spPr>
      </p:pic>
      <p:pic>
        <p:nvPicPr>
          <p:cNvPr id="16" name="图片 15"/>
          <p:cNvPicPr>
            <a:picLocks noChangeAspect="1"/>
          </p:cNvPicPr>
          <p:nvPr>
            <p:custDataLst>
              <p:tags r:id="rId8"/>
            </p:custDataLst>
          </p:nvPr>
        </p:nvPicPr>
        <p:blipFill>
          <a:blip r:embed="rId9" cstate="email"/>
          <a:stretch>
            <a:fillRect/>
          </a:stretch>
        </p:blipFill>
        <p:spPr>
          <a:xfrm>
            <a:off x="6770370" y="2666365"/>
            <a:ext cx="1994535" cy="159575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style.rotation</p:attrName>
                                        </p:attrNameLst>
                                      </p:cBhvr>
                                      <p:tavLst>
                                        <p:tav tm="0">
                                          <p:val>
                                            <p:fltVal val="360"/>
                                          </p:val>
                                        </p:tav>
                                        <p:tav tm="100000">
                                          <p:val>
                                            <p:fltVal val="0"/>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0-#ppt_w/2"/>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41" name="图片 22540" descr="H023T926"/>
          <p:cNvPicPr>
            <a:picLocks noChangeAspect="1" noChangeArrowheads="1"/>
          </p:cNvPicPr>
          <p:nvPr/>
        </p:nvPicPr>
        <p:blipFill>
          <a:blip r:embed="rId1"/>
          <a:srcRect/>
          <a:stretch>
            <a:fillRect/>
          </a:stretch>
        </p:blipFill>
        <p:spPr bwMode="auto">
          <a:xfrm>
            <a:off x="5591290" y="1469531"/>
            <a:ext cx="1872425" cy="220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图片 22531" descr="松的球果和种子"/>
          <p:cNvPicPr>
            <a:picLocks noChangeAspect="1" noChangeArrowheads="1"/>
          </p:cNvPicPr>
          <p:nvPr/>
        </p:nvPicPr>
        <p:blipFill>
          <a:blip r:embed="rId2" cstate="email"/>
          <a:srcRect/>
          <a:stretch>
            <a:fillRect/>
          </a:stretch>
        </p:blipFill>
        <p:spPr bwMode="auto">
          <a:xfrm>
            <a:off x="1479018" y="1469531"/>
            <a:ext cx="1858750" cy="220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矩形 22532"/>
          <p:cNvSpPr>
            <a:spLocks noChangeArrowheads="1"/>
          </p:cNvSpPr>
          <p:nvPr/>
        </p:nvSpPr>
        <p:spPr bwMode="auto">
          <a:xfrm>
            <a:off x="3990975" y="3310255"/>
            <a:ext cx="87630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2400" dirty="0">
                <a:latin typeface="+mn-lt"/>
                <a:ea typeface="+mn-ea"/>
                <a:cs typeface="+mn-ea"/>
                <a:sym typeface="+mn-lt"/>
              </a:rPr>
              <a:t>种子</a:t>
            </a:r>
            <a:endParaRPr lang="zh-CN" altLang="en-US" sz="2400" dirty="0">
              <a:latin typeface="+mn-lt"/>
              <a:ea typeface="+mn-ea"/>
              <a:cs typeface="+mn-ea"/>
              <a:sym typeface="+mn-lt"/>
            </a:endParaRPr>
          </a:p>
        </p:txBody>
      </p:sp>
      <p:sp>
        <p:nvSpPr>
          <p:cNvPr id="22534" name="矩形 22533"/>
          <p:cNvSpPr>
            <a:spLocks noChangeArrowheads="1"/>
          </p:cNvSpPr>
          <p:nvPr/>
        </p:nvSpPr>
        <p:spPr bwMode="auto">
          <a:xfrm>
            <a:off x="3971290" y="1476375"/>
            <a:ext cx="76263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2400" dirty="0">
                <a:latin typeface="+mn-lt"/>
                <a:ea typeface="+mn-ea"/>
                <a:cs typeface="+mn-ea"/>
                <a:sym typeface="+mn-lt"/>
              </a:rPr>
              <a:t>鳞片</a:t>
            </a:r>
            <a:endParaRPr lang="zh-CN" altLang="en-US" sz="2400" dirty="0">
              <a:latin typeface="+mn-lt"/>
              <a:ea typeface="+mn-ea"/>
              <a:cs typeface="+mn-ea"/>
              <a:sym typeface="+mn-lt"/>
            </a:endParaRPr>
          </a:p>
        </p:txBody>
      </p:sp>
      <p:sp>
        <p:nvSpPr>
          <p:cNvPr id="22535" name="矩形 22534"/>
          <p:cNvSpPr>
            <a:spLocks noChangeArrowheads="1"/>
          </p:cNvSpPr>
          <p:nvPr/>
        </p:nvSpPr>
        <p:spPr bwMode="auto">
          <a:xfrm>
            <a:off x="1236817" y="4376723"/>
            <a:ext cx="23431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pPr>
            <a:r>
              <a:rPr lang="zh-CN" altLang="en-US" sz="2400" dirty="0">
                <a:solidFill>
                  <a:srgbClr val="FF0000"/>
                </a:solidFill>
                <a:latin typeface="+mn-lt"/>
                <a:ea typeface="+mn-ea"/>
                <a:cs typeface="+mn-ea"/>
                <a:sym typeface="+mn-lt"/>
              </a:rPr>
              <a:t>种子是裸露的</a:t>
            </a:r>
            <a:endParaRPr lang="zh-CN" altLang="en-US" sz="2400" dirty="0">
              <a:solidFill>
                <a:srgbClr val="FF0000"/>
              </a:solidFill>
              <a:latin typeface="+mn-lt"/>
              <a:ea typeface="+mn-ea"/>
              <a:cs typeface="+mn-ea"/>
              <a:sym typeface="+mn-lt"/>
            </a:endParaRPr>
          </a:p>
        </p:txBody>
      </p:sp>
      <p:sp>
        <p:nvSpPr>
          <p:cNvPr id="22537" name="文本框 22536"/>
          <p:cNvSpPr txBox="1">
            <a:spLocks noChangeArrowheads="1"/>
          </p:cNvSpPr>
          <p:nvPr/>
        </p:nvSpPr>
        <p:spPr bwMode="auto">
          <a:xfrm>
            <a:off x="5213052" y="4376723"/>
            <a:ext cx="262890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pPr>
            <a:r>
              <a:rPr lang="zh-CN" altLang="en-US" sz="2400" dirty="0">
                <a:solidFill>
                  <a:srgbClr val="FF0000"/>
                </a:solidFill>
                <a:latin typeface="+mn-lt"/>
                <a:ea typeface="+mn-ea"/>
                <a:cs typeface="+mn-ea"/>
                <a:sym typeface="+mn-lt"/>
              </a:rPr>
              <a:t>种子外有果皮包被</a:t>
            </a:r>
            <a:endParaRPr lang="zh-CN" altLang="en-US" sz="2400" dirty="0">
              <a:solidFill>
                <a:srgbClr val="FF0000"/>
              </a:solidFill>
              <a:latin typeface="+mn-lt"/>
              <a:ea typeface="+mn-ea"/>
              <a:cs typeface="+mn-ea"/>
              <a:sym typeface="+mn-lt"/>
            </a:endParaRPr>
          </a:p>
        </p:txBody>
      </p:sp>
      <p:sp>
        <p:nvSpPr>
          <p:cNvPr id="22538" name="文本框 22537"/>
          <p:cNvSpPr txBox="1">
            <a:spLocks noChangeArrowheads="1"/>
          </p:cNvSpPr>
          <p:nvPr/>
        </p:nvSpPr>
        <p:spPr bwMode="auto">
          <a:xfrm>
            <a:off x="5458353" y="3961544"/>
            <a:ext cx="22288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pPr>
            <a:r>
              <a:rPr lang="zh-CN" altLang="en-US" sz="2400">
                <a:latin typeface="+mn-lt"/>
                <a:ea typeface="+mn-ea"/>
                <a:cs typeface="+mn-ea"/>
                <a:sym typeface="+mn-lt"/>
              </a:rPr>
              <a:t>被子植物</a:t>
            </a:r>
            <a:endParaRPr lang="zh-CN" altLang="en-US" sz="2400">
              <a:latin typeface="+mn-lt"/>
              <a:ea typeface="+mn-ea"/>
              <a:cs typeface="+mn-ea"/>
              <a:sym typeface="+mn-lt"/>
            </a:endParaRPr>
          </a:p>
        </p:txBody>
      </p:sp>
      <p:sp>
        <p:nvSpPr>
          <p:cNvPr id="22539" name="文本框 22538"/>
          <p:cNvSpPr txBox="1">
            <a:spLocks noChangeArrowheads="1"/>
          </p:cNvSpPr>
          <p:nvPr/>
        </p:nvSpPr>
        <p:spPr bwMode="auto">
          <a:xfrm>
            <a:off x="1520825" y="3961765"/>
            <a:ext cx="16319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pPr>
            <a:r>
              <a:rPr lang="zh-CN" altLang="en-US" sz="2400" dirty="0">
                <a:latin typeface="+mn-lt"/>
                <a:ea typeface="+mn-ea"/>
                <a:cs typeface="+mn-ea"/>
                <a:sym typeface="+mn-lt"/>
              </a:rPr>
              <a:t>裸子植物</a:t>
            </a:r>
            <a:endParaRPr lang="zh-CN" altLang="en-US" sz="2400" dirty="0">
              <a:latin typeface="+mn-lt"/>
              <a:ea typeface="+mn-ea"/>
              <a:cs typeface="+mn-ea"/>
              <a:sym typeface="+mn-lt"/>
            </a:endParaRPr>
          </a:p>
        </p:txBody>
      </p:sp>
      <p:sp>
        <p:nvSpPr>
          <p:cNvPr id="22542" name="直接连接符 22541"/>
          <p:cNvSpPr>
            <a:spLocks noChangeShapeType="1"/>
          </p:cNvSpPr>
          <p:nvPr/>
        </p:nvSpPr>
        <p:spPr bwMode="auto">
          <a:xfrm flipH="1">
            <a:off x="5281727" y="2624948"/>
            <a:ext cx="59055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22543" name="直接连接符 22542"/>
          <p:cNvSpPr>
            <a:spLocks noChangeShapeType="1"/>
          </p:cNvSpPr>
          <p:nvPr/>
        </p:nvSpPr>
        <p:spPr bwMode="auto">
          <a:xfrm>
            <a:off x="6421661" y="2003532"/>
            <a:ext cx="131445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22544" name="文本框 22543"/>
          <p:cNvSpPr txBox="1">
            <a:spLocks noChangeArrowheads="1"/>
          </p:cNvSpPr>
          <p:nvPr/>
        </p:nvSpPr>
        <p:spPr bwMode="auto">
          <a:xfrm>
            <a:off x="4500245" y="2359660"/>
            <a:ext cx="86741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2400" dirty="0">
                <a:latin typeface="+mn-lt"/>
                <a:ea typeface="+mn-ea"/>
                <a:cs typeface="+mn-ea"/>
                <a:sym typeface="+mn-lt"/>
              </a:rPr>
              <a:t>种子</a:t>
            </a:r>
            <a:endParaRPr lang="zh-CN" altLang="en-US" sz="2400" dirty="0">
              <a:latin typeface="+mn-lt"/>
              <a:ea typeface="+mn-ea"/>
              <a:cs typeface="+mn-ea"/>
              <a:sym typeface="+mn-lt"/>
            </a:endParaRPr>
          </a:p>
        </p:txBody>
      </p:sp>
      <p:sp>
        <p:nvSpPr>
          <p:cNvPr id="22545" name="文本框 22544"/>
          <p:cNvSpPr txBox="1">
            <a:spLocks noChangeArrowheads="1"/>
          </p:cNvSpPr>
          <p:nvPr/>
        </p:nvSpPr>
        <p:spPr bwMode="auto">
          <a:xfrm>
            <a:off x="7772400" y="1793875"/>
            <a:ext cx="80010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2400" dirty="0">
                <a:latin typeface="+mn-lt"/>
                <a:ea typeface="+mn-ea"/>
                <a:cs typeface="+mn-ea"/>
                <a:sym typeface="+mn-lt"/>
              </a:rPr>
              <a:t>果皮</a:t>
            </a:r>
            <a:endParaRPr lang="zh-CN" altLang="en-US" sz="2400" dirty="0">
              <a:latin typeface="+mn-lt"/>
              <a:ea typeface="+mn-ea"/>
              <a:cs typeface="+mn-ea"/>
              <a:sym typeface="+mn-lt"/>
            </a:endParaRPr>
          </a:p>
        </p:txBody>
      </p:sp>
      <p:sp>
        <p:nvSpPr>
          <p:cNvPr id="22546" name="直接连接符 22545"/>
          <p:cNvSpPr>
            <a:spLocks noChangeShapeType="1"/>
          </p:cNvSpPr>
          <p:nvPr/>
        </p:nvSpPr>
        <p:spPr bwMode="auto">
          <a:xfrm>
            <a:off x="2782054" y="3264100"/>
            <a:ext cx="1098947" cy="278606"/>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22547" name="直接连接符 22546"/>
          <p:cNvSpPr>
            <a:spLocks noChangeShapeType="1"/>
          </p:cNvSpPr>
          <p:nvPr/>
        </p:nvSpPr>
        <p:spPr bwMode="auto">
          <a:xfrm flipV="1">
            <a:off x="3018987" y="1724545"/>
            <a:ext cx="862013" cy="278606"/>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eaLnBrk="0" fontAlgn="base" hangingPunct="0">
              <a:spcBef>
                <a:spcPct val="0"/>
              </a:spcBef>
              <a:spcAft>
                <a:spcPct val="0"/>
              </a:spcAft>
            </a:pPr>
            <a:endParaRPr lang="zh-CN" altLang="en-US" sz="2100">
              <a:solidFill>
                <a:srgbClr val="000000"/>
              </a:solidFill>
              <a:cs typeface="+mn-ea"/>
              <a:sym typeface="+mn-lt"/>
            </a:endParaRPr>
          </a:p>
        </p:txBody>
      </p:sp>
      <p:sp>
        <p:nvSpPr>
          <p:cNvPr id="3" name="文本框 2"/>
          <p:cNvSpPr txBox="1"/>
          <p:nvPr>
            <p:custDataLst>
              <p:tags r:id="rId3"/>
            </p:custDataLst>
          </p:nvPr>
        </p:nvSpPr>
        <p:spPr>
          <a:xfrm>
            <a:off x="707572" y="306161"/>
            <a:ext cx="3794760" cy="560705"/>
          </a:xfrm>
          <a:prstGeom prst="rect">
            <a:avLst/>
          </a:prstGeom>
          <a:noFill/>
        </p:spPr>
        <p:txBody>
          <a:bodyPr wrap="none" lIns="68580" tIns="34290" rIns="68580" bIns="34290" rtlCol="0">
            <a:spAutoFit/>
          </a:bodyPr>
          <a:p>
            <a:r>
              <a:rPr lang="zh-CN" altLang="en-US" sz="3200" b="1" dirty="0">
                <a:cs typeface="+mn-ea"/>
                <a:sym typeface="+mn-lt"/>
              </a:rPr>
              <a:t>裸子植物和被子植物</a:t>
            </a:r>
            <a:endParaRPr lang="zh-CN" altLang="en-US" sz="3200" b="1" dirty="0">
              <a:cs typeface="+mn-ea"/>
              <a:sym typeface="+mn-lt"/>
            </a:endParaRPr>
          </a:p>
        </p:txBody>
      </p:sp>
    </p:spTree>
    <p:custDataLst>
      <p:tags r:id="rId4"/>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1000" fill="hold"/>
                                        <p:tgtEl>
                                          <p:spTgt spid="22532"/>
                                        </p:tgtEl>
                                        <p:attrNameLst>
                                          <p:attrName>ppt_w</p:attrName>
                                        </p:attrNameLst>
                                      </p:cBhvr>
                                      <p:tavLst>
                                        <p:tav tm="0">
                                          <p:val>
                                            <p:strVal val="#ppt_w*0.70"/>
                                          </p:val>
                                        </p:tav>
                                        <p:tav tm="100000">
                                          <p:val>
                                            <p:strVal val="#ppt_w"/>
                                          </p:val>
                                        </p:tav>
                                      </p:tavLst>
                                    </p:anim>
                                    <p:anim calcmode="lin" valueType="num">
                                      <p:cBhvr>
                                        <p:cTn id="8" dur="1000" fill="hold"/>
                                        <p:tgtEl>
                                          <p:spTgt spid="22532"/>
                                        </p:tgtEl>
                                        <p:attrNameLst>
                                          <p:attrName>ppt_h</p:attrName>
                                        </p:attrNameLst>
                                      </p:cBhvr>
                                      <p:tavLst>
                                        <p:tav tm="0">
                                          <p:val>
                                            <p:strVal val="#ppt_h"/>
                                          </p:val>
                                        </p:tav>
                                        <p:tav tm="100000">
                                          <p:val>
                                            <p:strVal val="#ppt_h"/>
                                          </p:val>
                                        </p:tav>
                                      </p:tavLst>
                                    </p:anim>
                                    <p:animEffect transition="in" filter="fade">
                                      <p:cBhvr>
                                        <p:cTn id="9" dur="1000"/>
                                        <p:tgtEl>
                                          <p:spTgt spid="2253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2547"/>
                                        </p:tgtEl>
                                        <p:attrNameLst>
                                          <p:attrName>style.visibility</p:attrName>
                                        </p:attrNameLst>
                                      </p:cBhvr>
                                      <p:to>
                                        <p:strVal val="visible"/>
                                      </p:to>
                                    </p:set>
                                    <p:animEffect transition="in" filter="wipe(left)">
                                      <p:cBhvr>
                                        <p:cTn id="14" dur="500"/>
                                        <p:tgtEl>
                                          <p:spTgt spid="2254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2534"/>
                                        </p:tgtEl>
                                        <p:attrNameLst>
                                          <p:attrName>style.visibility</p:attrName>
                                        </p:attrNameLst>
                                      </p:cBhvr>
                                      <p:to>
                                        <p:strVal val="visible"/>
                                      </p:to>
                                    </p:set>
                                    <p:animEffect transition="in" filter="wipe(left)">
                                      <p:cBhvr>
                                        <p:cTn id="18" dur="500"/>
                                        <p:tgtEl>
                                          <p:spTgt spid="225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2546"/>
                                        </p:tgtEl>
                                        <p:attrNameLst>
                                          <p:attrName>style.visibility</p:attrName>
                                        </p:attrNameLst>
                                      </p:cBhvr>
                                      <p:to>
                                        <p:strVal val="visible"/>
                                      </p:to>
                                    </p:set>
                                    <p:animEffect transition="in" filter="wipe(left)">
                                      <p:cBhvr>
                                        <p:cTn id="23" dur="500"/>
                                        <p:tgtEl>
                                          <p:spTgt spid="22546"/>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2533"/>
                                        </p:tgtEl>
                                        <p:attrNameLst>
                                          <p:attrName>style.visibility</p:attrName>
                                        </p:attrNameLst>
                                      </p:cBhvr>
                                      <p:to>
                                        <p:strVal val="visible"/>
                                      </p:to>
                                    </p:set>
                                    <p:animEffect transition="in" filter="wipe(left)">
                                      <p:cBhvr>
                                        <p:cTn id="27" dur="500"/>
                                        <p:tgtEl>
                                          <p:spTgt spid="2253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2535"/>
                                        </p:tgtEl>
                                        <p:attrNameLst>
                                          <p:attrName>style.visibility</p:attrName>
                                        </p:attrNameLst>
                                      </p:cBhvr>
                                      <p:to>
                                        <p:strVal val="visible"/>
                                      </p:to>
                                    </p:set>
                                  </p:childTnLst>
                                </p:cTn>
                              </p:par>
                            </p:childTnLst>
                          </p:cTn>
                        </p:par>
                        <p:par>
                          <p:cTn id="32" fill="hold">
                            <p:stCondLst>
                              <p:cond delay="0"/>
                            </p:stCondLst>
                            <p:childTnLst>
                              <p:par>
                                <p:cTn id="33" presetID="5" presetClass="entr" presetSubtype="10" fill="hold" grpId="0" nodeType="afterEffect">
                                  <p:stCondLst>
                                    <p:cond delay="0"/>
                                  </p:stCondLst>
                                  <p:childTnLst>
                                    <p:set>
                                      <p:cBhvr>
                                        <p:cTn id="34" dur="1" fill="hold">
                                          <p:stCondLst>
                                            <p:cond delay="0"/>
                                          </p:stCondLst>
                                        </p:cTn>
                                        <p:tgtEl>
                                          <p:spTgt spid="22539"/>
                                        </p:tgtEl>
                                        <p:attrNameLst>
                                          <p:attrName>style.visibility</p:attrName>
                                        </p:attrNameLst>
                                      </p:cBhvr>
                                      <p:to>
                                        <p:strVal val="visible"/>
                                      </p:to>
                                    </p:set>
                                    <p:animEffect transition="in" filter="checkerboard(across)">
                                      <p:cBhvr>
                                        <p:cTn id="35" dur="500"/>
                                        <p:tgtEl>
                                          <p:spTgt spid="22539"/>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22541"/>
                                        </p:tgtEl>
                                        <p:attrNameLst>
                                          <p:attrName>style.visibility</p:attrName>
                                        </p:attrNameLst>
                                      </p:cBhvr>
                                      <p:to>
                                        <p:strVal val="visible"/>
                                      </p:to>
                                    </p:set>
                                    <p:animEffect transition="in" filter="diamond(in)">
                                      <p:cBhvr>
                                        <p:cTn id="40" dur="2000"/>
                                        <p:tgtEl>
                                          <p:spTgt spid="2254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22542"/>
                                        </p:tgtEl>
                                        <p:attrNameLst>
                                          <p:attrName>style.visibility</p:attrName>
                                        </p:attrNameLst>
                                      </p:cBhvr>
                                      <p:to>
                                        <p:strVal val="visible"/>
                                      </p:to>
                                    </p:set>
                                    <p:animEffect transition="in" filter="wipe(right)">
                                      <p:cBhvr>
                                        <p:cTn id="45" dur="500"/>
                                        <p:tgtEl>
                                          <p:spTgt spid="22542"/>
                                        </p:tgtEl>
                                      </p:cBhvr>
                                    </p:animEffect>
                                  </p:childTnLst>
                                </p:cTn>
                              </p:par>
                            </p:childTnLst>
                          </p:cTn>
                        </p:par>
                        <p:par>
                          <p:cTn id="46" fill="hold">
                            <p:stCondLst>
                              <p:cond delay="500"/>
                            </p:stCondLst>
                            <p:childTnLst>
                              <p:par>
                                <p:cTn id="47" presetID="22" presetClass="entr" presetSubtype="2" fill="hold" grpId="0" nodeType="afterEffect">
                                  <p:stCondLst>
                                    <p:cond delay="0"/>
                                  </p:stCondLst>
                                  <p:childTnLst>
                                    <p:set>
                                      <p:cBhvr>
                                        <p:cTn id="48" dur="1" fill="hold">
                                          <p:stCondLst>
                                            <p:cond delay="0"/>
                                          </p:stCondLst>
                                        </p:cTn>
                                        <p:tgtEl>
                                          <p:spTgt spid="22544"/>
                                        </p:tgtEl>
                                        <p:attrNameLst>
                                          <p:attrName>style.visibility</p:attrName>
                                        </p:attrNameLst>
                                      </p:cBhvr>
                                      <p:to>
                                        <p:strVal val="visible"/>
                                      </p:to>
                                    </p:set>
                                    <p:animEffect transition="in" filter="wipe(right)">
                                      <p:cBhvr>
                                        <p:cTn id="49" dur="500"/>
                                        <p:tgtEl>
                                          <p:spTgt spid="2254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2543"/>
                                        </p:tgtEl>
                                        <p:attrNameLst>
                                          <p:attrName>style.visibility</p:attrName>
                                        </p:attrNameLst>
                                      </p:cBhvr>
                                      <p:to>
                                        <p:strVal val="visible"/>
                                      </p:to>
                                    </p:set>
                                    <p:animEffect transition="in" filter="wipe(left)">
                                      <p:cBhvr>
                                        <p:cTn id="54" dur="500"/>
                                        <p:tgtEl>
                                          <p:spTgt spid="22543"/>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22545"/>
                                        </p:tgtEl>
                                        <p:attrNameLst>
                                          <p:attrName>style.visibility</p:attrName>
                                        </p:attrNameLst>
                                      </p:cBhvr>
                                      <p:to>
                                        <p:strVal val="visible"/>
                                      </p:to>
                                    </p:set>
                                    <p:animEffect transition="in" filter="wipe(left)">
                                      <p:cBhvr>
                                        <p:cTn id="58" dur="500"/>
                                        <p:tgtEl>
                                          <p:spTgt spid="22545"/>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2537"/>
                                        </p:tgtEl>
                                        <p:attrNameLst>
                                          <p:attrName>style.visibility</p:attrName>
                                        </p:attrNameLst>
                                      </p:cBhvr>
                                      <p:to>
                                        <p:strVal val="visible"/>
                                      </p:to>
                                    </p:set>
                                  </p:childTnLst>
                                </p:cTn>
                              </p:par>
                            </p:childTnLst>
                          </p:cTn>
                        </p:par>
                        <p:par>
                          <p:cTn id="63" fill="hold">
                            <p:stCondLst>
                              <p:cond delay="0"/>
                            </p:stCondLst>
                            <p:childTnLst>
                              <p:par>
                                <p:cTn id="64" presetID="16" presetClass="entr" presetSubtype="26" fill="hold" grpId="0" nodeType="afterEffect">
                                  <p:stCondLst>
                                    <p:cond delay="0"/>
                                  </p:stCondLst>
                                  <p:childTnLst>
                                    <p:set>
                                      <p:cBhvr>
                                        <p:cTn id="65" dur="1" fill="hold">
                                          <p:stCondLst>
                                            <p:cond delay="0"/>
                                          </p:stCondLst>
                                        </p:cTn>
                                        <p:tgtEl>
                                          <p:spTgt spid="22538"/>
                                        </p:tgtEl>
                                        <p:attrNameLst>
                                          <p:attrName>style.visibility</p:attrName>
                                        </p:attrNameLst>
                                      </p:cBhvr>
                                      <p:to>
                                        <p:strVal val="visible"/>
                                      </p:to>
                                    </p:set>
                                    <p:animEffect transition="in" filter="barn(inHorizontal)">
                                      <p:cBhvr>
                                        <p:cTn id="66"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4" grpId="0"/>
      <p:bldP spid="22535" grpId="0"/>
      <p:bldP spid="22537" grpId="0"/>
      <p:bldP spid="22538" grpId="0"/>
      <p:bldP spid="22539" grpId="0"/>
      <p:bldP spid="22544" grpId="0"/>
      <p:bldP spid="2254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6" name="矩形 17415"/>
          <p:cNvSpPr/>
          <p:nvPr/>
        </p:nvSpPr>
        <p:spPr>
          <a:xfrm>
            <a:off x="535940" y="1788795"/>
            <a:ext cx="8212455" cy="80708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不是。因为松树的种子是裸露的，没有果皮保护，松球是由一片片鳞片构成的，鳞片基部是裸露的种子。</a:t>
            </a:r>
            <a:endParaRPr lang="zh-CN" altLang="en-US" sz="2400" noProof="1">
              <a:solidFill>
                <a:srgbClr val="FF0000"/>
              </a:solidFill>
              <a:cs typeface="+mn-ea"/>
              <a:sym typeface="+mn-lt"/>
            </a:endParaRPr>
          </a:p>
        </p:txBody>
      </p:sp>
      <p:sp>
        <p:nvSpPr>
          <p:cNvPr id="17417" name="矩形 17416"/>
          <p:cNvSpPr>
            <a:spLocks noChangeArrowheads="1"/>
          </p:cNvSpPr>
          <p:nvPr/>
        </p:nvSpPr>
        <p:spPr bwMode="auto">
          <a:xfrm>
            <a:off x="535940" y="1304290"/>
            <a:ext cx="748030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400" dirty="0">
                <a:latin typeface="+mn-lt"/>
                <a:ea typeface="+mn-ea"/>
                <a:cs typeface="+mn-ea"/>
                <a:sym typeface="+mn-lt"/>
              </a:rPr>
              <a:t>1</a:t>
            </a:r>
            <a:r>
              <a:rPr lang="zh-CN" altLang="en-US" sz="2400" dirty="0">
                <a:latin typeface="+mn-lt"/>
                <a:ea typeface="+mn-ea"/>
                <a:cs typeface="+mn-ea"/>
                <a:sym typeface="+mn-lt"/>
              </a:rPr>
              <a:t>．松树的种子包在球果里，球果是不是果实？为什么？</a:t>
            </a:r>
            <a:endParaRPr lang="zh-CN" altLang="en-US" sz="2400" dirty="0">
              <a:latin typeface="+mn-lt"/>
              <a:ea typeface="+mn-ea"/>
              <a:cs typeface="+mn-ea"/>
              <a:sym typeface="+mn-lt"/>
            </a:endParaRPr>
          </a:p>
        </p:txBody>
      </p:sp>
      <p:sp>
        <p:nvSpPr>
          <p:cNvPr id="17418" name="矩形 17417"/>
          <p:cNvSpPr>
            <a:spLocks noChangeArrowheads="1"/>
          </p:cNvSpPr>
          <p:nvPr/>
        </p:nvSpPr>
        <p:spPr bwMode="auto">
          <a:xfrm>
            <a:off x="535940" y="2762885"/>
            <a:ext cx="8257540"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400" dirty="0">
                <a:latin typeface="+mn-lt"/>
                <a:ea typeface="+mn-ea"/>
                <a:cs typeface="+mn-ea"/>
                <a:sym typeface="+mn-lt"/>
              </a:rPr>
              <a:t>2</a:t>
            </a:r>
            <a:r>
              <a:rPr lang="zh-CN" altLang="en-US" sz="2400" dirty="0">
                <a:latin typeface="+mn-lt"/>
                <a:ea typeface="+mn-ea"/>
                <a:cs typeface="+mn-ea"/>
                <a:sym typeface="+mn-lt"/>
              </a:rPr>
              <a:t>．你认为裸子植物与被子植物有什么相同之处？有什么不同之处？</a:t>
            </a:r>
            <a:endParaRPr lang="zh-CN" altLang="en-US" sz="2400" dirty="0">
              <a:latin typeface="+mn-lt"/>
              <a:ea typeface="+mn-ea"/>
              <a:cs typeface="+mn-ea"/>
              <a:sym typeface="+mn-lt"/>
            </a:endParaRPr>
          </a:p>
        </p:txBody>
      </p:sp>
      <p:sp>
        <p:nvSpPr>
          <p:cNvPr id="17419" name="矩形 17418"/>
          <p:cNvSpPr/>
          <p:nvPr/>
        </p:nvSpPr>
        <p:spPr>
          <a:xfrm>
            <a:off x="535940" y="3569970"/>
            <a:ext cx="7251700" cy="43751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相同点：都靠种子繁殖。</a:t>
            </a:r>
            <a:endParaRPr lang="zh-CN" altLang="en-US" sz="2400" noProof="1">
              <a:solidFill>
                <a:srgbClr val="FF0000"/>
              </a:solidFill>
              <a:cs typeface="+mn-ea"/>
              <a:sym typeface="+mn-lt"/>
            </a:endParaRPr>
          </a:p>
        </p:txBody>
      </p:sp>
      <p:sp>
        <p:nvSpPr>
          <p:cNvPr id="17420" name="矩形 17419"/>
          <p:cNvSpPr/>
          <p:nvPr/>
        </p:nvSpPr>
        <p:spPr>
          <a:xfrm>
            <a:off x="542925" y="4007485"/>
            <a:ext cx="7244715" cy="43751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zh-CN" altLang="en-US" sz="2400" noProof="1">
                <a:solidFill>
                  <a:srgbClr val="FF0000"/>
                </a:solidFill>
                <a:cs typeface="+mn-ea"/>
                <a:sym typeface="+mn-lt"/>
              </a:rPr>
              <a:t>不同点：种子有没有果皮包被着。</a:t>
            </a:r>
            <a:endParaRPr lang="zh-CN" altLang="en-US" sz="2400" noProof="1">
              <a:solidFill>
                <a:srgbClr val="FF0000"/>
              </a:solidFill>
              <a:cs typeface="+mn-ea"/>
              <a:sym typeface="+mn-lt"/>
            </a:endParaRPr>
          </a:p>
        </p:txBody>
      </p:sp>
      <p:sp>
        <p:nvSpPr>
          <p:cNvPr id="10" name="文本框 9"/>
          <p:cNvSpPr txBox="1"/>
          <p:nvPr/>
        </p:nvSpPr>
        <p:spPr>
          <a:xfrm>
            <a:off x="707390" y="315595"/>
            <a:ext cx="1761490" cy="499110"/>
          </a:xfrm>
          <a:prstGeom prst="rect">
            <a:avLst/>
          </a:prstGeom>
          <a:noFill/>
        </p:spPr>
        <p:txBody>
          <a:bodyPr wrap="square" lIns="68580" tIns="34290" rIns="68580" bIns="34290" rtlCol="0">
            <a:spAutoFit/>
          </a:bodyPr>
          <a:lstStyle/>
          <a:p>
            <a:r>
              <a:rPr lang="zh-CN" altLang="en-US" sz="2800" b="1" dirty="0">
                <a:cs typeface="+mn-ea"/>
                <a:sym typeface="+mn-lt"/>
              </a:rPr>
              <a:t>想一想</a:t>
            </a:r>
            <a:endParaRPr lang="zh-CN" altLang="en-US" sz="2800" b="1" dirty="0">
              <a:cs typeface="+mn-ea"/>
              <a:sym typeface="+mn-lt"/>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417"/>
                                        </p:tgtEl>
                                        <p:attrNameLst>
                                          <p:attrName>style.visibility</p:attrName>
                                        </p:attrNameLst>
                                      </p:cBhvr>
                                      <p:to>
                                        <p:strVal val="visible"/>
                                      </p:to>
                                    </p:set>
                                    <p:anim calcmode="lin" valueType="num">
                                      <p:cBhvr additive="base">
                                        <p:cTn id="7" dur="500"/>
                                        <p:tgtEl>
                                          <p:spTgt spid="17417"/>
                                        </p:tgtEl>
                                        <p:attrNameLst>
                                          <p:attrName>ppt_y</p:attrName>
                                        </p:attrNameLst>
                                      </p:cBhvr>
                                      <p:tavLst>
                                        <p:tav tm="0">
                                          <p:val>
                                            <p:strVal val="#ppt_y+#ppt_h*1.125000"/>
                                          </p:val>
                                        </p:tav>
                                        <p:tav tm="100000">
                                          <p:val>
                                            <p:strVal val="#ppt_y"/>
                                          </p:val>
                                        </p:tav>
                                      </p:tavLst>
                                    </p:anim>
                                    <p:animEffect transition="in" filter="wipe(up)">
                                      <p:cBhvr>
                                        <p:cTn id="8" dur="500"/>
                                        <p:tgtEl>
                                          <p:spTgt spid="174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416"/>
                                        </p:tgtEl>
                                        <p:attrNameLst>
                                          <p:attrName>style.visibility</p:attrName>
                                        </p:attrNameLst>
                                      </p:cBhvr>
                                      <p:to>
                                        <p:strVal val="visible"/>
                                      </p:to>
                                    </p:set>
                                    <p:anim calcmode="lin" valueType="num">
                                      <p:cBhvr additive="base">
                                        <p:cTn id="13" dur="500"/>
                                        <p:tgtEl>
                                          <p:spTgt spid="17416"/>
                                        </p:tgtEl>
                                        <p:attrNameLst>
                                          <p:attrName>ppt_y</p:attrName>
                                        </p:attrNameLst>
                                      </p:cBhvr>
                                      <p:tavLst>
                                        <p:tav tm="0">
                                          <p:val>
                                            <p:strVal val="#ppt_y+#ppt_h*1.125000"/>
                                          </p:val>
                                        </p:tav>
                                        <p:tav tm="100000">
                                          <p:val>
                                            <p:strVal val="#ppt_y"/>
                                          </p:val>
                                        </p:tav>
                                      </p:tavLst>
                                    </p:anim>
                                    <p:animEffect transition="in" filter="wipe(up)">
                                      <p:cBhvr>
                                        <p:cTn id="14" dur="500"/>
                                        <p:tgtEl>
                                          <p:spTgt spid="174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7418"/>
                                        </p:tgtEl>
                                        <p:attrNameLst>
                                          <p:attrName>style.visibility</p:attrName>
                                        </p:attrNameLst>
                                      </p:cBhvr>
                                      <p:to>
                                        <p:strVal val="visible"/>
                                      </p:to>
                                    </p:set>
                                    <p:anim calcmode="lin" valueType="num">
                                      <p:cBhvr additive="base">
                                        <p:cTn id="19" dur="500"/>
                                        <p:tgtEl>
                                          <p:spTgt spid="17418"/>
                                        </p:tgtEl>
                                        <p:attrNameLst>
                                          <p:attrName>ppt_y</p:attrName>
                                        </p:attrNameLst>
                                      </p:cBhvr>
                                      <p:tavLst>
                                        <p:tav tm="0">
                                          <p:val>
                                            <p:strVal val="#ppt_y+#ppt_h*1.125000"/>
                                          </p:val>
                                        </p:tav>
                                        <p:tav tm="100000">
                                          <p:val>
                                            <p:strVal val="#ppt_y"/>
                                          </p:val>
                                        </p:tav>
                                      </p:tavLst>
                                    </p:anim>
                                    <p:animEffect transition="in" filter="wipe(up)">
                                      <p:cBhvr>
                                        <p:cTn id="20" dur="500"/>
                                        <p:tgtEl>
                                          <p:spTgt spid="174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7419"/>
                                        </p:tgtEl>
                                        <p:attrNameLst>
                                          <p:attrName>style.visibility</p:attrName>
                                        </p:attrNameLst>
                                      </p:cBhvr>
                                      <p:to>
                                        <p:strVal val="visible"/>
                                      </p:to>
                                    </p:set>
                                    <p:anim calcmode="lin" valueType="num">
                                      <p:cBhvr additive="base">
                                        <p:cTn id="25" dur="500"/>
                                        <p:tgtEl>
                                          <p:spTgt spid="17419"/>
                                        </p:tgtEl>
                                        <p:attrNameLst>
                                          <p:attrName>ppt_y</p:attrName>
                                        </p:attrNameLst>
                                      </p:cBhvr>
                                      <p:tavLst>
                                        <p:tav tm="0">
                                          <p:val>
                                            <p:strVal val="#ppt_y+#ppt_h*1.125000"/>
                                          </p:val>
                                        </p:tav>
                                        <p:tav tm="100000">
                                          <p:val>
                                            <p:strVal val="#ppt_y"/>
                                          </p:val>
                                        </p:tav>
                                      </p:tavLst>
                                    </p:anim>
                                    <p:animEffect transition="in" filter="wipe(up)">
                                      <p:cBhvr>
                                        <p:cTn id="26" dur="500"/>
                                        <p:tgtEl>
                                          <p:spTgt spid="1741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7420"/>
                                        </p:tgtEl>
                                        <p:attrNameLst>
                                          <p:attrName>style.visibility</p:attrName>
                                        </p:attrNameLst>
                                      </p:cBhvr>
                                      <p:to>
                                        <p:strVal val="visible"/>
                                      </p:to>
                                    </p:set>
                                    <p:anim calcmode="lin" valueType="num">
                                      <p:cBhvr additive="base">
                                        <p:cTn id="31" dur="500"/>
                                        <p:tgtEl>
                                          <p:spTgt spid="17420"/>
                                        </p:tgtEl>
                                        <p:attrNameLst>
                                          <p:attrName>ppt_y</p:attrName>
                                        </p:attrNameLst>
                                      </p:cBhvr>
                                      <p:tavLst>
                                        <p:tav tm="0">
                                          <p:val>
                                            <p:strVal val="#ppt_y+#ppt_h*1.125000"/>
                                          </p:val>
                                        </p:tav>
                                        <p:tav tm="100000">
                                          <p:val>
                                            <p:strVal val="#ppt_y"/>
                                          </p:val>
                                        </p:tav>
                                      </p:tavLst>
                                    </p:anim>
                                    <p:animEffect transition="in" filter="wipe(up)">
                                      <p:cBhvr>
                                        <p:cTn id="32" dur="5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bldLvl="0" animBg="1"/>
      <p:bldP spid="17417" grpId="0"/>
      <p:bldP spid="17418" grpId="0"/>
      <p:bldP spid="17419" grpId="0" bldLvl="0" animBg="1"/>
      <p:bldP spid="1742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4" name="矩形 30723"/>
          <p:cNvSpPr>
            <a:spLocks noChangeArrowheads="1"/>
          </p:cNvSpPr>
          <p:nvPr/>
        </p:nvSpPr>
        <p:spPr bwMode="auto">
          <a:xfrm>
            <a:off x="707390" y="1170305"/>
            <a:ext cx="7671435" cy="807085"/>
          </a:xfrm>
          <a:prstGeom prst="rect">
            <a:avLst/>
          </a:prstGeom>
          <a:noFill/>
          <a:ln>
            <a:noFill/>
          </a:ln>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pPr>
            <a:r>
              <a:rPr lang="en-US" altLang="zh-CN" sz="2400" dirty="0">
                <a:latin typeface="+mn-lt"/>
                <a:ea typeface="+mn-ea"/>
                <a:cs typeface="+mn-ea"/>
                <a:sym typeface="+mn-lt"/>
              </a:rPr>
              <a:t>3</a:t>
            </a:r>
            <a:r>
              <a:rPr lang="zh-CN" altLang="en-US" sz="2400" dirty="0">
                <a:latin typeface="+mn-lt"/>
                <a:ea typeface="+mn-ea"/>
                <a:cs typeface="+mn-ea"/>
                <a:sym typeface="+mn-lt"/>
              </a:rPr>
              <a:t>．为什么种子植物比裸子植物更加适应陆地生活，在生物圈中分布更广泛，种类更多？</a:t>
            </a:r>
            <a:endParaRPr lang="zh-CN" altLang="en-US" sz="2400" dirty="0">
              <a:latin typeface="+mn-lt"/>
              <a:ea typeface="+mn-ea"/>
              <a:cs typeface="+mn-ea"/>
              <a:sym typeface="+mn-lt"/>
            </a:endParaRPr>
          </a:p>
        </p:txBody>
      </p:sp>
      <p:sp>
        <p:nvSpPr>
          <p:cNvPr id="30726" name="文本框 30725"/>
          <p:cNvSpPr txBox="1"/>
          <p:nvPr/>
        </p:nvSpPr>
        <p:spPr>
          <a:xfrm>
            <a:off x="707390" y="2174875"/>
            <a:ext cx="7856220" cy="80708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en-US" altLang="zh-CN" sz="2400" noProof="1">
                <a:solidFill>
                  <a:srgbClr val="FF0000"/>
                </a:solidFill>
                <a:cs typeface="+mn-ea"/>
                <a:sym typeface="+mn-lt"/>
              </a:rPr>
              <a:t>①</a:t>
            </a:r>
            <a:r>
              <a:rPr lang="zh-CN" altLang="en-US" sz="2400" noProof="1">
                <a:solidFill>
                  <a:srgbClr val="FF0000"/>
                </a:solidFill>
                <a:cs typeface="+mn-ea"/>
                <a:sym typeface="+mn-lt"/>
              </a:rPr>
              <a:t>种子植物的种子在发育过程中，果实可以保护种子免受昆虫的叮咬，以及外界环境中其他不利因素的危害。</a:t>
            </a:r>
            <a:endParaRPr lang="zh-CN" altLang="en-US" sz="2400" noProof="1">
              <a:solidFill>
                <a:srgbClr val="FF0000"/>
              </a:solidFill>
              <a:cs typeface="+mn-ea"/>
              <a:sym typeface="+mn-lt"/>
            </a:endParaRPr>
          </a:p>
        </p:txBody>
      </p:sp>
      <p:sp>
        <p:nvSpPr>
          <p:cNvPr id="30727" name="文本框 30726"/>
          <p:cNvSpPr txBox="1"/>
          <p:nvPr/>
        </p:nvSpPr>
        <p:spPr>
          <a:xfrm>
            <a:off x="707390" y="3103245"/>
            <a:ext cx="7856855" cy="80708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fontAlgn="base">
              <a:lnSpc>
                <a:spcPct val="100000"/>
              </a:lnSpc>
              <a:spcBef>
                <a:spcPct val="50000"/>
              </a:spcBef>
              <a:spcAft>
                <a:spcPct val="0"/>
              </a:spcAft>
              <a:defRPr/>
            </a:pPr>
            <a:r>
              <a:rPr lang="en-US" altLang="zh-CN" sz="2400" noProof="1">
                <a:solidFill>
                  <a:srgbClr val="FF0000"/>
                </a:solidFill>
                <a:cs typeface="+mn-ea"/>
                <a:sym typeface="+mn-lt"/>
              </a:rPr>
              <a:t>②</a:t>
            </a:r>
            <a:r>
              <a:rPr lang="zh-CN" altLang="en-US" sz="2400" noProof="1">
                <a:solidFill>
                  <a:srgbClr val="FF0000"/>
                </a:solidFill>
                <a:cs typeface="+mn-ea"/>
                <a:sym typeface="+mn-lt"/>
              </a:rPr>
              <a:t>种子植物的种子有多种传播方式：借风力传播、借动物传播、借水力传播三种。</a:t>
            </a:r>
            <a:endParaRPr lang="zh-CN" altLang="en-US" sz="2400" noProof="1">
              <a:solidFill>
                <a:srgbClr val="FF0000"/>
              </a:solidFill>
              <a:cs typeface="+mn-ea"/>
              <a:sym typeface="+mn-lt"/>
            </a:endParaRPr>
          </a:p>
        </p:txBody>
      </p:sp>
      <p:sp>
        <p:nvSpPr>
          <p:cNvPr id="10" name="文本框 9"/>
          <p:cNvSpPr txBox="1"/>
          <p:nvPr>
            <p:custDataLst>
              <p:tags r:id="rId1"/>
            </p:custDataLst>
          </p:nvPr>
        </p:nvSpPr>
        <p:spPr>
          <a:xfrm>
            <a:off x="707390" y="315595"/>
            <a:ext cx="1761490" cy="499110"/>
          </a:xfrm>
          <a:prstGeom prst="rect">
            <a:avLst/>
          </a:prstGeom>
          <a:noFill/>
        </p:spPr>
        <p:txBody>
          <a:bodyPr wrap="square" lIns="68580" tIns="34290" rIns="68580" bIns="34290" rtlCol="0">
            <a:spAutoFit/>
          </a:bodyPr>
          <a:p>
            <a:r>
              <a:rPr lang="zh-CN" altLang="en-US" sz="2800" b="1" dirty="0">
                <a:cs typeface="+mn-ea"/>
                <a:sym typeface="+mn-lt"/>
              </a:rPr>
              <a:t>想一想</a:t>
            </a:r>
            <a:endParaRPr lang="zh-CN" altLang="en-US" sz="2800" b="1" dirty="0">
              <a:cs typeface="+mn-ea"/>
              <a:sym typeface="+mn-lt"/>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blinds(horizontal)">
                                      <p:cBhvr>
                                        <p:cTn id="7" dur="500"/>
                                        <p:tgtEl>
                                          <p:spTgt spid="3072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30726"/>
                                        </p:tgtEl>
                                        <p:attrNameLst>
                                          <p:attrName>style.visibility</p:attrName>
                                        </p:attrNameLst>
                                      </p:cBhvr>
                                      <p:to>
                                        <p:strVal val="visible"/>
                                      </p:to>
                                    </p:set>
                                    <p:anim calcmode="lin" valueType="num">
                                      <p:cBhvr>
                                        <p:cTn id="12" dur="500" decel="50000" fill="hold">
                                          <p:stCondLst>
                                            <p:cond delay="0"/>
                                          </p:stCondLst>
                                        </p:cTn>
                                        <p:tgtEl>
                                          <p:spTgt spid="3072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072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0726"/>
                                        </p:tgtEl>
                                        <p:attrNameLst>
                                          <p:attrName>ppt_w</p:attrName>
                                        </p:attrNameLst>
                                      </p:cBhvr>
                                      <p:tavLst>
                                        <p:tav tm="0">
                                          <p:val>
                                            <p:strVal val="#ppt_w*.05"/>
                                          </p:val>
                                        </p:tav>
                                        <p:tav tm="100000">
                                          <p:val>
                                            <p:strVal val="#ppt_w"/>
                                          </p:val>
                                        </p:tav>
                                      </p:tavLst>
                                    </p:anim>
                                    <p:anim calcmode="lin" valueType="num">
                                      <p:cBhvr>
                                        <p:cTn id="15" dur="1000" fill="hold"/>
                                        <p:tgtEl>
                                          <p:spTgt spid="3072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072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072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072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07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0727"/>
                                        </p:tgtEl>
                                        <p:attrNameLst>
                                          <p:attrName>style.visibility</p:attrName>
                                        </p:attrNameLst>
                                      </p:cBhvr>
                                      <p:to>
                                        <p:strVal val="visible"/>
                                      </p:to>
                                    </p:set>
                                    <p:animEffect transition="in" filter="wipe(down)">
                                      <p:cBhvr>
                                        <p:cTn id="24"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6" grpId="0" bldLvl="0" animBg="1"/>
      <p:bldP spid="3072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a:stretch>
            <a:fillRect/>
          </a:stretch>
        </p:blipFill>
        <p:spPr>
          <a:xfrm>
            <a:off x="1129645" y="1011987"/>
            <a:ext cx="1700471" cy="1559855"/>
          </a:xfrm>
          <a:prstGeom prst="ellipse">
            <a:avLst/>
          </a:prstGeom>
          <a:ln w="28575">
            <a:solidFill>
              <a:schemeClr val="accent3"/>
            </a:solidFill>
          </a:ln>
        </p:spPr>
      </p:pic>
      <p:pic>
        <p:nvPicPr>
          <p:cNvPr id="6" name="图片 5"/>
          <p:cNvPicPr>
            <a:picLocks noChangeAspect="1"/>
          </p:cNvPicPr>
          <p:nvPr/>
        </p:nvPicPr>
        <p:blipFill rotWithShape="1">
          <a:blip r:embed="rId2" cstate="email"/>
          <a:srcRect/>
          <a:stretch>
            <a:fillRect/>
          </a:stretch>
        </p:blipFill>
        <p:spPr>
          <a:xfrm>
            <a:off x="5999771" y="894822"/>
            <a:ext cx="1688485" cy="1599988"/>
          </a:xfrm>
          <a:prstGeom prst="ellipse">
            <a:avLst/>
          </a:prstGeom>
          <a:ln w="28575">
            <a:solidFill>
              <a:schemeClr val="accent3"/>
            </a:solidFill>
          </a:ln>
        </p:spPr>
      </p:pic>
      <p:sp>
        <p:nvSpPr>
          <p:cNvPr id="7" name="TextBox 6"/>
          <p:cNvSpPr txBox="1">
            <a:spLocks noChangeArrowheads="1"/>
          </p:cNvSpPr>
          <p:nvPr/>
        </p:nvSpPr>
        <p:spPr bwMode="auto">
          <a:xfrm>
            <a:off x="858441" y="2575322"/>
            <a:ext cx="1704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火龙果</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sp>
        <p:nvSpPr>
          <p:cNvPr id="8" name="TextBox 7"/>
          <p:cNvSpPr txBox="1">
            <a:spLocks noChangeArrowheads="1"/>
          </p:cNvSpPr>
          <p:nvPr/>
        </p:nvSpPr>
        <p:spPr bwMode="auto">
          <a:xfrm>
            <a:off x="6087666" y="2575322"/>
            <a:ext cx="181808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人参</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sp>
        <p:nvSpPr>
          <p:cNvPr id="50181" name="TextBox 9"/>
          <p:cNvSpPr txBox="1">
            <a:spLocks noChangeArrowheads="1"/>
          </p:cNvSpPr>
          <p:nvPr/>
        </p:nvSpPr>
        <p:spPr bwMode="auto">
          <a:xfrm>
            <a:off x="588010" y="270510"/>
            <a:ext cx="47263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tx1"/>
                </a:solidFill>
                <a:latin typeface="黑体" panose="02010609060101010101" charset="-122"/>
                <a:ea typeface="黑体" panose="02010609060101010101" charset="-122"/>
                <a:cs typeface="黑体" panose="02010609060101010101" charset="-122"/>
              </a:rPr>
              <a:t>种子植物与人类生活的关系</a:t>
            </a:r>
            <a:endParaRPr lang="zh-CN" altLang="en-US" sz="2800" b="1" dirty="0">
              <a:solidFill>
                <a:schemeClr val="tx1"/>
              </a:solidFill>
              <a:latin typeface="黑体" panose="02010609060101010101" charset="-122"/>
              <a:ea typeface="黑体" panose="02010609060101010101" charset="-122"/>
              <a:cs typeface="黑体" panose="02010609060101010101" charset="-122"/>
            </a:endParaRPr>
          </a:p>
        </p:txBody>
      </p:sp>
      <p:pic>
        <p:nvPicPr>
          <p:cNvPr id="11" name="图片 10"/>
          <p:cNvPicPr>
            <a:picLocks noChangeAspect="1"/>
          </p:cNvPicPr>
          <p:nvPr/>
        </p:nvPicPr>
        <p:blipFill>
          <a:blip r:embed="rId3" cstate="email"/>
          <a:stretch>
            <a:fillRect/>
          </a:stretch>
        </p:blipFill>
        <p:spPr>
          <a:xfrm>
            <a:off x="3497759" y="1086377"/>
            <a:ext cx="1722313" cy="1411229"/>
          </a:xfrm>
          <a:prstGeom prst="round2DiagRect">
            <a:avLst/>
          </a:prstGeom>
          <a:ln w="28575">
            <a:solidFill>
              <a:schemeClr val="accent3"/>
            </a:solidFill>
          </a:ln>
        </p:spPr>
      </p:pic>
      <p:sp>
        <p:nvSpPr>
          <p:cNvPr id="12" name="TextBox 11"/>
          <p:cNvSpPr txBox="1">
            <a:spLocks noChangeArrowheads="1"/>
          </p:cNvSpPr>
          <p:nvPr/>
        </p:nvSpPr>
        <p:spPr bwMode="auto">
          <a:xfrm>
            <a:off x="3376930" y="2558415"/>
            <a:ext cx="23533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鹤望兰</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sp>
        <p:nvSpPr>
          <p:cNvPr id="2" name="矩形 1"/>
          <p:cNvSpPr>
            <a:spLocks noChangeArrowheads="1"/>
          </p:cNvSpPr>
          <p:nvPr/>
        </p:nvSpPr>
        <p:spPr bwMode="auto">
          <a:xfrm>
            <a:off x="2056210" y="2575322"/>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食用</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a:spLocks noChangeArrowheads="1"/>
          </p:cNvSpPr>
          <p:nvPr/>
        </p:nvSpPr>
        <p:spPr bwMode="auto">
          <a:xfrm>
            <a:off x="6972300" y="2558653"/>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药用</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
        <p:nvSpPr>
          <p:cNvPr id="5" name="矩形 4"/>
          <p:cNvSpPr>
            <a:spLocks noChangeArrowheads="1"/>
          </p:cNvSpPr>
          <p:nvPr/>
        </p:nvSpPr>
        <p:spPr bwMode="auto">
          <a:xfrm>
            <a:off x="4593431" y="2559844"/>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观赏</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
        <p:nvSpPr>
          <p:cNvPr id="9" name="TextBox 8"/>
          <p:cNvSpPr txBox="1">
            <a:spLocks noChangeArrowheads="1"/>
          </p:cNvSpPr>
          <p:nvPr/>
        </p:nvSpPr>
        <p:spPr bwMode="auto">
          <a:xfrm>
            <a:off x="2220992" y="4573191"/>
            <a:ext cx="114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木屋</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sp>
        <p:nvSpPr>
          <p:cNvPr id="10" name="TextBox 9"/>
          <p:cNvSpPr txBox="1">
            <a:spLocks noChangeArrowheads="1"/>
          </p:cNvSpPr>
          <p:nvPr/>
        </p:nvSpPr>
        <p:spPr bwMode="auto">
          <a:xfrm>
            <a:off x="5106035" y="4552950"/>
            <a:ext cx="1137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衣物</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pic>
        <p:nvPicPr>
          <p:cNvPr id="13" name="图片 12"/>
          <p:cNvPicPr>
            <a:picLocks noChangeAspect="1"/>
          </p:cNvPicPr>
          <p:nvPr/>
        </p:nvPicPr>
        <p:blipFill rotWithShape="1">
          <a:blip r:embed="rId4" cstate="email"/>
          <a:srcRect/>
          <a:stretch>
            <a:fillRect/>
          </a:stretch>
        </p:blipFill>
        <p:spPr>
          <a:xfrm>
            <a:off x="2141730" y="3106030"/>
            <a:ext cx="1703368" cy="1439086"/>
          </a:xfrm>
          <a:prstGeom prst="snip2DiagRect">
            <a:avLst/>
          </a:prstGeom>
        </p:spPr>
      </p:pic>
      <p:pic>
        <p:nvPicPr>
          <p:cNvPr id="14" name="图片 13"/>
          <p:cNvPicPr>
            <a:picLocks noChangeAspect="1"/>
          </p:cNvPicPr>
          <p:nvPr/>
        </p:nvPicPr>
        <p:blipFill>
          <a:blip r:embed="rId5" cstate="email"/>
          <a:stretch>
            <a:fillRect/>
          </a:stretch>
        </p:blipFill>
        <p:spPr>
          <a:xfrm>
            <a:off x="5130165" y="3105785"/>
            <a:ext cx="1476375" cy="1438910"/>
          </a:xfrm>
          <a:prstGeom prst="snip2DiagRect">
            <a:avLst/>
          </a:prstGeom>
        </p:spPr>
      </p:pic>
      <p:sp>
        <p:nvSpPr>
          <p:cNvPr id="16" name="矩形 15"/>
          <p:cNvSpPr>
            <a:spLocks noChangeArrowheads="1"/>
          </p:cNvSpPr>
          <p:nvPr/>
        </p:nvSpPr>
        <p:spPr bwMode="auto">
          <a:xfrm>
            <a:off x="3163491" y="4562555"/>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住所</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
        <p:nvSpPr>
          <p:cNvPr id="17" name="矩形 16"/>
          <p:cNvSpPr>
            <a:spLocks noChangeArrowheads="1"/>
          </p:cNvSpPr>
          <p:nvPr/>
        </p:nvSpPr>
        <p:spPr bwMode="auto">
          <a:xfrm>
            <a:off x="6043930" y="4552712"/>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穿用</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ppt_x</p:attrName>
                                        </p:attrNameLst>
                                      </p:cBhvr>
                                      <p:tavLst>
                                        <p:tav tm="0">
                                          <p:val>
                                            <p:strVal val="#ppt_x"/>
                                          </p:val>
                                        </p:tav>
                                        <p:tav tm="100000">
                                          <p:val>
                                            <p:strVal val="#ppt_x"/>
                                          </p:val>
                                        </p:tav>
                                      </p:tavLst>
                                    </p:anim>
                                    <p:anim calcmode="lin" valueType="num">
                                      <p:cBhvr>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2" grpId="0"/>
      <p:bldP spid="3" grpId="0"/>
      <p:bldP spid="5" grpId="0"/>
      <p:bldP spid="9" grpId="0"/>
      <p:bldP spid="10"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700" name="Rectangle 4"/>
          <p:cNvSpPr>
            <a:spLocks noChangeArrowheads="1"/>
          </p:cNvSpPr>
          <p:nvPr/>
        </p:nvSpPr>
        <p:spPr bwMode="auto">
          <a:xfrm>
            <a:off x="542290" y="2507615"/>
            <a:ext cx="1726565" cy="829945"/>
          </a:xfrm>
          <a:prstGeom prst="rect">
            <a:avLst/>
          </a:prstGeom>
          <a:noFill/>
          <a:ln w="9525">
            <a:noFill/>
            <a:miter lim="800000"/>
          </a:ln>
        </p:spPr>
        <p:txBody>
          <a:bodyPr wrap="square">
            <a:spAutoFit/>
          </a:bodyPr>
          <a:lstStyle/>
          <a:p>
            <a:pPr algn="ctr" eaLnBrk="1" hangingPunct="1">
              <a:lnSpc>
                <a:spcPct val="100000"/>
              </a:lnSpc>
              <a:spcBef>
                <a:spcPct val="50000"/>
              </a:spcBef>
            </a:pPr>
            <a:r>
              <a:rPr kumimoji="1" lang="zh-CN" altLang="en-US" sz="2400">
                <a:solidFill>
                  <a:srgbClr val="000000"/>
                </a:solidFill>
                <a:latin typeface="黑体" panose="02010609060101010101" charset="-122"/>
                <a:ea typeface="黑体" panose="02010609060101010101" charset="-122"/>
                <a:cs typeface="黑体" panose="02010609060101010101" charset="-122"/>
              </a:rPr>
              <a:t>裸子植物和被子植物</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3" name="左大括号 2"/>
          <p:cNvSpPr/>
          <p:nvPr/>
        </p:nvSpPr>
        <p:spPr>
          <a:xfrm>
            <a:off x="2268855" y="2056130"/>
            <a:ext cx="193675" cy="1694180"/>
          </a:xfrm>
          <a:prstGeom prst="leftBrace">
            <a:avLst>
              <a:gd name="adj1" fmla="val 68127"/>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cs typeface="黑体" panose="02010609060101010101" charset="-122"/>
            </a:endParaRPr>
          </a:p>
        </p:txBody>
      </p:sp>
      <p:sp>
        <p:nvSpPr>
          <p:cNvPr id="4" name="矩形 3"/>
          <p:cNvSpPr>
            <a:spLocks noChangeArrowheads="1"/>
          </p:cNvSpPr>
          <p:nvPr/>
        </p:nvSpPr>
        <p:spPr bwMode="auto">
          <a:xfrm>
            <a:off x="2514600" y="1884045"/>
            <a:ext cx="1242060" cy="346710"/>
          </a:xfrm>
          <a:prstGeom prst="rect">
            <a:avLst/>
          </a:prstGeom>
          <a:noFill/>
          <a:ln w="9525">
            <a:noFill/>
            <a:miter lim="800000"/>
          </a:ln>
        </p:spPr>
        <p:txBody>
          <a:bodyPr wrap="none" anchor="ctr"/>
          <a:lstStyle/>
          <a:p>
            <a:pPr algn="ctr" eaLnBrk="1" hangingPunct="1"/>
            <a:r>
              <a:rPr lang="zh-CN" altLang="en-US" sz="2400">
                <a:solidFill>
                  <a:srgbClr val="000000"/>
                </a:solidFill>
                <a:latin typeface="黑体" panose="02010609060101010101" charset="-122"/>
                <a:ea typeface="黑体" panose="02010609060101010101" charset="-122"/>
                <a:cs typeface="黑体" panose="02010609060101010101" charset="-122"/>
              </a:rPr>
              <a:t>裸子植物</a:t>
            </a: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5" name="矩形 14"/>
          <p:cNvSpPr>
            <a:spLocks noChangeArrowheads="1"/>
          </p:cNvSpPr>
          <p:nvPr/>
        </p:nvSpPr>
        <p:spPr bwMode="auto">
          <a:xfrm>
            <a:off x="2468880" y="3585210"/>
            <a:ext cx="1243330" cy="346710"/>
          </a:xfrm>
          <a:prstGeom prst="rect">
            <a:avLst/>
          </a:prstGeom>
          <a:noFill/>
          <a:ln w="9525">
            <a:noFill/>
            <a:miter lim="800000"/>
          </a:ln>
        </p:spPr>
        <p:txBody>
          <a:bodyPr wrap="none" anchor="ctr"/>
          <a:lstStyle/>
          <a:p>
            <a:pPr algn="ctr" eaLnBrk="1" hangingPunct="1"/>
            <a:r>
              <a:rPr lang="zh-CN" altLang="en-US" sz="2400">
                <a:solidFill>
                  <a:srgbClr val="000000"/>
                </a:solidFill>
                <a:latin typeface="黑体" panose="02010609060101010101" charset="-122"/>
                <a:ea typeface="黑体" panose="02010609060101010101" charset="-122"/>
                <a:cs typeface="黑体" panose="02010609060101010101" charset="-122"/>
              </a:rPr>
              <a:t>被子植物</a:t>
            </a: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6" name="左大括号 15"/>
          <p:cNvSpPr/>
          <p:nvPr/>
        </p:nvSpPr>
        <p:spPr>
          <a:xfrm>
            <a:off x="3842385" y="1537335"/>
            <a:ext cx="233045" cy="1033780"/>
          </a:xfrm>
          <a:prstGeom prst="leftBrace">
            <a:avLst>
              <a:gd name="adj1" fmla="val 4394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cs typeface="黑体" panose="02010609060101010101" charset="-122"/>
            </a:endParaRPr>
          </a:p>
        </p:txBody>
      </p:sp>
      <p:sp>
        <p:nvSpPr>
          <p:cNvPr id="17" name="矩形 16"/>
          <p:cNvSpPr>
            <a:spLocks noChangeArrowheads="1"/>
          </p:cNvSpPr>
          <p:nvPr/>
        </p:nvSpPr>
        <p:spPr bwMode="auto">
          <a:xfrm>
            <a:off x="4055110" y="1306195"/>
            <a:ext cx="4693285" cy="539750"/>
          </a:xfrm>
          <a:prstGeom prst="rect">
            <a:avLst/>
          </a:prstGeom>
          <a:noFill/>
          <a:ln w="9525">
            <a:noFill/>
            <a:miter lim="800000"/>
          </a:ln>
        </p:spPr>
        <p:txBody>
          <a:bodyPr wrap="square">
            <a:spAutoFit/>
          </a:bodyPr>
          <a:lstStyle/>
          <a:p>
            <a:pPr eaLnBrk="1" hangingPunct="1">
              <a:lnSpc>
                <a:spcPts val="3500"/>
              </a:lnSpc>
            </a:pPr>
            <a:r>
              <a:rPr kumimoji="1" lang="zh-CN" altLang="en-US" sz="2400">
                <a:solidFill>
                  <a:srgbClr val="000000"/>
                </a:solidFill>
                <a:latin typeface="黑体" panose="02010609060101010101" charset="-122"/>
                <a:ea typeface="黑体" panose="02010609060101010101" charset="-122"/>
                <a:cs typeface="黑体" panose="02010609060101010101" charset="-122"/>
              </a:rPr>
              <a:t>代表植物：银杏、水杉、侧柏等</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8" name="矩形 17"/>
          <p:cNvSpPr>
            <a:spLocks noChangeArrowheads="1"/>
          </p:cNvSpPr>
          <p:nvPr/>
        </p:nvSpPr>
        <p:spPr bwMode="auto">
          <a:xfrm>
            <a:off x="4081780" y="1915795"/>
            <a:ext cx="4397375" cy="829945"/>
          </a:xfrm>
          <a:prstGeom prst="rect">
            <a:avLst/>
          </a:prstGeom>
          <a:noFill/>
          <a:ln w="9525">
            <a:noFill/>
            <a:miter lim="800000"/>
          </a:ln>
        </p:spPr>
        <p:txBody>
          <a:bodyPr wrap="square">
            <a:spAutoFit/>
          </a:bodyPr>
          <a:lstStyle/>
          <a:p>
            <a:pPr eaLnBrk="1" hangingPunct="1">
              <a:lnSpc>
                <a:spcPct val="100000"/>
              </a:lnSpc>
            </a:pPr>
            <a:r>
              <a:rPr kumimoji="1" lang="en-US" altLang="zh-CN" sz="2400">
                <a:solidFill>
                  <a:srgbClr val="000000"/>
                </a:solidFill>
                <a:latin typeface="黑体" panose="02010609060101010101" charset="-122"/>
                <a:ea typeface="黑体" panose="02010609060101010101" charset="-122"/>
                <a:cs typeface="黑体" panose="02010609060101010101" charset="-122"/>
              </a:rPr>
              <a:t>特征：根，茎、叶发达，种子裸露，没有果皮包被</a:t>
            </a:r>
            <a:endParaRPr kumimoji="1" lang="en-US" altLang="zh-CN" sz="2400">
              <a:solidFill>
                <a:srgbClr val="000000"/>
              </a:solidFill>
              <a:latin typeface="黑体" panose="02010609060101010101" charset="-122"/>
              <a:ea typeface="黑体" panose="02010609060101010101" charset="-122"/>
              <a:cs typeface="黑体" panose="02010609060101010101" charset="-122"/>
            </a:endParaRPr>
          </a:p>
        </p:txBody>
      </p:sp>
      <p:sp>
        <p:nvSpPr>
          <p:cNvPr id="19" name="左大括号 18"/>
          <p:cNvSpPr/>
          <p:nvPr/>
        </p:nvSpPr>
        <p:spPr>
          <a:xfrm>
            <a:off x="3842385" y="3226435"/>
            <a:ext cx="229235" cy="1081405"/>
          </a:xfrm>
          <a:prstGeom prst="leftBrace">
            <a:avLst>
              <a:gd name="adj1" fmla="val 4464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cs typeface="黑体" panose="02010609060101010101" charset="-122"/>
            </a:endParaRPr>
          </a:p>
        </p:txBody>
      </p:sp>
      <p:sp>
        <p:nvSpPr>
          <p:cNvPr id="20" name="矩形 19"/>
          <p:cNvSpPr>
            <a:spLocks noChangeArrowheads="1"/>
          </p:cNvSpPr>
          <p:nvPr/>
        </p:nvSpPr>
        <p:spPr bwMode="auto">
          <a:xfrm>
            <a:off x="4042410" y="2888615"/>
            <a:ext cx="4514850" cy="539750"/>
          </a:xfrm>
          <a:prstGeom prst="rect">
            <a:avLst/>
          </a:prstGeom>
          <a:noFill/>
          <a:ln w="9525">
            <a:noFill/>
            <a:miter lim="800000"/>
          </a:ln>
        </p:spPr>
        <p:txBody>
          <a:bodyPr wrap="square">
            <a:spAutoFit/>
          </a:bodyPr>
          <a:lstStyle/>
          <a:p>
            <a:pPr eaLnBrk="1" hangingPunct="1">
              <a:lnSpc>
                <a:spcPts val="3500"/>
              </a:lnSpc>
            </a:pPr>
            <a:r>
              <a:rPr kumimoji="1" lang="zh-CN" altLang="en-US" sz="2400">
                <a:solidFill>
                  <a:srgbClr val="000000"/>
                </a:solidFill>
                <a:latin typeface="黑体" panose="02010609060101010101" charset="-122"/>
                <a:ea typeface="黑体" panose="02010609060101010101" charset="-122"/>
                <a:cs typeface="黑体" panose="02010609060101010101" charset="-122"/>
              </a:rPr>
              <a:t>代表植物：刺槐、毛白杨、菊等</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21" name="矩形 20"/>
          <p:cNvSpPr>
            <a:spLocks noChangeArrowheads="1"/>
          </p:cNvSpPr>
          <p:nvPr/>
        </p:nvSpPr>
        <p:spPr bwMode="auto">
          <a:xfrm>
            <a:off x="4051935" y="3441065"/>
            <a:ext cx="4505325" cy="1198880"/>
          </a:xfrm>
          <a:prstGeom prst="rect">
            <a:avLst/>
          </a:prstGeom>
          <a:noFill/>
          <a:ln w="9525">
            <a:noFill/>
            <a:miter lim="800000"/>
          </a:ln>
        </p:spPr>
        <p:txBody>
          <a:bodyPr wrap="square">
            <a:spAutoFit/>
          </a:bodyPr>
          <a:lstStyle/>
          <a:p>
            <a:pPr eaLnBrk="1" hangingPunct="1">
              <a:lnSpc>
                <a:spcPct val="100000"/>
              </a:lnSpc>
            </a:pPr>
            <a:r>
              <a:rPr kumimoji="1" lang="en-US" altLang="zh-CN" sz="2400">
                <a:solidFill>
                  <a:srgbClr val="000000"/>
                </a:solidFill>
                <a:latin typeface="黑体" panose="02010609060101010101" charset="-122"/>
                <a:ea typeface="黑体" panose="02010609060101010101" charset="-122"/>
                <a:cs typeface="黑体" panose="02010609060101010101" charset="-122"/>
              </a:rPr>
              <a:t>特征</a:t>
            </a:r>
            <a:r>
              <a:rPr kumimoji="1" lang="zh-CN" altLang="en-US" sz="2400">
                <a:solidFill>
                  <a:srgbClr val="000000"/>
                </a:solidFill>
                <a:latin typeface="黑体" panose="02010609060101010101" charset="-122"/>
                <a:ea typeface="黑体" panose="02010609060101010101" charset="-122"/>
                <a:cs typeface="黑体" panose="02010609060101010101" charset="-122"/>
              </a:rPr>
              <a:t>：具有六大器官，种子不裸露，有果皮包被，适应复杂的陆地生活</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0" name="文本框 9"/>
          <p:cNvSpPr txBox="1"/>
          <p:nvPr>
            <p:custDataLst>
              <p:tags r:id="rId1"/>
            </p:custDataLst>
          </p:nvPr>
        </p:nvSpPr>
        <p:spPr>
          <a:xfrm>
            <a:off x="707390" y="315595"/>
            <a:ext cx="1761490" cy="499110"/>
          </a:xfrm>
          <a:prstGeom prst="rect">
            <a:avLst/>
          </a:prstGeom>
          <a:noFill/>
        </p:spPr>
        <p:txBody>
          <a:bodyPr wrap="square" lIns="68580" tIns="34290" rIns="68580" bIns="34290" rtlCol="0">
            <a:spAutoFit/>
          </a:bodyPr>
          <a:p>
            <a:r>
              <a:rPr lang="zh-CN" altLang="en-US" sz="2800" b="1" dirty="0">
                <a:cs typeface="+mn-ea"/>
                <a:sym typeface="+mn-lt"/>
              </a:rPr>
              <a:t>课堂小结</a:t>
            </a:r>
            <a:endParaRPr lang="zh-CN" altLang="en-US" sz="2800" b="1" dirty="0">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left)">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3" grpId="0" bldLvl="0" animBg="1"/>
      <p:bldP spid="4" grpId="0"/>
      <p:bldP spid="15" grpId="0"/>
      <p:bldP spid="16" grpId="0" bldLvl="0" animBg="1"/>
      <p:bldP spid="17" grpId="0"/>
      <p:bldP spid="18" grpId="0"/>
      <p:bldP spid="19" grpId="0" bldLvl="0" animBg="1"/>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5659404" y="1973690"/>
            <a:ext cx="3347864" cy="2306955"/>
          </a:xfrm>
          <a:prstGeom prst="rect">
            <a:avLst/>
          </a:prstGeom>
          <a:noFill/>
          <a:ln w="9525">
            <a:noFill/>
            <a:miter lim="800000"/>
          </a:ln>
        </p:spPr>
        <p:txBody>
          <a:bodyPr wrap="square">
            <a:spAutoFit/>
          </a:bodyPr>
          <a:lstStyle/>
          <a:p>
            <a:pPr>
              <a:spcBef>
                <a:spcPct val="50000"/>
              </a:spcBef>
            </a:pP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   裸子植物，杉科，生于海拔</a:t>
            </a:r>
            <a:r>
              <a:rPr lang="en-US" altLang="zh-CN" sz="2400" b="1" dirty="0">
                <a:latin typeface="黑体" panose="02010609060101010101" charset="-122"/>
                <a:ea typeface="黑体" panose="02010609060101010101" charset="-122"/>
                <a:cs typeface="黑体" panose="02010609060101010101" charset="-122"/>
                <a:sym typeface="黑体" panose="02010609060101010101" charset="-122"/>
              </a:rPr>
              <a:t>1000-1200m</a:t>
            </a: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的山谷潮湿和轻度积水处。在中国已广为栽培。国外各大植物园也有引种。国家一级保护稀有种。</a:t>
            </a:r>
            <a:endParaRPr lang="zh-CN" altLang="en-US" sz="2400" b="1" dirty="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3" name="Picture 2"/>
          <p:cNvPicPr>
            <a:picLocks noChangeAspect="1" noChangeArrowheads="1"/>
          </p:cNvPicPr>
          <p:nvPr/>
        </p:nvPicPr>
        <p:blipFill>
          <a:blip r:embed="rId1" cstate="screen"/>
          <a:srcRect/>
          <a:stretch>
            <a:fillRect/>
          </a:stretch>
        </p:blipFill>
        <p:spPr bwMode="auto">
          <a:xfrm>
            <a:off x="705564" y="1102925"/>
            <a:ext cx="4736880" cy="3234014"/>
          </a:xfrm>
          <a:prstGeom prst="rect">
            <a:avLst/>
          </a:prstGeom>
          <a:noFill/>
          <a:ln w="9525">
            <a:noFill/>
            <a:miter lim="800000"/>
            <a:headEnd/>
            <a:tailEnd/>
          </a:ln>
        </p:spPr>
      </p:pic>
      <p:sp>
        <p:nvSpPr>
          <p:cNvPr id="4" name="Text Box 2"/>
          <p:cNvSpPr txBox="1">
            <a:spLocks noChangeArrowheads="1"/>
          </p:cNvSpPr>
          <p:nvPr/>
        </p:nvSpPr>
        <p:spPr bwMode="auto">
          <a:xfrm>
            <a:off x="6720199" y="1199956"/>
            <a:ext cx="1313181" cy="768350"/>
          </a:xfrm>
          <a:prstGeom prst="rect">
            <a:avLst/>
          </a:prstGeom>
          <a:noFill/>
          <a:ln w="9525">
            <a:noFill/>
            <a:miter lim="800000"/>
          </a:ln>
        </p:spPr>
        <p:txBody>
          <a:bodyPr wrap="square">
            <a:spAutoFit/>
          </a:bodyPr>
          <a:lstStyle/>
          <a:p>
            <a:pPr algn="ctr"/>
            <a:r>
              <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rPr>
              <a:t>水杉</a:t>
            </a:r>
            <a:endPar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 name="文本框 7"/>
          <p:cNvSpPr txBox="1"/>
          <p:nvPr>
            <p:custDataLst>
              <p:tags r:id="rId3"/>
            </p:custDataLst>
          </p:nvPr>
        </p:nvSpPr>
        <p:spPr>
          <a:xfrm>
            <a:off x="76472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课外扩展</a:t>
            </a:r>
            <a:endParaRPr lang="zh-CN" altLang="en-US" sz="2800" b="1" dirty="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444381" y="4104796"/>
            <a:ext cx="8477428" cy="829945"/>
          </a:xfrm>
          <a:prstGeom prst="rect">
            <a:avLst/>
          </a:prstGeom>
          <a:noFill/>
          <a:ln w="9525">
            <a:noFill/>
            <a:miter lim="800000"/>
          </a:ln>
        </p:spPr>
        <p:txBody>
          <a:bodyPr wrap="square" anchor="ctr">
            <a:spAutoFit/>
          </a:bodyPr>
          <a:lstStyle/>
          <a:p>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该属花粉曾在欧亚大陆第三纪沉积物中发现，被誉为植物界“大熊猫”。其胚发育与松属植物相似。国家一级保护稀有种。 </a:t>
            </a:r>
            <a:endParaRPr lang="zh-CN" altLang="en-US" sz="2400" b="1" dirty="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3" name="Picture 3" descr="34-1"/>
          <p:cNvPicPr>
            <a:picLocks noChangeAspect="1" noChangeArrowheads="1"/>
          </p:cNvPicPr>
          <p:nvPr/>
        </p:nvPicPr>
        <p:blipFill>
          <a:blip r:embed="rId1" cstate="print"/>
          <a:srcRect/>
          <a:stretch>
            <a:fillRect/>
          </a:stretch>
        </p:blipFill>
        <p:spPr bwMode="auto">
          <a:xfrm>
            <a:off x="1127223" y="929406"/>
            <a:ext cx="3786610" cy="3013337"/>
          </a:xfrm>
          <a:prstGeom prst="rect">
            <a:avLst/>
          </a:prstGeom>
          <a:noFill/>
          <a:ln w="9525">
            <a:noFill/>
            <a:miter lim="800000"/>
            <a:headEnd/>
            <a:tailEnd/>
          </a:ln>
        </p:spPr>
      </p:pic>
      <p:sp>
        <p:nvSpPr>
          <p:cNvPr id="4" name="Text Box 5"/>
          <p:cNvSpPr txBox="1">
            <a:spLocks noChangeArrowheads="1"/>
          </p:cNvSpPr>
          <p:nvPr/>
        </p:nvSpPr>
        <p:spPr bwMode="auto">
          <a:xfrm>
            <a:off x="6160294" y="1959769"/>
            <a:ext cx="1440656" cy="306705"/>
          </a:xfrm>
          <a:prstGeom prst="rect">
            <a:avLst/>
          </a:prstGeom>
          <a:noFill/>
          <a:ln w="9525">
            <a:noFill/>
            <a:miter lim="800000"/>
          </a:ln>
        </p:spPr>
        <p:txBody>
          <a:bodyPr>
            <a:spAutoFit/>
          </a:bodyPr>
          <a:lstStyle/>
          <a:p>
            <a:endParaRPr lang="zh-CN" altLang="zh-CN">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5" name="Text Box 6"/>
          <p:cNvSpPr txBox="1">
            <a:spLocks noChangeArrowheads="1"/>
          </p:cNvSpPr>
          <p:nvPr/>
        </p:nvSpPr>
        <p:spPr bwMode="auto">
          <a:xfrm>
            <a:off x="5127477" y="1817487"/>
            <a:ext cx="3865173" cy="1938020"/>
          </a:xfrm>
          <a:prstGeom prst="rect">
            <a:avLst/>
          </a:prstGeom>
          <a:noFill/>
          <a:ln w="9525">
            <a:noFill/>
            <a:miter lim="800000"/>
          </a:ln>
        </p:spPr>
        <p:txBody>
          <a:bodyPr wrap="square">
            <a:spAutoFit/>
          </a:bodyPr>
          <a:lstStyle/>
          <a:p>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   松科，分布于广西、湖南、四川、贵州、生于海拔</a:t>
            </a:r>
            <a:r>
              <a:rPr lang="en-US" altLang="zh-CN" sz="2400" b="1" dirty="0">
                <a:latin typeface="黑体" panose="02010609060101010101" charset="-122"/>
                <a:ea typeface="黑体" panose="02010609060101010101" charset="-122"/>
                <a:cs typeface="黑体" panose="02010609060101010101" charset="-122"/>
                <a:sym typeface="黑体" panose="02010609060101010101" charset="-122"/>
              </a:rPr>
              <a:t>941-1870m</a:t>
            </a: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处的陡坡山脊、孤立的石山顶部或悬崖绝壁缝隙中。</a:t>
            </a:r>
            <a:endParaRPr lang="zh-CN" altLang="en-US" sz="2400" b="1" dirty="0">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 name="Text Box 2"/>
          <p:cNvSpPr txBox="1">
            <a:spLocks noChangeArrowheads="1"/>
          </p:cNvSpPr>
          <p:nvPr/>
        </p:nvSpPr>
        <p:spPr bwMode="auto">
          <a:xfrm>
            <a:off x="6391670" y="1030303"/>
            <a:ext cx="1313181" cy="768350"/>
          </a:xfrm>
          <a:prstGeom prst="rect">
            <a:avLst/>
          </a:prstGeom>
          <a:noFill/>
          <a:ln w="9525">
            <a:noFill/>
            <a:miter lim="800000"/>
          </a:ln>
        </p:spPr>
        <p:txBody>
          <a:bodyPr wrap="square">
            <a:spAutoFit/>
          </a:bodyPr>
          <a:lstStyle/>
          <a:p>
            <a:pPr algn="ctr"/>
            <a:r>
              <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rPr>
              <a:t>银杉</a:t>
            </a:r>
            <a:endPar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0" name="文本框 9"/>
          <p:cNvSpPr txBox="1"/>
          <p:nvPr>
            <p:custDataLst>
              <p:tags r:id="rId3"/>
            </p:custDataLst>
          </p:nvPr>
        </p:nvSpPr>
        <p:spPr>
          <a:xfrm>
            <a:off x="76472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课外扩展</a:t>
            </a:r>
            <a:endParaRPr lang="zh-CN" altLang="en-US" sz="2800" b="1" dirty="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5597525" y="2296160"/>
            <a:ext cx="3350895" cy="1568450"/>
          </a:xfrm>
          <a:prstGeom prst="rect">
            <a:avLst/>
          </a:prstGeom>
          <a:noFill/>
          <a:ln w="9525">
            <a:noFill/>
            <a:miter lim="800000"/>
          </a:ln>
        </p:spPr>
        <p:txBody>
          <a:bodyPr wrap="square">
            <a:spAutoFit/>
          </a:bodyPr>
          <a:lstStyle/>
          <a:p>
            <a:pPr>
              <a:spcBef>
                <a:spcPct val="50000"/>
              </a:spcBef>
            </a:pP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    木本蕨类植物，又称“树蕨”，既是观赏植物又是经济树种，产于我国南方诸省。 </a:t>
            </a:r>
            <a:endParaRPr lang="zh-CN" altLang="en-US" sz="2400" dirty="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3" name="Picture 7"/>
          <p:cNvPicPr>
            <a:picLocks noChangeAspect="1" noChangeArrowheads="1"/>
          </p:cNvPicPr>
          <p:nvPr/>
        </p:nvPicPr>
        <p:blipFill>
          <a:blip r:embed="rId1"/>
          <a:srcRect/>
          <a:stretch>
            <a:fillRect/>
          </a:stretch>
        </p:blipFill>
        <p:spPr bwMode="auto">
          <a:xfrm>
            <a:off x="1341303" y="971092"/>
            <a:ext cx="4145097" cy="3108823"/>
          </a:xfrm>
          <a:prstGeom prst="rect">
            <a:avLst/>
          </a:prstGeom>
          <a:noFill/>
          <a:ln w="9525">
            <a:noFill/>
            <a:miter lim="800000"/>
            <a:headEnd/>
            <a:tailEnd/>
          </a:ln>
        </p:spPr>
      </p:pic>
      <p:sp>
        <p:nvSpPr>
          <p:cNvPr id="4" name="Rectangle 8"/>
          <p:cNvSpPr>
            <a:spLocks noChangeArrowheads="1"/>
          </p:cNvSpPr>
          <p:nvPr/>
        </p:nvSpPr>
        <p:spPr bwMode="auto">
          <a:xfrm>
            <a:off x="444381" y="4176659"/>
            <a:ext cx="8699619" cy="829945"/>
          </a:xfrm>
          <a:prstGeom prst="rect">
            <a:avLst/>
          </a:prstGeom>
          <a:noFill/>
          <a:ln w="9525">
            <a:noFill/>
            <a:miter lim="800000"/>
          </a:ln>
        </p:spPr>
        <p:txBody>
          <a:bodyPr wrap="square">
            <a:spAutoFit/>
          </a:bodyPr>
          <a:lstStyle/>
          <a:p>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    树史达</a:t>
            </a:r>
            <a:r>
              <a:rPr lang="en-US" altLang="zh-CN" sz="2400" b="1" dirty="0">
                <a:latin typeface="黑体" panose="02010609060101010101" charset="-122"/>
                <a:ea typeface="黑体" panose="02010609060101010101" charset="-122"/>
                <a:cs typeface="黑体" panose="02010609060101010101" charset="-122"/>
                <a:sym typeface="黑体" panose="02010609060101010101" charset="-122"/>
              </a:rPr>
              <a:t>1000</a:t>
            </a: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万年以上，在第三纪晚期的冰川活动中几乎灭绝，仅在地处低纬度的我国西南残存，五十年代被发现。</a:t>
            </a:r>
            <a:endParaRPr lang="zh-CN" altLang="en-US" sz="2400" b="1" dirty="0">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5" name="Text Box 2"/>
          <p:cNvSpPr txBox="1">
            <a:spLocks noChangeArrowheads="1"/>
          </p:cNvSpPr>
          <p:nvPr/>
        </p:nvSpPr>
        <p:spPr bwMode="auto">
          <a:xfrm>
            <a:off x="6660232" y="1347614"/>
            <a:ext cx="1313181" cy="768350"/>
          </a:xfrm>
          <a:prstGeom prst="rect">
            <a:avLst/>
          </a:prstGeom>
          <a:noFill/>
          <a:ln w="9525">
            <a:noFill/>
            <a:miter lim="800000"/>
          </a:ln>
        </p:spPr>
        <p:txBody>
          <a:bodyPr wrap="square">
            <a:spAutoFit/>
          </a:bodyPr>
          <a:lstStyle/>
          <a:p>
            <a:pPr algn="ctr"/>
            <a:r>
              <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rPr>
              <a:t>桫椤</a:t>
            </a:r>
            <a:endPar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9" name="文本框 8"/>
          <p:cNvSpPr txBox="1"/>
          <p:nvPr>
            <p:custDataLst>
              <p:tags r:id="rId3"/>
            </p:custDataLst>
          </p:nvPr>
        </p:nvSpPr>
        <p:spPr>
          <a:xfrm>
            <a:off x="76472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课外扩展</a:t>
            </a:r>
            <a:endParaRPr lang="zh-CN" altLang="en-US" sz="2800" b="1" dirty="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850032" y="2215691"/>
            <a:ext cx="1440656" cy="306705"/>
          </a:xfrm>
          <a:prstGeom prst="rect">
            <a:avLst/>
          </a:prstGeom>
          <a:noFill/>
          <a:ln w="9525">
            <a:noFill/>
            <a:miter lim="800000"/>
          </a:ln>
        </p:spPr>
        <p:txBody>
          <a:bodyPr>
            <a:spAutoFit/>
          </a:bodyPr>
          <a:lstStyle/>
          <a:p>
            <a:endParaRPr lang="zh-CN" altLang="zh-CN">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 name="Text Box 6"/>
          <p:cNvSpPr txBox="1">
            <a:spLocks noChangeArrowheads="1"/>
          </p:cNvSpPr>
          <p:nvPr/>
        </p:nvSpPr>
        <p:spPr bwMode="auto">
          <a:xfrm>
            <a:off x="5136023" y="2260154"/>
            <a:ext cx="3871245" cy="1938020"/>
          </a:xfrm>
          <a:prstGeom prst="rect">
            <a:avLst/>
          </a:prstGeom>
          <a:noFill/>
          <a:ln w="9525">
            <a:noFill/>
            <a:miter lim="800000"/>
          </a:ln>
        </p:spPr>
        <p:txBody>
          <a:bodyPr wrap="square">
            <a:spAutoFit/>
          </a:bodyPr>
          <a:lstStyle/>
          <a:p>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    是一种落叶乔木，高可达</a:t>
            </a:r>
            <a:r>
              <a:rPr lang="en-US" altLang="zh-CN" sz="2400" b="1" dirty="0">
                <a:latin typeface="黑体" panose="02010609060101010101" charset="-122"/>
                <a:ea typeface="黑体" panose="02010609060101010101" charset="-122"/>
                <a:cs typeface="黑体" panose="02010609060101010101" charset="-122"/>
                <a:sym typeface="黑体" panose="02010609060101010101" charset="-122"/>
              </a:rPr>
              <a:t>30</a:t>
            </a: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多米，开花时白色的花苞绽开</a:t>
            </a:r>
            <a:r>
              <a:rPr lang="en-US" altLang="zh-CN" sz="2400" b="1" dirty="0">
                <a:latin typeface="黑体" panose="02010609060101010101" charset="-122"/>
                <a:ea typeface="黑体" panose="02010609060101010101" charset="-122"/>
                <a:cs typeface="黑体" panose="02010609060101010101" charset="-122"/>
                <a:sym typeface="黑体" panose="02010609060101010101" charset="-122"/>
              </a:rPr>
              <a:t>,</a:t>
            </a:r>
            <a:r>
              <a:rPr lang="zh-CN" altLang="en-US" sz="2400" b="1" dirty="0">
                <a:latin typeface="黑体" panose="02010609060101010101" charset="-122"/>
                <a:ea typeface="黑体" panose="02010609060101010101" charset="-122"/>
                <a:cs typeface="黑体" panose="02010609060101010101" charset="-122"/>
                <a:sym typeface="黑体" panose="02010609060101010101" charset="-122"/>
              </a:rPr>
              <a:t>像一只只白鸽，所以又称为中国鸽子树，它也是植物界的“活化石”。 </a:t>
            </a:r>
            <a:endParaRPr lang="zh-CN" altLang="en-US" sz="2400" b="1" dirty="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4" name="Picture 8"/>
          <p:cNvPicPr>
            <a:picLocks noChangeAspect="1" noChangeArrowheads="1"/>
          </p:cNvPicPr>
          <p:nvPr/>
        </p:nvPicPr>
        <p:blipFill>
          <a:blip r:embed="rId1"/>
          <a:srcRect/>
          <a:stretch>
            <a:fillRect/>
          </a:stretch>
        </p:blipFill>
        <p:spPr bwMode="auto">
          <a:xfrm>
            <a:off x="1074003" y="1108457"/>
            <a:ext cx="3821539" cy="3237516"/>
          </a:xfrm>
          <a:prstGeom prst="rect">
            <a:avLst/>
          </a:prstGeom>
          <a:noFill/>
          <a:ln w="9525">
            <a:noFill/>
            <a:miter lim="800000"/>
            <a:headEnd/>
            <a:tailEnd/>
          </a:ln>
        </p:spPr>
      </p:pic>
      <p:sp>
        <p:nvSpPr>
          <p:cNvPr id="8" name="Text Box 2"/>
          <p:cNvSpPr txBox="1">
            <a:spLocks noChangeArrowheads="1"/>
          </p:cNvSpPr>
          <p:nvPr/>
        </p:nvSpPr>
        <p:spPr bwMode="auto">
          <a:xfrm>
            <a:off x="6288004" y="1398889"/>
            <a:ext cx="1313181" cy="768350"/>
          </a:xfrm>
          <a:prstGeom prst="rect">
            <a:avLst/>
          </a:prstGeom>
          <a:noFill/>
          <a:ln w="9525">
            <a:noFill/>
            <a:miter lim="800000"/>
          </a:ln>
        </p:spPr>
        <p:txBody>
          <a:bodyPr wrap="square">
            <a:spAutoFit/>
          </a:bodyPr>
          <a:lstStyle/>
          <a:p>
            <a:pPr algn="ctr"/>
            <a:r>
              <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rPr>
              <a:t>珙桐</a:t>
            </a:r>
            <a:endParaRPr lang="zh-CN" altLang="en-US" sz="4400" kern="10" dirty="0">
              <a:ln w="9525">
                <a:solidFill>
                  <a:srgbClr val="008000"/>
                </a:solidFill>
                <a:rou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9" name="文本框 8"/>
          <p:cNvSpPr txBox="1"/>
          <p:nvPr>
            <p:custDataLst>
              <p:tags r:id="rId3"/>
            </p:custDataLst>
          </p:nvPr>
        </p:nvSpPr>
        <p:spPr>
          <a:xfrm>
            <a:off x="764723" y="306161"/>
            <a:ext cx="1559560" cy="499110"/>
          </a:xfrm>
          <a:prstGeom prst="rect">
            <a:avLst/>
          </a:prstGeom>
          <a:noFill/>
        </p:spPr>
        <p:txBody>
          <a:bodyPr wrap="none" lIns="68580" tIns="34290" rIns="68580" bIns="34290" rtlCol="0">
            <a:spAutoFit/>
          </a:bodyPr>
          <a:p>
            <a:r>
              <a:rPr lang="zh-CN" altLang="en-US" sz="2800" b="1" dirty="0">
                <a:cs typeface="+mn-ea"/>
                <a:sym typeface="+mn-lt"/>
              </a:rPr>
              <a:t>课外扩展</a:t>
            </a:r>
            <a:endParaRPr lang="zh-CN" altLang="en-US" sz="2800" b="1" dirty="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953770" y="3355975"/>
            <a:ext cx="7452360"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2400" dirty="0">
                <a:latin typeface="+mn-lt"/>
                <a:ea typeface="+mn-ea"/>
                <a:cs typeface="+mn-ea"/>
                <a:sym typeface="+mn-lt"/>
              </a:rPr>
              <a:t>浸软的菜豆（或大豆、蚕豆、花生等）种子，浸软的玉米（或小麦）种子，刀片，滴管，碘液，放大镜。</a:t>
            </a:r>
            <a:endParaRPr lang="zh-CN" altLang="en-US" sz="2400" dirty="0">
              <a:latin typeface="+mn-lt"/>
              <a:ea typeface="+mn-ea"/>
              <a:cs typeface="+mn-ea"/>
              <a:sym typeface="+mn-lt"/>
            </a:endParaRPr>
          </a:p>
        </p:txBody>
      </p:sp>
      <p:sp>
        <p:nvSpPr>
          <p:cNvPr id="7" name="文本框 6"/>
          <p:cNvSpPr txBox="1"/>
          <p:nvPr/>
        </p:nvSpPr>
        <p:spPr>
          <a:xfrm>
            <a:off x="807085" y="1198200"/>
            <a:ext cx="1488281" cy="437515"/>
          </a:xfrm>
          <a:prstGeom prst="rect">
            <a:avLst/>
          </a:prstGeom>
          <a:noFill/>
          <a:ln w="9525" cap="flat" cmpd="sng">
            <a:noFill/>
            <a:prstDash val="solid"/>
            <a:miter/>
            <a:headEnd type="none" w="med" len="med"/>
            <a:tailEnd type="none" w="med" len="med"/>
          </a:ln>
        </p:spPr>
        <p:txBody>
          <a:bodyPr lIns="68580" tIns="34290" rIns="68580" bIns="34290">
            <a:spAutoFit/>
          </a:bodyPr>
          <a:lstStyle/>
          <a:p>
            <a:pPr algn="ctr" fontAlgn="base">
              <a:spcBef>
                <a:spcPct val="50000"/>
              </a:spcBef>
              <a:spcAft>
                <a:spcPct val="0"/>
              </a:spcAft>
              <a:defRPr/>
            </a:pPr>
            <a:r>
              <a:rPr lang="zh-CN" altLang="en-US" sz="2400" b="1" noProof="1">
                <a:solidFill>
                  <a:srgbClr val="FF0000"/>
                </a:solidFill>
                <a:cs typeface="+mn-ea"/>
                <a:sym typeface="+mn-lt"/>
              </a:rPr>
              <a:t>目的要求：</a:t>
            </a:r>
            <a:endParaRPr lang="zh-CN" altLang="en-US" sz="2400" b="1" noProof="1">
              <a:solidFill>
                <a:srgbClr val="FF0000"/>
              </a:solidFill>
              <a:cs typeface="+mn-ea"/>
              <a:sym typeface="+mn-lt"/>
            </a:endParaRPr>
          </a:p>
        </p:txBody>
      </p:sp>
      <p:sp>
        <p:nvSpPr>
          <p:cNvPr id="8" name="文本框 7"/>
          <p:cNvSpPr txBox="1">
            <a:spLocks noChangeArrowheads="1"/>
          </p:cNvSpPr>
          <p:nvPr/>
        </p:nvSpPr>
        <p:spPr bwMode="auto">
          <a:xfrm>
            <a:off x="1149443" y="1640072"/>
            <a:ext cx="4168378" cy="99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400" dirty="0">
                <a:latin typeface="+mn-lt"/>
                <a:ea typeface="+mn-ea"/>
                <a:cs typeface="+mn-ea"/>
                <a:sym typeface="+mn-lt"/>
              </a:rPr>
              <a:t>1</a:t>
            </a:r>
            <a:r>
              <a:rPr lang="zh-CN" altLang="en-US" sz="2400" dirty="0">
                <a:latin typeface="+mn-lt"/>
                <a:ea typeface="+mn-ea"/>
                <a:cs typeface="+mn-ea"/>
                <a:sym typeface="+mn-lt"/>
              </a:rPr>
              <a:t>．认识种子的结构。</a:t>
            </a:r>
            <a:endParaRPr lang="zh-CN" altLang="en-US" sz="2400" dirty="0">
              <a:latin typeface="+mn-lt"/>
              <a:ea typeface="+mn-ea"/>
              <a:cs typeface="+mn-ea"/>
              <a:sym typeface="+mn-lt"/>
            </a:endParaRPr>
          </a:p>
          <a:p>
            <a:pPr fontAlgn="base">
              <a:spcBef>
                <a:spcPct val="50000"/>
              </a:spcBef>
              <a:spcAft>
                <a:spcPct val="0"/>
              </a:spcAft>
            </a:pPr>
            <a:r>
              <a:rPr lang="en-US" altLang="zh-CN" sz="2400" dirty="0">
                <a:latin typeface="+mn-lt"/>
                <a:ea typeface="+mn-ea"/>
                <a:cs typeface="+mn-ea"/>
                <a:sym typeface="+mn-lt"/>
              </a:rPr>
              <a:t>2</a:t>
            </a:r>
            <a:r>
              <a:rPr lang="zh-CN" altLang="en-US" sz="2400" dirty="0">
                <a:latin typeface="+mn-lt"/>
                <a:ea typeface="+mn-ea"/>
                <a:cs typeface="+mn-ea"/>
                <a:sym typeface="+mn-lt"/>
              </a:rPr>
              <a:t>．学习观察种子结构的方法。</a:t>
            </a:r>
            <a:endParaRPr lang="zh-CN" altLang="en-US" sz="2400" dirty="0">
              <a:latin typeface="+mn-lt"/>
              <a:ea typeface="+mn-ea"/>
              <a:cs typeface="+mn-ea"/>
              <a:sym typeface="+mn-lt"/>
            </a:endParaRPr>
          </a:p>
        </p:txBody>
      </p:sp>
      <p:sp>
        <p:nvSpPr>
          <p:cNvPr id="9" name="文本框 8"/>
          <p:cNvSpPr txBox="1"/>
          <p:nvPr/>
        </p:nvSpPr>
        <p:spPr>
          <a:xfrm>
            <a:off x="807085" y="2918460"/>
            <a:ext cx="1609725" cy="437515"/>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algn="ctr" fontAlgn="base">
              <a:spcBef>
                <a:spcPct val="50000"/>
              </a:spcBef>
              <a:spcAft>
                <a:spcPct val="0"/>
              </a:spcAft>
              <a:defRPr/>
            </a:pPr>
            <a:r>
              <a:rPr lang="zh-CN" altLang="en-US" sz="2400" b="1" noProof="1">
                <a:solidFill>
                  <a:srgbClr val="FF0000"/>
                </a:solidFill>
                <a:cs typeface="+mn-ea"/>
                <a:sym typeface="+mn-lt"/>
              </a:rPr>
              <a:t>材料用具：</a:t>
            </a:r>
            <a:endParaRPr lang="zh-CN" altLang="en-US" sz="2400" b="1" noProof="1">
              <a:solidFill>
                <a:srgbClr val="FF0000"/>
              </a:solidFill>
              <a:cs typeface="+mn-ea"/>
              <a:sym typeface="+mn-lt"/>
            </a:endParaRPr>
          </a:p>
        </p:txBody>
      </p:sp>
      <p:sp>
        <p:nvSpPr>
          <p:cNvPr id="2" name="文本框 1"/>
          <p:cNvSpPr txBox="1"/>
          <p:nvPr>
            <p:custDataLst>
              <p:tags r:id="rId1"/>
            </p:custDataLst>
          </p:nvPr>
        </p:nvSpPr>
        <p:spPr>
          <a:xfrm>
            <a:off x="656590" y="314960"/>
            <a:ext cx="1896110" cy="499110"/>
          </a:xfrm>
          <a:prstGeom prst="rect">
            <a:avLst/>
          </a:prstGeom>
          <a:noFill/>
          <a:ln w="9525">
            <a:noFill/>
          </a:ln>
        </p:spPr>
        <p:txBody>
          <a:bodyPr wrap="square" lIns="68580" tIns="34290" rIns="68580" bIns="34290">
            <a:spAutoFit/>
          </a:bodyPr>
          <a:p>
            <a:pPr fontAlgn="base">
              <a:spcBef>
                <a:spcPct val="50000"/>
              </a:spcBef>
              <a:spcAft>
                <a:spcPct val="0"/>
              </a:spcAft>
              <a:defRPr/>
            </a:pPr>
            <a:r>
              <a:rPr lang="zh-CN" altLang="en-US" sz="2800" b="1" noProof="1">
                <a:solidFill>
                  <a:schemeClr val="tx1"/>
                </a:solidFill>
                <a:cs typeface="+mn-ea"/>
                <a:sym typeface="+mn-lt"/>
              </a:rPr>
              <a:t>一、实验：</a:t>
            </a:r>
            <a:endParaRPr lang="zh-CN" altLang="en-US" sz="2800" b="1" noProof="1">
              <a:solidFill>
                <a:schemeClr val="tx1"/>
              </a:solidFill>
              <a:cs typeface="+mn-ea"/>
              <a:sym typeface="+mn-lt"/>
            </a:endParaRPr>
          </a:p>
        </p:txBody>
      </p:sp>
      <p:sp>
        <p:nvSpPr>
          <p:cNvPr id="10" name="文本框 9"/>
          <p:cNvSpPr txBox="1"/>
          <p:nvPr>
            <p:custDataLst>
              <p:tags r:id="rId2"/>
            </p:custDataLst>
          </p:nvPr>
        </p:nvSpPr>
        <p:spPr>
          <a:xfrm>
            <a:off x="2090420" y="318135"/>
            <a:ext cx="3900805" cy="499110"/>
          </a:xfrm>
          <a:prstGeom prst="rect">
            <a:avLst/>
          </a:prstGeom>
          <a:noFill/>
          <a:ln w="9525">
            <a:noFill/>
          </a:ln>
        </p:spPr>
        <p:txBody>
          <a:bodyPr wrap="square" lIns="68580" tIns="34290" rIns="68580" bIns="34290">
            <a:spAutoFit/>
          </a:bodyPr>
          <a:p>
            <a:pPr algn="ctr" fontAlgn="base">
              <a:spcBef>
                <a:spcPct val="50000"/>
              </a:spcBef>
              <a:spcAft>
                <a:spcPct val="0"/>
              </a:spcAft>
              <a:defRPr/>
            </a:pPr>
            <a:r>
              <a:rPr lang="zh-CN" altLang="en-US" sz="2800" b="1" noProof="1">
                <a:solidFill>
                  <a:schemeClr val="tx1"/>
                </a:solidFill>
                <a:cs typeface="+mn-ea"/>
                <a:sym typeface="+mn-lt"/>
              </a:rPr>
              <a:t>观察菜豆种子的结构</a:t>
            </a:r>
            <a:endParaRPr lang="zh-CN" altLang="en-US" sz="2800" b="1" noProof="1">
              <a:solidFill>
                <a:schemeClr val="tx1"/>
              </a:solidFill>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xEl>
                                              <p:charRg st="0" end="13"/>
                                            </p:txEl>
                                          </p:spTgt>
                                        </p:tgtEl>
                                        <p:attrNameLst>
                                          <p:attrName>style.visibility</p:attrName>
                                        </p:attrNameLst>
                                      </p:cBhvr>
                                      <p:to>
                                        <p:strVal val="visible"/>
                                      </p:to>
                                    </p:set>
                                    <p:animEffect transition="in" filter="dissolve">
                                      <p:cBhvr>
                                        <p:cTn id="12" dur="500"/>
                                        <p:tgtEl>
                                          <p:spTgt spid="8">
                                            <p:txEl>
                                              <p:charRg st="0" end="1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xEl>
                                              <p:charRg st="13" end="26"/>
                                            </p:txEl>
                                          </p:spTgt>
                                        </p:tgtEl>
                                        <p:attrNameLst>
                                          <p:attrName>style.visibility</p:attrName>
                                        </p:attrNameLst>
                                      </p:cBhvr>
                                      <p:to>
                                        <p:strVal val="visible"/>
                                      </p:to>
                                    </p:set>
                                    <p:animEffect transition="in" filter="dissolve">
                                      <p:cBhvr>
                                        <p:cTn id="17" dur="500"/>
                                        <p:tgtEl>
                                          <p:spTgt spid="8">
                                            <p:txEl>
                                              <p:charRg st="13" end="2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in)">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p:bldP spid="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0757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课堂检测</a:t>
            </a:r>
            <a:endParaRPr lang="zh-CN" altLang="en-US" sz="2800" b="1" dirty="0">
              <a:cs typeface="+mn-ea"/>
              <a:sym typeface="+mn-lt"/>
            </a:endParaRPr>
          </a:p>
        </p:txBody>
      </p:sp>
      <p:sp>
        <p:nvSpPr>
          <p:cNvPr id="15363" name="Text Box 4"/>
          <p:cNvSpPr txBox="1">
            <a:spLocks noChangeArrowheads="1"/>
          </p:cNvSpPr>
          <p:nvPr>
            <p:custDataLst>
              <p:tags r:id="rId1"/>
            </p:custDataLst>
          </p:nvPr>
        </p:nvSpPr>
        <p:spPr bwMode="auto">
          <a:xfrm>
            <a:off x="1009015" y="1197610"/>
            <a:ext cx="6468110" cy="45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a:latin typeface="黑体" panose="02010609060101010101" charset="-122"/>
                <a:ea typeface="黑体" panose="02010609060101010101" charset="-122"/>
                <a:cs typeface="黑体" panose="02010609060101010101" charset="-122"/>
              </a:rPr>
              <a:t>1.</a:t>
            </a:r>
            <a:r>
              <a:rPr lang="zh-CN" altLang="en-US" sz="2400">
                <a:latin typeface="黑体" panose="02010609060101010101" charset="-122"/>
                <a:ea typeface="黑体" panose="02010609060101010101" charset="-122"/>
                <a:cs typeface="黑体" panose="02010609060101010101" charset="-122"/>
              </a:rPr>
              <a:t>下列都是单子叶植物的一组是</a:t>
            </a:r>
            <a:r>
              <a:rPr lang="en-US" altLang="zh-CN" sz="2400">
                <a:latin typeface="黑体" panose="02010609060101010101" charset="-122"/>
                <a:ea typeface="黑体" panose="02010609060101010101" charset="-122"/>
                <a:cs typeface="黑体" panose="02010609060101010101" charset="-122"/>
              </a:rPr>
              <a:t>(     )</a:t>
            </a:r>
            <a:endParaRPr lang="en-US" altLang="zh-CN" sz="2400">
              <a:latin typeface="黑体" panose="02010609060101010101" charset="-122"/>
              <a:ea typeface="黑体" panose="02010609060101010101" charset="-122"/>
              <a:cs typeface="黑体" panose="02010609060101010101" charset="-122"/>
            </a:endParaRPr>
          </a:p>
        </p:txBody>
      </p:sp>
      <p:sp>
        <p:nvSpPr>
          <p:cNvPr id="15364" name="Text Box 5"/>
          <p:cNvSpPr txBox="1">
            <a:spLocks noChangeArrowheads="1"/>
          </p:cNvSpPr>
          <p:nvPr>
            <p:custDataLst>
              <p:tags r:id="rId2"/>
            </p:custDataLst>
          </p:nvPr>
        </p:nvSpPr>
        <p:spPr bwMode="auto">
          <a:xfrm>
            <a:off x="1370965" y="1759585"/>
            <a:ext cx="6534150" cy="45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a:latin typeface="黑体" panose="02010609060101010101" charset="-122"/>
                <a:ea typeface="黑体" panose="02010609060101010101" charset="-122"/>
                <a:cs typeface="黑体" panose="02010609060101010101" charset="-122"/>
              </a:rPr>
              <a:t>A.</a:t>
            </a:r>
            <a:r>
              <a:rPr lang="zh-CN" altLang="en-US" sz="2400">
                <a:latin typeface="黑体" panose="02010609060101010101" charset="-122"/>
                <a:ea typeface="黑体" panose="02010609060101010101" charset="-122"/>
                <a:cs typeface="黑体" panose="02010609060101010101" charset="-122"/>
              </a:rPr>
              <a:t>高梁、大豆、花生 </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 </a:t>
            </a:r>
            <a:r>
              <a:rPr lang="en-US" altLang="zh-CN" sz="2400">
                <a:latin typeface="黑体" panose="02010609060101010101" charset="-122"/>
                <a:ea typeface="黑体" panose="02010609060101010101" charset="-122"/>
                <a:cs typeface="黑体" panose="02010609060101010101" charset="-122"/>
              </a:rPr>
              <a:t>B.</a:t>
            </a:r>
            <a:r>
              <a:rPr lang="zh-CN" altLang="en-US" sz="2400">
                <a:latin typeface="黑体" panose="02010609060101010101" charset="-122"/>
                <a:ea typeface="黑体" panose="02010609060101010101" charset="-122"/>
                <a:cs typeface="黑体" panose="02010609060101010101" charset="-122"/>
              </a:rPr>
              <a:t>水稻、小麦、大豆</a:t>
            </a:r>
            <a:endParaRPr lang="zh-CN" altLang="en-US" sz="2400">
              <a:latin typeface="黑体" panose="02010609060101010101" charset="-122"/>
              <a:ea typeface="黑体" panose="02010609060101010101" charset="-122"/>
              <a:cs typeface="黑体" panose="02010609060101010101" charset="-122"/>
            </a:endParaRPr>
          </a:p>
        </p:txBody>
      </p:sp>
      <p:sp>
        <p:nvSpPr>
          <p:cNvPr id="15365" name="Text Box 6"/>
          <p:cNvSpPr txBox="1">
            <a:spLocks noChangeArrowheads="1"/>
          </p:cNvSpPr>
          <p:nvPr>
            <p:custDataLst>
              <p:tags r:id="rId3"/>
            </p:custDataLst>
          </p:nvPr>
        </p:nvSpPr>
        <p:spPr bwMode="auto">
          <a:xfrm>
            <a:off x="1370965" y="2319655"/>
            <a:ext cx="6534150" cy="45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a:latin typeface="黑体" panose="02010609060101010101" charset="-122"/>
                <a:ea typeface="黑体" panose="02010609060101010101" charset="-122"/>
                <a:cs typeface="黑体" panose="02010609060101010101" charset="-122"/>
              </a:rPr>
              <a:t>C.</a:t>
            </a:r>
            <a:r>
              <a:rPr lang="zh-CN" altLang="en-US" sz="2400">
                <a:latin typeface="黑体" panose="02010609060101010101" charset="-122"/>
                <a:ea typeface="黑体" panose="02010609060101010101" charset="-122"/>
                <a:cs typeface="黑体" panose="02010609060101010101" charset="-122"/>
              </a:rPr>
              <a:t>水稻、小麦、玉米 </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 </a:t>
            </a:r>
            <a:r>
              <a:rPr lang="en-US" altLang="zh-CN" sz="2400">
                <a:latin typeface="黑体" panose="02010609060101010101" charset="-122"/>
                <a:ea typeface="黑体" panose="02010609060101010101" charset="-122"/>
                <a:cs typeface="黑体" panose="02010609060101010101" charset="-122"/>
              </a:rPr>
              <a:t>D.</a:t>
            </a:r>
            <a:r>
              <a:rPr lang="zh-CN" altLang="en-US" sz="2400">
                <a:latin typeface="黑体" panose="02010609060101010101" charset="-122"/>
                <a:ea typeface="黑体" panose="02010609060101010101" charset="-122"/>
                <a:cs typeface="黑体" panose="02010609060101010101" charset="-122"/>
              </a:rPr>
              <a:t>小麦、蚕豆、高梁</a:t>
            </a:r>
            <a:endParaRPr lang="zh-CN" altLang="en-US" sz="2400">
              <a:latin typeface="黑体" panose="02010609060101010101" charset="-122"/>
              <a:ea typeface="黑体" panose="02010609060101010101" charset="-122"/>
              <a:cs typeface="黑体" panose="02010609060101010101" charset="-122"/>
            </a:endParaRPr>
          </a:p>
        </p:txBody>
      </p:sp>
      <p:sp>
        <p:nvSpPr>
          <p:cNvPr id="15366" name="Text Box 7"/>
          <p:cNvSpPr txBox="1">
            <a:spLocks noChangeArrowheads="1"/>
          </p:cNvSpPr>
          <p:nvPr>
            <p:custDataLst>
              <p:tags r:id="rId4"/>
            </p:custDataLst>
          </p:nvPr>
        </p:nvSpPr>
        <p:spPr bwMode="auto">
          <a:xfrm>
            <a:off x="1009015" y="3124835"/>
            <a:ext cx="6468110" cy="45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a:latin typeface="黑体" panose="02010609060101010101" charset="-122"/>
                <a:ea typeface="黑体" panose="02010609060101010101" charset="-122"/>
                <a:cs typeface="黑体" panose="02010609060101010101" charset="-122"/>
              </a:rPr>
              <a:t>2.</a:t>
            </a:r>
            <a:r>
              <a:rPr lang="zh-CN" altLang="en-US" sz="2400">
                <a:latin typeface="黑体" panose="02010609060101010101" charset="-122"/>
                <a:ea typeface="黑体" panose="02010609060101010101" charset="-122"/>
                <a:cs typeface="黑体" panose="02010609060101010101" charset="-122"/>
              </a:rPr>
              <a:t>种子中能发育成新植物幼体的是</a:t>
            </a:r>
            <a:r>
              <a:rPr lang="en-US" altLang="zh-CN" sz="2400">
                <a:latin typeface="黑体" panose="02010609060101010101" charset="-122"/>
                <a:ea typeface="黑体" panose="02010609060101010101" charset="-122"/>
                <a:cs typeface="黑体" panose="02010609060101010101" charset="-122"/>
              </a:rPr>
              <a:t>(     )   </a:t>
            </a:r>
            <a:endParaRPr lang="en-US" altLang="zh-CN" sz="2400">
              <a:latin typeface="黑体" panose="02010609060101010101" charset="-122"/>
              <a:ea typeface="黑体" panose="02010609060101010101" charset="-122"/>
              <a:cs typeface="黑体" panose="02010609060101010101" charset="-122"/>
            </a:endParaRPr>
          </a:p>
        </p:txBody>
      </p:sp>
      <p:sp>
        <p:nvSpPr>
          <p:cNvPr id="15367" name="Text Box 8"/>
          <p:cNvSpPr txBox="1">
            <a:spLocks noChangeArrowheads="1"/>
          </p:cNvSpPr>
          <p:nvPr>
            <p:custDataLst>
              <p:tags r:id="rId5"/>
            </p:custDataLst>
          </p:nvPr>
        </p:nvSpPr>
        <p:spPr bwMode="auto">
          <a:xfrm>
            <a:off x="1370965" y="3700780"/>
            <a:ext cx="6275070" cy="45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a:latin typeface="黑体" panose="02010609060101010101" charset="-122"/>
                <a:ea typeface="黑体" panose="02010609060101010101" charset="-122"/>
                <a:cs typeface="黑体" panose="02010609060101010101" charset="-122"/>
              </a:rPr>
              <a:t>A.</a:t>
            </a:r>
            <a:r>
              <a:rPr lang="zh-CN" altLang="en-US" sz="2400">
                <a:latin typeface="黑体" panose="02010609060101010101" charset="-122"/>
                <a:ea typeface="黑体" panose="02010609060101010101" charset="-122"/>
                <a:cs typeface="黑体" panose="02010609060101010101" charset="-122"/>
              </a:rPr>
              <a:t>胚   </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 </a:t>
            </a:r>
            <a:r>
              <a:rPr lang="en-US" altLang="zh-CN" sz="2400">
                <a:latin typeface="黑体" panose="02010609060101010101" charset="-122"/>
                <a:ea typeface="黑体" panose="02010609060101010101" charset="-122"/>
                <a:cs typeface="黑体" panose="02010609060101010101" charset="-122"/>
              </a:rPr>
              <a:t>B.</a:t>
            </a:r>
            <a:r>
              <a:rPr lang="zh-CN" altLang="en-US" sz="2400">
                <a:latin typeface="黑体" panose="02010609060101010101" charset="-122"/>
                <a:ea typeface="黑体" panose="02010609060101010101" charset="-122"/>
                <a:cs typeface="黑体" panose="02010609060101010101" charset="-122"/>
              </a:rPr>
              <a:t>胚芽     </a:t>
            </a:r>
            <a:r>
              <a:rPr lang="en-US" altLang="zh-CN" sz="2400">
                <a:latin typeface="黑体" panose="02010609060101010101" charset="-122"/>
                <a:ea typeface="黑体" panose="02010609060101010101" charset="-122"/>
                <a:cs typeface="黑体" panose="02010609060101010101" charset="-122"/>
              </a:rPr>
              <a:t>C.</a:t>
            </a:r>
            <a:r>
              <a:rPr lang="zh-CN" altLang="en-US" sz="2400">
                <a:latin typeface="黑体" panose="02010609060101010101" charset="-122"/>
                <a:ea typeface="黑体" panose="02010609060101010101" charset="-122"/>
                <a:cs typeface="黑体" panose="02010609060101010101" charset="-122"/>
              </a:rPr>
              <a:t>子叶      </a:t>
            </a:r>
            <a:r>
              <a:rPr lang="en-US" altLang="zh-CN" sz="2400">
                <a:latin typeface="黑体" panose="02010609060101010101" charset="-122"/>
                <a:ea typeface="黑体" panose="02010609060101010101" charset="-122"/>
                <a:cs typeface="黑体" panose="02010609060101010101" charset="-122"/>
              </a:rPr>
              <a:t>D.</a:t>
            </a:r>
            <a:r>
              <a:rPr lang="zh-CN" altLang="en-US" sz="2400">
                <a:latin typeface="黑体" panose="02010609060101010101" charset="-122"/>
                <a:ea typeface="黑体" panose="02010609060101010101" charset="-122"/>
                <a:cs typeface="黑体" panose="02010609060101010101" charset="-122"/>
              </a:rPr>
              <a:t>胚根</a:t>
            </a:r>
            <a:endParaRPr lang="zh-CN" altLang="en-US" sz="2400">
              <a:latin typeface="黑体" panose="02010609060101010101" charset="-122"/>
              <a:ea typeface="黑体" panose="02010609060101010101" charset="-122"/>
              <a:cs typeface="黑体" panose="02010609060101010101" charset="-122"/>
            </a:endParaRPr>
          </a:p>
        </p:txBody>
      </p:sp>
      <p:sp>
        <p:nvSpPr>
          <p:cNvPr id="14" name="Text Box 13"/>
          <p:cNvSpPr txBox="1">
            <a:spLocks noChangeArrowheads="1"/>
          </p:cNvSpPr>
          <p:nvPr>
            <p:custDataLst>
              <p:tags r:id="rId6"/>
            </p:custDataLst>
          </p:nvPr>
        </p:nvSpPr>
        <p:spPr bwMode="auto">
          <a:xfrm>
            <a:off x="5643880" y="1060450"/>
            <a:ext cx="362585" cy="69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4000" b="1">
                <a:solidFill>
                  <a:srgbClr val="FF3300"/>
                </a:solidFill>
                <a:latin typeface="黑体" panose="02010609060101010101" charset="-122"/>
                <a:ea typeface="黑体" panose="02010609060101010101" charset="-122"/>
                <a:cs typeface="黑体" panose="02010609060101010101" charset="-122"/>
              </a:rPr>
              <a:t>C</a:t>
            </a:r>
            <a:endParaRPr lang="en-US" altLang="zh-CN" sz="4000" b="1">
              <a:solidFill>
                <a:srgbClr val="FF3300"/>
              </a:solidFill>
              <a:latin typeface="黑体" panose="02010609060101010101" charset="-122"/>
              <a:ea typeface="黑体" panose="02010609060101010101" charset="-122"/>
              <a:cs typeface="黑体" panose="02010609060101010101" charset="-122"/>
            </a:endParaRPr>
          </a:p>
        </p:txBody>
      </p:sp>
      <p:sp>
        <p:nvSpPr>
          <p:cNvPr id="15" name="Text Box 14"/>
          <p:cNvSpPr txBox="1">
            <a:spLocks noChangeArrowheads="1"/>
          </p:cNvSpPr>
          <p:nvPr>
            <p:custDataLst>
              <p:tags r:id="rId7"/>
            </p:custDataLst>
          </p:nvPr>
        </p:nvSpPr>
        <p:spPr bwMode="auto">
          <a:xfrm>
            <a:off x="5955030" y="3002280"/>
            <a:ext cx="241935" cy="69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593" tIns="42296" rIns="84593" bIns="42296">
            <a:spAutoFit/>
          </a:bodyPr>
          <a:lstStyle>
            <a:lvl1pPr defTabSz="846455" eaLnBrk="0" hangingPunct="0">
              <a:defRPr>
                <a:solidFill>
                  <a:schemeClr val="tx1"/>
                </a:solidFill>
                <a:latin typeface="Arial" panose="020B0604020202020204" pitchFamily="34" charset="0"/>
                <a:ea typeface="宋体" panose="02010600030101010101" pitchFamily="2" charset="-122"/>
              </a:defRPr>
            </a:lvl1pPr>
            <a:lvl2pPr defTabSz="846455" eaLnBrk="0" hangingPunct="0">
              <a:defRPr>
                <a:solidFill>
                  <a:schemeClr val="tx1"/>
                </a:solidFill>
                <a:latin typeface="Arial" panose="020B0604020202020204" pitchFamily="34" charset="0"/>
                <a:ea typeface="宋体" panose="02010600030101010101" pitchFamily="2" charset="-122"/>
              </a:defRPr>
            </a:lvl2pPr>
            <a:lvl3pPr defTabSz="846455" eaLnBrk="0" hangingPunct="0">
              <a:defRPr>
                <a:solidFill>
                  <a:schemeClr val="tx1"/>
                </a:solidFill>
                <a:latin typeface="Arial" panose="020B0604020202020204" pitchFamily="34" charset="0"/>
                <a:ea typeface="宋体" panose="02010600030101010101" pitchFamily="2" charset="-122"/>
              </a:defRPr>
            </a:lvl3pPr>
            <a:lvl4pPr defTabSz="846455" eaLnBrk="0" hangingPunct="0">
              <a:defRPr>
                <a:solidFill>
                  <a:schemeClr val="tx1"/>
                </a:solidFill>
                <a:latin typeface="Arial" panose="020B0604020202020204" pitchFamily="34" charset="0"/>
                <a:ea typeface="宋体" panose="02010600030101010101" pitchFamily="2" charset="-122"/>
              </a:defRPr>
            </a:lvl4pPr>
            <a:lvl5pPr defTabSz="846455" eaLnBrk="0" hangingPunct="0">
              <a:defRPr>
                <a:solidFill>
                  <a:schemeClr val="tx1"/>
                </a:solidFill>
                <a:latin typeface="Arial" panose="020B0604020202020204" pitchFamily="34" charset="0"/>
                <a:ea typeface="宋体" panose="02010600030101010101" pitchFamily="2" charset="-122"/>
              </a:defRPr>
            </a:lvl5pPr>
            <a:lvl6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8464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4000" b="1">
                <a:solidFill>
                  <a:srgbClr val="FF3300"/>
                </a:solidFill>
                <a:latin typeface="黑体" panose="02010609060101010101" charset="-122"/>
                <a:ea typeface="黑体" panose="02010609060101010101" charset="-122"/>
                <a:cs typeface="黑体" panose="02010609060101010101" charset="-122"/>
              </a:rPr>
              <a:t>A</a:t>
            </a:r>
            <a:endParaRPr lang="en-US" altLang="zh-CN" sz="4000" b="1">
              <a:solidFill>
                <a:srgbClr val="FF3300"/>
              </a:solidFill>
              <a:latin typeface="黑体" panose="02010609060101010101" charset="-122"/>
              <a:ea typeface="黑体" panose="02010609060101010101" charset="-122"/>
              <a:cs typeface="黑体" panose="02010609060101010101"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0757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课堂检测</a:t>
            </a:r>
            <a:endParaRPr lang="zh-CN" altLang="en-US" sz="2800" b="1" dirty="0">
              <a:cs typeface="+mn-ea"/>
              <a:sym typeface="+mn-lt"/>
            </a:endParaRPr>
          </a:p>
        </p:txBody>
      </p:sp>
      <p:sp>
        <p:nvSpPr>
          <p:cNvPr id="8" name="矩形 7"/>
          <p:cNvSpPr/>
          <p:nvPr>
            <p:custDataLst>
              <p:tags r:id="rId1"/>
            </p:custDataLst>
          </p:nvPr>
        </p:nvSpPr>
        <p:spPr>
          <a:xfrm>
            <a:off x="876350" y="1186458"/>
            <a:ext cx="7632700" cy="3322955"/>
          </a:xfrm>
          <a:prstGeom prst="rect">
            <a:avLst/>
          </a:prstGeom>
        </p:spPr>
        <p:txBody>
          <a:bodyPr>
            <a:spAutoFit/>
          </a:bodyPr>
          <a:p>
            <a:pPr>
              <a:lnSpc>
                <a:spcPct val="150000"/>
              </a:lnSpc>
              <a:defRPr/>
            </a:pPr>
            <a:r>
              <a:rPr lang="en-US" altLang="zh-CN" sz="2800" dirty="0">
                <a:solidFill>
                  <a:srgbClr val="000000"/>
                </a:solidFill>
                <a:latin typeface="黑体" panose="02010609060101010101" charset="-122"/>
                <a:ea typeface="+mn-ea"/>
                <a:cs typeface="黑体" panose="02010609060101010101" charset="-122"/>
              </a:rPr>
              <a:t>3．</a:t>
            </a:r>
            <a:r>
              <a:rPr lang="zh-CN" altLang="en-US" sz="2800" dirty="0">
                <a:solidFill>
                  <a:srgbClr val="000000"/>
                </a:solidFill>
                <a:latin typeface="黑体" panose="02010609060101010101" charset="-122"/>
                <a:ea typeface="+mn-ea"/>
                <a:cs typeface="黑体" panose="02010609060101010101" charset="-122"/>
              </a:rPr>
              <a:t>被子植物和裸子植物的共同点是（</a:t>
            </a:r>
            <a:r>
              <a:rPr lang="en-US" altLang="zh-CN" sz="2800" dirty="0">
                <a:solidFill>
                  <a:srgbClr val="000000"/>
                </a:solidFill>
                <a:latin typeface="黑体" panose="02010609060101010101" charset="-122"/>
                <a:ea typeface="+mn-ea"/>
                <a:cs typeface="黑体" panose="02010609060101010101" charset="-122"/>
              </a:rPr>
              <a:t>    </a:t>
            </a:r>
            <a:r>
              <a:rPr lang="zh-CN" altLang="en-US" sz="2800" dirty="0">
                <a:solidFill>
                  <a:srgbClr val="000000"/>
                </a:solidFill>
                <a:latin typeface="黑体" panose="02010609060101010101" charset="-122"/>
                <a:ea typeface="+mn-ea"/>
                <a:cs typeface="黑体" panose="02010609060101010101" charset="-122"/>
              </a:rPr>
              <a:t>）</a:t>
            </a:r>
            <a:endParaRPr lang="en-US" altLang="zh-CN" sz="2800" dirty="0">
              <a:solidFill>
                <a:srgbClr val="000000"/>
              </a:solidFill>
              <a:latin typeface="黑体" panose="02010609060101010101" charset="-122"/>
              <a:ea typeface="+mn-ea"/>
              <a:cs typeface="黑体" panose="02010609060101010101" charset="-122"/>
            </a:endParaRPr>
          </a:p>
          <a:p>
            <a:pPr>
              <a:lnSpc>
                <a:spcPct val="150000"/>
              </a:lnSpc>
              <a:defRPr/>
            </a:pPr>
            <a:r>
              <a:rPr lang="en-US" altLang="zh-CN" sz="2800" dirty="0">
                <a:solidFill>
                  <a:srgbClr val="000000"/>
                </a:solidFill>
                <a:latin typeface="黑体" panose="02010609060101010101" charset="-122"/>
                <a:ea typeface="+mn-ea"/>
                <a:cs typeface="黑体" panose="02010609060101010101" charset="-122"/>
              </a:rPr>
              <a:t>A． </a:t>
            </a:r>
            <a:r>
              <a:rPr lang="en-US" altLang="zh-CN" sz="2800" dirty="0" smtClean="0">
                <a:solidFill>
                  <a:srgbClr val="000000"/>
                </a:solidFill>
                <a:latin typeface="黑体" panose="02010609060101010101" charset="-122"/>
                <a:ea typeface="+mn-ea"/>
                <a:cs typeface="黑体" panose="02010609060101010101" charset="-122"/>
              </a:rPr>
              <a:t>都能产生种子</a:t>
            </a:r>
            <a:r>
              <a:rPr lang="en-US" altLang="zh-CN" sz="2800" dirty="0">
                <a:solidFill>
                  <a:srgbClr val="000000"/>
                </a:solidFill>
                <a:latin typeface="黑体" panose="02010609060101010101" charset="-122"/>
                <a:ea typeface="+mn-ea"/>
                <a:cs typeface="黑体" panose="02010609060101010101" charset="-122"/>
              </a:rPr>
              <a:t>，通过种子繁殖下一代</a:t>
            </a:r>
            <a:endParaRPr lang="en-US" altLang="zh-CN" sz="2800" dirty="0">
              <a:solidFill>
                <a:srgbClr val="000000"/>
              </a:solidFill>
              <a:latin typeface="黑体" panose="02010609060101010101" charset="-122"/>
              <a:ea typeface="+mn-ea"/>
              <a:cs typeface="黑体" panose="02010609060101010101" charset="-122"/>
            </a:endParaRPr>
          </a:p>
          <a:p>
            <a:pPr>
              <a:lnSpc>
                <a:spcPct val="150000"/>
              </a:lnSpc>
              <a:defRPr/>
            </a:pPr>
            <a:r>
              <a:rPr lang="en-US" altLang="zh-CN" sz="2800" dirty="0">
                <a:solidFill>
                  <a:srgbClr val="000000"/>
                </a:solidFill>
                <a:latin typeface="黑体" panose="02010609060101010101" charset="-122"/>
                <a:ea typeface="+mn-ea"/>
                <a:cs typeface="黑体" panose="02010609060101010101" charset="-122"/>
              </a:rPr>
              <a:t>B． </a:t>
            </a:r>
            <a:r>
              <a:rPr lang="en-US" altLang="zh-CN" sz="2800" dirty="0" smtClean="0">
                <a:solidFill>
                  <a:srgbClr val="000000"/>
                </a:solidFill>
                <a:latin typeface="黑体" panose="02010609060101010101" charset="-122"/>
                <a:ea typeface="+mn-ea"/>
                <a:cs typeface="黑体" panose="02010609060101010101" charset="-122"/>
              </a:rPr>
              <a:t>都能产生果实</a:t>
            </a:r>
            <a:r>
              <a:rPr lang="en-US" altLang="zh-CN" sz="2800" dirty="0">
                <a:solidFill>
                  <a:srgbClr val="000000"/>
                </a:solidFill>
                <a:latin typeface="黑体" panose="02010609060101010101" charset="-122"/>
                <a:ea typeface="+mn-ea"/>
                <a:cs typeface="黑体" panose="02010609060101010101" charset="-122"/>
              </a:rPr>
              <a:t>，种子外面有果皮包被</a:t>
            </a:r>
            <a:endParaRPr lang="en-US" altLang="zh-CN" sz="2800" dirty="0">
              <a:solidFill>
                <a:srgbClr val="000000"/>
              </a:solidFill>
              <a:latin typeface="黑体" panose="02010609060101010101" charset="-122"/>
              <a:ea typeface="+mn-ea"/>
              <a:cs typeface="黑体" panose="02010609060101010101" charset="-122"/>
            </a:endParaRPr>
          </a:p>
          <a:p>
            <a:pPr>
              <a:lnSpc>
                <a:spcPct val="150000"/>
              </a:lnSpc>
              <a:defRPr/>
            </a:pPr>
            <a:r>
              <a:rPr lang="en-US" altLang="zh-CN" sz="2800" dirty="0">
                <a:solidFill>
                  <a:srgbClr val="000000"/>
                </a:solidFill>
                <a:latin typeface="黑体" panose="02010609060101010101" charset="-122"/>
                <a:ea typeface="+mn-ea"/>
                <a:cs typeface="黑体" panose="02010609060101010101" charset="-122"/>
              </a:rPr>
              <a:t>C．</a:t>
            </a:r>
            <a:r>
              <a:rPr lang="en-US" altLang="zh-CN" sz="2800" dirty="0" smtClean="0">
                <a:solidFill>
                  <a:srgbClr val="000000"/>
                </a:solidFill>
                <a:latin typeface="黑体" panose="02010609060101010101" charset="-122"/>
                <a:ea typeface="+mn-ea"/>
                <a:cs typeface="黑体" panose="02010609060101010101" charset="-122"/>
              </a:rPr>
              <a:t>种子都是裸露的</a:t>
            </a:r>
            <a:r>
              <a:rPr lang="en-US" altLang="zh-CN" sz="2800" dirty="0">
                <a:solidFill>
                  <a:srgbClr val="000000"/>
                </a:solidFill>
                <a:latin typeface="黑体" panose="02010609060101010101" charset="-122"/>
                <a:ea typeface="+mn-ea"/>
                <a:cs typeface="黑体" panose="02010609060101010101" charset="-122"/>
              </a:rPr>
              <a:t>，都没有果皮包被</a:t>
            </a:r>
            <a:endParaRPr lang="en-US" altLang="zh-CN" sz="2800" dirty="0">
              <a:solidFill>
                <a:srgbClr val="000000"/>
              </a:solidFill>
              <a:latin typeface="黑体" panose="02010609060101010101" charset="-122"/>
              <a:ea typeface="+mn-ea"/>
              <a:cs typeface="黑体" panose="02010609060101010101" charset="-122"/>
            </a:endParaRPr>
          </a:p>
          <a:p>
            <a:pPr>
              <a:lnSpc>
                <a:spcPct val="150000"/>
              </a:lnSpc>
              <a:defRPr/>
            </a:pPr>
            <a:r>
              <a:rPr lang="en-US" altLang="zh-CN" sz="2800" dirty="0">
                <a:solidFill>
                  <a:srgbClr val="000000"/>
                </a:solidFill>
                <a:latin typeface="黑体" panose="02010609060101010101" charset="-122"/>
                <a:ea typeface="+mn-ea"/>
                <a:cs typeface="黑体" panose="02010609060101010101" charset="-122"/>
              </a:rPr>
              <a:t>D．</a:t>
            </a:r>
            <a:r>
              <a:rPr lang="zh-CN" altLang="en-US" sz="2800" dirty="0">
                <a:solidFill>
                  <a:srgbClr val="000000"/>
                </a:solidFill>
                <a:latin typeface="黑体" panose="02010609060101010101" charset="-122"/>
                <a:ea typeface="+mn-ea"/>
                <a:cs typeface="黑体" panose="02010609060101010101" charset="-122"/>
              </a:rPr>
              <a:t>都不能产生种子</a:t>
            </a:r>
            <a:endParaRPr lang="zh-CN" altLang="en-US" sz="2800" dirty="0">
              <a:solidFill>
                <a:srgbClr val="000000"/>
              </a:solidFill>
              <a:latin typeface="黑体" panose="02010609060101010101" charset="-122"/>
              <a:ea typeface="+mn-ea"/>
              <a:cs typeface="黑体" panose="02010609060101010101" charset="-122"/>
            </a:endParaRPr>
          </a:p>
        </p:txBody>
      </p:sp>
      <p:sp>
        <p:nvSpPr>
          <p:cNvPr id="13" name="文本占位符 1"/>
          <p:cNvSpPr txBox="1"/>
          <p:nvPr>
            <p:custDataLst>
              <p:tags r:id="rId2"/>
            </p:custDataLst>
          </p:nvPr>
        </p:nvSpPr>
        <p:spPr bwMode="auto">
          <a:xfrm>
            <a:off x="6961981" y="1238146"/>
            <a:ext cx="503237" cy="528638"/>
          </a:xfrm>
          <a:prstGeom prst="rect">
            <a:avLst/>
          </a:prstGeom>
          <a:noFill/>
          <a:ln w="9525">
            <a:noFill/>
            <a:miter lim="800000"/>
          </a:ln>
        </p:spPr>
        <p:txBody>
          <a:bodyPr/>
          <a:p>
            <a:pPr defTabSz="685800" eaLnBrk="1" hangingPunct="1">
              <a:lnSpc>
                <a:spcPct val="110000"/>
              </a:lnSpc>
              <a:spcBef>
                <a:spcPts val="1200"/>
              </a:spcBef>
              <a:buClr>
                <a:schemeClr val="accent1"/>
              </a:buClr>
              <a:buSzPct val="50000"/>
              <a:buFont typeface="黑体" panose="02010609060101010101" charset="-122"/>
              <a:buNone/>
            </a:pPr>
            <a:r>
              <a:rPr lang="en-US" altLang="zh-CN" sz="4000" b="1" dirty="0">
                <a:solidFill>
                  <a:srgbClr val="FF0000"/>
                </a:solidFill>
                <a:latin typeface="黑体" panose="02010609060101010101" charset="-122"/>
                <a:ea typeface="黑体" panose="02010609060101010101" charset="-122"/>
                <a:cs typeface="黑体" panose="02010609060101010101" charset="-122"/>
              </a:rPr>
              <a:t>A</a:t>
            </a:r>
            <a:endParaRPr lang="en-US" altLang="zh-CN" sz="4000" b="1" dirty="0">
              <a:solidFill>
                <a:srgbClr val="FF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07573" y="306161"/>
            <a:ext cx="1559560" cy="499110"/>
          </a:xfrm>
          <a:prstGeom prst="rect">
            <a:avLst/>
          </a:prstGeom>
          <a:noFill/>
        </p:spPr>
        <p:txBody>
          <a:bodyPr wrap="none" lIns="68580" tIns="34290" rIns="68580" bIns="34290" rtlCol="0">
            <a:spAutoFit/>
          </a:bodyPr>
          <a:lstStyle/>
          <a:p>
            <a:r>
              <a:rPr lang="zh-CN" altLang="en-US" sz="2800" b="1" dirty="0">
                <a:cs typeface="+mn-ea"/>
                <a:sym typeface="+mn-lt"/>
              </a:rPr>
              <a:t>课堂检测</a:t>
            </a:r>
            <a:endParaRPr lang="zh-CN" altLang="en-US" sz="2800" b="1" dirty="0">
              <a:cs typeface="+mn-ea"/>
              <a:sym typeface="+mn-lt"/>
            </a:endParaRPr>
          </a:p>
        </p:txBody>
      </p:sp>
      <p:sp>
        <p:nvSpPr>
          <p:cNvPr id="52227" name="矩形 3"/>
          <p:cNvSpPr>
            <a:spLocks noChangeArrowheads="1"/>
          </p:cNvSpPr>
          <p:nvPr>
            <p:custDataLst>
              <p:tags r:id="rId1"/>
            </p:custDataLst>
          </p:nvPr>
        </p:nvSpPr>
        <p:spPr bwMode="auto">
          <a:xfrm>
            <a:off x="846138" y="1247775"/>
            <a:ext cx="73342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just">
              <a:lnSpc>
                <a:spcPct val="150000"/>
              </a:lnSpc>
            </a:pPr>
            <a:r>
              <a:rPr lang="en-US" altLang="zh-CN" sz="2800">
                <a:latin typeface="黑体" panose="02010609060101010101" charset="-122"/>
                <a:ea typeface="黑体" panose="02010609060101010101" charset="-122"/>
                <a:cs typeface="黑体" panose="02010609060101010101" charset="-122"/>
              </a:rPr>
              <a:t>4.</a:t>
            </a:r>
            <a:r>
              <a:rPr lang="zh-CN" altLang="zh-CN" sz="2800">
                <a:latin typeface="黑体" panose="02010609060101010101" charset="-122"/>
                <a:ea typeface="黑体" panose="02010609060101010101" charset="-122"/>
                <a:cs typeface="黑体" panose="02010609060101010101" charset="-122"/>
              </a:rPr>
              <a:t>小麦是制作煎饼的原料之一，小麦种子中的营养物质主要贮存在</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a:t>
            </a:r>
            <a:endParaRPr lang="zh-CN" altLang="zh-CN" sz="2800">
              <a:latin typeface="黑体" panose="02010609060101010101" charset="-122"/>
              <a:ea typeface="黑体" panose="02010609060101010101" charset="-122"/>
              <a:cs typeface="黑体" panose="02010609060101010101" charset="-122"/>
            </a:endParaRPr>
          </a:p>
          <a:p>
            <a:pPr algn="just">
              <a:lnSpc>
                <a:spcPct val="150000"/>
              </a:lnSpc>
            </a:pPr>
            <a:r>
              <a:rPr lang="en-US" altLang="zh-CN" sz="2800">
                <a:latin typeface="黑体" panose="02010609060101010101" charset="-122"/>
                <a:ea typeface="黑体" panose="02010609060101010101" charset="-122"/>
                <a:cs typeface="黑体" panose="02010609060101010101" charset="-122"/>
              </a:rPr>
              <a:t>    A.</a:t>
            </a:r>
            <a:r>
              <a:rPr lang="zh-CN" altLang="zh-CN" sz="2800">
                <a:latin typeface="黑体" panose="02010609060101010101" charset="-122"/>
                <a:ea typeface="黑体" panose="02010609060101010101" charset="-122"/>
                <a:cs typeface="黑体" panose="02010609060101010101" charset="-122"/>
              </a:rPr>
              <a:t>胚芽</a:t>
            </a:r>
            <a:r>
              <a:rPr lang="en-US" altLang="zh-CN" sz="2800">
                <a:latin typeface="黑体" panose="02010609060101010101" charset="-122"/>
                <a:ea typeface="黑体" panose="02010609060101010101" charset="-122"/>
                <a:cs typeface="黑体" panose="02010609060101010101" charset="-122"/>
              </a:rPr>
              <a:t>                      B.</a:t>
            </a:r>
            <a:r>
              <a:rPr lang="zh-CN" altLang="zh-CN" sz="2800">
                <a:latin typeface="黑体" panose="02010609060101010101" charset="-122"/>
                <a:ea typeface="黑体" panose="02010609060101010101" charset="-122"/>
                <a:cs typeface="黑体" panose="02010609060101010101" charset="-122"/>
              </a:rPr>
              <a:t>胚轴</a:t>
            </a:r>
            <a:r>
              <a:rPr lang="en-US" altLang="zh-CN" sz="2800">
                <a:latin typeface="黑体" panose="02010609060101010101" charset="-122"/>
                <a:ea typeface="黑体" panose="02010609060101010101" charset="-122"/>
                <a:cs typeface="黑体" panose="02010609060101010101" charset="-122"/>
              </a:rPr>
              <a:t>      </a:t>
            </a:r>
            <a:endParaRPr lang="en-US" altLang="zh-CN" sz="2800">
              <a:latin typeface="黑体" panose="02010609060101010101" charset="-122"/>
              <a:ea typeface="黑体" panose="02010609060101010101" charset="-122"/>
              <a:cs typeface="黑体" panose="02010609060101010101" charset="-122"/>
            </a:endParaRPr>
          </a:p>
          <a:p>
            <a:pPr algn="just">
              <a:lnSpc>
                <a:spcPct val="150000"/>
              </a:lnSpc>
            </a:pPr>
            <a:r>
              <a:rPr lang="en-US" altLang="zh-CN" sz="2800">
                <a:latin typeface="黑体" panose="02010609060101010101" charset="-122"/>
                <a:ea typeface="黑体" panose="02010609060101010101" charset="-122"/>
                <a:cs typeface="黑体" panose="02010609060101010101" charset="-122"/>
              </a:rPr>
              <a:t>    C.</a:t>
            </a:r>
            <a:r>
              <a:rPr lang="zh-CN" altLang="zh-CN" sz="2800">
                <a:latin typeface="黑体" panose="02010609060101010101" charset="-122"/>
                <a:ea typeface="黑体" panose="02010609060101010101" charset="-122"/>
                <a:cs typeface="黑体" panose="02010609060101010101" charset="-122"/>
              </a:rPr>
              <a:t>子叶</a:t>
            </a:r>
            <a:r>
              <a:rPr lang="en-US" altLang="zh-CN" sz="2800">
                <a:latin typeface="黑体" panose="02010609060101010101" charset="-122"/>
                <a:ea typeface="黑体" panose="02010609060101010101" charset="-122"/>
                <a:cs typeface="黑体" panose="02010609060101010101" charset="-122"/>
              </a:rPr>
              <a:t>                      D.</a:t>
            </a:r>
            <a:r>
              <a:rPr lang="zh-CN" altLang="zh-CN" sz="2800">
                <a:latin typeface="黑体" panose="02010609060101010101" charset="-122"/>
                <a:ea typeface="黑体" panose="02010609060101010101" charset="-122"/>
                <a:cs typeface="黑体" panose="02010609060101010101" charset="-122"/>
              </a:rPr>
              <a:t>胚乳</a:t>
            </a:r>
            <a:endParaRPr lang="zh-CN" altLang="en-US" sz="2800">
              <a:latin typeface="黑体" panose="02010609060101010101" charset="-122"/>
              <a:ea typeface="黑体" panose="02010609060101010101" charset="-122"/>
              <a:cs typeface="黑体" panose="02010609060101010101" charset="-122"/>
            </a:endParaRPr>
          </a:p>
        </p:txBody>
      </p:sp>
      <p:sp>
        <p:nvSpPr>
          <p:cNvPr id="5" name="矩形 4"/>
          <p:cNvSpPr>
            <a:spLocks noChangeArrowheads="1"/>
          </p:cNvSpPr>
          <p:nvPr>
            <p:custDataLst>
              <p:tags r:id="rId2"/>
            </p:custDataLst>
          </p:nvPr>
        </p:nvSpPr>
        <p:spPr bwMode="auto">
          <a:xfrm>
            <a:off x="4629785" y="1943418"/>
            <a:ext cx="43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4000">
                <a:solidFill>
                  <a:srgbClr val="FF0000"/>
                </a:solidFill>
                <a:latin typeface="黑体" panose="02010609060101010101" charset="-122"/>
                <a:ea typeface="黑体" panose="02010609060101010101" charset="-122"/>
                <a:cs typeface="黑体" panose="02010609060101010101" charset="-122"/>
              </a:rPr>
              <a:t>D</a:t>
            </a:r>
            <a:endParaRPr lang="en-US" altLang="zh-CN" sz="4000">
              <a:solidFill>
                <a:srgbClr val="FF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5" name="文本框 46084"/>
          <p:cNvSpPr txBox="1"/>
          <p:nvPr/>
        </p:nvSpPr>
        <p:spPr>
          <a:xfrm>
            <a:off x="421005" y="1930400"/>
            <a:ext cx="8301990" cy="2838450"/>
          </a:xfrm>
          <a:prstGeom prst="rect">
            <a:avLst/>
          </a:prstGeom>
          <a:noFill/>
          <a:ln w="9525">
            <a:solidFill>
              <a:schemeClr val="tx1"/>
            </a:solidFill>
          </a:ln>
        </p:spPr>
        <p:txBody>
          <a:bodyPr wrap="square" lIns="68580" tIns="34290" rIns="68580" bIns="34290">
            <a:spAutoFit/>
          </a:bodyPr>
          <a:lstStyle/>
          <a:p>
            <a:pPr fontAlgn="base">
              <a:spcBef>
                <a:spcPct val="50000"/>
              </a:spcBef>
              <a:spcAft>
                <a:spcPct val="0"/>
              </a:spcAft>
              <a:defRPr/>
            </a:pPr>
            <a:r>
              <a:rPr lang="zh-CN" altLang="en-US" sz="2400" noProof="1">
                <a:cs typeface="+mn-ea"/>
                <a:sym typeface="+mn-lt"/>
              </a:rPr>
              <a:t>　</a:t>
            </a:r>
            <a:r>
              <a:rPr lang="en-US" altLang="zh-CN" sz="2400" noProof="1">
                <a:cs typeface="+mn-ea"/>
                <a:sym typeface="+mn-lt"/>
              </a:rPr>
              <a:t>1</a:t>
            </a:r>
            <a:r>
              <a:rPr lang="zh-CN" altLang="en-US" sz="2400" noProof="1">
                <a:cs typeface="+mn-ea"/>
                <a:sym typeface="+mn-lt"/>
              </a:rPr>
              <a:t>．观察菜豆种子的结构</a:t>
            </a:r>
            <a:endParaRPr lang="zh-CN" altLang="en-US" sz="2400" noProof="1">
              <a:cs typeface="+mn-ea"/>
              <a:sym typeface="+mn-lt"/>
            </a:endParaRPr>
          </a:p>
          <a:p>
            <a:pPr fontAlgn="base">
              <a:spcBef>
                <a:spcPct val="50000"/>
              </a:spcBef>
              <a:spcAft>
                <a:spcPct val="0"/>
              </a:spcAft>
              <a:defRPr/>
            </a:pPr>
            <a:r>
              <a:rPr lang="zh-CN" altLang="en-US" sz="2400" noProof="1">
                <a:cs typeface="+mn-ea"/>
                <a:sym typeface="+mn-lt"/>
              </a:rPr>
              <a:t>　（</a:t>
            </a:r>
            <a:r>
              <a:rPr lang="en-US" altLang="zh-CN" sz="2400" noProof="1">
                <a:cs typeface="+mn-ea"/>
                <a:sym typeface="+mn-lt"/>
              </a:rPr>
              <a:t>1</a:t>
            </a:r>
            <a:r>
              <a:rPr lang="zh-CN" altLang="en-US" sz="2400" noProof="1">
                <a:cs typeface="+mn-ea"/>
                <a:sym typeface="+mn-lt"/>
              </a:rPr>
              <a:t>）取一粒浸软的菜豆种子，观察它的外形。</a:t>
            </a:r>
            <a:endParaRPr lang="zh-CN" altLang="en-US" sz="2400" noProof="1">
              <a:cs typeface="+mn-ea"/>
              <a:sym typeface="+mn-lt"/>
            </a:endParaRPr>
          </a:p>
          <a:p>
            <a:pPr fontAlgn="base">
              <a:spcBef>
                <a:spcPct val="50000"/>
              </a:spcBef>
              <a:spcAft>
                <a:spcPct val="0"/>
              </a:spcAft>
              <a:defRPr/>
            </a:pPr>
            <a:r>
              <a:rPr lang="zh-CN" altLang="en-US" sz="2400" noProof="1">
                <a:cs typeface="+mn-ea"/>
                <a:sym typeface="+mn-lt"/>
              </a:rPr>
              <a:t>　（</a:t>
            </a:r>
            <a:r>
              <a:rPr lang="en-US" altLang="zh-CN" sz="2400" noProof="1">
                <a:cs typeface="+mn-ea"/>
                <a:sym typeface="+mn-lt"/>
              </a:rPr>
              <a:t>2</a:t>
            </a:r>
            <a:r>
              <a:rPr lang="zh-CN" altLang="en-US" sz="2400" noProof="1">
                <a:cs typeface="+mn-ea"/>
                <a:sym typeface="+mn-lt"/>
              </a:rPr>
              <a:t>）剥去种子最外面的一层薄皮</a:t>
            </a:r>
            <a:r>
              <a:rPr lang="en-US" altLang="zh-CN" sz="2400" noProof="1">
                <a:cs typeface="+mn-ea"/>
                <a:sym typeface="+mn-lt"/>
              </a:rPr>
              <a:t>——</a:t>
            </a:r>
            <a:r>
              <a:rPr lang="zh-CN" altLang="en-US" sz="2400" noProof="1">
                <a:cs typeface="+mn-ea"/>
                <a:sym typeface="+mn-lt"/>
              </a:rPr>
              <a:t>种皮，分开合拢着的两片子叶。</a:t>
            </a:r>
            <a:endParaRPr lang="zh-CN" altLang="en-US" sz="2400" noProof="1">
              <a:cs typeface="+mn-ea"/>
              <a:sym typeface="+mn-lt"/>
            </a:endParaRPr>
          </a:p>
          <a:p>
            <a:pPr fontAlgn="base">
              <a:spcBef>
                <a:spcPct val="50000"/>
              </a:spcBef>
              <a:spcAft>
                <a:spcPct val="0"/>
              </a:spcAft>
              <a:defRPr/>
            </a:pPr>
            <a:r>
              <a:rPr lang="zh-CN" altLang="en-US" sz="2400" noProof="1">
                <a:cs typeface="+mn-ea"/>
                <a:sym typeface="+mn-lt"/>
              </a:rPr>
              <a:t>　（</a:t>
            </a:r>
            <a:r>
              <a:rPr lang="en-US" altLang="zh-CN" sz="2400" noProof="1">
                <a:cs typeface="+mn-ea"/>
                <a:sym typeface="+mn-lt"/>
              </a:rPr>
              <a:t>3</a:t>
            </a:r>
            <a:r>
              <a:rPr lang="zh-CN" altLang="en-US" sz="2400" noProof="1">
                <a:cs typeface="+mn-ea"/>
                <a:sym typeface="+mn-lt"/>
              </a:rPr>
              <a:t>）用放大镜仔细观察子叶、胚根、胚芽和胚轴，看看它们各有什么特点。</a:t>
            </a:r>
            <a:endParaRPr lang="zh-CN" altLang="en-US" sz="2400" noProof="1">
              <a:cs typeface="+mn-ea"/>
              <a:sym typeface="+mn-lt"/>
            </a:endParaRPr>
          </a:p>
        </p:txBody>
      </p:sp>
      <p:sp>
        <p:nvSpPr>
          <p:cNvPr id="5" name="文本框 4"/>
          <p:cNvSpPr txBox="1"/>
          <p:nvPr/>
        </p:nvSpPr>
        <p:spPr>
          <a:xfrm>
            <a:off x="421005" y="918210"/>
            <a:ext cx="1834515" cy="437515"/>
          </a:xfrm>
          <a:prstGeom prst="rect">
            <a:avLst/>
          </a:prstGeom>
          <a:noFill/>
        </p:spPr>
        <p:txBody>
          <a:bodyPr wrap="square" lIns="68580" tIns="34290" rIns="68580" bIns="34290" rtlCol="0">
            <a:spAutoFit/>
          </a:bodyPr>
          <a:lstStyle/>
          <a:p>
            <a:r>
              <a:rPr lang="zh-CN" altLang="en-US" sz="2400" b="1" dirty="0">
                <a:solidFill>
                  <a:srgbClr val="FF0000"/>
                </a:solidFill>
                <a:cs typeface="+mn-ea"/>
                <a:sym typeface="+mn-lt"/>
              </a:rPr>
              <a:t>方法步骤：</a:t>
            </a:r>
            <a:endParaRPr lang="zh-CN" altLang="en-US" sz="2400" b="1" dirty="0">
              <a:solidFill>
                <a:srgbClr val="FF0000"/>
              </a:solidFill>
              <a:cs typeface="+mn-ea"/>
              <a:sym typeface="+mn-lt"/>
            </a:endParaRPr>
          </a:p>
        </p:txBody>
      </p:sp>
      <p:sp>
        <p:nvSpPr>
          <p:cNvPr id="2" name="矩形 1"/>
          <p:cNvSpPr/>
          <p:nvPr/>
        </p:nvSpPr>
        <p:spPr>
          <a:xfrm>
            <a:off x="421005" y="1424663"/>
            <a:ext cx="5928360" cy="437515"/>
          </a:xfrm>
          <a:prstGeom prst="rect">
            <a:avLst/>
          </a:prstGeom>
        </p:spPr>
        <p:txBody>
          <a:bodyPr wrap="none" lIns="68580" tIns="34290" rIns="68580" bIns="34290">
            <a:spAutoFit/>
          </a:bodyPr>
          <a:lstStyle/>
          <a:p>
            <a:pPr algn="ctr" fontAlgn="base">
              <a:spcBef>
                <a:spcPct val="0"/>
              </a:spcBef>
              <a:spcAft>
                <a:spcPct val="0"/>
              </a:spcAft>
            </a:pPr>
            <a:r>
              <a:rPr lang="zh-CN" altLang="en-US" sz="2400" dirty="0">
                <a:cs typeface="+mn-ea"/>
                <a:sym typeface="+mn-lt"/>
              </a:rPr>
              <a:t>由表及里、先形态后结构、先宏观后微观。</a:t>
            </a:r>
            <a:endParaRPr lang="zh-CN" altLang="en-US" sz="2400" dirty="0">
              <a:cs typeface="+mn-ea"/>
              <a:sym typeface="+mn-lt"/>
            </a:endParaRPr>
          </a:p>
        </p:txBody>
      </p:sp>
      <p:sp>
        <p:nvSpPr>
          <p:cNvPr id="4" name="文本框 3"/>
          <p:cNvSpPr txBox="1"/>
          <p:nvPr>
            <p:custDataLst>
              <p:tags r:id="rId1"/>
            </p:custDataLst>
          </p:nvPr>
        </p:nvSpPr>
        <p:spPr>
          <a:xfrm>
            <a:off x="656590" y="314960"/>
            <a:ext cx="1896110" cy="499110"/>
          </a:xfrm>
          <a:prstGeom prst="rect">
            <a:avLst/>
          </a:prstGeom>
          <a:noFill/>
          <a:ln w="9525">
            <a:noFill/>
          </a:ln>
        </p:spPr>
        <p:txBody>
          <a:bodyPr wrap="square" lIns="68580" tIns="34290" rIns="68580" bIns="34290">
            <a:spAutoFit/>
          </a:bodyPr>
          <a:p>
            <a:pPr fontAlgn="base">
              <a:spcBef>
                <a:spcPct val="50000"/>
              </a:spcBef>
              <a:spcAft>
                <a:spcPct val="0"/>
              </a:spcAft>
              <a:defRPr/>
            </a:pPr>
            <a:r>
              <a:rPr lang="zh-CN" altLang="en-US" sz="2800" b="1" noProof="1">
                <a:solidFill>
                  <a:schemeClr val="tx1"/>
                </a:solidFill>
                <a:cs typeface="+mn-ea"/>
                <a:sym typeface="+mn-lt"/>
              </a:rPr>
              <a:t>一、实验：</a:t>
            </a:r>
            <a:endParaRPr lang="zh-CN" altLang="en-US" sz="2800" b="1" noProof="1">
              <a:solidFill>
                <a:schemeClr val="tx1"/>
              </a:solidFill>
              <a:cs typeface="+mn-ea"/>
              <a:sym typeface="+mn-lt"/>
            </a:endParaRPr>
          </a:p>
        </p:txBody>
      </p:sp>
      <p:sp>
        <p:nvSpPr>
          <p:cNvPr id="10" name="文本框 9"/>
          <p:cNvSpPr txBox="1"/>
          <p:nvPr>
            <p:custDataLst>
              <p:tags r:id="rId2"/>
            </p:custDataLst>
          </p:nvPr>
        </p:nvSpPr>
        <p:spPr>
          <a:xfrm>
            <a:off x="2090420" y="318135"/>
            <a:ext cx="3900805" cy="499110"/>
          </a:xfrm>
          <a:prstGeom prst="rect">
            <a:avLst/>
          </a:prstGeom>
          <a:noFill/>
          <a:ln w="9525">
            <a:noFill/>
          </a:ln>
        </p:spPr>
        <p:txBody>
          <a:bodyPr wrap="square" lIns="68580" tIns="34290" rIns="68580" bIns="34290">
            <a:spAutoFit/>
          </a:bodyPr>
          <a:p>
            <a:pPr algn="ctr" fontAlgn="base">
              <a:spcBef>
                <a:spcPct val="50000"/>
              </a:spcBef>
              <a:spcAft>
                <a:spcPct val="0"/>
              </a:spcAft>
              <a:defRPr/>
            </a:pPr>
            <a:r>
              <a:rPr lang="zh-CN" altLang="en-US" sz="2800" b="1" noProof="1">
                <a:solidFill>
                  <a:schemeClr val="tx1"/>
                </a:solidFill>
                <a:cs typeface="+mn-ea"/>
                <a:sym typeface="+mn-lt"/>
              </a:rPr>
              <a:t>观察菜豆种子的结构</a:t>
            </a:r>
            <a:endParaRPr lang="zh-CN" altLang="en-US" sz="2800" b="1" noProof="1">
              <a:solidFill>
                <a:schemeClr val="tx1"/>
              </a:solidFill>
              <a:cs typeface="+mn-ea"/>
              <a:sym typeface="+mn-lt"/>
            </a:endParaRPr>
          </a:p>
        </p:txBody>
      </p:sp>
    </p:spTree>
    <p:custDataLst>
      <p:tags r:id="rId3"/>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6085"/>
                                        </p:tgtEl>
                                        <p:attrNameLst>
                                          <p:attrName>style.visibility</p:attrName>
                                        </p:attrNameLst>
                                      </p:cBhvr>
                                      <p:to>
                                        <p:strVal val="visible"/>
                                      </p:to>
                                    </p:set>
                                    <p:anim calcmode="lin" valueType="num">
                                      <p:cBhvr>
                                        <p:cTn id="19" dur="500" fill="hold"/>
                                        <p:tgtEl>
                                          <p:spTgt spid="46085"/>
                                        </p:tgtEl>
                                        <p:attrNameLst>
                                          <p:attrName>ppt_w</p:attrName>
                                        </p:attrNameLst>
                                      </p:cBhvr>
                                      <p:tavLst>
                                        <p:tav tm="0">
                                          <p:val>
                                            <p:fltVal val="0"/>
                                          </p:val>
                                        </p:tav>
                                        <p:tav tm="100000">
                                          <p:val>
                                            <p:strVal val="#ppt_w"/>
                                          </p:val>
                                        </p:tav>
                                      </p:tavLst>
                                    </p:anim>
                                    <p:anim calcmode="lin" valueType="num">
                                      <p:cBhvr>
                                        <p:cTn id="20" dur="500" fill="hold"/>
                                        <p:tgtEl>
                                          <p:spTgt spid="46085"/>
                                        </p:tgtEl>
                                        <p:attrNameLst>
                                          <p:attrName>ppt_h</p:attrName>
                                        </p:attrNameLst>
                                      </p:cBhvr>
                                      <p:tavLst>
                                        <p:tav tm="0">
                                          <p:val>
                                            <p:fltVal val="0"/>
                                          </p:val>
                                        </p:tav>
                                        <p:tav tm="100000">
                                          <p:val>
                                            <p:strVal val="#ppt_h"/>
                                          </p:val>
                                        </p:tav>
                                      </p:tavLst>
                                    </p:anim>
                                    <p:animEffect transition="in" filter="fade">
                                      <p:cBhvr>
                                        <p:cTn id="21"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bldLvl="0" animBg="1"/>
      <p:bldP spid="2" grpId="0"/>
      <p:bldP spid="2"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66" name="图片 19465" descr="Image2810"/>
          <p:cNvPicPr>
            <a:picLocks noChangeAspect="1" noChangeArrowheads="1"/>
          </p:cNvPicPr>
          <p:nvPr>
            <p:custDataLst>
              <p:tags r:id="rId1"/>
            </p:custDataLst>
          </p:nvPr>
        </p:nvPicPr>
        <p:blipFill>
          <a:blip r:embed="rId2" cstate="email">
            <a:clrChange>
              <a:clrFrom>
                <a:srgbClr val="FFF8FF"/>
              </a:clrFrom>
              <a:clrTo>
                <a:srgbClr val="FFF8FF">
                  <a:alpha val="0"/>
                </a:srgbClr>
              </a:clrTo>
            </a:clrChange>
          </a:blip>
          <a:srcRect l="1680" t="8000" r="63025" b="13333"/>
          <a:stretch>
            <a:fillRect/>
          </a:stretch>
        </p:blipFill>
        <p:spPr bwMode="auto">
          <a:xfrm>
            <a:off x="796925" y="1335405"/>
            <a:ext cx="236982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Rectangle 7"/>
          <p:cNvSpPr>
            <a:spLocks noChangeArrowheads="1"/>
          </p:cNvSpPr>
          <p:nvPr/>
        </p:nvSpPr>
        <p:spPr bwMode="auto">
          <a:xfrm>
            <a:off x="2554605" y="3801745"/>
            <a:ext cx="972820" cy="460375"/>
          </a:xfrm>
          <a:prstGeom prst="rect">
            <a:avLst/>
          </a:prstGeom>
          <a:solidFill>
            <a:srgbClr val="F2F2F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a:latin typeface="黑体" panose="02010609060101010101" charset="-122"/>
                <a:ea typeface="黑体" panose="02010609060101010101" charset="-122"/>
                <a:cs typeface="黑体" panose="02010609060101010101" charset="-122"/>
              </a:rPr>
              <a:t>种脐</a:t>
            </a:r>
            <a:endParaRPr lang="zh-CN" altLang="en-US" sz="2400">
              <a:latin typeface="黑体" panose="02010609060101010101" charset="-122"/>
              <a:ea typeface="黑体" panose="02010609060101010101" charset="-122"/>
              <a:cs typeface="黑体" panose="02010609060101010101" charset="-122"/>
            </a:endParaRPr>
          </a:p>
        </p:txBody>
      </p:sp>
      <p:sp>
        <p:nvSpPr>
          <p:cNvPr id="7175" name="Rectangle 8"/>
          <p:cNvSpPr>
            <a:spLocks noChangeArrowheads="1"/>
          </p:cNvSpPr>
          <p:nvPr/>
        </p:nvSpPr>
        <p:spPr bwMode="auto">
          <a:xfrm>
            <a:off x="2555240" y="1631315"/>
            <a:ext cx="972820" cy="460375"/>
          </a:xfrm>
          <a:prstGeom prst="rect">
            <a:avLst/>
          </a:prstGeom>
          <a:solidFill>
            <a:srgbClr val="F2F2F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a:latin typeface="黑体" panose="02010609060101010101" charset="-122"/>
                <a:ea typeface="黑体" panose="02010609060101010101" charset="-122"/>
                <a:cs typeface="黑体" panose="02010609060101010101" charset="-122"/>
              </a:rPr>
              <a:t>种皮</a:t>
            </a:r>
            <a:endParaRPr lang="zh-CN" altLang="en-US" sz="2400">
              <a:latin typeface="黑体" panose="02010609060101010101" charset="-122"/>
              <a:ea typeface="黑体" panose="02010609060101010101" charset="-122"/>
              <a:cs typeface="黑体" panose="02010609060101010101" charset="-122"/>
            </a:endParaRPr>
          </a:p>
        </p:txBody>
      </p:sp>
      <p:sp>
        <p:nvSpPr>
          <p:cNvPr id="7176" name="Rectangle 9"/>
          <p:cNvSpPr>
            <a:spLocks noChangeArrowheads="1"/>
          </p:cNvSpPr>
          <p:nvPr/>
        </p:nvSpPr>
        <p:spPr bwMode="auto">
          <a:xfrm>
            <a:off x="2554605" y="4180205"/>
            <a:ext cx="972820" cy="460375"/>
          </a:xfrm>
          <a:prstGeom prst="rect">
            <a:avLst/>
          </a:prstGeom>
          <a:solidFill>
            <a:srgbClr val="F2F2F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a:latin typeface="黑体" panose="02010609060101010101" charset="-122"/>
                <a:ea typeface="黑体" panose="02010609060101010101" charset="-122"/>
                <a:cs typeface="黑体" panose="02010609060101010101" charset="-122"/>
              </a:rPr>
              <a:t>种孔</a:t>
            </a:r>
            <a:endParaRPr lang="zh-CN" altLang="en-US" sz="2400">
              <a:latin typeface="黑体" panose="02010609060101010101" charset="-122"/>
              <a:ea typeface="黑体" panose="02010609060101010101" charset="-122"/>
              <a:cs typeface="黑体" panose="02010609060101010101" charset="-122"/>
            </a:endParaRPr>
          </a:p>
        </p:txBody>
      </p:sp>
      <p:sp>
        <p:nvSpPr>
          <p:cNvPr id="4" name="Rectangle 3"/>
          <p:cNvSpPr>
            <a:spLocks noChangeArrowheads="1"/>
          </p:cNvSpPr>
          <p:nvPr/>
        </p:nvSpPr>
        <p:spPr bwMode="auto">
          <a:xfrm>
            <a:off x="3794125" y="2192020"/>
            <a:ext cx="476123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2400" dirty="0">
                <a:latin typeface="黑体" panose="02010609060101010101" charset="-122"/>
                <a:ea typeface="黑体" panose="02010609060101010101" charset="-122"/>
                <a:cs typeface="黑体" panose="02010609060101010101" charset="-122"/>
              </a:rPr>
              <a:t>    </a:t>
            </a:r>
            <a:r>
              <a:rPr lang="zh-CN" altLang="en-US" sz="2400" b="1" dirty="0">
                <a:solidFill>
                  <a:srgbClr val="FF0000"/>
                </a:solidFill>
                <a:latin typeface="黑体" panose="02010609060101010101" charset="-122"/>
                <a:ea typeface="黑体" panose="02010609060101010101" charset="-122"/>
                <a:cs typeface="黑体" panose="02010609060101010101" charset="-122"/>
              </a:rPr>
              <a:t>种脐</a:t>
            </a:r>
            <a:r>
              <a:rPr lang="zh-CN" altLang="en-US" sz="2400" dirty="0">
                <a:latin typeface="黑体" panose="02010609060101010101" charset="-122"/>
                <a:ea typeface="黑体" panose="02010609060101010101" charset="-122"/>
                <a:cs typeface="黑体" panose="02010609060101010101" charset="-122"/>
              </a:rPr>
              <a:t>是种子着生在豆荚处的痕迹</a:t>
            </a:r>
            <a:r>
              <a:rPr lang="en-US" altLang="zh-CN" sz="2400" dirty="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在种脐附近有一个小孔</a:t>
            </a:r>
            <a:r>
              <a:rPr lang="en-US" altLang="zh-CN" sz="2400" dirty="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这是种孔。</a:t>
            </a:r>
            <a:endParaRPr lang="en-US" altLang="zh-CN" sz="2400" dirty="0">
              <a:latin typeface="黑体" panose="02010609060101010101" charset="-122"/>
              <a:ea typeface="黑体" panose="02010609060101010101" charset="-122"/>
              <a:cs typeface="黑体" panose="02010609060101010101" charset="-122"/>
            </a:endParaRPr>
          </a:p>
        </p:txBody>
      </p:sp>
      <p:sp>
        <p:nvSpPr>
          <p:cNvPr id="5" name="Rectangle 4"/>
          <p:cNvSpPr>
            <a:spLocks noChangeArrowheads="1"/>
          </p:cNvSpPr>
          <p:nvPr/>
        </p:nvSpPr>
        <p:spPr bwMode="auto">
          <a:xfrm>
            <a:off x="3794125" y="3467100"/>
            <a:ext cx="497967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2400" dirty="0">
                <a:latin typeface="黑体" panose="02010609060101010101" charset="-122"/>
                <a:ea typeface="黑体" panose="02010609060101010101" charset="-122"/>
                <a:cs typeface="黑体" panose="02010609060101010101" charset="-122"/>
              </a:rPr>
              <a:t>    </a:t>
            </a:r>
            <a:r>
              <a:rPr lang="zh-CN" altLang="en-US" sz="2400" dirty="0">
                <a:latin typeface="黑体" panose="02010609060101010101" charset="-122"/>
                <a:ea typeface="黑体" panose="02010609060101010101" charset="-122"/>
                <a:cs typeface="黑体" panose="02010609060101010101" charset="-122"/>
              </a:rPr>
              <a:t>我们用力捏一下种子</a:t>
            </a:r>
            <a:r>
              <a:rPr lang="en-US" altLang="zh-CN" sz="2400" dirty="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就会有水从</a:t>
            </a:r>
            <a:r>
              <a:rPr lang="zh-CN" altLang="en-US" sz="2400" b="1" dirty="0">
                <a:solidFill>
                  <a:srgbClr val="FF0000"/>
                </a:solidFill>
                <a:latin typeface="黑体" panose="02010609060101010101" charset="-122"/>
                <a:ea typeface="黑体" panose="02010609060101010101" charset="-122"/>
                <a:cs typeface="黑体" panose="02010609060101010101" charset="-122"/>
              </a:rPr>
              <a:t>种孔</a:t>
            </a:r>
            <a:r>
              <a:rPr lang="zh-CN" altLang="en-US" sz="2400" dirty="0">
                <a:latin typeface="黑体" panose="02010609060101010101" charset="-122"/>
                <a:ea typeface="黑体" panose="02010609060101010101" charset="-122"/>
                <a:cs typeface="黑体" panose="02010609060101010101" charset="-122"/>
              </a:rPr>
              <a:t>中流出</a:t>
            </a:r>
            <a:r>
              <a:rPr lang="en-US" altLang="zh-CN" sz="2400" dirty="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说明种孔是水进入种子的门户。</a:t>
            </a:r>
            <a:endParaRPr lang="en-US" altLang="zh-CN" sz="2400" dirty="0">
              <a:latin typeface="黑体" panose="02010609060101010101" charset="-122"/>
              <a:ea typeface="黑体" panose="02010609060101010101" charset="-122"/>
              <a:cs typeface="黑体" panose="02010609060101010101" charset="-122"/>
            </a:endParaRPr>
          </a:p>
        </p:txBody>
      </p:sp>
      <p:sp>
        <p:nvSpPr>
          <p:cNvPr id="6" name="Rectangle 5"/>
          <p:cNvSpPr>
            <a:spLocks noChangeArrowheads="1"/>
          </p:cNvSpPr>
          <p:nvPr/>
        </p:nvSpPr>
        <p:spPr bwMode="auto">
          <a:xfrm>
            <a:off x="3794125" y="1261745"/>
            <a:ext cx="485584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2400" dirty="0">
                <a:solidFill>
                  <a:srgbClr val="FF0000"/>
                </a:solidFill>
                <a:latin typeface="黑体" panose="02010609060101010101" charset="-122"/>
                <a:ea typeface="黑体" panose="02010609060101010101" charset="-122"/>
                <a:cs typeface="黑体" panose="02010609060101010101" charset="-122"/>
              </a:rPr>
              <a:t>    </a:t>
            </a:r>
            <a:r>
              <a:rPr lang="zh-CN" altLang="en-US" sz="2400" b="1" dirty="0">
                <a:solidFill>
                  <a:srgbClr val="FF0000"/>
                </a:solidFill>
                <a:latin typeface="黑体" panose="02010609060101010101" charset="-122"/>
                <a:ea typeface="黑体" panose="02010609060101010101" charset="-122"/>
                <a:cs typeface="黑体" panose="02010609060101010101" charset="-122"/>
              </a:rPr>
              <a:t>种皮</a:t>
            </a:r>
            <a:r>
              <a:rPr lang="zh-CN" altLang="en-US" sz="2400" dirty="0">
                <a:latin typeface="黑体" panose="02010609060101010101" charset="-122"/>
                <a:ea typeface="黑体" panose="02010609060101010101" charset="-122"/>
                <a:cs typeface="黑体" panose="02010609060101010101" charset="-122"/>
              </a:rPr>
              <a:t>很坚韧</a:t>
            </a:r>
            <a:r>
              <a:rPr lang="en-US" altLang="zh-CN" sz="2400" dirty="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具有保护种子的内部结构的作用。</a:t>
            </a:r>
            <a:endParaRPr lang="zh-CN" altLang="en-US" sz="2400" dirty="0">
              <a:latin typeface="黑体" panose="02010609060101010101" charset="-122"/>
              <a:ea typeface="黑体" panose="02010609060101010101" charset="-122"/>
              <a:cs typeface="黑体" panose="02010609060101010101" charset="-122"/>
            </a:endParaRPr>
          </a:p>
        </p:txBody>
      </p:sp>
      <p:sp>
        <p:nvSpPr>
          <p:cNvPr id="17" name="文本框 16"/>
          <p:cNvSpPr txBox="1"/>
          <p:nvPr>
            <p:custDataLst>
              <p:tags r:id="rId3"/>
            </p:custDataLst>
          </p:nvPr>
        </p:nvSpPr>
        <p:spPr>
          <a:xfrm>
            <a:off x="707573" y="325211"/>
            <a:ext cx="2626360" cy="499110"/>
          </a:xfrm>
          <a:prstGeom prst="rect">
            <a:avLst/>
          </a:prstGeom>
          <a:noFill/>
        </p:spPr>
        <p:txBody>
          <a:bodyPr wrap="none" lIns="68580" tIns="34290" rIns="68580" bIns="34290" rtlCol="0">
            <a:spAutoFit/>
          </a:bodyPr>
          <a:p>
            <a:r>
              <a:rPr lang="zh-CN" altLang="en-US" sz="2800" b="1" dirty="0">
                <a:cs typeface="+mn-ea"/>
                <a:sym typeface="+mn-lt"/>
              </a:rPr>
              <a:t>菜豆种子的结构</a:t>
            </a:r>
            <a:endParaRPr lang="zh-CN" altLang="en-US" sz="2800" b="1" dirty="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6"/>
                                        </p:tgtEl>
                                        <p:attrNameLst>
                                          <p:attrName>style.visibility</p:attrName>
                                        </p:attrNameLst>
                                      </p:cBhvr>
                                      <p:to>
                                        <p:strVal val="visible"/>
                                      </p:to>
                                    </p:set>
                                    <p:anim calcmode="lin" valueType="num">
                                      <p:cBhvr additive="base">
                                        <p:cTn id="7" dur="500" fill="hold"/>
                                        <p:tgtEl>
                                          <p:spTgt spid="19466"/>
                                        </p:tgtEl>
                                        <p:attrNameLst>
                                          <p:attrName>ppt_x</p:attrName>
                                        </p:attrNameLst>
                                      </p:cBhvr>
                                      <p:tavLst>
                                        <p:tav tm="0">
                                          <p:val>
                                            <p:strVal val="#ppt_x"/>
                                          </p:val>
                                        </p:tav>
                                        <p:tav tm="100000">
                                          <p:val>
                                            <p:strVal val="#ppt_x"/>
                                          </p:val>
                                        </p:tav>
                                      </p:tavLst>
                                    </p:anim>
                                    <p:anim calcmode="lin" valueType="num">
                                      <p:cBhvr additive="base">
                                        <p:cTn id="8" dur="500" fill="hold"/>
                                        <p:tgtEl>
                                          <p:spTgt spid="194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75"/>
                                        </p:tgtEl>
                                        <p:attrNameLst>
                                          <p:attrName>style.visibility</p:attrName>
                                        </p:attrNameLst>
                                      </p:cBhvr>
                                      <p:to>
                                        <p:strVal val="visible"/>
                                      </p:to>
                                    </p:set>
                                    <p:anim calcmode="lin" valueType="num">
                                      <p:cBhvr additive="base">
                                        <p:cTn id="11" dur="500" fill="hold"/>
                                        <p:tgtEl>
                                          <p:spTgt spid="7175"/>
                                        </p:tgtEl>
                                        <p:attrNameLst>
                                          <p:attrName>ppt_x</p:attrName>
                                        </p:attrNameLst>
                                      </p:cBhvr>
                                      <p:tavLst>
                                        <p:tav tm="0">
                                          <p:val>
                                            <p:strVal val="#ppt_x"/>
                                          </p:val>
                                        </p:tav>
                                        <p:tav tm="100000">
                                          <p:val>
                                            <p:strVal val="#ppt_x"/>
                                          </p:val>
                                        </p:tav>
                                      </p:tavLst>
                                    </p:anim>
                                    <p:anim calcmode="lin" valueType="num">
                                      <p:cBhvr additive="base">
                                        <p:cTn id="12" dur="500" fill="hold"/>
                                        <p:tgtEl>
                                          <p:spTgt spid="71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74"/>
                                        </p:tgtEl>
                                        <p:attrNameLst>
                                          <p:attrName>style.visibility</p:attrName>
                                        </p:attrNameLst>
                                      </p:cBhvr>
                                      <p:to>
                                        <p:strVal val="visible"/>
                                      </p:to>
                                    </p:set>
                                    <p:anim calcmode="lin" valueType="num">
                                      <p:cBhvr additive="base">
                                        <p:cTn id="15" dur="500" fill="hold"/>
                                        <p:tgtEl>
                                          <p:spTgt spid="7174"/>
                                        </p:tgtEl>
                                        <p:attrNameLst>
                                          <p:attrName>ppt_x</p:attrName>
                                        </p:attrNameLst>
                                      </p:cBhvr>
                                      <p:tavLst>
                                        <p:tav tm="0">
                                          <p:val>
                                            <p:strVal val="#ppt_x"/>
                                          </p:val>
                                        </p:tav>
                                        <p:tav tm="100000">
                                          <p:val>
                                            <p:strVal val="#ppt_x"/>
                                          </p:val>
                                        </p:tav>
                                      </p:tavLst>
                                    </p:anim>
                                    <p:anim calcmode="lin" valueType="num">
                                      <p:cBhvr additive="base">
                                        <p:cTn id="16" dur="500" fill="hold"/>
                                        <p:tgtEl>
                                          <p:spTgt spid="71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176"/>
                                        </p:tgtEl>
                                        <p:attrNameLst>
                                          <p:attrName>style.visibility</p:attrName>
                                        </p:attrNameLst>
                                      </p:cBhvr>
                                      <p:to>
                                        <p:strVal val="visible"/>
                                      </p:to>
                                    </p:set>
                                    <p:anim calcmode="lin" valueType="num">
                                      <p:cBhvr additive="base">
                                        <p:cTn id="19" dur="500" fill="hold"/>
                                        <p:tgtEl>
                                          <p:spTgt spid="7176"/>
                                        </p:tgtEl>
                                        <p:attrNameLst>
                                          <p:attrName>ppt_x</p:attrName>
                                        </p:attrNameLst>
                                      </p:cBhvr>
                                      <p:tavLst>
                                        <p:tav tm="0">
                                          <p:val>
                                            <p:strVal val="#ppt_x"/>
                                          </p:val>
                                        </p:tav>
                                        <p:tav tm="100000">
                                          <p:val>
                                            <p:strVal val="#ppt_x"/>
                                          </p:val>
                                        </p:tav>
                                      </p:tavLst>
                                    </p:anim>
                                    <p:anim calcmode="lin" valueType="num">
                                      <p:cBhvr additive="base">
                                        <p:cTn id="20" dur="500" fill="hold"/>
                                        <p:tgtEl>
                                          <p:spTgt spid="71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gtEl>
                                        <p:attrNameLst>
                                          <p:attrName>ppt_y</p:attrName>
                                        </p:attrNameLst>
                                      </p:cBhvr>
                                      <p:tavLst>
                                        <p:tav tm="0">
                                          <p:val>
                                            <p:strVal val="#ppt_y"/>
                                          </p:val>
                                        </p:tav>
                                        <p:tav tm="100000">
                                          <p:val>
                                            <p:strVal val="#ppt_y"/>
                                          </p:val>
                                        </p:tav>
                                      </p:tavLst>
                                    </p:anim>
                                    <p:anim calcmode="lin" valueType="num">
                                      <p:cBhvr>
                                        <p:cTn id="3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
                                        </p:tgtEl>
                                        <p:attrNameLst>
                                          <p:attrName>ppt_y</p:attrName>
                                        </p:attrNameLst>
                                      </p:cBhvr>
                                      <p:tavLst>
                                        <p:tav tm="0">
                                          <p:val>
                                            <p:strVal val="#ppt_y"/>
                                          </p:val>
                                        </p:tav>
                                        <p:tav tm="100000">
                                          <p:val>
                                            <p:strVal val="#ppt_y"/>
                                          </p:val>
                                        </p:tav>
                                      </p:tavLst>
                                    </p:anim>
                                    <p:anim calcmode="lin" valueType="num">
                                      <p:cBhvr>
                                        <p:cTn id="4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175" grpId="0" animBg="1"/>
      <p:bldP spid="7174" grpId="0" animBg="1"/>
      <p:bldP spid="7176" grpId="0" animBg="1"/>
      <p:bldP spid="7175" grpId="1" animBg="1"/>
      <p:bldP spid="7174" grpId="1" animBg="1"/>
      <p:bldP spid="7176"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p:cNvSpPr txBox="1"/>
          <p:nvPr/>
        </p:nvSpPr>
        <p:spPr>
          <a:xfrm>
            <a:off x="707573" y="325211"/>
            <a:ext cx="2626360" cy="499110"/>
          </a:xfrm>
          <a:prstGeom prst="rect">
            <a:avLst/>
          </a:prstGeom>
          <a:noFill/>
        </p:spPr>
        <p:txBody>
          <a:bodyPr wrap="none" lIns="68580" tIns="34290" rIns="68580" bIns="34290" rtlCol="0">
            <a:spAutoFit/>
          </a:bodyPr>
          <a:lstStyle/>
          <a:p>
            <a:r>
              <a:rPr lang="zh-CN" altLang="en-US" sz="2800" b="1" dirty="0">
                <a:cs typeface="+mn-ea"/>
                <a:sym typeface="+mn-lt"/>
              </a:rPr>
              <a:t>菜豆种子的结构</a:t>
            </a:r>
            <a:endParaRPr lang="zh-CN" altLang="en-US" sz="2800" b="1" dirty="0">
              <a:cs typeface="+mn-ea"/>
              <a:sym typeface="+mn-lt"/>
            </a:endParaRPr>
          </a:p>
        </p:txBody>
      </p:sp>
      <p:pic>
        <p:nvPicPr>
          <p:cNvPr id="9218" name="Picture 2" descr="图片1"/>
          <p:cNvPicPr>
            <a:picLocks noChangeAspect="1" noChangeArrowheads="1"/>
          </p:cNvPicPr>
          <p:nvPr>
            <p:custDataLst>
              <p:tags r:id="rId1"/>
            </p:custDataLst>
          </p:nvPr>
        </p:nvPicPr>
        <p:blipFill>
          <a:blip r:embed="rId2"/>
          <a:srcRect/>
          <a:stretch>
            <a:fillRect/>
          </a:stretch>
        </p:blipFill>
        <p:spPr bwMode="auto">
          <a:xfrm>
            <a:off x="2872740" y="1379220"/>
            <a:ext cx="2981960" cy="318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Line 4"/>
          <p:cNvSpPr>
            <a:spLocks noChangeShapeType="1"/>
          </p:cNvSpPr>
          <p:nvPr/>
        </p:nvSpPr>
        <p:spPr bwMode="auto">
          <a:xfrm flipH="1">
            <a:off x="4686935" y="1855470"/>
            <a:ext cx="1515745" cy="635"/>
          </a:xfrm>
          <a:prstGeom prst="line">
            <a:avLst/>
          </a:prstGeom>
          <a:noFill/>
          <a:ln w="28575">
            <a:solidFill>
              <a:srgbClr val="FF3300"/>
            </a:solidFill>
            <a:round/>
          </a:ln>
          <a:extLst>
            <a:ext uri="{909E8E84-426E-40DD-AFC4-6F175D3DCCD1}">
              <a14:hiddenFill xmlns:a14="http://schemas.microsoft.com/office/drawing/2010/main">
                <a:noFill/>
              </a14:hiddenFill>
            </a:ext>
          </a:extLst>
        </p:spPr>
        <p:txBody>
          <a:bodyPr/>
          <a:lstStyle/>
          <a:p>
            <a:endParaRPr lang="zh-CN" altLang="en-US">
              <a:cs typeface="黑体" panose="02010609060101010101" charset="-122"/>
            </a:endParaRPr>
          </a:p>
        </p:txBody>
      </p:sp>
      <p:sp>
        <p:nvSpPr>
          <p:cNvPr id="9220" name="Line 5"/>
          <p:cNvSpPr>
            <a:spLocks noChangeShapeType="1"/>
          </p:cNvSpPr>
          <p:nvPr/>
        </p:nvSpPr>
        <p:spPr bwMode="auto">
          <a:xfrm>
            <a:off x="2534285" y="1774825"/>
            <a:ext cx="1811655" cy="63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cs typeface="黑体" panose="02010609060101010101" charset="-122"/>
            </a:endParaRPr>
          </a:p>
        </p:txBody>
      </p:sp>
      <p:sp>
        <p:nvSpPr>
          <p:cNvPr id="9221" name="Line 6"/>
          <p:cNvSpPr>
            <a:spLocks noChangeShapeType="1"/>
          </p:cNvSpPr>
          <p:nvPr/>
        </p:nvSpPr>
        <p:spPr bwMode="auto">
          <a:xfrm flipV="1">
            <a:off x="2533650" y="2258695"/>
            <a:ext cx="1812290" cy="889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cs typeface="黑体" panose="02010609060101010101" charset="-122"/>
            </a:endParaRPr>
          </a:p>
        </p:txBody>
      </p:sp>
      <p:sp>
        <p:nvSpPr>
          <p:cNvPr id="8" name="Line 7"/>
          <p:cNvSpPr>
            <a:spLocks noChangeShapeType="1"/>
          </p:cNvSpPr>
          <p:nvPr>
            <p:custDataLst>
              <p:tags r:id="rId3"/>
            </p:custDataLst>
          </p:nvPr>
        </p:nvSpPr>
        <p:spPr bwMode="auto">
          <a:xfrm flipV="1">
            <a:off x="5320665" y="4038600"/>
            <a:ext cx="1090930" cy="444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cs typeface="黑体" panose="02010609060101010101" charset="-122"/>
            </a:endParaRPr>
          </a:p>
        </p:txBody>
      </p:sp>
      <p:sp>
        <p:nvSpPr>
          <p:cNvPr id="9223" name="Line 8"/>
          <p:cNvSpPr>
            <a:spLocks noChangeShapeType="1"/>
          </p:cNvSpPr>
          <p:nvPr/>
        </p:nvSpPr>
        <p:spPr bwMode="auto">
          <a:xfrm flipV="1">
            <a:off x="2400300" y="3913505"/>
            <a:ext cx="919480" cy="63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cs typeface="黑体" panose="02010609060101010101" charset="-122"/>
            </a:endParaRPr>
          </a:p>
        </p:txBody>
      </p:sp>
      <p:sp>
        <p:nvSpPr>
          <p:cNvPr id="9224" name="Rectangle 9"/>
          <p:cNvSpPr>
            <a:spLocks noChangeArrowheads="1"/>
          </p:cNvSpPr>
          <p:nvPr/>
        </p:nvSpPr>
        <p:spPr bwMode="auto">
          <a:xfrm>
            <a:off x="6193155" y="1517650"/>
            <a:ext cx="124269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eaLnBrk="0" hangingPunct="0"/>
            <a:r>
              <a:rPr lang="zh-CN" altLang="en-US" sz="2400">
                <a:latin typeface="黑体" panose="02010609060101010101" charset="-122"/>
                <a:ea typeface="黑体" panose="02010609060101010101" charset="-122"/>
                <a:cs typeface="黑体" panose="02010609060101010101" charset="-122"/>
              </a:rPr>
              <a:t>胚芽</a:t>
            </a:r>
            <a:endParaRPr lang="zh-CN" altLang="en-US" sz="2400">
              <a:latin typeface="黑体" panose="02010609060101010101" charset="-122"/>
              <a:ea typeface="黑体" panose="02010609060101010101" charset="-122"/>
              <a:cs typeface="黑体" panose="02010609060101010101" charset="-122"/>
            </a:endParaRPr>
          </a:p>
        </p:txBody>
      </p:sp>
      <p:sp>
        <p:nvSpPr>
          <p:cNvPr id="9225" name="Rectangle 10"/>
          <p:cNvSpPr>
            <a:spLocks noChangeArrowheads="1"/>
          </p:cNvSpPr>
          <p:nvPr/>
        </p:nvSpPr>
        <p:spPr bwMode="auto">
          <a:xfrm>
            <a:off x="1737360" y="1379220"/>
            <a:ext cx="1007110" cy="74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eaLnBrk="0" hangingPunct="0"/>
            <a:r>
              <a:rPr lang="zh-CN" altLang="en-US" sz="2400">
                <a:latin typeface="黑体" panose="02010609060101010101" charset="-122"/>
                <a:ea typeface="黑体" panose="02010609060101010101" charset="-122"/>
                <a:cs typeface="黑体" panose="02010609060101010101" charset="-122"/>
              </a:rPr>
              <a:t>胚轴</a:t>
            </a:r>
            <a:endParaRPr lang="zh-CN" altLang="en-US" sz="2400">
              <a:latin typeface="黑体" panose="02010609060101010101" charset="-122"/>
              <a:ea typeface="黑体" panose="02010609060101010101" charset="-122"/>
              <a:cs typeface="黑体" panose="02010609060101010101" charset="-122"/>
            </a:endParaRPr>
          </a:p>
        </p:txBody>
      </p:sp>
      <p:sp>
        <p:nvSpPr>
          <p:cNvPr id="9226" name="Rectangle 11"/>
          <p:cNvSpPr>
            <a:spLocks noChangeArrowheads="1"/>
          </p:cNvSpPr>
          <p:nvPr/>
        </p:nvSpPr>
        <p:spPr bwMode="auto">
          <a:xfrm>
            <a:off x="1743710" y="1953895"/>
            <a:ext cx="941070" cy="67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eaLnBrk="0" hangingPunct="0"/>
            <a:r>
              <a:rPr lang="zh-CN" altLang="en-US" sz="2400">
                <a:latin typeface="黑体" panose="02010609060101010101" charset="-122"/>
                <a:ea typeface="黑体" panose="02010609060101010101" charset="-122"/>
                <a:cs typeface="黑体" panose="02010609060101010101" charset="-122"/>
              </a:rPr>
              <a:t>胚根</a:t>
            </a:r>
            <a:endParaRPr lang="zh-CN" altLang="en-US" sz="2400">
              <a:latin typeface="黑体" panose="02010609060101010101" charset="-122"/>
              <a:ea typeface="黑体" panose="02010609060101010101" charset="-122"/>
              <a:cs typeface="黑体" panose="02010609060101010101" charset="-122"/>
            </a:endParaRPr>
          </a:p>
        </p:txBody>
      </p:sp>
      <p:sp>
        <p:nvSpPr>
          <p:cNvPr id="9228" name="Rectangle 13"/>
          <p:cNvSpPr>
            <a:spLocks noChangeArrowheads="1"/>
          </p:cNvSpPr>
          <p:nvPr/>
        </p:nvSpPr>
        <p:spPr bwMode="auto">
          <a:xfrm>
            <a:off x="1673860" y="3652520"/>
            <a:ext cx="973455" cy="542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eaLnBrk="0" hangingPunct="0"/>
            <a:r>
              <a:rPr lang="zh-CN" altLang="en-US" sz="2400">
                <a:latin typeface="黑体" panose="02010609060101010101" charset="-122"/>
                <a:ea typeface="黑体" panose="02010609060101010101" charset="-122"/>
                <a:cs typeface="黑体" panose="02010609060101010101" charset="-122"/>
              </a:rPr>
              <a:t>种皮 </a:t>
            </a:r>
            <a:endParaRPr lang="zh-CN" altLang="en-US" sz="2400">
              <a:latin typeface="黑体" panose="02010609060101010101" charset="-122"/>
              <a:ea typeface="黑体" panose="02010609060101010101" charset="-122"/>
              <a:cs typeface="黑体" panose="02010609060101010101" charset="-122"/>
            </a:endParaRPr>
          </a:p>
        </p:txBody>
      </p:sp>
      <p:sp>
        <p:nvSpPr>
          <p:cNvPr id="9242" name="矩形 27"/>
          <p:cNvSpPr>
            <a:spLocks noChangeArrowheads="1"/>
          </p:cNvSpPr>
          <p:nvPr>
            <p:custDataLst>
              <p:tags r:id="rId4"/>
            </p:custDataLst>
          </p:nvPr>
        </p:nvSpPr>
        <p:spPr bwMode="auto">
          <a:xfrm>
            <a:off x="2872740" y="1376045"/>
            <a:ext cx="2955925" cy="3187700"/>
          </a:xfrm>
          <a:prstGeom prst="rect">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2400">
              <a:cs typeface="黑体" panose="02010609060101010101" charset="-122"/>
            </a:endParaRPr>
          </a:p>
        </p:txBody>
      </p:sp>
      <p:sp>
        <p:nvSpPr>
          <p:cNvPr id="13" name="Rectangle 12"/>
          <p:cNvSpPr>
            <a:spLocks noChangeArrowheads="1"/>
          </p:cNvSpPr>
          <p:nvPr>
            <p:custDataLst>
              <p:tags r:id="rId5"/>
            </p:custDataLst>
          </p:nvPr>
        </p:nvSpPr>
        <p:spPr bwMode="auto">
          <a:xfrm>
            <a:off x="6411595" y="3843020"/>
            <a:ext cx="131191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p>
            <a:pPr eaLnBrk="0" hangingPunct="0">
              <a:lnSpc>
                <a:spcPct val="100000"/>
              </a:lnSpc>
            </a:pPr>
            <a:r>
              <a:rPr lang="zh-CN" altLang="en-US" sz="2400" b="1">
                <a:solidFill>
                  <a:srgbClr val="FF0000"/>
                </a:solidFill>
                <a:latin typeface="黑体" panose="02010609060101010101" charset="-122"/>
                <a:ea typeface="黑体" panose="02010609060101010101" charset="-122"/>
                <a:cs typeface="黑体" panose="02010609060101010101" charset="-122"/>
              </a:rPr>
              <a:t>子叶</a:t>
            </a:r>
            <a:r>
              <a:rPr lang="en-US" altLang="zh-CN" sz="2400" b="1">
                <a:solidFill>
                  <a:srgbClr val="FF0000"/>
                </a:solidFill>
                <a:latin typeface="黑体" panose="02010609060101010101" charset="-122"/>
                <a:ea typeface="黑体" panose="02010609060101010101" charset="-122"/>
                <a:cs typeface="黑体" panose="02010609060101010101" charset="-122"/>
              </a:rPr>
              <a:t>(2</a:t>
            </a:r>
            <a:r>
              <a:rPr lang="zh-CN" altLang="en-US" sz="2400" b="1">
                <a:solidFill>
                  <a:srgbClr val="FF0000"/>
                </a:solidFill>
                <a:latin typeface="黑体" panose="02010609060101010101" charset="-122"/>
                <a:ea typeface="黑体" panose="02010609060101010101" charset="-122"/>
                <a:cs typeface="黑体" panose="02010609060101010101" charset="-122"/>
              </a:rPr>
              <a:t>片</a:t>
            </a:r>
            <a:r>
              <a:rPr lang="en-US" altLang="zh-CN" sz="2400" b="1">
                <a:solidFill>
                  <a:srgbClr val="FF0000"/>
                </a:solidFill>
                <a:latin typeface="黑体" panose="02010609060101010101" charset="-122"/>
                <a:ea typeface="黑体" panose="02010609060101010101" charset="-122"/>
                <a:cs typeface="黑体" panose="02010609060101010101" charset="-122"/>
              </a:rPr>
              <a:t>)</a:t>
            </a:r>
            <a:endParaRPr lang="en-US" altLang="zh-CN" sz="2400" b="1">
              <a:solidFill>
                <a:srgbClr val="FF0000"/>
              </a:solidFill>
              <a:latin typeface="黑体" panose="02010609060101010101" charset="-122"/>
              <a:ea typeface="黑体" panose="02010609060101010101" charset="-122"/>
              <a:cs typeface="黑体" panose="02010609060101010101" charset="-122"/>
            </a:endParaRPr>
          </a:p>
        </p:txBody>
      </p:sp>
    </p:spTree>
    <p:custDataLst>
      <p:tags r:id="rId6"/>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p:tgtEl>
                                          <p:spTgt spid="9220"/>
                                        </p:tgtEl>
                                        <p:attrNameLst>
                                          <p:attrName>ppt_y</p:attrName>
                                        </p:attrNameLst>
                                      </p:cBhvr>
                                      <p:tavLst>
                                        <p:tav tm="0">
                                          <p:val>
                                            <p:strVal val="#ppt_y+#ppt_h*1.125000"/>
                                          </p:val>
                                        </p:tav>
                                        <p:tav tm="100000">
                                          <p:val>
                                            <p:strVal val="#ppt_y"/>
                                          </p:val>
                                        </p:tav>
                                      </p:tavLst>
                                    </p:anim>
                                    <p:animEffect transition="in" filter="wipe(up)">
                                      <p:cBhvr>
                                        <p:cTn id="8" dur="500"/>
                                        <p:tgtEl>
                                          <p:spTgt spid="922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9225"/>
                                        </p:tgtEl>
                                        <p:attrNameLst>
                                          <p:attrName>style.visibility</p:attrName>
                                        </p:attrNameLst>
                                      </p:cBhvr>
                                      <p:to>
                                        <p:strVal val="visible"/>
                                      </p:to>
                                    </p:set>
                                    <p:anim calcmode="lin" valueType="num">
                                      <p:cBhvr additive="base">
                                        <p:cTn id="11" dur="500"/>
                                        <p:tgtEl>
                                          <p:spTgt spid="9225"/>
                                        </p:tgtEl>
                                        <p:attrNameLst>
                                          <p:attrName>ppt_y</p:attrName>
                                        </p:attrNameLst>
                                      </p:cBhvr>
                                      <p:tavLst>
                                        <p:tav tm="0">
                                          <p:val>
                                            <p:strVal val="#ppt_y+#ppt_h*1.125000"/>
                                          </p:val>
                                        </p:tav>
                                        <p:tav tm="100000">
                                          <p:val>
                                            <p:strVal val="#ppt_y"/>
                                          </p:val>
                                        </p:tav>
                                      </p:tavLst>
                                    </p:anim>
                                    <p:animEffect transition="in" filter="wipe(up)">
                                      <p:cBhvr>
                                        <p:cTn id="12" dur="500"/>
                                        <p:tgtEl>
                                          <p:spTgt spid="922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226"/>
                                        </p:tgtEl>
                                        <p:attrNameLst>
                                          <p:attrName>style.visibility</p:attrName>
                                        </p:attrNameLst>
                                      </p:cBhvr>
                                      <p:to>
                                        <p:strVal val="visible"/>
                                      </p:to>
                                    </p:set>
                                    <p:anim calcmode="lin" valueType="num">
                                      <p:cBhvr additive="base">
                                        <p:cTn id="17" dur="500"/>
                                        <p:tgtEl>
                                          <p:spTgt spid="9226"/>
                                        </p:tgtEl>
                                        <p:attrNameLst>
                                          <p:attrName>ppt_y</p:attrName>
                                        </p:attrNameLst>
                                      </p:cBhvr>
                                      <p:tavLst>
                                        <p:tav tm="0">
                                          <p:val>
                                            <p:strVal val="#ppt_y+#ppt_h*1.125000"/>
                                          </p:val>
                                        </p:tav>
                                        <p:tav tm="100000">
                                          <p:val>
                                            <p:strVal val="#ppt_y"/>
                                          </p:val>
                                        </p:tav>
                                      </p:tavLst>
                                    </p:anim>
                                    <p:animEffect transition="in" filter="wipe(up)">
                                      <p:cBhvr>
                                        <p:cTn id="18" dur="500"/>
                                        <p:tgtEl>
                                          <p:spTgt spid="9226"/>
                                        </p:tgtEl>
                                      </p:cBhvr>
                                    </p:animEffect>
                                  </p:childTnLst>
                                </p:cTn>
                              </p:par>
                              <p:par>
                                <p:cTn id="19" presetID="12" presetClass="entr" presetSubtype="4" fill="hold" nodeType="withEffect">
                                  <p:stCondLst>
                                    <p:cond delay="0"/>
                                  </p:stCondLst>
                                  <p:childTnLst>
                                    <p:set>
                                      <p:cBhvr>
                                        <p:cTn id="20" dur="1" fill="hold">
                                          <p:stCondLst>
                                            <p:cond delay="0"/>
                                          </p:stCondLst>
                                        </p:cTn>
                                        <p:tgtEl>
                                          <p:spTgt spid="9221"/>
                                        </p:tgtEl>
                                        <p:attrNameLst>
                                          <p:attrName>style.visibility</p:attrName>
                                        </p:attrNameLst>
                                      </p:cBhvr>
                                      <p:to>
                                        <p:strVal val="visible"/>
                                      </p:to>
                                    </p:set>
                                    <p:anim calcmode="lin" valueType="num">
                                      <p:cBhvr additive="base">
                                        <p:cTn id="21" dur="500"/>
                                        <p:tgtEl>
                                          <p:spTgt spid="9221"/>
                                        </p:tgtEl>
                                        <p:attrNameLst>
                                          <p:attrName>ppt_y</p:attrName>
                                        </p:attrNameLst>
                                      </p:cBhvr>
                                      <p:tavLst>
                                        <p:tav tm="0">
                                          <p:val>
                                            <p:strVal val="#ppt_y+#ppt_h*1.125000"/>
                                          </p:val>
                                        </p:tav>
                                        <p:tav tm="100000">
                                          <p:val>
                                            <p:strVal val="#ppt_y"/>
                                          </p:val>
                                        </p:tav>
                                      </p:tavLst>
                                    </p:anim>
                                    <p:animEffect transition="in" filter="wipe(up)">
                                      <p:cBhvr>
                                        <p:cTn id="22" dur="500"/>
                                        <p:tgtEl>
                                          <p:spTgt spid="922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228"/>
                                        </p:tgtEl>
                                        <p:attrNameLst>
                                          <p:attrName>style.visibility</p:attrName>
                                        </p:attrNameLst>
                                      </p:cBhvr>
                                      <p:to>
                                        <p:strVal val="visible"/>
                                      </p:to>
                                    </p:set>
                                    <p:anim calcmode="lin" valueType="num">
                                      <p:cBhvr additive="base">
                                        <p:cTn id="27" dur="500"/>
                                        <p:tgtEl>
                                          <p:spTgt spid="9228"/>
                                        </p:tgtEl>
                                        <p:attrNameLst>
                                          <p:attrName>ppt_y</p:attrName>
                                        </p:attrNameLst>
                                      </p:cBhvr>
                                      <p:tavLst>
                                        <p:tav tm="0">
                                          <p:val>
                                            <p:strVal val="#ppt_y+#ppt_h*1.125000"/>
                                          </p:val>
                                        </p:tav>
                                        <p:tav tm="100000">
                                          <p:val>
                                            <p:strVal val="#ppt_y"/>
                                          </p:val>
                                        </p:tav>
                                      </p:tavLst>
                                    </p:anim>
                                    <p:animEffect transition="in" filter="wipe(up)">
                                      <p:cBhvr>
                                        <p:cTn id="28" dur="500"/>
                                        <p:tgtEl>
                                          <p:spTgt spid="9228"/>
                                        </p:tgtEl>
                                      </p:cBhvr>
                                    </p:animEffect>
                                  </p:childTnLst>
                                </p:cTn>
                              </p:par>
                              <p:par>
                                <p:cTn id="29" presetID="12" presetClass="entr" presetSubtype="4" fill="hold" nodeType="with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additive="base">
                                        <p:cTn id="31" dur="500"/>
                                        <p:tgtEl>
                                          <p:spTgt spid="9223"/>
                                        </p:tgtEl>
                                        <p:attrNameLst>
                                          <p:attrName>ppt_y</p:attrName>
                                        </p:attrNameLst>
                                      </p:cBhvr>
                                      <p:tavLst>
                                        <p:tav tm="0">
                                          <p:val>
                                            <p:strVal val="#ppt_y+#ppt_h*1.125000"/>
                                          </p:val>
                                        </p:tav>
                                        <p:tav tm="100000">
                                          <p:val>
                                            <p:strVal val="#ppt_y"/>
                                          </p:val>
                                        </p:tav>
                                      </p:tavLst>
                                    </p:anim>
                                    <p:animEffect transition="in" filter="wipe(up)">
                                      <p:cBhvr>
                                        <p:cTn id="32" dur="500"/>
                                        <p:tgtEl>
                                          <p:spTgt spid="922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9219"/>
                                        </p:tgtEl>
                                        <p:attrNameLst>
                                          <p:attrName>style.visibility</p:attrName>
                                        </p:attrNameLst>
                                      </p:cBhvr>
                                      <p:to>
                                        <p:strVal val="visible"/>
                                      </p:to>
                                    </p:set>
                                    <p:anim calcmode="lin" valueType="num">
                                      <p:cBhvr additive="base">
                                        <p:cTn id="37" dur="500"/>
                                        <p:tgtEl>
                                          <p:spTgt spid="9219"/>
                                        </p:tgtEl>
                                        <p:attrNameLst>
                                          <p:attrName>ppt_y</p:attrName>
                                        </p:attrNameLst>
                                      </p:cBhvr>
                                      <p:tavLst>
                                        <p:tav tm="0">
                                          <p:val>
                                            <p:strVal val="#ppt_y+#ppt_h*1.125000"/>
                                          </p:val>
                                        </p:tav>
                                        <p:tav tm="100000">
                                          <p:val>
                                            <p:strVal val="#ppt_y"/>
                                          </p:val>
                                        </p:tav>
                                      </p:tavLst>
                                    </p:anim>
                                    <p:animEffect transition="in" filter="wipe(up)">
                                      <p:cBhvr>
                                        <p:cTn id="38" dur="500"/>
                                        <p:tgtEl>
                                          <p:spTgt spid="921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9224"/>
                                        </p:tgtEl>
                                        <p:attrNameLst>
                                          <p:attrName>style.visibility</p:attrName>
                                        </p:attrNameLst>
                                      </p:cBhvr>
                                      <p:to>
                                        <p:strVal val="visible"/>
                                      </p:to>
                                    </p:set>
                                    <p:anim calcmode="lin" valueType="num">
                                      <p:cBhvr additive="base">
                                        <p:cTn id="41" dur="500"/>
                                        <p:tgtEl>
                                          <p:spTgt spid="9224"/>
                                        </p:tgtEl>
                                        <p:attrNameLst>
                                          <p:attrName>ppt_y</p:attrName>
                                        </p:attrNameLst>
                                      </p:cBhvr>
                                      <p:tavLst>
                                        <p:tav tm="0">
                                          <p:val>
                                            <p:strVal val="#ppt_y+#ppt_h*1.125000"/>
                                          </p:val>
                                        </p:tav>
                                        <p:tav tm="100000">
                                          <p:val>
                                            <p:strVal val="#ppt_y"/>
                                          </p:val>
                                        </p:tav>
                                      </p:tavLst>
                                    </p:anim>
                                    <p:animEffect transition="in" filter="wipe(up)">
                                      <p:cBhvr>
                                        <p:cTn id="42" dur="500"/>
                                        <p:tgtEl>
                                          <p:spTgt spid="922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ppt_x</p:attrName>
                                        </p:attrNameLst>
                                      </p:cBhvr>
                                      <p:tavLst>
                                        <p:tav tm="0">
                                          <p:val>
                                            <p:strVal val="#ppt_x"/>
                                          </p:val>
                                        </p:tav>
                                        <p:tav tm="100000">
                                          <p:val>
                                            <p:strVal val="#ppt_x"/>
                                          </p:val>
                                        </p:tav>
                                      </p:tavLst>
                                    </p:anim>
                                    <p:anim calcmode="lin" valueType="num">
                                      <p:cBhvr>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3" grpId="0"/>
      <p:bldP spid="9225" grpId="0"/>
      <p:bldP spid="9225" grpId="1"/>
      <p:bldP spid="9226" grpId="0"/>
      <p:bldP spid="9226" grpId="1"/>
      <p:bldP spid="9228" grpId="0"/>
      <p:bldP spid="9228" grpId="1"/>
      <p:bldP spid="9224" grpId="0"/>
      <p:bldP spid="9224"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descr="a4"/>
          <p:cNvPicPr>
            <a:picLocks noChangeAspect="1" noChangeArrowheads="1"/>
          </p:cNvPicPr>
          <p:nvPr/>
        </p:nvPicPr>
        <p:blipFill>
          <a:blip r:embed="rId1" cstate="email"/>
          <a:srcRect/>
          <a:stretch>
            <a:fillRect/>
          </a:stretch>
        </p:blipFill>
        <p:spPr bwMode="auto">
          <a:xfrm>
            <a:off x="4969669" y="1121569"/>
            <a:ext cx="1079897" cy="1496616"/>
          </a:xfrm>
          <a:prstGeom prst="rect">
            <a:avLst/>
          </a:prstGeom>
          <a:noFill/>
          <a:ln w="9525">
            <a:noFill/>
            <a:miter lim="800000"/>
            <a:headEnd/>
            <a:tailEnd/>
          </a:ln>
        </p:spPr>
      </p:pic>
      <p:pic>
        <p:nvPicPr>
          <p:cNvPr id="9219" name="Picture 3" descr="a3"/>
          <p:cNvPicPr>
            <a:picLocks noChangeAspect="1" noChangeArrowheads="1"/>
          </p:cNvPicPr>
          <p:nvPr/>
        </p:nvPicPr>
        <p:blipFill>
          <a:blip r:embed="rId2" cstate="email"/>
          <a:srcRect/>
          <a:stretch>
            <a:fillRect/>
          </a:stretch>
        </p:blipFill>
        <p:spPr bwMode="auto">
          <a:xfrm>
            <a:off x="4969669" y="2961085"/>
            <a:ext cx="1079897" cy="1802606"/>
          </a:xfrm>
          <a:prstGeom prst="rect">
            <a:avLst/>
          </a:prstGeom>
          <a:noFill/>
          <a:ln w="9525">
            <a:noFill/>
            <a:miter lim="800000"/>
            <a:headEnd/>
            <a:tailEnd/>
          </a:ln>
        </p:spPr>
      </p:pic>
      <p:pic>
        <p:nvPicPr>
          <p:cNvPr id="9220" name="Picture 4" descr="a2"/>
          <p:cNvPicPr>
            <a:picLocks noChangeAspect="1" noChangeArrowheads="1"/>
          </p:cNvPicPr>
          <p:nvPr/>
        </p:nvPicPr>
        <p:blipFill>
          <a:blip r:embed="rId3" cstate="email"/>
          <a:srcRect/>
          <a:stretch>
            <a:fillRect/>
          </a:stretch>
        </p:blipFill>
        <p:spPr bwMode="auto">
          <a:xfrm>
            <a:off x="2170510" y="2957513"/>
            <a:ext cx="1134665" cy="1806179"/>
          </a:xfrm>
          <a:prstGeom prst="rect">
            <a:avLst/>
          </a:prstGeom>
          <a:noFill/>
          <a:ln w="9525">
            <a:noFill/>
            <a:miter lim="800000"/>
            <a:headEnd/>
            <a:tailEnd/>
          </a:ln>
        </p:spPr>
      </p:pic>
      <p:pic>
        <p:nvPicPr>
          <p:cNvPr id="9221" name="Picture 5" descr="a1"/>
          <p:cNvPicPr>
            <a:picLocks noChangeAspect="1" noChangeArrowheads="1"/>
          </p:cNvPicPr>
          <p:nvPr/>
        </p:nvPicPr>
        <p:blipFill>
          <a:blip r:embed="rId4" cstate="print"/>
          <a:srcRect/>
          <a:stretch>
            <a:fillRect/>
          </a:stretch>
        </p:blipFill>
        <p:spPr bwMode="auto">
          <a:xfrm>
            <a:off x="2184797" y="1127522"/>
            <a:ext cx="983456" cy="1512094"/>
          </a:xfrm>
          <a:prstGeom prst="rect">
            <a:avLst/>
          </a:prstGeom>
          <a:noFill/>
          <a:ln w="9525">
            <a:noFill/>
            <a:miter lim="800000"/>
            <a:headEnd/>
            <a:tailEnd/>
          </a:ln>
        </p:spPr>
      </p:pic>
      <p:sp>
        <p:nvSpPr>
          <p:cNvPr id="9222" name="AutoShape 6"/>
          <p:cNvSpPr>
            <a:spLocks noChangeArrowheads="1"/>
          </p:cNvSpPr>
          <p:nvPr/>
        </p:nvSpPr>
        <p:spPr bwMode="auto">
          <a:xfrm rot="879859">
            <a:off x="6273404" y="2278856"/>
            <a:ext cx="914400" cy="1885950"/>
          </a:xfrm>
          <a:prstGeom prst="curvedLeftArrow">
            <a:avLst>
              <a:gd name="adj1" fmla="val 41250"/>
              <a:gd name="adj2" fmla="val 82500"/>
              <a:gd name="adj3" fmla="val 33333"/>
            </a:avLst>
          </a:prstGeom>
          <a:solidFill>
            <a:srgbClr val="00A49D"/>
          </a:solidFill>
          <a:ln w="9525">
            <a:noFill/>
            <a:miter lim="800000"/>
          </a:ln>
        </p:spPr>
        <p:txBody>
          <a:bodyPr wrap="none" anchor="ctr"/>
          <a:lstStyle/>
          <a:p>
            <a:pPr eaLnBrk="1" hangingPunct="1"/>
            <a:endParaRPr lang="zh-CN" altLang="en-US" sz="1050">
              <a:ea typeface="黑体" panose="02010609060101010101" charset="-122"/>
              <a:cs typeface="黑体" panose="02010609060101010101" charset="-122"/>
            </a:endParaRPr>
          </a:p>
        </p:txBody>
      </p:sp>
      <p:sp>
        <p:nvSpPr>
          <p:cNvPr id="9223" name="AutoShape 7"/>
          <p:cNvSpPr>
            <a:spLocks noChangeArrowheads="1"/>
          </p:cNvSpPr>
          <p:nvPr/>
        </p:nvSpPr>
        <p:spPr bwMode="auto">
          <a:xfrm>
            <a:off x="3688847" y="1644215"/>
            <a:ext cx="939198" cy="225456"/>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A49D"/>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CN" altLang="en-US" sz="1050">
              <a:latin typeface="黑体" panose="02010609060101010101" charset="-122"/>
              <a:cs typeface="黑体" panose="02010609060101010101" charset="-122"/>
            </a:endParaRPr>
          </a:p>
        </p:txBody>
      </p:sp>
      <p:sp>
        <p:nvSpPr>
          <p:cNvPr id="9224" name="AutoShape 8"/>
          <p:cNvSpPr>
            <a:spLocks noChangeArrowheads="1"/>
          </p:cNvSpPr>
          <p:nvPr/>
        </p:nvSpPr>
        <p:spPr bwMode="auto">
          <a:xfrm rot="10800000">
            <a:off x="3635117" y="3741467"/>
            <a:ext cx="1039785" cy="237807"/>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A49D"/>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CN" altLang="en-US" sz="1050">
              <a:latin typeface="黑体" panose="02010609060101010101" charset="-122"/>
              <a:cs typeface="黑体" panose="02010609060101010101" charset="-122"/>
            </a:endParaRPr>
          </a:p>
        </p:txBody>
      </p:sp>
      <p:sp>
        <p:nvSpPr>
          <p:cNvPr id="17" name="文本框 16"/>
          <p:cNvSpPr txBox="1"/>
          <p:nvPr>
            <p:custDataLst>
              <p:tags r:id="rId5"/>
            </p:custDataLst>
          </p:nvPr>
        </p:nvSpPr>
        <p:spPr>
          <a:xfrm>
            <a:off x="707573" y="325211"/>
            <a:ext cx="1915160" cy="499110"/>
          </a:xfrm>
          <a:prstGeom prst="rect">
            <a:avLst/>
          </a:prstGeom>
          <a:noFill/>
        </p:spPr>
        <p:txBody>
          <a:bodyPr wrap="none" lIns="68580" tIns="34290" rIns="68580" bIns="34290" rtlCol="0">
            <a:spAutoFit/>
          </a:bodyPr>
          <a:p>
            <a:r>
              <a:rPr lang="zh-CN" altLang="en-US" sz="2800" b="1" dirty="0">
                <a:cs typeface="+mn-ea"/>
                <a:sym typeface="+mn-lt"/>
              </a:rPr>
              <a:t>菜豆的生长</a:t>
            </a:r>
            <a:endParaRPr lang="zh-CN" altLang="en-US" sz="2800" b="1" dirty="0">
              <a:cs typeface="+mn-ea"/>
              <a:sym typeface="+mn-lt"/>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arn(outHorizontal)">
                                      <p:cBhvr>
                                        <p:cTn id="7" dur="5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223"/>
                                        </p:tgtEl>
                                        <p:attrNameLst>
                                          <p:attrName>style.visibility</p:attrName>
                                        </p:attrNameLst>
                                      </p:cBhvr>
                                      <p:to>
                                        <p:strVal val="visible"/>
                                      </p:to>
                                    </p:set>
                                    <p:anim calcmode="lin" valueType="num">
                                      <p:cBhvr>
                                        <p:cTn id="12" dur="500" fill="hold"/>
                                        <p:tgtEl>
                                          <p:spTgt spid="9223"/>
                                        </p:tgtEl>
                                        <p:attrNameLst>
                                          <p:attrName>ppt_w</p:attrName>
                                        </p:attrNameLst>
                                      </p:cBhvr>
                                      <p:tavLst>
                                        <p:tav tm="0">
                                          <p:val>
                                            <p:fltVal val="0"/>
                                          </p:val>
                                        </p:tav>
                                        <p:tav tm="100000">
                                          <p:val>
                                            <p:strVal val="#ppt_w"/>
                                          </p:val>
                                        </p:tav>
                                      </p:tavLst>
                                    </p:anim>
                                    <p:anim calcmode="lin" valueType="num">
                                      <p:cBhvr>
                                        <p:cTn id="13" dur="500" fill="hold"/>
                                        <p:tgtEl>
                                          <p:spTgt spid="922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nodeType="click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barn(outHorizontal)">
                                      <p:cBhvr>
                                        <p:cTn id="18" dur="500"/>
                                        <p:tgtEl>
                                          <p:spTgt spid="9218"/>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9222"/>
                                        </p:tgtEl>
                                        <p:attrNameLst>
                                          <p:attrName>style.visibility</p:attrName>
                                        </p:attrNameLst>
                                      </p:cBhvr>
                                      <p:to>
                                        <p:strVal val="visible"/>
                                      </p:to>
                                    </p:set>
                                    <p:anim calcmode="lin" valueType="num">
                                      <p:cBhvr>
                                        <p:cTn id="23" dur="500" fill="hold"/>
                                        <p:tgtEl>
                                          <p:spTgt spid="9222"/>
                                        </p:tgtEl>
                                        <p:attrNameLst>
                                          <p:attrName>ppt_w</p:attrName>
                                        </p:attrNameLst>
                                      </p:cBhvr>
                                      <p:tavLst>
                                        <p:tav tm="0">
                                          <p:val>
                                            <p:fltVal val="0"/>
                                          </p:val>
                                        </p:tav>
                                        <p:tav tm="100000">
                                          <p:val>
                                            <p:strVal val="#ppt_w"/>
                                          </p:val>
                                        </p:tav>
                                      </p:tavLst>
                                    </p:anim>
                                    <p:anim calcmode="lin" valueType="num">
                                      <p:cBhvr>
                                        <p:cTn id="24" dur="500" fill="hold"/>
                                        <p:tgtEl>
                                          <p:spTgt spid="9222"/>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42" fill="hold" nodeType="clickEffect">
                                  <p:stCondLst>
                                    <p:cond delay="0"/>
                                  </p:stCondLst>
                                  <p:childTnLst>
                                    <p:set>
                                      <p:cBhvr>
                                        <p:cTn id="28" dur="1" fill="hold">
                                          <p:stCondLst>
                                            <p:cond delay="0"/>
                                          </p:stCondLst>
                                        </p:cTn>
                                        <p:tgtEl>
                                          <p:spTgt spid="9219"/>
                                        </p:tgtEl>
                                        <p:attrNameLst>
                                          <p:attrName>style.visibility</p:attrName>
                                        </p:attrNameLst>
                                      </p:cBhvr>
                                      <p:to>
                                        <p:strVal val="visible"/>
                                      </p:to>
                                    </p:set>
                                    <p:animEffect transition="in" filter="barn(outHorizontal)">
                                      <p:cBhvr>
                                        <p:cTn id="29" dur="500"/>
                                        <p:tgtEl>
                                          <p:spTgt spid="9219"/>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nodeType="clickEffect">
                                  <p:stCondLst>
                                    <p:cond delay="0"/>
                                  </p:stCondLst>
                                  <p:childTnLst>
                                    <p:set>
                                      <p:cBhvr>
                                        <p:cTn id="33" dur="1" fill="hold">
                                          <p:stCondLst>
                                            <p:cond delay="0"/>
                                          </p:stCondLst>
                                        </p:cTn>
                                        <p:tgtEl>
                                          <p:spTgt spid="9224"/>
                                        </p:tgtEl>
                                        <p:attrNameLst>
                                          <p:attrName>style.visibility</p:attrName>
                                        </p:attrNameLst>
                                      </p:cBhvr>
                                      <p:to>
                                        <p:strVal val="visible"/>
                                      </p:to>
                                    </p:set>
                                    <p:anim calcmode="lin" valueType="num">
                                      <p:cBhvr>
                                        <p:cTn id="34" dur="500" fill="hold"/>
                                        <p:tgtEl>
                                          <p:spTgt spid="9224"/>
                                        </p:tgtEl>
                                        <p:attrNameLst>
                                          <p:attrName>ppt_w</p:attrName>
                                        </p:attrNameLst>
                                      </p:cBhvr>
                                      <p:tavLst>
                                        <p:tav tm="0">
                                          <p:val>
                                            <p:fltVal val="0"/>
                                          </p:val>
                                        </p:tav>
                                        <p:tav tm="100000">
                                          <p:val>
                                            <p:strVal val="#ppt_w"/>
                                          </p:val>
                                        </p:tav>
                                      </p:tavLst>
                                    </p:anim>
                                    <p:anim calcmode="lin" valueType="num">
                                      <p:cBhvr>
                                        <p:cTn id="35" dur="500" fill="hold"/>
                                        <p:tgtEl>
                                          <p:spTgt spid="9224"/>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6" fill="hold" nodeType="clickEffect">
                                  <p:stCondLst>
                                    <p:cond delay="0"/>
                                  </p:stCondLst>
                                  <p:childTnLst>
                                    <p:set>
                                      <p:cBhvr>
                                        <p:cTn id="39" dur="1" fill="hold">
                                          <p:stCondLst>
                                            <p:cond delay="0"/>
                                          </p:stCondLst>
                                        </p:cTn>
                                        <p:tgtEl>
                                          <p:spTgt spid="9220"/>
                                        </p:tgtEl>
                                        <p:attrNameLst>
                                          <p:attrName>style.visibility</p:attrName>
                                        </p:attrNameLst>
                                      </p:cBhvr>
                                      <p:to>
                                        <p:strVal val="visible"/>
                                      </p:to>
                                    </p:set>
                                    <p:animEffect transition="in" filter="barn(inHorizontal)">
                                      <p:cBhvr>
                                        <p:cTn id="40"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cd2"/>
          <p:cNvPicPr>
            <a:picLocks noChangeAspect="1" noChangeArrowheads="1"/>
          </p:cNvPicPr>
          <p:nvPr/>
        </p:nvPicPr>
        <p:blipFill rotWithShape="1">
          <a:blip r:embed="rId1" cstate="email"/>
          <a:srcRect r="40683"/>
          <a:stretch>
            <a:fillRect/>
          </a:stretch>
        </p:blipFill>
        <p:spPr bwMode="auto">
          <a:xfrm>
            <a:off x="2033718" y="681304"/>
            <a:ext cx="1521716" cy="23153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a2"/>
          <p:cNvPicPr>
            <a:picLocks noChangeAspect="1" noChangeArrowheads="1"/>
          </p:cNvPicPr>
          <p:nvPr/>
        </p:nvPicPr>
        <p:blipFill>
          <a:blip r:embed="rId2" cstate="email"/>
          <a:srcRect/>
          <a:stretch>
            <a:fillRect/>
          </a:stretch>
        </p:blipFill>
        <p:spPr bwMode="auto">
          <a:xfrm>
            <a:off x="5263255" y="544380"/>
            <a:ext cx="1383662" cy="25892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Line 4"/>
          <p:cNvSpPr>
            <a:spLocks noChangeShapeType="1"/>
          </p:cNvSpPr>
          <p:nvPr/>
        </p:nvSpPr>
        <p:spPr bwMode="auto">
          <a:xfrm>
            <a:off x="2411016" y="1484471"/>
            <a:ext cx="3167063" cy="1017985"/>
          </a:xfrm>
          <a:prstGeom prst="line">
            <a:avLst/>
          </a:prstGeom>
          <a:noFill/>
          <a:ln w="28575">
            <a:solidFill>
              <a:srgbClr val="FF5050"/>
            </a:solidFill>
            <a:round/>
            <a:tailEnd type="triangle" w="med" len="med"/>
          </a:ln>
        </p:spPr>
        <p:txBody>
          <a:bodyPr/>
          <a:lstStyle/>
          <a:p>
            <a:endParaRPr lang="zh-CN" altLang="en-US" sz="1050">
              <a:cs typeface="黑体" panose="02010609060101010101" charset="-122"/>
            </a:endParaRPr>
          </a:p>
        </p:txBody>
      </p:sp>
      <p:sp>
        <p:nvSpPr>
          <p:cNvPr id="10245" name="Line 5"/>
          <p:cNvSpPr>
            <a:spLocks noChangeShapeType="1"/>
          </p:cNvSpPr>
          <p:nvPr/>
        </p:nvSpPr>
        <p:spPr bwMode="auto">
          <a:xfrm>
            <a:off x="2795588" y="1041559"/>
            <a:ext cx="2401491" cy="10716"/>
          </a:xfrm>
          <a:prstGeom prst="line">
            <a:avLst/>
          </a:prstGeom>
          <a:noFill/>
          <a:ln w="28575">
            <a:solidFill>
              <a:srgbClr val="FF5050"/>
            </a:solidFill>
            <a:round/>
            <a:tailEnd type="triangle" w="med" len="med"/>
          </a:ln>
        </p:spPr>
        <p:txBody>
          <a:bodyPr/>
          <a:lstStyle/>
          <a:p>
            <a:endParaRPr lang="zh-CN" altLang="en-US" sz="1050">
              <a:cs typeface="黑体" panose="02010609060101010101" charset="-122"/>
            </a:endParaRPr>
          </a:p>
        </p:txBody>
      </p:sp>
      <p:sp>
        <p:nvSpPr>
          <p:cNvPr id="10246" name="Line 6"/>
          <p:cNvSpPr>
            <a:spLocks noChangeShapeType="1"/>
          </p:cNvSpPr>
          <p:nvPr/>
        </p:nvSpPr>
        <p:spPr bwMode="auto">
          <a:xfrm>
            <a:off x="2411016" y="1202294"/>
            <a:ext cx="3100388" cy="641747"/>
          </a:xfrm>
          <a:prstGeom prst="line">
            <a:avLst/>
          </a:prstGeom>
          <a:noFill/>
          <a:ln w="28575">
            <a:solidFill>
              <a:srgbClr val="FF5050"/>
            </a:solidFill>
            <a:round/>
            <a:tailEnd type="triangle" w="med" len="med"/>
          </a:ln>
        </p:spPr>
        <p:txBody>
          <a:bodyPr/>
          <a:lstStyle/>
          <a:p>
            <a:endParaRPr lang="zh-CN" altLang="en-US" sz="1050">
              <a:cs typeface="黑体" panose="02010609060101010101" charset="-122"/>
            </a:endParaRPr>
          </a:p>
        </p:txBody>
      </p:sp>
      <p:sp>
        <p:nvSpPr>
          <p:cNvPr id="10248" name="AutoShape 8"/>
          <p:cNvSpPr/>
          <p:nvPr/>
        </p:nvSpPr>
        <p:spPr bwMode="auto">
          <a:xfrm>
            <a:off x="5578079" y="1509475"/>
            <a:ext cx="121444" cy="673894"/>
          </a:xfrm>
          <a:prstGeom prst="leftBrace">
            <a:avLst>
              <a:gd name="adj1" fmla="val 42902"/>
              <a:gd name="adj2" fmla="val 50000"/>
            </a:avLst>
          </a:prstGeom>
          <a:noFill/>
          <a:ln w="28575">
            <a:solidFill>
              <a:srgbClr val="FF5050"/>
            </a:solidFill>
            <a:round/>
          </a:ln>
        </p:spPr>
        <p:txBody>
          <a:bodyPr wrap="none" anchor="ctr"/>
          <a:lstStyle/>
          <a:p>
            <a:pPr eaLnBrk="1" hangingPunct="1"/>
            <a:endParaRPr lang="zh-CN" altLang="en-US" sz="1050">
              <a:ea typeface="黑体" panose="02010609060101010101" charset="-122"/>
              <a:cs typeface="黑体" panose="02010609060101010101" charset="-122"/>
            </a:endParaRPr>
          </a:p>
        </p:txBody>
      </p:sp>
      <p:sp>
        <p:nvSpPr>
          <p:cNvPr id="10249" name="AutoShape 9"/>
          <p:cNvSpPr/>
          <p:nvPr/>
        </p:nvSpPr>
        <p:spPr bwMode="auto">
          <a:xfrm>
            <a:off x="5286375" y="662940"/>
            <a:ext cx="258366" cy="669131"/>
          </a:xfrm>
          <a:prstGeom prst="leftBrace">
            <a:avLst>
              <a:gd name="adj1" fmla="val 19772"/>
              <a:gd name="adj2" fmla="val 50000"/>
            </a:avLst>
          </a:prstGeom>
          <a:noFill/>
          <a:ln w="28575">
            <a:solidFill>
              <a:srgbClr val="FF5050"/>
            </a:solidFill>
            <a:round/>
          </a:ln>
        </p:spPr>
        <p:txBody>
          <a:bodyPr wrap="none" anchor="ctr"/>
          <a:lstStyle/>
          <a:p>
            <a:pPr eaLnBrk="1" hangingPunct="1"/>
            <a:endParaRPr lang="zh-CN" altLang="en-US" sz="1050">
              <a:ea typeface="黑体" panose="02010609060101010101" charset="-122"/>
              <a:cs typeface="黑体" panose="02010609060101010101" charset="-122"/>
            </a:endParaRPr>
          </a:p>
        </p:txBody>
      </p:sp>
      <p:sp>
        <p:nvSpPr>
          <p:cNvPr id="10251" name="Text Box 11"/>
          <p:cNvSpPr txBox="1">
            <a:spLocks noChangeArrowheads="1"/>
          </p:cNvSpPr>
          <p:nvPr/>
        </p:nvSpPr>
        <p:spPr bwMode="auto">
          <a:xfrm>
            <a:off x="2222897" y="892731"/>
            <a:ext cx="253603" cy="460375"/>
          </a:xfrm>
          <a:prstGeom prst="rect">
            <a:avLst/>
          </a:prstGeom>
          <a:noFill/>
          <a:ln w="9525">
            <a:noFill/>
            <a:miter lim="800000"/>
          </a:ln>
        </p:spPr>
        <p:txBody>
          <a:bodyPr>
            <a:spAutoFit/>
          </a:bodyPr>
          <a:lstStyle/>
          <a:p>
            <a:pPr eaLnBrk="1" hangingPunct="1">
              <a:spcBef>
                <a:spcPct val="50000"/>
              </a:spcBef>
            </a:pPr>
            <a:r>
              <a:rPr kumimoji="1" lang="en-US" altLang="zh-CN" sz="2400" b="1">
                <a:latin typeface="黑体" panose="02010609060101010101" charset="-122"/>
                <a:ea typeface="黑体" panose="02010609060101010101" charset="-122"/>
                <a:cs typeface="黑体" panose="02010609060101010101" charset="-122"/>
              </a:rPr>
              <a:t>?</a:t>
            </a:r>
            <a:endParaRPr kumimoji="1" lang="en-US" altLang="zh-CN" sz="2400" b="1">
              <a:latin typeface="黑体" panose="02010609060101010101" charset="-122"/>
              <a:ea typeface="黑体" panose="02010609060101010101" charset="-122"/>
              <a:cs typeface="黑体" panose="02010609060101010101" charset="-122"/>
            </a:endParaRPr>
          </a:p>
        </p:txBody>
      </p:sp>
      <p:sp>
        <p:nvSpPr>
          <p:cNvPr id="10252" name="Text Box 12"/>
          <p:cNvSpPr txBox="1">
            <a:spLocks noChangeArrowheads="1"/>
          </p:cNvSpPr>
          <p:nvPr/>
        </p:nvSpPr>
        <p:spPr bwMode="auto">
          <a:xfrm>
            <a:off x="2561035" y="810578"/>
            <a:ext cx="422672" cy="460375"/>
          </a:xfrm>
          <a:prstGeom prst="rect">
            <a:avLst/>
          </a:prstGeom>
          <a:noFill/>
          <a:ln w="9525">
            <a:noFill/>
            <a:miter lim="800000"/>
          </a:ln>
        </p:spPr>
        <p:txBody>
          <a:bodyPr>
            <a:spAutoFit/>
          </a:bodyPr>
          <a:lstStyle/>
          <a:p>
            <a:pPr eaLnBrk="1" hangingPunct="1">
              <a:spcBef>
                <a:spcPct val="50000"/>
              </a:spcBef>
            </a:pPr>
            <a:r>
              <a:rPr kumimoji="1" lang="en-US" altLang="zh-CN" sz="2400" b="1">
                <a:latin typeface="黑体" panose="02010609060101010101" charset="-122"/>
                <a:ea typeface="黑体" panose="02010609060101010101" charset="-122"/>
                <a:cs typeface="黑体" panose="02010609060101010101" charset="-122"/>
              </a:rPr>
              <a:t>?</a:t>
            </a:r>
            <a:endParaRPr kumimoji="1" lang="en-US" altLang="zh-CN" sz="2400" b="1">
              <a:latin typeface="黑体" panose="02010609060101010101" charset="-122"/>
              <a:ea typeface="黑体" panose="02010609060101010101" charset="-122"/>
              <a:cs typeface="黑体" panose="02010609060101010101" charset="-122"/>
            </a:endParaRPr>
          </a:p>
        </p:txBody>
      </p:sp>
      <p:sp>
        <p:nvSpPr>
          <p:cNvPr id="10254" name="Text Box 14"/>
          <p:cNvSpPr txBox="1">
            <a:spLocks noChangeArrowheads="1"/>
          </p:cNvSpPr>
          <p:nvPr/>
        </p:nvSpPr>
        <p:spPr bwMode="auto">
          <a:xfrm>
            <a:off x="2222897" y="1304687"/>
            <a:ext cx="253603" cy="460375"/>
          </a:xfrm>
          <a:prstGeom prst="rect">
            <a:avLst/>
          </a:prstGeom>
          <a:noFill/>
          <a:ln w="9525">
            <a:noFill/>
            <a:miter lim="800000"/>
          </a:ln>
        </p:spPr>
        <p:txBody>
          <a:bodyPr>
            <a:spAutoFit/>
          </a:bodyPr>
          <a:lstStyle/>
          <a:p>
            <a:pPr eaLnBrk="1" hangingPunct="1">
              <a:spcBef>
                <a:spcPct val="50000"/>
              </a:spcBef>
            </a:pPr>
            <a:r>
              <a:rPr kumimoji="1" lang="en-US" altLang="zh-CN" sz="2400" b="1">
                <a:latin typeface="黑体" panose="02010609060101010101" charset="-122"/>
                <a:ea typeface="黑体" panose="02010609060101010101" charset="-122"/>
                <a:cs typeface="黑体" panose="02010609060101010101" charset="-122"/>
              </a:rPr>
              <a:t>?</a:t>
            </a:r>
            <a:endParaRPr kumimoji="1" lang="en-US" altLang="zh-CN" sz="2400" b="1">
              <a:latin typeface="黑体" panose="02010609060101010101" charset="-122"/>
              <a:ea typeface="黑体" panose="02010609060101010101" charset="-122"/>
              <a:cs typeface="黑体" panose="02010609060101010101" charset="-122"/>
            </a:endParaRPr>
          </a:p>
        </p:txBody>
      </p:sp>
      <p:sp>
        <p:nvSpPr>
          <p:cNvPr id="12" name="Text Box 3"/>
          <p:cNvSpPr txBox="1">
            <a:spLocks noChangeArrowheads="1"/>
          </p:cNvSpPr>
          <p:nvPr/>
        </p:nvSpPr>
        <p:spPr bwMode="auto">
          <a:xfrm>
            <a:off x="3064510" y="4389755"/>
            <a:ext cx="2980055" cy="460375"/>
          </a:xfrm>
          <a:prstGeom prst="rect">
            <a:avLst/>
          </a:prstGeom>
          <a:noFill/>
          <a:ln w="9525">
            <a:noFill/>
            <a:miter lim="800000"/>
          </a:ln>
        </p:spPr>
        <p:txBody>
          <a:bodyPr wrap="square">
            <a:spAutoFit/>
          </a:bodyPr>
          <a:lstStyle/>
          <a:p>
            <a:pPr algn="l" eaLnBrk="1" hangingPunct="1">
              <a:lnSpc>
                <a:spcPct val="100000"/>
              </a:lnSpc>
              <a:spcBef>
                <a:spcPct val="50000"/>
              </a:spcBef>
            </a:pPr>
            <a:r>
              <a:rPr kumimoji="1" lang="zh-CN" altLang="en-US" sz="2400">
                <a:solidFill>
                  <a:srgbClr val="000000"/>
                </a:solidFill>
                <a:latin typeface="黑体" panose="02010609060101010101" charset="-122"/>
                <a:ea typeface="黑体" panose="02010609060101010101" charset="-122"/>
                <a:cs typeface="黑体" panose="02010609060101010101" charset="-122"/>
              </a:rPr>
              <a:t>子叶提供营养物质</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3" name="Text Box 4"/>
          <p:cNvSpPr txBox="1">
            <a:spLocks noChangeArrowheads="1"/>
          </p:cNvSpPr>
          <p:nvPr/>
        </p:nvSpPr>
        <p:spPr bwMode="auto">
          <a:xfrm>
            <a:off x="3064669" y="3165872"/>
            <a:ext cx="3257550" cy="460375"/>
          </a:xfrm>
          <a:prstGeom prst="rect">
            <a:avLst/>
          </a:prstGeom>
          <a:noFill/>
          <a:ln w="9525">
            <a:noFill/>
            <a:miter lim="800000"/>
          </a:ln>
        </p:spPr>
        <p:txBody>
          <a:bodyPr>
            <a:spAutoFit/>
          </a:bodyPr>
          <a:lstStyle/>
          <a:p>
            <a:pPr eaLnBrk="1" hangingPunct="1">
              <a:lnSpc>
                <a:spcPct val="100000"/>
              </a:lnSpc>
              <a:spcBef>
                <a:spcPct val="50000"/>
              </a:spcBef>
            </a:pPr>
            <a:r>
              <a:rPr kumimoji="1" lang="zh-CN" altLang="en-US" sz="2400" dirty="0">
                <a:solidFill>
                  <a:srgbClr val="000000"/>
                </a:solidFill>
                <a:latin typeface="黑体" panose="02010609060101010101" charset="-122"/>
                <a:ea typeface="黑体" panose="02010609060101010101" charset="-122"/>
                <a:cs typeface="黑体" panose="02010609060101010101" charset="-122"/>
              </a:rPr>
              <a:t>胚芽</a:t>
            </a:r>
            <a:r>
              <a:rPr kumimoji="1" lang="en-US" altLang="zh-CN" sz="2400" dirty="0">
                <a:solidFill>
                  <a:srgbClr val="000000"/>
                </a:solidFill>
                <a:latin typeface="黑体" panose="02010609060101010101" charset="-122"/>
                <a:ea typeface="黑体" panose="02010609060101010101" charset="-122"/>
                <a:cs typeface="黑体" panose="02010609060101010101" charset="-122"/>
              </a:rPr>
              <a:t>——</a:t>
            </a:r>
            <a:r>
              <a:rPr kumimoji="1" lang="zh-CN" altLang="en-US" sz="2400" dirty="0">
                <a:solidFill>
                  <a:srgbClr val="000000"/>
                </a:solidFill>
                <a:latin typeface="黑体" panose="02010609060101010101" charset="-122"/>
                <a:ea typeface="黑体" panose="02010609060101010101" charset="-122"/>
                <a:cs typeface="黑体" panose="02010609060101010101" charset="-122"/>
              </a:rPr>
              <a:t>茎和叶</a:t>
            </a:r>
            <a:endParaRPr kumimoji="1" lang="zh-CN" altLang="en-US" sz="2400" dirty="0">
              <a:solidFill>
                <a:srgbClr val="000000"/>
              </a:solidFill>
              <a:latin typeface="黑体" panose="02010609060101010101" charset="-122"/>
              <a:ea typeface="黑体" panose="02010609060101010101" charset="-122"/>
              <a:cs typeface="黑体" panose="02010609060101010101" charset="-122"/>
            </a:endParaRPr>
          </a:p>
        </p:txBody>
      </p:sp>
      <p:sp>
        <p:nvSpPr>
          <p:cNvPr id="14" name="Text Box 5"/>
          <p:cNvSpPr txBox="1">
            <a:spLocks noChangeArrowheads="1"/>
          </p:cNvSpPr>
          <p:nvPr/>
        </p:nvSpPr>
        <p:spPr bwMode="auto">
          <a:xfrm>
            <a:off x="3049191" y="3962400"/>
            <a:ext cx="2914650" cy="460375"/>
          </a:xfrm>
          <a:prstGeom prst="rect">
            <a:avLst/>
          </a:prstGeom>
          <a:noFill/>
          <a:ln w="9525">
            <a:noFill/>
            <a:miter lim="800000"/>
          </a:ln>
        </p:spPr>
        <p:txBody>
          <a:bodyPr>
            <a:spAutoFit/>
          </a:bodyPr>
          <a:lstStyle/>
          <a:p>
            <a:pPr eaLnBrk="1" hangingPunct="1">
              <a:lnSpc>
                <a:spcPct val="100000"/>
              </a:lnSpc>
              <a:spcBef>
                <a:spcPct val="50000"/>
              </a:spcBef>
            </a:pPr>
            <a:r>
              <a:rPr kumimoji="1" lang="zh-CN" altLang="en-US" sz="2400">
                <a:solidFill>
                  <a:srgbClr val="000000"/>
                </a:solidFill>
                <a:latin typeface="黑体" panose="02010609060101010101" charset="-122"/>
                <a:ea typeface="黑体" panose="02010609060101010101" charset="-122"/>
                <a:cs typeface="黑体" panose="02010609060101010101" charset="-122"/>
              </a:rPr>
              <a:t>胚根</a:t>
            </a:r>
            <a:r>
              <a:rPr kumimoji="1" lang="en-US" altLang="zh-CN" sz="2400">
                <a:solidFill>
                  <a:srgbClr val="000000"/>
                </a:solidFill>
                <a:latin typeface="黑体" panose="02010609060101010101" charset="-122"/>
                <a:ea typeface="黑体" panose="02010609060101010101" charset="-122"/>
                <a:cs typeface="黑体" panose="02010609060101010101" charset="-122"/>
              </a:rPr>
              <a:t>——</a:t>
            </a:r>
            <a:r>
              <a:rPr kumimoji="1" lang="zh-CN" altLang="en-US" sz="2400">
                <a:solidFill>
                  <a:srgbClr val="000000"/>
                </a:solidFill>
                <a:latin typeface="黑体" panose="02010609060101010101" charset="-122"/>
                <a:ea typeface="黑体" panose="02010609060101010101" charset="-122"/>
                <a:cs typeface="黑体" panose="02010609060101010101" charset="-122"/>
              </a:rPr>
              <a:t>根</a:t>
            </a:r>
            <a:endParaRPr kumimoji="1"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5" name="Text Box 6"/>
          <p:cNvSpPr txBox="1">
            <a:spLocks noChangeArrowheads="1"/>
          </p:cNvSpPr>
          <p:nvPr/>
        </p:nvSpPr>
        <p:spPr bwMode="auto">
          <a:xfrm>
            <a:off x="3057525" y="3545840"/>
            <a:ext cx="4448175" cy="460375"/>
          </a:xfrm>
          <a:prstGeom prst="rect">
            <a:avLst/>
          </a:prstGeom>
          <a:noFill/>
          <a:ln w="9525">
            <a:noFill/>
            <a:miter lim="800000"/>
          </a:ln>
        </p:spPr>
        <p:txBody>
          <a:bodyPr wrap="square">
            <a:spAutoFit/>
          </a:bodyPr>
          <a:lstStyle/>
          <a:p>
            <a:pPr eaLnBrk="1" hangingPunct="1">
              <a:lnSpc>
                <a:spcPct val="100000"/>
              </a:lnSpc>
              <a:spcBef>
                <a:spcPct val="50000"/>
              </a:spcBef>
            </a:pPr>
            <a:r>
              <a:rPr kumimoji="1" lang="zh-CN" altLang="en-US" sz="2400" dirty="0">
                <a:solidFill>
                  <a:srgbClr val="000000"/>
                </a:solidFill>
                <a:latin typeface="黑体" panose="02010609060101010101" charset="-122"/>
                <a:ea typeface="黑体" panose="02010609060101010101" charset="-122"/>
                <a:cs typeface="黑体" panose="02010609060101010101" charset="-122"/>
              </a:rPr>
              <a:t>胚轴</a:t>
            </a:r>
            <a:r>
              <a:rPr kumimoji="1" lang="en-US" altLang="zh-CN" sz="2400" dirty="0">
                <a:solidFill>
                  <a:srgbClr val="000000"/>
                </a:solidFill>
                <a:latin typeface="黑体" panose="02010609060101010101" charset="-122"/>
                <a:ea typeface="黑体" panose="02010609060101010101" charset="-122"/>
                <a:cs typeface="黑体" panose="02010609060101010101" charset="-122"/>
              </a:rPr>
              <a:t>——</a:t>
            </a:r>
            <a:r>
              <a:rPr kumimoji="1" lang="zh-CN" altLang="en-US" sz="2400" dirty="0">
                <a:solidFill>
                  <a:srgbClr val="000000"/>
                </a:solidFill>
                <a:latin typeface="黑体" panose="02010609060101010101" charset="-122"/>
                <a:ea typeface="黑体" panose="02010609060101010101" charset="-122"/>
                <a:cs typeface="黑体" panose="02010609060101010101" charset="-122"/>
              </a:rPr>
              <a:t>连接茎和根的部分</a:t>
            </a:r>
            <a:endParaRPr kumimoji="1" lang="zh-CN" altLang="en-US" sz="2400" dirty="0">
              <a:solidFill>
                <a:srgbClr val="00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52"/>
                                        </p:tgtEl>
                                        <p:attrNameLst>
                                          <p:attrName>style.visibility</p:attrName>
                                        </p:attrNameLst>
                                      </p:cBhvr>
                                      <p:to>
                                        <p:strVal val="visible"/>
                                      </p:to>
                                    </p:set>
                                    <p:animEffect transition="in" filter="wipe(left)">
                                      <p:cBhvr>
                                        <p:cTn id="7" dur="500"/>
                                        <p:tgtEl>
                                          <p:spTgt spid="102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wipe(left)">
                                      <p:cBhvr>
                                        <p:cTn id="12" dur="500"/>
                                        <p:tgtEl>
                                          <p:spTgt spid="102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9"/>
                                        </p:tgtEl>
                                        <p:attrNameLst>
                                          <p:attrName>style.visibility</p:attrName>
                                        </p:attrNameLst>
                                      </p:cBhvr>
                                      <p:to>
                                        <p:strVal val="visible"/>
                                      </p:to>
                                    </p:set>
                                    <p:animEffect transition="in" filter="wipe(left)">
                                      <p:cBhvr>
                                        <p:cTn id="17" dur="500"/>
                                        <p:tgtEl>
                                          <p:spTgt spid="102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51"/>
                                        </p:tgtEl>
                                        <p:attrNameLst>
                                          <p:attrName>style.visibility</p:attrName>
                                        </p:attrNameLst>
                                      </p:cBhvr>
                                      <p:to>
                                        <p:strVal val="visible"/>
                                      </p:to>
                                    </p:set>
                                    <p:animEffect transition="in" filter="wipe(left)">
                                      <p:cBhvr>
                                        <p:cTn id="27" dur="500"/>
                                        <p:tgtEl>
                                          <p:spTgt spid="102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46"/>
                                        </p:tgtEl>
                                        <p:attrNameLst>
                                          <p:attrName>style.visibility</p:attrName>
                                        </p:attrNameLst>
                                      </p:cBhvr>
                                      <p:to>
                                        <p:strVal val="visible"/>
                                      </p:to>
                                    </p:set>
                                    <p:animEffect transition="in" filter="wipe(left)">
                                      <p:cBhvr>
                                        <p:cTn id="32" dur="500"/>
                                        <p:tgtEl>
                                          <p:spTgt spid="102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8"/>
                                        </p:tgtEl>
                                        <p:attrNameLst>
                                          <p:attrName>style.visibility</p:attrName>
                                        </p:attrNameLst>
                                      </p:cBhvr>
                                      <p:to>
                                        <p:strVal val="visible"/>
                                      </p:to>
                                    </p:set>
                                    <p:animEffect transition="in" filter="wipe(left)">
                                      <p:cBhvr>
                                        <p:cTn id="37" dur="500"/>
                                        <p:tgtEl>
                                          <p:spTgt spid="102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254"/>
                                        </p:tgtEl>
                                        <p:attrNameLst>
                                          <p:attrName>style.visibility</p:attrName>
                                        </p:attrNameLst>
                                      </p:cBhvr>
                                      <p:to>
                                        <p:strVal val="visible"/>
                                      </p:to>
                                    </p:set>
                                    <p:animEffect transition="in" filter="wipe(left)">
                                      <p:cBhvr>
                                        <p:cTn id="47" dur="500"/>
                                        <p:tgtEl>
                                          <p:spTgt spid="1025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244"/>
                                        </p:tgtEl>
                                        <p:attrNameLst>
                                          <p:attrName>style.visibility</p:attrName>
                                        </p:attrNameLst>
                                      </p:cBhvr>
                                      <p:to>
                                        <p:strVal val="visible"/>
                                      </p:to>
                                    </p:set>
                                    <p:animEffect transition="in" filter="wipe(left)">
                                      <p:cBhvr>
                                        <p:cTn id="52" dur="500"/>
                                        <p:tgtEl>
                                          <p:spTgt spid="1024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randombar(horizontal)">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nimBg="1"/>
      <p:bldP spid="10245" grpId="0" bldLvl="0" animBg="1"/>
      <p:bldP spid="10246" grpId="0" bldLvl="0" animBg="1"/>
      <p:bldP spid="10248" grpId="0" bldLvl="0" animBg="1"/>
      <p:bldP spid="10249" grpId="0" bldLvl="0" animBg="1"/>
      <p:bldP spid="10251" grpId="0"/>
      <p:bldP spid="10252" grpId="0"/>
      <p:bldP spid="10254"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8" name="文本框 62467"/>
          <p:cNvSpPr txBox="1"/>
          <p:nvPr/>
        </p:nvSpPr>
        <p:spPr>
          <a:xfrm>
            <a:off x="388620" y="1405255"/>
            <a:ext cx="8366760" cy="2835910"/>
          </a:xfrm>
          <a:prstGeom prst="rect">
            <a:avLst/>
          </a:prstGeom>
          <a:noFill/>
          <a:ln w="9525">
            <a:noFill/>
          </a:ln>
        </p:spPr>
        <p:txBody>
          <a:bodyPr wrap="square" lIns="68580" tIns="34290" rIns="68580" bIns="34290">
            <a:spAutoFit/>
          </a:bodyPr>
          <a:lstStyle/>
          <a:p>
            <a:pPr algn="l" fontAlgn="base">
              <a:lnSpc>
                <a:spcPct val="130000"/>
              </a:lnSpc>
              <a:spcBef>
                <a:spcPct val="50000"/>
              </a:spcBef>
              <a:spcAft>
                <a:spcPct val="0"/>
              </a:spcAft>
              <a:defRPr/>
            </a:pPr>
            <a:r>
              <a:rPr lang="zh-CN" altLang="en-US" sz="2400" noProof="1">
                <a:cs typeface="+mn-ea"/>
                <a:sym typeface="+mn-lt"/>
              </a:rPr>
              <a:t>（</a:t>
            </a:r>
            <a:r>
              <a:rPr lang="en-US" altLang="zh-CN" sz="2400" noProof="1">
                <a:cs typeface="+mn-ea"/>
                <a:sym typeface="+mn-lt"/>
              </a:rPr>
              <a:t>1</a:t>
            </a:r>
            <a:r>
              <a:rPr lang="zh-CN" altLang="en-US" sz="2400" noProof="1">
                <a:cs typeface="+mn-ea"/>
                <a:sym typeface="+mn-lt"/>
              </a:rPr>
              <a:t>）取一粒浸软的玉米种子，观察它的外形。</a:t>
            </a:r>
            <a:endParaRPr lang="zh-CN" altLang="en-US" sz="2400" noProof="1">
              <a:cs typeface="+mn-ea"/>
              <a:sym typeface="+mn-lt"/>
            </a:endParaRPr>
          </a:p>
          <a:p>
            <a:pPr algn="l" fontAlgn="base">
              <a:lnSpc>
                <a:spcPct val="130000"/>
              </a:lnSpc>
              <a:spcBef>
                <a:spcPct val="50000"/>
              </a:spcBef>
              <a:spcAft>
                <a:spcPct val="0"/>
              </a:spcAft>
              <a:defRPr/>
            </a:pPr>
            <a:r>
              <a:rPr lang="zh-CN" altLang="en-US" sz="2400" noProof="1">
                <a:cs typeface="+mn-ea"/>
                <a:sym typeface="+mn-lt"/>
              </a:rPr>
              <a:t>（</a:t>
            </a:r>
            <a:r>
              <a:rPr lang="en-US" altLang="zh-CN" sz="2400" noProof="1">
                <a:cs typeface="+mn-ea"/>
                <a:sym typeface="+mn-lt"/>
              </a:rPr>
              <a:t>2</a:t>
            </a:r>
            <a:r>
              <a:rPr lang="zh-CN" altLang="en-US" sz="2400" noProof="1">
                <a:cs typeface="+mn-ea"/>
                <a:sym typeface="+mn-lt"/>
              </a:rPr>
              <a:t>）用刀片将这粒玉米种子从中央纵向剖开。</a:t>
            </a:r>
            <a:endParaRPr lang="zh-CN" altLang="en-US" sz="2400" noProof="1">
              <a:cs typeface="+mn-ea"/>
              <a:sym typeface="+mn-lt"/>
            </a:endParaRPr>
          </a:p>
          <a:p>
            <a:pPr algn="l" fontAlgn="base">
              <a:lnSpc>
                <a:spcPct val="130000"/>
              </a:lnSpc>
              <a:spcBef>
                <a:spcPct val="50000"/>
              </a:spcBef>
              <a:spcAft>
                <a:spcPct val="0"/>
              </a:spcAft>
              <a:defRPr/>
            </a:pPr>
            <a:r>
              <a:rPr lang="zh-CN" altLang="en-US" sz="2400" noProof="1">
                <a:cs typeface="+mn-ea"/>
                <a:sym typeface="+mn-lt"/>
              </a:rPr>
              <a:t>（</a:t>
            </a:r>
            <a:r>
              <a:rPr lang="en-US" altLang="zh-CN" sz="2400" noProof="1">
                <a:cs typeface="+mn-ea"/>
                <a:sym typeface="+mn-lt"/>
              </a:rPr>
              <a:t>3</a:t>
            </a:r>
            <a:r>
              <a:rPr lang="zh-CN" altLang="en-US" sz="2400" noProof="1">
                <a:cs typeface="+mn-ea"/>
                <a:sym typeface="+mn-lt"/>
              </a:rPr>
              <a:t>）在剖面上滴一滴碘液，再用放大镜仔细观察被碘液染成蓝色的胚乳以及未被染成蓝色的果皮和种皮、胚根、胚芽、胚轴和子叶，看看它们各有什么特点。</a:t>
            </a:r>
            <a:endParaRPr lang="zh-CN" altLang="en-US" sz="2400" noProof="1">
              <a:cs typeface="+mn-ea"/>
              <a:sym typeface="+mn-lt"/>
            </a:endParaRPr>
          </a:p>
        </p:txBody>
      </p:sp>
      <p:sp>
        <p:nvSpPr>
          <p:cNvPr id="4" name="文本框 3"/>
          <p:cNvSpPr txBox="1"/>
          <p:nvPr>
            <p:custDataLst>
              <p:tags r:id="rId1"/>
            </p:custDataLst>
          </p:nvPr>
        </p:nvSpPr>
        <p:spPr>
          <a:xfrm>
            <a:off x="656590" y="314960"/>
            <a:ext cx="1896110" cy="499110"/>
          </a:xfrm>
          <a:prstGeom prst="rect">
            <a:avLst/>
          </a:prstGeom>
          <a:noFill/>
          <a:ln w="9525">
            <a:noFill/>
          </a:ln>
        </p:spPr>
        <p:txBody>
          <a:bodyPr wrap="square" lIns="68580" tIns="34290" rIns="68580" bIns="34290">
            <a:spAutoFit/>
          </a:bodyPr>
          <a:p>
            <a:pPr fontAlgn="base">
              <a:spcBef>
                <a:spcPct val="50000"/>
              </a:spcBef>
              <a:spcAft>
                <a:spcPct val="0"/>
              </a:spcAft>
              <a:defRPr/>
            </a:pPr>
            <a:r>
              <a:rPr lang="zh-CN" altLang="en-US" sz="2800" b="1" noProof="1">
                <a:solidFill>
                  <a:schemeClr val="tx1"/>
                </a:solidFill>
                <a:cs typeface="+mn-ea"/>
                <a:sym typeface="+mn-lt"/>
              </a:rPr>
              <a:t>二、实验：</a:t>
            </a:r>
            <a:endParaRPr lang="zh-CN" altLang="en-US" sz="2800" b="1" noProof="1">
              <a:solidFill>
                <a:schemeClr val="tx1"/>
              </a:solidFill>
              <a:cs typeface="+mn-ea"/>
              <a:sym typeface="+mn-lt"/>
            </a:endParaRPr>
          </a:p>
        </p:txBody>
      </p:sp>
      <p:sp>
        <p:nvSpPr>
          <p:cNvPr id="10" name="文本框 9"/>
          <p:cNvSpPr txBox="1"/>
          <p:nvPr>
            <p:custDataLst>
              <p:tags r:id="rId2"/>
            </p:custDataLst>
          </p:nvPr>
        </p:nvSpPr>
        <p:spPr>
          <a:xfrm>
            <a:off x="2090420" y="318135"/>
            <a:ext cx="3900805" cy="499110"/>
          </a:xfrm>
          <a:prstGeom prst="rect">
            <a:avLst/>
          </a:prstGeom>
          <a:noFill/>
          <a:ln w="9525">
            <a:noFill/>
          </a:ln>
        </p:spPr>
        <p:txBody>
          <a:bodyPr wrap="square" lIns="68580" tIns="34290" rIns="68580" bIns="34290">
            <a:spAutoFit/>
          </a:bodyPr>
          <a:p>
            <a:pPr algn="ctr" fontAlgn="base">
              <a:spcBef>
                <a:spcPct val="50000"/>
              </a:spcBef>
              <a:spcAft>
                <a:spcPct val="0"/>
              </a:spcAft>
              <a:defRPr/>
            </a:pPr>
            <a:r>
              <a:rPr lang="zh-CN" altLang="en-US" sz="2800" b="1" noProof="1">
                <a:solidFill>
                  <a:schemeClr val="tx1"/>
                </a:solidFill>
                <a:cs typeface="+mn-ea"/>
                <a:sym typeface="+mn-lt"/>
              </a:rPr>
              <a:t>观察玉米种子的结构</a:t>
            </a:r>
            <a:endParaRPr lang="zh-CN" altLang="en-US" sz="2800" b="1" noProof="1">
              <a:solidFill>
                <a:schemeClr val="tx1"/>
              </a:solidFill>
              <a:cs typeface="+mn-ea"/>
              <a:sym typeface="+mn-lt"/>
            </a:endParaRPr>
          </a:p>
        </p:txBody>
      </p:sp>
    </p:spTree>
    <p:custDataLst>
      <p:tags r:id="rId3"/>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7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2468">
                                            <p:txEl>
                                              <p:pRg st="0" end="0"/>
                                            </p:txEl>
                                          </p:spTgt>
                                        </p:tgtEl>
                                        <p:attrNameLst>
                                          <p:attrName>style.visibility</p:attrName>
                                        </p:attrNameLst>
                                      </p:cBhvr>
                                      <p:to>
                                        <p:strVal val="visible"/>
                                      </p:to>
                                    </p:set>
                                    <p:anim calcmode="lin" valueType="num">
                                      <p:cBhvr additive="base">
                                        <p:cTn id="7" dur="500"/>
                                        <p:tgtEl>
                                          <p:spTgt spid="62468">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2468">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2468">
                                            <p:txEl>
                                              <p:pRg st="1" end="1"/>
                                            </p:txEl>
                                          </p:spTgt>
                                        </p:tgtEl>
                                        <p:attrNameLst>
                                          <p:attrName>style.visibility</p:attrName>
                                        </p:attrNameLst>
                                      </p:cBhvr>
                                      <p:to>
                                        <p:strVal val="visible"/>
                                      </p:to>
                                    </p:set>
                                    <p:anim calcmode="lin" valueType="num">
                                      <p:cBhvr additive="base">
                                        <p:cTn id="13" dur="500"/>
                                        <p:tgtEl>
                                          <p:spTgt spid="62468">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2468">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2468">
                                            <p:txEl>
                                              <p:pRg st="2" end="2"/>
                                            </p:txEl>
                                          </p:spTgt>
                                        </p:tgtEl>
                                        <p:attrNameLst>
                                          <p:attrName>style.visibility</p:attrName>
                                        </p:attrNameLst>
                                      </p:cBhvr>
                                      <p:to>
                                        <p:strVal val="visible"/>
                                      </p:to>
                                    </p:set>
                                    <p:anim calcmode="lin" valueType="num">
                                      <p:cBhvr additive="base">
                                        <p:cTn id="19" dur="500"/>
                                        <p:tgtEl>
                                          <p:spTgt spid="62468">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24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2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1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488_1*a*1"/>
  <p:tag name="KSO_WM_TEMPLATE_CATEGORY" val="custom"/>
  <p:tag name="KSO_WM_TEMPLATE_INDEX" val="20233488"/>
  <p:tag name="KSO_WM_UNIT_LAYERLEVEL" val="1"/>
  <p:tag name="KSO_WM_TAG_VERSION" val="3.0"/>
  <p:tag name="KSO_WM_BEAUTIFY_FLAG" val="#wm#"/>
  <p:tag name="KSO_WM_UNIT_PRESET_TEXT" val="单击此处添加文档标题"/>
</p:tagLst>
</file>

<file path=ppt/tags/tag122.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488_1*f*4"/>
  <p:tag name="KSO_WM_TEMPLATE_CATEGORY" val="custom"/>
  <p:tag name="KSO_WM_TEMPLATE_INDEX" val="20233488"/>
  <p:tag name="KSO_WM_UNIT_LAYERLEVEL" val="1"/>
  <p:tag name="KSO_WM_TAG_VERSION" val="3.0"/>
  <p:tag name="KSO_WM_BEAUTIFY_FLAG" val="#wm#"/>
  <p:tag name="KSO_WM_UNIT_PRESET_TEXT" val="汇报人：WPS"/>
</p:tagLst>
</file>

<file path=ppt/tags/tag123.xml><?xml version="1.0" encoding="utf-8"?>
<p:tagLst xmlns:p="http://schemas.openxmlformats.org/presentationml/2006/main">
  <p:tag name="KSO_WM_SLIDE_ID" val="custom20233488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488"/>
  <p:tag name="KSO_WM_SLIDE_LAYOUT" val="a_f"/>
  <p:tag name="KSO_WM_SLIDE_LAYOUT_CNT" val="1_1"/>
  <p:tag name="KSO_WM_SLIDE_TYPE" val="title"/>
  <p:tag name="KSO_WM_SLIDE_SUBTYPE" val="pureTxt"/>
  <p:tag name="KSO_WM_TEMPLATE_THUMBS_INDEX" val="1、9"/>
  <p:tag name="KSO_WM_SLIDE_THEME_ID" val="3323111"/>
  <p:tag name="KSO_WM_SLIDE_THEME_NAME" val="蓝白色默认模板简约风主题"/>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SLIDE_THEME_ID" val="3323111"/>
  <p:tag name="KSO_WM_SLIDE_THEME_NAME" val="蓝白色默认模板简约风主题"/>
  <p:tag name="KSO_WM_SLIDE_TYPE" val="text"/>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SLIDE_THEME_ID" val="3323111"/>
  <p:tag name="KSO_WM_SLIDE_THEME_NAME" val="蓝白色默认模板简约风主题"/>
  <p:tag name="KSO_WM_SLIDE_TYPE" val="text"/>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SLIDE_THEME_ID" val="3323111"/>
  <p:tag name="KSO_WM_SLIDE_THEME_NAME" val="蓝白色默认模板简约风主题"/>
  <p:tag name="KSO_WM_SLIDE_TYPE" val="text"/>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SLIDE_THEME_ID" val="3323111"/>
  <p:tag name="KSO_WM_SLIDE_THEME_NAME" val="蓝白色默认模板简约风主题"/>
  <p:tag name="KSO_WM_SLIDE_TYPE" val="text"/>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SLIDE_THEME_ID" val="3323111"/>
  <p:tag name="KSO_WM_SLIDE_THEME_NAME" val="蓝白色默认模板简约风主题"/>
  <p:tag name="KSO_WM_SLIDE_TYPE" val="tex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SLIDE_THEME_ID" val="3323111"/>
  <p:tag name="KSO_WM_SLIDE_THEME_NAME" val="蓝白色默认模板简约风主题"/>
  <p:tag name="KSO_WM_SLIDE_TYPE" val="text"/>
</p:tagLst>
</file>

<file path=ppt/tags/tag142.xml><?xml version="1.0" encoding="utf-8"?>
<p:tagLst xmlns:p="http://schemas.openxmlformats.org/presentationml/2006/main">
  <p:tag name="KSO_WM_SLIDE_THEME_ID" val="3323111"/>
  <p:tag name="KSO_WM_SLIDE_THEME_NAME" val="蓝白色默认模板简约风主题"/>
  <p:tag name="KSO_WM_SLIDE_TYPE" val="text"/>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SLIDE_THEME_ID" val="3323111"/>
  <p:tag name="KSO_WM_SLIDE_THEME_NAME" val="蓝白色默认模板简约风主题"/>
  <p:tag name="KSO_WM_SLIDE_TYPE" val="text"/>
</p:tagLst>
</file>

<file path=ppt/tags/tag146.xml><?xml version="1.0" encoding="utf-8"?>
<p:tagLst xmlns:p="http://schemas.openxmlformats.org/presentationml/2006/main">
  <p:tag name="KSO_WM_SLIDE_THEME_ID" val="3323111"/>
  <p:tag name="KSO_WM_SLIDE_THEME_NAME" val="蓝白色默认模板简约风主题"/>
  <p:tag name="KSO_WM_SLIDE_TYPE" val="text"/>
</p:tagLst>
</file>

<file path=ppt/tags/tag147.xml><?xml version="1.0" encoding="utf-8"?>
<p:tagLst xmlns:p="http://schemas.openxmlformats.org/presentationml/2006/main">
  <p:tag name="KSO_WM_SLIDE_THEME_ID" val="3323111"/>
  <p:tag name="KSO_WM_SLIDE_THEME_NAME" val="蓝白色默认模板简约风主题"/>
  <p:tag name="KSO_WM_SLIDE_TYPE" val="text"/>
</p:tagLst>
</file>

<file path=ppt/tags/tag148.xml><?xml version="1.0" encoding="utf-8"?>
<p:tagLst xmlns:p="http://schemas.openxmlformats.org/presentationml/2006/main">
  <p:tag name="KSO_WM_UNIT_TABLE_BEAUTIFY" val="smartTable{efcc563d-b4c5-4e13-a82f-245f87a0f626}"/>
  <p:tag name="TABLE_ENDDRAG_ORIGIN_RECT" val="454*274"/>
  <p:tag name="TABLE_ENDDRAG_RECT" val="156*93*454*274"/>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50.xml><?xml version="1.0" encoding="utf-8"?>
<p:tagLst xmlns:p="http://schemas.openxmlformats.org/presentationml/2006/main">
  <p:tag name="KSO_WM_SLIDE_THEME_ID" val="3323111"/>
  <p:tag name="KSO_WM_SLIDE_THEME_NAME" val="蓝白色默认模板简约风主题"/>
  <p:tag name="KSO_WM_SLIDE_TYPE" val="text"/>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60.xml><?xml version="1.0" encoding="utf-8"?>
<p:tagLst xmlns:p="http://schemas.openxmlformats.org/presentationml/2006/main">
  <p:tag name="KSO_WM_SLIDE_THEME_ID" val="3323111"/>
  <p:tag name="KSO_WM_SLIDE_THEME_NAME" val="蓝白色默认模板简约风主题"/>
  <p:tag name="KSO_WM_SLIDE_TYPE" val="text"/>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SLIDE_THEME_ID" val="3323111"/>
  <p:tag name="KSO_WM_SLIDE_THEME_NAME" val="蓝白色默认模板简约风主题"/>
  <p:tag name="KSO_WM_SLIDE_TYPE" val="text"/>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SLIDE_THEME_ID" val="3323111"/>
  <p:tag name="KSO_WM_SLIDE_THEME_NAME" val="蓝白色默认模板简约风主题"/>
  <p:tag name="KSO_WM_SLIDE_TYPE" val="text"/>
</p:tagLst>
</file>

<file path=ppt/tags/tag166.xml><?xml version="1.0" encoding="utf-8"?>
<p:tagLst xmlns:p="http://schemas.openxmlformats.org/presentationml/2006/main">
  <p:tag name="KSO_WM_SLIDE_THEME_ID" val="3323111"/>
  <p:tag name="KSO_WM_SLIDE_THEME_NAME" val="蓝白色默认模板简约风主题"/>
  <p:tag name="KSO_WM_SLIDE_TYPE" val="text"/>
</p:tagLst>
</file>

<file path=ppt/tags/tag167.xml><?xml version="1.0" encoding="utf-8"?>
<p:tagLst xmlns:p="http://schemas.openxmlformats.org/presentationml/2006/main">
  <p:tag name="KSO_WM_SLIDE_THEME_ID" val="3323111"/>
  <p:tag name="KSO_WM_SLIDE_THEME_NAME" val="蓝白色默认模板简约风主题"/>
  <p:tag name="KSO_WM_SLIDE_TYPE" val="text"/>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SLIDE_THEME_ID" val="3323111"/>
  <p:tag name="KSO_WM_SLIDE_THEME_NAME" val="蓝白色默认模板简约风主题"/>
  <p:tag name="KSO_WM_SLIDE_TYPE" val="tex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SLIDE_THEME_ID" val="3323111"/>
  <p:tag name="KSO_WM_SLIDE_THEME_NAME" val="蓝白色默认模板简约风主题"/>
  <p:tag name="KSO_WM_SLIDE_TYPE" val="text"/>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SLIDE_THEME_ID" val="3323111"/>
  <p:tag name="KSO_WM_SLIDE_THEME_NAME" val="蓝白色默认模板简约风主题"/>
  <p:tag name="KSO_WM_SLIDE_TYPE" val="tex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SLIDE_THEME_ID" val="3323111"/>
  <p:tag name="KSO_WM_SLIDE_THEME_NAME" val="蓝白色默认模板简约风主题"/>
  <p:tag name="KSO_WM_SLIDE_TYPE" val="text"/>
</p:tagLst>
</file>

<file path=ppt/tags/tag182.xml><?xml version="1.0" encoding="utf-8"?>
<p:tagLst xmlns:p="http://schemas.openxmlformats.org/presentationml/2006/main">
  <p:tag name="KSO_WM_SLIDE_THEME_ID" val="3323111"/>
  <p:tag name="KSO_WM_SLIDE_THEME_NAME" val="蓝白色默认模板简约风主题"/>
  <p:tag name="KSO_WM_SLIDE_TYPE" val="text"/>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SLIDE_THEME_ID" val="3323111"/>
  <p:tag name="KSO_WM_SLIDE_THEME_NAME" val="蓝白色默认模板简约风主题"/>
  <p:tag name="KSO_WM_SLIDE_TYPE" val="text"/>
</p:tagLst>
</file>

<file path=ppt/tags/tag185.xml><?xml version="1.0" encoding="utf-8"?>
<p:tagLst xmlns:p="http://schemas.openxmlformats.org/presentationml/2006/main">
  <p:tag name="KSO_WM_SLIDE_THEME_ID" val="3323111"/>
  <p:tag name="KSO_WM_SLIDE_THEME_NAME" val="蓝白色默认模板简约风主题"/>
  <p:tag name="KSO_WM_SLIDE_TYPE" val="text"/>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SLIDE_THEME_ID" val="3323111"/>
  <p:tag name="KSO_WM_SLIDE_THEME_NAME" val="蓝白色默认模板简约风主题"/>
  <p:tag name="KSO_WM_SLIDE_TYPE" val="text"/>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SLIDE_THEME_ID" val="3323111"/>
  <p:tag name="KSO_WM_SLIDE_THEME_NAME" val="蓝白色默认模板简约风主题"/>
  <p:tag name="KSO_WM_SLIDE_TYPE" val="tex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SLIDE_THEME_ID" val="3323111"/>
  <p:tag name="KSO_WM_SLIDE_THEME_NAME" val="蓝白色默认模板简约风主题"/>
  <p:tag name="KSO_WM_SLIDE_TYPE" val="text"/>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SLIDE_THEME_ID" val="3323111"/>
  <p:tag name="KSO_WM_SLIDE_THEME_NAME" val="蓝白色默认模板简约风主题"/>
  <p:tag name="KSO_WM_SLIDE_TYPE" val="text"/>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SLIDE_THEME_ID" val="3323111"/>
  <p:tag name="KSO_WM_SLIDE_THEME_NAME" val="蓝白色默认模板简约风主题"/>
  <p:tag name="KSO_WM_SLIDE_TYPE" val="text"/>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SLIDE_THEME_ID" val="3323111"/>
  <p:tag name="KSO_WM_SLIDE_THEME_NAME" val="蓝白色默认模板简约风主题"/>
  <p:tag name="KSO_WM_SLIDE_TYPE" val="text"/>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SLIDE_THEME_ID" val="3323111"/>
  <p:tag name="KSO_WM_SLIDE_THEME_NAME" val="蓝白色默认模板简约风主题"/>
  <p:tag name="KSO_WM_SLIDE_TYPE" val="text"/>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SLIDE_THEME_ID" val="3323111"/>
  <p:tag name="KSO_WM_SLIDE_THEME_NAME" val="蓝白色默认模板简约风主题"/>
  <p:tag name="KSO_WM_SLIDE_TYPE" val="tex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210.xml><?xml version="1.0" encoding="utf-8"?>
<p:tagLst xmlns:p="http://schemas.openxmlformats.org/presentationml/2006/main">
  <p:tag name="KSO_WPP_MARK_KEY" val="c9189147-4745-41aa-9ac2-f932c0965ee1"/>
  <p:tag name="COMMONDATA" val="eyJoZGlkIjoiYWY3ZTM4MmMxMDZiNWZhZmZhNTcyNzc1ZTRjYTU5MTIifQ=="/>
  <p:tag name="commondata" val="eyJoZGlkIjoiN2YxOGMyNDFkMTQxMWJhZTVlZDhiNDQyZGU2OTYwOWEifQ=="/>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7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heme/theme1.xml><?xml version="1.0" encoding="utf-8"?>
<a:theme xmlns:a="http://schemas.openxmlformats.org/drawingml/2006/main" name="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2752</Words>
  <Application>WPS 演示</Application>
  <PresentationFormat>全屏显示(16:9)</PresentationFormat>
  <Paragraphs>412</Paragraphs>
  <Slides>32</Slides>
  <Notes>25</Notes>
  <HiddenSlides>2</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2</vt:i4>
      </vt:variant>
      <vt:variant>
        <vt:lpstr>幻灯片标题</vt:lpstr>
      </vt:variant>
      <vt:variant>
        <vt:i4>32</vt:i4>
      </vt:variant>
    </vt:vector>
  </HeadingPairs>
  <TitlesOfParts>
    <vt:vector size="43" baseType="lpstr">
      <vt:lpstr>Arial</vt:lpstr>
      <vt:lpstr>宋体</vt:lpstr>
      <vt:lpstr>Wingdings</vt:lpstr>
      <vt:lpstr>黑体</vt:lpstr>
      <vt:lpstr>阿里巴巴普惠体 B</vt:lpstr>
      <vt:lpstr>微软雅黑</vt:lpstr>
      <vt:lpstr>Arial Unicode MS</vt:lpstr>
      <vt:lpstr>Office 主题​​</vt:lpstr>
      <vt:lpstr>1_Office 主题​​</vt:lpstr>
      <vt:lpstr>Paint.Picture</vt:lpstr>
      <vt:lpstr>Paint.Picture</vt:lpstr>
      <vt:lpstr>种子植物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29</cp:revision>
  <dcterms:created xsi:type="dcterms:W3CDTF">2020-04-30T13:25:00Z</dcterms:created>
  <dcterms:modified xsi:type="dcterms:W3CDTF">2024-08-31T00:57:20Z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0B2F7B2EA505450694A25C75305C8354_12</vt:lpwstr>
  </property>
</Properties>
</file>