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18"/>
  </p:handoutMasterIdLst>
  <p:sldIdLst>
    <p:sldId id="265" r:id="rId4"/>
    <p:sldId id="267" r:id="rId6"/>
    <p:sldId id="296" r:id="rId7"/>
    <p:sldId id="262" r:id="rId8"/>
    <p:sldId id="263" r:id="rId9"/>
    <p:sldId id="275" r:id="rId10"/>
    <p:sldId id="276" r:id="rId11"/>
    <p:sldId id="277" r:id="rId12"/>
    <p:sldId id="274" r:id="rId13"/>
    <p:sldId id="269" r:id="rId14"/>
    <p:sldId id="272" r:id="rId15"/>
    <p:sldId id="285" r:id="rId16"/>
    <p:sldId id="260" r:id="rId17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6A7"/>
    <a:srgbClr val="78C1C2"/>
    <a:srgbClr val="079FA9"/>
    <a:srgbClr val="93CCCE"/>
    <a:srgbClr val="0AD5DC"/>
    <a:srgbClr val="09D0DD"/>
    <a:srgbClr val="0AE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0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91" y="149"/>
      </p:cViewPr>
      <p:guideLst>
        <p:guide orient="horz" pos="162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53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0037A48-7589-4949-BA28-9B29357FF82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366DF685-6826-4BAA-B89E-CF7624DBFC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0e9b630705a2abe99b84265c438249e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0700" y="99060"/>
            <a:ext cx="875030" cy="362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image" Target="../media/image3.jpeg"/><Relationship Id="rId1" Type="http://schemas.openxmlformats.org/officeDocument/2006/relationships/tags" Target="../tags/tag12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6.xml"/><Relationship Id="rId2" Type="http://schemas.openxmlformats.org/officeDocument/2006/relationships/image" Target="../media/image30.jpeg"/><Relationship Id="rId1" Type="http://schemas.openxmlformats.org/officeDocument/2006/relationships/tags" Target="../tags/tag14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0" Type="http://schemas.openxmlformats.org/officeDocument/2006/relationships/notesSlide" Target="../notesSlides/notesSlide2.xml"/><Relationship Id="rId1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tags" Target="../tags/tag13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3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13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0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2.xml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tags" Target="../tags/tag1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9455" y="4688205"/>
            <a:ext cx="4435475" cy="3759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人教版  生物（初中）  （七年级 上）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965521" y="973273"/>
            <a:ext cx="3810000" cy="2863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sym typeface="+mn-lt"/>
              </a:rPr>
              <a:t>生物的特征</a:t>
            </a:r>
            <a:endParaRPr lang="zh-CN" altLang="en-US" sz="480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第一章  第2节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187452" y="2223543"/>
            <a:ext cx="2016125" cy="503237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生活需要营养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3727452" y="2455318"/>
            <a:ext cx="1439863" cy="1366837"/>
          </a:xfrm>
          <a:prstGeom prst="smileyFace">
            <a:avLst>
              <a:gd name="adj" fmla="val 4653"/>
            </a:avLst>
          </a:prstGeom>
          <a:solidFill>
            <a:srgbClr val="079FA9"/>
          </a:solidFill>
          <a:ln w="38100" cmpd="sng">
            <a:solidFill>
              <a:schemeClr val="bg1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lnSpc>
                <a:spcPct val="140000"/>
              </a:lnSpc>
              <a:defRPr/>
            </a:pPr>
            <a:r>
              <a:rPr lang="zh-CN" altLang="zh-CN" sz="2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生物</a:t>
            </a:r>
            <a:endParaRPr lang="zh-CN" altLang="zh-CN" sz="2800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697480" y="1475740"/>
            <a:ext cx="3555365" cy="503555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由细胞构成的，除病毒外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607913" y="4063423"/>
            <a:ext cx="3184525" cy="503555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>
                <a:latin typeface="+mn-lt"/>
                <a:ea typeface="+mn-ea"/>
                <a:cs typeface="+mn-ea"/>
                <a:sym typeface="+mn-lt"/>
              </a:rPr>
              <a:t>具有遗传和变异的特性</a:t>
            </a:r>
            <a:endParaRPr lang="zh-CN" alt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5686467" y="3139054"/>
            <a:ext cx="2888794" cy="503237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能</a:t>
            </a:r>
            <a:r>
              <a:rPr lang="zh-CN" altLang="zh-CN" sz="2400">
                <a:latin typeface="+mn-lt"/>
                <a:ea typeface="+mn-ea"/>
                <a:cs typeface="+mn-ea"/>
                <a:sym typeface="+mn-lt"/>
              </a:rPr>
              <a:t>生</a:t>
            </a: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长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、发育</a:t>
            </a: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和</a:t>
            </a: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繁殖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5716287" y="2223543"/>
            <a:ext cx="2016125" cy="503238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能呼吸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5167688" y="4013748"/>
            <a:ext cx="3305810" cy="503555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能排出体内产生的废物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116214" y="3138736"/>
            <a:ext cx="3281680" cy="503555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rgbClr val="3299BA"/>
            </a:solidFill>
            <a:round/>
          </a:ln>
        </p:spPr>
        <p:txBody>
          <a:bodyPr wrap="none" lIns="68580" tIns="34290" rIns="68580" bIns="34290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257175" indent="-257175" algn="ctr">
              <a:defRPr/>
            </a:pP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能对外界刺激作出反应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 rot="10800000">
            <a:off x="4421443" y="2142759"/>
            <a:ext cx="118808" cy="269694"/>
          </a:xfrm>
          <a:prstGeom prst="upArrow">
            <a:avLst>
              <a:gd name="adj1" fmla="val 50000"/>
              <a:gd name="adj2" fmla="val 5675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 rot="6600000">
            <a:off x="3535762" y="2436012"/>
            <a:ext cx="118808" cy="376622"/>
          </a:xfrm>
          <a:prstGeom prst="upArrow">
            <a:avLst>
              <a:gd name="adj1" fmla="val 50000"/>
              <a:gd name="adj2" fmla="val 7925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auto">
          <a:xfrm rot="15000000">
            <a:off x="5319486" y="2386355"/>
            <a:ext cx="118808" cy="376623"/>
          </a:xfrm>
          <a:prstGeom prst="upArrow">
            <a:avLst>
              <a:gd name="adj1" fmla="val 50000"/>
              <a:gd name="adj2" fmla="val 7925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auto">
          <a:xfrm rot="16800000">
            <a:off x="5367487" y="3315024"/>
            <a:ext cx="118808" cy="323159"/>
          </a:xfrm>
          <a:prstGeom prst="upArrow">
            <a:avLst>
              <a:gd name="adj1" fmla="val 50000"/>
              <a:gd name="adj2" fmla="val 6800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auto">
          <a:xfrm rot="4800000">
            <a:off x="3488473" y="3289808"/>
            <a:ext cx="118808" cy="323159"/>
          </a:xfrm>
          <a:prstGeom prst="upArrow">
            <a:avLst>
              <a:gd name="adj1" fmla="val 50000"/>
              <a:gd name="adj2" fmla="val 6800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AutoShape 25"/>
          <p:cNvSpPr>
            <a:spLocks noChangeArrowheads="1"/>
          </p:cNvSpPr>
          <p:nvPr/>
        </p:nvSpPr>
        <p:spPr bwMode="auto">
          <a:xfrm rot="19800000">
            <a:off x="4828783" y="3869775"/>
            <a:ext cx="118808" cy="269694"/>
          </a:xfrm>
          <a:prstGeom prst="upArrow">
            <a:avLst>
              <a:gd name="adj1" fmla="val 50000"/>
              <a:gd name="adj2" fmla="val 5675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AutoShape 26"/>
          <p:cNvSpPr>
            <a:spLocks noChangeArrowheads="1"/>
          </p:cNvSpPr>
          <p:nvPr/>
        </p:nvSpPr>
        <p:spPr bwMode="auto">
          <a:xfrm rot="1800000">
            <a:off x="3995347" y="3809639"/>
            <a:ext cx="118808" cy="269695"/>
          </a:xfrm>
          <a:prstGeom prst="upArrow">
            <a:avLst>
              <a:gd name="adj1" fmla="val 50000"/>
              <a:gd name="adj2" fmla="val 56750"/>
            </a:avLst>
          </a:prstGeom>
          <a:solidFill>
            <a:srgbClr val="3299BA"/>
          </a:solidFill>
          <a:ln w="9525" cmpd="sng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4019" y="281668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3200" b="1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32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665297" y="836390"/>
            <a:ext cx="4180046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生物的基本特征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858260" y="1455420"/>
            <a:ext cx="4973320" cy="26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珊瑚不是生物，它是珊瑚虫分泌的外壳堆积在一起慢慢形成的，珊瑚虫才是生物。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t="-603"/>
          <a:stretch>
            <a:fillRect/>
          </a:stretch>
        </p:blipFill>
        <p:spPr>
          <a:xfrm>
            <a:off x="941135" y="1507331"/>
            <a:ext cx="2617400" cy="2888756"/>
          </a:xfrm>
          <a:prstGeom prst="rect">
            <a:avLst/>
          </a:prstGeom>
        </p:spPr>
      </p:pic>
      <p:grpSp>
        <p:nvGrpSpPr>
          <p:cNvPr id="7" name="Group 4"/>
          <p:cNvGrpSpPr/>
          <p:nvPr/>
        </p:nvGrpSpPr>
        <p:grpSpPr bwMode="auto">
          <a:xfrm>
            <a:off x="941135" y="3101487"/>
            <a:ext cx="731434" cy="1007504"/>
            <a:chOff x="0" y="0"/>
            <a:chExt cx="1104" cy="1776"/>
          </a:xfrm>
        </p:grpSpPr>
        <p:sp>
          <p:nvSpPr>
            <p:cNvPr id="33802" name="Rectangle 5"/>
            <p:cNvSpPr>
              <a:spLocks noChangeArrowheads="1"/>
            </p:cNvSpPr>
            <p:nvPr/>
          </p:nvSpPr>
          <p:spPr bwMode="auto">
            <a:xfrm>
              <a:off x="0" y="1104"/>
              <a:ext cx="1104" cy="67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5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珊瑚</a:t>
              </a:r>
              <a:endParaRPr lang="zh-CN" altLang="en-US" sz="15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432" y="0"/>
              <a:ext cx="240" cy="1104"/>
            </a:xfrm>
            <a:prstGeom prst="upArrow">
              <a:avLst>
                <a:gd name="adj1" fmla="val 50000"/>
                <a:gd name="adj2" fmla="val 115000"/>
              </a:avLst>
            </a:prstGeom>
            <a:solidFill>
              <a:srgbClr val="FFCC00"/>
            </a:solidFill>
            <a:ln w="9525">
              <a:noFill/>
              <a:miter lim="800000"/>
            </a:ln>
          </p:spPr>
          <p:txBody>
            <a:bodyPr vert="eaVert"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7"/>
          <p:cNvGrpSpPr/>
          <p:nvPr/>
        </p:nvGrpSpPr>
        <p:grpSpPr bwMode="auto">
          <a:xfrm>
            <a:off x="2881501" y="3186262"/>
            <a:ext cx="762595" cy="1054151"/>
            <a:chOff x="162" y="24"/>
            <a:chExt cx="1632" cy="1351"/>
          </a:xfrm>
        </p:grpSpPr>
        <p:sp>
          <p:nvSpPr>
            <p:cNvPr id="33800" name="Rectangle 8"/>
            <p:cNvSpPr>
              <a:spLocks noChangeArrowheads="1"/>
            </p:cNvSpPr>
            <p:nvPr/>
          </p:nvSpPr>
          <p:spPr bwMode="auto">
            <a:xfrm>
              <a:off x="162" y="887"/>
              <a:ext cx="1632" cy="488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5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珊瑚虫</a:t>
              </a:r>
              <a:endParaRPr lang="zh-CN" altLang="en-US" sz="15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801" name="AutoShape 9"/>
            <p:cNvSpPr>
              <a:spLocks noChangeArrowheads="1"/>
            </p:cNvSpPr>
            <p:nvPr/>
          </p:nvSpPr>
          <p:spPr bwMode="auto">
            <a:xfrm rot="18941825">
              <a:off x="428" y="24"/>
              <a:ext cx="240" cy="1104"/>
            </a:xfrm>
            <a:prstGeom prst="upArrow">
              <a:avLst>
                <a:gd name="adj1" fmla="val 50000"/>
                <a:gd name="adj2" fmla="val 115000"/>
              </a:avLst>
            </a:prstGeom>
            <a:solidFill>
              <a:srgbClr val="FFCC00"/>
            </a:solidFill>
            <a:ln w="9525">
              <a:noFill/>
              <a:miter lim="800000"/>
            </a:ln>
          </p:spPr>
          <p:txBody>
            <a:bodyPr vert="eaVert"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64029" y="298178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学以致用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712470" y="912495"/>
            <a:ext cx="5997575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珊瑚是生物吗？珊瑚虫呢？为什么？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ea typeface="+mn-ea"/>
                <a:cs typeface="+mn-ea"/>
                <a:sym typeface="+mn-lt"/>
              </a:rPr>
              <a:t>1.</a:t>
            </a:r>
            <a:r>
              <a:rPr sz="2800" dirty="0">
                <a:ea typeface="+mn-ea"/>
                <a:cs typeface="+mn-ea"/>
                <a:sym typeface="+mn-lt"/>
              </a:rPr>
              <a:t>下列物体中属于生物的是（ 　）</a:t>
            </a:r>
            <a:endParaRPr sz="2800" dirty="0"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sz="2800" dirty="0">
                <a:ea typeface="+mn-ea"/>
                <a:cs typeface="+mn-ea"/>
                <a:sym typeface="+mn-lt"/>
              </a:rPr>
              <a:t>①蝴蝶　②珊瑚　③蘑菇　④智能机器人　⑤卫星</a:t>
            </a:r>
            <a:endParaRPr sz="2800" dirty="0"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dirty="0">
                <a:ea typeface="+mn-ea"/>
                <a:cs typeface="+mn-ea"/>
                <a:sym typeface="+mn-lt"/>
              </a:rPr>
              <a:t>A.①②③</a:t>
            </a:r>
            <a:r>
              <a:rPr sz="2800" dirty="0">
                <a:ea typeface="+mn-ea"/>
                <a:cs typeface="+mn-ea"/>
                <a:sym typeface="+mn-lt"/>
              </a:rPr>
              <a:t>　　</a:t>
            </a:r>
            <a:r>
              <a:rPr lang="en-US" altLang="zh-CN" sz="2800" dirty="0">
                <a:ea typeface="+mn-ea"/>
                <a:cs typeface="+mn-ea"/>
                <a:sym typeface="+mn-lt"/>
              </a:rPr>
              <a:t>B.①③</a:t>
            </a:r>
            <a:r>
              <a:rPr sz="2800" dirty="0">
                <a:ea typeface="+mn-ea"/>
                <a:cs typeface="+mn-ea"/>
                <a:sym typeface="+mn-lt"/>
              </a:rPr>
              <a:t>　　</a:t>
            </a:r>
            <a:r>
              <a:rPr lang="en-US" altLang="zh-CN" sz="2800" dirty="0">
                <a:ea typeface="+mn-ea"/>
                <a:cs typeface="+mn-ea"/>
                <a:sym typeface="+mn-lt"/>
              </a:rPr>
              <a:t>C.②④</a:t>
            </a:r>
            <a:r>
              <a:rPr sz="2800" dirty="0">
                <a:ea typeface="+mn-ea"/>
                <a:cs typeface="+mn-ea"/>
                <a:sym typeface="+mn-lt"/>
              </a:rPr>
              <a:t>　　</a:t>
            </a:r>
            <a:r>
              <a:rPr lang="en-US" altLang="zh-CN" sz="2800" dirty="0">
                <a:ea typeface="+mn-ea"/>
                <a:cs typeface="+mn-ea"/>
                <a:sym typeface="+mn-lt"/>
              </a:rPr>
              <a:t>D.④</a:t>
            </a:r>
            <a:r>
              <a:rPr sz="2800" dirty="0">
                <a:ea typeface="+mn-ea"/>
                <a:cs typeface="+mn-ea"/>
                <a:sym typeface="+mn-lt"/>
              </a:rPr>
              <a:t>　</a:t>
            </a:r>
            <a:endParaRPr sz="2800" dirty="0">
              <a:ea typeface="+mn-ea"/>
              <a:cs typeface="+mn-ea"/>
              <a:sym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 rot="-5400000">
            <a:off x="5453255" y="1389374"/>
            <a:ext cx="567690" cy="6250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029" y="270971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随堂测试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800" dirty="0">
                <a:ea typeface="+mn-ea"/>
                <a:cs typeface="+mn-ea"/>
                <a:sym typeface="+mn-lt"/>
              </a:rPr>
              <a:t>2.</a:t>
            </a:r>
            <a:r>
              <a:rPr sz="2800" dirty="0">
                <a:ea typeface="+mn-ea"/>
                <a:cs typeface="+mn-ea"/>
                <a:sym typeface="+mn-lt"/>
              </a:rPr>
              <a:t>牵牛花清晨开放，傍晚关闭，这种现象说明生物具有什么的特征？（   ）</a:t>
            </a:r>
            <a:endParaRPr sz="2800" dirty="0"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dirty="0" err="1">
                <a:ea typeface="+mn-ea"/>
                <a:cs typeface="+mn-ea"/>
                <a:sym typeface="+mn-lt"/>
              </a:rPr>
              <a:t>A.</a:t>
            </a:r>
            <a:r>
              <a:rPr sz="2800" dirty="0" err="1">
                <a:ea typeface="+mn-ea"/>
                <a:cs typeface="+mn-ea"/>
                <a:sym typeface="+mn-lt"/>
              </a:rPr>
              <a:t>需要营养</a:t>
            </a:r>
            <a:r>
              <a:rPr sz="2800" dirty="0">
                <a:ea typeface="+mn-ea"/>
                <a:cs typeface="+mn-ea"/>
                <a:sym typeface="+mn-lt"/>
              </a:rPr>
              <a:t>             </a:t>
            </a:r>
            <a:r>
              <a:rPr lang="en-US" altLang="zh-CN" sz="2800" dirty="0">
                <a:ea typeface="+mn-ea"/>
                <a:cs typeface="+mn-ea"/>
                <a:sym typeface="+mn-lt"/>
              </a:rPr>
              <a:t>    </a:t>
            </a:r>
            <a:r>
              <a:rPr lang="en-US" altLang="zh-CN" sz="2800" dirty="0" err="1">
                <a:ea typeface="+mn-ea"/>
                <a:cs typeface="+mn-ea"/>
                <a:sym typeface="+mn-lt"/>
              </a:rPr>
              <a:t>B.</a:t>
            </a:r>
            <a:r>
              <a:rPr sz="2800" dirty="0" err="1">
                <a:ea typeface="+mn-ea"/>
                <a:cs typeface="+mn-ea"/>
                <a:sym typeface="+mn-lt"/>
              </a:rPr>
              <a:t>进行呼吸</a:t>
            </a:r>
            <a:endParaRPr sz="2800" dirty="0"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dirty="0" err="1">
                <a:ea typeface="+mn-ea"/>
                <a:cs typeface="+mn-ea"/>
                <a:sym typeface="+mn-lt"/>
              </a:rPr>
              <a:t>C.</a:t>
            </a:r>
            <a:r>
              <a:rPr sz="2800" dirty="0" err="1">
                <a:ea typeface="+mn-ea"/>
                <a:cs typeface="+mn-ea"/>
                <a:sym typeface="+mn-lt"/>
              </a:rPr>
              <a:t>对外界刺激作出反应</a:t>
            </a:r>
            <a:r>
              <a:rPr sz="2800" dirty="0">
                <a:ea typeface="+mn-ea"/>
                <a:cs typeface="+mn-ea"/>
                <a:sym typeface="+mn-lt"/>
              </a:rPr>
              <a:t>  </a:t>
            </a:r>
            <a:r>
              <a:rPr lang="zh-CN" altLang="en-US" sz="2800" dirty="0">
                <a:ea typeface="+mn-ea"/>
                <a:cs typeface="+mn-ea"/>
                <a:sym typeface="+mn-lt"/>
              </a:rPr>
              <a:t>     </a:t>
            </a:r>
            <a:r>
              <a:rPr lang="en-US" altLang="zh-CN" sz="2800" dirty="0" err="1">
                <a:ea typeface="+mn-ea"/>
                <a:cs typeface="+mn-ea"/>
                <a:sym typeface="+mn-lt"/>
              </a:rPr>
              <a:t>D.</a:t>
            </a:r>
            <a:r>
              <a:rPr sz="2800" dirty="0" err="1">
                <a:ea typeface="+mn-ea"/>
                <a:cs typeface="+mn-ea"/>
                <a:sym typeface="+mn-lt"/>
              </a:rPr>
              <a:t>生长和繁</a:t>
            </a:r>
            <a:endParaRPr lang="zh-CN" altLang="en-US" sz="2800" dirty="0">
              <a:ea typeface="+mn-ea"/>
              <a:cs typeface="+mn-ea"/>
              <a:sym typeface="+mn-lt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 rot="16200000">
            <a:off x="3455346" y="2046396"/>
            <a:ext cx="629285" cy="6006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4029" y="270971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随堂测试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8495" y="997686"/>
            <a:ext cx="2606947" cy="1737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06215" y="997686"/>
            <a:ext cx="2456134" cy="1787427"/>
          </a:xfrm>
          <a:prstGeom prst="rect">
            <a:avLst/>
          </a:prstGeom>
        </p:spPr>
      </p:pic>
      <p:pic>
        <p:nvPicPr>
          <p:cNvPr id="6" name="图片 5" descr="C:\Users\Administrator\Desktop\6.jpg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8495" y="2865666"/>
            <a:ext cx="2606947" cy="1810837"/>
          </a:xfrm>
          <a:prstGeom prst="rect">
            <a:avLst/>
          </a:prstGeom>
        </p:spPr>
      </p:pic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236065" y="2327384"/>
            <a:ext cx="3117850" cy="495300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演奏乐曲的机器人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36"/>
          <p:cNvSpPr>
            <a:spLocks noChangeArrowheads="1"/>
          </p:cNvSpPr>
          <p:nvPr/>
        </p:nvSpPr>
        <p:spPr bwMode="auto">
          <a:xfrm>
            <a:off x="3668507" y="2319129"/>
            <a:ext cx="2036445" cy="503555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鲜艳的蘑菇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681035" y="4417014"/>
            <a:ext cx="2221865" cy="466725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口腔细菌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060" y="288925"/>
            <a:ext cx="8159341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新课</a:t>
            </a:r>
            <a:r>
              <a:rPr lang="zh-CN" altLang="en-US" sz="3200" b="1">
                <a:solidFill>
                  <a:prstClr val="black"/>
                </a:solidFill>
                <a:cs typeface="+mn-ea"/>
                <a:sym typeface="+mn-lt"/>
              </a:rPr>
              <a:t>导</a:t>
            </a:r>
            <a:r>
              <a:rPr lang="zh-CN" altLang="en-US" sz="3200" b="1" smtClean="0">
                <a:solidFill>
                  <a:prstClr val="black"/>
                </a:solidFill>
                <a:cs typeface="+mn-ea"/>
                <a:sym typeface="+mn-lt"/>
              </a:rPr>
              <a:t>入：请</a:t>
            </a:r>
            <a:r>
              <a:rPr lang="zh-CN" altLang="en-US" sz="3200" b="1">
                <a:solidFill>
                  <a:prstClr val="black"/>
                </a:solidFill>
                <a:cs typeface="+mn-ea"/>
                <a:sym typeface="+mn-lt"/>
              </a:rPr>
              <a:t>观察，下图所示的哪些是生</a:t>
            </a:r>
            <a:r>
              <a:rPr lang="zh-CN" altLang="en-US" sz="3200" b="1">
                <a:solidFill>
                  <a:prstClr val="black"/>
                </a:solidFill>
                <a:cs typeface="+mn-ea"/>
                <a:sym typeface="+mn-lt"/>
              </a:rPr>
              <a:t>物</a:t>
            </a:r>
            <a:r>
              <a:rPr lang="zh-CN" altLang="en-US" sz="3200" b="1" smtClean="0">
                <a:solidFill>
                  <a:prstClr val="black"/>
                </a:solidFill>
                <a:cs typeface="+mn-ea"/>
                <a:sym typeface="+mn-lt"/>
              </a:rPr>
              <a:t>？</a:t>
            </a:r>
            <a:endParaRPr lang="zh-CN" altLang="en-US" sz="32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3" name="图片 12" descr="G:\360MoveData\Users\youyi-pc\Desktop\QQ截图20230603162335.pngQQ截图2023060316233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100779" y="995345"/>
            <a:ext cx="2606947" cy="1789768"/>
          </a:xfrm>
          <a:prstGeom prst="rect">
            <a:avLst/>
          </a:prstGeom>
        </p:spPr>
      </p:pic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6386238" y="2327384"/>
            <a:ext cx="2152015" cy="443230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熊猫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l="4849"/>
          <a:stretch>
            <a:fillRect/>
          </a:stretch>
        </p:blipFill>
        <p:spPr>
          <a:xfrm>
            <a:off x="6100779" y="2865666"/>
            <a:ext cx="2606947" cy="18108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7414" y="2865666"/>
            <a:ext cx="2517838" cy="1810837"/>
          </a:xfrm>
          <a:prstGeom prst="rect">
            <a:avLst/>
          </a:prstGeom>
        </p:spPr>
      </p:pic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3519216" y="4410889"/>
            <a:ext cx="2221865" cy="466725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生石花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6357397" y="4410888"/>
            <a:ext cx="2221865" cy="466725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 algn="ctr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钟乳石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3853" y="270147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</a:t>
            </a:r>
            <a:r>
              <a:rPr lang="zh-CN" altLang="en-US" sz="3200" b="1">
                <a:solidFill>
                  <a:prstClr val="black"/>
                </a:solidFill>
                <a:cs typeface="+mn-ea"/>
                <a:sym typeface="+mn-lt"/>
              </a:rPr>
              <a:t>物</a:t>
            </a:r>
            <a:r>
              <a:rPr lang="zh-CN" altLang="en-US" sz="3200" b="1" smtClean="0">
                <a:solidFill>
                  <a:prstClr val="black"/>
                </a:solidFill>
                <a:cs typeface="+mn-ea"/>
                <a:sym typeface="+mn-lt"/>
              </a:rPr>
              <a:t>的共同特</a:t>
            </a:r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533853" y="864405"/>
            <a:ext cx="6277610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除病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毒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外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，生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物都是由细胞构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成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的。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798" b="28305"/>
          <a:stretch>
            <a:fillRect/>
          </a:stretch>
        </p:blipFill>
        <p:spPr>
          <a:xfrm>
            <a:off x="209005" y="1567803"/>
            <a:ext cx="5995852" cy="2429431"/>
          </a:xfrm>
          <a:prstGeom prst="rect">
            <a:avLst/>
          </a:prstGeom>
        </p:spPr>
      </p:pic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6598673" y="3805146"/>
            <a:ext cx="1857375" cy="38417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细菌细胞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C:\Users\Administrator\Desktop\u=1982614801,2793698372&amp;fm=26&amp;gp=0.jpgu=1982614801,2793698372&amp;fm=26&amp;gp=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04857" y="1665727"/>
            <a:ext cx="2645007" cy="1827681"/>
          </a:xfrm>
          <a:prstGeom prst="rect">
            <a:avLst/>
          </a:prstGeom>
        </p:spPr>
      </p:pic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117565" y="3805146"/>
            <a:ext cx="2838729" cy="405901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洋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葱与洋葱根尖细胞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3161211" y="3805146"/>
            <a:ext cx="2838729" cy="405901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手臂肌肉与肌细胞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63428" y="4090246"/>
            <a:ext cx="2620934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绿色植物进行光合作用合成有机物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 Box 37"/>
          <p:cNvSpPr txBox="1">
            <a:spLocks noChangeArrowheads="1"/>
          </p:cNvSpPr>
          <p:nvPr/>
        </p:nvSpPr>
        <p:spPr bwMode="auto">
          <a:xfrm>
            <a:off x="3446585" y="4090035"/>
            <a:ext cx="2323660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动物捕食其他生物来获取营养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391275" y="3380105"/>
            <a:ext cx="2211070" cy="391160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真菌在分解桔子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 Box 40"/>
          <p:cNvSpPr txBox="1">
            <a:spLocks noChangeArrowheads="1"/>
          </p:cNvSpPr>
          <p:nvPr/>
        </p:nvSpPr>
        <p:spPr bwMode="auto">
          <a:xfrm>
            <a:off x="5984138" y="4082832"/>
            <a:ext cx="2952115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大部分细菌真菌分解其他生物来获取营养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C:\Users\Administrator\Desktop\112.jpg11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96033" y="1353875"/>
            <a:ext cx="1913704" cy="18454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AutoShape 33"/>
          <p:cNvSpPr>
            <a:spLocks noChangeArrowheads="1"/>
          </p:cNvSpPr>
          <p:nvPr/>
        </p:nvSpPr>
        <p:spPr bwMode="auto">
          <a:xfrm rot="5400000">
            <a:off x="1533616" y="3828907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93CCCE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AutoShape 33"/>
          <p:cNvSpPr>
            <a:spLocks noChangeArrowheads="1"/>
          </p:cNvSpPr>
          <p:nvPr/>
        </p:nvSpPr>
        <p:spPr bwMode="auto">
          <a:xfrm rot="5400000">
            <a:off x="4268400" y="3828907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93CCCE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AutoShape 33"/>
          <p:cNvSpPr>
            <a:spLocks noChangeArrowheads="1"/>
          </p:cNvSpPr>
          <p:nvPr/>
        </p:nvSpPr>
        <p:spPr bwMode="auto">
          <a:xfrm rot="5400000">
            <a:off x="7409353" y="3828911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93CCCE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533853" y="864405"/>
            <a:ext cx="4074660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生物的生活需要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营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养</a:t>
            </a:r>
            <a:endParaRPr lang="zh-CN" altLang="en-US" sz="28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31"/>
          <p:cNvSpPr>
            <a:spLocks noChangeArrowheads="1"/>
          </p:cNvSpPr>
          <p:nvPr/>
        </p:nvSpPr>
        <p:spPr bwMode="auto">
          <a:xfrm>
            <a:off x="202565" y="3380105"/>
            <a:ext cx="3142615" cy="391160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绿色植物进行光合作用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3642995" y="3380105"/>
            <a:ext cx="1555750" cy="391160"/>
          </a:xfrm>
          <a:prstGeom prst="roundRect">
            <a:avLst/>
          </a:prstGeom>
          <a:solidFill>
            <a:srgbClr val="93CC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白鹭捕食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 descr="G:\360MoveData\Users\youyi-pc\Desktop\图片5.png图片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26440" y="1353820"/>
            <a:ext cx="1992630" cy="1903730"/>
          </a:xfrm>
          <a:prstGeom prst="snipRoundRect">
            <a:avLst>
              <a:gd name="adj1" fmla="val 16667"/>
              <a:gd name="adj2" fmla="val 9945"/>
            </a:avLst>
          </a:prstGeom>
        </p:spPr>
      </p:pic>
      <p:pic>
        <p:nvPicPr>
          <p:cNvPr id="22" name="图片 21" descr="G:\360MoveData\Users\youyi-pc\Desktop\图片6.png图片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308985" y="1434465"/>
            <a:ext cx="2497455" cy="1766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4" grpId="0"/>
      <p:bldP spid="57" grpId="0"/>
      <p:bldP spid="32" grpId="0" animBg="1"/>
      <p:bldP spid="33" grpId="0" animBg="1"/>
      <p:bldP spid="34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598170" y="3556635"/>
            <a:ext cx="2078990" cy="46990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小鸟在呼气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3538855" y="3556635"/>
            <a:ext cx="2078990" cy="46990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蓝鲸在呼气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572885" y="3556635"/>
            <a:ext cx="2078990" cy="46990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植物的呼吸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QQ截图20230603151500.pngQQ截图2023060315150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44500" y="1673860"/>
            <a:ext cx="2499995" cy="1669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 descr="G:\360MoveData\Users\youyi-pc\Desktop\QQ截图20230603151617.pngQQ截图20230603151617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390265" y="1690370"/>
            <a:ext cx="2353310" cy="1645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60624" y="1690685"/>
            <a:ext cx="2201753" cy="1652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533853" y="864405"/>
            <a:ext cx="4074660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生物能进行呼吸</a:t>
            </a:r>
            <a:endParaRPr lang="zh-CN" altLang="en-US" sz="28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31" grpId="0" bldLvl="0" animBg="1" autoUpdateAnimBg="0"/>
      <p:bldP spid="56" grpId="0" bldLvl="0" animBg="1" autoUpdateAnimBg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3036019" y="3362201"/>
            <a:ext cx="2860040" cy="42735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向日葵向着太阳生长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3036019" y="4120615"/>
            <a:ext cx="293624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向日葵对光作出反应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406333" y="3360420"/>
            <a:ext cx="2076450" cy="42735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猎豹追击羚羊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 Box 40"/>
          <p:cNvSpPr txBox="1">
            <a:spLocks noChangeArrowheads="1"/>
          </p:cNvSpPr>
          <p:nvPr/>
        </p:nvSpPr>
        <p:spPr bwMode="auto">
          <a:xfrm>
            <a:off x="6347187" y="4121029"/>
            <a:ext cx="2135596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猎物发现天敌时作出的反应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QQ截图20230603151708.pngQQ截图2023060315170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121563" y="1526416"/>
            <a:ext cx="2684780" cy="1667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G:\360MoveData\Users\youyi-pc\Desktop\QQ截图20230603151750.pngQQ截图2023060315175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110423" y="1535113"/>
            <a:ext cx="2588260" cy="1703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AutoShape 33"/>
          <p:cNvSpPr>
            <a:spLocks noChangeArrowheads="1"/>
          </p:cNvSpPr>
          <p:nvPr/>
        </p:nvSpPr>
        <p:spPr bwMode="auto">
          <a:xfrm rot="5400000">
            <a:off x="4194794" y="3840303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AutoShape 33"/>
          <p:cNvSpPr>
            <a:spLocks noChangeArrowheads="1"/>
          </p:cNvSpPr>
          <p:nvPr/>
        </p:nvSpPr>
        <p:spPr bwMode="auto">
          <a:xfrm rot="5400000">
            <a:off x="7292399" y="3913456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664210" y="873125"/>
            <a:ext cx="5430520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生物能对外界刺激作出反应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94699" y="3337436"/>
            <a:ext cx="2860040" cy="42735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含</a:t>
            </a: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羞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草受到触碰合拢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457890" y="4092861"/>
            <a:ext cx="206865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含</a:t>
            </a:r>
            <a:r>
              <a: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羞</a:t>
            </a:r>
            <a:r>
              <a:rPr lang="zh-CN" altLang="en-US" sz="240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草对刺激</a:t>
            </a:r>
            <a:r>
              <a:rPr lang="zh-CN" altLang="zh-CN" sz="240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作</a:t>
            </a: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出反应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 rot="5400000">
            <a:off x="1339834" y="3866690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30" y="1492401"/>
            <a:ext cx="2498857" cy="1701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autoUpdateAnimBg="0"/>
      <p:bldP spid="28" grpId="1"/>
      <p:bldP spid="56" grpId="0" bldLvl="0" animBg="1" autoUpdateAnimBg="0"/>
      <p:bldP spid="57" grpId="0" autoUpdateAnimBg="0"/>
      <p:bldP spid="57" grpId="1"/>
      <p:bldP spid="18" grpId="0" bldLvl="0" animBg="1" autoUpdateAnimBg="0"/>
      <p:bldP spid="18" grpId="1" animBg="1"/>
      <p:bldP spid="20" grpId="0" bldLvl="0" animBg="1" autoUpdateAnimBg="0"/>
      <p:bldP spid="20" grpId="1" animBg="1"/>
      <p:bldP spid="21" grpId="0"/>
      <p:bldP spid="13" grpId="0" bldLvl="0" animBg="1" autoUpdateAnimBg="0"/>
      <p:bldP spid="14" grpId="0" autoUpdateAnimBg="0"/>
      <p:bldP spid="14" grpId="1"/>
      <p:bldP spid="15" grpId="0" bldLvl="0" animBg="1" autoUpdateAnimBg="0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358775" y="3344545"/>
            <a:ext cx="2440305" cy="39814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番茄的一生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325120" y="4006850"/>
            <a:ext cx="2657475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一粒番茄种子的生长和繁殖过程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3634105" y="3344545"/>
            <a:ext cx="2274570" cy="39814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青蛙的一生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 Box 37"/>
          <p:cNvSpPr txBox="1">
            <a:spLocks noChangeArrowheads="1"/>
          </p:cNvSpPr>
          <p:nvPr/>
        </p:nvSpPr>
        <p:spPr bwMode="auto">
          <a:xfrm>
            <a:off x="3634105" y="4019550"/>
            <a:ext cx="2339340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一粒卵发育成青蛙的过程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276340" y="3344545"/>
            <a:ext cx="2518410" cy="46672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人的生长发育过程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 Box 40"/>
          <p:cNvSpPr txBox="1">
            <a:spLocks noChangeArrowheads="1"/>
          </p:cNvSpPr>
          <p:nvPr/>
        </p:nvSpPr>
        <p:spPr bwMode="auto">
          <a:xfrm>
            <a:off x="6282690" y="4032250"/>
            <a:ext cx="2416175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一枚受精卵发育成人的过程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图片2_修复后.png图片2_修复后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59073" y="1509100"/>
            <a:ext cx="2589868" cy="1779905"/>
          </a:xfrm>
          <a:prstGeom prst="snipRoundRect">
            <a:avLst/>
          </a:prstGeom>
        </p:spPr>
      </p:pic>
      <p:pic>
        <p:nvPicPr>
          <p:cNvPr id="4" name="图片 3" descr="C:\Users\Administrator\Desktop\timgOO01RJOO.jpgtimgOO01RJOO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641870" y="1507125"/>
            <a:ext cx="2109802" cy="1783855"/>
          </a:xfrm>
          <a:prstGeom prst="rect">
            <a:avLst/>
          </a:prstGeom>
        </p:spPr>
      </p:pic>
      <p:pic>
        <p:nvPicPr>
          <p:cNvPr id="5" name="图片 4" descr="G:\360MoveData\Users\youyi-pc\Desktop\图片4_修复后.png图片4_修复后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444615" y="1507490"/>
            <a:ext cx="2356485" cy="1783715"/>
          </a:xfrm>
          <a:prstGeom prst="rect">
            <a:avLst/>
          </a:prstGeom>
        </p:spPr>
      </p:pic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631006" y="857163"/>
            <a:ext cx="4607199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生物能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长、发育和繁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殖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5400000">
            <a:off x="1426450" y="3846781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AutoShape 33"/>
          <p:cNvSpPr>
            <a:spLocks noChangeArrowheads="1"/>
          </p:cNvSpPr>
          <p:nvPr/>
        </p:nvSpPr>
        <p:spPr bwMode="auto">
          <a:xfrm rot="5400000">
            <a:off x="4618947" y="3846763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33"/>
          <p:cNvSpPr>
            <a:spLocks noChangeArrowheads="1"/>
          </p:cNvSpPr>
          <p:nvPr/>
        </p:nvSpPr>
        <p:spPr bwMode="auto">
          <a:xfrm rot="5400000">
            <a:off x="7349526" y="3883611"/>
            <a:ext cx="304768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autoUpdateAnimBg="0"/>
      <p:bldP spid="28" grpId="1"/>
      <p:bldP spid="31" grpId="0" bldLvl="0" animBg="1" autoUpdateAnimBg="0"/>
      <p:bldP spid="54" grpId="0" autoUpdateAnimBg="0"/>
      <p:bldP spid="54" grpId="1"/>
      <p:bldP spid="56" grpId="0" bldLvl="0" animBg="1" autoUpdateAnimBg="0"/>
      <p:bldP spid="57" grpId="0" autoUpdateAnimBg="0"/>
      <p:bldP spid="57" grpId="1"/>
      <p:bldP spid="18" grpId="0"/>
      <p:bldP spid="19" grpId="0" bldLvl="0" animBg="1" autoUpdateAnimBg="0"/>
      <p:bldP spid="19" grpId="1" animBg="1"/>
      <p:bldP spid="20" grpId="0" bldLvl="0" animBg="1" autoUpdateAnimBg="0"/>
      <p:bldP spid="20" grpId="1" animBg="1"/>
      <p:bldP spid="21" grpId="0" bldLvl="0" animBg="1" autoUpdateAnimBg="0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272461" y="3944075"/>
            <a:ext cx="2599690" cy="43942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一家狗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3414758" y="3925025"/>
            <a:ext cx="2182495" cy="44831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一家猫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242413" y="3977730"/>
            <a:ext cx="2382520" cy="41529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不同颜色的玫瑰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QQ截图20230603151843.pngQQ截图2023060315184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265793" y="1652360"/>
            <a:ext cx="2613025" cy="1750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 descr="G:\360MoveData\Users\youyi-pc\Desktop\QQ截图20230603151913.pngQQ截图2023060315191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169648" y="1669505"/>
            <a:ext cx="2672715" cy="1765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0813" y="1689825"/>
            <a:ext cx="2635250" cy="1745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533853" y="926822"/>
            <a:ext cx="5485130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生物都有遗传和变异的特性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7" grpId="1" animBg="1"/>
      <p:bldP spid="27" grpId="2" animBg="1"/>
      <p:bldP spid="27" grpId="3" animBg="1"/>
      <p:bldP spid="27" grpId="4" animBg="1"/>
      <p:bldP spid="27" grpId="5" animBg="1"/>
      <p:bldP spid="27" grpId="6" animBg="1"/>
      <p:bldP spid="27" grpId="7" animBg="1"/>
      <p:bldP spid="31" grpId="0" bldLvl="0" animBg="1" autoUpdateAnimBg="0"/>
      <p:bldP spid="31" grpId="1" animBg="1"/>
      <p:bldP spid="31" grpId="2" animBg="1"/>
      <p:bldP spid="31" grpId="3" animBg="1"/>
      <p:bldP spid="31" grpId="4" animBg="1"/>
      <p:bldP spid="31" grpId="5" animBg="1"/>
      <p:bldP spid="31" grpId="6" animBg="1"/>
      <p:bldP spid="56" grpId="0" bldLvl="0" animBg="1" autoUpdateAnimBg="0"/>
      <p:bldP spid="56" grpId="1" animBg="1"/>
      <p:bldP spid="56" grpId="2" animBg="1"/>
      <p:bldP spid="56" grpId="3" animBg="1"/>
      <p:bldP spid="56" grpId="4" animBg="1"/>
      <p:bldP spid="56" grpId="5" animBg="1"/>
      <p:bldP spid="11" grpId="0" bldLvl="0" animBg="1"/>
      <p:bldP spid="11" grpId="1" animBg="1"/>
      <p:bldP spid="11" grpId="2" animBg="1"/>
      <p:bldP spid="11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509905" y="3152140"/>
            <a:ext cx="2002790" cy="39243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植物落叶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224693" y="3805176"/>
            <a:ext cx="2801178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植物以落叶的形式排出体内产生的废物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3535680" y="3152140"/>
            <a:ext cx="1851660" cy="392430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出汗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 Box 37"/>
          <p:cNvSpPr txBox="1">
            <a:spLocks noChangeArrowheads="1"/>
          </p:cNvSpPr>
          <p:nvPr/>
        </p:nvSpPr>
        <p:spPr bwMode="auto">
          <a:xfrm>
            <a:off x="3359785" y="3716020"/>
            <a:ext cx="2513318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出汗也能带走部分水、无机盐、尿素等废物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6583680" y="3152775"/>
            <a:ext cx="1851660" cy="401955"/>
          </a:xfrm>
          <a:prstGeom prst="roundRect">
            <a:avLst/>
          </a:prstGeom>
          <a:solidFill>
            <a:srgbClr val="78C1C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defRPr/>
            </a:pP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排尿</a:t>
            </a:r>
            <a:endParaRPr lang="zh-CN" altLang="zh-CN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 Box 40"/>
          <p:cNvSpPr txBox="1">
            <a:spLocks noChangeArrowheads="1"/>
          </p:cNvSpPr>
          <p:nvPr/>
        </p:nvSpPr>
        <p:spPr bwMode="auto">
          <a:xfrm>
            <a:off x="6375701" y="3710305"/>
            <a:ext cx="2343150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290" rIns="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50000"/>
              </a:spcBef>
              <a:buClr>
                <a:srgbClr val="0563C1"/>
              </a:buClr>
              <a:defRPr/>
            </a:pPr>
            <a:r>
              <a:rPr lang="zh-CN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大部分水、无机盐和尿素以尿的形式排出体外</a:t>
            </a:r>
            <a:endParaRPr lang="zh-CN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71cf3bc79f3df8dcdda8125fc311728b46102862.jpg71cf3bc79f3df8dcdda8125fc311728b4610286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69265" y="1468120"/>
            <a:ext cx="2312035" cy="1543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 descr="G:\360MoveData\Users\youyi-pc\Desktop\03fc08ca6b1b4c0292240f9add66c47c.jpeg03fc08ca6b1b4c0292240f9add66c47c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346450" y="1468120"/>
            <a:ext cx="2397760" cy="1598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G:\360MoveData\Users\youyi-pc\Desktop\QQ截图20230603150023.pngQQ截图2023060315002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363335" y="1496695"/>
            <a:ext cx="2257425" cy="1500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631190" y="909320"/>
            <a:ext cx="7017628" cy="4895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lvl="0">
              <a:lnSpc>
                <a:spcPct val="90000"/>
              </a:lnSpc>
            </a:pP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其他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特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征：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生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物能排出体内产生的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废</a:t>
            </a:r>
            <a:r>
              <a:rPr lang="zh-CN" altLang="en-US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物</a:t>
            </a:r>
            <a:r>
              <a:rPr lang="en-US" altLang="zh-CN" sz="280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5400000">
            <a:off x="1401278" y="3592773"/>
            <a:ext cx="220483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AutoShape 33"/>
          <p:cNvSpPr>
            <a:spLocks noChangeArrowheads="1"/>
          </p:cNvSpPr>
          <p:nvPr/>
        </p:nvSpPr>
        <p:spPr bwMode="auto">
          <a:xfrm rot="5400000">
            <a:off x="4382587" y="3613137"/>
            <a:ext cx="228749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33"/>
          <p:cNvSpPr>
            <a:spLocks noChangeArrowheads="1"/>
          </p:cNvSpPr>
          <p:nvPr/>
        </p:nvSpPr>
        <p:spPr bwMode="auto">
          <a:xfrm rot="5400000">
            <a:off x="7432975" y="3613211"/>
            <a:ext cx="228603" cy="203082"/>
          </a:xfrm>
          <a:prstGeom prst="rightArrow">
            <a:avLst>
              <a:gd name="adj1" fmla="val 50000"/>
              <a:gd name="adj2" fmla="val 30515"/>
            </a:avLst>
          </a:prstGeom>
          <a:solidFill>
            <a:srgbClr val="78C1C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defRPr/>
            </a:pPr>
            <a:endParaRPr lang="zh-CN" altLang="zh-CN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853" y="296273"/>
            <a:ext cx="34464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生物的基本特征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autoUpdateAnimBg="0"/>
      <p:bldP spid="28" grpId="1"/>
      <p:bldP spid="31" grpId="0" bldLvl="0" animBg="1" autoUpdateAnimBg="0"/>
      <p:bldP spid="54" grpId="0" autoUpdateAnimBg="0"/>
      <p:bldP spid="54" grpId="1"/>
      <p:bldP spid="56" grpId="0" bldLvl="0" animBg="1" autoUpdateAnimBg="0"/>
      <p:bldP spid="57" grpId="0" autoUpdateAnimBg="0"/>
      <p:bldP spid="57" grpId="1"/>
      <p:bldP spid="18" grpId="0"/>
      <p:bldP spid="19" grpId="0" bldLvl="0" animBg="1" autoUpdateAnimBg="0"/>
      <p:bldP spid="19" grpId="1" animBg="1"/>
      <p:bldP spid="20" grpId="0" bldLvl="0" animBg="1" autoUpdateAnimBg="0"/>
      <p:bldP spid="20" grpId="1" animBg="1"/>
      <p:bldP spid="21" grpId="0" bldLvl="0" animBg="1" autoUpdateAnimBg="0"/>
      <p:bldP spid="21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4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5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9.xml><?xml version="1.0" encoding="utf-8"?>
<p:tagLst xmlns:p="http://schemas.openxmlformats.org/presentationml/2006/main">
  <p:tag name="KSO_WM_UNIT_PLACING_PICTURE_USER_VIEWPORT" val="{&quot;height&quot;:2756,&quot;width&quot;:413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PP_MARK_KEY" val="65cbf5f8-88b7-4f11-95a2-27867c99ed3f"/>
  <p:tag name="COMMONDATA" val="eyJoZGlkIjoiYWY3ZTM4MmMxMDZiNWZhZmZhNTcyNzc1ZTRjYTU5MTIifQ=="/>
  <p:tag name="commondata" val="eyJoZGlkIjoiN2YxOGMyNDFkMTQxMWJhZTVlZDhiNDQyZGU2OTYwOWEifQ==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WPS 演示</Application>
  <PresentationFormat>全屏显示(16:9)</PresentationFormat>
  <Paragraphs>160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阿里巴巴普惠体 B</vt:lpstr>
      <vt:lpstr>微软雅黑</vt:lpstr>
      <vt:lpstr>阿里巴巴普惠体 R</vt:lpstr>
      <vt:lpstr>华文中宋</vt:lpstr>
      <vt:lpstr>Arial Unicode MS</vt:lpstr>
      <vt:lpstr>Calibri</vt:lpstr>
      <vt:lpstr>Office 主题​​</vt:lpstr>
      <vt:lpstr>1_Office 主题​​</vt:lpstr>
      <vt:lpstr>生物的特征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youyi-pc</dc:creator>
  <cp:lastModifiedBy>Administrator</cp:lastModifiedBy>
  <cp:revision>74</cp:revision>
  <dcterms:created xsi:type="dcterms:W3CDTF">2020-05-07T06:56:00Z</dcterms:created>
  <dcterms:modified xsi:type="dcterms:W3CDTF">2024-08-31T00:55:04Z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CD7278D845A94417B4069F9850319D4F_12</vt:lpwstr>
  </property>
</Properties>
</file>