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28"/>
  </p:handoutMasterIdLst>
  <p:sldIdLst>
    <p:sldId id="382" r:id="rId4"/>
    <p:sldId id="409" r:id="rId6"/>
    <p:sldId id="410" r:id="rId7"/>
    <p:sldId id="479" r:id="rId8"/>
    <p:sldId id="480" r:id="rId9"/>
    <p:sldId id="483" r:id="rId10"/>
    <p:sldId id="484" r:id="rId11"/>
    <p:sldId id="485" r:id="rId12"/>
    <p:sldId id="486" r:id="rId13"/>
    <p:sldId id="487" r:id="rId14"/>
    <p:sldId id="488" r:id="rId15"/>
    <p:sldId id="489" r:id="rId16"/>
    <p:sldId id="490" r:id="rId17"/>
    <p:sldId id="504" r:id="rId18"/>
    <p:sldId id="492" r:id="rId19"/>
    <p:sldId id="493" r:id="rId20"/>
    <p:sldId id="494" r:id="rId21"/>
    <p:sldId id="495" r:id="rId22"/>
    <p:sldId id="356" r:id="rId23"/>
    <p:sldId id="496" r:id="rId24"/>
    <p:sldId id="373" r:id="rId25"/>
    <p:sldId id="435" r:id="rId26"/>
    <p:sldId id="436" r:id="rId27"/>
  </p:sldIdLst>
  <p:sldSz cx="9144000" cy="5144135" type="screen16x9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0" userDrawn="1">
          <p15:clr>
            <a:srgbClr val="A4A3A4"/>
          </p15:clr>
        </p15:guide>
        <p15:guide id="2" pos="285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0" name="HJZX010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8DA"/>
    <a:srgbClr val="F842C8"/>
    <a:srgbClr val="000000"/>
    <a:srgbClr val="61C9CD"/>
    <a:srgbClr val="4ABFC6"/>
    <a:srgbClr val="DAEFC3"/>
    <a:srgbClr val="079F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594" y="-90"/>
      </p:cViewPr>
      <p:guideLst>
        <p:guide orient="horz" pos="1730"/>
        <p:guide pos="285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183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AB3C983-92B1-4548-B836-BD953FC9297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EEFEF559-29DE-4BC5-BFC6-1CFEEE4CDF0A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406"/>
            <a:ext cx="8528050" cy="2470861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851"/>
            <a:ext cx="2057400" cy="273878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8213"/>
            <a:ext cx="8528049" cy="1707231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33"/>
            <a:ext cx="8100000" cy="540067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146"/>
            <a:ext cx="8100060" cy="432012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46"/>
            <a:ext cx="8432800" cy="2223974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851"/>
            <a:ext cx="2057400" cy="273878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3163"/>
            <a:ext cx="8432799" cy="1740066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711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580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8165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3092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901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5269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618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618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318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428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50084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474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9130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318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318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344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618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580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3116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850"/>
            <a:ext cx="2160000" cy="3867627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925"/>
            <a:ext cx="7512050" cy="1839744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80"/>
            <a:ext cx="7512050" cy="2196576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426"/>
            <a:ext cx="3886200" cy="3610346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426"/>
            <a:ext cx="3886200" cy="3610346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33"/>
            <a:ext cx="8100000" cy="540067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237"/>
            <a:ext cx="3868340" cy="40505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958"/>
            <a:ext cx="3868340" cy="3096673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282"/>
            <a:ext cx="3887391" cy="40505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9002"/>
            <a:ext cx="3887391" cy="3096673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33"/>
            <a:ext cx="7886700" cy="4363739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9" Type="http://schemas.openxmlformats.org/officeDocument/2006/relationships/theme" Target="../theme/theme2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21100" y="270033"/>
            <a:ext cx="8100000" cy="540067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521018" y="1023588"/>
            <a:ext cx="8099584" cy="3610421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521018" y="4767851"/>
            <a:ext cx="2057400" cy="2738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28950" y="4767851"/>
            <a:ext cx="3086100" cy="2738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565583" y="4767851"/>
            <a:ext cx="2057400" cy="2738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318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779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580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580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580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318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image" Target="../media/image2.jpeg"/><Relationship Id="rId1" Type="http://schemas.openxmlformats.org/officeDocument/2006/relationships/tags" Target="../tags/tag12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tags" Target="../tags/tag148.xml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149.xml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50.xml"/><Relationship Id="rId2" Type="http://schemas.openxmlformats.org/officeDocument/2006/relationships/image" Target="../media/image35.jpeg"/><Relationship Id="rId1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51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55.xml"/><Relationship Id="rId1" Type="http://schemas.openxmlformats.org/officeDocument/2006/relationships/tags" Target="../tags/tag15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62.xml"/><Relationship Id="rId8" Type="http://schemas.openxmlformats.org/officeDocument/2006/relationships/image" Target="../media/image39.jpeg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image" Target="../media/image38.jpeg"/><Relationship Id="rId19" Type="http://schemas.openxmlformats.org/officeDocument/2006/relationships/slideLayout" Target="../slideLayouts/slideLayout8.xml"/><Relationship Id="rId18" Type="http://schemas.openxmlformats.org/officeDocument/2006/relationships/tags" Target="../tags/tag168.xml"/><Relationship Id="rId17" Type="http://schemas.openxmlformats.org/officeDocument/2006/relationships/image" Target="../media/image42.jpeg"/><Relationship Id="rId16" Type="http://schemas.openxmlformats.org/officeDocument/2006/relationships/tags" Target="../tags/tag167.xml"/><Relationship Id="rId15" Type="http://schemas.openxmlformats.org/officeDocument/2006/relationships/image" Target="../media/image41.jpeg"/><Relationship Id="rId14" Type="http://schemas.openxmlformats.org/officeDocument/2006/relationships/tags" Target="../tags/tag166.xml"/><Relationship Id="rId13" Type="http://schemas.openxmlformats.org/officeDocument/2006/relationships/tags" Target="../tags/tag165.xml"/><Relationship Id="rId12" Type="http://schemas.openxmlformats.org/officeDocument/2006/relationships/tags" Target="../tags/tag164.xml"/><Relationship Id="rId11" Type="http://schemas.openxmlformats.org/officeDocument/2006/relationships/image" Target="../media/image40.jpeg"/><Relationship Id="rId10" Type="http://schemas.openxmlformats.org/officeDocument/2006/relationships/tags" Target="../tags/tag163.xml"/><Relationship Id="rId1" Type="http://schemas.openxmlformats.org/officeDocument/2006/relationships/tags" Target="../tags/tag156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69.xml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71.xml"/><Relationship Id="rId2" Type="http://schemas.openxmlformats.org/officeDocument/2006/relationships/image" Target="../media/image45.jpeg"/><Relationship Id="rId1" Type="http://schemas.openxmlformats.org/officeDocument/2006/relationships/tags" Target="../tags/tag17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image" Target="../media/image3.png"/><Relationship Id="rId1" Type="http://schemas.openxmlformats.org/officeDocument/2006/relationships/tags" Target="../tags/tag125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3" Type="http://schemas.openxmlformats.org/officeDocument/2006/relationships/image" Target="../media/image47.png"/><Relationship Id="rId2" Type="http://schemas.openxmlformats.org/officeDocument/2006/relationships/tags" Target="../tags/tag172.xml"/><Relationship Id="rId1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78.xml"/><Relationship Id="rId1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32.xml"/><Relationship Id="rId2" Type="http://schemas.openxmlformats.org/officeDocument/2006/relationships/image" Target="../media/image4.png"/><Relationship Id="rId1" Type="http://schemas.openxmlformats.org/officeDocument/2006/relationships/tags" Target="../tags/tag13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13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4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jpeg"/><Relationship Id="rId8" Type="http://schemas.openxmlformats.org/officeDocument/2006/relationships/image" Target="../media/image12.jpeg"/><Relationship Id="rId7" Type="http://schemas.openxmlformats.org/officeDocument/2006/relationships/image" Target="../media/image11.jpeg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7" Type="http://schemas.openxmlformats.org/officeDocument/2006/relationships/slideLayout" Target="../slideLayouts/slideLayout8.xml"/><Relationship Id="rId16" Type="http://schemas.openxmlformats.org/officeDocument/2006/relationships/tags" Target="../tags/tag144.xml"/><Relationship Id="rId15" Type="http://schemas.openxmlformats.org/officeDocument/2006/relationships/image" Target="../media/image19.jpeg"/><Relationship Id="rId14" Type="http://schemas.openxmlformats.org/officeDocument/2006/relationships/image" Target="../media/image18.jpeg"/><Relationship Id="rId13" Type="http://schemas.openxmlformats.org/officeDocument/2006/relationships/image" Target="../media/image17.jpeg"/><Relationship Id="rId12" Type="http://schemas.openxmlformats.org/officeDocument/2006/relationships/image" Target="../media/image16.jpeg"/><Relationship Id="rId11" Type="http://schemas.openxmlformats.org/officeDocument/2006/relationships/image" Target="../media/image15.jpeg"/><Relationship Id="rId10" Type="http://schemas.openxmlformats.org/officeDocument/2006/relationships/image" Target="../media/image14.jpeg"/><Relationship Id="rId1" Type="http://schemas.openxmlformats.org/officeDocument/2006/relationships/tags" Target="../tags/tag14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image" Target="../media/image14.jpeg"/><Relationship Id="rId7" Type="http://schemas.openxmlformats.org/officeDocument/2006/relationships/image" Target="../media/image10.jpeg"/><Relationship Id="rId6" Type="http://schemas.openxmlformats.org/officeDocument/2006/relationships/image" Target="../media/image11.jpeg"/><Relationship Id="rId5" Type="http://schemas.openxmlformats.org/officeDocument/2006/relationships/image" Target="../media/image8.jpeg"/><Relationship Id="rId4" Type="http://schemas.openxmlformats.org/officeDocument/2006/relationships/image" Target="../media/image12.jpeg"/><Relationship Id="rId3" Type="http://schemas.openxmlformats.org/officeDocument/2006/relationships/image" Target="../media/image9.png"/><Relationship Id="rId2" Type="http://schemas.openxmlformats.org/officeDocument/2006/relationships/image" Target="../media/image20.jpeg"/><Relationship Id="rId16" Type="http://schemas.openxmlformats.org/officeDocument/2006/relationships/slideLayout" Target="../slideLayouts/slideLayout8.xml"/><Relationship Id="rId15" Type="http://schemas.openxmlformats.org/officeDocument/2006/relationships/tags" Target="../tags/tag146.xml"/><Relationship Id="rId14" Type="http://schemas.openxmlformats.org/officeDocument/2006/relationships/image" Target="../media/image6.png"/><Relationship Id="rId13" Type="http://schemas.openxmlformats.org/officeDocument/2006/relationships/tags" Target="../tags/tag145.xml"/><Relationship Id="rId12" Type="http://schemas.openxmlformats.org/officeDocument/2006/relationships/image" Target="../media/image21.png"/><Relationship Id="rId11" Type="http://schemas.openxmlformats.org/officeDocument/2006/relationships/image" Target="../media/image16.jpeg"/><Relationship Id="rId10" Type="http://schemas.openxmlformats.org/officeDocument/2006/relationships/image" Target="../media/image13.jpe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image" Target="../media/image29.jpeg"/><Relationship Id="rId7" Type="http://schemas.openxmlformats.org/officeDocument/2006/relationships/image" Target="../media/image28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12210" y="4688840"/>
            <a:ext cx="5377815" cy="43624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p>
            <a:pPr algn="dist" defTabSz="342900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人教版  生物（初中）（七年级 上）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5486200" y="1308869"/>
            <a:ext cx="3051175" cy="244157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ym typeface="+mn-ea"/>
              </a:rPr>
              <a:t>从种到界</a:t>
            </a:r>
            <a:endParaRPr lang="zh-CN" altLang="en-US" sz="4800" dirty="0">
              <a:sym typeface="+mn-ea"/>
            </a:endParaRPr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 dirty="0">
                <a:solidFill>
                  <a:schemeClr val="tx1"/>
                </a:solidFill>
                <a:sym typeface="+mn-lt"/>
              </a:rPr>
              <a:t>第四章  第二节 </a:t>
            </a:r>
            <a:endParaRPr lang="zh-CN" altLang="en-US" sz="2200" dirty="0">
              <a:solidFill>
                <a:schemeClr val="tx1"/>
              </a:solidFill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9026" name="Text Box 6"/>
          <p:cNvSpPr txBox="1">
            <a:spLocks noChangeArrowheads="1"/>
          </p:cNvSpPr>
          <p:nvPr/>
        </p:nvSpPr>
        <p:spPr bwMode="auto">
          <a:xfrm>
            <a:off x="135890" y="2050415"/>
            <a:ext cx="193421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24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共同特征：</a:t>
            </a:r>
            <a:endParaRPr lang="en-US" altLang="zh-CN" sz="2400" b="1" dirty="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4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具有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尖锐的犬齿</a:t>
            </a:r>
            <a:endParaRPr kumimoji="0" lang="zh-CN" altLang="en-US" sz="2400" b="1" kern="1200" cap="none" spc="0" normalizeH="0" baseline="0" noProof="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16193" y="1884308"/>
            <a:ext cx="6906427" cy="2151808"/>
            <a:chOff x="1562100" y="3726498"/>
            <a:chExt cx="8999538" cy="2267995"/>
          </a:xfrm>
        </p:grpSpPr>
        <p:pic>
          <p:nvPicPr>
            <p:cNvPr id="17411" name="Picture 10"/>
            <p:cNvPicPr preferRelativeResize="0"/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62100" y="3763010"/>
              <a:ext cx="2195513" cy="16192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2" name="Picture 11" descr="013000~3"/>
            <p:cNvPicPr preferRelativeResize="0"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829050" y="3763010"/>
              <a:ext cx="2195513" cy="16192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3" name="Picture 12"/>
            <p:cNvPicPr preferRelativeResize="0"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097588" y="3726498"/>
              <a:ext cx="2195512" cy="1620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5" name="Text Box 8"/>
            <p:cNvSpPr txBox="1">
              <a:spLocks noChangeArrowheads="1"/>
            </p:cNvSpPr>
            <p:nvPr/>
          </p:nvSpPr>
          <p:spPr bwMode="auto">
            <a:xfrm>
              <a:off x="2315017" y="5509260"/>
              <a:ext cx="635480" cy="485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kern="1200" cap="none" spc="0" normalizeH="0" baseline="0" noProof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狼</a:t>
              </a:r>
              <a:endPara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7416" name="Rectangle 11"/>
            <p:cNvSpPr>
              <a:spLocks noChangeArrowheads="1"/>
            </p:cNvSpPr>
            <p:nvPr/>
          </p:nvSpPr>
          <p:spPr bwMode="auto">
            <a:xfrm>
              <a:off x="4377179" y="5509260"/>
              <a:ext cx="1032655" cy="485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郊狼</a:t>
              </a:r>
              <a:endPara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7417" name="Rectangle 12"/>
            <p:cNvSpPr>
              <a:spLocks noChangeArrowheads="1"/>
            </p:cNvSpPr>
            <p:nvPr/>
          </p:nvSpPr>
          <p:spPr bwMode="auto">
            <a:xfrm>
              <a:off x="6896541" y="5509260"/>
              <a:ext cx="635480" cy="485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狐</a:t>
              </a:r>
              <a:endPara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7418" name="Rectangle 13"/>
            <p:cNvSpPr>
              <a:spLocks noChangeArrowheads="1"/>
            </p:cNvSpPr>
            <p:nvPr/>
          </p:nvSpPr>
          <p:spPr bwMode="auto">
            <a:xfrm>
              <a:off x="9057129" y="5509260"/>
              <a:ext cx="635480" cy="485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虎</a:t>
              </a:r>
              <a:endPara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pic>
          <p:nvPicPr>
            <p:cNvPr id="17419" name="Picture 14" descr="t01373fb415176a6b6c"/>
            <p:cNvPicPr preferRelativeResize="0"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8366125" y="3728085"/>
              <a:ext cx="2195513" cy="16192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9039" name="Rectangle 15"/>
          <p:cNvSpPr>
            <a:spLocks noChangeArrowheads="1"/>
          </p:cNvSpPr>
          <p:nvPr/>
        </p:nvSpPr>
        <p:spPr bwMode="auto">
          <a:xfrm>
            <a:off x="554475" y="922258"/>
            <a:ext cx="38183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黑体" panose="02010609060101010101" charset="-122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它们同属于食肉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目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/>
      <p:bldP spid="1290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4664" y="1963277"/>
            <a:ext cx="2052638" cy="1714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R="0" defTabSz="914400">
              <a:lnSpc>
                <a:spcPct val="110000"/>
              </a:lnSpc>
              <a:spcBef>
                <a:spcPct val="50000"/>
              </a:spcBef>
              <a:buClrTx/>
              <a:buSzTx/>
              <a:buFont typeface="黑体" panose="02010609060101010101" charset="-122"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共同特征：颜面部较长、吻部突出、爪钝而不能伸缩</a:t>
            </a:r>
            <a:r>
              <a:rPr kumimoji="0" lang="zh-CN" altLang="en-US" sz="2400" b="1" kern="1200" cap="none" spc="0" normalizeH="0" baseline="0" noProof="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</a:t>
            </a:r>
            <a:endParaRPr kumimoji="0" lang="zh-CN" altLang="en-US" sz="2400" b="1" kern="1200" cap="none" spc="0" normalizeH="0" baseline="0" noProof="0" dirty="0" smtClean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81278" y="1919651"/>
            <a:ext cx="6536531" cy="2353048"/>
            <a:chOff x="1774825" y="3636963"/>
            <a:chExt cx="8426450" cy="2885534"/>
          </a:xfrm>
        </p:grpSpPr>
        <p:pic>
          <p:nvPicPr>
            <p:cNvPr id="5" name="Picture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774825" y="3636963"/>
              <a:ext cx="2881313" cy="23288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8" descr="013000~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72038" y="3644900"/>
              <a:ext cx="2447925" cy="23129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08888" y="3644900"/>
              <a:ext cx="2592387" cy="2309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2809875" y="5957941"/>
              <a:ext cx="628684" cy="5645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kern="1200" cap="none" spc="0" normalizeH="0" baseline="0" noProof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狼</a:t>
              </a:r>
              <a:endPara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5592763" y="5957941"/>
              <a:ext cx="1606550" cy="5645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郊狼</a:t>
              </a:r>
              <a:endPara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8621713" y="5957941"/>
              <a:ext cx="628684" cy="5645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狐</a:t>
              </a:r>
              <a:endPara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42541" y="915787"/>
            <a:ext cx="2736215" cy="632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黑体" panose="02010609060101010101" charset="-122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它们同属于犬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科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98755" y="2273935"/>
            <a:ext cx="245300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黑体" panose="02010609060101010101" charset="-122"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共同特征：身体较长</a:t>
            </a:r>
            <a:r>
              <a:rPr kumimoji="0" lang="zh-CN" altLang="en-US" sz="2800" b="1" kern="1200" cap="none" spc="0" normalizeH="0" baseline="0" noProof="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、眶</a:t>
            </a:r>
            <a:r>
              <a:rPr kumimoji="0" lang="zh-CN" altLang="en-US" sz="2800" b="1" kern="1200" cap="none" spc="0" normalizeH="0" baseline="0" noProof="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间部</a:t>
            </a:r>
            <a:r>
              <a:rPr kumimoji="0" lang="zh-CN" altLang="en-US" sz="2800" b="1" kern="1200" cap="none" spc="0" normalizeH="0" baseline="0" noProof="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显著</a:t>
            </a:r>
            <a:r>
              <a:rPr kumimoji="0" lang="zh-CN" altLang="en-US" sz="2800" b="1" kern="1200" cap="none" spc="0" normalizeH="0" baseline="0" noProof="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隆起</a:t>
            </a:r>
            <a:r>
              <a:rPr kumimoji="0" lang="zh-CN" altLang="en-US" sz="2800" b="1" kern="1200" cap="none" spc="0" normalizeH="0" baseline="0" noProof="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</a:t>
            </a:r>
            <a:endParaRPr kumimoji="0" lang="zh-CN" altLang="en-US" sz="2800" b="1" kern="1200" cap="none" spc="0" normalizeH="0" baseline="0" noProof="0" dirty="0" smtClean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00483" y="1768591"/>
            <a:ext cx="5805381" cy="2855065"/>
            <a:chOff x="1526540" y="3011805"/>
            <a:chExt cx="7559675" cy="3566718"/>
          </a:xfrm>
        </p:grpSpPr>
        <p:pic>
          <p:nvPicPr>
            <p:cNvPr id="5" name="Picture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26540" y="3011805"/>
              <a:ext cx="3455988" cy="29702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8" descr="013000~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30228" y="3019743"/>
              <a:ext cx="3455987" cy="29638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2920365" y="6003395"/>
              <a:ext cx="635049" cy="5751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kern="1200" cap="none" spc="0" normalizeH="0" baseline="0" noProof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狼</a:t>
              </a:r>
              <a:endPara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6782753" y="6003395"/>
              <a:ext cx="1606550" cy="5751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郊狼</a:t>
              </a:r>
              <a:endPara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60170" y="809494"/>
            <a:ext cx="351115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黑体" panose="02010609060101010101" charset="-122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它们同属于犬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属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3"/>
          <p:cNvSpPr txBox="1"/>
          <p:nvPr/>
        </p:nvSpPr>
        <p:spPr>
          <a:xfrm>
            <a:off x="1291590" y="839602"/>
            <a:ext cx="39433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黑体" panose="02010609060101010101" charset="-122"/>
              <a:buNone/>
            </a:pPr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矩形 15"/>
          <p:cNvSpPr>
            <a:spLocks noChangeArrowheads="1"/>
          </p:cNvSpPr>
          <p:nvPr/>
        </p:nvSpPr>
        <p:spPr bwMode="auto">
          <a:xfrm>
            <a:off x="448310" y="775335"/>
            <a:ext cx="8268335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黑体" panose="02010609060101010101" charset="-122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每一只狼是一个动物个体，所有的狼都属于动物的同一物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种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05255" y="1952124"/>
            <a:ext cx="3051175" cy="2864912"/>
            <a:chOff x="3562512" y="789239"/>
            <a:chExt cx="3871094" cy="3594570"/>
          </a:xfrm>
        </p:grpSpPr>
        <p:pic>
          <p:nvPicPr>
            <p:cNvPr id="6" name="Picture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562512" y="789239"/>
              <a:ext cx="3871094" cy="306341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Text Box 6"/>
            <p:cNvSpPr txBox="1"/>
            <p:nvPr/>
          </p:nvSpPr>
          <p:spPr>
            <a:xfrm>
              <a:off x="5188694" y="3806182"/>
              <a:ext cx="618730" cy="5776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dirty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狼</a:t>
              </a:r>
              <a:endParaRPr lang="zh-CN" altLang="en-US" sz="24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8" name="Rectangl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064260" y="1293495"/>
            <a:ext cx="74599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物种：指的是形态、生理及分布非常相似的一类生物。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25245" y="749300"/>
            <a:ext cx="6923405" cy="39077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ctr" fontAlgn="auto"/>
            <a:r>
              <a:rPr lang="zh-CN" altLang="en-US" sz="3200" b="1">
                <a:solidFill>
                  <a:srgbClr val="FF0000"/>
                </a:solidFill>
              </a:rPr>
              <a:t>种是最基本的分类单位</a:t>
            </a:r>
            <a:endParaRPr lang="zh-CN" altLang="en-US" sz="3200">
              <a:solidFill>
                <a:srgbClr val="FF0000"/>
              </a:solidFill>
            </a:endParaRPr>
          </a:p>
          <a:p>
            <a:pPr indent="457200" algn="ctr" fontAlgn="auto"/>
            <a:endParaRPr lang="zh-CN" altLang="en-US" sz="2400"/>
          </a:p>
          <a:p>
            <a:pPr indent="457200" fontAlgn="auto"/>
            <a:r>
              <a:rPr lang="zh-CN" altLang="en-US" sz="2400"/>
              <a:t>在生物分类单位中，种也称物种。</a:t>
            </a:r>
            <a:endParaRPr lang="zh-CN" altLang="en-US" sz="2400"/>
          </a:p>
          <a:p>
            <a:pPr indent="457200" fontAlgn="auto"/>
            <a:r>
              <a:rPr lang="zh-CN" altLang="en-US" sz="2400"/>
              <a:t>同一物种内的雌雄个体间可以相互交配,产生具有生殖能力的后代。不同物种的雄雄个体之间，一般不能繁殖后代。</a:t>
            </a:r>
            <a:endParaRPr lang="zh-CN" altLang="en-US" sz="2400"/>
          </a:p>
          <a:p>
            <a:pPr indent="457200" fontAlgn="auto"/>
            <a:r>
              <a:rPr lang="zh-CN" altLang="en-US" sz="2400"/>
              <a:t>可以认为，一个物种就是一个“大家庭"，它是通过繁殖而来的自然群体，个体间的亲缘关系最近。因此，在7个等级的分类单位中，种(species) 是最基本的分类单位。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67966" y="1447297"/>
            <a:ext cx="91440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1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狼种</a:t>
            </a:r>
            <a:endParaRPr kumimoji="0" lang="zh-CN" altLang="en-US" sz="21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547814" y="451936"/>
            <a:ext cx="48768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郊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狼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639616" y="781738"/>
            <a:ext cx="51435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虎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354116" y="490036"/>
            <a:ext cx="40005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蝙蝠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AutoShape 7"/>
          <p:cNvSpPr/>
          <p:nvPr/>
        </p:nvSpPr>
        <p:spPr>
          <a:xfrm rot="-5400000" flipV="1">
            <a:off x="1393033" y="1665182"/>
            <a:ext cx="207169" cy="571500"/>
          </a:xfrm>
          <a:prstGeom prst="leftBrace">
            <a:avLst>
              <a:gd name="adj1" fmla="val 8761"/>
              <a:gd name="adj2" fmla="val 51315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AutoShape 8"/>
          <p:cNvSpPr/>
          <p:nvPr/>
        </p:nvSpPr>
        <p:spPr>
          <a:xfrm rot="-5400000" flipV="1">
            <a:off x="1668067" y="1899736"/>
            <a:ext cx="130969" cy="1126331"/>
          </a:xfrm>
          <a:prstGeom prst="leftBrace">
            <a:avLst>
              <a:gd name="adj1" fmla="val 15089"/>
              <a:gd name="adj2" fmla="val 51315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AutoShape 9"/>
          <p:cNvSpPr/>
          <p:nvPr/>
        </p:nvSpPr>
        <p:spPr>
          <a:xfrm rot="-5400000" flipV="1">
            <a:off x="1905000" y="2141434"/>
            <a:ext cx="228600" cy="1697831"/>
          </a:xfrm>
          <a:prstGeom prst="leftBrace">
            <a:avLst>
              <a:gd name="adj1" fmla="val 13031"/>
              <a:gd name="adj2" fmla="val 51315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AutoShape 10"/>
          <p:cNvSpPr/>
          <p:nvPr/>
        </p:nvSpPr>
        <p:spPr>
          <a:xfrm rot="-5400000" flipV="1">
            <a:off x="2789635" y="1717571"/>
            <a:ext cx="161925" cy="3401615"/>
          </a:xfrm>
          <a:prstGeom prst="leftBrace">
            <a:avLst>
              <a:gd name="adj1" fmla="val 36860"/>
              <a:gd name="adj2" fmla="val 51315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AutoShape 11"/>
          <p:cNvSpPr/>
          <p:nvPr/>
        </p:nvSpPr>
        <p:spPr>
          <a:xfrm rot="-5400000" flipV="1">
            <a:off x="3788569" y="1206792"/>
            <a:ext cx="161925" cy="5398294"/>
          </a:xfrm>
          <a:prstGeom prst="leftBrace">
            <a:avLst>
              <a:gd name="adj1" fmla="val 0"/>
              <a:gd name="adj2" fmla="val 51315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Text Box 12"/>
          <p:cNvSpPr txBox="1"/>
          <p:nvPr/>
        </p:nvSpPr>
        <p:spPr>
          <a:xfrm>
            <a:off x="4906566" y="4758426"/>
            <a:ext cx="14287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2250281" y="3986902"/>
            <a:ext cx="354330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1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脊索动物门的脊椎动物亚门</a:t>
            </a:r>
            <a:endParaRPr kumimoji="0" lang="zh-CN" altLang="en-US" sz="21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2357438" y="3499936"/>
            <a:ext cx="120015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1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哺乳纲</a:t>
            </a:r>
            <a:endParaRPr kumimoji="0" lang="zh-CN" altLang="en-US" sz="21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1535906" y="3058214"/>
            <a:ext cx="120015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1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食肉目</a:t>
            </a:r>
            <a:endParaRPr kumimoji="0" lang="zh-CN" altLang="en-US" sz="21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1439466" y="2528386"/>
            <a:ext cx="80010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1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犬科</a:t>
            </a:r>
            <a:endParaRPr kumimoji="0" lang="zh-CN" altLang="en-US" sz="21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1153716" y="2018797"/>
            <a:ext cx="120015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1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犬属</a:t>
            </a:r>
            <a:endParaRPr kumimoji="0" lang="zh-CN" altLang="en-US" sz="21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" name="Line 18"/>
          <p:cNvSpPr/>
          <p:nvPr/>
        </p:nvSpPr>
        <p:spPr>
          <a:xfrm>
            <a:off x="1782445" y="1199515"/>
            <a:ext cx="15240" cy="704850"/>
          </a:xfrm>
          <a:prstGeom prst="line">
            <a:avLst/>
          </a:prstGeom>
          <a:ln w="3810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18" name="Line 19"/>
          <p:cNvSpPr/>
          <p:nvPr/>
        </p:nvSpPr>
        <p:spPr>
          <a:xfrm flipH="1">
            <a:off x="2274570" y="1199515"/>
            <a:ext cx="22225" cy="1047750"/>
          </a:xfrm>
          <a:prstGeom prst="line">
            <a:avLst/>
          </a:prstGeom>
          <a:ln w="3810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19" name="Line 20"/>
          <p:cNvSpPr/>
          <p:nvPr/>
        </p:nvSpPr>
        <p:spPr>
          <a:xfrm>
            <a:off x="2868295" y="1199515"/>
            <a:ext cx="635" cy="1619250"/>
          </a:xfrm>
          <a:prstGeom prst="line">
            <a:avLst/>
          </a:prstGeom>
          <a:ln w="3810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20" name="Line 21"/>
          <p:cNvSpPr/>
          <p:nvPr/>
        </p:nvSpPr>
        <p:spPr>
          <a:xfrm>
            <a:off x="4572000" y="1249045"/>
            <a:ext cx="635" cy="2111375"/>
          </a:xfrm>
          <a:prstGeom prst="line">
            <a:avLst/>
          </a:prstGeom>
          <a:ln w="3810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21" name="Line 22"/>
          <p:cNvSpPr/>
          <p:nvPr/>
        </p:nvSpPr>
        <p:spPr>
          <a:xfrm>
            <a:off x="6569869" y="1124638"/>
            <a:ext cx="0" cy="2743200"/>
          </a:xfrm>
          <a:prstGeom prst="line">
            <a:avLst/>
          </a:prstGeom>
          <a:ln w="3810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22" name="Line 23"/>
          <p:cNvSpPr/>
          <p:nvPr/>
        </p:nvSpPr>
        <p:spPr>
          <a:xfrm>
            <a:off x="1210945" y="1199515"/>
            <a:ext cx="10795" cy="304800"/>
          </a:xfrm>
          <a:prstGeom prst="line">
            <a:avLst/>
          </a:prstGeom>
          <a:ln w="3810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4950619" y="781738"/>
            <a:ext cx="4572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蛙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6354366" y="767451"/>
            <a:ext cx="661988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蛇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5489972" y="781738"/>
            <a:ext cx="40005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鱼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>
            <a:off x="2088357" y="805551"/>
            <a:ext cx="55126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狐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3211117" y="788882"/>
            <a:ext cx="46672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马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3790951" y="790072"/>
            <a:ext cx="61912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兔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>
            <a:off x="982266" y="805551"/>
            <a:ext cx="51435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狼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5922169" y="767451"/>
            <a:ext cx="661988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鸟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1" name="Text Box 33"/>
          <p:cNvSpPr txBox="1"/>
          <p:nvPr/>
        </p:nvSpPr>
        <p:spPr>
          <a:xfrm>
            <a:off x="1208485" y="4008332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2" name="Line 35"/>
          <p:cNvSpPr/>
          <p:nvPr/>
        </p:nvSpPr>
        <p:spPr>
          <a:xfrm>
            <a:off x="7163991" y="1124638"/>
            <a:ext cx="0" cy="3186113"/>
          </a:xfrm>
          <a:prstGeom prst="line">
            <a:avLst/>
          </a:prstGeom>
          <a:ln w="3810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33" name="Text Box 36"/>
          <p:cNvSpPr txBox="1">
            <a:spLocks noChangeArrowheads="1"/>
          </p:cNvSpPr>
          <p:nvPr/>
        </p:nvSpPr>
        <p:spPr bwMode="auto">
          <a:xfrm>
            <a:off x="6777355" y="379095"/>
            <a:ext cx="90805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其它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动物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" name="AutoShape 37"/>
          <p:cNvSpPr/>
          <p:nvPr/>
        </p:nvSpPr>
        <p:spPr>
          <a:xfrm rot="-5400000" flipV="1">
            <a:off x="4024313" y="1510402"/>
            <a:ext cx="285750" cy="5993606"/>
          </a:xfrm>
          <a:prstGeom prst="leftBrace">
            <a:avLst>
              <a:gd name="adj1" fmla="val 0"/>
              <a:gd name="adj2" fmla="val 51315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5" name="Text Box 38"/>
          <p:cNvSpPr txBox="1">
            <a:spLocks noChangeArrowheads="1"/>
          </p:cNvSpPr>
          <p:nvPr/>
        </p:nvSpPr>
        <p:spPr bwMode="auto">
          <a:xfrm>
            <a:off x="3633788" y="4622695"/>
            <a:ext cx="1262063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1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动物界</a:t>
            </a:r>
            <a:endParaRPr kumimoji="0" lang="zh-CN" altLang="en-US" sz="21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6" name="Oval 40"/>
          <p:cNvSpPr/>
          <p:nvPr/>
        </p:nvSpPr>
        <p:spPr>
          <a:xfrm>
            <a:off x="3654029" y="4634602"/>
            <a:ext cx="919163" cy="377428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Oval 41"/>
          <p:cNvSpPr/>
          <p:nvPr/>
        </p:nvSpPr>
        <p:spPr>
          <a:xfrm>
            <a:off x="2195514" y="3986901"/>
            <a:ext cx="3456385" cy="432197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Oval 42"/>
          <p:cNvSpPr/>
          <p:nvPr/>
        </p:nvSpPr>
        <p:spPr>
          <a:xfrm>
            <a:off x="845345" y="1448490"/>
            <a:ext cx="756047" cy="377428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9" name="Oval 43"/>
          <p:cNvSpPr/>
          <p:nvPr/>
        </p:nvSpPr>
        <p:spPr>
          <a:xfrm>
            <a:off x="1115617" y="2042610"/>
            <a:ext cx="756047" cy="377429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0" name="Oval 44"/>
          <p:cNvSpPr/>
          <p:nvPr/>
        </p:nvSpPr>
        <p:spPr>
          <a:xfrm>
            <a:off x="1385888" y="2528385"/>
            <a:ext cx="756047" cy="377429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1" name="Oval 45"/>
          <p:cNvSpPr/>
          <p:nvPr/>
        </p:nvSpPr>
        <p:spPr>
          <a:xfrm>
            <a:off x="1547813" y="3068929"/>
            <a:ext cx="917972" cy="377429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2" name="Oval 46"/>
          <p:cNvSpPr/>
          <p:nvPr/>
        </p:nvSpPr>
        <p:spPr>
          <a:xfrm>
            <a:off x="2358628" y="3499936"/>
            <a:ext cx="917972" cy="378619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00"/>
                            </p:stCondLst>
                            <p:childTnLst>
                              <p:par>
                                <p:cTn id="20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500"/>
                            </p:stCondLst>
                            <p:childTnLst>
                              <p:par>
                                <p:cTn id="2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000"/>
                            </p:stCondLst>
                            <p:childTnLst>
                              <p:par>
                                <p:cTn id="2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500"/>
                            </p:stCondLst>
                            <p:childTnLst>
                              <p:par>
                                <p:cTn id="2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500"/>
                            </p:stCondLst>
                            <p:childTnLst>
                              <p:par>
                                <p:cTn id="2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3000"/>
                            </p:stCondLst>
                            <p:childTnLst>
                              <p:par>
                                <p:cTn id="2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4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2098" name="Text Box 2"/>
          <p:cNvSpPr txBox="1">
            <a:spLocks noChangeArrowheads="1"/>
          </p:cNvSpPr>
          <p:nvPr/>
        </p:nvSpPr>
        <p:spPr bwMode="auto">
          <a:xfrm>
            <a:off x="867966" y="1447297"/>
            <a:ext cx="91440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1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狼种</a:t>
            </a:r>
            <a:endParaRPr kumimoji="0" lang="zh-CN" altLang="en-US" sz="21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00" name="Rectangle 4"/>
          <p:cNvSpPr>
            <a:spLocks noChangeArrowheads="1"/>
          </p:cNvSpPr>
          <p:nvPr/>
        </p:nvSpPr>
        <p:spPr bwMode="auto">
          <a:xfrm>
            <a:off x="1547814" y="451936"/>
            <a:ext cx="48768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郊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狼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01" name="Text Box 5"/>
          <p:cNvSpPr txBox="1">
            <a:spLocks noChangeArrowheads="1"/>
          </p:cNvSpPr>
          <p:nvPr/>
        </p:nvSpPr>
        <p:spPr bwMode="auto">
          <a:xfrm>
            <a:off x="2639616" y="781738"/>
            <a:ext cx="51435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虎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02" name="Text Box 6"/>
          <p:cNvSpPr txBox="1">
            <a:spLocks noChangeArrowheads="1"/>
          </p:cNvSpPr>
          <p:nvPr/>
        </p:nvSpPr>
        <p:spPr bwMode="auto">
          <a:xfrm>
            <a:off x="4354116" y="490036"/>
            <a:ext cx="40005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蝙蝠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535" name="AutoShape 7"/>
          <p:cNvSpPr/>
          <p:nvPr/>
        </p:nvSpPr>
        <p:spPr>
          <a:xfrm rot="-5400000" flipV="1">
            <a:off x="1393033" y="1665182"/>
            <a:ext cx="207169" cy="571500"/>
          </a:xfrm>
          <a:prstGeom prst="leftBrace">
            <a:avLst>
              <a:gd name="adj1" fmla="val 8761"/>
              <a:gd name="adj2" fmla="val 51315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/>
          <a:lstStyle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536" name="AutoShape 8"/>
          <p:cNvSpPr/>
          <p:nvPr/>
        </p:nvSpPr>
        <p:spPr>
          <a:xfrm rot="-5400000" flipV="1">
            <a:off x="1668067" y="1899736"/>
            <a:ext cx="130969" cy="1126331"/>
          </a:xfrm>
          <a:prstGeom prst="leftBrace">
            <a:avLst>
              <a:gd name="adj1" fmla="val 15089"/>
              <a:gd name="adj2" fmla="val 51315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/>
          <a:lstStyle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537" name="AutoShape 9"/>
          <p:cNvSpPr/>
          <p:nvPr/>
        </p:nvSpPr>
        <p:spPr>
          <a:xfrm rot="-5400000" flipV="1">
            <a:off x="1905000" y="2141434"/>
            <a:ext cx="228600" cy="1697831"/>
          </a:xfrm>
          <a:prstGeom prst="leftBrace">
            <a:avLst>
              <a:gd name="adj1" fmla="val 13031"/>
              <a:gd name="adj2" fmla="val 51315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/>
          <a:lstStyle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538" name="AutoShape 10"/>
          <p:cNvSpPr/>
          <p:nvPr/>
        </p:nvSpPr>
        <p:spPr>
          <a:xfrm rot="-5400000" flipV="1">
            <a:off x="2789635" y="1717571"/>
            <a:ext cx="161925" cy="3401615"/>
          </a:xfrm>
          <a:prstGeom prst="leftBrace">
            <a:avLst>
              <a:gd name="adj1" fmla="val 36860"/>
              <a:gd name="adj2" fmla="val 51315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/>
          <a:lstStyle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539" name="AutoShape 11"/>
          <p:cNvSpPr/>
          <p:nvPr/>
        </p:nvSpPr>
        <p:spPr>
          <a:xfrm rot="-5400000" flipV="1">
            <a:off x="3788569" y="1206792"/>
            <a:ext cx="161925" cy="5398294"/>
          </a:xfrm>
          <a:prstGeom prst="leftBrace">
            <a:avLst>
              <a:gd name="adj1" fmla="val 0"/>
              <a:gd name="adj2" fmla="val 51315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/>
          <a:lstStyle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540" name="Text Box 12"/>
          <p:cNvSpPr txBox="1"/>
          <p:nvPr/>
        </p:nvSpPr>
        <p:spPr>
          <a:xfrm>
            <a:off x="4906566" y="4758426"/>
            <a:ext cx="14287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09" name="Text Box 13"/>
          <p:cNvSpPr txBox="1">
            <a:spLocks noChangeArrowheads="1"/>
          </p:cNvSpPr>
          <p:nvPr/>
        </p:nvSpPr>
        <p:spPr bwMode="auto">
          <a:xfrm>
            <a:off x="2250281" y="3986902"/>
            <a:ext cx="354330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1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脊索动物门的脊椎动物亚门</a:t>
            </a:r>
            <a:endParaRPr kumimoji="0" lang="zh-CN" altLang="en-US" sz="21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10" name="Text Box 14"/>
          <p:cNvSpPr txBox="1">
            <a:spLocks noChangeArrowheads="1"/>
          </p:cNvSpPr>
          <p:nvPr/>
        </p:nvSpPr>
        <p:spPr bwMode="auto">
          <a:xfrm>
            <a:off x="2357438" y="3499936"/>
            <a:ext cx="120015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1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哺乳纲</a:t>
            </a:r>
            <a:endParaRPr kumimoji="0" lang="zh-CN" altLang="en-US" sz="21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11" name="Text Box 15"/>
          <p:cNvSpPr txBox="1">
            <a:spLocks noChangeArrowheads="1"/>
          </p:cNvSpPr>
          <p:nvPr/>
        </p:nvSpPr>
        <p:spPr bwMode="auto">
          <a:xfrm>
            <a:off x="1535906" y="3058214"/>
            <a:ext cx="120015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1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食肉目</a:t>
            </a:r>
            <a:endParaRPr kumimoji="0" lang="zh-CN" altLang="en-US" sz="21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12" name="Text Box 16"/>
          <p:cNvSpPr txBox="1">
            <a:spLocks noChangeArrowheads="1"/>
          </p:cNvSpPr>
          <p:nvPr/>
        </p:nvSpPr>
        <p:spPr bwMode="auto">
          <a:xfrm>
            <a:off x="1439466" y="2528386"/>
            <a:ext cx="80010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1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犬科</a:t>
            </a:r>
            <a:endParaRPr kumimoji="0" lang="zh-CN" altLang="en-US" sz="21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13" name="Text Box 17"/>
          <p:cNvSpPr txBox="1">
            <a:spLocks noChangeArrowheads="1"/>
          </p:cNvSpPr>
          <p:nvPr/>
        </p:nvSpPr>
        <p:spPr bwMode="auto">
          <a:xfrm>
            <a:off x="1153716" y="2018797"/>
            <a:ext cx="120015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1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犬属</a:t>
            </a:r>
            <a:endParaRPr kumimoji="0" lang="zh-CN" altLang="en-US" sz="21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14" name="Line 18"/>
          <p:cNvSpPr/>
          <p:nvPr/>
        </p:nvSpPr>
        <p:spPr>
          <a:xfrm>
            <a:off x="1782445" y="1199515"/>
            <a:ext cx="15240" cy="704850"/>
          </a:xfrm>
          <a:prstGeom prst="line">
            <a:avLst/>
          </a:prstGeom>
          <a:ln w="3810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132115" name="Line 19"/>
          <p:cNvSpPr/>
          <p:nvPr/>
        </p:nvSpPr>
        <p:spPr>
          <a:xfrm flipH="1">
            <a:off x="2274570" y="1199515"/>
            <a:ext cx="22225" cy="1047750"/>
          </a:xfrm>
          <a:prstGeom prst="line">
            <a:avLst/>
          </a:prstGeom>
          <a:ln w="3810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132116" name="Line 20"/>
          <p:cNvSpPr/>
          <p:nvPr/>
        </p:nvSpPr>
        <p:spPr>
          <a:xfrm>
            <a:off x="2868295" y="1199515"/>
            <a:ext cx="635" cy="1619250"/>
          </a:xfrm>
          <a:prstGeom prst="line">
            <a:avLst/>
          </a:prstGeom>
          <a:ln w="3810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132117" name="Line 21"/>
          <p:cNvSpPr/>
          <p:nvPr/>
        </p:nvSpPr>
        <p:spPr>
          <a:xfrm>
            <a:off x="4572000" y="1249045"/>
            <a:ext cx="635" cy="2111375"/>
          </a:xfrm>
          <a:prstGeom prst="line">
            <a:avLst/>
          </a:prstGeom>
          <a:ln w="3810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132118" name="Line 22"/>
          <p:cNvSpPr/>
          <p:nvPr/>
        </p:nvSpPr>
        <p:spPr>
          <a:xfrm>
            <a:off x="6569869" y="1124638"/>
            <a:ext cx="0" cy="2743200"/>
          </a:xfrm>
          <a:prstGeom prst="line">
            <a:avLst/>
          </a:prstGeom>
          <a:ln w="3810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132119" name="Line 23"/>
          <p:cNvSpPr/>
          <p:nvPr/>
        </p:nvSpPr>
        <p:spPr>
          <a:xfrm>
            <a:off x="1210945" y="1199515"/>
            <a:ext cx="10795" cy="304800"/>
          </a:xfrm>
          <a:prstGeom prst="line">
            <a:avLst/>
          </a:prstGeom>
          <a:ln w="3810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132120" name="Rectangle 24"/>
          <p:cNvSpPr>
            <a:spLocks noChangeArrowheads="1"/>
          </p:cNvSpPr>
          <p:nvPr/>
        </p:nvSpPr>
        <p:spPr bwMode="auto">
          <a:xfrm>
            <a:off x="4950619" y="781738"/>
            <a:ext cx="4572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蛙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21" name="Rectangle 25"/>
          <p:cNvSpPr>
            <a:spLocks noChangeArrowheads="1"/>
          </p:cNvSpPr>
          <p:nvPr/>
        </p:nvSpPr>
        <p:spPr bwMode="auto">
          <a:xfrm>
            <a:off x="6354366" y="767451"/>
            <a:ext cx="661988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蛇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22" name="Rectangle 26"/>
          <p:cNvSpPr>
            <a:spLocks noChangeArrowheads="1"/>
          </p:cNvSpPr>
          <p:nvPr/>
        </p:nvSpPr>
        <p:spPr bwMode="auto">
          <a:xfrm>
            <a:off x="5489972" y="781738"/>
            <a:ext cx="40005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鱼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23" name="Rectangle 27"/>
          <p:cNvSpPr>
            <a:spLocks noChangeArrowheads="1"/>
          </p:cNvSpPr>
          <p:nvPr/>
        </p:nvSpPr>
        <p:spPr bwMode="auto">
          <a:xfrm>
            <a:off x="2088357" y="805551"/>
            <a:ext cx="55126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狐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24" name="Rectangle 28"/>
          <p:cNvSpPr>
            <a:spLocks noChangeArrowheads="1"/>
          </p:cNvSpPr>
          <p:nvPr/>
        </p:nvSpPr>
        <p:spPr bwMode="auto">
          <a:xfrm>
            <a:off x="3211117" y="788882"/>
            <a:ext cx="46672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马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25" name="Rectangle 29"/>
          <p:cNvSpPr>
            <a:spLocks noChangeArrowheads="1"/>
          </p:cNvSpPr>
          <p:nvPr/>
        </p:nvSpPr>
        <p:spPr bwMode="auto">
          <a:xfrm>
            <a:off x="3790951" y="790072"/>
            <a:ext cx="61912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兔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26" name="Rectangle 30"/>
          <p:cNvSpPr>
            <a:spLocks noChangeArrowheads="1"/>
          </p:cNvSpPr>
          <p:nvPr/>
        </p:nvSpPr>
        <p:spPr bwMode="auto">
          <a:xfrm>
            <a:off x="982266" y="805551"/>
            <a:ext cx="51435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狼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27" name="Rectangle 31"/>
          <p:cNvSpPr>
            <a:spLocks noChangeArrowheads="1"/>
          </p:cNvSpPr>
          <p:nvPr/>
        </p:nvSpPr>
        <p:spPr bwMode="auto">
          <a:xfrm>
            <a:off x="5922169" y="767451"/>
            <a:ext cx="661988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鸟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560" name="Text Box 33"/>
          <p:cNvSpPr txBox="1"/>
          <p:nvPr/>
        </p:nvSpPr>
        <p:spPr>
          <a:xfrm>
            <a:off x="1208485" y="4008332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31" name="Line 35"/>
          <p:cNvSpPr/>
          <p:nvPr/>
        </p:nvSpPr>
        <p:spPr>
          <a:xfrm>
            <a:off x="7163991" y="1124638"/>
            <a:ext cx="0" cy="3186113"/>
          </a:xfrm>
          <a:prstGeom prst="line">
            <a:avLst/>
          </a:prstGeom>
          <a:ln w="3810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132132" name="Text Box 36"/>
          <p:cNvSpPr txBox="1">
            <a:spLocks noChangeArrowheads="1"/>
          </p:cNvSpPr>
          <p:nvPr/>
        </p:nvSpPr>
        <p:spPr bwMode="auto">
          <a:xfrm>
            <a:off x="6777355" y="379095"/>
            <a:ext cx="90805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其它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动物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563" name="AutoShape 37"/>
          <p:cNvSpPr/>
          <p:nvPr/>
        </p:nvSpPr>
        <p:spPr>
          <a:xfrm rot="-5400000" flipV="1">
            <a:off x="4024313" y="1510402"/>
            <a:ext cx="285750" cy="5993606"/>
          </a:xfrm>
          <a:prstGeom prst="leftBrace">
            <a:avLst>
              <a:gd name="adj1" fmla="val 0"/>
              <a:gd name="adj2" fmla="val 51315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/>
          <a:lstStyle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34" name="Text Box 38"/>
          <p:cNvSpPr txBox="1">
            <a:spLocks noChangeArrowheads="1"/>
          </p:cNvSpPr>
          <p:nvPr/>
        </p:nvSpPr>
        <p:spPr bwMode="auto">
          <a:xfrm>
            <a:off x="3633788" y="4622695"/>
            <a:ext cx="1262063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1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动物界</a:t>
            </a:r>
            <a:endParaRPr kumimoji="0" lang="zh-CN" altLang="en-US" sz="21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36" name="Oval 40"/>
          <p:cNvSpPr/>
          <p:nvPr/>
        </p:nvSpPr>
        <p:spPr>
          <a:xfrm>
            <a:off x="3654029" y="4634602"/>
            <a:ext cx="919163" cy="377428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37" name="Oval 41"/>
          <p:cNvSpPr/>
          <p:nvPr/>
        </p:nvSpPr>
        <p:spPr>
          <a:xfrm>
            <a:off x="2195514" y="3986901"/>
            <a:ext cx="3456385" cy="432197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38" name="Oval 42"/>
          <p:cNvSpPr/>
          <p:nvPr/>
        </p:nvSpPr>
        <p:spPr>
          <a:xfrm>
            <a:off x="845345" y="1448490"/>
            <a:ext cx="756047" cy="377428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39" name="Oval 43"/>
          <p:cNvSpPr/>
          <p:nvPr/>
        </p:nvSpPr>
        <p:spPr>
          <a:xfrm>
            <a:off x="1115617" y="2042610"/>
            <a:ext cx="756047" cy="377429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40" name="Oval 44"/>
          <p:cNvSpPr/>
          <p:nvPr/>
        </p:nvSpPr>
        <p:spPr>
          <a:xfrm>
            <a:off x="1385888" y="2528385"/>
            <a:ext cx="756047" cy="377429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41" name="Oval 45"/>
          <p:cNvSpPr/>
          <p:nvPr/>
        </p:nvSpPr>
        <p:spPr>
          <a:xfrm>
            <a:off x="1547813" y="3068929"/>
            <a:ext cx="917972" cy="377429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2142" name="Oval 46"/>
          <p:cNvSpPr/>
          <p:nvPr/>
        </p:nvSpPr>
        <p:spPr>
          <a:xfrm>
            <a:off x="2358628" y="3499936"/>
            <a:ext cx="917972" cy="378619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7981" name="Rectangle 4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633551" y="1429915"/>
            <a:ext cx="4617244" cy="228663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黑体" panose="02010609060101010101" charset="-122"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分类等级越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，所包含的生物种类越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多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kumimoji="1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具有的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共同特征越</a:t>
            </a:r>
            <a:r>
              <a:rPr kumimoji="0" lang="zh-CN" altLang="en-US" sz="21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少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kumimoji="1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生物之间的亲缘关系越</a:t>
            </a:r>
            <a:r>
              <a:rPr kumimoji="1" lang="zh-CN" altLang="en-US" sz="21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远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黑体" panose="02010609060101010101" charset="-122"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分类等级越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低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，所包含的生物种类越</a:t>
            </a:r>
            <a:r>
              <a:rPr kumimoji="0" lang="zh-CN" altLang="en-US" sz="21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少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kumimoji="1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具有的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共同特征越</a:t>
            </a:r>
            <a:r>
              <a:rPr kumimoji="0" lang="zh-CN" altLang="en-US" sz="21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多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，生物之间的亲缘关系越</a:t>
            </a:r>
            <a:r>
              <a:rPr kumimoji="0" lang="zh-CN" altLang="en-US" sz="21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近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7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7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8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3" name="Text Box 8"/>
          <p:cNvSpPr txBox="1"/>
          <p:nvPr/>
        </p:nvSpPr>
        <p:spPr>
          <a:xfrm>
            <a:off x="443230" y="469265"/>
            <a:ext cx="7620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请同学们来做法官：谁是老虎财产的继承者？</a:t>
            </a:r>
            <a:endParaRPr lang="zh-CN" altLang="en-US" sz="2400" b="1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4339" name="Rectangle 19"/>
          <p:cNvSpPr>
            <a:spLocks noChangeArrowheads="1"/>
          </p:cNvSpPr>
          <p:nvPr/>
        </p:nvSpPr>
        <p:spPr bwMode="auto">
          <a:xfrm>
            <a:off x="1707596" y="1476112"/>
            <a:ext cx="1706880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黑体" panose="02010609060101010101" charset="-122"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动物界</a:t>
            </a:r>
            <a:b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脊索动物门</a:t>
            </a:r>
            <a:b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哺乳纲</a:t>
            </a:r>
            <a:b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食肉目</a:t>
            </a:r>
            <a:b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猫科</a:t>
            </a:r>
            <a:b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豹属</a:t>
            </a:r>
            <a:b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虎种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645" name="Text Box 21"/>
          <p:cNvSpPr txBox="1">
            <a:spLocks noChangeArrowheads="1"/>
          </p:cNvSpPr>
          <p:nvPr/>
        </p:nvSpPr>
        <p:spPr bwMode="auto">
          <a:xfrm>
            <a:off x="50800" y="2402840"/>
            <a:ext cx="1562735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虎的生物分类等级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649" name="AutoShape 25"/>
          <p:cNvSpPr/>
          <p:nvPr/>
        </p:nvSpPr>
        <p:spPr>
          <a:xfrm>
            <a:off x="1393825" y="1677670"/>
            <a:ext cx="323850" cy="2279650"/>
          </a:xfrm>
          <a:prstGeom prst="leftBrace">
            <a:avLst>
              <a:gd name="adj1" fmla="val 52818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Picture 3" descr="she-0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3547745" y="1107440"/>
            <a:ext cx="1411605" cy="909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AutoShape 9"/>
          <p:cNvSpPr/>
          <p:nvPr>
            <p:custDataLst>
              <p:tags r:id="rId3"/>
            </p:custDataLst>
          </p:nvPr>
        </p:nvSpPr>
        <p:spPr>
          <a:xfrm flipV="1">
            <a:off x="3519011" y="2310105"/>
            <a:ext cx="1544955" cy="1258729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algn="ctr"/>
            <a:endParaRPr lang="zh-CN" altLang="en-US" sz="2100" b="1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ext Box 1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322955" y="2058486"/>
            <a:ext cx="1774190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kern="1200" cap="none" spc="0" normalizeH="0" baseline="0" noProof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蛇与老虎都属于脊椎动物门。</a:t>
            </a:r>
            <a:endParaRPr kumimoji="1" lang="zh-CN" altLang="en-US" sz="2400" kern="1200" cap="none" spc="0" normalizeH="0" baseline="0" noProof="0" smtClean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AutoShape 13"/>
          <p:cNvSpPr/>
          <p:nvPr>
            <p:custDataLst>
              <p:tags r:id="rId5"/>
            </p:custDataLst>
          </p:nvPr>
        </p:nvSpPr>
        <p:spPr>
          <a:xfrm flipV="1">
            <a:off x="5334953" y="2405354"/>
            <a:ext cx="1537335" cy="1163003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algn="ctr"/>
            <a:endParaRPr lang="zh-CN" altLang="en-US" sz="2100" b="1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73992" y="2058486"/>
            <a:ext cx="1486853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400" kern="1200" cap="none" spc="0" normalizeH="0" baseline="0" noProof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猪与老虎都属于哺乳纲。</a:t>
            </a:r>
            <a:endParaRPr kumimoji="1" lang="zh-CN" altLang="en-US" sz="2400" kern="1200" cap="none" spc="0" normalizeH="0" baseline="0" noProof="0" smtClean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7" name="Picture 5" descr="200761213854359_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5273675" y="1107440"/>
            <a:ext cx="1374140" cy="915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Box 1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853873" y="2058486"/>
            <a:ext cx="1674971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kern="1200" cap="none" spc="0" normalizeH="0" baseline="0" noProof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狐与老虎都属于食肉目。</a:t>
            </a:r>
            <a:endParaRPr kumimoji="1" lang="zh-CN" altLang="en-US" sz="2400" kern="1200" cap="none" spc="0" normalizeH="0" baseline="0" noProof="0" smtClean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9" name="Picture 4" descr="20110727144806900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6961823" y="1139164"/>
            <a:ext cx="1233011" cy="883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10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767070" y="4119245"/>
            <a:ext cx="1911985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400" kern="1200" cap="none" spc="0" normalizeH="0" baseline="0" noProof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豹</a:t>
            </a:r>
            <a:r>
              <a:rPr kumimoji="0" lang="zh-CN" altLang="en-US" sz="2400" kern="1200" cap="none" spc="0" normalizeH="0" baseline="0" noProof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与老虎都属于豹属。</a:t>
            </a:r>
            <a:endParaRPr kumimoji="0" lang="zh-CN" altLang="en-US" sz="2400" kern="1200" cap="none" spc="0" normalizeH="0" baseline="0" noProof="0" smtClean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873500" y="4119245"/>
            <a:ext cx="184912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kern="1200" cap="none" spc="0" normalizeH="0" baseline="0" noProof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猫与老虎都属于猫科。</a:t>
            </a:r>
            <a:endParaRPr kumimoji="1" lang="zh-CN" altLang="en-US" sz="2400" kern="1200" cap="none" spc="0" normalizeH="0" baseline="0" noProof="0" smtClean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2" name="Picture 2" descr="6365702_213044008401_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 cstate="email"/>
          <a:stretch>
            <a:fillRect/>
          </a:stretch>
        </p:blipFill>
        <p:spPr>
          <a:xfrm>
            <a:off x="4140994" y="3300864"/>
            <a:ext cx="1170146" cy="7777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6" descr="lacz-08293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 cstate="email"/>
          <a:stretch>
            <a:fillRect/>
          </a:stretch>
        </p:blipFill>
        <p:spPr>
          <a:xfrm>
            <a:off x="6031230" y="3321050"/>
            <a:ext cx="1198880" cy="7981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9" grpId="0"/>
      <p:bldP spid="26645" grpId="0" bldLvl="0" animBg="1"/>
      <p:bldP spid="2664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1532335" y="3653287"/>
            <a:ext cx="171450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350" b="1" dirty="0">
              <a:latin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7651" name="Picture 3" descr="24-110920154213S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68400" y="1652270"/>
            <a:ext cx="3201035" cy="223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Picture 5" descr="T1Yn6fXiXrXXXXXXXX_!!273913842-0-pix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46270" y="1652270"/>
            <a:ext cx="3275965" cy="22275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1057910" y="989965"/>
            <a:ext cx="7378065" cy="52197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同学们，想知道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在生物分类上的位置吗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0" y="1504315"/>
            <a:ext cx="4966970" cy="3183255"/>
          </a:xfrm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黑体" panose="02010609060101010101" charset="-122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folHlink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种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桃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黑体" panose="02010609060101010101" charset="-122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folHlink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属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梅属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黑体" panose="02010609060101010101" charset="-122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folHlink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科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蔷薇科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黑体" panose="02010609060101010101" charset="-122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folHlink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目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蔷薇目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黑体" panose="02010609060101010101" charset="-122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folHlink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纲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双子叶植物纲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黑体" panose="02010609060101010101" charset="-122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folHlink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门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种子植物门的被子植物亚门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黑体" panose="02010609060101010101" charset="-122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folHlink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界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</a:rPr>
              <a:t>植物界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428625" y="211455"/>
            <a:ext cx="2908935" cy="434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植物的分类等级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72712" name="Picture 8" descr="6979273_164434645000_2"/>
          <p:cNvPicPr>
            <a:picLocks noChangeAspect="1"/>
          </p:cNvPicPr>
          <p:nvPr/>
        </p:nvPicPr>
        <p:blipFill>
          <a:blip r:embed="rId2" cstate="email"/>
          <a:srcRect l="2046" b="3457"/>
          <a:stretch>
            <a:fillRect/>
          </a:stretch>
        </p:blipFill>
        <p:spPr>
          <a:xfrm>
            <a:off x="5669915" y="1461770"/>
            <a:ext cx="2978785" cy="1950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10"/>
          <p:cNvSpPr/>
          <p:nvPr/>
        </p:nvSpPr>
        <p:spPr>
          <a:xfrm>
            <a:off x="459740" y="922020"/>
            <a:ext cx="5162550" cy="511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黑体" panose="02010609060101010101" charset="-122"/>
              <a:buNone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按从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到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小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的等级顺序：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0" y="942340"/>
            <a:ext cx="8116570" cy="775335"/>
          </a:xfrm>
        </p:spPr>
        <p:txBody>
          <a:bodyPr vert="horz" wrap="square" lIns="68580" tIns="34290" rIns="68580" bIns="3429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sym typeface="黑体" panose="02010609060101010101" charset="-122"/>
              </a:rPr>
              <a:t>如果你想了解蝉的生长发育和行为，在下列几种书中，你会选择哪一种？ </a:t>
            </a:r>
            <a:endParaRPr lang="zh-CN" altLang="en-US" sz="2400" b="1" dirty="0">
              <a:solidFill>
                <a:schemeClr val="tx1"/>
              </a:solidFill>
              <a:latin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82600" y="1936936"/>
            <a:ext cx="8134350" cy="2181692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29895" y="211455"/>
            <a:ext cx="24371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新课导入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8003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645673" y="1888385"/>
            <a:ext cx="2077640" cy="248483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3801508" y="334461"/>
            <a:ext cx="166092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双名法</a:t>
            </a:r>
            <a:endParaRPr kumimoji="0" lang="zh-CN" altLang="en-US" sz="2400" b="1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454025" y="334645"/>
            <a:ext cx="3539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现在通用的生物命名法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343458" y="4409890"/>
            <a:ext cx="10715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林奈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4660" y="930910"/>
            <a:ext cx="970280" cy="4603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属名</a:t>
            </a:r>
            <a:endParaRPr lang="zh-CN" altLang="en-US" sz="24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31060" y="916940"/>
            <a:ext cx="1220470" cy="4603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种加词</a:t>
            </a:r>
            <a:endParaRPr lang="zh-CN" altLang="en-US" sz="24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" name="加号 18"/>
          <p:cNvSpPr>
            <a:spLocks noChangeArrowheads="1"/>
          </p:cNvSpPr>
          <p:nvPr/>
        </p:nvSpPr>
        <p:spPr bwMode="auto">
          <a:xfrm>
            <a:off x="1577262" y="971682"/>
            <a:ext cx="428625" cy="482204"/>
          </a:xfrm>
          <a:custGeom>
            <a:avLst/>
            <a:gdLst>
              <a:gd name="T0" fmla="*/ 495751 w 571504"/>
              <a:gd name="T1" fmla="*/ 321471 h 642942"/>
              <a:gd name="T2" fmla="*/ 285752 w 571504"/>
              <a:gd name="T3" fmla="*/ 557720 h 642942"/>
              <a:gd name="T4" fmla="*/ 75753 w 571504"/>
              <a:gd name="T5" fmla="*/ 321471 h 642942"/>
              <a:gd name="T6" fmla="*/ 285752 w 571504"/>
              <a:gd name="T7" fmla="*/ 85222 h 642942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75753 w 571504"/>
              <a:gd name="T13" fmla="*/ 254262 h 642942"/>
              <a:gd name="T14" fmla="*/ 495751 w 571504"/>
              <a:gd name="T15" fmla="*/ 388680 h 6429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1504" h="642942">
                <a:moveTo>
                  <a:pt x="75753" y="254262"/>
                </a:moveTo>
                <a:lnTo>
                  <a:pt x="218543" y="254262"/>
                </a:lnTo>
                <a:lnTo>
                  <a:pt x="218543" y="85222"/>
                </a:lnTo>
                <a:lnTo>
                  <a:pt x="352961" y="85222"/>
                </a:lnTo>
                <a:lnTo>
                  <a:pt x="352961" y="254262"/>
                </a:lnTo>
                <a:lnTo>
                  <a:pt x="495751" y="254262"/>
                </a:lnTo>
                <a:lnTo>
                  <a:pt x="495751" y="388680"/>
                </a:lnTo>
                <a:lnTo>
                  <a:pt x="352961" y="388680"/>
                </a:lnTo>
                <a:lnTo>
                  <a:pt x="352961" y="557720"/>
                </a:lnTo>
                <a:lnTo>
                  <a:pt x="218543" y="557720"/>
                </a:lnTo>
                <a:lnTo>
                  <a:pt x="218543" y="388680"/>
                </a:lnTo>
                <a:lnTo>
                  <a:pt x="75753" y="388680"/>
                </a:lnTo>
                <a:close/>
              </a:path>
            </a:pathLst>
          </a:custGeom>
          <a:solidFill>
            <a:schemeClr val="hlink"/>
          </a:solidFill>
          <a:ln w="25400" algn="ctr">
            <a:noFill/>
            <a:miter lim="800000"/>
          </a:ln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等于号 19"/>
          <p:cNvSpPr>
            <a:spLocks noChangeArrowheads="1"/>
          </p:cNvSpPr>
          <p:nvPr/>
        </p:nvSpPr>
        <p:spPr bwMode="auto">
          <a:xfrm>
            <a:off x="3426301" y="970492"/>
            <a:ext cx="696516" cy="428625"/>
          </a:xfrm>
          <a:custGeom>
            <a:avLst/>
            <a:gdLst>
              <a:gd name="T0" fmla="*/ 805596 w 928694"/>
              <a:gd name="T1" fmla="*/ 184939 h 571504"/>
              <a:gd name="T2" fmla="*/ 805596 w 928694"/>
              <a:gd name="T3" fmla="*/ 386565 h 571504"/>
              <a:gd name="T4" fmla="*/ 464347 w 928694"/>
              <a:gd name="T5" fmla="*/ 453774 h 571504"/>
              <a:gd name="T6" fmla="*/ 123098 w 928694"/>
              <a:gd name="T7" fmla="*/ 184939 h 571504"/>
              <a:gd name="T8" fmla="*/ 123098 w 928694"/>
              <a:gd name="T9" fmla="*/ 386565 h 571504"/>
              <a:gd name="T10" fmla="*/ 464347 w 928694"/>
              <a:gd name="T11" fmla="*/ 117730 h 571504"/>
              <a:gd name="T12" fmla="*/ 0 60000 65536"/>
              <a:gd name="T13" fmla="*/ 0 60000 65536"/>
              <a:gd name="T14" fmla="*/ 5898240 60000 65536"/>
              <a:gd name="T15" fmla="*/ 11796480 60000 65536"/>
              <a:gd name="T16" fmla="*/ 11796480 60000 65536"/>
              <a:gd name="T17" fmla="*/ 17694720 60000 65536"/>
              <a:gd name="T18" fmla="*/ 123098 w 928694"/>
              <a:gd name="T19" fmla="*/ 117730 h 571504"/>
              <a:gd name="T20" fmla="*/ 805596 w 928694"/>
              <a:gd name="T21" fmla="*/ 453774 h 57150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28694" h="571504">
                <a:moveTo>
                  <a:pt x="123098" y="117730"/>
                </a:moveTo>
                <a:lnTo>
                  <a:pt x="805596" y="117730"/>
                </a:lnTo>
                <a:lnTo>
                  <a:pt x="805596" y="252148"/>
                </a:lnTo>
                <a:lnTo>
                  <a:pt x="123098" y="252148"/>
                </a:lnTo>
                <a:close/>
                <a:moveTo>
                  <a:pt x="123098" y="319356"/>
                </a:moveTo>
                <a:lnTo>
                  <a:pt x="805596" y="319356"/>
                </a:lnTo>
                <a:lnTo>
                  <a:pt x="805596" y="453774"/>
                </a:lnTo>
                <a:lnTo>
                  <a:pt x="123098" y="453774"/>
                </a:lnTo>
                <a:close/>
              </a:path>
            </a:pathLst>
          </a:custGeom>
          <a:solidFill>
            <a:schemeClr val="hlink"/>
          </a:solidFill>
          <a:ln w="25400" algn="ctr">
            <a:noFill/>
            <a:miter lim="800000"/>
          </a:ln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28770" y="916940"/>
            <a:ext cx="2100580" cy="4603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学名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物种名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4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8440" name="Picture 8" descr="QQ截图20090305120129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6090" y="1645920"/>
            <a:ext cx="4495800" cy="296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2" name="Oval 1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00860" y="2958465"/>
            <a:ext cx="584200" cy="33274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p>
            <a:endParaRPr lang="zh-CN" altLang="en-US"/>
          </a:p>
        </p:txBody>
      </p:sp>
      <p:sp>
        <p:nvSpPr>
          <p:cNvPr id="18443" name="Oval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384425" y="2859405"/>
            <a:ext cx="967740" cy="510540"/>
          </a:xfrm>
          <a:prstGeom prst="ellipse">
            <a:avLst/>
          </a:prstGeom>
          <a:noFill/>
          <a:ln w="19050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p>
            <a:endParaRPr lang="zh-CN" altLang="en-US"/>
          </a:p>
        </p:txBody>
      </p:sp>
      <p:sp>
        <p:nvSpPr>
          <p:cNvPr id="18444" name="箭头 314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 flipV="1">
            <a:off x="920115" y="1375410"/>
            <a:ext cx="1136015" cy="158242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18445" name="箭头 315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 flipV="1">
            <a:off x="2696210" y="1391285"/>
            <a:ext cx="129540" cy="146113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4" grpId="0"/>
      <p:bldP spid="8" grpId="0"/>
      <p:bldP spid="9" grpId="0"/>
      <p:bldP spid="10" grpId="0" bldLvl="0" animBg="1"/>
      <p:bldP spid="15" grpId="0" bldLvl="0" animBg="1"/>
      <p:bldP spid="22" grpId="0" bldLvl="0" animBg="1"/>
      <p:bldP spid="18442" grpId="0" bldLvl="0" animBg="1"/>
      <p:bldP spid="18443" grpId="0" bldLvl="0" animBg="1"/>
      <p:bldP spid="18444" grpId="0" bldLvl="0" animBg="1"/>
      <p:bldP spid="1844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54273" descr="294739_200238570000_2"/>
          <p:cNvPicPr>
            <a:picLocks noChangeAspect="1"/>
          </p:cNvPicPr>
          <p:nvPr/>
        </p:nvPicPr>
        <p:blipFill>
          <a:blip r:embed="rId1" cstate="email"/>
          <a:srcRect b="4303"/>
          <a:stretch>
            <a:fillRect/>
          </a:stretch>
        </p:blipFill>
        <p:spPr>
          <a:xfrm>
            <a:off x="544830" y="1903730"/>
            <a:ext cx="2515870" cy="258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6" name="文本框 54275"/>
          <p:cNvSpPr txBox="1"/>
          <p:nvPr/>
        </p:nvSpPr>
        <p:spPr>
          <a:xfrm>
            <a:off x="3576320" y="2142490"/>
            <a:ext cx="4455160" cy="2106930"/>
          </a:xfrm>
          <a:prstGeom prst="rect">
            <a:avLst/>
          </a:prstGeom>
          <a:solidFill>
            <a:srgbClr val="FDA8DA"/>
          </a:solidFill>
          <a:ln w="9525">
            <a:noFill/>
          </a:ln>
        </p:spPr>
        <p:txBody>
          <a:bodyPr>
            <a:noAutofit/>
          </a:bodyPr>
          <a:lstStyle/>
          <a:p>
            <a:pPr algn="ctr">
              <a:spcBef>
                <a:spcPct val="50000"/>
              </a:spcBef>
              <a:buFont typeface="黑体" panose="02010609060101010101" charset="-122"/>
              <a:buNone/>
            </a:pP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月季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  <a:buFont typeface="黑体" panose="02010609060101010101" charset="-122"/>
              <a:buNone/>
            </a:pPr>
            <a:r>
              <a:rPr lang="zh-CN" altLang="en-US" sz="2100" b="1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</a:t>
            </a:r>
            <a:r>
              <a:rPr lang="zh-CN" altLang="en-US" sz="2100" b="1" i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100" b="1" i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Rosa </a:t>
            </a:r>
            <a:r>
              <a:rPr lang="en-US" altLang="zh-CN" sz="2100" b="1" i="1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chinensis</a:t>
            </a:r>
            <a:r>
              <a:rPr lang="en-US" altLang="zh-CN" sz="2100" b="1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100" b="1" i="1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Jacquem</a:t>
            </a:r>
            <a:endParaRPr lang="en-US" altLang="zh-CN" sz="2100" b="1" i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  <a:buFont typeface="黑体" panose="02010609060101010101" charset="-122"/>
              <a:buNone/>
            </a:pPr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俗称月月红，又名长春花、月月花等，蔷薇科。原产于我国，其特点是从春到秋开花不绝，叶片光滑，茎上具有钩刺。</a:t>
            </a:r>
            <a:endParaRPr lang="zh-CN" altLang="en-US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4277" name="左箭头 54276"/>
          <p:cNvSpPr/>
          <p:nvPr/>
        </p:nvSpPr>
        <p:spPr>
          <a:xfrm>
            <a:off x="3098165" y="3129915"/>
            <a:ext cx="440690" cy="224790"/>
          </a:xfrm>
          <a:prstGeom prst="leftArrow">
            <a:avLst>
              <a:gd name="adj1" fmla="val 50000"/>
              <a:gd name="adj2" fmla="val 36585"/>
            </a:avLst>
          </a:prstGeom>
          <a:solidFill>
            <a:srgbClr val="FDA8DA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>
              <a:cs typeface="黑体" panose="02010609060101010101" charset="-122"/>
            </a:endParaRPr>
          </a:p>
        </p:txBody>
      </p:sp>
      <p:sp>
        <p:nvSpPr>
          <p:cNvPr id="54278" name="文本框 54277"/>
          <p:cNvSpPr txBox="1"/>
          <p:nvPr/>
        </p:nvSpPr>
        <p:spPr bwMode="auto">
          <a:xfrm>
            <a:off x="434340" y="185420"/>
            <a:ext cx="209359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fromWordArt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fontAlgn="base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课外活动</a:t>
            </a:r>
            <a:endParaRPr lang="zh-CN" altLang="en-US" sz="2800" b="1" noProof="0" smtClean="0">
              <a:ln>
                <a:noFill/>
              </a:ln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4279" name="矩形 54278"/>
          <p:cNvSpPr/>
          <p:nvPr/>
        </p:nvSpPr>
        <p:spPr>
          <a:xfrm>
            <a:off x="434340" y="775627"/>
            <a:ext cx="8199120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spcBef>
                <a:spcPct val="20000"/>
              </a:spcBef>
              <a:buFont typeface="黑体" panose="02010609060101010101" charset="-122"/>
              <a:buNone/>
            </a:pPr>
            <a:r>
              <a:rPr lang="en-US" altLang="zh-CN" sz="2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在植物园或公园里，我们经常可以看到各种不同植物的标牌，请你根据课前了解的校园内的某一植物，尝试给它做一个标牌。</a:t>
            </a:r>
            <a:endParaRPr lang="zh-CN" altLang="en-US" sz="21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Rectangle 7"/>
          <p:cNvSpPr>
            <a:spLocks noChangeArrowheads="1"/>
          </p:cNvSpPr>
          <p:nvPr/>
        </p:nvSpPr>
        <p:spPr bwMode="auto">
          <a:xfrm>
            <a:off x="1042670" y="907415"/>
            <a:ext cx="6689090" cy="341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．生物分类的基本单位是（ 　  ）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．界    　　           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．科     　　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．属     　　　　　　  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．种　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．下列单位中生物种类最多的是（　   ）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．哺乳纲    　　   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．豹属     　　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．节肢动物门      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．猫科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5103495" y="907415"/>
            <a:ext cx="62992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D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5912485" y="2571750"/>
            <a:ext cx="87185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79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4994" y="179278"/>
            <a:ext cx="2857500" cy="50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课堂检测</a:t>
            </a:r>
            <a:endParaRPr kumimoji="0" lang="zh-CN" altLang="en-US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bldLvl="0" autoUpdateAnimBg="0"/>
      <p:bldP spid="20488" grpId="0" bldLvl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内容占位符 2"/>
          <p:cNvSpPr>
            <a:spLocks noGrp="1" noChangeArrowheads="1"/>
          </p:cNvSpPr>
          <p:nvPr/>
        </p:nvSpPr>
        <p:spPr bwMode="auto">
          <a:xfrm>
            <a:off x="1169035" y="952500"/>
            <a:ext cx="6858635" cy="3455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273050" indent="-273050">
              <a:lnSpc>
                <a:spcPct val="150000"/>
              </a:lnSpc>
              <a:buFontTx/>
              <a:buNone/>
            </a:pPr>
            <a:r>
              <a:rPr lang="en-US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3．生物学家将生物分为不同等级的分类单位的依据是（    ）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73050" indent="-273050">
              <a:lnSpc>
                <a:spcPct val="150000"/>
              </a:lnSpc>
              <a:buFontTx/>
              <a:buNone/>
            </a:pP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A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．生物的食性  </a:t>
            </a:r>
            <a:endParaRPr 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73050" indent="-273050">
              <a:lnSpc>
                <a:spcPct val="150000"/>
              </a:lnSpc>
              <a:buFontTx/>
              <a:buNone/>
            </a:pP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B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．生物之间的捕食和竞争关系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73050" indent="-273050">
              <a:lnSpc>
                <a:spcPct val="150000"/>
              </a:lnSpc>
              <a:buFontTx/>
              <a:buNone/>
            </a:pP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C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．生物之间的相似程度   </a:t>
            </a:r>
            <a:endParaRPr 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73050" indent="-273050">
              <a:lnSpc>
                <a:spcPct val="150000"/>
              </a:lnSpc>
              <a:buFontTx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．生物的生活环境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73050" indent="-273050">
              <a:lnSpc>
                <a:spcPct val="150000"/>
              </a:lnSpc>
              <a:buFontTx/>
              <a:buNone/>
            </a:pP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73050" indent="-273050">
              <a:spcBef>
                <a:spcPct val="20000"/>
              </a:spcBef>
              <a:buFontTx/>
              <a:buChar char="•"/>
            </a:pPr>
            <a:endParaRPr lang="zh-CN" altLang="en-US" sz="24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2857500" y="1555115"/>
            <a:ext cx="76263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79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4994" y="179278"/>
            <a:ext cx="2857500" cy="50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课堂检测</a:t>
            </a:r>
            <a:endParaRPr kumimoji="0" lang="zh-CN" altLang="en-US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447358" y="1429385"/>
            <a:ext cx="8249285" cy="3348355"/>
          </a:xfrm>
          <a:prstGeom prst="round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0025" y="2073910"/>
            <a:ext cx="6786880" cy="9531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根据生物的相似程度(如形态结构、生理功能)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把生物划分为不同的等级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8090" y="660202"/>
            <a:ext cx="189230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生物分类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0025" y="3559175"/>
            <a:ext cx="6787515" cy="521970"/>
          </a:xfrm>
          <a:prstGeom prst="rect">
            <a:avLst/>
          </a:prstGeom>
          <a:solidFill>
            <a:srgbClr val="DAEFC3"/>
          </a:solidFill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并对每一类群的特征进行科学的描述。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961390" y="3559175"/>
            <a:ext cx="508635" cy="520700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endParaRPr lang="en-US" altLang="zh-CN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: 圆角 9"/>
          <p:cNvSpPr/>
          <p:nvPr>
            <p:custDataLst>
              <p:tags r:id="rId1"/>
            </p:custDataLst>
          </p:nvPr>
        </p:nvSpPr>
        <p:spPr>
          <a:xfrm>
            <a:off x="961390" y="2073275"/>
            <a:ext cx="508635" cy="953135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endParaRPr lang="en-US" altLang="zh-CN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53610" y="161727"/>
            <a:ext cx="189230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科学方法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8" grpId="0" bldLvl="0" animBg="1"/>
      <p:bldP spid="10" grpId="0" bldLvl="0" animBg="1"/>
      <p:bldP spid="3" grpId="0" bldLvl="0" animBg="1"/>
      <p:bldP spid="5" grpId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6"/>
          <p:cNvSpPr/>
          <p:nvPr/>
        </p:nvSpPr>
        <p:spPr>
          <a:xfrm>
            <a:off x="609600" y="1223407"/>
            <a:ext cx="83629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0" hangingPunct="0">
              <a:lnSpc>
                <a:spcPct val="100000"/>
              </a:lnSpc>
              <a:buFont typeface="黑体" panose="02010609060101010101" charset="-122"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生物分类等级由高到低为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界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门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纲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目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科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属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种</a:t>
            </a:r>
            <a:endParaRPr lang="zh-CN" altLang="en-US" sz="24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Picture 3"/>
          <p:cNvPicPr/>
          <p:nvPr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1155065" y="2332355"/>
            <a:ext cx="6751320" cy="191833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45860" y="1280526"/>
            <a:ext cx="2907453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共同特征越来越多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45858" y="2021641"/>
            <a:ext cx="307848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亲缘关系越来越近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2" name="AutoShape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48687" y="2485659"/>
            <a:ext cx="4845756" cy="171027"/>
          </a:xfrm>
          <a:prstGeom prst="rightArrow">
            <a:avLst>
              <a:gd name="adj1" fmla="val 50000"/>
              <a:gd name="adj2" fmla="val 285100"/>
            </a:avLst>
          </a:prstGeom>
          <a:solidFill>
            <a:srgbClr val="079FA9"/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98649" y="1646594"/>
            <a:ext cx="4419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界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148192" y="1558042"/>
            <a:ext cx="4419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" name="Rectangle 1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98649" y="2410275"/>
            <a:ext cx="4419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界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6" name="Rectangle 1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148192" y="2321724"/>
            <a:ext cx="4419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7" name="AutoShape 1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148687" y="1732667"/>
            <a:ext cx="4845756" cy="171027"/>
          </a:xfrm>
          <a:prstGeom prst="rightArrow">
            <a:avLst>
              <a:gd name="adj1" fmla="val 50000"/>
              <a:gd name="adj2" fmla="val 268392"/>
            </a:avLst>
          </a:prstGeom>
          <a:solidFill>
            <a:srgbClr val="079FA9"/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723574" y="3238576"/>
            <a:ext cx="7776864" cy="1027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indent="0" eaLnBrk="1" hangingPunct="1">
              <a:lnSpc>
                <a:spcPct val="130000"/>
              </a:lnSpc>
              <a:spcBef>
                <a:spcPts val="450"/>
              </a:spcBef>
              <a:buFont typeface="黑体" panose="02010609060101010101" charset="-122"/>
              <a:buNone/>
            </a:pPr>
            <a:r>
              <a:rPr lang="zh-CN" altLang="en-US" b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每一个种里只有一种生物。“</a:t>
            </a:r>
            <a:r>
              <a:rPr lang="zh-CN" altLang="en-US" b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种</a:t>
            </a:r>
            <a:r>
              <a:rPr lang="zh-CN" altLang="en-US" b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”是最基本的分类单位。同种生物的亲缘关系最密切。</a:t>
            </a:r>
            <a:endParaRPr lang="zh-CN" altLang="en-US" b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 bldLvl="0" animBg="1"/>
      <p:bldP spid="13" grpId="0"/>
      <p:bldP spid="14" grpId="0"/>
      <p:bldP spid="15" grpId="0"/>
      <p:bldP spid="16" grpId="0"/>
      <p:bldP spid="17" grpId="0" bldLvl="0" animBg="1"/>
      <p:bldP spid="18" grpId="0"/>
      <p:bldP spid="1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Picture 7"/>
          <p:cNvPicPr>
            <a:picLocks noGrp="1"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758440" y="2091690"/>
            <a:ext cx="3104515" cy="2292350"/>
          </a:xfrm>
          <a:prstGeom prst="rect">
            <a:avLst/>
          </a:prstGeom>
        </p:spPr>
      </p:pic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1256941" y="571675"/>
            <a:ext cx="55626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 dirty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思考以下问题：</a:t>
            </a:r>
            <a:endParaRPr kumimoji="1" lang="zh-CN" altLang="en-US" sz="2400" b="1" kern="1200" cap="none" spc="0" normalizeH="0" baseline="0" noProof="0" dirty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1480413" y="1337059"/>
            <a:ext cx="5832872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狼是怎样被列入不同等级的分类单位的？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bldLvl="0" animBg="1"/>
      <p:bldP spid="1331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60905" y="1278890"/>
            <a:ext cx="1472565" cy="97091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23080" y="1279021"/>
            <a:ext cx="1487242" cy="979537"/>
            <a:chOff x="390800" y="2097551"/>
            <a:chExt cx="1982989" cy="1306049"/>
          </a:xfrm>
        </p:grpSpPr>
        <p:pic>
          <p:nvPicPr>
            <p:cNvPr id="14339" name="Picture 20"/>
            <p:cNvPicPr preferRelativeResize="0"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94176" y="2108200"/>
              <a:ext cx="1979613" cy="1295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1" name="Text Box 15"/>
            <p:cNvSpPr txBox="1"/>
            <p:nvPr/>
          </p:nvSpPr>
          <p:spPr>
            <a:xfrm>
              <a:off x="390800" y="2097551"/>
              <a:ext cx="609600" cy="613833"/>
            </a:xfrm>
            <a:prstGeom prst="rect">
              <a:avLst/>
            </a:prstGeom>
            <a:solidFill>
              <a:srgbClr val="61C9CD"/>
            </a:solidFill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400" dirty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狼</a:t>
              </a:r>
              <a:endParaRPr lang="zh-CN" altLang="en-US" sz="24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00103" y="3446024"/>
            <a:ext cx="1496882" cy="979169"/>
            <a:chOff x="2538533" y="4932464"/>
            <a:chExt cx="1995843" cy="1305559"/>
          </a:xfrm>
        </p:grpSpPr>
        <p:pic>
          <p:nvPicPr>
            <p:cNvPr id="14343" name="Picture 21" descr="013000~3"/>
            <p:cNvPicPr preferRelativeResize="0"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554763" y="4942623"/>
              <a:ext cx="1979613" cy="1295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2" name="Text Box 16"/>
            <p:cNvSpPr txBox="1"/>
            <p:nvPr/>
          </p:nvSpPr>
          <p:spPr>
            <a:xfrm>
              <a:off x="2538533" y="4932464"/>
              <a:ext cx="1090507" cy="613833"/>
            </a:xfrm>
            <a:prstGeom prst="rect">
              <a:avLst/>
            </a:prstGeom>
            <a:solidFill>
              <a:srgbClr val="61C9CD"/>
            </a:solidFill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400" dirty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郊狼</a:t>
              </a:r>
              <a:endParaRPr lang="zh-CN" altLang="en-US" sz="24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12869" y="1279021"/>
            <a:ext cx="1490980" cy="987425"/>
            <a:chOff x="6926811" y="2038464"/>
            <a:chExt cx="1987974" cy="1316566"/>
          </a:xfrm>
        </p:grpSpPr>
        <p:pic>
          <p:nvPicPr>
            <p:cNvPr id="14341" name="Picture 26"/>
            <p:cNvPicPr preferRelativeResize="0"/>
            <p:nvPr/>
          </p:nvPicPr>
          <p:blipFill>
            <a:blip r:embed="rId5" cstate="email"/>
            <a:srcRect b="3464"/>
            <a:stretch>
              <a:fillRect/>
            </a:stretch>
          </p:blipFill>
          <p:spPr>
            <a:xfrm>
              <a:off x="6935278" y="2060477"/>
              <a:ext cx="1979507" cy="12945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4" name="Text Box 18"/>
            <p:cNvSpPr txBox="1"/>
            <p:nvPr/>
          </p:nvSpPr>
          <p:spPr>
            <a:xfrm>
              <a:off x="6926811" y="2038464"/>
              <a:ext cx="1056640" cy="613833"/>
            </a:xfrm>
            <a:prstGeom prst="rect">
              <a:avLst/>
            </a:prstGeom>
            <a:solidFill>
              <a:srgbClr val="61C9CD"/>
            </a:solidFill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dirty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蝙蝠</a:t>
              </a:r>
              <a:endParaRPr lang="zh-CN" altLang="en-US" sz="24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0946" y="3468678"/>
            <a:ext cx="1484710" cy="972025"/>
            <a:chOff x="394175" y="4895216"/>
            <a:chExt cx="1979613" cy="1296033"/>
          </a:xfrm>
        </p:grpSpPr>
        <p:pic>
          <p:nvPicPr>
            <p:cNvPr id="14345" name="Picture 8" descr="sy_20120402125934132045"/>
            <p:cNvPicPr preferRelativeResize="0"/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94175" y="4895849"/>
              <a:ext cx="1979613" cy="1295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5" name="Text Box 19"/>
            <p:cNvSpPr txBox="1"/>
            <p:nvPr/>
          </p:nvSpPr>
          <p:spPr>
            <a:xfrm>
              <a:off x="396832" y="4895216"/>
              <a:ext cx="650240" cy="613833"/>
            </a:xfrm>
            <a:prstGeom prst="rect">
              <a:avLst/>
            </a:prstGeom>
            <a:solidFill>
              <a:srgbClr val="61C9CD"/>
            </a:solidFill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dirty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马</a:t>
              </a:r>
              <a:endParaRPr lang="zh-CN" altLang="en-US" sz="24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32806" y="3482681"/>
            <a:ext cx="1457325" cy="972740"/>
            <a:chOff x="6887685" y="4978777"/>
            <a:chExt cx="1943100" cy="1296987"/>
          </a:xfrm>
        </p:grpSpPr>
        <p:pic>
          <p:nvPicPr>
            <p:cNvPr id="14344" name="Picture 7" descr="t01373fb415176a6b6c"/>
            <p:cNvPicPr preferRelativeResize="0"/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6887685" y="4978777"/>
              <a:ext cx="1943100" cy="12969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6" name="Text Box 20"/>
            <p:cNvSpPr txBox="1"/>
            <p:nvPr/>
          </p:nvSpPr>
          <p:spPr>
            <a:xfrm>
              <a:off x="6889868" y="4978777"/>
              <a:ext cx="650240" cy="613833"/>
            </a:xfrm>
            <a:prstGeom prst="rect">
              <a:avLst/>
            </a:prstGeom>
            <a:solidFill>
              <a:srgbClr val="61C9CD"/>
            </a:solidFill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dirty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虎</a:t>
              </a:r>
              <a:endParaRPr lang="zh-CN" altLang="en-US" sz="24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91927" y="1279021"/>
            <a:ext cx="1489341" cy="979960"/>
            <a:chOff x="4733449" y="2103655"/>
            <a:chExt cx="1985788" cy="1306613"/>
          </a:xfrm>
        </p:grpSpPr>
        <p:pic>
          <p:nvPicPr>
            <p:cNvPr id="14342" name="Picture 5" descr="t01b1181530422864e4"/>
            <p:cNvPicPr preferRelativeResize="0"/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4739624" y="2114868"/>
              <a:ext cx="1979613" cy="1295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7" name="Text Box 21"/>
            <p:cNvSpPr txBox="1"/>
            <p:nvPr/>
          </p:nvSpPr>
          <p:spPr>
            <a:xfrm>
              <a:off x="4733449" y="2103655"/>
              <a:ext cx="650240" cy="613833"/>
            </a:xfrm>
            <a:prstGeom prst="rect">
              <a:avLst/>
            </a:prstGeom>
            <a:solidFill>
              <a:srgbClr val="61C9CD"/>
            </a:solidFill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dirty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兔</a:t>
              </a:r>
              <a:endParaRPr lang="zh-CN" altLang="en-US" sz="24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10972" y="2363643"/>
            <a:ext cx="1484710" cy="971550"/>
            <a:chOff x="4679758" y="3467318"/>
            <a:chExt cx="1979613" cy="1295400"/>
          </a:xfrm>
        </p:grpSpPr>
        <p:pic>
          <p:nvPicPr>
            <p:cNvPr id="14349" name="Picture 12" descr="she-037"/>
            <p:cNvPicPr preferRelativeResize="0"/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4679758" y="3467318"/>
              <a:ext cx="1979613" cy="1295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8" name="Text Box 22"/>
            <p:cNvSpPr txBox="1"/>
            <p:nvPr/>
          </p:nvSpPr>
          <p:spPr>
            <a:xfrm>
              <a:off x="4710958" y="3501231"/>
              <a:ext cx="650240" cy="613833"/>
            </a:xfrm>
            <a:prstGeom prst="rect">
              <a:avLst/>
            </a:prstGeom>
            <a:solidFill>
              <a:srgbClr val="61C9CD"/>
            </a:solidFill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dirty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蛇</a:t>
              </a:r>
              <a:endParaRPr lang="zh-CN" altLang="en-US" sz="24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18410" y="2386449"/>
            <a:ext cx="1486115" cy="974245"/>
            <a:chOff x="6887685" y="3517950"/>
            <a:chExt cx="1981487" cy="1298993"/>
          </a:xfrm>
        </p:grpSpPr>
        <p:pic>
          <p:nvPicPr>
            <p:cNvPr id="14347" name="Picture 10" descr="t0196e0e3ce4ea25166"/>
            <p:cNvPicPr preferRelativeResize="0"/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6889559" y="3521543"/>
              <a:ext cx="1979613" cy="1295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9" name="Text Box 23"/>
            <p:cNvSpPr txBox="1"/>
            <p:nvPr/>
          </p:nvSpPr>
          <p:spPr>
            <a:xfrm>
              <a:off x="6887685" y="3517950"/>
              <a:ext cx="1056640" cy="613833"/>
            </a:xfrm>
            <a:prstGeom prst="rect">
              <a:avLst/>
            </a:prstGeom>
            <a:solidFill>
              <a:srgbClr val="61C9CD"/>
            </a:solidFill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dirty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青蛙</a:t>
              </a:r>
              <a:endParaRPr lang="zh-CN" altLang="en-US" sz="24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74840" y="1292991"/>
            <a:ext cx="1525270" cy="965200"/>
            <a:chOff x="9158481" y="3646381"/>
            <a:chExt cx="2033693" cy="1286933"/>
          </a:xfrm>
        </p:grpSpPr>
        <p:pic>
          <p:nvPicPr>
            <p:cNvPr id="14348" name="Picture 11" descr="1221309_131813480157_2"/>
            <p:cNvPicPr preferRelativeResize="0"/>
            <p:nvPr/>
          </p:nvPicPr>
          <p:blipFill>
            <a:blip r:embed="rId11" cstate="email"/>
            <a:srcRect r="8311" b="12056"/>
            <a:stretch>
              <a:fillRect/>
            </a:stretch>
          </p:blipFill>
          <p:spPr>
            <a:xfrm>
              <a:off x="9158481" y="3646381"/>
              <a:ext cx="2033693" cy="12869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0" name="Text Box 24"/>
            <p:cNvSpPr txBox="1"/>
            <p:nvPr/>
          </p:nvSpPr>
          <p:spPr>
            <a:xfrm>
              <a:off x="9159668" y="3656540"/>
              <a:ext cx="1056640" cy="613833"/>
            </a:xfrm>
            <a:prstGeom prst="rect">
              <a:avLst/>
            </a:prstGeom>
            <a:solidFill>
              <a:srgbClr val="61C9CD"/>
            </a:solidFill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dirty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鲨鱼</a:t>
              </a:r>
              <a:endParaRPr lang="zh-CN" altLang="en-US" sz="24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4361" name="Text Box 25"/>
          <p:cNvSpPr txBox="1"/>
          <p:nvPr/>
        </p:nvSpPr>
        <p:spPr>
          <a:xfrm>
            <a:off x="2160905" y="1280160"/>
            <a:ext cx="487680" cy="460375"/>
          </a:xfrm>
          <a:prstGeom prst="rect">
            <a:avLst/>
          </a:prstGeom>
          <a:solidFill>
            <a:srgbClr val="61C9CD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鸟</a:t>
            </a:r>
            <a:endParaRPr lang="zh-CN" altLang="en-US" sz="24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0250" name="Rectangle 26"/>
          <p:cNvSpPr>
            <a:spLocks noChangeArrowheads="1"/>
          </p:cNvSpPr>
          <p:nvPr/>
        </p:nvSpPr>
        <p:spPr bwMode="auto">
          <a:xfrm>
            <a:off x="469980" y="551273"/>
            <a:ext cx="47529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它们同属于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动物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界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959181" y="2394154"/>
            <a:ext cx="1492844" cy="971550"/>
            <a:chOff x="9148821" y="2100659"/>
            <a:chExt cx="1990459" cy="1295400"/>
          </a:xfrm>
        </p:grpSpPr>
        <p:pic>
          <p:nvPicPr>
            <p:cNvPr id="14363" name="Picture 27" descr="T1Yn6fXiXrXXXXXXXX_!!273913842-0-pix"/>
            <p:cNvPicPr preferRelativeResize="0"/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9159668" y="2100659"/>
              <a:ext cx="1979612" cy="1295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4" name="Text Box 28"/>
            <p:cNvSpPr txBox="1"/>
            <p:nvPr/>
          </p:nvSpPr>
          <p:spPr>
            <a:xfrm>
              <a:off x="9148821" y="2100659"/>
              <a:ext cx="650240" cy="613833"/>
            </a:xfrm>
            <a:prstGeom prst="rect">
              <a:avLst/>
            </a:prstGeom>
            <a:solidFill>
              <a:srgbClr val="61C9CD"/>
            </a:solidFill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dirty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人</a:t>
              </a:r>
              <a:endParaRPr lang="zh-CN" altLang="en-US" sz="24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21639" y="2394154"/>
            <a:ext cx="1475740" cy="951865"/>
            <a:chOff x="2538533" y="3518553"/>
            <a:chExt cx="1967652" cy="1269153"/>
          </a:xfrm>
        </p:grpSpPr>
        <p:pic>
          <p:nvPicPr>
            <p:cNvPr id="14365" name="Picture 30" descr="t01fe2157f6a67c10dc"/>
            <p:cNvPicPr preferRelativeResize="0"/>
            <p:nvPr/>
          </p:nvPicPr>
          <p:blipFill>
            <a:blip r:embed="rId13" cstate="email"/>
            <a:srcRect r="4227" b="5817"/>
            <a:stretch>
              <a:fillRect/>
            </a:stretch>
          </p:blipFill>
          <p:spPr>
            <a:xfrm>
              <a:off x="2555466" y="3521093"/>
              <a:ext cx="1950719" cy="12666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6" name="Text Box 31"/>
            <p:cNvSpPr txBox="1"/>
            <p:nvPr/>
          </p:nvSpPr>
          <p:spPr>
            <a:xfrm>
              <a:off x="2538533" y="3518553"/>
              <a:ext cx="1126913" cy="613833"/>
            </a:xfrm>
            <a:prstGeom prst="rect">
              <a:avLst/>
            </a:prstGeom>
            <a:solidFill>
              <a:srgbClr val="61C9CD"/>
            </a:solidFill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400" dirty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蜗牛</a:t>
              </a:r>
              <a:endParaRPr lang="zh-CN" altLang="en-US" sz="24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0587" y="2351310"/>
            <a:ext cx="1471017" cy="994766"/>
            <a:chOff x="394176" y="3471863"/>
            <a:chExt cx="1961356" cy="1326355"/>
          </a:xfrm>
        </p:grpSpPr>
        <p:pic>
          <p:nvPicPr>
            <p:cNvPr id="14338" name="Picture 38" descr="01300000110309121697679021432"/>
            <p:cNvPicPr preferRelativeResize="0"/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412432" y="3501231"/>
              <a:ext cx="1943100" cy="12969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7" name="Text Box 36"/>
            <p:cNvSpPr txBox="1"/>
            <p:nvPr/>
          </p:nvSpPr>
          <p:spPr>
            <a:xfrm>
              <a:off x="394176" y="3471863"/>
              <a:ext cx="1056640" cy="613833"/>
            </a:xfrm>
            <a:prstGeom prst="rect">
              <a:avLst/>
            </a:prstGeom>
            <a:solidFill>
              <a:srgbClr val="61C9CD"/>
            </a:solidFill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dirty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螳螂</a:t>
              </a:r>
              <a:endParaRPr lang="zh-CN" altLang="en-US" sz="24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80122" y="3469152"/>
            <a:ext cx="1467323" cy="971550"/>
            <a:chOff x="4762807" y="4974878"/>
            <a:chExt cx="1956430" cy="1295400"/>
          </a:xfrm>
        </p:grpSpPr>
        <p:pic>
          <p:nvPicPr>
            <p:cNvPr id="14368" name="Picture 40" descr="t013bb531fbb89caa84"/>
            <p:cNvPicPr preferRelativeResize="0"/>
            <p:nvPr/>
          </p:nvPicPr>
          <p:blipFill>
            <a:blip r:embed="rId15" cstate="email"/>
            <a:stretch>
              <a:fillRect/>
            </a:stretch>
          </p:blipFill>
          <p:spPr>
            <a:xfrm>
              <a:off x="4776137" y="4974878"/>
              <a:ext cx="1943100" cy="1295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9" name="Text Box 41"/>
            <p:cNvSpPr txBox="1"/>
            <p:nvPr/>
          </p:nvSpPr>
          <p:spPr>
            <a:xfrm>
              <a:off x="4762807" y="4978777"/>
              <a:ext cx="1056640" cy="613833"/>
            </a:xfrm>
            <a:prstGeom prst="rect">
              <a:avLst/>
            </a:prstGeom>
            <a:solidFill>
              <a:srgbClr val="61C9CD"/>
            </a:solidFill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dirty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蚯蚓</a:t>
              </a:r>
              <a:endParaRPr lang="zh-CN" altLang="en-US" sz="24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80266" name="Rectangle 42"/>
          <p:cNvSpPr/>
          <p:nvPr/>
        </p:nvSpPr>
        <p:spPr>
          <a:xfrm>
            <a:off x="6967220" y="3533775"/>
            <a:ext cx="1519555" cy="829945"/>
          </a:xfrm>
          <a:prstGeom prst="rect">
            <a:avLst/>
          </a:prstGeom>
          <a:solidFill>
            <a:srgbClr val="61C9CD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其它所有动物</a:t>
            </a:r>
            <a:endParaRPr lang="zh-CN" altLang="en-US" sz="24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0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50" grpId="0"/>
      <p:bldP spid="18026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Picture 20"/>
          <p:cNvPicPr preferRelativeResize="0"/>
          <p:nvPr/>
        </p:nvPicPr>
        <p:blipFill>
          <a:blip r:embed="rId1" cstate="email"/>
          <a:stretch>
            <a:fillRect/>
          </a:stretch>
        </p:blipFill>
        <p:spPr>
          <a:xfrm>
            <a:off x="1845628" y="896197"/>
            <a:ext cx="1484710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2"/>
          <p:cNvPicPr preferRelativeResize="0">
            <a:picLocks noGrp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222240" y="897387"/>
            <a:ext cx="1484710" cy="971550"/>
          </a:xfrm>
          <a:prstGeom prst="rect">
            <a:avLst/>
          </a:prstGeom>
        </p:spPr>
      </p:pic>
      <p:pic>
        <p:nvPicPr>
          <p:cNvPr id="4" name="Picture 26"/>
          <p:cNvPicPr preferRelativeResize="0"/>
          <p:nvPr/>
        </p:nvPicPr>
        <p:blipFill>
          <a:blip r:embed="rId3" cstate="email"/>
          <a:srcRect r="4149" b="5556"/>
          <a:stretch>
            <a:fillRect/>
          </a:stretch>
        </p:blipFill>
        <p:spPr>
          <a:xfrm>
            <a:off x="5222240" y="2288540"/>
            <a:ext cx="1473200" cy="96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7" descr="t01b1181530422864e4"/>
          <p:cNvPicPr preferRelativeResize="0"/>
          <p:nvPr/>
        </p:nvPicPr>
        <p:blipFill>
          <a:blip r:embed="rId4" cstate="email"/>
          <a:stretch>
            <a:fillRect/>
          </a:stretch>
        </p:blipFill>
        <p:spPr>
          <a:xfrm>
            <a:off x="3548222" y="2288435"/>
            <a:ext cx="1484710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21" descr="013000~3"/>
          <p:cNvPicPr preferRelativeResize="0"/>
          <p:nvPr/>
        </p:nvPicPr>
        <p:blipFill>
          <a:blip r:embed="rId5" cstate="email"/>
          <a:stretch>
            <a:fillRect/>
          </a:stretch>
        </p:blipFill>
        <p:spPr>
          <a:xfrm>
            <a:off x="3548222" y="896197"/>
            <a:ext cx="1484710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9" descr="t01373fb415176a6b6c"/>
          <p:cNvPicPr preferRelativeResize="0"/>
          <p:nvPr/>
        </p:nvPicPr>
        <p:blipFill>
          <a:blip r:embed="rId6" cstate="email"/>
          <a:stretch>
            <a:fillRect/>
          </a:stretch>
        </p:blipFill>
        <p:spPr>
          <a:xfrm>
            <a:off x="6870066" y="896199"/>
            <a:ext cx="1457325" cy="9727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0" descr="sy_20120402125934132045"/>
          <p:cNvPicPr preferRelativeResize="0"/>
          <p:nvPr/>
        </p:nvPicPr>
        <p:blipFill>
          <a:blip r:embed="rId7" cstate="email"/>
          <a:stretch>
            <a:fillRect/>
          </a:stretch>
        </p:blipFill>
        <p:spPr>
          <a:xfrm>
            <a:off x="1845628" y="2288435"/>
            <a:ext cx="1484710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4" descr="t0196e0e3ce4ea25166"/>
          <p:cNvPicPr preferRelativeResize="0"/>
          <p:nvPr/>
        </p:nvPicPr>
        <p:blipFill>
          <a:blip r:embed="rId8" cstate="email"/>
          <a:stretch>
            <a:fillRect/>
          </a:stretch>
        </p:blipFill>
        <p:spPr>
          <a:xfrm>
            <a:off x="5236845" y="3617251"/>
            <a:ext cx="1484710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6" descr="1221309_131813480157_2"/>
          <p:cNvPicPr preferRelativeResize="0"/>
          <p:nvPr/>
        </p:nvPicPr>
        <p:blipFill>
          <a:blip r:embed="rId9" cstate="email"/>
          <a:srcRect r="6074" b="5948"/>
          <a:stretch>
            <a:fillRect/>
          </a:stretch>
        </p:blipFill>
        <p:spPr>
          <a:xfrm>
            <a:off x="6883400" y="3616960"/>
            <a:ext cx="1443990" cy="956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7" descr="she-037"/>
          <p:cNvPicPr preferRelativeResize="0"/>
          <p:nvPr/>
        </p:nvPicPr>
        <p:blipFill>
          <a:blip r:embed="rId10" cstate="email"/>
          <a:stretch>
            <a:fillRect/>
          </a:stretch>
        </p:blipFill>
        <p:spPr>
          <a:xfrm>
            <a:off x="3562827" y="3617251"/>
            <a:ext cx="148471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180656" y="2123933"/>
            <a:ext cx="148375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共同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特征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都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脊柱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2372996" y="1859810"/>
            <a:ext cx="4876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狼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4031536" y="1859810"/>
            <a:ext cx="8382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郊狼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auto">
          <a:xfrm>
            <a:off x="5722939" y="1859810"/>
            <a:ext cx="4876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狐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" name="Text Box 23"/>
          <p:cNvSpPr txBox="1">
            <a:spLocks noChangeArrowheads="1"/>
          </p:cNvSpPr>
          <p:nvPr/>
        </p:nvSpPr>
        <p:spPr bwMode="auto">
          <a:xfrm>
            <a:off x="5591176" y="3218471"/>
            <a:ext cx="7924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蝙蝠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" name="Text Box 24"/>
          <p:cNvSpPr txBox="1">
            <a:spLocks noChangeArrowheads="1"/>
          </p:cNvSpPr>
          <p:nvPr/>
        </p:nvSpPr>
        <p:spPr bwMode="auto">
          <a:xfrm>
            <a:off x="2362676" y="3218471"/>
            <a:ext cx="4876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马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7433152" y="1859810"/>
            <a:ext cx="4876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虎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Text Box 26"/>
          <p:cNvSpPr txBox="1">
            <a:spLocks noChangeArrowheads="1"/>
          </p:cNvSpPr>
          <p:nvPr/>
        </p:nvSpPr>
        <p:spPr bwMode="auto">
          <a:xfrm>
            <a:off x="4100990" y="3218471"/>
            <a:ext cx="4876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兔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4100990" y="4617138"/>
            <a:ext cx="4876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蛇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5623561" y="4617138"/>
            <a:ext cx="7924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青蛙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>
            <a:off x="7331156" y="4617138"/>
            <a:ext cx="7924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鲨鱼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4" name="Text Box 30"/>
          <p:cNvSpPr txBox="1">
            <a:spLocks noChangeArrowheads="1"/>
          </p:cNvSpPr>
          <p:nvPr/>
        </p:nvSpPr>
        <p:spPr bwMode="auto">
          <a:xfrm>
            <a:off x="2362676" y="4617138"/>
            <a:ext cx="4876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鸟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5" name="Rectangle 31"/>
          <p:cNvSpPr>
            <a:spLocks noChangeArrowheads="1"/>
          </p:cNvSpPr>
          <p:nvPr/>
        </p:nvSpPr>
        <p:spPr bwMode="auto">
          <a:xfrm>
            <a:off x="205264" y="233495"/>
            <a:ext cx="74256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它们同属于脊索动物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的脊椎动物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亚门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6" name="Picture 32" descr="T1Yn6fXiXrXXXXXXXX_!!273913842-0-pix"/>
          <p:cNvPicPr preferRelativeResize="0"/>
          <p:nvPr/>
        </p:nvPicPr>
        <p:blipFill>
          <a:blip r:embed="rId11" cstate="email"/>
          <a:stretch>
            <a:fillRect/>
          </a:stretch>
        </p:blipFill>
        <p:spPr>
          <a:xfrm>
            <a:off x="6842682" y="2288435"/>
            <a:ext cx="1484709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 Box 33"/>
          <p:cNvSpPr txBox="1">
            <a:spLocks noChangeArrowheads="1"/>
          </p:cNvSpPr>
          <p:nvPr/>
        </p:nvSpPr>
        <p:spPr bwMode="auto">
          <a:xfrm>
            <a:off x="7395450" y="3218471"/>
            <a:ext cx="4876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</a:t>
            </a:r>
            <a:endParaRPr kumimoji="0" lang="zh-CN" altLang="en-US" sz="2400" kern="1200" cap="none" spc="0" normalizeH="0" baseline="0" noProof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8" name="Picture 35" descr="5a0cf04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40011" y="1577235"/>
            <a:ext cx="3943350" cy="22800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860550" y="3616960"/>
            <a:ext cx="1508760" cy="9950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8002" name="Text Box 14"/>
          <p:cNvSpPr txBox="1">
            <a:spLocks noChangeArrowheads="1"/>
          </p:cNvSpPr>
          <p:nvPr/>
        </p:nvSpPr>
        <p:spPr bwMode="auto">
          <a:xfrm>
            <a:off x="131445" y="2292985"/>
            <a:ext cx="229616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黑体" panose="02010609060101010101" charset="-122"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共同特征</a:t>
            </a:r>
            <a:r>
              <a:rPr kumimoji="0" lang="zh-CN" altLang="en-US" sz="2400" b="1" kern="1200" cap="none" spc="0" normalizeH="0" baseline="0" noProof="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endParaRPr kumimoji="0" lang="en-US" altLang="zh-CN" sz="2400" b="1" kern="1200" cap="none" spc="0" normalizeH="0" baseline="0" noProof="0" dirty="0" smtClean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 typeface="黑体" panose="02010609060101010101" charset="-122"/>
              <a:buNone/>
              <a:defRPr/>
            </a:pPr>
            <a:r>
              <a:rPr kumimoji="0" lang="zh-CN" altLang="en-US" sz="2400" b="1" kern="1200" cap="none" spc="0" normalizeH="0" baseline="0" noProof="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胎生</a:t>
            </a:r>
            <a:r>
              <a:rPr kumimoji="0" lang="zh-CN" altLang="en-US" sz="2400" b="1" kern="1200" cap="none" spc="0" normalizeH="0" baseline="0" noProof="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kumimoji="0" lang="zh-CN" altLang="en-US" sz="2400" b="1" kern="1200" cap="none" spc="0" normalizeH="0" baseline="0" noProof="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哺乳</a:t>
            </a:r>
            <a:endParaRPr kumimoji="0" lang="zh-CN" altLang="en-US" sz="2400" b="1" kern="1200" cap="none" spc="0" normalizeH="0" baseline="0" noProof="0" dirty="0" smtClean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8023" name="Rectangle 23"/>
          <p:cNvSpPr>
            <a:spLocks noChangeArrowheads="1"/>
          </p:cNvSpPr>
          <p:nvPr/>
        </p:nvSpPr>
        <p:spPr bwMode="auto">
          <a:xfrm>
            <a:off x="591515" y="390441"/>
            <a:ext cx="297061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都属于哺乳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纲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61912" y="1383826"/>
            <a:ext cx="6749654" cy="3479318"/>
            <a:chOff x="1597025" y="2075506"/>
            <a:chExt cx="8999538" cy="4639090"/>
          </a:xfrm>
        </p:grpSpPr>
        <p:pic>
          <p:nvPicPr>
            <p:cNvPr id="16387" name="Picture 20"/>
            <p:cNvPicPr preferRelativeResize="0"/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97025" y="2075506"/>
              <a:ext cx="2195513" cy="16192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88" name="Picture 21" descr="013000~3"/>
            <p:cNvPicPr preferRelativeResize="0"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863975" y="2075506"/>
              <a:ext cx="2195513" cy="16192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89" name="Picture 22"/>
            <p:cNvPicPr preferRelativeResize="0"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132513" y="2075506"/>
              <a:ext cx="2195512" cy="16192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0" name="Picture 26"/>
            <p:cNvPicPr preferRelativeResize="0"/>
            <p:nvPr/>
          </p:nvPicPr>
          <p:blipFill>
            <a:blip r:embed="rId4" cstate="email"/>
            <a:srcRect r="5736" b="5541"/>
            <a:stretch>
              <a:fillRect/>
            </a:stretch>
          </p:blipFill>
          <p:spPr>
            <a:xfrm>
              <a:off x="6131649" y="4437491"/>
              <a:ext cx="2199640" cy="16205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2" name="Picture 12" descr="t01b1181530422864e4"/>
            <p:cNvPicPr preferRelativeResize="0"/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863975" y="4437595"/>
              <a:ext cx="2195513" cy="16192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3" name="Picture 14" descr="sy_20120402125934132045"/>
            <p:cNvPicPr preferRelativeResize="0"/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597025" y="4437595"/>
              <a:ext cx="2195513" cy="16192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4" name="Picture 15" descr="t01373fb415176a6b6c"/>
            <p:cNvPicPr preferRelativeResize="0"/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8401050" y="2075506"/>
              <a:ext cx="2195513" cy="16192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5" name="Text Box 16"/>
            <p:cNvSpPr txBox="1">
              <a:spLocks noChangeArrowheads="1"/>
            </p:cNvSpPr>
            <p:nvPr/>
          </p:nvSpPr>
          <p:spPr bwMode="auto">
            <a:xfrm>
              <a:off x="2351088" y="3717930"/>
              <a:ext cx="650240" cy="6138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kern="1200" cap="none" spc="0" normalizeH="0" baseline="0" noProof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狼</a:t>
              </a:r>
              <a:endPara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6396" name="Rectangle 17"/>
            <p:cNvSpPr>
              <a:spLocks noChangeArrowheads="1"/>
            </p:cNvSpPr>
            <p:nvPr/>
          </p:nvSpPr>
          <p:spPr bwMode="auto">
            <a:xfrm>
              <a:off x="4418013" y="3717930"/>
              <a:ext cx="1056640" cy="6138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郊狼</a:t>
              </a:r>
              <a:endPara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6397" name="Rectangle 18"/>
            <p:cNvSpPr>
              <a:spLocks noChangeArrowheads="1"/>
            </p:cNvSpPr>
            <p:nvPr/>
          </p:nvSpPr>
          <p:spPr bwMode="auto">
            <a:xfrm>
              <a:off x="6888163" y="3717930"/>
              <a:ext cx="650240" cy="6138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狐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6398" name="Rectangle 19"/>
            <p:cNvSpPr>
              <a:spLocks noChangeArrowheads="1"/>
            </p:cNvSpPr>
            <p:nvPr/>
          </p:nvSpPr>
          <p:spPr bwMode="auto">
            <a:xfrm>
              <a:off x="9197975" y="3717930"/>
              <a:ext cx="650240" cy="6138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虎</a:t>
              </a:r>
              <a:endPara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6399" name="Text Box 20"/>
            <p:cNvSpPr txBox="1">
              <a:spLocks noChangeArrowheads="1"/>
            </p:cNvSpPr>
            <p:nvPr/>
          </p:nvSpPr>
          <p:spPr bwMode="auto">
            <a:xfrm>
              <a:off x="2351088" y="6092825"/>
              <a:ext cx="650240" cy="6138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kern="1200" cap="none" spc="0" normalizeH="0" baseline="0" noProof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马</a:t>
              </a:r>
              <a:endPara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6400" name="Text Box 21"/>
            <p:cNvSpPr txBox="1">
              <a:spLocks noChangeArrowheads="1"/>
            </p:cNvSpPr>
            <p:nvPr/>
          </p:nvSpPr>
          <p:spPr bwMode="auto">
            <a:xfrm>
              <a:off x="6584950" y="6092825"/>
              <a:ext cx="1056640" cy="6138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kern="1200" cap="none" spc="0" normalizeH="0" baseline="0" noProof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蝙蝠</a:t>
              </a:r>
              <a:endPara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6401" name="Text Box 22"/>
            <p:cNvSpPr txBox="1">
              <a:spLocks noChangeArrowheads="1"/>
            </p:cNvSpPr>
            <p:nvPr/>
          </p:nvSpPr>
          <p:spPr bwMode="auto">
            <a:xfrm>
              <a:off x="4583113" y="6092825"/>
              <a:ext cx="650240" cy="6138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kern="1200" cap="none" spc="0" normalizeH="0" baseline="0" noProof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兔</a:t>
              </a:r>
              <a:endParaRPr kumimoji="0" lang="zh-CN" altLang="en-US" sz="2400" kern="1200" cap="none" spc="0" normalizeH="0" baseline="0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pic>
          <p:nvPicPr>
            <p:cNvPr id="128024" name="Picture 24" descr="T1Yn6fXiXrXXXXXXXX_!!273913842-0-pix"/>
            <p:cNvPicPr preferRelativeResize="0"/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8401050" y="4437595"/>
              <a:ext cx="2195513" cy="16192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025" name="Rectangle 25"/>
            <p:cNvSpPr>
              <a:spLocks noChangeArrowheads="1"/>
            </p:cNvSpPr>
            <p:nvPr/>
          </p:nvSpPr>
          <p:spPr bwMode="auto">
            <a:xfrm>
              <a:off x="9264650" y="6100763"/>
              <a:ext cx="650240" cy="6138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人</a:t>
              </a:r>
              <a:endPara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28015" y="116586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  <p:bldP spid="12802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1.xml><?xml version="1.0" encoding="utf-8"?>
<p:tagLst xmlns:p="http://schemas.openxmlformats.org/presentationml/2006/main">
  <p:tag name="KSO_WM_UNIT_PLACING_PICTURE_USER_VIEWPORT" val="{&quot;height&quot;:3845.0015748031497,&quot;width&quot;:4805}"/>
</p:tagLst>
</file>

<file path=ppt/tags/tag1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23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24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5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71.xml><?xml version="1.0" encoding="utf-8"?>
<p:tagLst xmlns:p="http://schemas.openxmlformats.org/presentationml/2006/main">
  <p:tag name="KSO_WM_TEMPLATE_CATEGORY" val="custom"/>
  <p:tag name="KSO_WM_TEMPLATE_INDEX" val="20184636"/>
  <p:tag name="KSO_WM_SLIDE_THEME_ID" val="3323111"/>
  <p:tag name="KSO_WM_SLIDE_THEME_NAME" val="蓝白色默认模板简约风主题"/>
  <p:tag name="KSO_WM_SLIDE_TYPE" val="text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8.xml><?xml version="1.0" encoding="utf-8"?>
<p:tagLst xmlns:p="http://schemas.openxmlformats.org/presentationml/2006/main">
  <p:tag name="KSO_WM_TEMPLATE_CATEGORY" val="custom"/>
  <p:tag name="KSO_WM_TEMPLATE_INDEX" val="20184636"/>
  <p:tag name="KSO_WM_SLIDE_THEME_ID" val="3323111"/>
  <p:tag name="KSO_WM_SLIDE_THEME_NAME" val="蓝白色默认模板简约风主题"/>
  <p:tag name="KSO_WM_SLIDE_TYPE" val="text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8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3.xml><?xml version="1.0" encoding="utf-8"?>
<p:tagLst xmlns:p="http://schemas.openxmlformats.org/presentationml/2006/main">
  <p:tag name="COMMONDATA" val="eyJoZGlkIjoiYWY3ZTM4MmMxMDZiNWZhZmZhNTcyNzc1ZTRjYTU5MTIifQ=="/>
  <p:tag name="KSO_WPP_MARK_KEY" val="f666be65-c9fb-4f06-a0e6-7cbb0f1bd720"/>
  <p:tag name="commondata" val="eyJoZGlkIjoiN2YxOGMyNDFkMTQxMWJhZTVlZDhiNDQyZGU2OTYwOWEifQ==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7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1434</Words>
  <Application>WPS 演示</Application>
  <PresentationFormat>自定义</PresentationFormat>
  <Paragraphs>325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黑体</vt:lpstr>
      <vt:lpstr>阿里巴巴普惠体 B</vt:lpstr>
      <vt:lpstr>微软雅黑</vt:lpstr>
      <vt:lpstr>Comic Sans MS</vt:lpstr>
      <vt:lpstr>Arial Unicode MS</vt:lpstr>
      <vt:lpstr>Office 主题​​</vt:lpstr>
      <vt:lpstr>1_Office 主题​​</vt:lpstr>
      <vt:lpstr>从种到界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71</cp:revision>
  <dcterms:created xsi:type="dcterms:W3CDTF">2018-03-14T07:24:00Z</dcterms:created>
  <dcterms:modified xsi:type="dcterms:W3CDTF">2024-08-31T01:00:04Z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60792A27B1C14A789D6E4A4A04698D49</vt:lpwstr>
  </property>
</Properties>
</file>