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27"/>
  </p:handoutMasterIdLst>
  <p:sldIdLst>
    <p:sldId id="368" r:id="rId4"/>
    <p:sldId id="395" r:id="rId6"/>
    <p:sldId id="345" r:id="rId7"/>
    <p:sldId id="267" r:id="rId8"/>
    <p:sldId id="348" r:id="rId9"/>
    <p:sldId id="349" r:id="rId10"/>
    <p:sldId id="396" r:id="rId11"/>
    <p:sldId id="277" r:id="rId12"/>
    <p:sldId id="358" r:id="rId13"/>
    <p:sldId id="357" r:id="rId14"/>
    <p:sldId id="359" r:id="rId15"/>
    <p:sldId id="397" r:id="rId16"/>
    <p:sldId id="278" r:id="rId17"/>
    <p:sldId id="352" r:id="rId18"/>
    <p:sldId id="385" r:id="rId19"/>
    <p:sldId id="362" r:id="rId20"/>
    <p:sldId id="363" r:id="rId21"/>
    <p:sldId id="364" r:id="rId22"/>
    <p:sldId id="389" r:id="rId23"/>
    <p:sldId id="388" r:id="rId24"/>
    <p:sldId id="386" r:id="rId25"/>
    <p:sldId id="390" r:id="rId26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5" userDrawn="1">
          <p15:clr>
            <a:srgbClr val="A4A3A4"/>
          </p15:clr>
        </p15:guide>
        <p15:guide id="2" pos="287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JZX010" initials="" lastIdx="0" clrIdx="0"/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C8D1"/>
    <a:srgbClr val="000000"/>
    <a:srgbClr val="2B93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562" y="62"/>
      </p:cViewPr>
      <p:guideLst>
        <p:guide orient="horz" pos="1665"/>
        <p:guide pos="28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183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BBC7EE28-7DD7-466F-8D99-7E114D75332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9C0021E8-5B9A-49A3-B03B-BD2C1A0E08F9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F685-6826-4BAA-B89E-CF7624DBF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83969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1986" name="文本占位符 83970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1987" name="灯片编号占位符 1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6104C3D-F1AB-4F84-958F-0CA2590F9DD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021E8-5B9A-49A3-B03B-BD2C1A0E08F9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021E8-5B9A-49A3-B03B-BD2C1A0E08F9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021E8-5B9A-49A3-B03B-BD2C1A0E08F9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021E8-5B9A-49A3-B03B-BD2C1A0E08F9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021E8-5B9A-49A3-B03B-BD2C1A0E08F9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021E8-5B9A-49A3-B03B-BD2C1A0E08F9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021E8-5B9A-49A3-B03B-BD2C1A0E08F9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021E8-5B9A-49A3-B03B-BD2C1A0E08F9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021E8-5B9A-49A3-B03B-BD2C1A0E08F9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021E8-5B9A-49A3-B03B-BD2C1A0E08F9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021E8-5B9A-49A3-B03B-BD2C1A0E08F9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021E8-5B9A-49A3-B03B-BD2C1A0E08F9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021E8-5B9A-49A3-B03B-BD2C1A0E08F9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021E8-5B9A-49A3-B03B-BD2C1A0E08F9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021E8-5B9A-49A3-B03B-BD2C1A0E08F9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021E8-5B9A-49A3-B03B-BD2C1A0E08F9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021E8-5B9A-49A3-B03B-BD2C1A0E08F9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300075"/>
            <a:ext cx="485775" cy="514413"/>
          </a:xfrm>
          <a:prstGeom prst="rect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algn="ctr"/>
            <a:endParaRPr lang="zh-CN" altLang="en-US" dirty="0">
              <a:ea typeface="阿里巴巴普惠体 B" panose="00020600040101010101" pitchFamily="18" charset="-122"/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0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9.xml"/><Relationship Id="rId18" Type="http://schemas.openxmlformats.org/officeDocument/2006/relationships/tags" Target="../tags/tag58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9" Type="http://schemas.openxmlformats.org/officeDocument/2006/relationships/theme" Target="../theme/theme2.xml"/><Relationship Id="rId18" Type="http://schemas.openxmlformats.org/officeDocument/2006/relationships/tags" Target="../tags/tag120.xml"/><Relationship Id="rId17" Type="http://schemas.openxmlformats.org/officeDocument/2006/relationships/tags" Target="../tags/tag119.xml"/><Relationship Id="rId16" Type="http://schemas.openxmlformats.org/officeDocument/2006/relationships/tags" Target="../tags/tag118.xml"/><Relationship Id="rId15" Type="http://schemas.openxmlformats.org/officeDocument/2006/relationships/tags" Target="../tags/tag117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4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46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4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48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49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0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4" Type="http://schemas.openxmlformats.org/officeDocument/2006/relationships/notesSlide" Target="../notesSlides/notesSlide12.xml"/><Relationship Id="rId13" Type="http://schemas.openxmlformats.org/officeDocument/2006/relationships/slideLayout" Target="../slideLayouts/slideLayout12.xml"/><Relationship Id="rId12" Type="http://schemas.openxmlformats.org/officeDocument/2006/relationships/tags" Target="../tags/tag162.xml"/><Relationship Id="rId11" Type="http://schemas.openxmlformats.org/officeDocument/2006/relationships/tags" Target="../tags/tag161.xml"/><Relationship Id="rId10" Type="http://schemas.openxmlformats.org/officeDocument/2006/relationships/tags" Target="../tags/tag160.xml"/><Relationship Id="rId1" Type="http://schemas.openxmlformats.org/officeDocument/2006/relationships/tags" Target="../tags/tag15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3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64.xml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5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tags" Target="../tags/tag16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77.xml"/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tags" Target="../tags/tag17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tags" Target="../tags/tag130.xml"/><Relationship Id="rId7" Type="http://schemas.openxmlformats.org/officeDocument/2006/relationships/image" Target="../media/image8.jpeg"/><Relationship Id="rId6" Type="http://schemas.openxmlformats.org/officeDocument/2006/relationships/tags" Target="../tags/tag129.xml"/><Relationship Id="rId5" Type="http://schemas.openxmlformats.org/officeDocument/2006/relationships/image" Target="../media/image7.jpeg"/><Relationship Id="rId4" Type="http://schemas.openxmlformats.org/officeDocument/2006/relationships/tags" Target="../tags/tag128.xml"/><Relationship Id="rId3" Type="http://schemas.openxmlformats.org/officeDocument/2006/relationships/image" Target="../media/image6.jpeg"/><Relationship Id="rId2" Type="http://schemas.openxmlformats.org/officeDocument/2006/relationships/tags" Target="../tags/tag127.xml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12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tags" Target="../tags/tag1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5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0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audio" Target="../media/audio1.wav"/><Relationship Id="rId7" Type="http://schemas.openxmlformats.org/officeDocument/2006/relationships/tags" Target="../tags/tag14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tags" Target="../tags/tag145.xml"/><Relationship Id="rId7" Type="http://schemas.openxmlformats.org/officeDocument/2006/relationships/tags" Target="../tags/tag144.xml"/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27500" y="4650740"/>
            <a:ext cx="5017135" cy="43624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p>
            <a:pPr algn="dist" defTabSz="342900"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人教版  生物（初中）（七年级上）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4949825" y="1363980"/>
            <a:ext cx="3611880" cy="2093595"/>
            <a:chOff x="0" y="0"/>
            <a:chExt cx="3948" cy="2304"/>
          </a:xfrm>
        </p:grpSpPr>
        <p:pic>
          <p:nvPicPr>
            <p:cNvPr id="4" name="Picture 7" descr="细胞分裂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768"/>
              <a:ext cx="3936" cy="8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Picture 8" descr="分裂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1536"/>
              <a:ext cx="3936" cy="7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9" descr="分裂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0" y="0"/>
              <a:ext cx="3948" cy="76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标题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dirty="0">
                <a:sym typeface="+mn-lt"/>
              </a:rPr>
              <a:t>细胞通过分裂  产生新细胞</a:t>
            </a:r>
            <a:endParaRPr lang="zh-CN" altLang="en-US" sz="4800" dirty="0">
              <a:sym typeface="+mn-lt"/>
            </a:endParaRPr>
          </a:p>
        </p:txBody>
      </p:sp>
      <p:sp>
        <p:nvSpPr>
          <p:cNvPr id="10" name="署名"/>
          <p:cNvSpPr>
            <a:spLocks noGrp="1"/>
          </p:cNvSpPr>
          <p:nvPr>
            <p:ph type="body" sz="quarter" idx="17"/>
            <p:custDataLst>
              <p:tags r:id="rId5"/>
            </p:custDataLst>
          </p:nvPr>
        </p:nvSpPr>
        <p:spPr/>
        <p:txBody>
          <a:bodyPr wrap="square">
            <a:normAutofit/>
          </a:bodyPr>
          <a:p>
            <a:pPr marL="0" lvl="0" indent="0" algn="ctr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ct val="100000"/>
              <a:buNone/>
            </a:pPr>
            <a:r>
              <a:rPr lang="zh-CN" altLang="en-US" sz="2200">
                <a:solidFill>
                  <a:schemeClr val="tx1"/>
                </a:solidFill>
                <a:sym typeface="+mn-lt"/>
              </a:rPr>
              <a:t>第三章  第1节</a:t>
            </a:r>
            <a:endParaRPr lang="zh-CN" altLang="en-US" sz="2200">
              <a:solidFill>
                <a:schemeClr val="tx1"/>
              </a:solidFill>
              <a:sym typeface="+mn-lt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45883" y="1112414"/>
            <a:ext cx="728425" cy="1054073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1267" name="Picture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110631" y="1118419"/>
            <a:ext cx="741279" cy="1069499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1268" name="Picture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81422" y="1189203"/>
            <a:ext cx="699288" cy="1110634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1269" name="AutoShape 5"/>
          <p:cNvSpPr/>
          <p:nvPr/>
        </p:nvSpPr>
        <p:spPr>
          <a:xfrm>
            <a:off x="2338432" y="1445877"/>
            <a:ext cx="427628" cy="175304"/>
          </a:xfrm>
          <a:prstGeom prst="notchedRightArrow">
            <a:avLst>
              <a:gd name="adj1" fmla="val 50000"/>
              <a:gd name="adj2" fmla="val 54945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270" name="AutoShape 6"/>
          <p:cNvSpPr/>
          <p:nvPr/>
        </p:nvSpPr>
        <p:spPr>
          <a:xfrm>
            <a:off x="4132705" y="1499455"/>
            <a:ext cx="427628" cy="175303"/>
          </a:xfrm>
          <a:prstGeom prst="notchedRightArrow">
            <a:avLst>
              <a:gd name="adj1" fmla="val 50000"/>
              <a:gd name="adj2" fmla="val 54945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5944554" y="1458448"/>
            <a:ext cx="442197" cy="598502"/>
            <a:chOff x="0" y="0"/>
            <a:chExt cx="516" cy="775"/>
          </a:xfrm>
          <a:solidFill>
            <a:schemeClr val="tx1"/>
          </a:solidFill>
        </p:grpSpPr>
        <p:sp>
          <p:nvSpPr>
            <p:cNvPr id="12296" name="AutoShape 8"/>
            <p:cNvSpPr/>
            <p:nvPr/>
          </p:nvSpPr>
          <p:spPr>
            <a:xfrm rot="-1523463">
              <a:off x="19" y="0"/>
              <a:ext cx="497" cy="173"/>
            </a:xfrm>
            <a:prstGeom prst="notchedRightArrow">
              <a:avLst>
                <a:gd name="adj1" fmla="val 50000"/>
                <a:gd name="adj2" fmla="val 71807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297" name="AutoShape 9"/>
            <p:cNvSpPr/>
            <p:nvPr/>
          </p:nvSpPr>
          <p:spPr>
            <a:xfrm rot="1568342">
              <a:off x="0" y="593"/>
              <a:ext cx="499" cy="182"/>
            </a:xfrm>
            <a:prstGeom prst="notchedRightArrow">
              <a:avLst>
                <a:gd name="adj1" fmla="val 50000"/>
                <a:gd name="adj2" fmla="val 68531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Group 10"/>
          <p:cNvGrpSpPr>
            <a:grpSpLocks noChangeAspect="1"/>
          </p:cNvGrpSpPr>
          <p:nvPr/>
        </p:nvGrpSpPr>
        <p:grpSpPr>
          <a:xfrm>
            <a:off x="6701598" y="1116648"/>
            <a:ext cx="579312" cy="1480845"/>
            <a:chOff x="0" y="0"/>
            <a:chExt cx="676" cy="1728"/>
          </a:xfrm>
        </p:grpSpPr>
        <p:pic>
          <p:nvPicPr>
            <p:cNvPr id="12299" name="Picture 1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676" cy="720"/>
            </a:xfrm>
            <a:prstGeom prst="rect">
              <a:avLst/>
            </a:prstGeom>
            <a:noFill/>
            <a:ln w="381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12300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973"/>
              <a:ext cx="676" cy="755"/>
            </a:xfrm>
            <a:prstGeom prst="rect">
              <a:avLst/>
            </a:prstGeom>
            <a:noFill/>
            <a:ln w="381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</p:pic>
      </p:grpSp>
      <p:sp>
        <p:nvSpPr>
          <p:cNvPr id="11278" name="Text Box 14"/>
          <p:cNvSpPr txBox="1"/>
          <p:nvPr/>
        </p:nvSpPr>
        <p:spPr>
          <a:xfrm>
            <a:off x="1060393" y="2299946"/>
            <a:ext cx="6000750" cy="246634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植物细胞</a:t>
            </a:r>
            <a:r>
              <a:rPr lang="zh-CN" altLang="en-US" sz="2400" dirty="0">
                <a:cs typeface="+mn-ea"/>
                <a:sym typeface="+mn-lt"/>
              </a:rPr>
              <a:t>分裂的步骤：</a:t>
            </a:r>
            <a:endParaRPr lang="zh-CN" altLang="en-US" sz="2400" dirty="0">
              <a:cs typeface="+mn-ea"/>
              <a:sym typeface="+mn-lt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cs typeface="+mn-ea"/>
                <a:sym typeface="+mn-lt"/>
              </a:rPr>
              <a:t>1</a:t>
            </a:r>
            <a:r>
              <a:rPr lang="zh-CN" altLang="en-US" sz="2400" dirty="0">
                <a:cs typeface="+mn-ea"/>
                <a:sym typeface="+mn-lt"/>
              </a:rPr>
              <a:t>.先是细胞核一分为二</a:t>
            </a:r>
            <a:endParaRPr lang="zh-CN" altLang="en-US" sz="2400" dirty="0">
              <a:cs typeface="+mn-ea"/>
              <a:sym typeface="+mn-lt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cs typeface="+mn-ea"/>
                <a:sym typeface="+mn-lt"/>
              </a:rPr>
              <a:t>2</a:t>
            </a:r>
            <a:r>
              <a:rPr lang="zh-CN" altLang="en-US" sz="2400" dirty="0">
                <a:cs typeface="+mn-ea"/>
                <a:sym typeface="+mn-lt"/>
              </a:rPr>
              <a:t>.后是细胞质一分为二</a:t>
            </a:r>
            <a:endParaRPr lang="zh-CN" altLang="en-US" sz="2400" dirty="0">
              <a:cs typeface="+mn-ea"/>
              <a:sym typeface="+mn-lt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cs typeface="+mn-ea"/>
                <a:sym typeface="+mn-lt"/>
              </a:rPr>
              <a:t>3</a:t>
            </a:r>
            <a:r>
              <a:rPr lang="zh-CN" altLang="en-US" sz="2400" dirty="0">
                <a:cs typeface="+mn-ea"/>
                <a:sym typeface="+mn-lt"/>
              </a:rPr>
              <a:t>.然后在细胞中央形成新的细胞膜</a:t>
            </a:r>
            <a:endParaRPr lang="zh-CN" altLang="en-US" sz="2400" dirty="0">
              <a:cs typeface="+mn-ea"/>
              <a:sym typeface="+mn-lt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cs typeface="+mn-ea"/>
                <a:sym typeface="+mn-lt"/>
              </a:rPr>
              <a:t>4</a:t>
            </a:r>
            <a:r>
              <a:rPr lang="zh-CN" altLang="en-US" sz="2400" dirty="0">
                <a:cs typeface="+mn-ea"/>
                <a:sym typeface="+mn-lt"/>
              </a:rPr>
              <a:t>.最后在细胞中央形成新的细胞壁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1345" y="335915"/>
            <a:ext cx="380047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植物细胞分裂过程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ldLvl="0" animBg="1"/>
      <p:bldP spid="11270" grpId="0" bldLvl="0" animBg="1"/>
      <p:bldP spid="112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14020" y="928370"/>
            <a:ext cx="8365490" cy="49911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1800" dirty="0">
                <a:latin typeface="+mn-lt"/>
                <a:ea typeface="+mn-ea"/>
                <a:cs typeface="+mn-ea"/>
                <a:sym typeface="+mn-lt"/>
              </a:rPr>
              <a:t>     </a:t>
            </a:r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动植物细胞的分裂过程有什么相同和不同之处？</a:t>
            </a:r>
            <a:endParaRPr lang="zh-CN" altLang="en-US" sz="2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339" name="Group 3"/>
          <p:cNvGrpSpPr>
            <a:grpSpLocks noChangeAspect="1"/>
          </p:cNvGrpSpPr>
          <p:nvPr/>
        </p:nvGrpSpPr>
        <p:grpSpPr>
          <a:xfrm>
            <a:off x="1697355" y="1550670"/>
            <a:ext cx="5354320" cy="3103245"/>
            <a:chOff x="0" y="0"/>
            <a:chExt cx="3948" cy="2304"/>
          </a:xfrm>
        </p:grpSpPr>
        <p:pic>
          <p:nvPicPr>
            <p:cNvPr id="14340" name="Picture 7" descr="细胞分裂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768"/>
              <a:ext cx="3936" cy="8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1" name="Picture 8" descr="分裂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1536"/>
              <a:ext cx="3936" cy="7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2" name="Picture 9" descr="分裂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0" y="0"/>
              <a:ext cx="3948" cy="76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文本框 7"/>
          <p:cNvSpPr txBox="1"/>
          <p:nvPr/>
        </p:nvSpPr>
        <p:spPr>
          <a:xfrm>
            <a:off x="538391" y="321582"/>
            <a:ext cx="292760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考考你！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2450" y="312420"/>
            <a:ext cx="5607718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细胞分裂过程中染色体的</a:t>
            </a:r>
            <a:r>
              <a:rPr lang="zh-CN" altLang="en-US" sz="2800" b="1">
                <a:solidFill>
                  <a:prstClr val="black"/>
                </a:solidFill>
                <a:cs typeface="+mn-ea"/>
                <a:sym typeface="+mn-lt"/>
              </a:rPr>
              <a:t>变</a:t>
            </a:r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化</a:t>
            </a:r>
            <a:endParaRPr lang="en-US" altLang="zh-CN" sz="2800" b="1" smtClea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774547" y="937169"/>
            <a:ext cx="7090668" cy="991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cs typeface="+mn-ea"/>
                <a:sym typeface="+mn-lt"/>
              </a:rPr>
              <a:t>在细胞分裂过程中，</a:t>
            </a:r>
            <a:r>
              <a:rPr lang="zh-CN" altLang="en-US" sz="3200">
                <a:solidFill>
                  <a:srgbClr val="FF0000"/>
                </a:solidFill>
                <a:cs typeface="+mn-ea"/>
                <a:sym typeface="+mn-lt"/>
              </a:rPr>
              <a:t>染色体</a:t>
            </a:r>
            <a:r>
              <a:rPr lang="zh-CN" altLang="en-US" sz="2800">
                <a:cs typeface="+mn-ea"/>
                <a:sym typeface="+mn-lt"/>
              </a:rPr>
              <a:t>的变</a:t>
            </a:r>
            <a:r>
              <a:rPr lang="zh-CN" altLang="en-US" sz="2800" smtClean="0">
                <a:cs typeface="+mn-ea"/>
                <a:sym typeface="+mn-lt"/>
              </a:rPr>
              <a:t>化明</a:t>
            </a:r>
            <a:r>
              <a:rPr lang="zh-CN" altLang="en-US" sz="2800">
                <a:cs typeface="+mn-ea"/>
                <a:sym typeface="+mn-lt"/>
              </a:rPr>
              <a:t>显，在细胞分裂的不同时期其形态不同</a:t>
            </a:r>
            <a:r>
              <a:rPr lang="zh-CN" altLang="en-US" sz="2800" smtClean="0">
                <a:cs typeface="+mn-ea"/>
                <a:sym typeface="+mn-lt"/>
              </a:rPr>
              <a:t>。</a:t>
            </a:r>
            <a:endParaRPr lang="zh-CN" altLang="zh-CN" sz="3600" dirty="0">
              <a:cs typeface="+mn-ea"/>
              <a:sym typeface="+mn-lt"/>
            </a:endParaRPr>
          </a:p>
        </p:txBody>
      </p:sp>
      <p:pic>
        <p:nvPicPr>
          <p:cNvPr id="8" name="图片 82945" descr="12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9FCF5">
                  <a:alpha val="100000"/>
                </a:srgbClr>
              </a:clrFrom>
              <a:clrTo>
                <a:srgbClr val="F9FCF5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61493" y="2258201"/>
            <a:ext cx="1059159" cy="781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36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CFFF8">
                  <a:alpha val="100000"/>
                </a:srgbClr>
              </a:clrFrom>
              <a:clrTo>
                <a:srgbClr val="FCFFF8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76093" y="2277826"/>
            <a:ext cx="1059159" cy="779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组合 9"/>
          <p:cNvGrpSpPr/>
          <p:nvPr/>
        </p:nvGrpSpPr>
        <p:grpSpPr bwMode="auto">
          <a:xfrm>
            <a:off x="6265744" y="1929748"/>
            <a:ext cx="720228" cy="1549003"/>
            <a:chOff x="4464" y="768"/>
            <a:chExt cx="816" cy="1776"/>
          </a:xfrm>
        </p:grpSpPr>
        <p:pic>
          <p:nvPicPr>
            <p:cNvPr id="11" name="图片 82948" descr="488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AFFF9">
                    <a:alpha val="100000"/>
                  </a:srgbClr>
                </a:clrFrom>
                <a:clrTo>
                  <a:srgbClr val="FAFFF9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64" y="768"/>
              <a:ext cx="816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图片 82949" descr="488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CFEFB">
                    <a:alpha val="100000"/>
                  </a:srgbClr>
                </a:clrFrom>
                <a:clrTo>
                  <a:srgbClr val="FCFEFB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64" y="1728"/>
              <a:ext cx="816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燕尾形箭头 12"/>
          <p:cNvSpPr>
            <a:spLocks noChangeArrowheads="1"/>
          </p:cNvSpPr>
          <p:nvPr/>
        </p:nvSpPr>
        <p:spPr bwMode="auto">
          <a:xfrm>
            <a:off x="2880559" y="2513923"/>
            <a:ext cx="720228" cy="197987"/>
          </a:xfrm>
          <a:prstGeom prst="notchedRightArrow">
            <a:avLst>
              <a:gd name="adj1" fmla="val 50000"/>
              <a:gd name="adj2" fmla="val 89868"/>
            </a:avLst>
          </a:prstGeom>
          <a:solidFill>
            <a:srgbClr val="079FA9"/>
          </a:solidFill>
          <a:ln w="9525">
            <a:noFill/>
            <a:miter lim="800000"/>
          </a:ln>
        </p:spPr>
        <p:txBody>
          <a:bodyPr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5316141" y="2268942"/>
            <a:ext cx="804961" cy="759674"/>
            <a:chOff x="4205" y="1567"/>
            <a:chExt cx="516" cy="775"/>
          </a:xfrm>
        </p:grpSpPr>
        <p:sp>
          <p:nvSpPr>
            <p:cNvPr id="15" name="燕尾形箭头 82952"/>
            <p:cNvSpPr>
              <a:spLocks noChangeArrowheads="1"/>
            </p:cNvSpPr>
            <p:nvPr/>
          </p:nvSpPr>
          <p:spPr bwMode="auto">
            <a:xfrm rot="-1523464">
              <a:off x="4224" y="1567"/>
              <a:ext cx="497" cy="173"/>
            </a:xfrm>
            <a:prstGeom prst="notchedRightArrow">
              <a:avLst>
                <a:gd name="adj1" fmla="val 50000"/>
                <a:gd name="adj2" fmla="val 71821"/>
              </a:avLst>
            </a:prstGeom>
            <a:solidFill>
              <a:srgbClr val="079FA9"/>
            </a:solidFill>
            <a:ln w="9525">
              <a:noFill/>
              <a:miter lim="800000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6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燕尾形箭头 82953"/>
            <p:cNvSpPr>
              <a:spLocks noChangeArrowheads="1"/>
            </p:cNvSpPr>
            <p:nvPr/>
          </p:nvSpPr>
          <p:spPr bwMode="auto">
            <a:xfrm rot="1568342">
              <a:off x="4205" y="2160"/>
              <a:ext cx="499" cy="182"/>
            </a:xfrm>
            <a:prstGeom prst="notchedRightArrow">
              <a:avLst>
                <a:gd name="adj1" fmla="val 50000"/>
                <a:gd name="adj2" fmla="val 68544"/>
              </a:avLst>
            </a:prstGeom>
            <a:solidFill>
              <a:srgbClr val="079FA9"/>
            </a:solidFill>
            <a:ln w="9525">
              <a:noFill/>
              <a:miter lim="800000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6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827721" y="3412766"/>
            <a:ext cx="7355902" cy="8610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2B93AD"/>
              </a:buClr>
              <a:buFont typeface="Wingdings" panose="05000000000000000000" charset="0"/>
              <a:buChar char="p"/>
              <a:defRPr/>
            </a:pPr>
            <a:r>
              <a:rPr lang="zh-CN" altLang="en-US" sz="2400" smtClean="0">
                <a:cs typeface="+mn-ea"/>
                <a:sym typeface="+mn-lt"/>
              </a:rPr>
              <a:t>细胞分裂准备期间：染</a:t>
            </a:r>
            <a:r>
              <a:rPr lang="zh-CN" altLang="en-US" sz="2400" dirty="0">
                <a:cs typeface="+mn-ea"/>
                <a:sym typeface="+mn-lt"/>
              </a:rPr>
              <a:t>色体复制，数量增加一倍</a:t>
            </a:r>
            <a:endParaRPr lang="zh-CN" altLang="en-US" sz="2400" dirty="0">
              <a:cs typeface="+mn-ea"/>
              <a:sym typeface="+mn-lt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2B93AD"/>
              </a:buClr>
              <a:buFont typeface="Wingdings" panose="05000000000000000000" charset="0"/>
              <a:buChar char="p"/>
              <a:defRPr/>
            </a:pPr>
            <a:r>
              <a:rPr lang="zh-CN" altLang="en-US" sz="2400">
                <a:cs typeface="+mn-ea"/>
                <a:sym typeface="+mn-lt"/>
              </a:rPr>
              <a:t>细胞分</a:t>
            </a:r>
            <a:r>
              <a:rPr lang="zh-CN" altLang="en-US" sz="2400" smtClean="0">
                <a:cs typeface="+mn-ea"/>
                <a:sym typeface="+mn-lt"/>
              </a:rPr>
              <a:t>裂过程中：染</a:t>
            </a:r>
            <a:r>
              <a:rPr lang="zh-CN" altLang="en-US" sz="2400" dirty="0">
                <a:cs typeface="+mn-ea"/>
                <a:sym typeface="+mn-lt"/>
              </a:rPr>
              <a:t>色体平均分配到两个新细胞里       </a:t>
            </a:r>
            <a:endParaRPr lang="zh-CN" altLang="en-US" sz="2400" dirty="0"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7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552450" y="312420"/>
            <a:ext cx="5651417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细胞分裂过程中染色体的</a:t>
            </a:r>
            <a:r>
              <a:rPr lang="zh-CN" altLang="en-US" sz="2800" b="1">
                <a:solidFill>
                  <a:prstClr val="black"/>
                </a:solidFill>
                <a:cs typeface="+mn-ea"/>
                <a:sym typeface="+mn-lt"/>
              </a:rPr>
              <a:t>变</a:t>
            </a:r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化结果 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8239" y="815673"/>
            <a:ext cx="8322122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也就是说，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两个新细胞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的染色体形态和数目相同，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新细胞与原细胞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的染色体形态和数目也相同。由于染色体内有遗传物质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DNA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，因此，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新细胞和原细胞所含的遗传物质是一样的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/>
          <a:srcRect l="4445" t="11848" r="5129" b="1214"/>
          <a:stretch>
            <a:fillRect/>
          </a:stretch>
        </p:blipFill>
        <p:spPr>
          <a:xfrm>
            <a:off x="4767962" y="2643188"/>
            <a:ext cx="3036814" cy="2182112"/>
          </a:xfrm>
          <a:prstGeom prst="rect">
            <a:avLst/>
          </a:prstGeom>
        </p:spPr>
      </p:pic>
      <p:grpSp>
        <p:nvGrpSpPr>
          <p:cNvPr id="19" name="Group 3"/>
          <p:cNvGrpSpPr>
            <a:grpSpLocks noChangeAspect="1"/>
          </p:cNvGrpSpPr>
          <p:nvPr/>
        </p:nvGrpSpPr>
        <p:grpSpPr>
          <a:xfrm>
            <a:off x="735123" y="2643189"/>
            <a:ext cx="3671872" cy="2182112"/>
            <a:chOff x="0" y="0"/>
            <a:chExt cx="3948" cy="2304"/>
          </a:xfrm>
        </p:grpSpPr>
        <p:pic>
          <p:nvPicPr>
            <p:cNvPr id="20" name="Picture 7" descr="细胞分裂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768"/>
              <a:ext cx="3936" cy="8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" name="Picture 8" descr="分裂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0" y="1536"/>
              <a:ext cx="3936" cy="7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" name="Picture 9" descr="分裂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0" y="0"/>
              <a:ext cx="3948" cy="76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6385"/>
          <p:cNvGrpSpPr/>
          <p:nvPr/>
        </p:nvGrpSpPr>
        <p:grpSpPr>
          <a:xfrm>
            <a:off x="1437732" y="1319739"/>
            <a:ext cx="6470344" cy="3262915"/>
            <a:chOff x="-1" y="1"/>
            <a:chExt cx="4446" cy="2812"/>
          </a:xfrm>
        </p:grpSpPr>
        <p:sp>
          <p:nvSpPr>
            <p:cNvPr id="16387" name="椭圆 16386"/>
            <p:cNvSpPr/>
            <p:nvPr/>
          </p:nvSpPr>
          <p:spPr>
            <a:xfrm rot="5400000">
              <a:off x="682" y="-682"/>
              <a:ext cx="2812" cy="4177"/>
            </a:xfrm>
            <a:prstGeom prst="ellipse">
              <a:avLst/>
            </a:prstGeom>
            <a:solidFill>
              <a:srgbClr val="FFC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88" name="文本框 16387"/>
            <p:cNvSpPr txBox="1"/>
            <p:nvPr/>
          </p:nvSpPr>
          <p:spPr>
            <a:xfrm>
              <a:off x="3175" y="998"/>
              <a:ext cx="1270" cy="4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zh-CN" altLang="en-US" sz="2800">
                  <a:cs typeface="+mn-ea"/>
                  <a:sym typeface="+mn-lt"/>
                </a:rPr>
                <a:t>细胞</a:t>
              </a:r>
              <a:endParaRPr lang="zh-CN" altLang="en-US" sz="2800">
                <a:cs typeface="+mn-ea"/>
                <a:sym typeface="+mn-lt"/>
              </a:endParaRPr>
            </a:p>
          </p:txBody>
        </p:sp>
      </p:grpSp>
      <p:grpSp>
        <p:nvGrpSpPr>
          <p:cNvPr id="16390" name="组合 16389"/>
          <p:cNvGrpSpPr/>
          <p:nvPr/>
        </p:nvGrpSpPr>
        <p:grpSpPr>
          <a:xfrm>
            <a:off x="2105025" y="1922780"/>
            <a:ext cx="4606925" cy="2171700"/>
            <a:chOff x="0" y="0"/>
            <a:chExt cx="3583" cy="1950"/>
          </a:xfrm>
        </p:grpSpPr>
        <p:sp>
          <p:nvSpPr>
            <p:cNvPr id="16391" name="椭圆 16390"/>
            <p:cNvSpPr/>
            <p:nvPr/>
          </p:nvSpPr>
          <p:spPr>
            <a:xfrm rot="5400000">
              <a:off x="773" y="-773"/>
              <a:ext cx="1950" cy="349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92" name="文本框 16391"/>
            <p:cNvSpPr txBox="1"/>
            <p:nvPr/>
          </p:nvSpPr>
          <p:spPr>
            <a:xfrm>
              <a:off x="2585" y="685"/>
              <a:ext cx="998" cy="4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zh-CN" altLang="en-US" sz="2800">
                  <a:cs typeface="+mn-ea"/>
                  <a:sym typeface="+mn-lt"/>
                </a:rPr>
                <a:t>染色体</a:t>
              </a:r>
              <a:endParaRPr lang="zh-CN" altLang="en-US" sz="2800">
                <a:cs typeface="+mn-ea"/>
                <a:sym typeface="+mn-lt"/>
              </a:endParaRPr>
            </a:p>
          </p:txBody>
        </p:sp>
      </p:grpSp>
      <p:grpSp>
        <p:nvGrpSpPr>
          <p:cNvPr id="16393" name="组合 16392"/>
          <p:cNvGrpSpPr/>
          <p:nvPr/>
        </p:nvGrpSpPr>
        <p:grpSpPr>
          <a:xfrm>
            <a:off x="2091027" y="2206624"/>
            <a:ext cx="3319117" cy="1573549"/>
            <a:chOff x="0" y="0"/>
            <a:chExt cx="2831" cy="1413"/>
          </a:xfrm>
        </p:grpSpPr>
        <p:sp>
          <p:nvSpPr>
            <p:cNvPr id="16394" name="椭圆 16393"/>
            <p:cNvSpPr/>
            <p:nvPr/>
          </p:nvSpPr>
          <p:spPr>
            <a:xfrm rot="5400000">
              <a:off x="670" y="-670"/>
              <a:ext cx="1413" cy="2753"/>
            </a:xfrm>
            <a:prstGeom prst="ellipse">
              <a:avLst/>
            </a:prstGeom>
            <a:solidFill>
              <a:srgbClr val="CC99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95" name="文本框 16394"/>
            <p:cNvSpPr txBox="1"/>
            <p:nvPr/>
          </p:nvSpPr>
          <p:spPr>
            <a:xfrm>
              <a:off x="1678" y="408"/>
              <a:ext cx="1153" cy="4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zh-CN" altLang="en-US" sz="2800">
                  <a:cs typeface="+mn-ea"/>
                  <a:sym typeface="+mn-lt"/>
                </a:rPr>
                <a:t>细胞核</a:t>
              </a:r>
              <a:endParaRPr lang="zh-CN" altLang="en-US" sz="2800">
                <a:cs typeface="+mn-ea"/>
                <a:sym typeface="+mn-lt"/>
              </a:endParaRPr>
            </a:p>
          </p:txBody>
        </p:sp>
      </p:grpSp>
      <p:grpSp>
        <p:nvGrpSpPr>
          <p:cNvPr id="16396" name="组合 16395"/>
          <p:cNvGrpSpPr/>
          <p:nvPr/>
        </p:nvGrpSpPr>
        <p:grpSpPr>
          <a:xfrm>
            <a:off x="2082480" y="2341171"/>
            <a:ext cx="2021250" cy="1161509"/>
            <a:chOff x="-2" y="1"/>
            <a:chExt cx="1724" cy="1043"/>
          </a:xfrm>
        </p:grpSpPr>
        <p:sp>
          <p:nvSpPr>
            <p:cNvPr id="16397" name="椭圆 16396"/>
            <p:cNvSpPr/>
            <p:nvPr/>
          </p:nvSpPr>
          <p:spPr>
            <a:xfrm rot="5100272">
              <a:off x="339" y="-340"/>
              <a:ext cx="1043" cy="1724"/>
            </a:xfrm>
            <a:prstGeom prst="ellipse">
              <a:avLst/>
            </a:prstGeom>
            <a:solidFill>
              <a:schemeClr val="hlink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98" name="文本框 16397"/>
            <p:cNvSpPr txBox="1"/>
            <p:nvPr/>
          </p:nvSpPr>
          <p:spPr>
            <a:xfrm>
              <a:off x="816" y="272"/>
              <a:ext cx="862" cy="4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zh-CN" sz="2800">
                  <a:cs typeface="+mn-ea"/>
                  <a:sym typeface="+mn-lt"/>
                </a:rPr>
                <a:t>DNA</a:t>
              </a:r>
              <a:endParaRPr lang="en-US" altLang="zh-CN" sz="2800">
                <a:cs typeface="+mn-ea"/>
                <a:sym typeface="+mn-lt"/>
              </a:endParaRPr>
            </a:p>
          </p:txBody>
        </p:sp>
      </p:grpSp>
      <p:grpSp>
        <p:nvGrpSpPr>
          <p:cNvPr id="16399" name="组合 16398"/>
          <p:cNvGrpSpPr/>
          <p:nvPr/>
        </p:nvGrpSpPr>
        <p:grpSpPr>
          <a:xfrm>
            <a:off x="2036566" y="2606141"/>
            <a:ext cx="1095039" cy="707150"/>
            <a:chOff x="0" y="1"/>
            <a:chExt cx="934" cy="635"/>
          </a:xfrm>
        </p:grpSpPr>
        <p:sp>
          <p:nvSpPr>
            <p:cNvPr id="16400" name="椭圆 16399"/>
            <p:cNvSpPr/>
            <p:nvPr/>
          </p:nvSpPr>
          <p:spPr>
            <a:xfrm rot="5213676">
              <a:off x="171" y="-127"/>
              <a:ext cx="635" cy="890"/>
            </a:xfrm>
            <a:prstGeom prst="ellipse">
              <a:avLst/>
            </a:prstGeom>
            <a:solidFill>
              <a:srgbClr val="CC00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01" name="文本框 16400"/>
            <p:cNvSpPr txBox="1"/>
            <p:nvPr/>
          </p:nvSpPr>
          <p:spPr>
            <a:xfrm>
              <a:off x="0" y="91"/>
              <a:ext cx="862" cy="4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基因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41655" y="365760"/>
            <a:ext cx="8602345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cs typeface="+mn-ea"/>
                <a:sym typeface="+mn-lt"/>
              </a:rPr>
              <a:t>用图形表示细胞、细胞核、染色体、</a:t>
            </a:r>
            <a:r>
              <a:rPr lang="en-US" altLang="zh-CN" sz="2400" b="1" dirty="0">
                <a:solidFill>
                  <a:prstClr val="black"/>
                </a:solidFill>
                <a:cs typeface="+mn-ea"/>
                <a:sym typeface="+mn-lt"/>
              </a:rPr>
              <a:t>DNA</a:t>
            </a:r>
            <a:r>
              <a:rPr lang="zh-CN" altLang="en-US" sz="2400" b="1" dirty="0">
                <a:solidFill>
                  <a:prstClr val="black"/>
                </a:solidFill>
                <a:cs typeface="+mn-ea"/>
                <a:sym typeface="+mn-lt"/>
              </a:rPr>
              <a:t>和基因之间的关系</a:t>
            </a:r>
            <a:endParaRPr lang="zh-CN" altLang="en-US" sz="24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682625" y="324485"/>
            <a:ext cx="196977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课堂小结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0723" name="组合 3"/>
          <p:cNvGrpSpPr/>
          <p:nvPr/>
        </p:nvGrpSpPr>
        <p:grpSpPr bwMode="auto">
          <a:xfrm>
            <a:off x="3131900" y="1275660"/>
            <a:ext cx="2633663" cy="2147888"/>
            <a:chOff x="2964607" y="2187649"/>
            <a:chExt cx="3274841" cy="2363243"/>
          </a:xfrm>
        </p:grpSpPr>
        <p:sp>
          <p:nvSpPr>
            <p:cNvPr id="48" name="MH_Other_1"/>
            <p:cNvSpPr/>
            <p:nvPr>
              <p:custDataLst>
                <p:tags r:id="rId2"/>
              </p:custDataLst>
            </p:nvPr>
          </p:nvSpPr>
          <p:spPr>
            <a:xfrm>
              <a:off x="2964607" y="2187649"/>
              <a:ext cx="2633295" cy="599108"/>
            </a:xfrm>
            <a:custGeom>
              <a:avLst/>
              <a:gdLst/>
              <a:ahLst/>
              <a:cxnLst/>
              <a:rect l="l" t="t" r="r" b="b"/>
              <a:pathLst>
                <a:path w="2687800" h="772903">
                  <a:moveTo>
                    <a:pt x="1241306" y="389"/>
                  </a:moveTo>
                  <a:cubicBezTo>
                    <a:pt x="1806378" y="-10775"/>
                    <a:pt x="2344496" y="217062"/>
                    <a:pt x="2687800" y="772903"/>
                  </a:cubicBezTo>
                  <a:cubicBezTo>
                    <a:pt x="2113249" y="71843"/>
                    <a:pt x="1244639" y="61776"/>
                    <a:pt x="409637" y="522265"/>
                  </a:cubicBezTo>
                  <a:lnTo>
                    <a:pt x="468629" y="601318"/>
                  </a:lnTo>
                  <a:lnTo>
                    <a:pt x="0" y="626696"/>
                  </a:lnTo>
                  <a:lnTo>
                    <a:pt x="185028" y="182706"/>
                  </a:lnTo>
                  <a:lnTo>
                    <a:pt x="231325" y="259381"/>
                  </a:lnTo>
                  <a:cubicBezTo>
                    <a:pt x="553517" y="99826"/>
                    <a:pt x="902263" y="7087"/>
                    <a:pt x="1241306" y="38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B93AD"/>
                </a:gs>
                <a:gs pos="100000">
                  <a:srgbClr val="B4C8D1"/>
                </a:gs>
              </a:gsLst>
              <a:lin ang="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49" name="MH_Other_2"/>
            <p:cNvSpPr/>
            <p:nvPr>
              <p:custDataLst>
                <p:tags r:id="rId3"/>
              </p:custDataLst>
            </p:nvPr>
          </p:nvSpPr>
          <p:spPr>
            <a:xfrm>
              <a:off x="3604178" y="3951784"/>
              <a:ext cx="2635270" cy="599108"/>
            </a:xfrm>
            <a:custGeom>
              <a:avLst/>
              <a:gdLst/>
              <a:ahLst/>
              <a:cxnLst/>
              <a:rect l="l" t="t" r="r" b="b"/>
              <a:pathLst>
                <a:path w="2687800" h="772904">
                  <a:moveTo>
                    <a:pt x="0" y="0"/>
                  </a:moveTo>
                  <a:cubicBezTo>
                    <a:pt x="574551" y="701060"/>
                    <a:pt x="1443161" y="711127"/>
                    <a:pt x="2278163" y="250638"/>
                  </a:cubicBezTo>
                  <a:lnTo>
                    <a:pt x="2219171" y="171585"/>
                  </a:lnTo>
                  <a:lnTo>
                    <a:pt x="2687800" y="146207"/>
                  </a:lnTo>
                  <a:lnTo>
                    <a:pt x="2502772" y="590197"/>
                  </a:lnTo>
                  <a:lnTo>
                    <a:pt x="2456475" y="513522"/>
                  </a:lnTo>
                  <a:cubicBezTo>
                    <a:pt x="1597297" y="939002"/>
                    <a:pt x="549287" y="88934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B93AD"/>
                </a:gs>
                <a:gs pos="100000">
                  <a:srgbClr val="B4C8D1"/>
                </a:gs>
              </a:gsLst>
              <a:lin ang="108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cs typeface="黑体" panose="02010609060101010101" charset="-122"/>
              </a:endParaRPr>
            </a:p>
          </p:txBody>
        </p:sp>
        <p:grpSp>
          <p:nvGrpSpPr>
            <p:cNvPr id="30745" name="组合 2"/>
            <p:cNvGrpSpPr/>
            <p:nvPr/>
          </p:nvGrpSpPr>
          <p:grpSpPr bwMode="auto">
            <a:xfrm>
              <a:off x="3377595" y="2402938"/>
              <a:ext cx="2465470" cy="1952387"/>
              <a:chOff x="3377595" y="2402938"/>
              <a:chExt cx="2465470" cy="1952387"/>
            </a:xfrm>
          </p:grpSpPr>
          <p:sp>
            <p:nvSpPr>
              <p:cNvPr id="51" name="MH_Title_1"/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3377171" y="2402490"/>
                <a:ext cx="2465506" cy="1952775"/>
              </a:xfrm>
              <a:prstGeom prst="ellipse">
                <a:avLst/>
              </a:prstGeom>
              <a:solidFill>
                <a:srgbClr val="079FA9"/>
              </a:solidFill>
              <a:ln w="9525">
                <a:noFill/>
                <a:round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kern="0" dirty="0">
                    <a:solidFill>
                      <a:schemeClr val="tx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生物体由</a:t>
                </a:r>
                <a:endParaRPr lang="en-US" altLang="zh-CN" sz="2800" kern="0" dirty="0">
                  <a:solidFill>
                    <a:schemeClr val="tx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  <a:p>
                <a:pPr algn="ctr"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kern="0" dirty="0">
                    <a:solidFill>
                      <a:schemeClr val="tx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小长大</a:t>
                </a:r>
                <a:endParaRPr lang="zh-CN" altLang="en-US" sz="2800" kern="0" dirty="0">
                  <a:solidFill>
                    <a:schemeClr val="tx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sp>
            <p:nvSpPr>
              <p:cNvPr id="52" name="MH_Other_4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3604179" y="2453143"/>
                <a:ext cx="1993724" cy="747574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5959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latin typeface="+mn-lt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</p:grpSp>
      </p:grpSp>
      <p:sp>
        <p:nvSpPr>
          <p:cNvPr id="30722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79805" y="1089660"/>
            <a:ext cx="2089150" cy="1106170"/>
          </a:xfrm>
          <a:prstGeom prst="rect">
            <a:avLst/>
          </a:prstGeom>
          <a:noFill/>
          <a:ln w="66675">
            <a:solidFill>
              <a:srgbClr val="2B93AD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tIns="72000" bIns="7200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kumimoji="1"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细胞分裂使其数目增多</a:t>
            </a:r>
            <a:endParaRPr kumimoji="1"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4" name="MH_Other_2"/>
          <p:cNvSpPr/>
          <p:nvPr>
            <p:custDataLst>
              <p:tags r:id="rId7"/>
            </p:custDataLst>
          </p:nvPr>
        </p:nvSpPr>
        <p:spPr>
          <a:xfrm rot="5400000">
            <a:off x="1800941" y="2364050"/>
            <a:ext cx="419100" cy="288925"/>
          </a:xfrm>
          <a:prstGeom prst="notchedRightArrow">
            <a:avLst>
              <a:gd name="adj1" fmla="val 60007"/>
              <a:gd name="adj2" fmla="val 36498"/>
            </a:avLst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0" name="Text Box 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042670" y="2717800"/>
            <a:ext cx="2175510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ct val="50000"/>
              </a:spcBef>
              <a:buFont typeface="黑体" panose="02010609060101010101" charset="-122"/>
              <a:buNone/>
              <a:defRPr/>
            </a:pP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rPr>
              <a:t>植物细胞分裂</a:t>
            </a:r>
            <a:endParaRPr kumimoji="1" lang="en-US" altLang="zh-CN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  <a:p>
            <a:pPr marL="0" indent="0" eaLnBrk="1" hangingPunct="1">
              <a:spcBef>
                <a:spcPct val="50000"/>
              </a:spcBef>
              <a:buFont typeface="黑体" panose="02010609060101010101" charset="-122"/>
              <a:buNone/>
              <a:defRPr/>
            </a:pP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rPr>
              <a:t>动物细胞分裂</a:t>
            </a:r>
            <a:endParaRPr kumimoji="1" lang="en-US" altLang="zh-CN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  <a:p>
            <a:pPr marL="0" indent="0" eaLnBrk="1" hangingPunct="1">
              <a:spcBef>
                <a:spcPct val="50000"/>
              </a:spcBef>
              <a:buFont typeface="黑体" panose="02010609060101010101" charset="-122"/>
              <a:buNone/>
              <a:defRPr/>
            </a:pP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rPr>
              <a:t>分裂过程中染色体的变化</a:t>
            </a:r>
            <a:endParaRPr kumimoji="1" lang="zh-CN" altLang="en-US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30724" name="MH_SubTitle_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894070" y="3101975"/>
            <a:ext cx="2112010" cy="1169035"/>
          </a:xfrm>
          <a:prstGeom prst="rect">
            <a:avLst/>
          </a:prstGeom>
          <a:noFill/>
          <a:ln w="66675">
            <a:solidFill>
              <a:srgbClr val="2B93AD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tIns="72000" bIns="7200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kumimoji="1"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细胞生长使其体积增大</a:t>
            </a:r>
            <a:endParaRPr kumimoji="1"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8" name="MH_Other_2"/>
          <p:cNvSpPr/>
          <p:nvPr>
            <p:custDataLst>
              <p:tags r:id="rId10"/>
            </p:custDataLst>
          </p:nvPr>
        </p:nvSpPr>
        <p:spPr>
          <a:xfrm rot="16200000">
            <a:off x="6661866" y="2525022"/>
            <a:ext cx="419100" cy="288925"/>
          </a:xfrm>
          <a:prstGeom prst="notchedRightArrow">
            <a:avLst>
              <a:gd name="adj1" fmla="val 60007"/>
              <a:gd name="adj2" fmla="val 36498"/>
            </a:avLst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1" name="Text Box 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763895" y="823595"/>
            <a:ext cx="294640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ct val="50000"/>
              </a:spcBef>
              <a:buFont typeface="黑体" panose="02010609060101010101" charset="-122"/>
              <a:buNone/>
              <a:defRPr/>
            </a:pP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rPr>
              <a:t>植物细胞生长</a:t>
            </a:r>
            <a:endParaRPr kumimoji="1" lang="en-US" altLang="zh-CN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  <a:p>
            <a:pPr marL="0" indent="0" eaLnBrk="1" hangingPunct="1">
              <a:spcBef>
                <a:spcPct val="50000"/>
              </a:spcBef>
              <a:buFont typeface="黑体" panose="02010609060101010101" charset="-122"/>
              <a:buNone/>
              <a:defRPr/>
            </a:pP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rPr>
              <a:t>动物细胞生长</a:t>
            </a:r>
            <a:endParaRPr kumimoji="1" lang="en-US" altLang="zh-CN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  <a:p>
            <a:pPr marL="0" indent="0" eaLnBrk="1" hangingPunct="1">
              <a:spcBef>
                <a:spcPct val="50000"/>
              </a:spcBef>
              <a:buFont typeface="黑体" panose="02010609060101010101" charset="-122"/>
              <a:buNone/>
              <a:defRPr/>
            </a:pP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rPr>
              <a:t>细胞不能无限长大</a:t>
            </a:r>
            <a:endParaRPr kumimoji="1" lang="zh-CN" altLang="en-US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ldLvl="0" animBg="1"/>
      <p:bldP spid="30722" grpId="1" animBg="1"/>
      <p:bldP spid="54" grpId="0" bldLvl="0" animBg="1"/>
      <p:bldP spid="30724" grpId="0" bldLvl="0" animBg="1"/>
      <p:bldP spid="30724" grpId="1" animBg="1"/>
      <p:bldP spid="5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800100" y="1557020"/>
            <a:ext cx="7473950" cy="142811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3600" dirty="0"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3200" dirty="0">
                <a:latin typeface="+mn-lt"/>
                <a:ea typeface="+mn-ea"/>
                <a:cs typeface="+mn-ea"/>
                <a:sym typeface="+mn-lt"/>
              </a:rPr>
              <a:t>如果细胞不按规律进行分裂，无限制地分裂下去会有什么结果？</a:t>
            </a:r>
            <a:endParaRPr lang="zh-CN" altLang="en-US" sz="3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2150" y="325755"/>
            <a:ext cx="199771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课堂拓展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96695" y="1830705"/>
            <a:ext cx="2484755" cy="21520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Text Box 5"/>
          <p:cNvSpPr txBox="1"/>
          <p:nvPr/>
        </p:nvSpPr>
        <p:spPr>
          <a:xfrm>
            <a:off x="2007847" y="4028367"/>
            <a:ext cx="2159794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dirty="0">
                <a:cs typeface="+mn-ea"/>
                <a:sym typeface="+mn-lt"/>
              </a:rPr>
              <a:t>脑癌细胞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18438" name="Picture 6" descr="胸癌细胞cancercell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61230" y="1829435"/>
            <a:ext cx="2484755" cy="2128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9" name="Text Box 7"/>
          <p:cNvSpPr txBox="1"/>
          <p:nvPr/>
        </p:nvSpPr>
        <p:spPr>
          <a:xfrm>
            <a:off x="5335119" y="4028367"/>
            <a:ext cx="1889522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l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dirty="0">
                <a:cs typeface="+mn-ea"/>
                <a:sym typeface="+mn-lt"/>
              </a:rPr>
              <a:t>胸癌细胞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6430" y="-24130"/>
            <a:ext cx="7219315" cy="1791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科学  技术  社会         </a:t>
            </a:r>
            <a:endParaRPr lang="en-US" altLang="zh-CN" sz="2800" b="1" dirty="0">
              <a:solidFill>
                <a:prstClr val="black"/>
              </a:solidFill>
              <a:cs typeface="+mn-ea"/>
              <a:sym typeface="+mn-lt"/>
            </a:endParaRPr>
          </a:p>
          <a:p>
            <a:pPr lvl="0" algn="ctr">
              <a:lnSpc>
                <a:spcPct val="200000"/>
              </a:lnSpc>
            </a:pP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zh-CN" altLang="en-US" sz="2800" dirty="0">
                <a:solidFill>
                  <a:prstClr val="black"/>
                </a:solidFill>
                <a:cs typeface="+mn-ea"/>
                <a:sym typeface="+mn-lt"/>
              </a:rPr>
              <a:t>脱缰之马</a:t>
            </a:r>
            <a:r>
              <a:rPr lang="en-US" altLang="zh-CN" sz="2800" dirty="0">
                <a:solidFill>
                  <a:prstClr val="black"/>
                </a:solidFill>
                <a:cs typeface="+mn-ea"/>
                <a:sym typeface="+mn-lt"/>
              </a:rPr>
              <a:t>——</a:t>
            </a:r>
            <a:r>
              <a:rPr lang="zh-CN" altLang="en-US" sz="2800" dirty="0">
                <a:solidFill>
                  <a:prstClr val="black"/>
                </a:solidFill>
                <a:cs typeface="+mn-ea"/>
                <a:sym typeface="+mn-lt"/>
              </a:rPr>
              <a:t>癌细胞</a:t>
            </a:r>
            <a:endParaRPr lang="zh-CN" altLang="en-US" sz="2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7" grpId="1"/>
      <p:bldP spid="18439" grpId="0"/>
      <p:bldP spid="1843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矩形 1"/>
          <p:cNvSpPr>
            <a:spLocks noChangeArrowheads="1"/>
          </p:cNvSpPr>
          <p:nvPr/>
        </p:nvSpPr>
        <p:spPr bwMode="auto">
          <a:xfrm>
            <a:off x="1468120" y="1179195"/>
            <a:ext cx="6573520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不吸烟，少饮酒。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少吃腌制、烧烤食品和高脂肪食物。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多吃粗粮、绿色蔬菜和水果。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不吃发霉、变质的食物。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避免过多日光曝晒和适量运动。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2305" y="304800"/>
            <a:ext cx="39135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预防癌症应做到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682625" y="324485"/>
            <a:ext cx="196977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课堂检测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531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89280" y="1564005"/>
            <a:ext cx="8072755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0" defTabSz="685800">
              <a:lnSpc>
                <a:spcPct val="150000"/>
              </a:lnSpc>
              <a:buFont typeface="黑体" panose="02010609060101010101" charset="-122"/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果蝇的体细胞中有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对染色体，在细胞分裂后形成的子细胞中，染色体数目是多少？（    ）                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514350" indent="-514350" defTabSz="685800"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A.2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    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B.4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条    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C.4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     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D.8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532" name="矩形 2"/>
          <p:cNvSpPr/>
          <p:nvPr>
            <p:custDataLst>
              <p:tags r:id="rId3"/>
            </p:custDataLst>
          </p:nvPr>
        </p:nvSpPr>
        <p:spPr>
          <a:xfrm>
            <a:off x="6880225" y="2378075"/>
            <a:ext cx="58737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0786" y="1169078"/>
            <a:ext cx="4434098" cy="3156607"/>
            <a:chOff x="4543414" y="1200832"/>
            <a:chExt cx="4434098" cy="31566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/>
            <a:srcRect l="4445" t="11848" r="5129" b="1214"/>
            <a:stretch>
              <a:fillRect/>
            </a:stretch>
          </p:blipFill>
          <p:spPr>
            <a:xfrm>
              <a:off x="4870416" y="1200832"/>
              <a:ext cx="3722039" cy="2674483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>
              <p:custDataLst>
                <p:tags r:id="rId2"/>
              </p:custDataLst>
            </p:nvPr>
          </p:nvSpPr>
          <p:spPr>
            <a:xfrm>
              <a:off x="4543414" y="3918857"/>
              <a:ext cx="4434098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 anchor="t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克隆猴“中中”与“华华”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52416" y="890581"/>
            <a:ext cx="4768370" cy="3815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“中中”“华华”的发育始于一个人工融合细胞。我们人类的个体发育也始于一个细胞一受精卵，从受精卵到一个成熟的个体，细胞的数量从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个增加到大约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10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个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z="2800" smtClean="0"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1800" smtClean="0">
              <a:latin typeface="黑体" panose="02010609060101010101" charset="-122"/>
              <a:ea typeface="黑体" panose="02010609060101010101" charset="-122"/>
            </a:endParaRPr>
          </a:p>
          <a:p>
            <a:pPr marL="457200" indent="-457200" algn="just">
              <a:buFont typeface="Wingdings" panose="05000000000000000000" pitchFamily="2" charset="2"/>
              <a:buChar char="p"/>
            </a:pP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</a:rPr>
              <a:t>想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</a:rPr>
              <a:t>想：这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个过程是如何实现的呢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806" y="310152"/>
            <a:ext cx="15595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课前导入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682625" y="324485"/>
            <a:ext cx="196977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课堂检测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554" name="矩形 2"/>
          <p:cNvSpPr/>
          <p:nvPr>
            <p:custDataLst>
              <p:tags r:id="rId2"/>
            </p:custDataLst>
          </p:nvPr>
        </p:nvSpPr>
        <p:spPr>
          <a:xfrm>
            <a:off x="519430" y="1153160"/>
            <a:ext cx="8375650" cy="33229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indent="0" defTabSz="685800">
              <a:lnSpc>
                <a:spcPct val="150000"/>
              </a:lnSpc>
              <a:buFont typeface="黑体" panose="02010609060101010101" charset="-122"/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2.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植物细胞分裂过程的正确顺序是（    ）  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514350" indent="-514350" defTabSz="685800"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①细胞核平均分成两个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514350" indent="-514350" defTabSz="685800"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②细胞质平均分成两份，每份各含一个核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514350" indent="-514350" defTabSz="685800"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③在细胞中央形成新的细胞膜和细胞壁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514350" indent="-514350" defTabSz="685800"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A.①②③   B.③②①  C.①③②   D.③①②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3555" name="矩形 3"/>
          <p:cNvSpPr/>
          <p:nvPr>
            <p:custDataLst>
              <p:tags r:id="rId3"/>
            </p:custDataLst>
          </p:nvPr>
        </p:nvSpPr>
        <p:spPr>
          <a:xfrm>
            <a:off x="6634480" y="1301433"/>
            <a:ext cx="36258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682625" y="324485"/>
            <a:ext cx="196977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课堂检测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421005" y="1141095"/>
            <a:ext cx="820928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</a:t>
            </a:r>
            <a:r>
              <a:rPr lang="zh-CN" altLang="en-US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人的身体是由一个受精卵分裂、发育而来的。到成年时，我们身体内的细胞数达到了</a:t>
            </a:r>
            <a:r>
              <a:rPr lang="en-US" altLang="zh-CN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10</a:t>
            </a:r>
            <a:r>
              <a:rPr lang="en-US" altLang="zh-CN" sz="2400" baseline="300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14</a:t>
            </a:r>
            <a:r>
              <a:rPr lang="zh-CN" altLang="en-US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个。在从</a:t>
            </a:r>
            <a:r>
              <a:rPr lang="en-US" altLang="zh-CN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个→</a:t>
            </a:r>
            <a:r>
              <a:rPr lang="en-US" altLang="zh-CN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10</a:t>
            </a:r>
            <a:r>
              <a:rPr lang="en-US" altLang="zh-CN" sz="2400" baseline="300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14</a:t>
            </a:r>
            <a:r>
              <a:rPr lang="zh-CN" altLang="en-US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个的过程中，细胞内遗传物质的变化是</a:t>
            </a:r>
            <a:r>
              <a:rPr lang="en-US" altLang="zh-CN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      )</a:t>
            </a:r>
            <a:endParaRPr lang="en-US" altLang="zh-CN" sz="2400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A.</a:t>
            </a:r>
            <a:r>
              <a:rPr lang="zh-CN" altLang="en-US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没有变化                </a:t>
            </a:r>
            <a:r>
              <a:rPr lang="en-US" altLang="zh-CN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B.</a:t>
            </a:r>
            <a:r>
              <a:rPr lang="zh-CN" altLang="en-US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先减少后增多</a:t>
            </a:r>
            <a:endParaRPr lang="zh-CN" altLang="en-US" sz="2400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C.</a:t>
            </a:r>
            <a:r>
              <a:rPr lang="zh-CN" altLang="en-US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逐渐增加                </a:t>
            </a:r>
            <a:r>
              <a:rPr lang="en-US" altLang="zh-CN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D.</a:t>
            </a:r>
            <a:r>
              <a:rPr lang="zh-CN" altLang="en-US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逐渐减少</a:t>
            </a:r>
            <a:endParaRPr lang="zh-CN" altLang="en-US" sz="2400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849495" y="2317115"/>
            <a:ext cx="8445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endParaRPr lang="en-US" altLang="zh-CN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682625" y="324485"/>
            <a:ext cx="196977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课堂检测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30835" y="1153795"/>
            <a:ext cx="860234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Clr>
                <a:schemeClr val="bg1"/>
              </a:buClr>
            </a:pP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4.在细胞分裂过程中，平均分配到两个细胞中的结构是(  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zh-CN" sz="2400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zh-CN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00000"/>
              </a:lnSpc>
              <a:buClr>
                <a:schemeClr val="bg1"/>
              </a:buClr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A.细胞膜            </a:t>
            </a:r>
            <a:r>
              <a:rPr lang="zh-CN" altLang="zh-CN" sz="2400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B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.细胞质       </a:t>
            </a:r>
            <a:endParaRPr lang="zh-CN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00000"/>
              </a:lnSpc>
              <a:buClr>
                <a:schemeClr val="bg1"/>
              </a:buClr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C.细胞核            </a:t>
            </a:r>
            <a:r>
              <a:rPr lang="zh-CN" altLang="zh-CN" sz="2400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D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.染色体</a:t>
            </a:r>
            <a:endParaRPr lang="zh-CN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00000"/>
              </a:lnSpc>
              <a:buClr>
                <a:schemeClr val="bg1"/>
              </a:buClr>
            </a:pP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00000"/>
              </a:lnSpc>
              <a:buClr>
                <a:schemeClr val="bg1"/>
              </a:buClr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.一个生物体由小长大，是(   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zh-CN" sz="2400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)的结果 </a:t>
            </a:r>
            <a:endParaRPr lang="zh-CN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00000"/>
              </a:lnSpc>
              <a:buClr>
                <a:schemeClr val="bg1"/>
              </a:buClr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A.细胞体积增大         </a:t>
            </a:r>
            <a:endParaRPr lang="zh-CN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00000"/>
              </a:lnSpc>
              <a:buClr>
                <a:schemeClr val="bg1"/>
              </a:buClr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B.细胞数量增加</a:t>
            </a:r>
            <a:endParaRPr lang="zh-CN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00000"/>
              </a:lnSpc>
              <a:buClr>
                <a:schemeClr val="bg1"/>
              </a:buClr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C.细胞分裂和细胞生长       </a:t>
            </a:r>
            <a:endParaRPr lang="zh-CN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00000"/>
              </a:lnSpc>
              <a:buClr>
                <a:schemeClr val="bg1"/>
              </a:buClr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D.细胞分裂或细胞生长</a:t>
            </a:r>
            <a:endParaRPr lang="zh-CN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3555" name="矩形 3"/>
          <p:cNvSpPr/>
          <p:nvPr>
            <p:custDataLst>
              <p:tags r:id="rId3"/>
            </p:custDataLst>
          </p:nvPr>
        </p:nvSpPr>
        <p:spPr>
          <a:xfrm>
            <a:off x="8056245" y="1111568"/>
            <a:ext cx="36258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4373245" y="2600008"/>
            <a:ext cx="36258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0" y="885190"/>
            <a:ext cx="8114030" cy="121031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定义：</a:t>
            </a:r>
            <a:r>
              <a:rPr lang="zh-CN" altLang="en-US" sz="2400" dirty="0">
                <a:cs typeface="+mn-ea"/>
                <a:sym typeface="+mn-lt"/>
              </a:rPr>
              <a:t>构成生物体的细胞要不断从周围环境中吸收营养物质，并且转变成组成自身的物质，</a:t>
            </a:r>
            <a:r>
              <a:rPr lang="zh-CN" altLang="en-US" sz="2400">
                <a:solidFill>
                  <a:srgbClr val="FF0000"/>
                </a:solidFill>
                <a:cs typeface="+mn-ea"/>
                <a:sym typeface="+mn-lt"/>
              </a:rPr>
              <a:t>体</a:t>
            </a:r>
            <a:r>
              <a:rPr lang="zh-CN" altLang="en-US" sz="2400" smtClean="0">
                <a:solidFill>
                  <a:srgbClr val="FF0000"/>
                </a:solidFill>
                <a:cs typeface="+mn-ea"/>
                <a:sym typeface="+mn-lt"/>
              </a:rPr>
              <a:t>积</a:t>
            </a:r>
            <a:r>
              <a:rPr lang="zh-CN" altLang="en-US" sz="2400">
                <a:cs typeface="+mn-ea"/>
                <a:sym typeface="+mn-lt"/>
              </a:rPr>
              <a:t>会由小</a:t>
            </a:r>
            <a:r>
              <a:rPr lang="zh-CN" altLang="en-US" sz="2400" dirty="0">
                <a:cs typeface="+mn-ea"/>
                <a:sym typeface="+mn-lt"/>
              </a:rPr>
              <a:t>变大。</a:t>
            </a:r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806" y="310152"/>
            <a:ext cx="26263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一、细胞的生长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7171" name="内容占位符 7170" descr="细胞生长1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05202" y="2649656"/>
            <a:ext cx="630014" cy="1077887"/>
          </a:xfrm>
          <a:prstGeom prst="rect">
            <a:avLst/>
          </a:prstGeom>
        </p:spPr>
      </p:pic>
      <p:pic>
        <p:nvPicPr>
          <p:cNvPr id="7172" name="内容占位符 7171" descr="细胞生长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38688" y="2354201"/>
            <a:ext cx="827414" cy="1498528"/>
          </a:xfrm>
          <a:prstGeom prst="rect">
            <a:avLst/>
          </a:prstGeom>
        </p:spPr>
      </p:pic>
      <p:pic>
        <p:nvPicPr>
          <p:cNvPr id="7173" name="内容占位符 7172" descr="细胞生长3"/>
          <p:cNvPicPr>
            <a:picLocks noGrp="1"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203323" y="2077214"/>
            <a:ext cx="920479" cy="1904329"/>
          </a:xfrm>
          <a:prstGeom prst="rect">
            <a:avLst/>
          </a:prstGeom>
        </p:spPr>
      </p:pic>
      <p:sp>
        <p:nvSpPr>
          <p:cNvPr id="7174" name="直接连接符 7173"/>
          <p:cNvSpPr/>
          <p:nvPr>
            <p:custDataLst>
              <p:tags r:id="rId8"/>
            </p:custDataLst>
          </p:nvPr>
        </p:nvSpPr>
        <p:spPr>
          <a:xfrm>
            <a:off x="2869534" y="3199979"/>
            <a:ext cx="91797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175" name="直接连接符 7174"/>
          <p:cNvSpPr/>
          <p:nvPr>
            <p:custDataLst>
              <p:tags r:id="rId9"/>
            </p:custDataLst>
          </p:nvPr>
        </p:nvSpPr>
        <p:spPr>
          <a:xfrm>
            <a:off x="5082536" y="3188599"/>
            <a:ext cx="972741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176" name="文本框 7175"/>
          <p:cNvSpPr txBox="1"/>
          <p:nvPr>
            <p:custDataLst>
              <p:tags r:id="rId10"/>
            </p:custDataLst>
          </p:nvPr>
        </p:nvSpPr>
        <p:spPr>
          <a:xfrm>
            <a:off x="1098550" y="4180205"/>
            <a:ext cx="324040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cs typeface="+mn-ea"/>
                <a:sym typeface="+mn-lt"/>
              </a:rPr>
              <a:t>核在中央液泡小而多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7177" name="文本框 7176"/>
          <p:cNvSpPr txBox="1"/>
          <p:nvPr>
            <p:custDataLst>
              <p:tags r:id="rId11"/>
            </p:custDataLst>
          </p:nvPr>
        </p:nvSpPr>
        <p:spPr>
          <a:xfrm>
            <a:off x="4694555" y="4180205"/>
            <a:ext cx="315722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cs typeface="+mn-ea"/>
                <a:sym typeface="+mn-lt"/>
              </a:rPr>
              <a:t>核在边缘一个大液泡</a:t>
            </a:r>
            <a:endParaRPr lang="zh-CN" altLang="en-US" sz="2400" b="1">
              <a:cs typeface="+mn-ea"/>
              <a:sym typeface="+mn-lt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  <p:bldP spid="7176" grpId="0"/>
      <p:bldP spid="71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9" name="文本框 143368"/>
          <p:cNvSpPr txBox="1">
            <a:spLocks noChangeArrowheads="1"/>
          </p:cNvSpPr>
          <p:nvPr/>
        </p:nvSpPr>
        <p:spPr bwMode="auto">
          <a:xfrm>
            <a:off x="994410" y="3928745"/>
            <a:ext cx="7790815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i="1" dirty="0">
                <a:solidFill>
                  <a:srgbClr val="FF0000"/>
                </a:solidFill>
                <a:cs typeface="+mn-ea"/>
                <a:sym typeface="+mn-lt"/>
              </a:rPr>
              <a:t>★ </a:t>
            </a:r>
            <a:r>
              <a:rPr lang="zh-CN" altLang="en-US" sz="2400" i="1" dirty="0">
                <a:solidFill>
                  <a:srgbClr val="FF0000"/>
                </a:solidFill>
                <a:cs typeface="+mn-ea"/>
                <a:sym typeface="+mn-lt"/>
              </a:rPr>
              <a:t>比一比</a:t>
            </a:r>
            <a:r>
              <a:rPr lang="zh-CN" altLang="en-US" sz="1600" dirty="0">
                <a:solidFill>
                  <a:srgbClr val="FF0000"/>
                </a:solidFill>
                <a:cs typeface="+mn-ea"/>
                <a:sym typeface="+mn-lt"/>
              </a:rPr>
              <a:t>              </a:t>
            </a: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谁的“表面积</a:t>
            </a:r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体积”最大？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43370" name="文本框 143369"/>
          <p:cNvSpPr txBox="1">
            <a:spLocks noChangeArrowheads="1"/>
          </p:cNvSpPr>
          <p:nvPr/>
        </p:nvSpPr>
        <p:spPr bwMode="auto">
          <a:xfrm>
            <a:off x="994410" y="1035685"/>
            <a:ext cx="6473190" cy="485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no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dirty="0">
                <a:cs typeface="+mn-ea"/>
                <a:sym typeface="+mn-lt"/>
              </a:rPr>
              <a:t>细胞体积为什么这么小，能不能无限制地生长？</a:t>
            </a:r>
            <a:endParaRPr lang="zh-CN" altLang="en-US" sz="2400" dirty="0">
              <a:cs typeface="+mn-ea"/>
              <a:sym typeface="+mn-lt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4055" y="304800"/>
            <a:ext cx="192595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算一算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994410" y="1586230"/>
            <a:ext cx="7153275" cy="1984067"/>
            <a:chOff x="288" y="544"/>
            <a:chExt cx="6214" cy="1895"/>
          </a:xfrm>
        </p:grpSpPr>
        <p:sp>
          <p:nvSpPr>
            <p:cNvPr id="15" name="文本框 143363"/>
            <p:cNvSpPr txBox="1">
              <a:spLocks noChangeArrowheads="1"/>
            </p:cNvSpPr>
            <p:nvPr/>
          </p:nvSpPr>
          <p:spPr bwMode="auto">
            <a:xfrm>
              <a:off x="288" y="544"/>
              <a:ext cx="6214" cy="18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zh-CN" sz="2400" b="1" i="1" dirty="0">
                <a:solidFill>
                  <a:srgbClr val="FFFF66"/>
                </a:solidFill>
                <a:cs typeface="+mn-ea"/>
                <a:sym typeface="+mn-lt"/>
              </a:endParaRPr>
            </a:p>
            <a:p>
              <a:pPr>
                <a:spcBef>
                  <a:spcPct val="50000"/>
                </a:spcBef>
              </a:pPr>
              <a:endParaRPr lang="en-US" altLang="zh-CN" b="1" i="1" dirty="0">
                <a:solidFill>
                  <a:srgbClr val="FFFF66"/>
                </a:solidFill>
                <a:cs typeface="+mn-ea"/>
                <a:sym typeface="+mn-lt"/>
              </a:endParaRPr>
            </a:p>
            <a:p>
              <a:pPr>
                <a:spcBef>
                  <a:spcPct val="50000"/>
                </a:spcBef>
              </a:pPr>
              <a:endParaRPr lang="en-US" altLang="zh-CN" dirty="0">
                <a:cs typeface="+mn-ea"/>
                <a:sym typeface="+mn-lt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dirty="0">
                  <a:cs typeface="+mn-ea"/>
                  <a:sym typeface="+mn-lt"/>
                </a:rPr>
                <a:t>     </a:t>
              </a:r>
              <a:r>
                <a:rPr lang="en-US" altLang="zh-CN" sz="2400" dirty="0">
                  <a:cs typeface="+mn-ea"/>
                  <a:sym typeface="+mn-lt"/>
                </a:rPr>
                <a:t> 1cm       2cm         3cm           4cm</a:t>
              </a:r>
              <a:endParaRPr lang="en-US" altLang="zh-CN" dirty="0">
                <a:cs typeface="+mn-ea"/>
                <a:sym typeface="+mn-lt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dirty="0">
                  <a:cs typeface="+mn-ea"/>
                  <a:sym typeface="+mn-lt"/>
                </a:rPr>
                <a:t>      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16" name="立方体 143364"/>
            <p:cNvSpPr>
              <a:spLocks noChangeArrowheads="1"/>
            </p:cNvSpPr>
            <p:nvPr/>
          </p:nvSpPr>
          <p:spPr bwMode="auto">
            <a:xfrm>
              <a:off x="720" y="1296"/>
              <a:ext cx="358" cy="351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立方体 143365"/>
            <p:cNvSpPr>
              <a:spLocks noChangeArrowheads="1"/>
            </p:cNvSpPr>
            <p:nvPr/>
          </p:nvSpPr>
          <p:spPr bwMode="auto">
            <a:xfrm>
              <a:off x="1776" y="1200"/>
              <a:ext cx="494" cy="486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立方体 143366"/>
            <p:cNvSpPr>
              <a:spLocks noChangeArrowheads="1"/>
            </p:cNvSpPr>
            <p:nvPr/>
          </p:nvSpPr>
          <p:spPr bwMode="auto">
            <a:xfrm>
              <a:off x="3120" y="1008"/>
              <a:ext cx="669" cy="669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立方体 143367"/>
            <p:cNvSpPr>
              <a:spLocks noChangeArrowheads="1"/>
            </p:cNvSpPr>
            <p:nvPr/>
          </p:nvSpPr>
          <p:spPr bwMode="auto">
            <a:xfrm>
              <a:off x="4560" y="720"/>
              <a:ext cx="987" cy="981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433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3" name="文本占位符 9262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718185" y="3387090"/>
            <a:ext cx="8425815" cy="1533525"/>
          </a:xfrm>
        </p:spPr>
        <p:txBody>
          <a:bodyPr>
            <a:noAutofit/>
          </a:bodyPr>
          <a:lstStyle/>
          <a:p>
            <a:pPr algn="l">
              <a:lnSpc>
                <a:spcPct val="130000"/>
              </a:lnSpc>
              <a:buNone/>
            </a:pPr>
            <a:r>
              <a:rPr lang="en-US" altLang="zh-CN" sz="2000">
                <a:solidFill>
                  <a:srgbClr val="FF0000"/>
                </a:solidFill>
                <a:cs typeface="+mn-ea"/>
                <a:sym typeface="+mn-lt"/>
              </a:rPr>
              <a:t> </a:t>
            </a:r>
            <a:r>
              <a:rPr lang="zh-CN" altLang="en-US" sz="2400">
                <a:solidFill>
                  <a:srgbClr val="FF0000"/>
                </a:solidFill>
                <a:cs typeface="+mn-ea"/>
                <a:sym typeface="+mn-lt"/>
              </a:rPr>
              <a:t>结论：</a:t>
            </a:r>
            <a:r>
              <a:rPr lang="zh-CN" altLang="en-US" sz="2400">
                <a:cs typeface="+mn-ea"/>
                <a:sym typeface="+mn-lt"/>
              </a:rPr>
              <a:t>随着细胞的生长，体积不断增大，需要吸收更多的营养物质，但表面积相对较小，无法满足细胞生活需要，</a:t>
            </a:r>
            <a:r>
              <a:rPr lang="zh-CN" altLang="en-US" sz="2400">
                <a:solidFill>
                  <a:srgbClr val="FF0000"/>
                </a:solidFill>
                <a:cs typeface="+mn-ea"/>
                <a:sym typeface="+mn-lt"/>
              </a:rPr>
              <a:t>所以细胞不能无限长大</a:t>
            </a:r>
            <a:r>
              <a:rPr lang="zh-CN" altLang="en-US" sz="2400">
                <a:cs typeface="+mn-ea"/>
                <a:sym typeface="+mn-lt"/>
              </a:rPr>
              <a:t>。</a:t>
            </a:r>
            <a:endParaRPr lang="zh-CN" altLang="en-US" sz="2400">
              <a:cs typeface="+mn-ea"/>
              <a:sym typeface="+mn-lt"/>
            </a:endParaRPr>
          </a:p>
        </p:txBody>
      </p:sp>
      <p:graphicFrame>
        <p:nvGraphicFramePr>
          <p:cNvPr id="9219" name="表格 9218"/>
          <p:cNvGraphicFramePr/>
          <p:nvPr>
            <p:custDataLst>
              <p:tags r:id="rId2"/>
            </p:custDataLst>
          </p:nvPr>
        </p:nvGraphicFramePr>
        <p:xfrm>
          <a:off x="431951" y="1099603"/>
          <a:ext cx="8359775" cy="2184400"/>
        </p:xfrm>
        <a:graphic>
          <a:graphicData uri="http://schemas.openxmlformats.org/drawingml/2006/table">
            <a:tbl>
              <a:tblPr/>
              <a:tblGrid>
                <a:gridCol w="2089785"/>
                <a:gridCol w="1802765"/>
                <a:gridCol w="1958975"/>
                <a:gridCol w="2508250"/>
              </a:tblGrid>
              <a:tr h="43688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0" i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 </a:t>
                      </a:r>
                      <a:r>
                        <a:rPr lang="zh-CN" altLang="en-US" sz="2400" b="0" i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正方体边长</a:t>
                      </a:r>
                      <a:endParaRPr lang="zh-CN" altLang="en-US" sz="2400" b="0" i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 </a:t>
                      </a:r>
                      <a:r>
                        <a:rPr lang="zh-CN" altLang="en-US" sz="2400" b="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表面积</a:t>
                      </a:r>
                      <a:endParaRPr lang="zh-CN" altLang="en-US" sz="2400" b="0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  </a:t>
                      </a:r>
                      <a:r>
                        <a:rPr lang="zh-CN" altLang="en-US" sz="2400" b="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体积</a:t>
                      </a:r>
                      <a:endParaRPr lang="zh-CN" altLang="en-US" sz="2400" b="0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 </a:t>
                      </a:r>
                      <a:r>
                        <a:rPr lang="zh-CN" altLang="en-US" sz="2400" b="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表面积与体积比</a:t>
                      </a:r>
                      <a:endParaRPr lang="zh-CN" altLang="en-US" sz="2400" b="0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88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r>
                        <a:rPr lang="zh-CN" altLang="en-US" sz="2400" b="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厘米</a:t>
                      </a:r>
                      <a:endParaRPr lang="zh-CN" altLang="en-US" sz="2400" b="0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0" i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6</a:t>
                      </a:r>
                      <a:endParaRPr lang="en-US" altLang="zh-CN" sz="2400" b="0" i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0" i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lang="en-US" altLang="zh-CN" sz="2400" b="0" i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6  </a:t>
                      </a:r>
                      <a:r>
                        <a:rPr kumimoji="0" lang="zh-CN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：</a:t>
                      </a:r>
                      <a:r>
                        <a:rPr kumimoji="0" lang="en-US" altLang="zh-CN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88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3</a:t>
                      </a:r>
                      <a:r>
                        <a:rPr lang="zh-CN" altLang="en-US" sz="2400" b="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厘米</a:t>
                      </a:r>
                      <a:endParaRPr lang="zh-CN" altLang="en-US" sz="2400" b="0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54</a:t>
                      </a:r>
                      <a:r>
                        <a:rPr kumimoji="0" lang="en-US" altLang="zh-CN" sz="2400" b="0" i="0" u="none" strike="noStrike" cap="none" spc="0" normalizeH="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   </a:t>
                      </a:r>
                      <a:endParaRPr kumimoji="0" lang="en-US" altLang="zh-CN" sz="2400" b="0" i="0" u="none" strike="noStrike" cap="none" spc="0" normalizeH="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27</a:t>
                      </a:r>
                      <a:r>
                        <a:rPr kumimoji="0" lang="en-US" altLang="zh-CN" sz="2400" b="0" i="0" u="none" strike="noStrike" cap="none" spc="0" normalizeH="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     </a:t>
                      </a:r>
                      <a:endParaRPr kumimoji="0" lang="en-US" altLang="zh-CN" sz="2400" b="0" i="0" u="none" strike="noStrike" cap="none" spc="0" normalizeH="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2  </a:t>
                      </a:r>
                      <a:r>
                        <a:rPr kumimoji="0" lang="zh-CN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：</a:t>
                      </a:r>
                      <a:r>
                        <a:rPr kumimoji="0" lang="en-US" altLang="zh-CN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r>
                        <a:rPr kumimoji="0" lang="en-US" altLang="zh-CN" sz="2400" b="0" i="0" u="none" strike="noStrike" cap="none" spc="0" normalizeH="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       </a:t>
                      </a:r>
                      <a:endParaRPr kumimoji="0" lang="zh-CN" altLang="en-US" sz="2400" b="0" i="0" u="none" strike="noStrike" cap="none" spc="0" normalizeH="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88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5</a:t>
                      </a:r>
                      <a:r>
                        <a:rPr lang="zh-CN" altLang="en-US" sz="2400" b="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厘米</a:t>
                      </a:r>
                      <a:endParaRPr lang="zh-CN" altLang="en-US" sz="2400" b="0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150</a:t>
                      </a:r>
                      <a:endPara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125</a:t>
                      </a:r>
                      <a:endPara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1.2 </a:t>
                      </a:r>
                      <a:r>
                        <a:rPr kumimoji="0" lang="zh-CN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：</a:t>
                      </a:r>
                      <a:r>
                        <a:rPr kumimoji="0" lang="en-US" altLang="zh-CN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88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8</a:t>
                      </a:r>
                      <a:r>
                        <a:rPr lang="zh-CN" altLang="en-US" sz="2400" b="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厘米</a:t>
                      </a:r>
                      <a:endParaRPr lang="zh-CN" altLang="en-US" sz="2400" b="0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0" i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384</a:t>
                      </a:r>
                      <a:endParaRPr lang="en-US" altLang="zh-CN" sz="2400" b="0" i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0" i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512</a:t>
                      </a:r>
                      <a:endParaRPr lang="en-US" altLang="zh-CN" sz="2400" b="0" i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0.75 </a:t>
                      </a:r>
                      <a:r>
                        <a:rPr kumimoji="0" lang="zh-CN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：</a:t>
                      </a:r>
                      <a:r>
                        <a:rPr kumimoji="0" lang="en-US" altLang="zh-CN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548640" y="307340"/>
            <a:ext cx="447675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计算表面积与体积的比值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63" grpId="0" build="p"/>
      <p:bldP spid="9263" grpI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0241"/>
          <p:cNvSpPr/>
          <p:nvPr/>
        </p:nvSpPr>
        <p:spPr>
          <a:xfrm>
            <a:off x="408260" y="1583498"/>
            <a:ext cx="3253015" cy="9302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cs typeface="+mn-ea"/>
                <a:sym typeface="+mn-lt"/>
              </a:rPr>
              <a:t>1</a:t>
            </a:r>
            <a:r>
              <a:rPr lang="zh-CN" altLang="en-US" sz="2800" b="1" dirty="0">
                <a:cs typeface="+mn-ea"/>
                <a:sym typeface="+mn-lt"/>
              </a:rPr>
              <a:t>、定</a:t>
            </a:r>
            <a:r>
              <a:rPr lang="zh-CN" altLang="en-US" sz="2800" b="1">
                <a:cs typeface="+mn-ea"/>
                <a:sym typeface="+mn-lt"/>
              </a:rPr>
              <a:t>义</a:t>
            </a:r>
            <a:r>
              <a:rPr lang="zh-CN" altLang="en-US" sz="2800" b="1" smtClean="0">
                <a:cs typeface="+mn-ea"/>
                <a:sym typeface="+mn-lt"/>
              </a:rPr>
              <a:t>：</a:t>
            </a:r>
            <a:endParaRPr lang="en-US" altLang="zh-CN" sz="2800" b="1" smtClean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3321" y="324122"/>
            <a:ext cx="262636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二、细胞的分裂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3321" y="1092241"/>
            <a:ext cx="7294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</a:rPr>
              <a:t>一部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分细胞长到一定的大小，就会进行分裂。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2348" y="1845108"/>
            <a:ext cx="5161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+mn-lt"/>
              </a:rPr>
              <a:t>一个细胞分成两个细胞的过程。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3321" y="324122"/>
            <a:ext cx="5598793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观察</a:t>
            </a:r>
            <a:r>
              <a:rPr lang="en-US" altLang="zh-CN" sz="2800" b="1" smtClean="0">
                <a:solidFill>
                  <a:prstClr val="black"/>
                </a:solidFill>
                <a:cs typeface="+mn-ea"/>
                <a:sym typeface="+mn-lt"/>
              </a:rPr>
              <a:t>•</a:t>
            </a:r>
            <a:r>
              <a:rPr lang="zh-CN" altLang="en-US" sz="2800" b="1">
                <a:solidFill>
                  <a:prstClr val="black"/>
                </a:solidFill>
                <a:cs typeface="+mn-ea"/>
                <a:sym typeface="+mn-lt"/>
              </a:rPr>
              <a:t>思</a:t>
            </a:r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考：洋葱根尖细胞的分裂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7960" y="933054"/>
            <a:ext cx="5482679" cy="29431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1675" y="3985046"/>
            <a:ext cx="809525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黑体" panose="02010609060101010101" charset="-122"/>
                <a:ea typeface="黑体" panose="02010609060101010101" charset="-122"/>
              </a:rPr>
              <a:t>①上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图中的哪些细胞正在进行分裂</a:t>
            </a:r>
            <a:r>
              <a:rPr lang="en-US" altLang="zh-CN" sz="2800" b="1" smtClean="0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sz="2800" b="1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 smtClean="0">
                <a:latin typeface="黑体" panose="02010609060101010101" charset="-122"/>
                <a:ea typeface="黑体" panose="02010609060101010101" charset="-122"/>
              </a:rPr>
              <a:t>②正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在进行分裂的细胞，最为明显的特征是什么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80897"/>
          <p:cNvGrpSpPr/>
          <p:nvPr/>
        </p:nvGrpSpPr>
        <p:grpSpPr bwMode="auto">
          <a:xfrm>
            <a:off x="615801" y="1858096"/>
            <a:ext cx="4881353" cy="2496364"/>
            <a:chOff x="672" y="240"/>
            <a:chExt cx="4944" cy="3888"/>
          </a:xfrm>
        </p:grpSpPr>
        <p:grpSp>
          <p:nvGrpSpPr>
            <p:cNvPr id="39942" name="组合 80898"/>
            <p:cNvGrpSpPr/>
            <p:nvPr/>
          </p:nvGrpSpPr>
          <p:grpSpPr bwMode="auto">
            <a:xfrm>
              <a:off x="672" y="240"/>
              <a:ext cx="4944" cy="3888"/>
              <a:chOff x="816" y="480"/>
              <a:chExt cx="4758" cy="3264"/>
            </a:xfrm>
          </p:grpSpPr>
          <p:pic>
            <p:nvPicPr>
              <p:cNvPr id="39948" name="图片 80899" descr="有丝后期1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2490" y="2112"/>
                <a:ext cx="1542" cy="1632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pic>
            <p:nvPicPr>
              <p:cNvPr id="39949" name="图片 80900" descr="有丝间期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822" y="480"/>
                <a:ext cx="1632" cy="1585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pic>
            <p:nvPicPr>
              <p:cNvPr id="39950" name="图片 80901" descr="有丝前期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496" y="480"/>
                <a:ext cx="1542" cy="1585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pic>
            <p:nvPicPr>
              <p:cNvPr id="39951" name="图片 80902" descr="有丝中侧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080" y="480"/>
                <a:ext cx="1494" cy="1585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pic>
            <p:nvPicPr>
              <p:cNvPr id="39952" name="图片 80903" descr="有丝子细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816" y="2112"/>
                <a:ext cx="1632" cy="1632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pic>
            <p:nvPicPr>
              <p:cNvPr id="39953" name="图片 80904" descr="有丝后期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4074" y="2112"/>
                <a:ext cx="1494" cy="1632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</p:pic>
        </p:grpSp>
        <p:sp>
          <p:nvSpPr>
            <p:cNvPr id="39943" name="直接连接符 80905"/>
            <p:cNvSpPr>
              <a:spLocks noChangeShapeType="1"/>
            </p:cNvSpPr>
            <p:nvPr/>
          </p:nvSpPr>
          <p:spPr bwMode="auto">
            <a:xfrm>
              <a:off x="2208" y="1200"/>
              <a:ext cx="384" cy="0"/>
            </a:xfrm>
            <a:prstGeom prst="line">
              <a:avLst/>
            </a:prstGeom>
            <a:noFill/>
            <a:ln w="38100">
              <a:solidFill>
                <a:srgbClr val="2B93AD"/>
              </a:solidFill>
              <a:round/>
              <a:tailEnd type="triangl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944" name="直接连接符 80906"/>
            <p:cNvSpPr>
              <a:spLocks noChangeShapeType="1"/>
            </p:cNvSpPr>
            <p:nvPr/>
          </p:nvSpPr>
          <p:spPr bwMode="auto">
            <a:xfrm>
              <a:off x="3840" y="1200"/>
              <a:ext cx="576" cy="0"/>
            </a:xfrm>
            <a:prstGeom prst="line">
              <a:avLst/>
            </a:prstGeom>
            <a:noFill/>
            <a:ln w="38100">
              <a:solidFill>
                <a:srgbClr val="2B93AD"/>
              </a:solidFill>
              <a:round/>
              <a:tailEnd type="triangl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945" name="直接连接符 80907"/>
            <p:cNvSpPr>
              <a:spLocks noChangeShapeType="1"/>
            </p:cNvSpPr>
            <p:nvPr/>
          </p:nvSpPr>
          <p:spPr bwMode="auto">
            <a:xfrm>
              <a:off x="4944" y="2016"/>
              <a:ext cx="0" cy="528"/>
            </a:xfrm>
            <a:prstGeom prst="line">
              <a:avLst/>
            </a:prstGeom>
            <a:noFill/>
            <a:ln w="38100">
              <a:solidFill>
                <a:srgbClr val="2B93AD"/>
              </a:solidFill>
              <a:round/>
              <a:tailEnd type="triangl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946" name="直接连接符 80908"/>
            <p:cNvSpPr>
              <a:spLocks noChangeShapeType="1"/>
            </p:cNvSpPr>
            <p:nvPr/>
          </p:nvSpPr>
          <p:spPr bwMode="auto">
            <a:xfrm flipH="1">
              <a:off x="3744" y="3216"/>
              <a:ext cx="384" cy="0"/>
            </a:xfrm>
            <a:prstGeom prst="line">
              <a:avLst/>
            </a:prstGeom>
            <a:noFill/>
            <a:ln w="38100">
              <a:solidFill>
                <a:srgbClr val="2B93AD"/>
              </a:solidFill>
              <a:round/>
              <a:tailEnd type="triangl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947" name="直接连接符 80909"/>
            <p:cNvSpPr>
              <a:spLocks noChangeShapeType="1"/>
            </p:cNvSpPr>
            <p:nvPr/>
          </p:nvSpPr>
          <p:spPr bwMode="auto">
            <a:xfrm flipH="1">
              <a:off x="2160" y="3216"/>
              <a:ext cx="384" cy="0"/>
            </a:xfrm>
            <a:prstGeom prst="line">
              <a:avLst/>
            </a:prstGeom>
            <a:noFill/>
            <a:ln w="38100">
              <a:solidFill>
                <a:srgbClr val="2B93AD"/>
              </a:solidFill>
              <a:round/>
              <a:tailEnd type="triangl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940" name="文本框 80912"/>
          <p:cNvSpPr txBox="1">
            <a:spLocks noChangeArrowheads="1"/>
          </p:cNvSpPr>
          <p:nvPr/>
        </p:nvSpPr>
        <p:spPr bwMode="auto">
          <a:xfrm>
            <a:off x="394361" y="4408533"/>
            <a:ext cx="569341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FFFFF"/>
              </a:buClr>
              <a:defRPr/>
            </a:pPr>
            <a:r>
              <a:rPr lang="zh-CN" altLang="en-US" sz="2400" dirty="0">
                <a:cs typeface="+mn-ea"/>
                <a:sym typeface="+mn-lt"/>
              </a:rPr>
              <a:t>洋葱根尖细胞分裂过程中的染色体变化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80914" name="文本框 80913"/>
          <p:cNvSpPr txBox="1">
            <a:spLocks noChangeArrowheads="1"/>
          </p:cNvSpPr>
          <p:nvPr/>
        </p:nvSpPr>
        <p:spPr bwMode="auto">
          <a:xfrm>
            <a:off x="3451026" y="1301517"/>
            <a:ext cx="1431131" cy="499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染色体</a:t>
            </a:r>
            <a:endParaRPr lang="zh-CN" altLang="en-US" sz="28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3321" y="324122"/>
            <a:ext cx="5598793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观察</a:t>
            </a:r>
            <a:r>
              <a:rPr lang="en-US" altLang="zh-CN" sz="2800" b="1" smtClean="0">
                <a:solidFill>
                  <a:prstClr val="black"/>
                </a:solidFill>
                <a:cs typeface="+mn-ea"/>
                <a:sym typeface="+mn-lt"/>
              </a:rPr>
              <a:t>•</a:t>
            </a:r>
            <a:r>
              <a:rPr lang="zh-CN" altLang="en-US" sz="2800" b="1">
                <a:solidFill>
                  <a:prstClr val="black"/>
                </a:solidFill>
                <a:cs typeface="+mn-ea"/>
                <a:sym typeface="+mn-lt"/>
              </a:rPr>
              <a:t>思</a:t>
            </a:r>
            <a:r>
              <a:rPr lang="zh-CN" altLang="en-US" sz="2800" b="1" smtClean="0">
                <a:solidFill>
                  <a:prstClr val="black"/>
                </a:solidFill>
                <a:cs typeface="+mn-ea"/>
                <a:sym typeface="+mn-lt"/>
              </a:rPr>
              <a:t>考：洋葱根尖细胞的分裂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77483" y="862060"/>
            <a:ext cx="80952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黑体" panose="02010609060101010101" charset="-122"/>
                <a:ea typeface="黑体" panose="02010609060101010101" charset="-122"/>
              </a:rPr>
              <a:t>②正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在进行分裂的细胞，最为明显的特征是什么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23904" y="1982893"/>
            <a:ext cx="3286632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染色</a:t>
            </a:r>
            <a:r>
              <a:rPr lang="zh-CN" altLang="en-US" sz="2800" b="1" smtClean="0">
                <a:latin typeface="黑体" panose="02010609060101010101" charset="-122"/>
                <a:ea typeface="黑体" panose="02010609060101010101" charset="-122"/>
              </a:rPr>
              <a:t>体是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由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DNA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蛋白质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构成的。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DNA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是遗传物质，因此可以说染色体就是遗传物质的载体。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809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14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Y@147GU~FA2$9KSIW@G``Y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10428" y="1241423"/>
            <a:ext cx="869465" cy="1321788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0244" name="Picture 4" descr="]]0X4`0LNLZFM7QG}PSXYJ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75767" y="1225967"/>
            <a:ext cx="1125782" cy="1412253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0245" name="Picture 5" descr="IU`K9{G](%}FY5CE__1MK~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26953" y="1219614"/>
            <a:ext cx="869465" cy="1397175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0246" name="Text Box 6"/>
          <p:cNvSpPr txBox="1"/>
          <p:nvPr/>
        </p:nvSpPr>
        <p:spPr>
          <a:xfrm>
            <a:off x="1410733" y="2638345"/>
            <a:ext cx="5617369" cy="19869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动物细胞</a:t>
            </a:r>
            <a:r>
              <a:rPr lang="zh-CN" altLang="en-US" sz="2400" dirty="0">
                <a:cs typeface="+mn-ea"/>
                <a:sym typeface="+mn-lt"/>
              </a:rPr>
              <a:t>分裂的步骤：</a:t>
            </a:r>
            <a:endParaRPr lang="zh-CN" altLang="en-US" sz="2400" dirty="0">
              <a:cs typeface="+mn-ea"/>
              <a:sym typeface="+mn-lt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cs typeface="+mn-ea"/>
                <a:sym typeface="+mn-lt"/>
              </a:rPr>
              <a:t>1</a:t>
            </a:r>
            <a:r>
              <a:rPr lang="zh-CN" altLang="en-US" sz="2400" dirty="0">
                <a:cs typeface="+mn-ea"/>
                <a:sym typeface="+mn-lt"/>
              </a:rPr>
              <a:t>.先是细胞核一分为二</a:t>
            </a:r>
            <a:endParaRPr lang="zh-CN" altLang="en-US" sz="2400" dirty="0">
              <a:cs typeface="+mn-ea"/>
              <a:sym typeface="+mn-lt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cs typeface="+mn-ea"/>
                <a:sym typeface="+mn-lt"/>
              </a:rPr>
              <a:t>2</a:t>
            </a:r>
            <a:r>
              <a:rPr lang="zh-CN" altLang="en-US" sz="2400" dirty="0">
                <a:cs typeface="+mn-ea"/>
                <a:sym typeface="+mn-lt"/>
              </a:rPr>
              <a:t>.后是细胞质一分为二</a:t>
            </a:r>
            <a:endParaRPr lang="zh-CN" altLang="en-US" sz="2400" dirty="0">
              <a:cs typeface="+mn-ea"/>
              <a:sym typeface="+mn-lt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cs typeface="+mn-ea"/>
                <a:sym typeface="+mn-lt"/>
              </a:rPr>
              <a:t>3</a:t>
            </a:r>
            <a:r>
              <a:rPr lang="zh-CN" altLang="en-US" sz="2400" dirty="0">
                <a:cs typeface="+mn-ea"/>
                <a:sym typeface="+mn-lt"/>
              </a:rPr>
              <a:t>.最后形成新的细胞膜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10247" name="Picture 7" descr="368TG(@G5LTF[R$D5PVU)QA"/>
          <p:cNvPicPr>
            <a:picLocks noChangeAspect="1"/>
          </p:cNvPicPr>
          <p:nvPr/>
        </p:nvPicPr>
        <p:blipFill rotWithShape="1">
          <a:blip r:embed="rId4" cstate="email"/>
          <a:srcRect l="5316" t="2022" r="4036" b="6128"/>
          <a:stretch>
            <a:fillRect/>
          </a:stretch>
        </p:blipFill>
        <p:spPr>
          <a:xfrm>
            <a:off x="6366424" y="1161907"/>
            <a:ext cx="756271" cy="646267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0248" name="Picture 8" descr="368TG(@G5LTF[R$D5PVU)QA"/>
          <p:cNvPicPr>
            <a:picLocks noChangeAspect="1"/>
          </p:cNvPicPr>
          <p:nvPr/>
        </p:nvPicPr>
        <p:blipFill rotWithShape="1">
          <a:blip r:embed="rId4" cstate="email"/>
          <a:srcRect l="9435" t="2784" r="4035" b="5367"/>
          <a:stretch>
            <a:fillRect/>
          </a:stretch>
        </p:blipFill>
        <p:spPr>
          <a:xfrm>
            <a:off x="6400800" y="2138183"/>
            <a:ext cx="721895" cy="646268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</p:pic>
      <p:sp>
        <p:nvSpPr>
          <p:cNvPr id="9" name="文本框 8"/>
          <p:cNvSpPr txBox="1"/>
          <p:nvPr/>
        </p:nvSpPr>
        <p:spPr>
          <a:xfrm>
            <a:off x="559435" y="342900"/>
            <a:ext cx="370840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动物细胞分裂过程</a:t>
            </a:r>
            <a:endParaRPr lang="zh-CN" altLang="en-US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269" name="AutoShape 5"/>
          <p:cNvSpPr/>
          <p:nvPr>
            <p:custDataLst>
              <p:tags r:id="rId5"/>
            </p:custDataLst>
          </p:nvPr>
        </p:nvSpPr>
        <p:spPr>
          <a:xfrm>
            <a:off x="2514327" y="1885297"/>
            <a:ext cx="427628" cy="175304"/>
          </a:xfrm>
          <a:prstGeom prst="notchedRightArrow">
            <a:avLst>
              <a:gd name="adj1" fmla="val 50000"/>
              <a:gd name="adj2" fmla="val 54945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" name="AutoShape 5"/>
          <p:cNvSpPr/>
          <p:nvPr>
            <p:custDataLst>
              <p:tags r:id="rId6"/>
            </p:custDataLst>
          </p:nvPr>
        </p:nvSpPr>
        <p:spPr>
          <a:xfrm>
            <a:off x="4335507" y="1885297"/>
            <a:ext cx="427628" cy="175304"/>
          </a:xfrm>
          <a:prstGeom prst="notchedRightArrow">
            <a:avLst>
              <a:gd name="adj1" fmla="val 50000"/>
              <a:gd name="adj2" fmla="val 54945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AutoShape 5"/>
          <p:cNvSpPr/>
          <p:nvPr>
            <p:custDataLst>
              <p:tags r:id="rId7"/>
            </p:custDataLst>
          </p:nvPr>
        </p:nvSpPr>
        <p:spPr>
          <a:xfrm>
            <a:off x="5808707" y="1885297"/>
            <a:ext cx="427628" cy="175304"/>
          </a:xfrm>
          <a:prstGeom prst="notchedRightArrow">
            <a:avLst>
              <a:gd name="adj1" fmla="val 50000"/>
              <a:gd name="adj2" fmla="val 54945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6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1269" grpId="0" bldLvl="0" animBg="1"/>
      <p:bldP spid="2" grpId="0" bldLvl="0" animBg="1"/>
      <p:bldP spid="3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2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1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488_1*a*1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单击此处添加文档标题"/>
</p:tagLst>
</file>

<file path=ppt/tags/tag122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custom20233488_1*f*4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汇报人：WPS"/>
</p:tagLst>
</file>

<file path=ppt/tags/tag123.xml><?xml version="1.0" encoding="utf-8"?>
<p:tagLst xmlns:p="http://schemas.openxmlformats.org/presentationml/2006/main">
  <p:tag name="KSO_WM_SLIDE_ID" val="custom20233488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488"/>
  <p:tag name="KSO_WM_SLIDE_LAYOUT" val="a_f"/>
  <p:tag name="KSO_WM_SLIDE_LAYOUT_CNT" val="1_1"/>
  <p:tag name="KSO_WM_SLIDE_TYPE" val="title"/>
  <p:tag name="KSO_WM_SLIDE_SUBTYPE" val="pureTxt"/>
  <p:tag name="KSO_WM_TEMPLATE_THUMBS_INDEX" val="1、9"/>
  <p:tag name="KSO_WM_SLIDE_THEME_ID" val="3323111"/>
  <p:tag name="KSO_WM_SLIDE_THEME_NAME" val="蓝白色默认模板简约风主题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37.xml><?xml version="1.0" encoding="utf-8"?>
<p:tagLst xmlns:p="http://schemas.openxmlformats.org/presentationml/2006/main">
  <p:tag name="KSO_WM_UNIT_TABLE_BEAUTIFY" val="smartTable{c913797b-2acd-4786-b127-4714e4192208}"/>
</p:tagLst>
</file>

<file path=ppt/tags/tag13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4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15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MH" val="20151021133600"/>
  <p:tag name="MH_LIBRARY" val="GRAPHIC"/>
  <p:tag name="MH_TYPE" val="Other"/>
  <p:tag name="MH_ORDER" val="1"/>
  <p:tag name="KSO_WM_BEAUTIFY_FLAG" val=""/>
</p:tagLst>
</file>

<file path=ppt/tags/tag153.xml><?xml version="1.0" encoding="utf-8"?>
<p:tagLst xmlns:p="http://schemas.openxmlformats.org/presentationml/2006/main">
  <p:tag name="MH" val="20151021133600"/>
  <p:tag name="MH_LIBRARY" val="GRAPHIC"/>
  <p:tag name="MH_TYPE" val="Other"/>
  <p:tag name="MH_ORDER" val="2"/>
  <p:tag name="KSO_WM_BEAUTIFY_FLAG" val=""/>
</p:tagLst>
</file>

<file path=ppt/tags/tag154.xml><?xml version="1.0" encoding="utf-8"?>
<p:tagLst xmlns:p="http://schemas.openxmlformats.org/presentationml/2006/main">
  <p:tag name="MH" val="20151021133600"/>
  <p:tag name="MH_LIBRARY" val="GRAPHIC"/>
  <p:tag name="MH_TYPE" val="Title"/>
  <p:tag name="MH_ORDER" val="1"/>
  <p:tag name="KSO_WM_BEAUTIFY_FLAG" val=""/>
</p:tagLst>
</file>

<file path=ppt/tags/tag155.xml><?xml version="1.0" encoding="utf-8"?>
<p:tagLst xmlns:p="http://schemas.openxmlformats.org/presentationml/2006/main">
  <p:tag name="MH" val="20151021133600"/>
  <p:tag name="MH_LIBRARY" val="GRAPHIC"/>
  <p:tag name="MH_TYPE" val="Other"/>
  <p:tag name="MH_ORDER" val="4"/>
  <p:tag name="KSO_WM_BEAUTIFY_FLAG" val=""/>
</p:tagLst>
</file>

<file path=ppt/tags/tag156.xml><?xml version="1.0" encoding="utf-8"?>
<p:tagLst xmlns:p="http://schemas.openxmlformats.org/presentationml/2006/main">
  <p:tag name="MH" val="20151021133600"/>
  <p:tag name="MH_LIBRARY" val="GRAPHIC"/>
  <p:tag name="MH_TYPE" val="SubTitle"/>
  <p:tag name="MH_ORDER" val="1"/>
</p:tagLst>
</file>

<file path=ppt/tags/tag157.xml><?xml version="1.0" encoding="utf-8"?>
<p:tagLst xmlns:p="http://schemas.openxmlformats.org/presentationml/2006/main">
  <p:tag name="MH" val="20151021105752"/>
  <p:tag name="MH_LIBRARY" val="GRAPHIC"/>
  <p:tag name="MH_TYPE" val="Other"/>
  <p:tag name="MH_ORDER" val="2"/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MH" val="20151021133600"/>
  <p:tag name="MH_LIBRARY" val="GRAPHIC"/>
  <p:tag name="MH_TYPE" val="SubTitle"/>
  <p:tag name="MH_ORDER" val="2"/>
</p:tagLst>
</file>

<file path=ppt/tags/tag1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160.xml><?xml version="1.0" encoding="utf-8"?>
<p:tagLst xmlns:p="http://schemas.openxmlformats.org/presentationml/2006/main">
  <p:tag name="MH" val="20151021105752"/>
  <p:tag name="MH_LIBRARY" val="GRAPHIC"/>
  <p:tag name="MH_TYPE" val="Other"/>
  <p:tag name="MH_ORDER" val="2"/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AS_UNIQUEID" val="1121"/>
  <p:tag name="KSO_WM_UNIT_TEXT_FILL_FORE_SCHEMECOLOR_INDEX" val="13"/>
  <p:tag name="KSO_WM_UNIT_TEXT_FILL_FORE_SCHEMECOLOR_INDEX_BRIGHTNESS" val="0"/>
  <p:tag name="KSO_WM_UNIT_TEXT_FILL_TYPE" val="1"/>
  <p:tag name="KSO_WM_BEAUTIFY_FLAG" val=""/>
</p:tagLst>
</file>

<file path=ppt/tags/tag176.xml><?xml version="1.0" encoding="utf-8"?>
<p:tagLst xmlns:p="http://schemas.openxmlformats.org/presentationml/2006/main">
  <p:tag name="AS_UNIQUEID" val="295"/>
  <p:tag name="KSO_WM_BEAUTIFY_FLAG" val=""/>
</p:tagLst>
</file>

<file path=ppt/tags/tag17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83.xml><?xml version="1.0" encoding="utf-8"?>
<p:tagLst xmlns:p="http://schemas.openxmlformats.org/presentationml/2006/main">
  <p:tag name="KSO_WPP_MARK_KEY" val="ca9a85c3-7e4e-4e61-82b3-782d30805c68"/>
  <p:tag name="COMMONDATA" val="eyJoZGlkIjoiYWY3ZTM4MmMxMDZiNWZhZmZhNTcyNzc1ZTRjYTU5MTIifQ=="/>
  <p:tag name="commondata" val="eyJoZGlkIjoiN2YxOGMyNDFkMTQxMWJhZTVlZDhiNDQyZGU2OTYwOWEifQ==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7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黑体"/>
        <a:font script="Hebr" typeface="黑体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1828</Words>
  <Application>WPS 演示</Application>
  <PresentationFormat>全屏显示(16:9)</PresentationFormat>
  <Paragraphs>220</Paragraphs>
  <Slides>22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黑体</vt:lpstr>
      <vt:lpstr>阿里巴巴普惠体 B</vt:lpstr>
      <vt:lpstr>微软雅黑</vt:lpstr>
      <vt:lpstr>楷体</vt:lpstr>
      <vt:lpstr>Arial Unicode MS</vt:lpstr>
      <vt:lpstr>Wingdings</vt:lpstr>
      <vt:lpstr>Office 主题​​</vt:lpstr>
      <vt:lpstr>1_Office 主题​​</vt:lpstr>
      <vt:lpstr>细胞通过分裂  产生新细胞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53</cp:revision>
  <dcterms:created xsi:type="dcterms:W3CDTF">2020-05-09T06:33:00Z</dcterms:created>
  <dcterms:modified xsi:type="dcterms:W3CDTF">2024-08-31T00:56:23Z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E599A866A83941CD8F47D325A8496C2A_12</vt:lpwstr>
  </property>
</Properties>
</file>