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5"/>
  </p:notesMasterIdLst>
  <p:handoutMasterIdLst>
    <p:handoutMasterId r:id="rId26"/>
  </p:handoutMasterIdLst>
  <p:sldIdLst>
    <p:sldId id="301" r:id="rId4"/>
    <p:sldId id="256" r:id="rId6"/>
    <p:sldId id="284" r:id="rId7"/>
    <p:sldId id="332" r:id="rId8"/>
    <p:sldId id="333" r:id="rId9"/>
    <p:sldId id="274" r:id="rId10"/>
    <p:sldId id="286" r:id="rId11"/>
    <p:sldId id="261" r:id="rId12"/>
    <p:sldId id="270" r:id="rId13"/>
    <p:sldId id="269" r:id="rId14"/>
    <p:sldId id="287" r:id="rId15"/>
    <p:sldId id="289" r:id="rId16"/>
    <p:sldId id="290" r:id="rId17"/>
    <p:sldId id="326" r:id="rId18"/>
    <p:sldId id="291" r:id="rId19"/>
    <p:sldId id="322" r:id="rId20"/>
    <p:sldId id="327" r:id="rId21"/>
    <p:sldId id="294" r:id="rId22"/>
    <p:sldId id="295" r:id="rId23"/>
    <p:sldId id="325" r:id="rId24"/>
    <p:sldId id="276" r:id="rId25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75" userDrawn="1">
          <p15:clr>
            <a:srgbClr val="A4A3A4"/>
          </p15:clr>
        </p15:guide>
        <p15:guide id="2" pos="294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JZX010" initials="" lastIdx="0" clrIdx="0"/>
  <p:cmAuthor id="1" name="kingsoft" initials="k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9F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951" autoAdjust="0"/>
  </p:normalViewPr>
  <p:slideViewPr>
    <p:cSldViewPr snapToGrid="0" showGuides="1">
      <p:cViewPr varScale="1">
        <p:scale>
          <a:sx n="105" d="100"/>
          <a:sy n="105" d="100"/>
        </p:scale>
        <p:origin x="730" y="77"/>
      </p:cViewPr>
      <p:guideLst>
        <p:guide orient="horz" pos="1575"/>
        <p:guide pos="29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1" Type="http://schemas.openxmlformats.org/officeDocument/2006/relationships/tags" Target="tags/tag172.xml"/><Relationship Id="rId30" Type="http://schemas.openxmlformats.org/officeDocument/2006/relationships/commentAuthors" Target="commentAuthors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fld>
            <a:endParaRPr lang="zh-CN" altLang="en-US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fld>
            <a:endParaRPr lang="zh-CN" altLang="en-US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defRPr>
            </a:lvl1pPr>
          </a:lstStyle>
          <a:p>
            <a:fld id="{D43C3D2F-28C4-4276-84E0-AC02619F7E1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defRPr>
            </a:lvl1pPr>
          </a:lstStyle>
          <a:p>
            <a:fld id="{26B470D3-AC79-459B-9E27-503F54B527F0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黑体" panose="02010609060101010101" pitchFamily="49" charset="-122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黑体" panose="02010609060101010101" pitchFamily="49" charset="-122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黑体" panose="02010609060101010101" pitchFamily="49" charset="-122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黑体" panose="02010609060101010101" pitchFamily="49" charset="-122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黑体" panose="02010609060101010101" pitchFamily="49" charset="-122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6DF685-6826-4BAA-B89E-CF7624DBFC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B470D3-AC79-459B-9E27-503F54B527F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B470D3-AC79-459B-9E27-503F54B527F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B470D3-AC79-459B-9E27-503F54B527F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B470D3-AC79-459B-9E27-503F54B527F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B470D3-AC79-459B-9E27-503F54B527F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B470D3-AC79-459B-9E27-503F54B527F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B470D3-AC79-459B-9E27-503F54B527F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B470D3-AC79-459B-9E27-503F54B527F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B470D3-AC79-459B-9E27-503F54B527F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B470D3-AC79-459B-9E27-503F54B527F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B470D3-AC79-459B-9E27-503F54B527F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B470D3-AC79-459B-9E27-503F54B527F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B470D3-AC79-459B-9E27-503F54B527F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B470D3-AC79-459B-9E27-503F54B527F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B470D3-AC79-459B-9E27-503F54B527F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B470D3-AC79-459B-9E27-503F54B527F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B470D3-AC79-459B-9E27-503F54B527F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B470D3-AC79-459B-9E27-503F54B527F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7" Type="http://schemas.openxmlformats.org/officeDocument/2006/relationships/tags" Target="../tags/tag85.xml"/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93.xml"/><Relationship Id="rId8" Type="http://schemas.openxmlformats.org/officeDocument/2006/relationships/tags" Target="../tags/tag92.xml"/><Relationship Id="rId7" Type="http://schemas.openxmlformats.org/officeDocument/2006/relationships/tags" Target="../tags/tag91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6" Type="http://schemas.openxmlformats.org/officeDocument/2006/relationships/tags" Target="../tags/tag114.xml"/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07976" y="102394"/>
            <a:ext cx="8528050" cy="2470556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07976" y="2957848"/>
            <a:ext cx="8528049" cy="1707020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00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21494" y="972026"/>
            <a:ext cx="8100060" cy="431959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100" b="0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r>
              <a:rPr lang="zh-CN" altLang="en-US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55601" y="368300"/>
            <a:ext cx="8432800" cy="2223700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55601" y="2952799"/>
            <a:ext cx="8432799" cy="1739852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300075"/>
            <a:ext cx="485775" cy="514413"/>
          </a:xfrm>
          <a:prstGeom prst="rect">
            <a:avLst/>
          </a:prstGeom>
          <a:solidFill>
            <a:srgbClr val="079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algn="ctr"/>
            <a:endParaRPr lang="zh-CN" altLang="en-US" dirty="0">
              <a:ea typeface="阿里巴巴普惠体 B" panose="00020600040101010101" pitchFamily="18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07976" y="102394"/>
            <a:ext cx="8528050" cy="2470556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07976" y="2957848"/>
            <a:ext cx="8528049" cy="1707020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93341" y="612774"/>
            <a:ext cx="2160000" cy="3867150"/>
          </a:xfrm>
        </p:spPr>
        <p:txBody>
          <a:bodyPr wrap="square" anchor="ctr">
            <a:normAutofit/>
          </a:bodyPr>
          <a:lstStyle>
            <a:lvl1pPr algn="ctr">
              <a:defRPr sz="37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15975" y="2770583"/>
            <a:ext cx="7512050" cy="1839517"/>
          </a:xfrm>
        </p:spPr>
        <p:txBody>
          <a:bodyPr wrap="square" anchor="t">
            <a:normAutofit/>
          </a:bodyPr>
          <a:lstStyle>
            <a:lvl1pPr algn="ctr">
              <a:defRPr sz="31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815975" y="234951"/>
            <a:ext cx="7512050" cy="2196305"/>
          </a:xfrm>
        </p:spPr>
        <p:txBody>
          <a:bodyPr wrap="square" anchor="b">
            <a:normAutofit/>
          </a:bodyPr>
          <a:lstStyle>
            <a:lvl1pPr marL="0" indent="0" algn="ctr">
              <a:buNone/>
              <a:defRPr sz="6000" b="1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21018" y="1023300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734878" y="1023300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00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20780" y="1027110"/>
            <a:ext cx="3868340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20780" y="1549766"/>
            <a:ext cx="3868340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733449" y="1016156"/>
            <a:ext cx="3887391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733449" y="1538813"/>
            <a:ext cx="3887391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28650" y="270000"/>
            <a:ext cx="7886700" cy="43632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00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21494" y="972026"/>
            <a:ext cx="8100060" cy="431959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100" b="0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r>
              <a:rPr lang="zh-CN" altLang="en-US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55601" y="368300"/>
            <a:ext cx="8432800" cy="2223700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55601" y="2952799"/>
            <a:ext cx="8432799" cy="1739852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93341" y="612774"/>
            <a:ext cx="2160000" cy="3867150"/>
          </a:xfrm>
        </p:spPr>
        <p:txBody>
          <a:bodyPr wrap="square" anchor="ctr">
            <a:normAutofit/>
          </a:bodyPr>
          <a:lstStyle>
            <a:lvl1pPr algn="ctr">
              <a:defRPr sz="37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15975" y="2770583"/>
            <a:ext cx="7512050" cy="1839517"/>
          </a:xfrm>
        </p:spPr>
        <p:txBody>
          <a:bodyPr wrap="square" anchor="t">
            <a:normAutofit/>
          </a:bodyPr>
          <a:lstStyle>
            <a:lvl1pPr algn="ctr">
              <a:defRPr sz="31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815975" y="234951"/>
            <a:ext cx="7512050" cy="2196305"/>
          </a:xfrm>
        </p:spPr>
        <p:txBody>
          <a:bodyPr wrap="square" anchor="b">
            <a:normAutofit/>
          </a:bodyPr>
          <a:lstStyle>
            <a:lvl1pPr marL="0" indent="0" algn="ctr">
              <a:buNone/>
              <a:defRPr sz="6000" b="1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21018" y="1023300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734878" y="1023300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00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20780" y="1027110"/>
            <a:ext cx="3868340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20780" y="1549766"/>
            <a:ext cx="3868340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733449" y="1016156"/>
            <a:ext cx="3887391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733449" y="1538813"/>
            <a:ext cx="3887391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28650" y="270000"/>
            <a:ext cx="7886700" cy="43632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60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59.xml"/><Relationship Id="rId18" Type="http://schemas.openxmlformats.org/officeDocument/2006/relationships/tags" Target="../tags/tag58.xml"/><Relationship Id="rId17" Type="http://schemas.openxmlformats.org/officeDocument/2006/relationships/tags" Target="../tags/tag57.xml"/><Relationship Id="rId16" Type="http://schemas.openxmlformats.org/officeDocument/2006/relationships/tags" Target="../tags/tag56.xml"/><Relationship Id="rId15" Type="http://schemas.openxmlformats.org/officeDocument/2006/relationships/tags" Target="../tags/tag55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9" Type="http://schemas.openxmlformats.org/officeDocument/2006/relationships/theme" Target="../theme/theme2.xml"/><Relationship Id="rId18" Type="http://schemas.openxmlformats.org/officeDocument/2006/relationships/tags" Target="../tags/tag120.xml"/><Relationship Id="rId17" Type="http://schemas.openxmlformats.org/officeDocument/2006/relationships/tags" Target="../tags/tag119.xml"/><Relationship Id="rId16" Type="http://schemas.openxmlformats.org/officeDocument/2006/relationships/tags" Target="../tags/tag118.xml"/><Relationship Id="rId15" Type="http://schemas.openxmlformats.org/officeDocument/2006/relationships/tags" Target="../tags/tag117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521100" y="270000"/>
            <a:ext cx="8100000" cy="54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521018" y="1023461"/>
            <a:ext cx="8099584" cy="360997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521018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6565583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</p:titleStyle>
    <p:bodyStyle>
      <a:lvl1pPr marL="171450" indent="-171450" algn="l" defTabSz="685800" rtl="0" eaLnBrk="1" latinLnBrk="0" hangingPunct="1">
        <a:lnSpc>
          <a:spcPct val="13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  <a:lvl2pPr marL="403860" indent="-15494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2pPr>
      <a:lvl3pPr marL="599440" indent="-121285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3pPr>
      <a:lvl4pPr marL="772795" indent="-11176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4pPr>
      <a:lvl5pPr marL="926465" indent="-9525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0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521100" y="270000"/>
            <a:ext cx="8100000" cy="54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521018" y="1023461"/>
            <a:ext cx="8099584" cy="360997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521018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565583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</p:titleStyle>
    <p:bodyStyle>
      <a:lvl1pPr marL="171450" indent="-171450" algn="l" defTabSz="685800" rtl="0" eaLnBrk="1" latinLnBrk="0" hangingPunct="1">
        <a:lnSpc>
          <a:spcPct val="13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  <a:lvl2pPr marL="403860" indent="-15494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2pPr>
      <a:lvl3pPr marL="599440" indent="-121285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3pPr>
      <a:lvl4pPr marL="772795" indent="-11176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4pPr>
      <a:lvl5pPr marL="926465" indent="-9525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0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image" Target="../media/image2.jpeg"/><Relationship Id="rId1" Type="http://schemas.openxmlformats.org/officeDocument/2006/relationships/tags" Target="../tags/tag12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42.xml"/><Relationship Id="rId1" Type="http://schemas.openxmlformats.org/officeDocument/2006/relationships/image" Target="../media/image11.GIF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" Type="http://schemas.openxmlformats.org/officeDocument/2006/relationships/image" Target="../media/image12.GIF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145.xml"/><Relationship Id="rId4" Type="http://schemas.openxmlformats.org/officeDocument/2006/relationships/image" Target="../media/image16.pn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49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tags" Target="../tags/tag14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12.xml"/><Relationship Id="rId6" Type="http://schemas.openxmlformats.org/officeDocument/2006/relationships/tags" Target="../tags/tag151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3" Type="http://schemas.openxmlformats.org/officeDocument/2006/relationships/tags" Target="../tags/tag150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53.xml"/><Relationship Id="rId2" Type="http://schemas.openxmlformats.org/officeDocument/2006/relationships/image" Target="../media/image24.jpeg"/><Relationship Id="rId1" Type="http://schemas.openxmlformats.org/officeDocument/2006/relationships/tags" Target="../tags/tag152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tags" Target="../tags/tag161.xml"/><Relationship Id="rId7" Type="http://schemas.openxmlformats.org/officeDocument/2006/relationships/tags" Target="../tags/tag160.xml"/><Relationship Id="rId6" Type="http://schemas.openxmlformats.org/officeDocument/2006/relationships/tags" Target="../tags/tag159.xml"/><Relationship Id="rId5" Type="http://schemas.openxmlformats.org/officeDocument/2006/relationships/tags" Target="../tags/tag158.xml"/><Relationship Id="rId4" Type="http://schemas.openxmlformats.org/officeDocument/2006/relationships/tags" Target="../tags/tag157.xml"/><Relationship Id="rId3" Type="http://schemas.openxmlformats.org/officeDocument/2006/relationships/tags" Target="../tags/tag156.xml"/><Relationship Id="rId2" Type="http://schemas.openxmlformats.org/officeDocument/2006/relationships/tags" Target="../tags/tag155.xml"/><Relationship Id="rId10" Type="http://schemas.openxmlformats.org/officeDocument/2006/relationships/notesSlide" Target="../notesSlides/notesSlide15.xml"/><Relationship Id="rId1" Type="http://schemas.openxmlformats.org/officeDocument/2006/relationships/tags" Target="../tags/tag154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63.xml"/><Relationship Id="rId1" Type="http://schemas.openxmlformats.org/officeDocument/2006/relationships/tags" Target="../tags/tag162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65.xml"/><Relationship Id="rId1" Type="http://schemas.openxmlformats.org/officeDocument/2006/relationships/tags" Target="../tags/tag164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32.xml"/><Relationship Id="rId8" Type="http://schemas.openxmlformats.org/officeDocument/2006/relationships/tags" Target="../tags/tag131.xml"/><Relationship Id="rId7" Type="http://schemas.openxmlformats.org/officeDocument/2006/relationships/tags" Target="../tags/tag130.xml"/><Relationship Id="rId6" Type="http://schemas.openxmlformats.org/officeDocument/2006/relationships/tags" Target="../tags/tag129.xml"/><Relationship Id="rId5" Type="http://schemas.openxmlformats.org/officeDocument/2006/relationships/tags" Target="../tags/tag128.xml"/><Relationship Id="rId4" Type="http://schemas.openxmlformats.org/officeDocument/2006/relationships/tags" Target="../tags/tag127.xml"/><Relationship Id="rId3" Type="http://schemas.openxmlformats.org/officeDocument/2006/relationships/tags" Target="../tags/tag126.xml"/><Relationship Id="rId2" Type="http://schemas.openxmlformats.org/officeDocument/2006/relationships/image" Target="../media/image3.jpeg"/><Relationship Id="rId13" Type="http://schemas.openxmlformats.org/officeDocument/2006/relationships/notesSlide" Target="../notesSlides/notesSlide2.xml"/><Relationship Id="rId12" Type="http://schemas.openxmlformats.org/officeDocument/2006/relationships/slideLayout" Target="../slideLayouts/slideLayout12.xml"/><Relationship Id="rId11" Type="http://schemas.openxmlformats.org/officeDocument/2006/relationships/tags" Target="../tags/tag133.xml"/><Relationship Id="rId10" Type="http://schemas.openxmlformats.org/officeDocument/2006/relationships/image" Target="../media/image4.png"/><Relationship Id="rId1" Type="http://schemas.openxmlformats.org/officeDocument/2006/relationships/tags" Target="../tags/tag125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68.xml"/><Relationship Id="rId2" Type="http://schemas.openxmlformats.org/officeDocument/2006/relationships/tags" Target="../tags/tag167.xml"/><Relationship Id="rId1" Type="http://schemas.openxmlformats.org/officeDocument/2006/relationships/tags" Target="../tags/tag166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71.xml"/><Relationship Id="rId2" Type="http://schemas.openxmlformats.org/officeDocument/2006/relationships/tags" Target="../tags/tag170.xml"/><Relationship Id="rId1" Type="http://schemas.openxmlformats.org/officeDocument/2006/relationships/tags" Target="../tags/tag169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34.xml"/><Relationship Id="rId1" Type="http://schemas.openxmlformats.org/officeDocument/2006/relationships/image" Target="../media/image5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35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36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38.xml"/><Relationship Id="rId2" Type="http://schemas.openxmlformats.org/officeDocument/2006/relationships/image" Target="../media/image7.jpeg"/><Relationship Id="rId1" Type="http://schemas.openxmlformats.org/officeDocument/2006/relationships/tags" Target="../tags/tag137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39.xml"/><Relationship Id="rId2" Type="http://schemas.openxmlformats.org/officeDocument/2006/relationships/image" Target="../media/image8.jpeg"/><Relationship Id="rId1" Type="http://schemas.openxmlformats.org/officeDocument/2006/relationships/hyperlink" Target="&#33609;&#23653;&#34411;&#32467;&#26500;&#27169;&#24335;.swf" TargetMode="Externa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40.xml"/><Relationship Id="rId1" Type="http://schemas.openxmlformats.org/officeDocument/2006/relationships/image" Target="../media/image9.GIF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41.xml"/><Relationship Id="rId1" Type="http://schemas.openxmlformats.org/officeDocument/2006/relationships/image" Target="../media/image1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75125" y="4688205"/>
            <a:ext cx="4900295" cy="436245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p>
            <a:pPr algn="dist" defTabSz="342900"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人教版  生物（初中）（七年级上）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3" name="图片 57346" descr="2011110106042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34915" y="945515"/>
            <a:ext cx="3719195" cy="2788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/>
        <p:txBody>
          <a:bodyPr wrap="square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800" dirty="0">
                <a:sym typeface="+mn-lt"/>
              </a:rPr>
              <a:t>单细胞生物</a:t>
            </a:r>
            <a:endParaRPr lang="zh-CN" altLang="en-US" sz="4800" dirty="0">
              <a:sym typeface="+mn-lt"/>
            </a:endParaRPr>
          </a:p>
        </p:txBody>
      </p:sp>
      <p:sp>
        <p:nvSpPr>
          <p:cNvPr id="10" name="署名"/>
          <p:cNvSpPr>
            <a:spLocks noGrp="1"/>
          </p:cNvSpPr>
          <p:nvPr>
            <p:ph type="body" sz="quarter" idx="17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pPr marL="0" lvl="0" indent="0" algn="ctr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ct val="100000"/>
              <a:buNone/>
            </a:pPr>
            <a:r>
              <a:rPr lang="zh-CN" altLang="en-US" sz="2200">
                <a:solidFill>
                  <a:schemeClr val="tx1"/>
                </a:solidFill>
                <a:sym typeface="+mn-lt"/>
              </a:rPr>
              <a:t>第三章  第4节</a:t>
            </a:r>
            <a:endParaRPr lang="zh-CN" altLang="en-US" sz="2200">
              <a:solidFill>
                <a:schemeClr val="tx1"/>
              </a:solidFill>
              <a:sym typeface="+mn-lt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26625" descr="x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17582" y="1266914"/>
            <a:ext cx="2079310" cy="310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675005" y="315595"/>
            <a:ext cx="4055745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生殖过程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91000" y="2372995"/>
            <a:ext cx="419354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cs typeface="黑体" panose="02010609060101010101" pitchFamily="49" charset="-122"/>
              </a:rPr>
              <a:t>当草履虫生长到一定大小时，就会通过分裂产生新的个体。</a:t>
            </a:r>
            <a:endParaRPr lang="zh-CN" altLang="en-US" sz="2400">
              <a:cs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29697" descr="x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77190" y="1776573"/>
            <a:ext cx="5685610" cy="1867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701040" y="332105"/>
            <a:ext cx="2463074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2800" b="1" smtClean="0">
                <a:solidFill>
                  <a:prstClr val="black"/>
                </a:solidFill>
                <a:cs typeface="+mn-ea"/>
                <a:sym typeface="+mn-lt"/>
              </a:rPr>
              <a:t>草履虫的趋性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" name="Text Box 3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35429" y="901906"/>
            <a:ext cx="8135257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indent="457200" algn="just"/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cs typeface="黑体" panose="02010609060101010101" pitchFamily="49" charset="-122"/>
              </a:rPr>
              <a:t>草履虫能对外界刺激作出反应。草履虫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cs typeface="黑体" panose="02010609060101010101" pitchFamily="49" charset="-122"/>
              </a:rPr>
              <a:t>能够趋向有利刺激，逃避有害刺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cs typeface="黑体" panose="02010609060101010101" pitchFamily="49" charset="-122"/>
              </a:rPr>
              <a:t>激</a:t>
            </a:r>
            <a:r>
              <a:rPr lang="zh-CN" altLang="en-US">
                <a:solidFill>
                  <a:schemeClr val="tx1"/>
                </a:solidFill>
                <a:latin typeface="黑体" panose="02010609060101010101" pitchFamily="49" charset="-122"/>
                <a:cs typeface="黑体" panose="02010609060101010101" pitchFamily="49" charset="-122"/>
              </a:rPr>
              <a:t>。这就是草履虫的趋性，这种趋性有利于它适应环境。</a:t>
            </a:r>
            <a:endParaRPr lang="zh-CN" altLang="en-US" dirty="0">
              <a:solidFill>
                <a:schemeClr val="tx1"/>
              </a:solidFill>
              <a:latin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0028" y="3760252"/>
            <a:ext cx="8186057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457200" algn="just"/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这说明草履虫的身体虽然只由一个细胞构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成，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却有精致和复杂的结构来完成各种生理功能。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60417"/>
          <p:cNvSpPr>
            <a:spLocks noChangeArrowheads="1"/>
          </p:cNvSpPr>
          <p:nvPr/>
        </p:nvSpPr>
        <p:spPr bwMode="auto">
          <a:xfrm>
            <a:off x="3246836" y="2105582"/>
            <a:ext cx="420290" cy="1063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0419" name="文本框 60418"/>
          <p:cNvSpPr txBox="1"/>
          <p:nvPr/>
        </p:nvSpPr>
        <p:spPr>
          <a:xfrm>
            <a:off x="273786" y="925999"/>
            <a:ext cx="734957" cy="4991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noProof="1">
                <a:effectLst>
                  <a:outerShdw blurRad="38100" dist="38100" dir="2700000">
                    <a:srgbClr val="C0C0C0"/>
                  </a:outerShdw>
                </a:effectLst>
                <a:cs typeface="+mn-ea"/>
                <a:sym typeface="+mn-lt"/>
              </a:rPr>
              <a:t>利：</a:t>
            </a:r>
            <a:endParaRPr lang="zh-CN" altLang="en-US" sz="2800" noProof="1">
              <a:effectLst>
                <a:outerShdw blurRad="38100" dist="38100" dir="2700000">
                  <a:srgbClr val="C0C0C0"/>
                </a:outerShdw>
              </a:effectLst>
              <a:cs typeface="+mn-ea"/>
              <a:sym typeface="+mn-lt"/>
            </a:endParaRPr>
          </a:p>
        </p:txBody>
      </p:sp>
      <p:pic>
        <p:nvPicPr>
          <p:cNvPr id="60421" name="图片 60420" descr="SW0010000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95398" y="2032685"/>
            <a:ext cx="1582242" cy="2090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2" name="图片 60421" descr="SW0010000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75604" y="2020303"/>
            <a:ext cx="1665685" cy="2090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3" name="图片 60422" descr="SW0010000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07758" y="2026207"/>
            <a:ext cx="1582242" cy="2078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24" name="文本框 60423"/>
          <p:cNvSpPr txBox="1">
            <a:spLocks noChangeArrowheads="1"/>
          </p:cNvSpPr>
          <p:nvPr/>
        </p:nvSpPr>
        <p:spPr bwMode="auto">
          <a:xfrm>
            <a:off x="3139934" y="4111285"/>
            <a:ext cx="105156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cs typeface="+mn-ea"/>
                <a:sym typeface="+mn-lt"/>
              </a:rPr>
              <a:t>喇叭虫</a:t>
            </a: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0425" name="文本框 60424"/>
          <p:cNvSpPr txBox="1">
            <a:spLocks noChangeArrowheads="1"/>
          </p:cNvSpPr>
          <p:nvPr/>
        </p:nvSpPr>
        <p:spPr bwMode="auto">
          <a:xfrm>
            <a:off x="5333841" y="4103601"/>
            <a:ext cx="105156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cs typeface="+mn-ea"/>
                <a:sym typeface="+mn-lt"/>
              </a:rPr>
              <a:t>太阳虫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60426" name="文本框 60425"/>
          <p:cNvSpPr txBox="1">
            <a:spLocks noChangeArrowheads="1"/>
          </p:cNvSpPr>
          <p:nvPr/>
        </p:nvSpPr>
        <p:spPr bwMode="auto">
          <a:xfrm>
            <a:off x="7639181" y="4103601"/>
            <a:ext cx="74676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cs typeface="+mn-ea"/>
                <a:sym typeface="+mn-lt"/>
              </a:rPr>
              <a:t>钟虫</a:t>
            </a:r>
            <a:endParaRPr lang="zh-CN" altLang="en-US" sz="2400" dirty="0">
              <a:cs typeface="+mn-ea"/>
              <a:sym typeface="+mn-lt"/>
            </a:endParaRPr>
          </a:p>
        </p:txBody>
      </p:sp>
      <p:pic>
        <p:nvPicPr>
          <p:cNvPr id="60427" name="图片 60426" descr="b2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7667" y="2020303"/>
            <a:ext cx="1691456" cy="2073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/>
          <p:cNvSpPr txBox="1"/>
          <p:nvPr/>
        </p:nvSpPr>
        <p:spPr>
          <a:xfrm>
            <a:off x="674916" y="324757"/>
            <a:ext cx="4122055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2800" b="1" smtClean="0">
                <a:solidFill>
                  <a:prstClr val="black"/>
                </a:solidFill>
                <a:cs typeface="+mn-ea"/>
                <a:sym typeface="+mn-lt"/>
              </a:rPr>
              <a:t>单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细胞生物与人类的关系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62499" y="925999"/>
            <a:ext cx="664657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mtClean="0"/>
              <a:t>（</a:t>
            </a:r>
            <a:r>
              <a:rPr lang="en-US" altLang="zh-CN" sz="2400"/>
              <a:t>1</a:t>
            </a:r>
            <a:r>
              <a:rPr lang="zh-CN" altLang="en-US" sz="2400" smtClean="0"/>
              <a:t>）水</a:t>
            </a:r>
            <a:r>
              <a:rPr lang="zh-CN" altLang="en-US" sz="2400"/>
              <a:t>域中的浮游生物，有许多是单细胞生物，是鱼类的天然饵料</a:t>
            </a:r>
            <a:r>
              <a:rPr lang="zh-CN" altLang="en-US" sz="2400" smtClean="0"/>
              <a:t>。</a:t>
            </a:r>
            <a:endParaRPr lang="zh-CN" altLang="en-US" sz="2400"/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04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04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04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04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04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4" grpId="0"/>
      <p:bldP spid="60425" grpId="0"/>
      <p:bldP spid="60426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矩形 61441"/>
          <p:cNvSpPr>
            <a:spLocks noChangeArrowheads="1"/>
          </p:cNvSpPr>
          <p:nvPr/>
        </p:nvSpPr>
        <p:spPr bwMode="auto">
          <a:xfrm>
            <a:off x="3246836" y="2353867"/>
            <a:ext cx="420290" cy="1063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61443" name="组合 61442"/>
          <p:cNvGrpSpPr/>
          <p:nvPr/>
        </p:nvGrpSpPr>
        <p:grpSpPr bwMode="auto">
          <a:xfrm>
            <a:off x="2114550" y="1603824"/>
            <a:ext cx="4914900" cy="3358989"/>
            <a:chOff x="414" y="762"/>
            <a:chExt cx="10320" cy="7052"/>
          </a:xfrm>
        </p:grpSpPr>
        <p:pic>
          <p:nvPicPr>
            <p:cNvPr id="29699" name="图片 61443" descr="污水处理厂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414" y="762"/>
              <a:ext cx="10320" cy="60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00" name="文本框 61444"/>
            <p:cNvSpPr txBox="1">
              <a:spLocks noChangeArrowheads="1"/>
            </p:cNvSpPr>
            <p:nvPr/>
          </p:nvSpPr>
          <p:spPr bwMode="auto">
            <a:xfrm>
              <a:off x="3969" y="6847"/>
              <a:ext cx="5523" cy="9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2400" dirty="0">
                  <a:cs typeface="+mn-ea"/>
                  <a:sym typeface="+mn-lt"/>
                </a:rPr>
                <a:t>污水处理厂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</p:grpSp>
      <p:sp>
        <p:nvSpPr>
          <p:cNvPr id="13" name="文本框 12"/>
          <p:cNvSpPr txBox="1"/>
          <p:nvPr>
            <p:custDataLst>
              <p:tags r:id="rId2"/>
            </p:custDataLst>
          </p:nvPr>
        </p:nvSpPr>
        <p:spPr>
          <a:xfrm>
            <a:off x="674916" y="324757"/>
            <a:ext cx="6320245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四、单细胞生物与人类的关系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60835" y="950928"/>
            <a:ext cx="531659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mtClean="0"/>
              <a:t>（</a:t>
            </a:r>
            <a:r>
              <a:rPr lang="en-US" altLang="zh-CN" sz="2400" smtClean="0"/>
              <a:t>2</a:t>
            </a:r>
            <a:r>
              <a:rPr lang="zh-CN" altLang="en-US" sz="2400" smtClean="0"/>
              <a:t>）草</a:t>
            </a:r>
            <a:r>
              <a:rPr lang="zh-CN" altLang="en-US" sz="2400"/>
              <a:t>履虫还对污水净化有一定作用</a:t>
            </a:r>
            <a:r>
              <a:rPr lang="zh-CN" altLang="en-US" sz="2400" smtClean="0"/>
              <a:t>。</a:t>
            </a:r>
            <a:endParaRPr lang="zh-CN" altLang="en-US" sz="2400"/>
          </a:p>
        </p:txBody>
      </p:sp>
      <p:sp>
        <p:nvSpPr>
          <p:cNvPr id="9" name="文本框 8"/>
          <p:cNvSpPr txBox="1"/>
          <p:nvPr/>
        </p:nvSpPr>
        <p:spPr>
          <a:xfrm>
            <a:off x="307437" y="880878"/>
            <a:ext cx="734957" cy="4991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noProof="1">
                <a:effectLst>
                  <a:outerShdw blurRad="38100" dist="38100" dir="2700000">
                    <a:srgbClr val="C0C0C0"/>
                  </a:outerShdw>
                </a:effectLst>
                <a:cs typeface="+mn-ea"/>
                <a:sym typeface="+mn-lt"/>
              </a:rPr>
              <a:t>利：</a:t>
            </a:r>
            <a:endParaRPr lang="zh-CN" altLang="en-US" sz="2800" noProof="1">
              <a:effectLst>
                <a:outerShdw blurRad="38100" dist="38100" dir="2700000">
                  <a:srgbClr val="C0C0C0"/>
                </a:outerShdw>
              </a:effectLst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矩形 61441"/>
          <p:cNvSpPr>
            <a:spLocks noChangeArrowheads="1"/>
          </p:cNvSpPr>
          <p:nvPr/>
        </p:nvSpPr>
        <p:spPr bwMode="auto">
          <a:xfrm>
            <a:off x="3246836" y="2353867"/>
            <a:ext cx="420290" cy="1063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9701" name="文本框 61445"/>
          <p:cNvSpPr txBox="1">
            <a:spLocks noChangeArrowheads="1"/>
          </p:cNvSpPr>
          <p:nvPr/>
        </p:nvSpPr>
        <p:spPr bwMode="auto">
          <a:xfrm>
            <a:off x="1076802" y="1022889"/>
            <a:ext cx="2755106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indent="0">
              <a:spcBef>
                <a:spcPct val="20000"/>
              </a:spcBef>
              <a:buFontTx/>
              <a:buNone/>
            </a:pPr>
            <a:r>
              <a:rPr lang="zh-CN" altLang="en-US" sz="2400" dirty="0">
                <a:cs typeface="+mn-ea"/>
                <a:sym typeface="+mn-lt"/>
              </a:rPr>
              <a:t>（</a:t>
            </a:r>
            <a:r>
              <a:rPr lang="en-US" altLang="zh-CN" sz="2400" dirty="0">
                <a:cs typeface="+mn-ea"/>
                <a:sym typeface="+mn-lt"/>
              </a:rPr>
              <a:t>3</a:t>
            </a:r>
            <a:r>
              <a:rPr lang="zh-CN" altLang="en-US" sz="2400" dirty="0">
                <a:cs typeface="+mn-ea"/>
                <a:sym typeface="+mn-lt"/>
              </a:rPr>
              <a:t>）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可用来酿酒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674916" y="324757"/>
            <a:ext cx="6320245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四、单细胞生物与人类的关系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34818" name="Picture 2" descr="C:\Users\Administrator\Desktop\F20090907125732658730408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07085" y="1616710"/>
            <a:ext cx="3381375" cy="2564130"/>
          </a:xfrm>
          <a:prstGeom prst="roundRect">
            <a:avLst>
              <a:gd name="adj" fmla="val 8594"/>
            </a:avLst>
          </a:prstGeom>
        </p:spPr>
      </p:pic>
      <p:pic>
        <p:nvPicPr>
          <p:cNvPr id="34820" name="Picture 3" descr="C:\Users\Administrator\Desktop\09051527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1365" y="1616710"/>
            <a:ext cx="3792220" cy="2564130"/>
          </a:xfrm>
          <a:prstGeom prst="roundRect">
            <a:avLst>
              <a:gd name="adj" fmla="val 8594"/>
            </a:avLst>
          </a:prstGeom>
        </p:spPr>
      </p:pic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2434590" y="4310380"/>
            <a:ext cx="4274820" cy="433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457200" defTabSz="685800"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defTabSz="685800"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defTabSz="685800"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defTabSz="685800"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defTabSz="685800"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1200"/>
              </a:spcBef>
              <a:buClr>
                <a:schemeClr val="accent1"/>
              </a:buClr>
              <a:buSzPct val="50000"/>
              <a:buFont typeface="黑体" panose="02010609060101010101" pitchFamily="49" charset="-122"/>
              <a:buNone/>
            </a:pPr>
            <a:r>
              <a:rPr lang="zh-CN" altLang="en-US">
                <a:solidFill>
                  <a:srgbClr val="000000"/>
                </a:solidFill>
                <a:latin typeface="黑体" panose="02010609060101010101" pitchFamily="49" charset="-122"/>
                <a:cs typeface="黑体" panose="02010609060101010101" pitchFamily="49" charset="-122"/>
              </a:rPr>
              <a:t>啤酒酵母可以用于酿酒</a:t>
            </a:r>
            <a:endParaRPr lang="zh-CN" altLang="en-US">
              <a:solidFill>
                <a:srgbClr val="000000"/>
              </a:solidFill>
              <a:latin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7437" y="880878"/>
            <a:ext cx="734957" cy="4991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noProof="1">
                <a:effectLst>
                  <a:outerShdw blurRad="38100" dist="38100" dir="2700000">
                    <a:srgbClr val="C0C0C0"/>
                  </a:outerShdw>
                </a:effectLst>
                <a:cs typeface="+mn-ea"/>
                <a:sym typeface="+mn-lt"/>
              </a:rPr>
              <a:t>利：</a:t>
            </a:r>
            <a:endParaRPr lang="zh-CN" altLang="en-US" sz="2800" noProof="1">
              <a:effectLst>
                <a:outerShdw blurRad="38100" dist="38100" dir="2700000">
                  <a:srgbClr val="C0C0C0"/>
                </a:outerShdw>
              </a:effectLst>
              <a:cs typeface="+mn-ea"/>
              <a:sym typeface="+mn-lt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  <p:bldP spid="2" grpId="1"/>
      <p:bldP spid="2" grpId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矩形 62465"/>
          <p:cNvSpPr>
            <a:spLocks noChangeArrowheads="1"/>
          </p:cNvSpPr>
          <p:nvPr/>
        </p:nvSpPr>
        <p:spPr bwMode="auto">
          <a:xfrm>
            <a:off x="3133725" y="1462565"/>
            <a:ext cx="520304" cy="1340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  <a:cs typeface="+mn-ea"/>
              <a:sym typeface="+mn-lt"/>
            </a:endParaRPr>
          </a:p>
        </p:txBody>
      </p:sp>
      <p:pic>
        <p:nvPicPr>
          <p:cNvPr id="62468" name="图片 62467" descr="痢疾内变原虫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42548" y="1482667"/>
            <a:ext cx="2012312" cy="248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9" name="图片 62468" descr="疟原虫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7951" y="1481606"/>
            <a:ext cx="2004695" cy="2486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70" name="文本框 62469"/>
          <p:cNvSpPr txBox="1">
            <a:spLocks noChangeArrowheads="1"/>
          </p:cNvSpPr>
          <p:nvPr/>
        </p:nvSpPr>
        <p:spPr bwMode="auto">
          <a:xfrm>
            <a:off x="601519" y="3978471"/>
            <a:ext cx="1489472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cs typeface="+mn-ea"/>
                <a:sym typeface="+mn-lt"/>
              </a:rPr>
              <a:t>疟 原 虫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62471" name="文本框 62470"/>
          <p:cNvSpPr txBox="1">
            <a:spLocks noChangeArrowheads="1"/>
          </p:cNvSpPr>
          <p:nvPr/>
        </p:nvSpPr>
        <p:spPr bwMode="auto">
          <a:xfrm>
            <a:off x="2065793" y="3978471"/>
            <a:ext cx="2765822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cs typeface="+mn-ea"/>
                <a:sym typeface="+mn-lt"/>
              </a:rPr>
              <a:t>痢疾内变形虫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1142524" y="924458"/>
            <a:ext cx="2755106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cs typeface="+mn-ea"/>
                <a:sym typeface="+mn-lt"/>
              </a:rPr>
              <a:t>（</a:t>
            </a:r>
            <a:r>
              <a:rPr lang="en-US" altLang="zh-CN" sz="2400" dirty="0">
                <a:cs typeface="+mn-ea"/>
                <a:sym typeface="+mn-lt"/>
              </a:rPr>
              <a:t>1</a:t>
            </a:r>
            <a:r>
              <a:rPr lang="zh-CN" altLang="en-US" sz="2400" dirty="0">
                <a:cs typeface="+mn-ea"/>
                <a:sym typeface="+mn-lt"/>
              </a:rPr>
              <a:t>）危害健康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>
            <p:custDataLst>
              <p:tags r:id="rId3"/>
            </p:custDataLst>
          </p:nvPr>
        </p:nvSpPr>
        <p:spPr>
          <a:xfrm>
            <a:off x="674916" y="324757"/>
            <a:ext cx="6320245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四、单细胞生物与人类的关系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07437" y="880878"/>
            <a:ext cx="734957" cy="4991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noProof="1" smtClean="0">
                <a:effectLst>
                  <a:outerShdw blurRad="38100" dist="38100" dir="2700000">
                    <a:srgbClr val="C0C0C0"/>
                  </a:outerShdw>
                </a:effectLst>
                <a:cs typeface="+mn-ea"/>
                <a:sym typeface="+mn-lt"/>
              </a:rPr>
              <a:t>弊：</a:t>
            </a:r>
            <a:endParaRPr lang="zh-CN" altLang="en-US" sz="2800" noProof="1">
              <a:effectLst>
                <a:outerShdw blurRad="38100" dist="38100" dir="2700000">
                  <a:srgbClr val="C0C0C0"/>
                </a:outerShdw>
              </a:effectLst>
              <a:cs typeface="+mn-ea"/>
              <a:sym typeface="+mn-lt"/>
            </a:endParaRPr>
          </a:p>
        </p:txBody>
      </p:sp>
      <p:pic>
        <p:nvPicPr>
          <p:cNvPr id="15" name="图片 14" descr="链球菌（引起肺炎）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04762" y="1481606"/>
            <a:ext cx="1916430" cy="2459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杆菌（引起食物中毒）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782425" y="1459103"/>
            <a:ext cx="1856740" cy="2459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4740709" y="4068051"/>
            <a:ext cx="1863090" cy="769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 fontAlgn="base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cs typeface="+mn-ea"/>
                <a:sym typeface="+mn-lt"/>
              </a:rPr>
              <a:t>链球菌</a:t>
            </a:r>
            <a:endParaRPr lang="zh-CN" altLang="en-US" sz="2400" dirty="0">
              <a:cs typeface="+mn-ea"/>
              <a:sym typeface="+mn-lt"/>
            </a:endParaRPr>
          </a:p>
          <a:p>
            <a:pPr algn="ctr" fontAlgn="base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cs typeface="+mn-ea"/>
                <a:sym typeface="+mn-lt"/>
              </a:rPr>
              <a:t>（引起肺炎） 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6196320" y="4053188"/>
            <a:ext cx="3028950" cy="769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 fontAlgn="base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cs typeface="+mn-ea"/>
                <a:sym typeface="+mn-lt"/>
              </a:rPr>
              <a:t>一种杆菌</a:t>
            </a:r>
            <a:endParaRPr lang="zh-CN" altLang="en-US" sz="2400" dirty="0">
              <a:cs typeface="+mn-ea"/>
              <a:sym typeface="+mn-lt"/>
            </a:endParaRPr>
          </a:p>
          <a:p>
            <a:pPr algn="ctr" fontAlgn="base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cs typeface="+mn-ea"/>
                <a:sym typeface="+mn-lt"/>
              </a:rPr>
              <a:t>（引起食物中毒</a:t>
            </a:r>
            <a:r>
              <a:rPr lang="en-US" altLang="zh-CN" sz="2400" dirty="0">
                <a:cs typeface="+mn-ea"/>
                <a:sym typeface="+mn-lt"/>
              </a:rPr>
              <a:t>)</a:t>
            </a:r>
            <a:endParaRPr lang="en-US" altLang="zh-CN" sz="2400" dirty="0">
              <a:cs typeface="+mn-ea"/>
              <a:sym typeface="+mn-lt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0" grpId="0"/>
      <p:bldP spid="62471" grpId="0"/>
      <p:bldP spid="12" grpId="0"/>
      <p:bldP spid="17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674916" y="324757"/>
            <a:ext cx="6320245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四、单细胞生物与人类的关系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8931" y="919350"/>
            <a:ext cx="8265069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lnSpc>
                <a:spcPct val="100000"/>
              </a:lnSpc>
              <a:spcBef>
                <a:spcPct val="50000"/>
              </a:spcBef>
              <a:buFont typeface="黑体" panose="02010609060101010101" pitchFamily="49" charset="-122"/>
              <a:buNone/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</a:t>
            </a:r>
            <a:r>
              <a:rPr lang="en-US" altLang="zh-CN" sz="24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海水中某些单细胞生物大量繁殖时可形成赤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潮，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危害渔业。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6146" name="Picture 2" descr="http://old.pep.com.cn/czsw/jshzhx/jxzt/qnjsc/dxbshw/jxfz/jcct/201410/W02014101639772488586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08990" y="1910715"/>
            <a:ext cx="3079115" cy="2033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4291330" y="1994535"/>
            <a:ext cx="421513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cs typeface="黑体" panose="02010609060101010101" pitchFamily="49" charset="-122"/>
              </a:rPr>
              <a:t>    </a:t>
            </a:r>
            <a:r>
              <a:rPr lang="zh-CN" altLang="en-US" sz="2400">
                <a:cs typeface="黑体" panose="02010609060101010101" pitchFamily="49" charset="-122"/>
              </a:rPr>
              <a:t>赤潮会使鱼类和其他浮游生物大量死亡。形成赤潮的主要原因是大量的含氮、含磷的有机物排入海洋中，而导致某些单细胞生物大量繁殖。</a:t>
            </a:r>
            <a:endParaRPr lang="zh-CN" altLang="en-US" sz="2400">
              <a:cs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7437" y="880878"/>
            <a:ext cx="734957" cy="4991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noProof="1" smtClean="0">
                <a:effectLst>
                  <a:outerShdw blurRad="38100" dist="38100" dir="2700000">
                    <a:srgbClr val="C0C0C0"/>
                  </a:outerShdw>
                </a:effectLst>
                <a:cs typeface="+mn-ea"/>
                <a:sym typeface="+mn-lt"/>
              </a:rPr>
              <a:t>弊：</a:t>
            </a:r>
            <a:endParaRPr lang="zh-CN" altLang="en-US" sz="2800" noProof="1">
              <a:effectLst>
                <a:outerShdw blurRad="38100" dist="38100" dir="2700000">
                  <a:srgbClr val="C0C0C0"/>
                </a:outerShdw>
              </a:effectLst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/>
      <p:bldP spid="3" grpId="2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675005" y="324485"/>
            <a:ext cx="2888615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课堂小结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706495" y="589280"/>
            <a:ext cx="4097020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0" fontAlgn="auto">
              <a:lnSpc>
                <a:spcPct val="100000"/>
              </a:lnSpc>
              <a:spcBef>
                <a:spcPts val="0"/>
              </a:spcBef>
            </a:pPr>
            <a:r>
              <a:rPr lang="zh-CN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运动：纤毛 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0" fontAlgn="auto">
              <a:lnSpc>
                <a:spcPct val="100000"/>
              </a:lnSpc>
              <a:spcBef>
                <a:spcPts val="0"/>
              </a:spcBef>
            </a:pPr>
            <a:r>
              <a:rPr lang="zh-CN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呼吸：表膜消化：</a:t>
            </a:r>
            <a:endParaRPr lang="zh-CN" altLang="zh-CN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0" fontAlgn="auto">
              <a:lnSpc>
                <a:spcPct val="100000"/>
              </a:lnSpc>
              <a:spcBef>
                <a:spcPts val="0"/>
              </a:spcBef>
            </a:pPr>
            <a:r>
              <a:rPr lang="zh-CN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</a:t>
            </a:r>
            <a:r>
              <a:rPr lang="zh-CN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口沟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→</a:t>
            </a:r>
            <a:r>
              <a:rPr lang="zh-CN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食物泡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→</a:t>
            </a:r>
            <a:r>
              <a:rPr lang="zh-CN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胞肛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0" fontAlgn="auto">
              <a:lnSpc>
                <a:spcPct val="100000"/>
              </a:lnSpc>
              <a:spcBef>
                <a:spcPts val="0"/>
              </a:spcBef>
            </a:pPr>
            <a:r>
              <a:rPr lang="zh-CN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排泄：收集管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→</a:t>
            </a:r>
            <a:r>
              <a:rPr lang="zh-CN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伸缩泡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0"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对外界刺激作出反应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0" fontAlgn="auto">
              <a:lnSpc>
                <a:spcPct val="100000"/>
              </a:lnSpc>
              <a:spcBef>
                <a:spcPts val="0"/>
              </a:spcBef>
            </a:pPr>
            <a:r>
              <a:rPr lang="zh-CN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生殖：分裂</a:t>
            </a:r>
            <a:endParaRPr lang="zh-CN" altLang="zh-CN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1" name="AutoShape 4"/>
          <p:cNvSpPr/>
          <p:nvPr>
            <p:custDataLst>
              <p:tags r:id="rId3"/>
            </p:custDataLst>
          </p:nvPr>
        </p:nvSpPr>
        <p:spPr bwMode="auto">
          <a:xfrm>
            <a:off x="3350260" y="792480"/>
            <a:ext cx="333375" cy="1886585"/>
          </a:xfrm>
          <a:prstGeom prst="leftBrace">
            <a:avLst>
              <a:gd name="adj1" fmla="val 67809"/>
              <a:gd name="adj2" fmla="val 50000"/>
            </a:avLst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>
              <a:lnSpc>
                <a:spcPct val="100000"/>
              </a:lnSpc>
            </a:pPr>
            <a:endParaRPr lang="zh-CN" altLang="en-US" sz="24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AutoShape 5"/>
          <p:cNvSpPr/>
          <p:nvPr>
            <p:custDataLst>
              <p:tags r:id="rId4"/>
            </p:custDataLst>
          </p:nvPr>
        </p:nvSpPr>
        <p:spPr bwMode="auto">
          <a:xfrm>
            <a:off x="2713355" y="3546475"/>
            <a:ext cx="193675" cy="866775"/>
          </a:xfrm>
          <a:prstGeom prst="leftBrace">
            <a:avLst>
              <a:gd name="adj1" fmla="val 41878"/>
              <a:gd name="adj2" fmla="val 50000"/>
            </a:avLst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>
              <a:lnSpc>
                <a:spcPct val="100000"/>
              </a:lnSpc>
            </a:pPr>
            <a:endParaRPr lang="zh-CN" altLang="en-US" sz="24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39420" y="1334770"/>
            <a:ext cx="312420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一、单细胞生物的结构与生活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草履虫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TextBox 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923540" y="3315970"/>
            <a:ext cx="92202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有利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39420" y="3546475"/>
            <a:ext cx="246443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二、单细胞生物与人类的关系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23540" y="4193540"/>
            <a:ext cx="89535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有害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7" name="AutoShape 5"/>
          <p:cNvSpPr/>
          <p:nvPr/>
        </p:nvSpPr>
        <p:spPr bwMode="auto">
          <a:xfrm>
            <a:off x="3704590" y="3122930"/>
            <a:ext cx="193675" cy="829945"/>
          </a:xfrm>
          <a:prstGeom prst="leftBrace">
            <a:avLst>
              <a:gd name="adj1" fmla="val 41878"/>
              <a:gd name="adj2" fmla="val 50000"/>
            </a:avLst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>
              <a:lnSpc>
                <a:spcPct val="100000"/>
              </a:lnSpc>
            </a:pPr>
            <a:endParaRPr lang="zh-CN" altLang="en-US" sz="24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81120" y="2907665"/>
            <a:ext cx="289750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鱼类饵料</a:t>
            </a:r>
            <a:endParaRPr lang="zh-CN" altLang="en-US" sz="2400" dirty="0">
              <a:cs typeface="+mn-ea"/>
              <a:sym typeface="+mn-lt"/>
            </a:endParaRPr>
          </a:p>
          <a:p>
            <a:r>
              <a:rPr lang="zh-CN" altLang="en-US" sz="2400" dirty="0">
                <a:cs typeface="+mn-ea"/>
                <a:sym typeface="+mn-lt"/>
              </a:rPr>
              <a:t>净化污水</a:t>
            </a:r>
            <a:endParaRPr lang="zh-CN" altLang="en-US" sz="2400" dirty="0">
              <a:cs typeface="+mn-ea"/>
              <a:sym typeface="+mn-lt"/>
            </a:endParaRPr>
          </a:p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可用来酿酒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85565" y="4025265"/>
            <a:ext cx="325437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危害健康</a:t>
            </a:r>
            <a:endParaRPr lang="zh-CN" altLang="en-US" sz="2400" dirty="0">
              <a:cs typeface="+mn-ea"/>
              <a:sym typeface="+mn-lt"/>
            </a:endParaRPr>
          </a:p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造成赤潮，危害渔业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6" name="AutoShape 5"/>
          <p:cNvSpPr/>
          <p:nvPr/>
        </p:nvSpPr>
        <p:spPr bwMode="auto">
          <a:xfrm>
            <a:off x="3698875" y="4230370"/>
            <a:ext cx="193675" cy="458470"/>
          </a:xfrm>
          <a:prstGeom prst="leftBrace">
            <a:avLst>
              <a:gd name="adj1" fmla="val 35737"/>
              <a:gd name="adj2" fmla="val 50000"/>
            </a:avLst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>
              <a:lnSpc>
                <a:spcPct val="100000"/>
              </a:lnSpc>
            </a:pPr>
            <a:endParaRPr lang="zh-CN" altLang="en-US" sz="24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1"/>
      <p:bldP spid="7" grpId="0" bldLvl="0" animBg="1"/>
      <p:bldP spid="7" grpId="1" animBg="1"/>
      <p:bldP spid="8" grpId="0"/>
      <p:bldP spid="8" grpId="1"/>
      <p:bldP spid="12" grpId="0"/>
      <p:bldP spid="12" grpId="1"/>
      <p:bldP spid="16" grpId="0" bldLvl="0" animBg="1"/>
      <p:bldP spid="16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文本占位符 65537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0" y="1019810"/>
            <a:ext cx="8075930" cy="359537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 sz="2400" dirty="0">
                <a:cs typeface="+mn-ea"/>
                <a:sym typeface="+mn-lt"/>
              </a:rPr>
              <a:t>一、判断题</a:t>
            </a:r>
            <a:endParaRPr lang="zh-CN" altLang="en-US" sz="2400" dirty="0">
              <a:cs typeface="+mn-ea"/>
              <a:sym typeface="+mn-lt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400" dirty="0">
                <a:cs typeface="+mn-ea"/>
                <a:sym typeface="+mn-lt"/>
              </a:rPr>
              <a:t>1.</a:t>
            </a:r>
            <a:r>
              <a:rPr lang="zh-CN" altLang="en-US" sz="2400" dirty="0">
                <a:cs typeface="+mn-ea"/>
                <a:sym typeface="+mn-lt"/>
              </a:rPr>
              <a:t>草履虫的形状像倒转的草鞋底，鞋尖是它身体的前端。</a:t>
            </a:r>
            <a:r>
              <a:rPr lang="en-US" altLang="zh-CN" sz="2400" dirty="0">
                <a:cs typeface="+mn-ea"/>
                <a:sym typeface="+mn-lt"/>
              </a:rPr>
              <a:t>(    ) </a:t>
            </a:r>
            <a:endParaRPr lang="en-US" altLang="zh-CN" sz="2400" dirty="0">
              <a:cs typeface="+mn-ea"/>
              <a:sym typeface="+mn-lt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altLang="zh-CN" sz="2400" dirty="0">
              <a:cs typeface="+mn-ea"/>
              <a:sym typeface="+mn-lt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400" dirty="0">
                <a:cs typeface="+mn-ea"/>
                <a:sym typeface="+mn-lt"/>
              </a:rPr>
              <a:t>2.</a:t>
            </a:r>
            <a:r>
              <a:rPr lang="zh-CN" altLang="en-US" sz="2400" dirty="0">
                <a:cs typeface="+mn-ea"/>
                <a:sym typeface="+mn-lt"/>
              </a:rPr>
              <a:t>凡是单细胞生物体内都不含叶绿体都不能进行光合作用。</a:t>
            </a:r>
            <a:r>
              <a:rPr lang="en-US" altLang="zh-CN" sz="2400" dirty="0">
                <a:cs typeface="+mn-ea"/>
                <a:sym typeface="+mn-lt"/>
              </a:rPr>
              <a:t>(    ) </a:t>
            </a:r>
            <a:endParaRPr lang="en-US" altLang="zh-CN" sz="2400" dirty="0">
              <a:cs typeface="+mn-ea"/>
              <a:sym typeface="+mn-lt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altLang="zh-CN" sz="2400" dirty="0">
              <a:cs typeface="+mn-ea"/>
              <a:sym typeface="+mn-lt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400" dirty="0">
                <a:cs typeface="+mn-ea"/>
                <a:sym typeface="+mn-lt"/>
              </a:rPr>
              <a:t>3.</a:t>
            </a:r>
            <a:r>
              <a:rPr lang="zh-CN" altLang="en-US" sz="2400" dirty="0">
                <a:cs typeface="+mn-ea"/>
                <a:sym typeface="+mn-lt"/>
              </a:rPr>
              <a:t>变形虫是一种单细胞生物，它能独立完成营养、呼吸、排泄等多种生命活动。</a:t>
            </a:r>
            <a:r>
              <a:rPr lang="en-US" altLang="zh-CN" sz="2400" dirty="0">
                <a:cs typeface="+mn-ea"/>
                <a:sym typeface="+mn-lt"/>
              </a:rPr>
              <a:t>(    ) </a:t>
            </a:r>
            <a:endParaRPr lang="en-US" altLang="zh-CN" sz="2400" dirty="0">
              <a:cs typeface="+mn-ea"/>
              <a:sym typeface="+mn-lt"/>
            </a:endParaRPr>
          </a:p>
        </p:txBody>
      </p:sp>
      <p:sp>
        <p:nvSpPr>
          <p:cNvPr id="65540" name="文本框 65539"/>
          <p:cNvSpPr txBox="1">
            <a:spLocks noChangeArrowheads="1"/>
          </p:cNvSpPr>
          <p:nvPr/>
        </p:nvSpPr>
        <p:spPr bwMode="auto">
          <a:xfrm>
            <a:off x="939165" y="1749425"/>
            <a:ext cx="673735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对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65541" name="文本框 65540"/>
          <p:cNvSpPr txBox="1">
            <a:spLocks noChangeArrowheads="1"/>
          </p:cNvSpPr>
          <p:nvPr/>
        </p:nvSpPr>
        <p:spPr bwMode="auto">
          <a:xfrm>
            <a:off x="939165" y="2939415"/>
            <a:ext cx="67437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错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65542" name="文本框 65541"/>
          <p:cNvSpPr txBox="1">
            <a:spLocks noChangeArrowheads="1"/>
          </p:cNvSpPr>
          <p:nvPr/>
        </p:nvSpPr>
        <p:spPr bwMode="auto">
          <a:xfrm>
            <a:off x="3695700" y="4101465"/>
            <a:ext cx="63119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FF0000"/>
                </a:solidFill>
                <a:cs typeface="+mn-ea"/>
                <a:sym typeface="+mn-lt"/>
              </a:rPr>
              <a:t>对</a:t>
            </a:r>
            <a:endParaRPr lang="zh-CN" altLang="en-US" sz="240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5005" y="321310"/>
            <a:ext cx="2393315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课堂练习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0" grpId="0" bldLvl="0"/>
      <p:bldP spid="65541" grpId="0" bldLvl="0"/>
      <p:bldP spid="65542" grpId="0" bldLvl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文本框 66561"/>
          <p:cNvSpPr txBox="1">
            <a:spLocks noChangeArrowheads="1"/>
          </p:cNvSpPr>
          <p:nvPr/>
        </p:nvSpPr>
        <p:spPr bwMode="auto">
          <a:xfrm>
            <a:off x="716915" y="963295"/>
            <a:ext cx="7926070" cy="361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cs typeface="+mn-ea"/>
                <a:sym typeface="+mn-lt"/>
              </a:rPr>
              <a:t>二、选择题 </a:t>
            </a:r>
            <a:endParaRPr lang="zh-CN" altLang="en-US" sz="2400" dirty="0">
              <a:cs typeface="+mn-ea"/>
              <a:sym typeface="+mn-lt"/>
            </a:endParaRPr>
          </a:p>
          <a:p>
            <a:pPr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cs typeface="+mn-ea"/>
                <a:sym typeface="+mn-lt"/>
              </a:rPr>
              <a:t>1</a:t>
            </a:r>
            <a:r>
              <a:rPr lang="en-US" altLang="zh-CN" sz="2400" dirty="0">
                <a:cs typeface="+mn-ea"/>
                <a:sym typeface="+mn-lt"/>
              </a:rPr>
              <a:t>.</a:t>
            </a:r>
            <a:r>
              <a:rPr lang="zh-CN" altLang="en-US" sz="2400" dirty="0">
                <a:cs typeface="+mn-ea"/>
                <a:sym typeface="+mn-lt"/>
              </a:rPr>
              <a:t>能大量吞食细菌</a:t>
            </a:r>
            <a:r>
              <a:rPr lang="en-US" altLang="zh-CN" sz="2400" dirty="0">
                <a:cs typeface="+mn-ea"/>
                <a:sym typeface="+mn-lt"/>
              </a:rPr>
              <a:t>,</a:t>
            </a:r>
            <a:r>
              <a:rPr lang="zh-CN" altLang="en-US" sz="2400" dirty="0">
                <a:cs typeface="+mn-ea"/>
                <a:sym typeface="+mn-lt"/>
              </a:rPr>
              <a:t>使污水净化的单细胞生物是（</a:t>
            </a:r>
            <a:r>
              <a:rPr lang="en-US" altLang="zh-CN" sz="2400" dirty="0">
                <a:cs typeface="+mn-ea"/>
                <a:sym typeface="+mn-lt"/>
              </a:rPr>
              <a:t> </a:t>
            </a:r>
            <a:r>
              <a:rPr lang="zh-CN" altLang="en-US" sz="2400" dirty="0">
                <a:cs typeface="+mn-ea"/>
                <a:sym typeface="+mn-lt"/>
              </a:rPr>
              <a:t>   ）</a:t>
            </a:r>
            <a:endParaRPr lang="zh-CN" altLang="en-US" sz="2400" dirty="0">
              <a:cs typeface="+mn-ea"/>
              <a:sym typeface="+mn-lt"/>
            </a:endParaRPr>
          </a:p>
          <a:p>
            <a:pPr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cs typeface="+mn-ea"/>
                <a:sym typeface="+mn-lt"/>
              </a:rPr>
              <a:t>A</a:t>
            </a:r>
            <a:r>
              <a:rPr lang="en-US" altLang="zh-CN" sz="2400" dirty="0">
                <a:cs typeface="+mn-ea"/>
                <a:sym typeface="+mn-lt"/>
              </a:rPr>
              <a:t>. </a:t>
            </a:r>
            <a:r>
              <a:rPr lang="zh-CN" altLang="en-US" sz="2400" dirty="0">
                <a:cs typeface="+mn-ea"/>
                <a:sym typeface="+mn-lt"/>
              </a:rPr>
              <a:t>变形虫   </a:t>
            </a:r>
            <a:r>
              <a:rPr lang="en-US" altLang="zh-CN" sz="2400" dirty="0">
                <a:cs typeface="+mn-ea"/>
                <a:sym typeface="+mn-lt"/>
              </a:rPr>
              <a:t>      </a:t>
            </a:r>
            <a:r>
              <a:rPr lang="zh-CN" altLang="en-US" sz="2400" dirty="0">
                <a:cs typeface="+mn-ea"/>
                <a:sym typeface="+mn-lt"/>
              </a:rPr>
              <a:t> B</a:t>
            </a:r>
            <a:r>
              <a:rPr lang="en-US" altLang="zh-CN" sz="2400" dirty="0">
                <a:cs typeface="+mn-ea"/>
                <a:sym typeface="+mn-lt"/>
              </a:rPr>
              <a:t>. </a:t>
            </a:r>
            <a:r>
              <a:rPr lang="zh-CN" altLang="en-US" sz="2400" dirty="0">
                <a:cs typeface="+mn-ea"/>
                <a:sym typeface="+mn-lt"/>
              </a:rPr>
              <a:t>小瓜虫 </a:t>
            </a:r>
            <a:endParaRPr lang="zh-CN" altLang="en-US" sz="2400" dirty="0">
              <a:cs typeface="+mn-ea"/>
              <a:sym typeface="+mn-lt"/>
            </a:endParaRPr>
          </a:p>
          <a:p>
            <a:pPr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cs typeface="+mn-ea"/>
                <a:sym typeface="+mn-lt"/>
              </a:rPr>
              <a:t>C</a:t>
            </a:r>
            <a:r>
              <a:rPr lang="en-US" altLang="zh-CN" sz="2400" dirty="0">
                <a:cs typeface="+mn-ea"/>
                <a:sym typeface="+mn-lt"/>
              </a:rPr>
              <a:t>. </a:t>
            </a:r>
            <a:r>
              <a:rPr lang="zh-CN" altLang="en-US" sz="2400" dirty="0">
                <a:cs typeface="+mn-ea"/>
                <a:sym typeface="+mn-lt"/>
              </a:rPr>
              <a:t>喇叭虫    </a:t>
            </a:r>
            <a:r>
              <a:rPr lang="en-US" altLang="zh-CN" sz="2400" dirty="0">
                <a:cs typeface="+mn-ea"/>
                <a:sym typeface="+mn-lt"/>
              </a:rPr>
              <a:t>      </a:t>
            </a:r>
            <a:r>
              <a:rPr lang="zh-CN" altLang="en-US" sz="2400" dirty="0">
                <a:cs typeface="+mn-ea"/>
                <a:sym typeface="+mn-lt"/>
              </a:rPr>
              <a:t>D</a:t>
            </a:r>
            <a:r>
              <a:rPr lang="en-US" altLang="zh-CN" sz="2400" dirty="0">
                <a:cs typeface="+mn-ea"/>
                <a:sym typeface="+mn-lt"/>
              </a:rPr>
              <a:t>. </a:t>
            </a:r>
            <a:r>
              <a:rPr lang="zh-CN" altLang="en-US" sz="2400" dirty="0">
                <a:cs typeface="+mn-ea"/>
                <a:sym typeface="+mn-lt"/>
              </a:rPr>
              <a:t>草履虫 </a:t>
            </a:r>
            <a:endParaRPr lang="zh-CN" altLang="en-US" sz="2400" dirty="0">
              <a:cs typeface="+mn-ea"/>
              <a:sym typeface="+mn-lt"/>
            </a:endParaRPr>
          </a:p>
          <a:p>
            <a:pPr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2400" dirty="0">
              <a:cs typeface="+mn-ea"/>
              <a:sym typeface="+mn-lt"/>
            </a:endParaRPr>
          </a:p>
          <a:p>
            <a:pPr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cs typeface="+mn-ea"/>
                <a:sym typeface="+mn-lt"/>
              </a:rPr>
              <a:t>2.</a:t>
            </a:r>
            <a:r>
              <a:rPr lang="zh-CN" altLang="en-US" sz="2400" dirty="0">
                <a:cs typeface="+mn-ea"/>
                <a:sym typeface="+mn-lt"/>
              </a:rPr>
              <a:t>草履虫消化食物的结构是（    ）  </a:t>
            </a:r>
            <a:endParaRPr lang="zh-CN" altLang="en-US" sz="2400" dirty="0">
              <a:cs typeface="+mn-ea"/>
              <a:sym typeface="+mn-lt"/>
            </a:endParaRPr>
          </a:p>
          <a:p>
            <a:pPr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cs typeface="+mn-ea"/>
                <a:sym typeface="+mn-lt"/>
              </a:rPr>
              <a:t>A</a:t>
            </a:r>
            <a:r>
              <a:rPr lang="en-US" altLang="zh-CN" sz="2400" dirty="0">
                <a:cs typeface="+mn-ea"/>
                <a:sym typeface="+mn-lt"/>
              </a:rPr>
              <a:t>. </a:t>
            </a:r>
            <a:r>
              <a:rPr lang="zh-CN" altLang="en-US" sz="2400" dirty="0">
                <a:cs typeface="+mn-ea"/>
                <a:sym typeface="+mn-lt"/>
              </a:rPr>
              <a:t>口沟  </a:t>
            </a:r>
            <a:r>
              <a:rPr lang="en-US" altLang="zh-CN" sz="2400" dirty="0">
                <a:cs typeface="+mn-ea"/>
                <a:sym typeface="+mn-lt"/>
              </a:rPr>
              <a:t>           </a:t>
            </a:r>
            <a:r>
              <a:rPr lang="zh-CN" altLang="en-US" sz="2400" dirty="0">
                <a:cs typeface="+mn-ea"/>
                <a:sym typeface="+mn-lt"/>
              </a:rPr>
              <a:t>B</a:t>
            </a:r>
            <a:r>
              <a:rPr lang="en-US" altLang="zh-CN" sz="2400" dirty="0">
                <a:cs typeface="+mn-ea"/>
                <a:sym typeface="+mn-lt"/>
              </a:rPr>
              <a:t>. </a:t>
            </a:r>
            <a:r>
              <a:rPr lang="zh-CN" altLang="en-US" sz="2400" dirty="0">
                <a:cs typeface="+mn-ea"/>
                <a:sym typeface="+mn-lt"/>
              </a:rPr>
              <a:t>细胞质  </a:t>
            </a:r>
            <a:endParaRPr lang="zh-CN" altLang="en-US" sz="2400" dirty="0">
              <a:cs typeface="+mn-ea"/>
              <a:sym typeface="+mn-lt"/>
            </a:endParaRPr>
          </a:p>
          <a:p>
            <a:pPr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cs typeface="+mn-ea"/>
                <a:sym typeface="+mn-lt"/>
              </a:rPr>
              <a:t>C</a:t>
            </a:r>
            <a:r>
              <a:rPr lang="en-US" altLang="zh-CN" sz="2400" dirty="0">
                <a:cs typeface="+mn-ea"/>
                <a:sym typeface="+mn-lt"/>
              </a:rPr>
              <a:t>. </a:t>
            </a:r>
            <a:r>
              <a:rPr lang="zh-CN" altLang="en-US" sz="2400" dirty="0">
                <a:cs typeface="+mn-ea"/>
                <a:sym typeface="+mn-lt"/>
              </a:rPr>
              <a:t>食物泡	</a:t>
            </a:r>
            <a:r>
              <a:rPr lang="en-US" altLang="zh-CN" sz="2400" dirty="0">
                <a:cs typeface="+mn-ea"/>
                <a:sym typeface="+mn-lt"/>
              </a:rPr>
              <a:t>      </a:t>
            </a:r>
            <a:r>
              <a:rPr lang="zh-CN" altLang="en-US" sz="2400" dirty="0">
                <a:cs typeface="+mn-ea"/>
                <a:sym typeface="+mn-lt"/>
              </a:rPr>
              <a:t>D</a:t>
            </a:r>
            <a:r>
              <a:rPr lang="en-US" altLang="zh-CN" sz="2400" dirty="0">
                <a:cs typeface="+mn-ea"/>
                <a:sym typeface="+mn-lt"/>
              </a:rPr>
              <a:t>. </a:t>
            </a:r>
            <a:r>
              <a:rPr lang="zh-CN" altLang="en-US" sz="2400" dirty="0">
                <a:cs typeface="+mn-ea"/>
                <a:sym typeface="+mn-lt"/>
              </a:rPr>
              <a:t>伸缩泡</a:t>
            </a:r>
            <a:endParaRPr lang="zh-CN" altLang="en-US" sz="24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6563" name="文本框 66562"/>
          <p:cNvSpPr txBox="1">
            <a:spLocks noChangeArrowheads="1"/>
          </p:cNvSpPr>
          <p:nvPr/>
        </p:nvSpPr>
        <p:spPr bwMode="auto">
          <a:xfrm>
            <a:off x="7505652" y="1447652"/>
            <a:ext cx="550069" cy="48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>
                <a:solidFill>
                  <a:srgbClr val="FF3300"/>
                </a:solidFill>
                <a:cs typeface="+mn-ea"/>
                <a:sym typeface="+mn-lt"/>
              </a:rPr>
              <a:t>D</a:t>
            </a:r>
            <a:endParaRPr lang="en-US" altLang="zh-CN" sz="2700" dirty="0">
              <a:solidFill>
                <a:srgbClr val="FF3300"/>
              </a:solidFill>
              <a:cs typeface="+mn-ea"/>
              <a:sym typeface="+mn-lt"/>
            </a:endParaRPr>
          </a:p>
        </p:txBody>
      </p:sp>
      <p:sp>
        <p:nvSpPr>
          <p:cNvPr id="66564" name="文本框 66563"/>
          <p:cNvSpPr txBox="1">
            <a:spLocks noChangeArrowheads="1"/>
          </p:cNvSpPr>
          <p:nvPr/>
        </p:nvSpPr>
        <p:spPr bwMode="auto">
          <a:xfrm>
            <a:off x="4894581" y="3181837"/>
            <a:ext cx="470297" cy="48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>
                <a:solidFill>
                  <a:srgbClr val="FF3300"/>
                </a:solidFill>
                <a:cs typeface="+mn-ea"/>
                <a:sym typeface="+mn-lt"/>
              </a:rPr>
              <a:t>C</a:t>
            </a:r>
            <a:endParaRPr lang="en-US" altLang="zh-CN" sz="2700" dirty="0">
              <a:solidFill>
                <a:srgbClr val="FF3300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>
            <p:custDataLst>
              <p:tags r:id="rId1"/>
            </p:custDataLst>
          </p:nvPr>
        </p:nvSpPr>
        <p:spPr>
          <a:xfrm>
            <a:off x="675005" y="321310"/>
            <a:ext cx="2393315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课堂练习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 bldLvl="0"/>
      <p:bldP spid="66564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ic_38114"/>
          <p:cNvPicPr>
            <a:picLocks noGrp="1" noChangeAspect="1" noChangeArrowheads="1"/>
          </p:cNvPicPr>
          <p:nvPr>
            <p:ph sz="half" idx="4294967295"/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0" y="1143635"/>
            <a:ext cx="6686550" cy="1971675"/>
          </a:xfrm>
          <a:noFill/>
        </p:spPr>
      </p:pic>
      <p:sp>
        <p:nvSpPr>
          <p:cNvPr id="7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12470" y="4304022"/>
            <a:ext cx="152304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mtClean="0">
                <a:solidFill>
                  <a:srgbClr val="FF0000"/>
                </a:solidFill>
                <a:latin typeface="黑体" panose="02010609060101010101" pitchFamily="49" charset="-122"/>
                <a:cs typeface="黑体" panose="02010609060101010101" pitchFamily="49" charset="-122"/>
              </a:rPr>
              <a:t>大肠杆菌</a:t>
            </a:r>
            <a:endParaRPr lang="zh-CN" altLang="en-US">
              <a:solidFill>
                <a:srgbClr val="FF0000"/>
              </a:solidFill>
              <a:latin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523649" y="4304022"/>
            <a:ext cx="11922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mtClean="0">
                <a:solidFill>
                  <a:srgbClr val="FF0000"/>
                </a:solidFill>
                <a:latin typeface="黑体" panose="02010609060101010101" pitchFamily="49" charset="-122"/>
                <a:cs typeface="黑体" panose="02010609060101010101" pitchFamily="49" charset="-122"/>
              </a:rPr>
              <a:t>酵母菌</a:t>
            </a:r>
            <a:endParaRPr lang="zh-CN" altLang="en-US">
              <a:solidFill>
                <a:srgbClr val="FF0000"/>
              </a:solidFill>
              <a:latin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9" name="Text Box 9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003992" y="4304022"/>
            <a:ext cx="1200876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mtClean="0">
                <a:solidFill>
                  <a:srgbClr val="FF0000"/>
                </a:solidFill>
                <a:latin typeface="黑体" panose="02010609060101010101" pitchFamily="49" charset="-122"/>
                <a:cs typeface="黑体" panose="02010609060101010101" pitchFamily="49" charset="-122"/>
              </a:rPr>
              <a:t>草履虫</a:t>
            </a:r>
            <a:endParaRPr lang="zh-CN" altLang="en-US">
              <a:solidFill>
                <a:srgbClr val="FF0000"/>
              </a:solidFill>
              <a:latin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Text Box 10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187996" y="4304022"/>
            <a:ext cx="8667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mtClean="0">
                <a:solidFill>
                  <a:srgbClr val="FF0000"/>
                </a:solidFill>
                <a:latin typeface="黑体" panose="02010609060101010101" pitchFamily="49" charset="-122"/>
                <a:cs typeface="黑体" panose="02010609060101010101" pitchFamily="49" charset="-122"/>
              </a:rPr>
              <a:t>衣藻</a:t>
            </a:r>
            <a:endParaRPr lang="zh-CN" altLang="en-US">
              <a:solidFill>
                <a:srgbClr val="FF0000"/>
              </a:solidFill>
              <a:latin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1" name="Text Box 11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671593" y="4304022"/>
            <a:ext cx="11922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cs typeface="黑体" panose="02010609060101010101" pitchFamily="49" charset="-122"/>
              </a:rPr>
              <a:t>变形虫</a:t>
            </a:r>
            <a:endParaRPr lang="zh-CN" altLang="en-US">
              <a:solidFill>
                <a:srgbClr val="FF0000"/>
              </a:solidFill>
              <a:latin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42548" y="881613"/>
            <a:ext cx="8358574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indent="457200" eaLnBrk="1" hangingPunct="1">
              <a:spcAft>
                <a:spcPts val="600"/>
              </a:spcAft>
            </a:pPr>
            <a:r>
              <a:rPr kumimoji="1" lang="zh-CN" altLang="en-US">
                <a:solidFill>
                  <a:srgbClr val="000000"/>
                </a:solidFill>
                <a:latin typeface="黑体" panose="02010609060101010101" pitchFamily="49" charset="-122"/>
                <a:cs typeface="黑体" panose="02010609060101010101" pitchFamily="49" charset="-122"/>
              </a:rPr>
              <a:t>整个身体是由一个细胞构成的生物，称为</a:t>
            </a:r>
            <a:r>
              <a:rPr kumimoji="1" lang="zh-CN" altLang="en-US">
                <a:solidFill>
                  <a:srgbClr val="FF0000"/>
                </a:solidFill>
                <a:latin typeface="黑体" panose="02010609060101010101" pitchFamily="49" charset="-122"/>
                <a:cs typeface="黑体" panose="02010609060101010101" pitchFamily="49" charset="-122"/>
              </a:rPr>
              <a:t>单细胞生物</a:t>
            </a:r>
            <a:r>
              <a:rPr kumimoji="1" lang="zh-CN" altLang="en-US" smtClean="0">
                <a:solidFill>
                  <a:srgbClr val="000000"/>
                </a:solidFill>
                <a:latin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kumimoji="1" lang="en-US" altLang="zh-CN" smtClean="0">
              <a:solidFill>
                <a:srgbClr val="000000"/>
              </a:solidFill>
              <a:latin typeface="黑体" panose="02010609060101010101" pitchFamily="49" charset="-122"/>
              <a:cs typeface="黑体" panose="02010609060101010101" pitchFamily="49" charset="-122"/>
            </a:endParaRPr>
          </a:p>
          <a:p>
            <a:pPr indent="457200">
              <a:spcAft>
                <a:spcPts val="600"/>
              </a:spcAft>
            </a:pPr>
            <a:r>
              <a:rPr kumimoji="1" lang="zh-CN" altLang="en-US" smtClean="0">
                <a:solidFill>
                  <a:srgbClr val="000000"/>
                </a:solidFill>
                <a:latin typeface="黑体" panose="02010609060101010101" pitchFamily="49" charset="-122"/>
                <a:cs typeface="黑体" panose="02010609060101010101" pitchFamily="49" charset="-122"/>
              </a:rPr>
              <a:t>大</a:t>
            </a:r>
            <a:r>
              <a:rPr kumimoji="1" lang="zh-CN" altLang="en-US">
                <a:solidFill>
                  <a:srgbClr val="000000"/>
                </a:solidFill>
                <a:latin typeface="黑体" panose="02010609060101010101" pitchFamily="49" charset="-122"/>
                <a:cs typeface="黑体" panose="02010609060101010101" pitchFamily="49" charset="-122"/>
              </a:rPr>
              <a:t>多数单细胞生物生活在水域或湿</a:t>
            </a:r>
            <a:r>
              <a:rPr kumimoji="1" lang="zh-CN" altLang="en-US" smtClean="0">
                <a:solidFill>
                  <a:srgbClr val="000000"/>
                </a:solidFill>
                <a:latin typeface="黑体" panose="02010609060101010101" pitchFamily="49" charset="-122"/>
                <a:cs typeface="黑体" panose="02010609060101010101" pitchFamily="49" charset="-122"/>
              </a:rPr>
              <a:t>润的</a:t>
            </a:r>
            <a:r>
              <a:rPr kumimoji="1" lang="zh-CN" altLang="en-US">
                <a:solidFill>
                  <a:srgbClr val="000000"/>
                </a:solidFill>
                <a:latin typeface="黑体" panose="02010609060101010101" pitchFamily="49" charset="-122"/>
                <a:cs typeface="黑体" panose="02010609060101010101" pitchFamily="49" charset="-122"/>
              </a:rPr>
              <a:t>环境中，有些寄生在其他生物体</a:t>
            </a:r>
            <a:r>
              <a:rPr kumimoji="1" lang="zh-CN" altLang="en-US" smtClean="0">
                <a:solidFill>
                  <a:srgbClr val="000000"/>
                </a:solidFill>
                <a:latin typeface="黑体" panose="02010609060101010101" pitchFamily="49" charset="-122"/>
                <a:cs typeface="黑体" panose="02010609060101010101" pitchFamily="49" charset="-122"/>
              </a:rPr>
              <a:t>上。</a:t>
            </a:r>
            <a:endParaRPr kumimoji="1" lang="zh-CN" altLang="en-US">
              <a:solidFill>
                <a:srgbClr val="000000"/>
              </a:solidFill>
              <a:latin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712470" y="340995"/>
            <a:ext cx="4224020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一、常见的单细胞生物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12470" y="2218510"/>
            <a:ext cx="7766051" cy="2078646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文本框 66561"/>
          <p:cNvSpPr txBox="1">
            <a:spLocks noChangeArrowheads="1"/>
          </p:cNvSpPr>
          <p:nvPr/>
        </p:nvSpPr>
        <p:spPr bwMode="auto">
          <a:xfrm>
            <a:off x="491490" y="1091565"/>
            <a:ext cx="8298815" cy="3176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noAutofit/>
          </a:bodyPr>
          <a:lstStyle/>
          <a:p>
            <a:pPr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cs typeface="+mn-ea"/>
                <a:sym typeface="+mn-lt"/>
              </a:rPr>
              <a:t>3. </a:t>
            </a:r>
            <a:r>
              <a:rPr lang="zh-CN" altLang="en-US" sz="2400" dirty="0">
                <a:cs typeface="+mn-ea"/>
                <a:sym typeface="+mn-lt"/>
              </a:rPr>
              <a:t>草履虫体内不能消化的食物残渣排出体外是通过（    </a:t>
            </a:r>
            <a:r>
              <a:rPr lang="en-US" altLang="zh-CN" sz="2400" dirty="0">
                <a:cs typeface="+mn-ea"/>
                <a:sym typeface="+mn-lt"/>
              </a:rPr>
              <a:t>）</a:t>
            </a:r>
            <a:endParaRPr lang="en-US" altLang="zh-CN" sz="2400" dirty="0">
              <a:cs typeface="+mn-ea"/>
              <a:sym typeface="+mn-lt"/>
            </a:endParaRPr>
          </a:p>
          <a:p>
            <a:pPr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cs typeface="+mn-ea"/>
                <a:sym typeface="+mn-lt"/>
              </a:rPr>
              <a:t>A</a:t>
            </a:r>
            <a:r>
              <a:rPr lang="en-US" altLang="zh-CN" sz="2400" dirty="0">
                <a:cs typeface="+mn-ea"/>
                <a:sym typeface="+mn-lt"/>
              </a:rPr>
              <a:t>. </a:t>
            </a:r>
            <a:r>
              <a:rPr lang="zh-CN" altLang="en-US" sz="2400" dirty="0">
                <a:cs typeface="+mn-ea"/>
                <a:sym typeface="+mn-lt"/>
              </a:rPr>
              <a:t>收集管  </a:t>
            </a:r>
            <a:r>
              <a:rPr lang="en-US" altLang="zh-CN" sz="2400" dirty="0">
                <a:cs typeface="+mn-ea"/>
                <a:sym typeface="+mn-lt"/>
              </a:rPr>
              <a:t> </a:t>
            </a:r>
            <a:r>
              <a:rPr lang="zh-CN" altLang="en-US" sz="2400" dirty="0">
                <a:cs typeface="+mn-ea"/>
                <a:sym typeface="+mn-lt"/>
              </a:rPr>
              <a:t>B</a:t>
            </a:r>
            <a:r>
              <a:rPr lang="en-US" altLang="zh-CN" sz="2400" dirty="0">
                <a:cs typeface="+mn-ea"/>
                <a:sym typeface="+mn-lt"/>
              </a:rPr>
              <a:t>. </a:t>
            </a:r>
            <a:r>
              <a:rPr lang="zh-CN" altLang="en-US" sz="2400" dirty="0">
                <a:cs typeface="+mn-ea"/>
                <a:sym typeface="+mn-lt"/>
              </a:rPr>
              <a:t>伸缩泡 </a:t>
            </a:r>
            <a:r>
              <a:rPr lang="en-US" altLang="zh-CN" sz="2400" dirty="0">
                <a:cs typeface="+mn-ea"/>
                <a:sym typeface="+mn-lt"/>
              </a:rPr>
              <a:t> </a:t>
            </a:r>
            <a:r>
              <a:rPr lang="zh-CN" altLang="en-US" sz="2400" dirty="0">
                <a:cs typeface="+mn-ea"/>
                <a:sym typeface="+mn-lt"/>
              </a:rPr>
              <a:t> C</a:t>
            </a:r>
            <a:r>
              <a:rPr lang="en-US" altLang="zh-CN" sz="2400" dirty="0">
                <a:cs typeface="+mn-ea"/>
                <a:sym typeface="+mn-lt"/>
              </a:rPr>
              <a:t>. </a:t>
            </a:r>
            <a:r>
              <a:rPr lang="zh-CN" altLang="en-US" sz="2400" dirty="0">
                <a:cs typeface="+mn-ea"/>
                <a:sym typeface="+mn-lt"/>
              </a:rPr>
              <a:t>表膜	 D</a:t>
            </a:r>
            <a:r>
              <a:rPr lang="en-US" altLang="zh-CN" sz="2400" dirty="0">
                <a:cs typeface="+mn-ea"/>
                <a:sym typeface="+mn-lt"/>
              </a:rPr>
              <a:t>. </a:t>
            </a:r>
            <a:r>
              <a:rPr lang="zh-CN" altLang="en-US" sz="2400" dirty="0">
                <a:cs typeface="+mn-ea"/>
                <a:sym typeface="+mn-lt"/>
              </a:rPr>
              <a:t>胞肛</a:t>
            </a:r>
            <a:endParaRPr lang="zh-CN" altLang="en-US" sz="2400" dirty="0">
              <a:cs typeface="+mn-ea"/>
              <a:sym typeface="+mn-lt"/>
            </a:endParaRPr>
          </a:p>
          <a:p>
            <a:pPr>
              <a:lnSpc>
                <a:spcPct val="100000"/>
              </a:lnSpc>
              <a:buFontTx/>
              <a:buNone/>
            </a:pPr>
            <a:endParaRPr lang="en-US" altLang="zh-CN" sz="2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dirty="0">
                <a:cs typeface="+mn-ea"/>
                <a:sym typeface="+mn-lt"/>
              </a:rPr>
              <a:t>4</a:t>
            </a:r>
            <a:r>
              <a:rPr lang="zh-CN" altLang="en-US" sz="2400" dirty="0">
                <a:cs typeface="+mn-ea"/>
                <a:sym typeface="+mn-lt"/>
              </a:rPr>
              <a:t>、观察草履虫实验中，如果载玻片上的草履虫运动过快不便观察时，可先在载玻片的培养液的液滴中放（    ）</a:t>
            </a:r>
            <a:endParaRPr lang="zh-CN" altLang="en-US" sz="2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dirty="0">
                <a:cs typeface="+mn-ea"/>
                <a:sym typeface="+mn-lt"/>
              </a:rPr>
              <a:t>A</a:t>
            </a:r>
            <a:r>
              <a:rPr lang="zh-CN" altLang="en-US" sz="2400" dirty="0">
                <a:cs typeface="+mn-ea"/>
                <a:sym typeface="+mn-lt"/>
              </a:rPr>
              <a:t>、土    </a:t>
            </a:r>
            <a:r>
              <a:rPr lang="en-US" altLang="zh-CN" sz="2400" dirty="0">
                <a:cs typeface="+mn-ea"/>
                <a:sym typeface="+mn-lt"/>
              </a:rPr>
              <a:t>B</a:t>
            </a:r>
            <a:r>
              <a:rPr lang="zh-CN" altLang="en-US" sz="2400" dirty="0">
                <a:cs typeface="+mn-ea"/>
                <a:sym typeface="+mn-lt"/>
              </a:rPr>
              <a:t>、水  </a:t>
            </a:r>
            <a:r>
              <a:rPr lang="en-US" altLang="zh-CN" sz="2400" dirty="0">
                <a:cs typeface="+mn-ea"/>
                <a:sym typeface="+mn-lt"/>
              </a:rPr>
              <a:t> </a:t>
            </a:r>
            <a:r>
              <a:rPr lang="zh-CN" altLang="en-US" sz="2400" dirty="0">
                <a:cs typeface="+mn-ea"/>
                <a:sym typeface="+mn-lt"/>
              </a:rPr>
              <a:t> </a:t>
            </a:r>
            <a:r>
              <a:rPr lang="en-US" altLang="zh-CN" sz="2400" dirty="0">
                <a:cs typeface="+mn-ea"/>
                <a:sym typeface="+mn-lt"/>
              </a:rPr>
              <a:t>C</a:t>
            </a:r>
            <a:r>
              <a:rPr lang="zh-CN" altLang="en-US" sz="2400" dirty="0">
                <a:cs typeface="+mn-ea"/>
                <a:sym typeface="+mn-lt"/>
              </a:rPr>
              <a:t>、几丝棉花纤维     </a:t>
            </a:r>
            <a:r>
              <a:rPr lang="en-US" altLang="zh-CN" sz="2400" dirty="0">
                <a:cs typeface="+mn-ea"/>
                <a:sym typeface="+mn-lt"/>
              </a:rPr>
              <a:t>D</a:t>
            </a:r>
            <a:r>
              <a:rPr lang="zh-CN" altLang="en-US" sz="2400" dirty="0">
                <a:cs typeface="+mn-ea"/>
                <a:sym typeface="+mn-lt"/>
              </a:rPr>
              <a:t>、干燥剂</a:t>
            </a:r>
            <a:endParaRPr lang="zh-CN" altLang="en-US" sz="24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6565" name="文本框 66564"/>
          <p:cNvSpPr txBox="1">
            <a:spLocks noChangeArrowheads="1"/>
          </p:cNvSpPr>
          <p:nvPr/>
        </p:nvSpPr>
        <p:spPr bwMode="auto">
          <a:xfrm>
            <a:off x="7854506" y="1219632"/>
            <a:ext cx="551260" cy="48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>
                <a:solidFill>
                  <a:srgbClr val="FF3300"/>
                </a:solidFill>
                <a:cs typeface="+mn-ea"/>
                <a:sym typeface="+mn-lt"/>
              </a:rPr>
              <a:t>D</a:t>
            </a:r>
            <a:endParaRPr lang="en-US" altLang="zh-CN" sz="2700" dirty="0">
              <a:solidFill>
                <a:srgbClr val="FF3300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>
            <p:custDataLst>
              <p:tags r:id="rId1"/>
            </p:custDataLst>
          </p:nvPr>
        </p:nvSpPr>
        <p:spPr>
          <a:xfrm>
            <a:off x="675005" y="321310"/>
            <a:ext cx="2393315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课堂练习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5060" name="文本框 4505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15218" y="3226912"/>
            <a:ext cx="377428" cy="499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cs typeface="+mn-ea"/>
                <a:sym typeface="+mn-lt"/>
              </a:rPr>
              <a:t>C</a:t>
            </a:r>
            <a:endParaRPr lang="en-US" altLang="zh-CN" sz="2800" dirty="0">
              <a:solidFill>
                <a:srgbClr val="FF0000"/>
              </a:solidFill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5" grpId="0" bldLvl="0"/>
      <p:bldP spid="4506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文本占位符 45058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1628140" y="1113155"/>
            <a:ext cx="7515860" cy="318770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buFontTx/>
              <a:buNone/>
            </a:pPr>
            <a:r>
              <a:rPr lang="en-US" altLang="zh-CN" sz="2400" dirty="0">
                <a:cs typeface="+mn-ea"/>
                <a:sym typeface="+mn-lt"/>
              </a:rPr>
              <a:t>5</a:t>
            </a:r>
            <a:r>
              <a:rPr lang="zh-CN" altLang="en-US" sz="2400" dirty="0">
                <a:cs typeface="+mn-ea"/>
                <a:sym typeface="+mn-lt"/>
              </a:rPr>
              <a:t>、下列生物中属于单细胞生物的是 </a:t>
            </a:r>
            <a:r>
              <a:rPr lang="en-US" altLang="zh-CN" sz="2400" dirty="0">
                <a:cs typeface="+mn-ea"/>
                <a:sym typeface="+mn-lt"/>
              </a:rPr>
              <a:t>(     )</a:t>
            </a:r>
            <a:endParaRPr lang="en-US" altLang="zh-CN" sz="2400" dirty="0">
              <a:cs typeface="+mn-ea"/>
              <a:sym typeface="+mn-lt"/>
            </a:endParaRPr>
          </a:p>
          <a:p>
            <a:pPr>
              <a:lnSpc>
                <a:spcPct val="100000"/>
              </a:lnSpc>
              <a:buFontTx/>
              <a:buNone/>
            </a:pPr>
            <a:r>
              <a:rPr lang="en-US" altLang="zh-CN" sz="2400" dirty="0">
                <a:cs typeface="+mn-ea"/>
                <a:sym typeface="+mn-lt"/>
              </a:rPr>
              <a:t>   A</a:t>
            </a:r>
            <a:r>
              <a:rPr lang="zh-CN" altLang="en-US" sz="2400" dirty="0">
                <a:cs typeface="+mn-ea"/>
                <a:sym typeface="+mn-lt"/>
              </a:rPr>
              <a:t>．变形虫</a:t>
            </a:r>
            <a:r>
              <a:rPr lang="en-US" altLang="zh-CN" sz="2400" dirty="0">
                <a:cs typeface="+mn-ea"/>
                <a:sym typeface="+mn-lt"/>
              </a:rPr>
              <a:t>    B</a:t>
            </a:r>
            <a:r>
              <a:rPr lang="zh-CN" altLang="en-US" sz="2400" dirty="0">
                <a:cs typeface="+mn-ea"/>
                <a:sym typeface="+mn-lt"/>
              </a:rPr>
              <a:t>．大豆</a:t>
            </a:r>
            <a:r>
              <a:rPr lang="en-US" altLang="zh-CN" sz="2400" dirty="0">
                <a:cs typeface="+mn-ea"/>
                <a:sym typeface="+mn-lt"/>
              </a:rPr>
              <a:t>    C</a:t>
            </a:r>
            <a:r>
              <a:rPr lang="zh-CN" altLang="en-US" sz="2400" dirty="0">
                <a:cs typeface="+mn-ea"/>
                <a:sym typeface="+mn-lt"/>
              </a:rPr>
              <a:t>．蚂蚁</a:t>
            </a:r>
            <a:r>
              <a:rPr lang="en-US" altLang="zh-CN" sz="2400" dirty="0">
                <a:cs typeface="+mn-ea"/>
                <a:sym typeface="+mn-lt"/>
              </a:rPr>
              <a:t>     D</a:t>
            </a:r>
            <a:r>
              <a:rPr lang="zh-CN" altLang="en-US" sz="2400" dirty="0">
                <a:cs typeface="+mn-ea"/>
                <a:sym typeface="+mn-lt"/>
              </a:rPr>
              <a:t>．蚯蚓</a:t>
            </a:r>
            <a:endParaRPr lang="zh-CN" altLang="en-US" sz="2400" dirty="0">
              <a:cs typeface="+mn-ea"/>
              <a:sym typeface="+mn-lt"/>
            </a:endParaRPr>
          </a:p>
          <a:p>
            <a:pPr>
              <a:lnSpc>
                <a:spcPct val="100000"/>
              </a:lnSpc>
              <a:buFontTx/>
              <a:buNone/>
            </a:pPr>
            <a:endParaRPr lang="en-US" altLang="zh-CN" sz="2400" dirty="0">
              <a:cs typeface="+mn-ea"/>
              <a:sym typeface="+mn-lt"/>
            </a:endParaRPr>
          </a:p>
          <a:p>
            <a:pPr>
              <a:lnSpc>
                <a:spcPct val="100000"/>
              </a:lnSpc>
              <a:buFontTx/>
              <a:buNone/>
            </a:pPr>
            <a:r>
              <a:rPr lang="en-US" altLang="zh-CN" sz="2400" dirty="0">
                <a:cs typeface="+mn-ea"/>
                <a:sym typeface="+mn-lt"/>
              </a:rPr>
              <a:t>6</a:t>
            </a:r>
            <a:r>
              <a:rPr lang="zh-CN" altLang="en-US" sz="2400" dirty="0">
                <a:cs typeface="+mn-ea"/>
                <a:sym typeface="+mn-lt"/>
              </a:rPr>
              <a:t>、显微镜观察草履虫时，经常在临时装片的培养液中放一些棉丝，其作用是（</a:t>
            </a:r>
            <a:r>
              <a:rPr lang="en-US" altLang="zh-CN" sz="2400" dirty="0">
                <a:cs typeface="+mn-ea"/>
                <a:sym typeface="+mn-lt"/>
              </a:rPr>
              <a:t>     </a:t>
            </a:r>
            <a:r>
              <a:rPr lang="zh-CN" altLang="en-US" sz="2400" dirty="0">
                <a:cs typeface="+mn-ea"/>
                <a:sym typeface="+mn-lt"/>
              </a:rPr>
              <a:t>）</a:t>
            </a:r>
            <a:endParaRPr lang="zh-CN" altLang="en-US" sz="2400" dirty="0">
              <a:cs typeface="+mn-ea"/>
              <a:sym typeface="+mn-lt"/>
            </a:endParaRPr>
          </a:p>
          <a:p>
            <a:pPr>
              <a:lnSpc>
                <a:spcPct val="100000"/>
              </a:lnSpc>
              <a:buFontTx/>
              <a:buNone/>
            </a:pPr>
            <a:r>
              <a:rPr lang="en-US" altLang="zh-CN" sz="2400" dirty="0">
                <a:cs typeface="+mn-ea"/>
                <a:sym typeface="+mn-lt"/>
              </a:rPr>
              <a:t>  A</a:t>
            </a:r>
            <a:r>
              <a:rPr lang="zh-CN" altLang="en-US" sz="2400" dirty="0">
                <a:cs typeface="+mn-ea"/>
                <a:sym typeface="+mn-lt"/>
              </a:rPr>
              <a:t>．限制草履虫运动</a:t>
            </a:r>
            <a:r>
              <a:rPr lang="en-US" altLang="zh-CN" sz="2400" dirty="0">
                <a:cs typeface="+mn-ea"/>
                <a:sym typeface="+mn-lt"/>
              </a:rPr>
              <a:t>      B</a:t>
            </a:r>
            <a:r>
              <a:rPr lang="zh-CN" altLang="en-US" sz="2400" dirty="0">
                <a:cs typeface="+mn-ea"/>
                <a:sym typeface="+mn-lt"/>
              </a:rPr>
              <a:t>．增加营养</a:t>
            </a:r>
            <a:r>
              <a:rPr lang="en-US" altLang="zh-CN" sz="2400" dirty="0">
                <a:cs typeface="+mn-ea"/>
                <a:sym typeface="+mn-lt"/>
              </a:rPr>
              <a:t>       </a:t>
            </a:r>
            <a:endParaRPr lang="en-US" altLang="zh-CN" sz="2400" dirty="0">
              <a:cs typeface="+mn-ea"/>
              <a:sym typeface="+mn-lt"/>
            </a:endParaRPr>
          </a:p>
          <a:p>
            <a:pPr>
              <a:lnSpc>
                <a:spcPct val="100000"/>
              </a:lnSpc>
              <a:buFontTx/>
              <a:buNone/>
            </a:pPr>
            <a:r>
              <a:rPr lang="en-US" altLang="zh-CN" sz="2400" dirty="0">
                <a:cs typeface="+mn-ea"/>
                <a:sym typeface="+mn-lt"/>
              </a:rPr>
              <a:t>  C</a:t>
            </a:r>
            <a:r>
              <a:rPr lang="zh-CN" altLang="en-US" sz="2400" dirty="0">
                <a:cs typeface="+mn-ea"/>
                <a:sym typeface="+mn-lt"/>
              </a:rPr>
              <a:t>．便于计数</a:t>
            </a:r>
            <a:r>
              <a:rPr lang="en-US" altLang="zh-CN" sz="2400" dirty="0">
                <a:cs typeface="+mn-ea"/>
                <a:sym typeface="+mn-lt"/>
              </a:rPr>
              <a:t>             D</a:t>
            </a:r>
            <a:r>
              <a:rPr lang="zh-CN" altLang="en-US" sz="2400" dirty="0">
                <a:cs typeface="+mn-ea"/>
                <a:sym typeface="+mn-lt"/>
              </a:rPr>
              <a:t>．增加温度</a:t>
            </a:r>
            <a:endParaRPr lang="en-US" altLang="zh-CN" sz="2400" dirty="0">
              <a:cs typeface="+mn-ea"/>
              <a:sym typeface="+mn-lt"/>
            </a:endParaRPr>
          </a:p>
        </p:txBody>
      </p:sp>
      <p:sp>
        <p:nvSpPr>
          <p:cNvPr id="45061" name="文本框 45060"/>
          <p:cNvSpPr txBox="1">
            <a:spLocks noChangeArrowheads="1"/>
          </p:cNvSpPr>
          <p:nvPr/>
        </p:nvSpPr>
        <p:spPr bwMode="auto">
          <a:xfrm flipH="1">
            <a:off x="4636135" y="2874645"/>
            <a:ext cx="338455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0000"/>
                </a:solidFill>
                <a:cs typeface="+mn-ea"/>
                <a:sym typeface="+mn-lt"/>
              </a:rPr>
              <a:t>A</a:t>
            </a:r>
            <a:endParaRPr lang="en-US" altLang="zh-CN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45062" name="文本框 45061"/>
          <p:cNvSpPr txBox="1">
            <a:spLocks noChangeArrowheads="1"/>
          </p:cNvSpPr>
          <p:nvPr/>
        </p:nvSpPr>
        <p:spPr bwMode="auto">
          <a:xfrm>
            <a:off x="6146563" y="1113632"/>
            <a:ext cx="377428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0000"/>
                </a:solidFill>
                <a:cs typeface="+mn-ea"/>
                <a:sym typeface="+mn-lt"/>
              </a:rPr>
              <a:t>A</a:t>
            </a:r>
            <a:endParaRPr lang="en-US" altLang="zh-CN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675005" y="321310"/>
            <a:ext cx="2393315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课堂练习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1" grpId="0"/>
      <p:bldP spid="4506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3" name="图片 56322" descr="HM00363_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660300" y="2779485"/>
            <a:ext cx="2008139" cy="217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4" name="文本框 56323"/>
          <p:cNvSpPr txBox="1">
            <a:spLocks noChangeArrowheads="1"/>
          </p:cNvSpPr>
          <p:nvPr/>
        </p:nvSpPr>
        <p:spPr bwMode="auto">
          <a:xfrm>
            <a:off x="842613" y="1124155"/>
            <a:ext cx="7388150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mtClean="0">
                <a:solidFill>
                  <a:srgbClr val="079FA9"/>
                </a:solidFill>
                <a:cs typeface="+mn-ea"/>
                <a:sym typeface="+mn-lt"/>
              </a:rPr>
              <a:t>材</a:t>
            </a:r>
            <a:r>
              <a:rPr lang="zh-CN" altLang="en-US" sz="2400" b="1" dirty="0">
                <a:solidFill>
                  <a:srgbClr val="079FA9"/>
                </a:solidFill>
                <a:cs typeface="+mn-ea"/>
                <a:sym typeface="+mn-lt"/>
              </a:rPr>
              <a:t>料用具：</a:t>
            </a:r>
            <a:endParaRPr lang="zh-CN" altLang="en-US" sz="2400" b="1" dirty="0">
              <a:solidFill>
                <a:srgbClr val="079FA9"/>
              </a:solidFill>
              <a:cs typeface="+mn-ea"/>
              <a:sym typeface="+mn-lt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cs typeface="+mn-ea"/>
                <a:sym typeface="+mn-lt"/>
              </a:rPr>
              <a:t>草履虫培养液、肉汁、清水、食盐粒、少许棉花纤维、牙签、滴管、载玻片、盖玻片、放大镜、显微镜等。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4917" y="328567"/>
            <a:ext cx="6222684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2800" b="1">
                <a:solidFill>
                  <a:prstClr val="black"/>
                </a:solidFill>
                <a:cs typeface="+mn-ea"/>
                <a:sym typeface="+mn-lt"/>
              </a:rPr>
              <a:t>实</a:t>
            </a:r>
            <a:r>
              <a:rPr lang="zh-CN" altLang="en-US" sz="2800" b="1" smtClean="0">
                <a:solidFill>
                  <a:prstClr val="black"/>
                </a:solidFill>
                <a:cs typeface="+mn-ea"/>
                <a:sym typeface="+mn-lt"/>
              </a:rPr>
              <a:t>验</a:t>
            </a:r>
            <a:r>
              <a:rPr lang="en-US" altLang="zh-CN" sz="2800" b="1" smtClean="0">
                <a:solidFill>
                  <a:prstClr val="black"/>
                </a:solidFill>
                <a:cs typeface="+mn-ea"/>
                <a:sym typeface="+mn-lt"/>
              </a:rPr>
              <a:t>•</a:t>
            </a:r>
            <a:r>
              <a:rPr lang="zh-CN" altLang="en-US" sz="2800" b="1" smtClean="0">
                <a:solidFill>
                  <a:prstClr val="black"/>
                </a:solidFill>
                <a:cs typeface="+mn-ea"/>
                <a:sym typeface="+mn-lt"/>
              </a:rPr>
              <a:t>探究：观察草履虫并探究其趋性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6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74917" y="328567"/>
            <a:ext cx="6222684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2800" b="1">
                <a:solidFill>
                  <a:prstClr val="black"/>
                </a:solidFill>
                <a:cs typeface="+mn-ea"/>
                <a:sym typeface="+mn-lt"/>
              </a:rPr>
              <a:t>实</a:t>
            </a:r>
            <a:r>
              <a:rPr lang="zh-CN" altLang="en-US" sz="2800" b="1" smtClean="0">
                <a:solidFill>
                  <a:prstClr val="black"/>
                </a:solidFill>
                <a:cs typeface="+mn-ea"/>
                <a:sym typeface="+mn-lt"/>
              </a:rPr>
              <a:t>验</a:t>
            </a:r>
            <a:r>
              <a:rPr lang="en-US" altLang="zh-CN" sz="2800" b="1" smtClean="0">
                <a:solidFill>
                  <a:prstClr val="black"/>
                </a:solidFill>
                <a:cs typeface="+mn-ea"/>
                <a:sym typeface="+mn-lt"/>
              </a:rPr>
              <a:t>•</a:t>
            </a:r>
            <a:r>
              <a:rPr lang="zh-CN" altLang="en-US" sz="2800" b="1" smtClean="0">
                <a:solidFill>
                  <a:prstClr val="black"/>
                </a:solidFill>
                <a:cs typeface="+mn-ea"/>
                <a:sym typeface="+mn-lt"/>
              </a:rPr>
              <a:t>探究：观察草履虫并探究其趋性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66349" y="1709862"/>
            <a:ext cx="2747649" cy="807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cs typeface="+mn-ea"/>
                <a:sym typeface="+mn-lt"/>
              </a:rPr>
              <a:t>从</a:t>
            </a:r>
            <a:r>
              <a:rPr lang="zh-CN" altLang="en-US" sz="2400">
                <a:cs typeface="+mn-ea"/>
                <a:sym typeface="+mn-lt"/>
              </a:rPr>
              <a:t>表</a:t>
            </a:r>
            <a:r>
              <a:rPr lang="zh-CN" altLang="en-US" sz="2400" smtClean="0">
                <a:cs typeface="+mn-ea"/>
                <a:sym typeface="+mn-lt"/>
              </a:rPr>
              <a:t>层</a:t>
            </a:r>
            <a:r>
              <a:rPr lang="zh-CN" altLang="en-US" sz="2400">
                <a:cs typeface="+mn-ea"/>
                <a:sym typeface="+mn-lt"/>
              </a:rPr>
              <a:t>吸取</a:t>
            </a:r>
            <a:r>
              <a:rPr lang="zh-CN" altLang="en-US" sz="2400" smtClean="0">
                <a:cs typeface="+mn-ea"/>
                <a:sym typeface="+mn-lt"/>
              </a:rPr>
              <a:t>培</a:t>
            </a:r>
            <a:r>
              <a:rPr lang="zh-CN" altLang="en-US" sz="2400">
                <a:cs typeface="+mn-ea"/>
                <a:sym typeface="+mn-lt"/>
              </a:rPr>
              <a:t>养</a:t>
            </a:r>
            <a:r>
              <a:rPr lang="zh-CN" altLang="en-US" sz="2400" smtClean="0">
                <a:cs typeface="+mn-ea"/>
                <a:sym typeface="+mn-lt"/>
              </a:rPr>
              <a:t>液，滴一滴在载玻片上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4" name="直接连接符 3"/>
          <p:cNvSpPr>
            <a:spLocks noChangeShapeType="1"/>
          </p:cNvSpPr>
          <p:nvPr/>
        </p:nvSpPr>
        <p:spPr bwMode="auto">
          <a:xfrm>
            <a:off x="3013998" y="2241479"/>
            <a:ext cx="431006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241896" y="2517775"/>
            <a:ext cx="1941909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cs typeface="+mn-ea"/>
                <a:sym typeface="+mn-lt"/>
              </a:rPr>
              <a:t>（限制运动）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20376" y="2574194"/>
            <a:ext cx="2241947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cs typeface="+mn-ea"/>
                <a:sym typeface="+mn-lt"/>
              </a:rPr>
              <a:t>（表层氧气多）</a:t>
            </a: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529111" y="1709862"/>
            <a:ext cx="3761722" cy="807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smtClean="0">
                <a:cs typeface="+mn-ea"/>
                <a:sym typeface="+mn-lt"/>
              </a:rPr>
              <a:t>盖上盖玻片观察，如运动过快，可放几丝棉花纤维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78826" y="952365"/>
            <a:ext cx="166116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mtClean="0">
                <a:solidFill>
                  <a:srgbClr val="079FA9"/>
                </a:solidFill>
                <a:cs typeface="+mn-ea"/>
                <a:sym typeface="+mn-lt"/>
              </a:rPr>
              <a:t>方</a:t>
            </a:r>
            <a:r>
              <a:rPr lang="zh-CN" altLang="en-US" sz="2400" b="1" dirty="0">
                <a:solidFill>
                  <a:srgbClr val="079FA9"/>
                </a:solidFill>
                <a:cs typeface="+mn-ea"/>
                <a:sym typeface="+mn-lt"/>
              </a:rPr>
              <a:t>法步骤：</a:t>
            </a:r>
            <a:endParaRPr lang="zh-CN" altLang="en-US" sz="2400" b="1" dirty="0">
              <a:solidFill>
                <a:srgbClr val="079FA9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56208" y="952365"/>
            <a:ext cx="4134135" cy="4375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2400" b="1" smtClean="0">
                <a:solidFill>
                  <a:prstClr val="black"/>
                </a:solidFill>
                <a:cs typeface="+mn-ea"/>
                <a:sym typeface="+mn-lt"/>
              </a:rPr>
              <a:t>一、观察草履虫的形态及运动</a:t>
            </a:r>
            <a:endParaRPr lang="zh-CN" altLang="en-US" sz="24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306457" y="2518387"/>
            <a:ext cx="2564522" cy="2360498"/>
            <a:chOff x="6306457" y="2518387"/>
            <a:chExt cx="2564522" cy="2360498"/>
          </a:xfrm>
        </p:grpSpPr>
        <p:pic>
          <p:nvPicPr>
            <p:cNvPr id="10" name="图片 57346" descr="20111101060424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306457" y="2518387"/>
              <a:ext cx="2564522" cy="1922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文本框 57347"/>
            <p:cNvSpPr txBox="1">
              <a:spLocks noChangeArrowheads="1"/>
            </p:cNvSpPr>
            <p:nvPr/>
          </p:nvSpPr>
          <p:spPr bwMode="auto">
            <a:xfrm>
              <a:off x="7169875" y="4441370"/>
              <a:ext cx="1051560" cy="4375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cs typeface="+mn-ea"/>
                  <a:sym typeface="+mn-lt"/>
                </a:rPr>
                <a:t>草履虫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74917" y="328567"/>
            <a:ext cx="6222684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2800" b="1">
                <a:solidFill>
                  <a:prstClr val="black"/>
                </a:solidFill>
                <a:cs typeface="+mn-ea"/>
                <a:sym typeface="+mn-lt"/>
              </a:rPr>
              <a:t>实</a:t>
            </a:r>
            <a:r>
              <a:rPr lang="zh-CN" altLang="en-US" sz="2800" b="1" smtClean="0">
                <a:solidFill>
                  <a:prstClr val="black"/>
                </a:solidFill>
                <a:cs typeface="+mn-ea"/>
                <a:sym typeface="+mn-lt"/>
              </a:rPr>
              <a:t>验</a:t>
            </a:r>
            <a:r>
              <a:rPr lang="en-US" altLang="zh-CN" sz="2800" b="1" smtClean="0">
                <a:solidFill>
                  <a:prstClr val="black"/>
                </a:solidFill>
                <a:cs typeface="+mn-ea"/>
                <a:sym typeface="+mn-lt"/>
              </a:rPr>
              <a:t>•</a:t>
            </a:r>
            <a:r>
              <a:rPr lang="zh-CN" altLang="en-US" sz="2800" b="1" smtClean="0">
                <a:solidFill>
                  <a:prstClr val="black"/>
                </a:solidFill>
                <a:cs typeface="+mn-ea"/>
                <a:sym typeface="+mn-lt"/>
              </a:rPr>
              <a:t>探究：观察草履虫并探究其趋性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78826" y="952365"/>
            <a:ext cx="166116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mtClean="0">
                <a:solidFill>
                  <a:srgbClr val="079FA9"/>
                </a:solidFill>
                <a:cs typeface="+mn-ea"/>
                <a:sym typeface="+mn-lt"/>
              </a:rPr>
              <a:t>方</a:t>
            </a:r>
            <a:r>
              <a:rPr lang="zh-CN" altLang="en-US" sz="2400" b="1" dirty="0">
                <a:solidFill>
                  <a:srgbClr val="079FA9"/>
                </a:solidFill>
                <a:cs typeface="+mn-ea"/>
                <a:sym typeface="+mn-lt"/>
              </a:rPr>
              <a:t>法步骤：</a:t>
            </a:r>
            <a:endParaRPr lang="zh-CN" altLang="en-US" sz="2400" b="1" dirty="0">
              <a:solidFill>
                <a:srgbClr val="079FA9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56209" y="952365"/>
            <a:ext cx="3292306" cy="4375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2400" b="1" smtClean="0">
                <a:solidFill>
                  <a:prstClr val="black"/>
                </a:solidFill>
                <a:cs typeface="+mn-ea"/>
                <a:sym typeface="+mn-lt"/>
              </a:rPr>
              <a:t>二、</a:t>
            </a:r>
            <a:r>
              <a:rPr lang="zh-CN" altLang="en-US" sz="2400" b="1">
                <a:solidFill>
                  <a:prstClr val="black"/>
                </a:solidFill>
                <a:cs typeface="+mn-ea"/>
                <a:sym typeface="+mn-lt"/>
              </a:rPr>
              <a:t>探</a:t>
            </a:r>
            <a:r>
              <a:rPr lang="zh-CN" altLang="en-US" sz="2400" b="1" smtClean="0">
                <a:solidFill>
                  <a:prstClr val="black"/>
                </a:solidFill>
                <a:cs typeface="+mn-ea"/>
                <a:sym typeface="+mn-lt"/>
              </a:rPr>
              <a:t>究</a:t>
            </a:r>
            <a:r>
              <a:rPr lang="zh-CN" altLang="en-US" sz="2400" b="1">
                <a:solidFill>
                  <a:prstClr val="black"/>
                </a:solidFill>
                <a:cs typeface="+mn-ea"/>
                <a:sym typeface="+mn-lt"/>
              </a:rPr>
              <a:t>草履虫</a:t>
            </a:r>
            <a:r>
              <a:rPr lang="zh-CN" altLang="en-US" sz="2400" b="1" smtClean="0">
                <a:solidFill>
                  <a:prstClr val="black"/>
                </a:solidFill>
                <a:cs typeface="+mn-ea"/>
                <a:sym typeface="+mn-lt"/>
              </a:rPr>
              <a:t>的趋性</a:t>
            </a:r>
            <a:endParaRPr lang="zh-CN" altLang="en-US" sz="24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9968" y="1514608"/>
            <a:ext cx="4795517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mtClean="0"/>
              <a:t>①吸</a:t>
            </a:r>
            <a:r>
              <a:rPr lang="zh-CN" altLang="en-US" sz="2400"/>
              <a:t>取培养液</a:t>
            </a:r>
            <a:r>
              <a:rPr lang="zh-CN" altLang="en-US" sz="2400" smtClean="0"/>
              <a:t>，在</a:t>
            </a:r>
            <a:r>
              <a:rPr lang="zh-CN" altLang="en-US" sz="2400"/>
              <a:t>载玻片的</a:t>
            </a:r>
            <a:r>
              <a:rPr lang="zh-CN" altLang="en-US" sz="2400">
                <a:solidFill>
                  <a:srgbClr val="FF0000"/>
                </a:solidFill>
              </a:rPr>
              <a:t>两端各滴一滴</a:t>
            </a:r>
            <a:r>
              <a:rPr lang="zh-CN" altLang="en-US" sz="2400"/>
              <a:t>，用牙签在两个液滴之间轻轻地划一下，</a:t>
            </a:r>
            <a:r>
              <a:rPr lang="zh-CN" altLang="en-US" sz="2400">
                <a:solidFill>
                  <a:srgbClr val="FF0000"/>
                </a:solidFill>
              </a:rPr>
              <a:t>使两个液滴连通</a:t>
            </a:r>
            <a:r>
              <a:rPr lang="zh-CN" altLang="en-US" sz="2400"/>
              <a:t>，构</a:t>
            </a:r>
            <a:r>
              <a:rPr lang="zh-CN" altLang="en-US" sz="2400" smtClean="0"/>
              <a:t>成草</a:t>
            </a:r>
            <a:r>
              <a:rPr lang="zh-CN" altLang="en-US" sz="2400"/>
              <a:t>履虫可以往来的通道，用放大镜观察草履虫的运动</a:t>
            </a:r>
            <a:r>
              <a:rPr lang="zh-CN" altLang="en-US" sz="2400" smtClean="0"/>
              <a:t>。</a:t>
            </a:r>
            <a:endParaRPr lang="en-US" altLang="zh-CN" sz="2400" smtClean="0"/>
          </a:p>
          <a:p>
            <a:endParaRPr lang="en-US" altLang="zh-CN" sz="2400" smtClean="0"/>
          </a:p>
          <a:p>
            <a:r>
              <a:rPr lang="zh-CN" altLang="en-US" sz="2400"/>
              <a:t>②</a:t>
            </a:r>
            <a:r>
              <a:rPr lang="zh-CN" altLang="en-US" sz="2400" smtClean="0"/>
              <a:t>在</a:t>
            </a:r>
            <a:r>
              <a:rPr lang="zh-CN" altLang="en-US" sz="2400">
                <a:solidFill>
                  <a:srgbClr val="FF0000"/>
                </a:solidFill>
              </a:rPr>
              <a:t>右侧</a:t>
            </a:r>
            <a:r>
              <a:rPr lang="zh-CN" altLang="en-US" sz="2400"/>
              <a:t>培养液的边缘</a:t>
            </a:r>
            <a:r>
              <a:rPr lang="zh-CN" altLang="en-US" sz="2400">
                <a:solidFill>
                  <a:srgbClr val="FF0000"/>
                </a:solidFill>
              </a:rPr>
              <a:t>滴一滴肉汁</a:t>
            </a:r>
            <a:r>
              <a:rPr lang="zh-CN" altLang="en-US" sz="2400"/>
              <a:t>，用放大镜观察草履虫的运动方向</a:t>
            </a:r>
            <a:r>
              <a:rPr lang="zh-CN" altLang="en-US" sz="2400" smtClean="0"/>
              <a:t>。</a:t>
            </a:r>
            <a:endParaRPr lang="en-US" altLang="zh-CN" sz="2400" smtClean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/>
          <a:srcRect l="1264" r="1907"/>
          <a:stretch>
            <a:fillRect/>
          </a:stretch>
        </p:blipFill>
        <p:spPr>
          <a:xfrm>
            <a:off x="5217886" y="2361697"/>
            <a:ext cx="3788229" cy="1034646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34822"/>
          <p:cNvSpPr txBox="1">
            <a:spLocks noChangeArrowheads="1"/>
          </p:cNvSpPr>
          <p:nvPr/>
        </p:nvSpPr>
        <p:spPr bwMode="auto">
          <a:xfrm>
            <a:off x="2057128" y="1308176"/>
            <a:ext cx="6892290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smtClean="0">
                <a:cs typeface="+mn-ea"/>
                <a:sym typeface="+mn-lt"/>
              </a:rPr>
              <a:t>1.</a:t>
            </a:r>
            <a:r>
              <a:rPr lang="zh-CN" altLang="en-US" sz="2400" smtClean="0">
                <a:cs typeface="+mn-ea"/>
                <a:sym typeface="+mn-lt"/>
              </a:rPr>
              <a:t>你认为草履虫只有一个细胞吗？</a:t>
            </a:r>
            <a:r>
              <a:rPr lang="zh-CN" altLang="en-US" sz="2400">
                <a:cs typeface="+mn-ea"/>
                <a:sym typeface="+mn-lt"/>
              </a:rPr>
              <a:t>依据</a:t>
            </a:r>
            <a:r>
              <a:rPr lang="zh-CN" altLang="en-US" sz="2400" smtClean="0">
                <a:cs typeface="+mn-ea"/>
                <a:sym typeface="+mn-lt"/>
              </a:rPr>
              <a:t>是什么</a:t>
            </a:r>
            <a:r>
              <a:rPr lang="en-US" altLang="zh-CN" sz="2400" smtClean="0">
                <a:cs typeface="+mn-ea"/>
                <a:sym typeface="+mn-lt"/>
              </a:rPr>
              <a:t>?</a:t>
            </a:r>
            <a:endParaRPr lang="en-US" altLang="zh-CN" sz="2400" smtClean="0">
              <a:cs typeface="+mn-ea"/>
              <a:sym typeface="+mn-lt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smtClean="0">
                <a:cs typeface="+mn-ea"/>
                <a:sym typeface="+mn-lt"/>
              </a:rPr>
              <a:t>2.</a:t>
            </a:r>
            <a:r>
              <a:rPr lang="zh-CN" altLang="en-US" sz="2400" smtClean="0">
                <a:cs typeface="+mn-ea"/>
                <a:sym typeface="+mn-lt"/>
              </a:rPr>
              <a:t>依据你的探究结果，说一说草履虫对外界刺激作出了什么反应。</a:t>
            </a:r>
            <a:endParaRPr lang="en-US" altLang="zh-CN" sz="2400" smtClean="0">
              <a:cs typeface="+mn-ea"/>
              <a:sym typeface="+mn-lt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smtClean="0">
                <a:cs typeface="+mn-ea"/>
                <a:sym typeface="+mn-lt"/>
              </a:rPr>
              <a:t>3.</a:t>
            </a:r>
            <a:r>
              <a:rPr lang="zh-CN" altLang="en-US" sz="2400" smtClean="0">
                <a:cs typeface="+mn-ea"/>
                <a:sym typeface="+mn-lt"/>
              </a:rPr>
              <a:t>草履虫是怎样生活的？依据上面的实验结果，谈谈你的看法。</a:t>
            </a:r>
            <a:endParaRPr lang="zh-CN" altLang="en-US" sz="2400" dirty="0">
              <a:cs typeface="+mn-ea"/>
              <a:sym typeface="+mn-lt"/>
            </a:endParaRPr>
          </a:p>
        </p:txBody>
      </p:sp>
      <p:pic>
        <p:nvPicPr>
          <p:cNvPr id="20483" name="内容占位符 34824" descr="未命名"/>
          <p:cNvPicPr>
            <a:picLocks noGrp="1" noChangeAspect="1" noChangeArrowheads="1"/>
          </p:cNvPicPr>
          <p:nvPr>
            <p:ph idx="4294967295"/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0" y="1308100"/>
            <a:ext cx="1310640" cy="2929255"/>
          </a:xfrm>
        </p:spPr>
      </p:pic>
      <p:sp>
        <p:nvSpPr>
          <p:cNvPr id="5" name="文本框 4"/>
          <p:cNvSpPr txBox="1"/>
          <p:nvPr/>
        </p:nvSpPr>
        <p:spPr>
          <a:xfrm>
            <a:off x="622846" y="296182"/>
            <a:ext cx="6320245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2800" b="1" smtClean="0">
                <a:solidFill>
                  <a:prstClr val="black"/>
                </a:solidFill>
                <a:cs typeface="+mn-ea"/>
                <a:sym typeface="+mn-lt"/>
              </a:rPr>
              <a:t>讨论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  <p:bldLst>
      <p:bldP spid="2048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58369" descr="L0803T02_01">
            <a:hlinkClick r:id="rId1"/>
          </p:cNvPr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EFF">
                  <a:alpha val="100000"/>
                </a:srgbClr>
              </a:clrFrom>
              <a:clrTo>
                <a:srgbClr val="FFFE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48830" y="1095501"/>
            <a:ext cx="1433513" cy="3216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1" name="文本框 58370"/>
          <p:cNvSpPr txBox="1">
            <a:spLocks noChangeArrowheads="1"/>
          </p:cNvSpPr>
          <p:nvPr/>
        </p:nvSpPr>
        <p:spPr bwMode="auto">
          <a:xfrm>
            <a:off x="5074442" y="1320267"/>
            <a:ext cx="74676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cs typeface="+mn-ea"/>
                <a:sym typeface="+mn-lt"/>
              </a:rPr>
              <a:t>纤毛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58372" name="文本框 58371"/>
          <p:cNvSpPr txBox="1">
            <a:spLocks noChangeArrowheads="1"/>
          </p:cNvSpPr>
          <p:nvPr/>
        </p:nvSpPr>
        <p:spPr bwMode="auto">
          <a:xfrm>
            <a:off x="5085715" y="1779905"/>
            <a:ext cx="94361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cs typeface="+mn-ea"/>
                <a:sym typeface="+mn-lt"/>
              </a:rPr>
              <a:t>表膜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58373" name="文本框 58372"/>
          <p:cNvSpPr txBox="1">
            <a:spLocks noChangeArrowheads="1"/>
          </p:cNvSpPr>
          <p:nvPr/>
        </p:nvSpPr>
        <p:spPr bwMode="auto">
          <a:xfrm>
            <a:off x="5087141" y="2195401"/>
            <a:ext cx="74676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cs typeface="+mn-ea"/>
                <a:sym typeface="+mn-lt"/>
              </a:rPr>
              <a:t>口沟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58374" name="文本框 58373"/>
          <p:cNvSpPr txBox="1">
            <a:spLocks noChangeArrowheads="1"/>
          </p:cNvSpPr>
          <p:nvPr/>
        </p:nvSpPr>
        <p:spPr bwMode="auto">
          <a:xfrm>
            <a:off x="5087140" y="2942047"/>
            <a:ext cx="74676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cs typeface="+mn-ea"/>
                <a:sym typeface="+mn-lt"/>
              </a:rPr>
              <a:t>胞肛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58375" name="文本框 58374"/>
          <p:cNvSpPr txBox="1">
            <a:spLocks noChangeArrowheads="1"/>
          </p:cNvSpPr>
          <p:nvPr/>
        </p:nvSpPr>
        <p:spPr bwMode="auto">
          <a:xfrm>
            <a:off x="5074289" y="3410389"/>
            <a:ext cx="105156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cs typeface="+mn-ea"/>
                <a:sym typeface="+mn-lt"/>
              </a:rPr>
              <a:t>食物泡</a:t>
            </a: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8376" name="文本框 58375"/>
          <p:cNvSpPr txBox="1">
            <a:spLocks noChangeArrowheads="1"/>
          </p:cNvSpPr>
          <p:nvPr/>
        </p:nvSpPr>
        <p:spPr bwMode="auto">
          <a:xfrm>
            <a:off x="2497271" y="3522533"/>
            <a:ext cx="105156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cs typeface="+mn-ea"/>
                <a:sym typeface="+mn-lt"/>
              </a:rPr>
              <a:t>细胞质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58377" name="文本框 58376"/>
          <p:cNvSpPr txBox="1">
            <a:spLocks noChangeArrowheads="1"/>
          </p:cNvSpPr>
          <p:nvPr/>
        </p:nvSpPr>
        <p:spPr bwMode="auto">
          <a:xfrm>
            <a:off x="2558866" y="2246978"/>
            <a:ext cx="105156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cs typeface="+mn-ea"/>
                <a:sym typeface="+mn-lt"/>
              </a:rPr>
              <a:t>细胞核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58378" name="文本框 58377"/>
          <p:cNvSpPr txBox="1">
            <a:spLocks noChangeArrowheads="1"/>
          </p:cNvSpPr>
          <p:nvPr/>
        </p:nvSpPr>
        <p:spPr bwMode="auto">
          <a:xfrm>
            <a:off x="2523490" y="1789430"/>
            <a:ext cx="1086485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cs typeface="+mn-ea"/>
                <a:sym typeface="+mn-lt"/>
              </a:rPr>
              <a:t>伸缩泡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58379" name="文本框 58378"/>
          <p:cNvSpPr txBox="1">
            <a:spLocks noChangeArrowheads="1"/>
          </p:cNvSpPr>
          <p:nvPr/>
        </p:nvSpPr>
        <p:spPr bwMode="auto">
          <a:xfrm>
            <a:off x="2512957" y="1374233"/>
            <a:ext cx="105156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cs typeface="+mn-ea"/>
                <a:sym typeface="+mn-lt"/>
              </a:rPr>
              <a:t>收集管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1515" name="文本框 58379"/>
          <p:cNvSpPr txBox="1">
            <a:spLocks noChangeArrowheads="1"/>
          </p:cNvSpPr>
          <p:nvPr/>
        </p:nvSpPr>
        <p:spPr bwMode="auto">
          <a:xfrm>
            <a:off x="2953606" y="4351692"/>
            <a:ext cx="288036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cs typeface="+mn-ea"/>
                <a:sym typeface="+mn-lt"/>
              </a:rPr>
              <a:t>草履虫的结构示意图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58381" name="文本框 58380"/>
          <p:cNvSpPr txBox="1">
            <a:spLocks noChangeArrowheads="1"/>
          </p:cNvSpPr>
          <p:nvPr/>
        </p:nvSpPr>
        <p:spPr bwMode="auto">
          <a:xfrm>
            <a:off x="5667569" y="1319906"/>
            <a:ext cx="135636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3300"/>
                </a:solidFill>
                <a:cs typeface="+mn-ea"/>
                <a:sym typeface="+mn-lt"/>
              </a:rPr>
              <a:t>（运动）</a:t>
            </a:r>
            <a:endParaRPr lang="zh-CN" altLang="en-US" sz="2400" dirty="0">
              <a:solidFill>
                <a:srgbClr val="FF3300"/>
              </a:solidFill>
              <a:cs typeface="+mn-ea"/>
              <a:sym typeface="+mn-lt"/>
            </a:endParaRPr>
          </a:p>
        </p:txBody>
      </p:sp>
      <p:sp>
        <p:nvSpPr>
          <p:cNvPr id="58382" name="文本框 58381"/>
          <p:cNvSpPr txBox="1">
            <a:spLocks noChangeArrowheads="1"/>
          </p:cNvSpPr>
          <p:nvPr/>
        </p:nvSpPr>
        <p:spPr bwMode="auto">
          <a:xfrm>
            <a:off x="5671624" y="1780449"/>
            <a:ext cx="227076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3300"/>
                </a:solidFill>
                <a:cs typeface="+mn-ea"/>
                <a:sym typeface="+mn-lt"/>
              </a:rPr>
              <a:t>（呼吸、排泄）</a:t>
            </a:r>
            <a:endParaRPr lang="zh-CN" altLang="en-US" sz="2400" dirty="0">
              <a:solidFill>
                <a:srgbClr val="FF3300"/>
              </a:solidFill>
              <a:cs typeface="+mn-ea"/>
              <a:sym typeface="+mn-lt"/>
            </a:endParaRPr>
          </a:p>
        </p:txBody>
      </p:sp>
      <p:sp>
        <p:nvSpPr>
          <p:cNvPr id="58383" name="文本框 58382"/>
          <p:cNvSpPr txBox="1">
            <a:spLocks noChangeArrowheads="1"/>
          </p:cNvSpPr>
          <p:nvPr/>
        </p:nvSpPr>
        <p:spPr bwMode="auto">
          <a:xfrm>
            <a:off x="4903799" y="3848333"/>
            <a:ext cx="227076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3300"/>
                </a:solidFill>
                <a:cs typeface="+mn-ea"/>
                <a:sym typeface="+mn-lt"/>
              </a:rPr>
              <a:t>（消化、吸收）</a:t>
            </a:r>
            <a:endParaRPr lang="zh-CN" altLang="en-US" sz="2400" dirty="0">
              <a:solidFill>
                <a:srgbClr val="FF3300"/>
              </a:solidFill>
              <a:cs typeface="+mn-ea"/>
              <a:sym typeface="+mn-lt"/>
            </a:endParaRPr>
          </a:p>
        </p:txBody>
      </p:sp>
      <p:sp>
        <p:nvSpPr>
          <p:cNvPr id="58384" name="文本框 58383"/>
          <p:cNvSpPr txBox="1">
            <a:spLocks noChangeArrowheads="1"/>
          </p:cNvSpPr>
          <p:nvPr/>
        </p:nvSpPr>
        <p:spPr bwMode="auto">
          <a:xfrm>
            <a:off x="1202994" y="1613209"/>
            <a:ext cx="135636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3300"/>
                </a:solidFill>
                <a:cs typeface="+mn-ea"/>
                <a:sym typeface="+mn-lt"/>
              </a:rPr>
              <a:t>（排泄）</a:t>
            </a:r>
            <a:endParaRPr lang="zh-CN" altLang="en-US" sz="2400" dirty="0">
              <a:solidFill>
                <a:srgbClr val="FF3300"/>
              </a:solidFill>
              <a:cs typeface="+mn-ea"/>
              <a:sym typeface="+mn-lt"/>
            </a:endParaRPr>
          </a:p>
        </p:txBody>
      </p:sp>
      <p:sp>
        <p:nvSpPr>
          <p:cNvPr id="58386" name="矩形 58385"/>
          <p:cNvSpPr>
            <a:spLocks noChangeArrowheads="1"/>
          </p:cNvSpPr>
          <p:nvPr/>
        </p:nvSpPr>
        <p:spPr bwMode="auto">
          <a:xfrm>
            <a:off x="5085715" y="1778635"/>
            <a:ext cx="747395" cy="42799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8388" name="矩形 58387"/>
          <p:cNvSpPr>
            <a:spLocks noChangeArrowheads="1"/>
          </p:cNvSpPr>
          <p:nvPr/>
        </p:nvSpPr>
        <p:spPr bwMode="auto">
          <a:xfrm>
            <a:off x="2497455" y="3522345"/>
            <a:ext cx="1022350" cy="437515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58389" name="左大括号 58388"/>
          <p:cNvSpPr/>
          <p:nvPr/>
        </p:nvSpPr>
        <p:spPr bwMode="auto">
          <a:xfrm>
            <a:off x="2389505" y="1584325"/>
            <a:ext cx="122555" cy="474980"/>
          </a:xfrm>
          <a:prstGeom prst="leftBrace">
            <a:avLst>
              <a:gd name="adj1" fmla="val 38844"/>
              <a:gd name="adj2" fmla="val 50000"/>
            </a:avLst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 sz="24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74916" y="322217"/>
            <a:ext cx="4093027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2800" b="1">
                <a:solidFill>
                  <a:prstClr val="black"/>
                </a:solidFill>
                <a:cs typeface="+mn-ea"/>
                <a:sym typeface="+mn-lt"/>
              </a:rPr>
              <a:t>单细胞生</a:t>
            </a:r>
            <a:r>
              <a:rPr lang="zh-CN" altLang="en-US" sz="2800" b="1" smtClean="0">
                <a:solidFill>
                  <a:prstClr val="black"/>
                </a:solidFill>
                <a:cs typeface="+mn-ea"/>
                <a:sym typeface="+mn-lt"/>
              </a:rPr>
              <a:t>物的结构和生活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58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58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58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583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583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583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583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58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58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58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58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58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0" dur="80"/>
                                        <p:tgtEl>
                                          <p:spTgt spid="583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1" dur="80"/>
                                        <p:tgtEl>
                                          <p:spTgt spid="583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80"/>
                                        <p:tgtEl>
                                          <p:spTgt spid="583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58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58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58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2" dur="80"/>
                                        <p:tgtEl>
                                          <p:spTgt spid="583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3" dur="80"/>
                                        <p:tgtEl>
                                          <p:spTgt spid="583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80"/>
                                        <p:tgtEl>
                                          <p:spTgt spid="583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/>
      <p:bldP spid="58372" grpId="0"/>
      <p:bldP spid="58373" grpId="0"/>
      <p:bldP spid="58375" grpId="0"/>
      <p:bldP spid="58377" grpId="0"/>
      <p:bldP spid="58378" grpId="0"/>
      <p:bldP spid="58379" grpId="0"/>
      <p:bldP spid="58381" grpId="0"/>
      <p:bldP spid="58382" grpId="0" bldLvl="0"/>
      <p:bldP spid="58383" grpId="0" bldLvl="0"/>
      <p:bldP spid="58384" grpId="0"/>
      <p:bldP spid="5838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5364" descr="x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66272" y="1303745"/>
            <a:ext cx="2142888" cy="3107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4" name="矩形 15365"/>
          <p:cNvSpPr>
            <a:spLocks noChangeArrowheads="1"/>
          </p:cNvSpPr>
          <p:nvPr/>
        </p:nvSpPr>
        <p:spPr bwMode="auto">
          <a:xfrm>
            <a:off x="4502944" y="2286000"/>
            <a:ext cx="264160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 sz="33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5368" name="文本框 15367"/>
          <p:cNvSpPr txBox="1">
            <a:spLocks noChangeArrowheads="1"/>
          </p:cNvSpPr>
          <p:nvPr/>
        </p:nvSpPr>
        <p:spPr bwMode="auto">
          <a:xfrm>
            <a:off x="5672357" y="2511425"/>
            <a:ext cx="166116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cs typeface="+mn-ea"/>
                <a:sym typeface="+mn-lt"/>
              </a:rPr>
              <a:t>细胞内消化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4916" y="328567"/>
            <a:ext cx="6320245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摄食与消化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27649" descr="x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66273" y="1303745"/>
            <a:ext cx="2079309" cy="3107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674916" y="315867"/>
            <a:ext cx="6320245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呼吸过程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5696487" y="2571750"/>
            <a:ext cx="135636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cs typeface="+mn-ea"/>
                <a:sym typeface="+mn-lt"/>
              </a:rPr>
              <a:t>气体交换</a:t>
            </a:r>
            <a:endParaRPr lang="zh-CN" altLang="en-US" sz="2400" b="1" dirty="0"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5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5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50"/>
  <p:tag name="KSO_WM_TEMPLATE_CATEGORY" val="custom"/>
  <p:tag name="KSO_WM_TEMPLATE_INDEX" val="20233488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20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3488"/>
  <p:tag name="KSO_WM_TEMPLATE_THUMBS_INDEX" val="1、9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488_1*a*1"/>
  <p:tag name="KSO_WM_TEMPLATE_CATEGORY" val="custom"/>
  <p:tag name="KSO_WM_TEMPLATE_INDEX" val="20233488"/>
  <p:tag name="KSO_WM_UNIT_LAYERLEVEL" val="1"/>
  <p:tag name="KSO_WM_TAG_VERSION" val="3.0"/>
  <p:tag name="KSO_WM_BEAUTIFY_FLAG" val="#wm#"/>
  <p:tag name="KSO_WM_UNIT_PRESET_TEXT" val="单击此处添加文档标题"/>
</p:tagLst>
</file>

<file path=ppt/tags/tag123.xml><?xml version="1.0" encoding="utf-8"?>
<p:tagLst xmlns:p="http://schemas.openxmlformats.org/presentationml/2006/main">
  <p:tag name="KSO_WM_UNIT_SUBTYPE" val="b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4"/>
  <p:tag name="KSO_WM_UNIT_ID" val="custom20233488_1*f*4"/>
  <p:tag name="KSO_WM_TEMPLATE_CATEGORY" val="custom"/>
  <p:tag name="KSO_WM_TEMPLATE_INDEX" val="20233488"/>
  <p:tag name="KSO_WM_UNIT_LAYERLEVEL" val="1"/>
  <p:tag name="KSO_WM_TAG_VERSION" val="3.0"/>
  <p:tag name="KSO_WM_BEAUTIFY_FLAG" val="#wm#"/>
  <p:tag name="KSO_WM_UNIT_PRESET_TEXT" val="汇报人：WPS"/>
</p:tagLst>
</file>

<file path=ppt/tags/tag124.xml><?xml version="1.0" encoding="utf-8"?>
<p:tagLst xmlns:p="http://schemas.openxmlformats.org/presentationml/2006/main">
  <p:tag name="KSO_WM_SLIDE_ID" val="custom20233488_1"/>
  <p:tag name="KSO_WM_TEMPLATE_SUBCATEGORY" val="29"/>
  <p:tag name="KSO_WM_TEMPLATE_MASTER_TYPE" val="0"/>
  <p:tag name="KSO_WM_TEMPLATE_COLOR_TYPE" val="0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20233488"/>
  <p:tag name="KSO_WM_SLIDE_LAYOUT" val="a_f"/>
  <p:tag name="KSO_WM_SLIDE_LAYOUT_CNT" val="1_1"/>
  <p:tag name="KSO_WM_SLIDE_TYPE" val="title"/>
  <p:tag name="KSO_WM_SLIDE_SUBTYPE" val="pureTxt"/>
  <p:tag name="KSO_WM_TEMPLATE_THUMBS_INDEX" val="1、9"/>
  <p:tag name="KSO_WM_SLIDE_THEME_ID" val="3323111"/>
  <p:tag name="KSO_WM_SLIDE_THEME_NAME" val="蓝白色默认模板简约风主题"/>
</p:tagLst>
</file>

<file path=ppt/tags/tag12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4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5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6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138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9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40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1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2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5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163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72.xml><?xml version="1.0" encoding="utf-8"?>
<p:tagLst xmlns:p="http://schemas.openxmlformats.org/presentationml/2006/main">
  <p:tag name="KSO_WPP_MARK_KEY" val="d1603dc8-e28f-4a4c-9546-5a798ec54cee"/>
  <p:tag name="COMMONDATA" val="eyJoZGlkIjoiYWY3ZTM4MmMxMDZiNWZhZmZhNTcyNzc1ZTRjYTU5MTIifQ=="/>
  <p:tag name="commondata" val="eyJoZGlkIjoiN2YxOGMyNDFkMTQxMWJhZTVlZDhiNDQyZGU2OTYwOWEifQ==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5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5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50"/>
  <p:tag name="KSO_WM_TEMPLATE_CATEGORY" val="custom"/>
  <p:tag name="KSO_WM_TEMPLATE_INDEX" val="20233488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60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3488"/>
  <p:tag name="KSO_WM_TEMPLATE_THUMBS_INDEX" val="1、9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</p:tagLst>
</file>

<file path=ppt/tags/tag76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自定义 109">
      <a:dk1>
        <a:srgbClr val="000000"/>
      </a:dk1>
      <a:lt1>
        <a:srgbClr val="FFFFFF"/>
      </a:lt1>
      <a:dk2>
        <a:srgbClr val="44546A"/>
      </a:dk2>
      <a:lt2>
        <a:srgbClr val="FEFEFE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658BD5"/>
      </a:hlink>
      <a:folHlink>
        <a:srgbClr val="A16AA5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109">
      <a:dk1>
        <a:srgbClr val="000000"/>
      </a:dk1>
      <a:lt1>
        <a:srgbClr val="FFFFFF"/>
      </a:lt1>
      <a:dk2>
        <a:srgbClr val="44546A"/>
      </a:dk2>
      <a:lt2>
        <a:srgbClr val="FEFEFE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658BD5"/>
      </a:hlink>
      <a:folHlink>
        <a:srgbClr val="A16AA5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黑体"/>
        <a:font script="Hebr" typeface="黑体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1692</Words>
  <Application>WPS 演示</Application>
  <PresentationFormat>全屏显示(16:9)</PresentationFormat>
  <Paragraphs>237</Paragraphs>
  <Slides>21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黑体</vt:lpstr>
      <vt:lpstr>阿里巴巴普惠体 B</vt:lpstr>
      <vt:lpstr>微软雅黑</vt:lpstr>
      <vt:lpstr>Arial Unicode MS</vt:lpstr>
      <vt:lpstr>Office 主题​​</vt:lpstr>
      <vt:lpstr>1_Office 主题​​</vt:lpstr>
      <vt:lpstr>单细胞生物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48</cp:revision>
  <dcterms:created xsi:type="dcterms:W3CDTF">2020-05-09T09:50:00Z</dcterms:created>
  <dcterms:modified xsi:type="dcterms:W3CDTF">2024-08-31T00:56:53Z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5353B0FCA3914026933417DAD29FAEDE_12</vt:lpwstr>
  </property>
</Properties>
</file>