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0"/>
  </p:handoutMasterIdLst>
  <p:sldIdLst>
    <p:sldId id="416" r:id="rId4"/>
    <p:sldId id="307" r:id="rId6"/>
    <p:sldId id="432" r:id="rId7"/>
    <p:sldId id="434" r:id="rId8"/>
    <p:sldId id="433" r:id="rId9"/>
    <p:sldId id="401" r:id="rId10"/>
    <p:sldId id="402" r:id="rId11"/>
    <p:sldId id="403" r:id="rId12"/>
    <p:sldId id="440" r:id="rId13"/>
    <p:sldId id="404" r:id="rId14"/>
    <p:sldId id="460" r:id="rId15"/>
    <p:sldId id="435" r:id="rId16"/>
    <p:sldId id="439" r:id="rId17"/>
    <p:sldId id="406" r:id="rId18"/>
    <p:sldId id="329" r:id="rId19"/>
    <p:sldId id="441" r:id="rId20"/>
    <p:sldId id="408" r:id="rId21"/>
    <p:sldId id="409" r:id="rId22"/>
    <p:sldId id="410" r:id="rId23"/>
    <p:sldId id="327" r:id="rId24"/>
    <p:sldId id="443" r:id="rId25"/>
    <p:sldId id="445" r:id="rId26"/>
    <p:sldId id="446" r:id="rId27"/>
    <p:sldId id="447" r:id="rId28"/>
    <p:sldId id="448" r:id="rId29"/>
  </p:sldIdLst>
  <p:sldSz cx="9144000" cy="5143500" type="screen16x9"/>
  <p:notesSz cx="6858000" cy="9144000"/>
  <p:embeddedFontLst>
    <p:embeddedFont>
      <p:font typeface="黑体" panose="02010609060101010101" charset="-122"/>
      <p:regular r:id="rId35"/>
    </p:embeddedFont>
    <p:embeddedFont>
      <p:font typeface="微软雅黑" panose="020B0503020204020204" pitchFamily="34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3" userDrawn="1">
          <p15:clr>
            <a:srgbClr val="A4A3A4"/>
          </p15:clr>
        </p15:guide>
        <p15:guide id="2" pos="299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79FA9"/>
    <a:srgbClr val="84B434"/>
    <a:srgbClr val="FE7903"/>
    <a:srgbClr val="FFD7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660"/>
  </p:normalViewPr>
  <p:slideViewPr>
    <p:cSldViewPr showGuides="1">
      <p:cViewPr>
        <p:scale>
          <a:sx n="100" d="100"/>
          <a:sy n="100" d="100"/>
        </p:scale>
        <p:origin x="-324" y="-648"/>
      </p:cViewPr>
      <p:guideLst>
        <p:guide orient="horz" pos="1633"/>
        <p:guide pos="29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241.xml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黑体" panose="02010609060101010101" charset="-122"/>
              </a:defRPr>
            </a:lvl1pPr>
          </a:lstStyle>
          <a:p>
            <a:fld id="{22FA2C5A-E0CA-4F5C-91BD-206B35F35B4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黑体" panose="02010609060101010101" charset="-122"/>
              </a:defRPr>
            </a:lvl1pPr>
          </a:lstStyle>
          <a:p>
            <a:fld id="{236687AE-F1FA-467E-8DC1-1DC39A6925B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114BF3D-847B-4AA3-8473-FAF7492EED6D}" type="slidenum">
              <a:rPr lang="en-US" altLang="zh-CN"/>
            </a:fld>
            <a:endParaRPr lang="en-US" altLang="zh-CN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黑体" panose="0201060906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607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9938" name="文本占位符 160770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0"/>
            <a:r>
              <a:rPr lang="zh-CN" altLang="en-US" dirty="0"/>
              <a:t>动物</a:t>
            </a:r>
            <a:endParaRPr lang="zh-CN" altLang="en-US" dirty="0"/>
          </a:p>
        </p:txBody>
      </p:sp>
      <p:sp>
        <p:nvSpPr>
          <p:cNvPr id="3993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57C7768-874B-40C7-B959-785B388D40ED}" type="slidenum">
              <a:rPr lang="en-US" altLang="zh-CN"/>
            </a:fld>
            <a:endParaRPr lang="en-US" altLang="zh-CN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黑体" panose="0201060906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../media/image12.jpeg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image" Target="../media/image11.jpeg"/><Relationship Id="rId2" Type="http://schemas.openxmlformats.org/officeDocument/2006/relationships/tags" Target="../tags/tag168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image" Target="../media/image15.jpeg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image" Target="../media/image14.jpeg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tags" Target="../tags/tag16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0" Type="http://schemas.openxmlformats.org/officeDocument/2006/relationships/slideLayout" Target="../slideLayouts/slideLayout8.xml"/><Relationship Id="rId3" Type="http://schemas.openxmlformats.org/officeDocument/2006/relationships/tags" Target="../tags/tag183.xml"/><Relationship Id="rId29" Type="http://schemas.openxmlformats.org/officeDocument/2006/relationships/tags" Target="../tags/tag202.xml"/><Relationship Id="rId28" Type="http://schemas.openxmlformats.org/officeDocument/2006/relationships/image" Target="../media/image20.jpeg"/><Relationship Id="rId27" Type="http://schemas.openxmlformats.org/officeDocument/2006/relationships/tags" Target="../tags/tag201.xml"/><Relationship Id="rId26" Type="http://schemas.openxmlformats.org/officeDocument/2006/relationships/hyperlink" Target="&#23398;&#29983;&#20316;&#21697;6.ppt" TargetMode="External"/><Relationship Id="rId25" Type="http://schemas.openxmlformats.org/officeDocument/2006/relationships/image" Target="../media/image19.jpeg"/><Relationship Id="rId24" Type="http://schemas.openxmlformats.org/officeDocument/2006/relationships/tags" Target="../tags/tag200.xml"/><Relationship Id="rId23" Type="http://schemas.openxmlformats.org/officeDocument/2006/relationships/slide" Target="slide1.xml"/><Relationship Id="rId22" Type="http://schemas.openxmlformats.org/officeDocument/2006/relationships/image" Target="../media/image18.jpeg"/><Relationship Id="rId21" Type="http://schemas.openxmlformats.org/officeDocument/2006/relationships/tags" Target="../tags/tag199.xml"/><Relationship Id="rId20" Type="http://schemas.openxmlformats.org/officeDocument/2006/relationships/image" Target="../media/image17.jpeg"/><Relationship Id="rId2" Type="http://schemas.openxmlformats.org/officeDocument/2006/relationships/tags" Target="../tags/tag182.xml"/><Relationship Id="rId19" Type="http://schemas.openxmlformats.org/officeDocument/2006/relationships/tags" Target="../tags/tag198.xml"/><Relationship Id="rId18" Type="http://schemas.openxmlformats.org/officeDocument/2006/relationships/image" Target="../media/image16.jpeg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203.xml"/><Relationship Id="rId7" Type="http://schemas.openxmlformats.org/officeDocument/2006/relationships/image" Target="../media/image27.jpe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0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5.xml"/><Relationship Id="rId2" Type="http://schemas.openxmlformats.org/officeDocument/2006/relationships/image" Target="../media/image2.jpeg"/><Relationship Id="rId1" Type="http://schemas.openxmlformats.org/officeDocument/2006/relationships/tags" Target="../tags/tag12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29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tags" Target="../tags/tag2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3" Type="http://schemas.openxmlformats.org/officeDocument/2006/relationships/slideLayout" Target="../slideLayouts/slideLayout8.xml"/><Relationship Id="rId32" Type="http://schemas.openxmlformats.org/officeDocument/2006/relationships/tags" Target="../tags/tag157.xml"/><Relationship Id="rId31" Type="http://schemas.openxmlformats.org/officeDocument/2006/relationships/image" Target="../media/image8.jpeg"/><Relationship Id="rId30" Type="http://schemas.openxmlformats.org/officeDocument/2006/relationships/tags" Target="../tags/tag156.xml"/><Relationship Id="rId3" Type="http://schemas.openxmlformats.org/officeDocument/2006/relationships/tags" Target="../tags/tag134.xml"/><Relationship Id="rId29" Type="http://schemas.openxmlformats.org/officeDocument/2006/relationships/image" Target="../media/image7.jpeg"/><Relationship Id="rId28" Type="http://schemas.openxmlformats.org/officeDocument/2006/relationships/tags" Target="../tags/tag155.xml"/><Relationship Id="rId27" Type="http://schemas.openxmlformats.org/officeDocument/2006/relationships/image" Target="../media/image6.jpeg"/><Relationship Id="rId26" Type="http://schemas.openxmlformats.org/officeDocument/2006/relationships/tags" Target="../tags/tag154.xml"/><Relationship Id="rId25" Type="http://schemas.openxmlformats.org/officeDocument/2006/relationships/image" Target="../media/image5.jpeg"/><Relationship Id="rId24" Type="http://schemas.openxmlformats.org/officeDocument/2006/relationships/tags" Target="../tags/tag153.xml"/><Relationship Id="rId23" Type="http://schemas.openxmlformats.org/officeDocument/2006/relationships/image" Target="../media/image4.png"/><Relationship Id="rId22" Type="http://schemas.openxmlformats.org/officeDocument/2006/relationships/tags" Target="../tags/tag152.xml"/><Relationship Id="rId21" Type="http://schemas.openxmlformats.org/officeDocument/2006/relationships/image" Target="../media/image3.png"/><Relationship Id="rId20" Type="http://schemas.openxmlformats.org/officeDocument/2006/relationships/tags" Target="../tags/tag151.xml"/><Relationship Id="rId2" Type="http://schemas.openxmlformats.org/officeDocument/2006/relationships/tags" Target="../tags/tag133.xml"/><Relationship Id="rId19" Type="http://schemas.openxmlformats.org/officeDocument/2006/relationships/tags" Target="../tags/tag150.xml"/><Relationship Id="rId18" Type="http://schemas.openxmlformats.org/officeDocument/2006/relationships/tags" Target="../tags/tag149.xml"/><Relationship Id="rId17" Type="http://schemas.openxmlformats.org/officeDocument/2006/relationships/tags" Target="../tags/tag148.xml"/><Relationship Id="rId16" Type="http://schemas.openxmlformats.org/officeDocument/2006/relationships/tags" Target="../tags/tag147.xml"/><Relationship Id="rId15" Type="http://schemas.openxmlformats.org/officeDocument/2006/relationships/tags" Target="../tags/tag146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tags" Target="../tags/tag13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image" Target="../media/image9.jpeg"/><Relationship Id="rId1" Type="http://schemas.openxmlformats.org/officeDocument/2006/relationships/tags" Target="../tags/tag1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4.xml"/><Relationship Id="rId2" Type="http://schemas.openxmlformats.org/officeDocument/2006/relationships/image" Target="../media/image10.png"/><Relationship Id="rId1" Type="http://schemas.openxmlformats.org/officeDocument/2006/relationships/tags" Target="../tags/tag16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810" y="4688205"/>
            <a:ext cx="497522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Picture 2" descr="å°é¸¡, å¤æ´»èå°é¸¡, å¤æ´»è, é»è², è¬æ¾, å¯ç±, å¨ç©, æ§è´¨, å¿ç«¥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33390" y="1419225"/>
            <a:ext cx="2988310" cy="199263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uLnTx/>
                <a:uFillTx/>
                <a:sym typeface="+mn-ea"/>
              </a:rPr>
              <a:t>尝试对生物进行分类</a:t>
            </a:r>
            <a:endParaRPr lang="zh-CN" altLang="en-US" sz="4800">
              <a:uLnTx/>
              <a:uFillTx/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第四章  第一节 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3260" y="328295"/>
            <a:ext cx="245872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一、植物分类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106501" name="组合 24"/>
          <p:cNvGrpSpPr/>
          <p:nvPr/>
        </p:nvGrpSpPr>
        <p:grpSpPr bwMode="auto">
          <a:xfrm>
            <a:off x="552681" y="1173163"/>
            <a:ext cx="1457094" cy="2690812"/>
            <a:chOff x="721064" y="2208573"/>
            <a:chExt cx="1457325" cy="2690002"/>
          </a:xfrm>
        </p:grpSpPr>
        <p:pic>
          <p:nvPicPr>
            <p:cNvPr id="106502" name="Picture 2" descr="肾蕨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064" y="2208573"/>
              <a:ext cx="1457325" cy="207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3" name="Text Box 7" descr="40%"/>
            <p:cNvSpPr/>
            <p:nvPr>
              <p:custDataLst>
                <p:tags r:id="rId4"/>
              </p:custDataLst>
            </p:nvPr>
          </p:nvSpPr>
          <p:spPr>
            <a:xfrm>
              <a:off x="779897" y="4438339"/>
              <a:ext cx="914545" cy="4602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肾蕨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6507" name="组合 26"/>
          <p:cNvGrpSpPr/>
          <p:nvPr/>
        </p:nvGrpSpPr>
        <p:grpSpPr bwMode="auto">
          <a:xfrm>
            <a:off x="3655060" y="952818"/>
            <a:ext cx="925830" cy="2942906"/>
            <a:chOff x="3037700" y="1991229"/>
            <a:chExt cx="927810" cy="2942897"/>
          </a:xfrm>
        </p:grpSpPr>
        <p:pic>
          <p:nvPicPr>
            <p:cNvPr id="106508" name="Picture 4" descr="玉米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37700" y="1991229"/>
              <a:ext cx="927173" cy="231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9" name="Text Box 9" descr="40%"/>
            <p:cNvSpPr/>
            <p:nvPr>
              <p:custDataLst>
                <p:tags r:id="rId7"/>
              </p:custDataLst>
            </p:nvPr>
          </p:nvSpPr>
          <p:spPr>
            <a:xfrm>
              <a:off x="3127109" y="4473752"/>
              <a:ext cx="838401" cy="4603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玉米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6510" name="组合 25"/>
          <p:cNvGrpSpPr/>
          <p:nvPr/>
        </p:nvGrpSpPr>
        <p:grpSpPr bwMode="auto">
          <a:xfrm>
            <a:off x="2074545" y="952818"/>
            <a:ext cx="1143000" cy="2923858"/>
            <a:chOff x="1933337" y="1987715"/>
            <a:chExt cx="1143000" cy="2923528"/>
          </a:xfrm>
        </p:grpSpPr>
        <p:pic>
          <p:nvPicPr>
            <p:cNvPr id="106511" name="Picture 3" descr="葫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98767" y="1987715"/>
              <a:ext cx="675640" cy="2450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12" name="Text Box 10" descr="40%"/>
            <p:cNvSpPr/>
            <p:nvPr>
              <p:custDataLst>
                <p:tags r:id="rId10"/>
              </p:custDataLst>
            </p:nvPr>
          </p:nvSpPr>
          <p:spPr>
            <a:xfrm>
              <a:off x="1933337" y="4450920"/>
              <a:ext cx="1143000" cy="46032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葫芦藓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6513" name="组合 28"/>
          <p:cNvGrpSpPr/>
          <p:nvPr/>
        </p:nvGrpSpPr>
        <p:grpSpPr bwMode="auto">
          <a:xfrm>
            <a:off x="6974840" y="953135"/>
            <a:ext cx="1344295" cy="2950738"/>
            <a:chOff x="5539362" y="1938982"/>
            <a:chExt cx="1368425" cy="3003163"/>
          </a:xfrm>
        </p:grpSpPr>
        <p:pic>
          <p:nvPicPr>
            <p:cNvPr id="106514" name="Picture 6" descr="水绵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39362" y="1938982"/>
              <a:ext cx="1368425" cy="246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15" name="Text Box 11" descr="40%"/>
            <p:cNvSpPr/>
            <p:nvPr>
              <p:custDataLst>
                <p:tags r:id="rId13"/>
              </p:custDataLst>
            </p:nvPr>
          </p:nvSpPr>
          <p:spPr>
            <a:xfrm>
              <a:off x="5676229" y="4473591"/>
              <a:ext cx="914400" cy="46855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水绵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6516" name="组合 29"/>
          <p:cNvGrpSpPr/>
          <p:nvPr/>
        </p:nvGrpSpPr>
        <p:grpSpPr bwMode="auto">
          <a:xfrm>
            <a:off x="5003483" y="1254125"/>
            <a:ext cx="1547812" cy="2641600"/>
            <a:chOff x="6929275" y="2289362"/>
            <a:chExt cx="1547812" cy="2640946"/>
          </a:xfrm>
        </p:grpSpPr>
        <p:pic>
          <p:nvPicPr>
            <p:cNvPr id="106517" name="Picture 13" descr="pic_44764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15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9275" y="2289362"/>
              <a:ext cx="1547812" cy="201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18" name="Text Box 12" descr="40%"/>
            <p:cNvSpPr/>
            <p:nvPr>
              <p:custDataLst>
                <p:tags r:id="rId16"/>
              </p:custDataLst>
            </p:nvPr>
          </p:nvSpPr>
          <p:spPr>
            <a:xfrm>
              <a:off x="7226772" y="4470047"/>
              <a:ext cx="914400" cy="4602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油松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8800" y="3939540"/>
            <a:ext cx="8016875" cy="8299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marL="171450">
              <a:lnSpc>
                <a:spcPct val="100000"/>
              </a:lnSpc>
              <a:spcAft>
                <a:spcPts val="1000"/>
              </a:spcAft>
              <a:buFont typeface="黑体" panose="02010609060101010101" charset="-122"/>
              <a:buNone/>
            </a:pPr>
            <a:r>
              <a:rPr lang="zh-CN" altLang="en-US" sz="2400" smtClean="0">
                <a:latin typeface="黑体" panose="02010609060101010101" charset="-122"/>
                <a:sym typeface="黑体" panose="02010609060101010101" charset="-122"/>
              </a:rPr>
              <a:t>以常见的一些生物为例，试着将它们进行分类，做个小小的分类学家吧。</a:t>
            </a:r>
            <a:endParaRPr lang="zh-CN" altLang="en-US" sz="2400" smtClean="0">
              <a:latin typeface="黑体" panose="02010609060101010101" charset="-122"/>
              <a:sym typeface="黑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625850" y="586105"/>
            <a:ext cx="16319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1222375" y="800100"/>
            <a:ext cx="235140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玉米、向日葵、油松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6561455" y="767715"/>
            <a:ext cx="2217420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肾蕨、葫芦藓、水绵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683260" y="1633855"/>
            <a:ext cx="180911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玉米、向日葵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3763010" y="1729740"/>
            <a:ext cx="80581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油松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5" name="Text Box 46"/>
          <p:cNvSpPr txBox="1">
            <a:spLocks noChangeArrowheads="1"/>
          </p:cNvSpPr>
          <p:nvPr/>
        </p:nvSpPr>
        <p:spPr bwMode="auto">
          <a:xfrm>
            <a:off x="5285740" y="1793240"/>
            <a:ext cx="1545590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肾蕨、葫芦藓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7827010" y="1793240"/>
            <a:ext cx="92011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水绵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8" name="Text Box 37"/>
          <p:cNvSpPr txBox="1">
            <a:spLocks noChangeArrowheads="1"/>
          </p:cNvSpPr>
          <p:nvPr/>
        </p:nvSpPr>
        <p:spPr bwMode="auto">
          <a:xfrm>
            <a:off x="1159510" y="3811270"/>
            <a:ext cx="80581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玉米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9" name="Line 69"/>
          <p:cNvSpPr>
            <a:spLocks noChangeShapeType="1"/>
          </p:cNvSpPr>
          <p:nvPr/>
        </p:nvSpPr>
        <p:spPr bwMode="auto">
          <a:xfrm>
            <a:off x="1489075" y="3374390"/>
            <a:ext cx="0" cy="45212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2619375" y="3811270"/>
            <a:ext cx="111442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向日葵</a:t>
            </a:r>
            <a:endParaRPr kumimoji="1"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2" name="Line 70"/>
          <p:cNvSpPr>
            <a:spLocks noChangeShapeType="1"/>
          </p:cNvSpPr>
          <p:nvPr/>
        </p:nvSpPr>
        <p:spPr bwMode="auto">
          <a:xfrm>
            <a:off x="3101975" y="3387090"/>
            <a:ext cx="0" cy="407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4" name="Text Box 56"/>
          <p:cNvSpPr txBox="1">
            <a:spLocks noChangeArrowheads="1"/>
          </p:cNvSpPr>
          <p:nvPr/>
        </p:nvSpPr>
        <p:spPr bwMode="auto">
          <a:xfrm>
            <a:off x="5095240" y="3970655"/>
            <a:ext cx="671830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肾蕨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5" name="Line 72"/>
          <p:cNvSpPr>
            <a:spLocks noChangeShapeType="1"/>
          </p:cNvSpPr>
          <p:nvPr/>
        </p:nvSpPr>
        <p:spPr bwMode="auto">
          <a:xfrm flipH="1">
            <a:off x="5386070" y="3106420"/>
            <a:ext cx="4445" cy="8515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7" name="Text Box 57"/>
          <p:cNvSpPr txBox="1">
            <a:spLocks noChangeArrowheads="1"/>
          </p:cNvSpPr>
          <p:nvPr/>
        </p:nvSpPr>
        <p:spPr bwMode="auto">
          <a:xfrm>
            <a:off x="6239510" y="3907155"/>
            <a:ext cx="101663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葫芦藓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8" name="Line 73"/>
          <p:cNvSpPr>
            <a:spLocks noChangeShapeType="1"/>
          </p:cNvSpPr>
          <p:nvPr/>
        </p:nvSpPr>
        <p:spPr bwMode="auto">
          <a:xfrm>
            <a:off x="6694805" y="3507740"/>
            <a:ext cx="0" cy="4070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9" name="Text Box 83"/>
          <p:cNvSpPr txBox="1">
            <a:spLocks noChangeArrowheads="1"/>
          </p:cNvSpPr>
          <p:nvPr/>
        </p:nvSpPr>
        <p:spPr bwMode="auto">
          <a:xfrm>
            <a:off x="746125" y="4195445"/>
            <a:ext cx="168275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单子叶植物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0" name="Text Box 85"/>
          <p:cNvSpPr txBox="1">
            <a:spLocks noChangeArrowheads="1"/>
          </p:cNvSpPr>
          <p:nvPr/>
        </p:nvSpPr>
        <p:spPr bwMode="auto">
          <a:xfrm>
            <a:off x="2492375" y="4195445"/>
            <a:ext cx="158750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双子叶植物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1" name="Text Box 86"/>
          <p:cNvSpPr txBox="1">
            <a:spLocks noChangeArrowheads="1"/>
          </p:cNvSpPr>
          <p:nvPr/>
        </p:nvSpPr>
        <p:spPr bwMode="auto">
          <a:xfrm>
            <a:off x="4015740" y="4451985"/>
            <a:ext cx="87312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裸子</a:t>
            </a:r>
            <a:endParaRPr lang="en-US" altLang="zh-CN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eaLnBrk="1" hangingPunct="1"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2" name="Text Box 87"/>
          <p:cNvSpPr txBox="1">
            <a:spLocks noChangeArrowheads="1"/>
          </p:cNvSpPr>
          <p:nvPr/>
        </p:nvSpPr>
        <p:spPr bwMode="auto">
          <a:xfrm>
            <a:off x="5095240" y="4408170"/>
            <a:ext cx="82613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蕨类</a:t>
            </a:r>
            <a:endParaRPr lang="en-US" altLang="zh-CN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eaLnBrk="1" hangingPunct="1"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4591685" y="194945"/>
            <a:ext cx="110617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 物</a:t>
            </a:r>
            <a:endParaRPr kumimoji="1"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8925" y="476250"/>
            <a:ext cx="4946015" cy="1036320"/>
            <a:chOff x="4455" y="750"/>
            <a:chExt cx="7789" cy="1632"/>
          </a:xfrm>
        </p:grpSpPr>
        <p:sp>
          <p:nvSpPr>
            <p:cNvPr id="45" name="Text Box 17"/>
            <p:cNvSpPr txBox="1">
              <a:spLocks noChangeArrowheads="1"/>
            </p:cNvSpPr>
            <p:nvPr/>
          </p:nvSpPr>
          <p:spPr bwMode="auto">
            <a:xfrm>
              <a:off x="4455" y="1694"/>
              <a:ext cx="2222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有种子</a:t>
              </a:r>
              <a:endParaRPr kumimoji="1"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 Box 18"/>
            <p:cNvSpPr txBox="1">
              <a:spLocks noChangeArrowheads="1"/>
            </p:cNvSpPr>
            <p:nvPr/>
          </p:nvSpPr>
          <p:spPr bwMode="auto">
            <a:xfrm>
              <a:off x="10022" y="1694"/>
              <a:ext cx="2222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无种子</a:t>
              </a:r>
              <a:endParaRPr kumimoji="1"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107"/>
            <p:cNvSpPr/>
            <p:nvPr/>
          </p:nvSpPr>
          <p:spPr bwMode="auto">
            <a:xfrm rot="5400000">
              <a:off x="7520" y="-1246"/>
              <a:ext cx="858" cy="4850"/>
            </a:xfrm>
            <a:prstGeom prst="leftBrace">
              <a:avLst>
                <a:gd name="adj1" fmla="val 4749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96645" y="1441450"/>
            <a:ext cx="4217670" cy="966470"/>
            <a:chOff x="1727" y="2270"/>
            <a:chExt cx="6642" cy="1522"/>
          </a:xfrm>
        </p:grpSpPr>
        <p:sp>
          <p:nvSpPr>
            <p:cNvPr id="49" name="Text Box 27"/>
            <p:cNvSpPr txBox="1">
              <a:spLocks noChangeArrowheads="1"/>
            </p:cNvSpPr>
            <p:nvPr/>
          </p:nvSpPr>
          <p:spPr bwMode="auto">
            <a:xfrm>
              <a:off x="5113" y="3186"/>
              <a:ext cx="3256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种子无果皮包被</a:t>
              </a:r>
              <a:endParaRPr kumimoji="1"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50" name="Group 120"/>
            <p:cNvGrpSpPr/>
            <p:nvPr/>
          </p:nvGrpSpPr>
          <p:grpSpPr bwMode="auto">
            <a:xfrm rot="0">
              <a:off x="1727" y="2270"/>
              <a:ext cx="5293" cy="1523"/>
              <a:chOff x="299" y="1661"/>
              <a:chExt cx="2401" cy="685"/>
            </a:xfrm>
          </p:grpSpPr>
          <p:sp>
            <p:nvSpPr>
              <p:cNvPr id="51" name="Text Box 26"/>
              <p:cNvSpPr txBox="1">
                <a:spLocks noChangeArrowheads="1"/>
              </p:cNvSpPr>
              <p:nvPr/>
            </p:nvSpPr>
            <p:spPr bwMode="auto">
              <a:xfrm>
                <a:off x="299" y="2064"/>
                <a:ext cx="1477" cy="2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0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Arial" panose="020B0604020202020204" pitchFamily="34" charset="0"/>
                  </a:rPr>
                  <a:t>种子有果皮包被</a:t>
                </a:r>
                <a:endParaRPr kumimoji="1" lang="zh-CN" altLang="en-US" sz="20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AutoShape 109"/>
              <p:cNvSpPr/>
              <p:nvPr/>
            </p:nvSpPr>
            <p:spPr bwMode="auto">
              <a:xfrm rot="5400000">
                <a:off x="1656" y="1025"/>
                <a:ext cx="408" cy="1679"/>
              </a:xfrm>
              <a:prstGeom prst="leftBrace">
                <a:avLst>
                  <a:gd name="adj1" fmla="val 34293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41375" y="2369185"/>
            <a:ext cx="3201670" cy="1040765"/>
            <a:chOff x="1325" y="3731"/>
            <a:chExt cx="5042" cy="1639"/>
          </a:xfrm>
        </p:grpSpPr>
        <p:sp>
          <p:nvSpPr>
            <p:cNvPr id="23" name="Text Box 35"/>
            <p:cNvSpPr txBox="1">
              <a:spLocks noChangeArrowheads="1"/>
            </p:cNvSpPr>
            <p:nvPr/>
          </p:nvSpPr>
          <p:spPr bwMode="auto">
            <a:xfrm>
              <a:off x="1325" y="4390"/>
              <a:ext cx="2540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1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叶脉为平行脉</a:t>
              </a:r>
              <a:endPara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  <a:p>
              <a:pPr eaLnBrk="1" hangingPunct="1"/>
              <a:r>
                <a:rPr kumimoji="1" lang="zh-CN" altLang="en-US" sz="1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（一片子叶）</a:t>
              </a:r>
              <a:endPara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 Box 36"/>
            <p:cNvSpPr txBox="1">
              <a:spLocks noChangeArrowheads="1"/>
            </p:cNvSpPr>
            <p:nvPr/>
          </p:nvSpPr>
          <p:spPr bwMode="auto">
            <a:xfrm>
              <a:off x="3827" y="4390"/>
              <a:ext cx="2540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1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叶脉为网状脉</a:t>
              </a:r>
              <a:endPara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  <a:p>
              <a:pPr eaLnBrk="1" hangingPunct="1"/>
              <a:r>
                <a:rPr kumimoji="1" lang="zh-CN" altLang="en-US" sz="1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（两片子叶）</a:t>
              </a:r>
              <a:endPara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53" name="AutoShape 122"/>
            <p:cNvSpPr/>
            <p:nvPr/>
          </p:nvSpPr>
          <p:spPr bwMode="auto">
            <a:xfrm rot="5400000">
              <a:off x="3324" y="2734"/>
              <a:ext cx="556" cy="2551"/>
            </a:xfrm>
            <a:prstGeom prst="leftBrace">
              <a:avLst>
                <a:gd name="adj1" fmla="val 38567"/>
                <a:gd name="adj2" fmla="val 53995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88635" y="1505585"/>
            <a:ext cx="2824480" cy="929005"/>
            <a:chOff x="8801" y="2371"/>
            <a:chExt cx="4448" cy="1463"/>
          </a:xfrm>
        </p:grpSpPr>
        <p:sp>
          <p:nvSpPr>
            <p:cNvPr id="55" name="Text Box 44"/>
            <p:cNvSpPr txBox="1">
              <a:spLocks noChangeArrowheads="1"/>
            </p:cNvSpPr>
            <p:nvPr/>
          </p:nvSpPr>
          <p:spPr bwMode="auto">
            <a:xfrm>
              <a:off x="8801" y="3242"/>
              <a:ext cx="1624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有茎叶</a:t>
              </a:r>
              <a:endParaRPr kumimoji="1"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 Box 45"/>
            <p:cNvSpPr txBox="1">
              <a:spLocks noChangeArrowheads="1"/>
            </p:cNvSpPr>
            <p:nvPr/>
          </p:nvSpPr>
          <p:spPr bwMode="auto">
            <a:xfrm>
              <a:off x="11625" y="3227"/>
              <a:ext cx="1624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无茎叶</a:t>
              </a:r>
              <a:endParaRPr kumimoji="1"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57" name="AutoShape 124"/>
            <p:cNvSpPr/>
            <p:nvPr/>
          </p:nvSpPr>
          <p:spPr bwMode="auto">
            <a:xfrm rot="5400000">
              <a:off x="10470" y="1324"/>
              <a:ext cx="807" cy="2901"/>
            </a:xfrm>
            <a:prstGeom prst="leftBrace">
              <a:avLst>
                <a:gd name="adj1" fmla="val 3021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17465" y="2400935"/>
            <a:ext cx="2280285" cy="1078230"/>
            <a:chOff x="8059" y="3781"/>
            <a:chExt cx="3591" cy="1698"/>
          </a:xfrm>
        </p:grpSpPr>
        <p:sp>
          <p:nvSpPr>
            <p:cNvPr id="59" name="Text Box 53"/>
            <p:cNvSpPr txBox="1">
              <a:spLocks noChangeArrowheads="1"/>
            </p:cNvSpPr>
            <p:nvPr/>
          </p:nvSpPr>
          <p:spPr bwMode="auto">
            <a:xfrm>
              <a:off x="8059" y="4390"/>
              <a:ext cx="1461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有根</a:t>
              </a:r>
              <a:endParaRPr kumimoji="1"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 Box 54"/>
            <p:cNvSpPr txBox="1">
              <a:spLocks noChangeArrowheads="1"/>
            </p:cNvSpPr>
            <p:nvPr/>
          </p:nvSpPr>
          <p:spPr bwMode="auto">
            <a:xfrm>
              <a:off x="9624" y="4403"/>
              <a:ext cx="2026" cy="1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无 </a:t>
              </a:r>
              <a:r>
                <a:rPr kumimoji="1" lang="en-US" altLang="zh-CN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 </a:t>
              </a: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根（假根）</a:t>
              </a:r>
              <a:endParaRPr kumimoji="1"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61" name="AutoShape 126"/>
            <p:cNvSpPr/>
            <p:nvPr/>
          </p:nvSpPr>
          <p:spPr bwMode="auto">
            <a:xfrm rot="5400000">
              <a:off x="9232" y="3075"/>
              <a:ext cx="605" cy="2017"/>
            </a:xfrm>
            <a:prstGeom prst="leftBrace">
              <a:avLst>
                <a:gd name="adj1" fmla="val 280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" name="Line 71"/>
          <p:cNvSpPr>
            <a:spLocks noChangeShapeType="1"/>
          </p:cNvSpPr>
          <p:nvPr/>
        </p:nvSpPr>
        <p:spPr bwMode="auto">
          <a:xfrm>
            <a:off x="4311650" y="2445385"/>
            <a:ext cx="0" cy="1606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4" name="Text Box 128"/>
          <p:cNvSpPr txBox="1">
            <a:spLocks noChangeArrowheads="1"/>
          </p:cNvSpPr>
          <p:nvPr/>
        </p:nvSpPr>
        <p:spPr bwMode="auto">
          <a:xfrm>
            <a:off x="4036060" y="4098925"/>
            <a:ext cx="80581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油松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66" name="Group 131"/>
          <p:cNvGrpSpPr/>
          <p:nvPr/>
        </p:nvGrpSpPr>
        <p:grpSpPr bwMode="auto">
          <a:xfrm rot="0">
            <a:off x="7474124" y="2394328"/>
            <a:ext cx="873125" cy="725767"/>
            <a:chOff x="4851" y="2336"/>
            <a:chExt cx="624" cy="514"/>
          </a:xfrm>
        </p:grpSpPr>
        <p:sp>
          <p:nvSpPr>
            <p:cNvPr id="69" name="Line 59"/>
            <p:cNvSpPr>
              <a:spLocks noChangeShapeType="1"/>
            </p:cNvSpPr>
            <p:nvPr/>
          </p:nvSpPr>
          <p:spPr bwMode="auto">
            <a:xfrm>
              <a:off x="5088" y="2336"/>
              <a:ext cx="0" cy="2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5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 Box 60"/>
            <p:cNvSpPr txBox="1">
              <a:spLocks noChangeArrowheads="1"/>
            </p:cNvSpPr>
            <p:nvPr/>
          </p:nvSpPr>
          <p:spPr bwMode="auto">
            <a:xfrm>
              <a:off x="4851" y="2568"/>
              <a:ext cx="62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无根</a:t>
              </a:r>
              <a:endParaRPr kumimoji="1"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7" name="Line 74"/>
          <p:cNvSpPr>
            <a:spLocks noChangeShapeType="1"/>
          </p:cNvSpPr>
          <p:nvPr/>
        </p:nvSpPr>
        <p:spPr bwMode="auto">
          <a:xfrm>
            <a:off x="7807960" y="3042285"/>
            <a:ext cx="635" cy="8642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8" name="Text Box 129"/>
          <p:cNvSpPr txBox="1">
            <a:spLocks noChangeArrowheads="1"/>
          </p:cNvSpPr>
          <p:nvPr/>
        </p:nvSpPr>
        <p:spPr bwMode="auto">
          <a:xfrm>
            <a:off x="7478395" y="3907155"/>
            <a:ext cx="920115" cy="3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水绵</a:t>
            </a:r>
            <a:endParaRPr kumimoji="1"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2" name="AutoShape 143"/>
          <p:cNvSpPr/>
          <p:nvPr/>
        </p:nvSpPr>
        <p:spPr bwMode="auto">
          <a:xfrm rot="16200000">
            <a:off x="2237740" y="3820160"/>
            <a:ext cx="191770" cy="171323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3" name="Text Box 144"/>
          <p:cNvSpPr txBox="1">
            <a:spLocks noChangeArrowheads="1"/>
          </p:cNvSpPr>
          <p:nvPr/>
        </p:nvSpPr>
        <p:spPr bwMode="auto">
          <a:xfrm>
            <a:off x="1667510" y="4732020"/>
            <a:ext cx="139700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被子植物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4" name="Text Box 87"/>
          <p:cNvSpPr txBox="1">
            <a:spLocks noChangeArrowheads="1"/>
          </p:cNvSpPr>
          <p:nvPr/>
        </p:nvSpPr>
        <p:spPr bwMode="auto">
          <a:xfrm>
            <a:off x="6365240" y="4408170"/>
            <a:ext cx="82613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苔藓</a:t>
            </a:r>
            <a:endParaRPr lang="en-US" altLang="zh-CN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eaLnBrk="1" hangingPunct="1"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5" name="Text Box 87"/>
          <p:cNvSpPr txBox="1">
            <a:spLocks noChangeArrowheads="1"/>
          </p:cNvSpPr>
          <p:nvPr/>
        </p:nvSpPr>
        <p:spPr bwMode="auto">
          <a:xfrm>
            <a:off x="7256145" y="4408170"/>
            <a:ext cx="132080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accent2"/>
              </a:buClr>
              <a:buSzPct val="95000"/>
              <a:buFont typeface="黑体" panose="02010609060101010101" charset="-122"/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8" grpId="1"/>
      <p:bldP spid="19" grpId="1"/>
      <p:bldP spid="20" grpId="0"/>
      <p:bldP spid="21" grpId="0"/>
      <p:bldP spid="20" grpId="1"/>
      <p:bldP spid="21" grpId="1"/>
      <p:bldP spid="25" grpId="0"/>
      <p:bldP spid="26" grpId="0"/>
      <p:bldP spid="25" grpId="1"/>
      <p:bldP spid="26" grpId="1"/>
      <p:bldP spid="28" grpId="0"/>
      <p:bldP spid="28" grpId="1"/>
      <p:bldP spid="31" grpId="0"/>
      <p:bldP spid="31" grpId="1"/>
      <p:bldP spid="39" grpId="0"/>
      <p:bldP spid="40" grpId="0"/>
      <p:bldP spid="39" grpId="1"/>
      <p:bldP spid="40" grpId="1"/>
      <p:bldP spid="72" grpId="0" bldLvl="0" animBg="1"/>
      <p:bldP spid="73" grpId="0"/>
      <p:bldP spid="72" grpId="1" animBg="1"/>
      <p:bldP spid="73" grpId="1"/>
      <p:bldP spid="64" grpId="0"/>
      <p:bldP spid="64" grpId="1"/>
      <p:bldP spid="41" grpId="0"/>
      <p:bldP spid="41" grpId="1"/>
      <p:bldP spid="34" grpId="0"/>
      <p:bldP spid="34" grpId="1"/>
      <p:bldP spid="42" grpId="0"/>
      <p:bldP spid="42" grpId="1"/>
      <p:bldP spid="37" grpId="0"/>
      <p:bldP spid="37" grpId="1"/>
      <p:bldP spid="74" grpId="0"/>
      <p:bldP spid="74" grpId="1"/>
      <p:bldP spid="68" grpId="0"/>
      <p:bldP spid="68" grpId="1"/>
      <p:bldP spid="75" grpId="0"/>
      <p:bldP spid="7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3453130" y="483235"/>
            <a:ext cx="199009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44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4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植物</a:t>
            </a:r>
            <a:endParaRPr lang="zh-CN" altLang="en-US" sz="4400" spc="3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5" y="1261110"/>
            <a:ext cx="9004935" cy="3531870"/>
            <a:chOff x="1" y="1986"/>
            <a:chExt cx="14181" cy="5562"/>
          </a:xfrm>
        </p:grpSpPr>
        <p:cxnSp>
          <p:nvCxnSpPr>
            <p:cNvPr id="5" name="直接连接符 4"/>
            <p:cNvCxnSpPr>
              <a:stCxn id="30" idx="2"/>
              <a:endCxn id="29" idx="0"/>
            </p:cNvCxnSpPr>
            <p:nvPr>
              <p:custDataLst>
                <p:tags r:id="rId2"/>
              </p:custDataLst>
            </p:nvPr>
          </p:nvCxnSpPr>
          <p:spPr>
            <a:xfrm flipH="1">
              <a:off x="1698" y="1986"/>
              <a:ext cx="5307" cy="21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30" idx="2"/>
              <a:endCxn id="35" idx="0"/>
            </p:cNvCxnSpPr>
            <p:nvPr>
              <p:custDataLst>
                <p:tags r:id="rId3"/>
              </p:custDataLst>
            </p:nvPr>
          </p:nvCxnSpPr>
          <p:spPr>
            <a:xfrm>
              <a:off x="7005" y="1986"/>
              <a:ext cx="5592" cy="20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30" idx="2"/>
              <a:endCxn id="32" idx="0"/>
            </p:cNvCxnSpPr>
            <p:nvPr>
              <p:custDataLst>
                <p:tags r:id="rId4"/>
              </p:custDataLst>
            </p:nvPr>
          </p:nvCxnSpPr>
          <p:spPr>
            <a:xfrm>
              <a:off x="7005" y="1986"/>
              <a:ext cx="1" cy="20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30" idx="2"/>
              <a:endCxn id="31" idx="0"/>
            </p:cNvCxnSpPr>
            <p:nvPr>
              <p:custDataLst>
                <p:tags r:id="rId5"/>
              </p:custDataLst>
            </p:nvPr>
          </p:nvCxnSpPr>
          <p:spPr>
            <a:xfrm flipH="1">
              <a:off x="4346" y="1986"/>
              <a:ext cx="2659" cy="20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30" idx="2"/>
              <a:endCxn id="33" idx="0"/>
            </p:cNvCxnSpPr>
            <p:nvPr>
              <p:custDataLst>
                <p:tags r:id="rId6"/>
              </p:custDataLst>
            </p:nvPr>
          </p:nvCxnSpPr>
          <p:spPr>
            <a:xfrm>
              <a:off x="7005" y="1986"/>
              <a:ext cx="2784" cy="20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圆角矩形 28"/>
            <p:cNvSpPr/>
            <p:nvPr>
              <p:custDataLst>
                <p:tags r:id="rId7"/>
              </p:custDataLst>
            </p:nvPr>
          </p:nvSpPr>
          <p:spPr>
            <a:xfrm>
              <a:off x="761" y="4102"/>
              <a:ext cx="1873" cy="212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1" name="圆角矩形 30"/>
            <p:cNvSpPr/>
            <p:nvPr>
              <p:custDataLst>
                <p:tags r:id="rId8"/>
              </p:custDataLst>
            </p:nvPr>
          </p:nvSpPr>
          <p:spPr>
            <a:xfrm>
              <a:off x="3409" y="4077"/>
              <a:ext cx="1873" cy="212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2" name="圆角矩形 31"/>
            <p:cNvSpPr/>
            <p:nvPr>
              <p:custDataLst>
                <p:tags r:id="rId9"/>
              </p:custDataLst>
            </p:nvPr>
          </p:nvSpPr>
          <p:spPr>
            <a:xfrm>
              <a:off x="6069" y="4077"/>
              <a:ext cx="1873" cy="212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>
              <p:custDataLst>
                <p:tags r:id="rId10"/>
              </p:custDataLst>
            </p:nvPr>
          </p:nvSpPr>
          <p:spPr>
            <a:xfrm>
              <a:off x="8852" y="4077"/>
              <a:ext cx="1873" cy="212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5" name="圆角矩形 34"/>
            <p:cNvSpPr/>
            <p:nvPr>
              <p:custDataLst>
                <p:tags r:id="rId11"/>
              </p:custDataLst>
            </p:nvPr>
          </p:nvSpPr>
          <p:spPr>
            <a:xfrm>
              <a:off x="11660" y="4077"/>
              <a:ext cx="1873" cy="212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9" name="标题 1"/>
            <p:cNvSpPr txBox="1"/>
            <p:nvPr>
              <p:custDataLst>
                <p:tags r:id="rId12"/>
              </p:custDataLst>
            </p:nvPr>
          </p:nvSpPr>
          <p:spPr>
            <a:xfrm>
              <a:off x="1" y="6544"/>
              <a:ext cx="2972" cy="1004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marL="285750" lvl="1" indent="0" algn="l" font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buNone/>
              </a:pPr>
              <a:r>
                <a:rPr lang="zh-CN" altLang="en-US" sz="2400" spc="15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藻类植物</a:t>
              </a:r>
              <a:endParaRPr lang="zh-CN" altLang="en-US" sz="2400" spc="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0" name="标题 1"/>
            <p:cNvSpPr txBox="1"/>
            <p:nvPr>
              <p:custDataLst>
                <p:tags r:id="rId13"/>
              </p:custDataLst>
            </p:nvPr>
          </p:nvSpPr>
          <p:spPr>
            <a:xfrm>
              <a:off x="2351" y="6544"/>
              <a:ext cx="3355" cy="1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marL="285750" lvl="1" indent="0" algn="ctr" font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buNone/>
              </a:pPr>
              <a:r>
                <a:rPr lang="zh-CN" altLang="en-US" sz="2400" spc="15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苔藓植物</a:t>
              </a:r>
              <a:endParaRPr lang="zh-CN" altLang="en-US" sz="2400" spc="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1" name="标题 1"/>
            <p:cNvSpPr txBox="1"/>
            <p:nvPr>
              <p:custDataLst>
                <p:tags r:id="rId14"/>
              </p:custDataLst>
            </p:nvPr>
          </p:nvSpPr>
          <p:spPr>
            <a:xfrm>
              <a:off x="5350" y="6544"/>
              <a:ext cx="3355" cy="1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marL="285750" lvl="1" indent="0" algn="l" font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buNone/>
              </a:pPr>
              <a:r>
                <a:rPr lang="zh-CN" altLang="en-US" sz="2400" spc="15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蕨类植物</a:t>
              </a:r>
              <a:endParaRPr lang="zh-CN" altLang="en-US" sz="2400" spc="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2" name="标题 1"/>
            <p:cNvSpPr txBox="1"/>
            <p:nvPr>
              <p:custDataLst>
                <p:tags r:id="rId15"/>
              </p:custDataLst>
            </p:nvPr>
          </p:nvSpPr>
          <p:spPr>
            <a:xfrm>
              <a:off x="7999" y="6544"/>
              <a:ext cx="3355" cy="1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marL="285750" lvl="1" indent="0" algn="ctr" font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buNone/>
              </a:pPr>
              <a:r>
                <a:rPr lang="zh-CN" altLang="en-US" sz="2400" spc="15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裸子植物</a:t>
              </a:r>
              <a:endParaRPr lang="zh-CN" altLang="en-US" sz="2400" spc="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" name="标题 1"/>
            <p:cNvSpPr txBox="1"/>
            <p:nvPr>
              <p:custDataLst>
                <p:tags r:id="rId16"/>
              </p:custDataLst>
            </p:nvPr>
          </p:nvSpPr>
          <p:spPr>
            <a:xfrm>
              <a:off x="10828" y="6544"/>
              <a:ext cx="3355" cy="1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marL="285750" lvl="1" indent="0" algn="ctr" font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buNone/>
              </a:pPr>
              <a:r>
                <a:rPr lang="zh-CN" altLang="en-US" sz="2400" spc="15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被子植物</a:t>
              </a:r>
              <a:endParaRPr lang="zh-CN" altLang="en-US" sz="2400" spc="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2052" name="Picture 5" descr="1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27" y="4150"/>
              <a:ext cx="1425" cy="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6" descr="1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0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902" y="4259"/>
              <a:ext cx="818" cy="1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Picture 7" descr="1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2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2075" y="4124"/>
              <a:ext cx="1016" cy="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9" descr="1">
              <a:hlinkClick r:id="rId23" action="ppaction://hlinksldjump"/>
            </p:cNvPr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25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9113" y="4227"/>
              <a:ext cx="1404" cy="1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7" name="Picture 10" descr="1">
              <a:hlinkClick r:id="rId26" action="ppaction://hlinkpres?slideindex=1&amp;slidetitle="/>
            </p:cNvPr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2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120" y="4190"/>
              <a:ext cx="1116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683260" y="339090"/>
            <a:ext cx="3137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植物的种类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文本框 1"/>
          <p:cNvSpPr/>
          <p:nvPr/>
        </p:nvSpPr>
        <p:spPr>
          <a:xfrm>
            <a:off x="251381" y="1059180"/>
            <a:ext cx="7134225" cy="353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、有种子的植物可以分为哪些类群？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答：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裸子植物和被子植物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被子植物又可以分为单子叶植物和双子叶植物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00000"/>
              </a:lnSpc>
            </a:pPr>
            <a:endParaRPr lang="en-US" altLang="zh-CN" sz="24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2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、无种子的植物可以分为哪些类群？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答：就是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孢子植物。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可以分为：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藻类植物、苔藓植物、蕨类植物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黑体" panose="02010609060101010101" charset="-122"/>
            </a:endParaRPr>
          </a:p>
        </p:txBody>
      </p:sp>
      <p:pic>
        <p:nvPicPr>
          <p:cNvPr id="109571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25941" y="458391"/>
            <a:ext cx="1064419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2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8506" y="1827610"/>
            <a:ext cx="928688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3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0519" y="1422797"/>
            <a:ext cx="1071563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3081" y="3813572"/>
            <a:ext cx="921544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5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2631" y="2792016"/>
            <a:ext cx="1285875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6" name="图片 9"/>
          <p:cNvPicPr>
            <a:picLocks noChangeAspect="1" noChangeArrowheads="1"/>
          </p:cNvPicPr>
          <p:nvPr/>
        </p:nvPicPr>
        <p:blipFill>
          <a:blip r:embed="rId6" cstate="email"/>
          <a:srcRect r="6193" b="8173"/>
          <a:stretch>
            <a:fillRect/>
          </a:stretch>
        </p:blipFill>
        <p:spPr bwMode="auto">
          <a:xfrm>
            <a:off x="6838950" y="3532505"/>
            <a:ext cx="1900555" cy="124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7" name="图片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03081" y="494110"/>
            <a:ext cx="1813322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77215" y="288290"/>
            <a:ext cx="1229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讨论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4162" y="310136"/>
            <a:ext cx="22352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一、植物分类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040" y="4577080"/>
            <a:ext cx="7030085" cy="3632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注意：上述顺序并不代表其进化关系及顺序</a:t>
            </a:r>
            <a:endParaRPr kumimoji="1"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5601" name="文本框 119809"/>
          <p:cNvSpPr txBox="1"/>
          <p:nvPr>
            <p:custDataLst>
              <p:tags r:id="rId2"/>
            </p:custDataLst>
          </p:nvPr>
        </p:nvSpPr>
        <p:spPr>
          <a:xfrm>
            <a:off x="827405" y="814705"/>
            <a:ext cx="7951470" cy="43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你能否把上述植物的所属类群按一定顺序排列？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9811" name="文本框 119810"/>
          <p:cNvSpPr txBox="1"/>
          <p:nvPr>
            <p:custDataLst>
              <p:tags r:id="rId3"/>
            </p:custDataLst>
          </p:nvPr>
        </p:nvSpPr>
        <p:spPr>
          <a:xfrm>
            <a:off x="1475740" y="1270635"/>
            <a:ext cx="4803775" cy="5086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按从简单到复杂的顺序排列为：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9813" name="圆角矩形 119812"/>
          <p:cNvSpPr/>
          <p:nvPr>
            <p:custDataLst>
              <p:tags r:id="rId4"/>
            </p:custDataLst>
          </p:nvPr>
        </p:nvSpPr>
        <p:spPr>
          <a:xfrm>
            <a:off x="1906905" y="2519045"/>
            <a:ext cx="565150" cy="1902460"/>
          </a:xfrm>
          <a:prstGeom prst="roundRect">
            <a:avLst>
              <a:gd name="adj" fmla="val 16667"/>
            </a:avLst>
          </a:prstGeom>
          <a:solidFill>
            <a:srgbClr val="079FA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藻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类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植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物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9815" name="圆角矩形 119814"/>
          <p:cNvSpPr/>
          <p:nvPr>
            <p:custDataLst>
              <p:tags r:id="rId5"/>
            </p:custDataLst>
          </p:nvPr>
        </p:nvSpPr>
        <p:spPr>
          <a:xfrm>
            <a:off x="3059430" y="2271395"/>
            <a:ext cx="565150" cy="2164715"/>
          </a:xfrm>
          <a:prstGeom prst="roundRect">
            <a:avLst>
              <a:gd name="adj" fmla="val 16667"/>
            </a:avLst>
          </a:prstGeom>
          <a:solidFill>
            <a:srgbClr val="079FA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苔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藓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植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物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9816" name="圆角矩形 119815"/>
          <p:cNvSpPr/>
          <p:nvPr>
            <p:custDataLst>
              <p:tags r:id="rId6"/>
            </p:custDataLst>
          </p:nvPr>
        </p:nvSpPr>
        <p:spPr>
          <a:xfrm>
            <a:off x="4211955" y="2059940"/>
            <a:ext cx="565150" cy="2361565"/>
          </a:xfrm>
          <a:prstGeom prst="roundRect">
            <a:avLst>
              <a:gd name="adj" fmla="val 16667"/>
            </a:avLst>
          </a:prstGeom>
          <a:solidFill>
            <a:srgbClr val="079FA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蕨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类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植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物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9817" name="圆角矩形 119816"/>
          <p:cNvSpPr/>
          <p:nvPr>
            <p:custDataLst>
              <p:tags r:id="rId7"/>
            </p:custDataLst>
          </p:nvPr>
        </p:nvSpPr>
        <p:spPr>
          <a:xfrm>
            <a:off x="5363210" y="1863090"/>
            <a:ext cx="565150" cy="2558415"/>
          </a:xfrm>
          <a:prstGeom prst="roundRect">
            <a:avLst>
              <a:gd name="adj" fmla="val 16667"/>
            </a:avLst>
          </a:prstGeom>
          <a:solidFill>
            <a:srgbClr val="079FA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裸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子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植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物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9818" name="圆角矩形 119817"/>
          <p:cNvSpPr/>
          <p:nvPr>
            <p:custDataLst>
              <p:tags r:id="rId8"/>
            </p:custDataLst>
          </p:nvPr>
        </p:nvSpPr>
        <p:spPr>
          <a:xfrm>
            <a:off x="6586220" y="1666240"/>
            <a:ext cx="565150" cy="2755265"/>
          </a:xfrm>
          <a:prstGeom prst="roundRect">
            <a:avLst>
              <a:gd name="adj" fmla="val 16667"/>
            </a:avLst>
          </a:prstGeom>
          <a:solidFill>
            <a:srgbClr val="079FA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被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子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植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buClr>
                <a:schemeClr val="bg1"/>
              </a:buClr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物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 bldLvl="0" animBg="1"/>
      <p:bldP spid="119815" grpId="0" bldLvl="0" animBg="1"/>
      <p:bldP spid="119816" grpId="0" bldLvl="0" animBg="1"/>
      <p:bldP spid="119817" grpId="0" bldLvl="0" animBg="1"/>
      <p:bldP spid="119818" grpId="0" bldLvl="0" animBg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394671" y="1725342"/>
            <a:ext cx="245138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aphicFrame>
        <p:nvGraphicFramePr>
          <p:cNvPr id="150531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15710" y="1131276"/>
          <a:ext cx="6823075" cy="3585315"/>
        </p:xfrm>
        <a:graphic>
          <a:graphicData uri="http://schemas.openxmlformats.org/drawingml/2006/table">
            <a:tbl>
              <a:tblPr/>
              <a:tblGrid>
                <a:gridCol w="1536700"/>
                <a:gridCol w="1847850"/>
                <a:gridCol w="459704"/>
                <a:gridCol w="513080"/>
                <a:gridCol w="513080"/>
                <a:gridCol w="456071"/>
                <a:gridCol w="748242"/>
                <a:gridCol w="748242"/>
              </a:tblGrid>
              <a:tr h="505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植物名称 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类群名称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茎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叶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花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果实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种子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2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53" name="Text Box 77"/>
          <p:cNvSpPr txBox="1">
            <a:spLocks noChangeArrowheads="1"/>
          </p:cNvSpPr>
          <p:nvPr/>
        </p:nvSpPr>
        <p:spPr bwMode="auto">
          <a:xfrm>
            <a:off x="1402715" y="3006137"/>
            <a:ext cx="105918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肾 蕨</a:t>
            </a:r>
            <a:endParaRPr kumimoji="1" lang="zh-CN" altLang="en-US" sz="2400" b="1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06" name="Text Box 78"/>
          <p:cNvSpPr txBox="1">
            <a:spLocks noChangeArrowheads="1"/>
          </p:cNvSpPr>
          <p:nvPr/>
        </p:nvSpPr>
        <p:spPr bwMode="auto">
          <a:xfrm>
            <a:off x="2962910" y="1991360"/>
            <a:ext cx="152781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07" name="Text Box 79"/>
          <p:cNvSpPr txBox="1">
            <a:spLocks noChangeArrowheads="1"/>
          </p:cNvSpPr>
          <p:nvPr/>
        </p:nvSpPr>
        <p:spPr bwMode="auto">
          <a:xfrm>
            <a:off x="4562196" y="4080969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08" name="Text Box 80"/>
          <p:cNvSpPr txBox="1">
            <a:spLocks noChangeArrowheads="1"/>
          </p:cNvSpPr>
          <p:nvPr/>
        </p:nvSpPr>
        <p:spPr bwMode="auto">
          <a:xfrm>
            <a:off x="5046772" y="4080969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09" name="Text Box 81"/>
          <p:cNvSpPr txBox="1">
            <a:spLocks noChangeArrowheads="1"/>
          </p:cNvSpPr>
          <p:nvPr/>
        </p:nvSpPr>
        <p:spPr bwMode="auto">
          <a:xfrm>
            <a:off x="5532534" y="4080969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658" name="Text Box 82"/>
          <p:cNvSpPr txBox="1">
            <a:spLocks noChangeArrowheads="1"/>
          </p:cNvSpPr>
          <p:nvPr/>
        </p:nvSpPr>
        <p:spPr bwMode="auto">
          <a:xfrm>
            <a:off x="1364615" y="2501947"/>
            <a:ext cx="125666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葫芦藓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659" name="Text Box 83"/>
          <p:cNvSpPr txBox="1">
            <a:spLocks noChangeArrowheads="1"/>
          </p:cNvSpPr>
          <p:nvPr/>
        </p:nvSpPr>
        <p:spPr bwMode="auto">
          <a:xfrm>
            <a:off x="3278215" y="1991407"/>
            <a:ext cx="2641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2" name="Text Box 84"/>
          <p:cNvSpPr txBox="1">
            <a:spLocks noChangeArrowheads="1"/>
          </p:cNvSpPr>
          <p:nvPr/>
        </p:nvSpPr>
        <p:spPr bwMode="auto">
          <a:xfrm>
            <a:off x="2891155" y="2456180"/>
            <a:ext cx="152781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苔藓植物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3" name="Text Box 85"/>
          <p:cNvSpPr txBox="1">
            <a:spLocks noChangeArrowheads="1"/>
          </p:cNvSpPr>
          <p:nvPr/>
        </p:nvSpPr>
        <p:spPr bwMode="auto">
          <a:xfrm>
            <a:off x="5017080" y="1974735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4" name="Text Box 86"/>
          <p:cNvSpPr txBox="1">
            <a:spLocks noChangeArrowheads="1"/>
          </p:cNvSpPr>
          <p:nvPr/>
        </p:nvSpPr>
        <p:spPr bwMode="auto">
          <a:xfrm>
            <a:off x="5530159" y="1974735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5" name="Text Box 87"/>
          <p:cNvSpPr txBox="1">
            <a:spLocks noChangeArrowheads="1"/>
          </p:cNvSpPr>
          <p:nvPr/>
        </p:nvSpPr>
        <p:spPr bwMode="auto">
          <a:xfrm>
            <a:off x="4503999" y="2497134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6" name="Text Box 88"/>
          <p:cNvSpPr txBox="1">
            <a:spLocks noChangeArrowheads="1"/>
          </p:cNvSpPr>
          <p:nvPr/>
        </p:nvSpPr>
        <p:spPr bwMode="auto">
          <a:xfrm>
            <a:off x="5017080" y="2497134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7" name="Text Box 89"/>
          <p:cNvSpPr txBox="1">
            <a:spLocks noChangeArrowheads="1"/>
          </p:cNvSpPr>
          <p:nvPr/>
        </p:nvSpPr>
        <p:spPr bwMode="auto">
          <a:xfrm>
            <a:off x="5530159" y="2497134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8" name="Text Box 90"/>
          <p:cNvSpPr txBox="1">
            <a:spLocks noChangeArrowheads="1"/>
          </p:cNvSpPr>
          <p:nvPr/>
        </p:nvSpPr>
        <p:spPr bwMode="auto">
          <a:xfrm>
            <a:off x="6609765" y="3490550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19" name="Text Box 91"/>
          <p:cNvSpPr txBox="1">
            <a:spLocks noChangeArrowheads="1"/>
          </p:cNvSpPr>
          <p:nvPr/>
        </p:nvSpPr>
        <p:spPr bwMode="auto">
          <a:xfrm>
            <a:off x="6017110" y="3490550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0" name="Text Box 92"/>
          <p:cNvSpPr txBox="1">
            <a:spLocks noChangeArrowheads="1"/>
          </p:cNvSpPr>
          <p:nvPr/>
        </p:nvSpPr>
        <p:spPr bwMode="auto">
          <a:xfrm>
            <a:off x="7356960" y="4053029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1" name="Text Box 93"/>
          <p:cNvSpPr txBox="1">
            <a:spLocks noChangeArrowheads="1"/>
          </p:cNvSpPr>
          <p:nvPr/>
        </p:nvSpPr>
        <p:spPr bwMode="auto">
          <a:xfrm>
            <a:off x="4503999" y="2995468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2" name="Text Box 94"/>
          <p:cNvSpPr txBox="1">
            <a:spLocks noChangeArrowheads="1"/>
          </p:cNvSpPr>
          <p:nvPr/>
        </p:nvSpPr>
        <p:spPr bwMode="auto">
          <a:xfrm>
            <a:off x="5017080" y="2995468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3" name="Text Box 95"/>
          <p:cNvSpPr txBox="1">
            <a:spLocks noChangeArrowheads="1"/>
          </p:cNvSpPr>
          <p:nvPr/>
        </p:nvSpPr>
        <p:spPr bwMode="auto">
          <a:xfrm>
            <a:off x="5530159" y="2995468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4" name="Text Box 96"/>
          <p:cNvSpPr txBox="1">
            <a:spLocks noChangeArrowheads="1"/>
          </p:cNvSpPr>
          <p:nvPr/>
        </p:nvSpPr>
        <p:spPr bwMode="auto">
          <a:xfrm>
            <a:off x="6004517" y="4040329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5" name="Text Box 97"/>
          <p:cNvSpPr txBox="1">
            <a:spLocks noChangeArrowheads="1"/>
          </p:cNvSpPr>
          <p:nvPr/>
        </p:nvSpPr>
        <p:spPr bwMode="auto">
          <a:xfrm>
            <a:off x="6602780" y="4032074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 </a:t>
            </a:r>
            <a:endParaRPr kumimoji="1" lang="en-US" altLang="zh-CN" sz="2800" b="1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6" name="Text Box 98"/>
          <p:cNvSpPr txBox="1">
            <a:spLocks noChangeArrowheads="1"/>
          </p:cNvSpPr>
          <p:nvPr/>
        </p:nvSpPr>
        <p:spPr bwMode="auto">
          <a:xfrm>
            <a:off x="7297435" y="2995468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 </a:t>
            </a:r>
            <a:endParaRPr kumimoji="1" lang="en-US" altLang="zh-CN" sz="2800" b="1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7" name="Text Box 99"/>
          <p:cNvSpPr txBox="1">
            <a:spLocks noChangeArrowheads="1"/>
          </p:cNvSpPr>
          <p:nvPr/>
        </p:nvSpPr>
        <p:spPr bwMode="auto">
          <a:xfrm>
            <a:off x="7354443" y="3490550"/>
            <a:ext cx="399062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8" name="Text Box 100"/>
          <p:cNvSpPr txBox="1">
            <a:spLocks noChangeArrowheads="1"/>
          </p:cNvSpPr>
          <p:nvPr/>
        </p:nvSpPr>
        <p:spPr bwMode="auto">
          <a:xfrm>
            <a:off x="5017080" y="3490550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29" name="Text Box 101"/>
          <p:cNvSpPr txBox="1">
            <a:spLocks noChangeArrowheads="1"/>
          </p:cNvSpPr>
          <p:nvPr/>
        </p:nvSpPr>
        <p:spPr bwMode="auto">
          <a:xfrm>
            <a:off x="5530159" y="3490550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</a:t>
            </a:r>
            <a:r>
              <a:rPr kumimoji="1"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endParaRPr kumimoji="1"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30" name="Text Box 102"/>
          <p:cNvSpPr txBox="1">
            <a:spLocks noChangeArrowheads="1"/>
          </p:cNvSpPr>
          <p:nvPr/>
        </p:nvSpPr>
        <p:spPr bwMode="auto">
          <a:xfrm>
            <a:off x="4503999" y="3490550"/>
            <a:ext cx="39906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√ </a:t>
            </a:r>
            <a:endParaRPr kumimoji="1" lang="en-US" altLang="zh-CN" sz="2400" b="1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679" name="Text Box 103"/>
          <p:cNvSpPr txBox="1">
            <a:spLocks noChangeArrowheads="1"/>
          </p:cNvSpPr>
          <p:nvPr/>
        </p:nvSpPr>
        <p:spPr bwMode="auto">
          <a:xfrm>
            <a:off x="1247140" y="4014517"/>
            <a:ext cx="114173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玉 米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680" name="Text Box 104"/>
          <p:cNvSpPr txBox="1">
            <a:spLocks noChangeArrowheads="1"/>
          </p:cNvSpPr>
          <p:nvPr/>
        </p:nvSpPr>
        <p:spPr bwMode="auto">
          <a:xfrm>
            <a:off x="2948305" y="3092450"/>
            <a:ext cx="126873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33" name="Text Box 105"/>
          <p:cNvSpPr txBox="1">
            <a:spLocks noChangeArrowheads="1"/>
          </p:cNvSpPr>
          <p:nvPr/>
        </p:nvSpPr>
        <p:spPr bwMode="auto">
          <a:xfrm>
            <a:off x="2766695" y="4076065"/>
            <a:ext cx="185991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单子叶植物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684" name="Text Box 108"/>
          <p:cNvSpPr txBox="1">
            <a:spLocks noChangeArrowheads="1"/>
          </p:cNvSpPr>
          <p:nvPr/>
        </p:nvSpPr>
        <p:spPr bwMode="auto">
          <a:xfrm>
            <a:off x="1224915" y="3510327"/>
            <a:ext cx="119888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油 松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37" name="Text Box 109"/>
          <p:cNvSpPr txBox="1">
            <a:spLocks noChangeArrowheads="1"/>
          </p:cNvSpPr>
          <p:nvPr/>
        </p:nvSpPr>
        <p:spPr bwMode="auto">
          <a:xfrm>
            <a:off x="2856865" y="3503295"/>
            <a:ext cx="149352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裸子植物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0638" name="Text Box 110"/>
          <p:cNvSpPr txBox="1">
            <a:spLocks noChangeArrowheads="1"/>
          </p:cNvSpPr>
          <p:nvPr/>
        </p:nvSpPr>
        <p:spPr bwMode="auto">
          <a:xfrm>
            <a:off x="2802890" y="2987040"/>
            <a:ext cx="149352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蕨类植物</a:t>
            </a:r>
            <a:endParaRPr kumimoji="1" lang="zh-CN" altLang="en-US" sz="2400" b="1" dirty="0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687" name="Text Box 111"/>
          <p:cNvSpPr txBox="1">
            <a:spLocks noChangeArrowheads="1"/>
          </p:cNvSpPr>
          <p:nvPr/>
        </p:nvSpPr>
        <p:spPr bwMode="auto">
          <a:xfrm>
            <a:off x="1384551" y="1997757"/>
            <a:ext cx="108316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301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  绵</a:t>
            </a:r>
            <a:endParaRPr kumimoji="1" lang="zh-CN" altLang="en-US" sz="2400" b="1">
              <a:solidFill>
                <a:srgbClr val="0301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1505" y="297180"/>
            <a:ext cx="106997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小结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0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0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0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0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0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0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5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50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50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5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50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50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50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5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5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5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5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50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50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50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606" grpId="0" autoUpdateAnimBg="0"/>
      <p:bldP spid="150607" grpId="0" autoUpdateAnimBg="0"/>
      <p:bldP spid="150608" grpId="0" autoUpdateAnimBg="0"/>
      <p:bldP spid="150609" grpId="0" autoUpdateAnimBg="0"/>
      <p:bldP spid="150612" grpId="0" autoUpdateAnimBg="0"/>
      <p:bldP spid="150613" grpId="0" autoUpdateAnimBg="0"/>
      <p:bldP spid="150614" grpId="0" autoUpdateAnimBg="0"/>
      <p:bldP spid="150615" grpId="0" autoUpdateAnimBg="0"/>
      <p:bldP spid="150616" grpId="0" autoUpdateAnimBg="0"/>
      <p:bldP spid="150617" grpId="0" autoUpdateAnimBg="0"/>
      <p:bldP spid="150618" grpId="0" autoUpdateAnimBg="0"/>
      <p:bldP spid="150619" grpId="0" autoUpdateAnimBg="0"/>
      <p:bldP spid="150620" grpId="0" autoUpdateAnimBg="0"/>
      <p:bldP spid="150621" grpId="0" autoUpdateAnimBg="0"/>
      <p:bldP spid="150622" grpId="0" autoUpdateAnimBg="0"/>
      <p:bldP spid="150623" grpId="0" autoUpdateAnimBg="0"/>
      <p:bldP spid="150624" grpId="0" autoUpdateAnimBg="0"/>
      <p:bldP spid="150625" grpId="0" autoUpdateAnimBg="0"/>
      <p:bldP spid="150626" grpId="0" autoUpdateAnimBg="0"/>
      <p:bldP spid="150627" grpId="0" autoUpdateAnimBg="0"/>
      <p:bldP spid="150628" grpId="0" autoUpdateAnimBg="0"/>
      <p:bldP spid="150629" grpId="0" autoUpdateAnimBg="0"/>
      <p:bldP spid="150630" grpId="0" autoUpdateAnimBg="0"/>
      <p:bldP spid="150633" grpId="0" autoUpdateAnimBg="0"/>
      <p:bldP spid="150637" grpId="0" autoUpdateAnimBg="0"/>
      <p:bldP spid="15063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文本框 159746"/>
          <p:cNvSpPr txBox="1"/>
          <p:nvPr/>
        </p:nvSpPr>
        <p:spPr>
          <a:xfrm>
            <a:off x="3735110" y="566108"/>
            <a:ext cx="1782365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  物</a:t>
            </a:r>
            <a:endParaRPr lang="zh-CN" altLang="en-US" sz="2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9748" name="组合 159747"/>
          <p:cNvGrpSpPr/>
          <p:nvPr/>
        </p:nvGrpSpPr>
        <p:grpSpPr>
          <a:xfrm>
            <a:off x="1862853" y="839510"/>
            <a:ext cx="5748337" cy="703517"/>
            <a:chOff x="603" y="846"/>
            <a:chExt cx="4828" cy="575"/>
          </a:xfrm>
        </p:grpSpPr>
        <p:sp>
          <p:nvSpPr>
            <p:cNvPr id="38916" name="左大括号 159748"/>
            <p:cNvSpPr/>
            <p:nvPr/>
          </p:nvSpPr>
          <p:spPr>
            <a:xfrm rot="5400000">
              <a:off x="2811" y="-629"/>
              <a:ext cx="226" cy="3175"/>
            </a:xfrm>
            <a:prstGeom prst="leftBrace">
              <a:avLst>
                <a:gd name="adj1" fmla="val 117007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17" name="文本框 159749"/>
            <p:cNvSpPr txBox="1"/>
            <p:nvPr/>
          </p:nvSpPr>
          <p:spPr>
            <a:xfrm>
              <a:off x="603" y="1026"/>
              <a:ext cx="1487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有脊椎骨</a:t>
              </a:r>
              <a:endParaRPr lang="zh-CN" altLang="en-US" sz="21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18" name="文本框 159750"/>
            <p:cNvSpPr txBox="1"/>
            <p:nvPr/>
          </p:nvSpPr>
          <p:spPr>
            <a:xfrm>
              <a:off x="3754" y="1083"/>
              <a:ext cx="1677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无脊椎骨</a:t>
              </a:r>
              <a:endParaRPr lang="zh-CN" altLang="en-US" sz="21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59754" name="组合 159753"/>
          <p:cNvGrpSpPr/>
          <p:nvPr/>
        </p:nvGrpSpPr>
        <p:grpSpPr>
          <a:xfrm>
            <a:off x="1171100" y="1518525"/>
            <a:ext cx="3796904" cy="632223"/>
            <a:chOff x="0" y="1433"/>
            <a:chExt cx="3189" cy="531"/>
          </a:xfrm>
        </p:grpSpPr>
        <p:sp>
          <p:nvSpPr>
            <p:cNvPr id="38922" name="左大括号 159754"/>
            <p:cNvSpPr/>
            <p:nvPr/>
          </p:nvSpPr>
          <p:spPr>
            <a:xfrm rot="5400000">
              <a:off x="1292" y="503"/>
              <a:ext cx="136" cy="1995"/>
            </a:xfrm>
            <a:prstGeom prst="leftBrace">
              <a:avLst>
                <a:gd name="adj1" fmla="val 122174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23" name="文本框 159755"/>
            <p:cNvSpPr txBox="1"/>
            <p:nvPr/>
          </p:nvSpPr>
          <p:spPr>
            <a:xfrm>
              <a:off x="0" y="1616"/>
              <a:ext cx="1406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009900"/>
                  </a:solidFill>
                  <a:latin typeface="黑体" panose="02010609060101010101" charset="-122"/>
                  <a:ea typeface="黑体" panose="02010609060101010101" charset="-122"/>
                </a:rPr>
                <a:t>体温恒定</a:t>
              </a:r>
              <a:endParaRPr lang="zh-CN" altLang="en-US" sz="21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24" name="文本框 159756"/>
            <p:cNvSpPr txBox="1"/>
            <p:nvPr/>
          </p:nvSpPr>
          <p:spPr>
            <a:xfrm>
              <a:off x="1769" y="1616"/>
              <a:ext cx="142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009900"/>
                  </a:solidFill>
                  <a:latin typeface="黑体" panose="02010609060101010101" charset="-122"/>
                  <a:ea typeface="黑体" panose="02010609060101010101" charset="-122"/>
                </a:rPr>
                <a:t>体温不恒定</a:t>
              </a:r>
              <a:endParaRPr lang="zh-CN" altLang="en-US" sz="21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59758" name="组合 159757"/>
          <p:cNvGrpSpPr/>
          <p:nvPr/>
        </p:nvGrpSpPr>
        <p:grpSpPr>
          <a:xfrm>
            <a:off x="542926" y="2128122"/>
            <a:ext cx="2572941" cy="738188"/>
            <a:chOff x="-504" y="1979"/>
            <a:chExt cx="2161" cy="620"/>
          </a:xfrm>
        </p:grpSpPr>
        <p:sp>
          <p:nvSpPr>
            <p:cNvPr id="38926" name="左大括号 159758"/>
            <p:cNvSpPr/>
            <p:nvPr/>
          </p:nvSpPr>
          <p:spPr>
            <a:xfrm rot="5400000">
              <a:off x="704" y="1571"/>
              <a:ext cx="226" cy="1042"/>
            </a:xfrm>
            <a:prstGeom prst="leftBrace">
              <a:avLst>
                <a:gd name="adj1" fmla="val 38400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27" name="文本框 159759"/>
            <p:cNvSpPr txBox="1"/>
            <p:nvPr/>
          </p:nvSpPr>
          <p:spPr>
            <a:xfrm>
              <a:off x="-504" y="2251"/>
              <a:ext cx="114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胎生繁殖</a:t>
              </a:r>
              <a:endPara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28" name="文本框 159760"/>
            <p:cNvSpPr txBox="1"/>
            <p:nvPr/>
          </p:nvSpPr>
          <p:spPr>
            <a:xfrm>
              <a:off x="529" y="2251"/>
              <a:ext cx="112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卵生繁殖</a:t>
              </a:r>
              <a:endPara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59762" name="组合 159761"/>
          <p:cNvGrpSpPr/>
          <p:nvPr/>
        </p:nvGrpSpPr>
        <p:grpSpPr>
          <a:xfrm>
            <a:off x="5226131" y="1518524"/>
            <a:ext cx="2888456" cy="685800"/>
            <a:chOff x="3425" y="1388"/>
            <a:chExt cx="2426" cy="576"/>
          </a:xfrm>
        </p:grpSpPr>
        <p:sp>
          <p:nvSpPr>
            <p:cNvPr id="38930" name="左大括号 159762"/>
            <p:cNvSpPr/>
            <p:nvPr/>
          </p:nvSpPr>
          <p:spPr>
            <a:xfrm rot="5400000">
              <a:off x="4466" y="798"/>
              <a:ext cx="227" cy="1406"/>
            </a:xfrm>
            <a:prstGeom prst="leftBrace">
              <a:avLst>
                <a:gd name="adj1" fmla="val 51586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31" name="文本框 159763"/>
            <p:cNvSpPr txBox="1"/>
            <p:nvPr/>
          </p:nvSpPr>
          <p:spPr>
            <a:xfrm>
              <a:off x="3425" y="1616"/>
              <a:ext cx="117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009900"/>
                  </a:solidFill>
                  <a:latin typeface="黑体" panose="02010609060101010101" charset="-122"/>
                  <a:ea typeface="黑体" panose="02010609060101010101" charset="-122"/>
                </a:rPr>
                <a:t>身体分部</a:t>
              </a:r>
              <a:endParaRPr lang="zh-CN" altLang="en-US" sz="21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32" name="文本框 159764"/>
            <p:cNvSpPr txBox="1"/>
            <p:nvPr/>
          </p:nvSpPr>
          <p:spPr>
            <a:xfrm>
              <a:off x="4513" y="1616"/>
              <a:ext cx="133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009900"/>
                  </a:solidFill>
                  <a:latin typeface="黑体" panose="02010609060101010101" charset="-122"/>
                  <a:ea typeface="黑体" panose="02010609060101010101" charset="-122"/>
                </a:rPr>
                <a:t>身体不分部</a:t>
              </a:r>
              <a:endParaRPr lang="zh-CN" altLang="en-US" sz="21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8934" name="直接连接符 159766"/>
          <p:cNvSpPr/>
          <p:nvPr/>
        </p:nvSpPr>
        <p:spPr>
          <a:xfrm>
            <a:off x="1223645" y="2865755"/>
            <a:ext cx="1905" cy="6191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37" name="直接连接符 159769"/>
          <p:cNvSpPr/>
          <p:nvPr/>
        </p:nvSpPr>
        <p:spPr>
          <a:xfrm flipH="1">
            <a:off x="2573020" y="2882265"/>
            <a:ext cx="6350" cy="65024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59772" name="组合 159771"/>
          <p:cNvGrpSpPr/>
          <p:nvPr/>
        </p:nvGrpSpPr>
        <p:grpSpPr>
          <a:xfrm>
            <a:off x="2951560" y="2071689"/>
            <a:ext cx="3077766" cy="1278732"/>
            <a:chOff x="1519" y="1932"/>
            <a:chExt cx="2585" cy="1074"/>
          </a:xfrm>
        </p:grpSpPr>
        <p:sp>
          <p:nvSpPr>
            <p:cNvPr id="38940" name="左大括号 159772"/>
            <p:cNvSpPr/>
            <p:nvPr/>
          </p:nvSpPr>
          <p:spPr>
            <a:xfrm rot="5400000">
              <a:off x="2538" y="1274"/>
              <a:ext cx="227" cy="1542"/>
            </a:xfrm>
            <a:prstGeom prst="leftBrace">
              <a:avLst>
                <a:gd name="adj1" fmla="val 56576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41" name="文本框 159773"/>
            <p:cNvSpPr txBox="1"/>
            <p:nvPr/>
          </p:nvSpPr>
          <p:spPr>
            <a:xfrm>
              <a:off x="1519" y="2251"/>
              <a:ext cx="929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肺呼吸</a:t>
              </a:r>
              <a:endPara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42" name="文本框 159774"/>
            <p:cNvSpPr txBox="1"/>
            <p:nvPr/>
          </p:nvSpPr>
          <p:spPr>
            <a:xfrm>
              <a:off x="3107" y="2251"/>
              <a:ext cx="99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鳃呼吸</a:t>
              </a:r>
              <a:endPara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943" name="文本框 159775"/>
            <p:cNvSpPr txBox="1"/>
            <p:nvPr/>
          </p:nvSpPr>
          <p:spPr>
            <a:xfrm>
              <a:off x="2245" y="2115"/>
              <a:ext cx="954" cy="8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幼体用鳃，成体用肺</a:t>
              </a:r>
              <a:endPara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8945" name="直接连接符 159777"/>
          <p:cNvSpPr/>
          <p:nvPr/>
        </p:nvSpPr>
        <p:spPr>
          <a:xfrm flipH="1">
            <a:off x="3437573" y="2884172"/>
            <a:ext cx="0" cy="644366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48" name="直接连接符 159780"/>
          <p:cNvSpPr/>
          <p:nvPr/>
        </p:nvSpPr>
        <p:spPr>
          <a:xfrm flipH="1">
            <a:off x="4383881" y="3270140"/>
            <a:ext cx="0" cy="457709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51" name="直接连接符 159783"/>
          <p:cNvSpPr/>
          <p:nvPr/>
        </p:nvSpPr>
        <p:spPr>
          <a:xfrm>
            <a:off x="5414010" y="2843530"/>
            <a:ext cx="20955" cy="64643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54" name="直接连接符 159786"/>
          <p:cNvSpPr/>
          <p:nvPr/>
        </p:nvSpPr>
        <p:spPr>
          <a:xfrm>
            <a:off x="6054330" y="2191909"/>
            <a:ext cx="2618" cy="133662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57" name="直接连接符 159789"/>
          <p:cNvSpPr/>
          <p:nvPr/>
        </p:nvSpPr>
        <p:spPr>
          <a:xfrm flipH="1">
            <a:off x="7318216" y="2189799"/>
            <a:ext cx="0" cy="1350169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9792" name="文本框 159791"/>
          <p:cNvSpPr txBox="1"/>
          <p:nvPr/>
        </p:nvSpPr>
        <p:spPr>
          <a:xfrm>
            <a:off x="427355" y="4088448"/>
            <a:ext cx="1576864" cy="316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哺乳动物</a:t>
            </a:r>
            <a:endParaRPr lang="zh-CN" altLang="en-US" sz="21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793" name="文本框 159792"/>
          <p:cNvSpPr txBox="1"/>
          <p:nvPr/>
        </p:nvSpPr>
        <p:spPr>
          <a:xfrm>
            <a:off x="2088833" y="4030267"/>
            <a:ext cx="756047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鸟类</a:t>
            </a:r>
            <a:endParaRPr lang="zh-CN" altLang="en-US" sz="21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794" name="文本框 159793"/>
          <p:cNvSpPr txBox="1"/>
          <p:nvPr/>
        </p:nvSpPr>
        <p:spPr>
          <a:xfrm>
            <a:off x="3032523" y="4405552"/>
            <a:ext cx="864394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爬行</a:t>
            </a:r>
            <a:endParaRPr lang="zh-CN" altLang="en-US" sz="21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动物</a:t>
            </a:r>
            <a:endParaRPr lang="zh-CN" altLang="en-US" sz="21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795" name="文本框 159794"/>
          <p:cNvSpPr txBox="1"/>
          <p:nvPr/>
        </p:nvSpPr>
        <p:spPr>
          <a:xfrm>
            <a:off x="4034791" y="4388883"/>
            <a:ext cx="809625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两栖动物</a:t>
            </a:r>
            <a:endParaRPr lang="zh-CN" altLang="en-US" sz="21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796" name="文本框 159795"/>
          <p:cNvSpPr txBox="1"/>
          <p:nvPr/>
        </p:nvSpPr>
        <p:spPr>
          <a:xfrm>
            <a:off x="5085320" y="4152981"/>
            <a:ext cx="702469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鱼类</a:t>
            </a:r>
            <a:endParaRPr lang="zh-CN" altLang="en-US" sz="21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797" name="文本框 159796"/>
          <p:cNvSpPr txBox="1"/>
          <p:nvPr/>
        </p:nvSpPr>
        <p:spPr>
          <a:xfrm>
            <a:off x="5614670" y="4336733"/>
            <a:ext cx="1279208" cy="28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节肢动物</a:t>
            </a:r>
            <a:endParaRPr lang="zh-CN" altLang="en-US" sz="21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798" name="文本框 159797"/>
          <p:cNvSpPr txBox="1"/>
          <p:nvPr/>
        </p:nvSpPr>
        <p:spPr>
          <a:xfrm>
            <a:off x="6831965" y="4236720"/>
            <a:ext cx="143954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环节动物</a:t>
            </a:r>
            <a:endParaRPr lang="zh-CN" altLang="en-US" sz="21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807" name="文本框 159806"/>
          <p:cNvSpPr txBox="1"/>
          <p:nvPr/>
        </p:nvSpPr>
        <p:spPr>
          <a:xfrm>
            <a:off x="405765" y="3492341"/>
            <a:ext cx="1503998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b="1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100" b="1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猫 、虎</a:t>
            </a:r>
            <a:endParaRPr lang="zh-CN" altLang="en-US" sz="2100" b="1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9808" name="文本框 159807"/>
          <p:cNvSpPr txBox="1"/>
          <p:nvPr/>
        </p:nvSpPr>
        <p:spPr>
          <a:xfrm>
            <a:off x="2377916" y="3584258"/>
            <a:ext cx="338138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鸟</a:t>
            </a:r>
            <a:endParaRPr lang="zh-CN" altLang="en-US" sz="21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809" name="文本框 159808"/>
          <p:cNvSpPr txBox="1"/>
          <p:nvPr/>
        </p:nvSpPr>
        <p:spPr>
          <a:xfrm>
            <a:off x="2951561" y="3657840"/>
            <a:ext cx="1026319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壁虎  蜥蜴</a:t>
            </a:r>
            <a:endParaRPr lang="zh-CN" altLang="en-US" sz="21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9810" name="文本框 159809"/>
          <p:cNvSpPr txBox="1"/>
          <p:nvPr/>
        </p:nvSpPr>
        <p:spPr>
          <a:xfrm>
            <a:off x="3871438" y="3657840"/>
            <a:ext cx="1026319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青蛙  蟾蜍</a:t>
            </a:r>
            <a:endParaRPr lang="zh-CN" altLang="en-US" sz="21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9811" name="文本框 159810"/>
          <p:cNvSpPr txBox="1"/>
          <p:nvPr/>
        </p:nvSpPr>
        <p:spPr>
          <a:xfrm>
            <a:off x="4922760" y="3532108"/>
            <a:ext cx="102631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鱼</a:t>
            </a:r>
            <a:endParaRPr lang="zh-CN" altLang="en-US" sz="21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9812" name="文本框 159811"/>
          <p:cNvSpPr txBox="1"/>
          <p:nvPr/>
        </p:nvSpPr>
        <p:spPr>
          <a:xfrm>
            <a:off x="5567681" y="3499090"/>
            <a:ext cx="1026319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蜘蛛  蜜蜂</a:t>
            </a:r>
            <a:endParaRPr lang="zh-CN" altLang="en-US" sz="21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9813" name="文本框 159812"/>
          <p:cNvSpPr txBox="1"/>
          <p:nvPr/>
        </p:nvSpPr>
        <p:spPr>
          <a:xfrm>
            <a:off x="6827839" y="3580210"/>
            <a:ext cx="102631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蚯蚓</a:t>
            </a:r>
            <a:endParaRPr lang="zh-CN" altLang="en-US" sz="21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720991" y="339346"/>
            <a:ext cx="259270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二、动物的分类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92" grpId="0"/>
      <p:bldP spid="159793" grpId="0"/>
      <p:bldP spid="159794" grpId="0"/>
      <p:bldP spid="159795" grpId="0"/>
      <p:bldP spid="159796" grpId="0"/>
      <p:bldP spid="159797" grpId="0"/>
      <p:bldP spid="159798" grpId="0"/>
      <p:bldP spid="159807" grpId="0"/>
      <p:bldP spid="159808" grpId="0"/>
      <p:bldP spid="159809" grpId="0"/>
      <p:bldP spid="159810" grpId="0"/>
      <p:bldP spid="159811" grpId="0"/>
      <p:bldP spid="159812" grpId="0"/>
      <p:bldP spid="1598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5917" y="339981"/>
            <a:ext cx="152019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简易级别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450" y="843915"/>
            <a:ext cx="6786880" cy="944880"/>
            <a:chOff x="1870" y="1329"/>
            <a:chExt cx="10688" cy="1488"/>
          </a:xfrm>
        </p:grpSpPr>
        <p:sp>
          <p:nvSpPr>
            <p:cNvPr id="25" name="AutoShape 9"/>
            <p:cNvSpPr>
              <a:spLocks noChangeArrowheads="1"/>
            </p:cNvSpPr>
            <p:nvPr/>
          </p:nvSpPr>
          <p:spPr bwMode="auto">
            <a:xfrm>
              <a:off x="1870" y="1381"/>
              <a:ext cx="2244" cy="1436"/>
            </a:xfrm>
            <a:prstGeom prst="irregularSeal1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4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简单</a:t>
              </a:r>
              <a:endPara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0"/>
            <p:cNvSpPr>
              <a:spLocks noChangeArrowheads="1"/>
            </p:cNvSpPr>
            <p:nvPr/>
          </p:nvSpPr>
          <p:spPr bwMode="auto">
            <a:xfrm>
              <a:off x="10314" y="1329"/>
              <a:ext cx="2244" cy="1436"/>
            </a:xfrm>
            <a:prstGeom prst="irregularSeal1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4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复杂</a:t>
              </a:r>
              <a:endPara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9" name="Line 13"/>
            <p:cNvSpPr>
              <a:spLocks noChangeShapeType="1"/>
            </p:cNvSpPr>
            <p:nvPr/>
          </p:nvSpPr>
          <p:spPr bwMode="auto">
            <a:xfrm>
              <a:off x="4447" y="2009"/>
              <a:ext cx="5429" cy="59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580" tIns="34290" rIns="68580" bIns="34290"/>
            <a:lstStyle/>
            <a:p>
              <a:endParaRPr lang="zh-CN" altLang="en-US"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48715" y="3712210"/>
            <a:ext cx="6825615" cy="969010"/>
            <a:chOff x="1809" y="5846"/>
            <a:chExt cx="10749" cy="1526"/>
          </a:xfrm>
        </p:grpSpPr>
        <p:sp>
          <p:nvSpPr>
            <p:cNvPr id="27" name="AutoShape 11"/>
            <p:cNvSpPr>
              <a:spLocks noChangeArrowheads="1"/>
            </p:cNvSpPr>
            <p:nvPr/>
          </p:nvSpPr>
          <p:spPr bwMode="auto">
            <a:xfrm>
              <a:off x="1809" y="5846"/>
              <a:ext cx="2244" cy="1436"/>
            </a:xfrm>
            <a:prstGeom prst="irregularSeal1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4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低等</a:t>
              </a:r>
              <a:endParaRPr kumimoji="1"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2"/>
            <p:cNvSpPr>
              <a:spLocks noChangeArrowheads="1"/>
            </p:cNvSpPr>
            <p:nvPr/>
          </p:nvSpPr>
          <p:spPr bwMode="auto">
            <a:xfrm>
              <a:off x="10314" y="5936"/>
              <a:ext cx="2244" cy="1436"/>
            </a:xfrm>
            <a:prstGeom prst="irregularSeal1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Arial" panose="020B0604020202020204" pitchFamily="34" charset="0"/>
                </a:rPr>
                <a:t>高等</a:t>
              </a:r>
              <a:endParaRPr kumimoji="1"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30" name="Line 14"/>
            <p:cNvSpPr>
              <a:spLocks noChangeShapeType="1"/>
            </p:cNvSpPr>
            <p:nvPr/>
          </p:nvSpPr>
          <p:spPr bwMode="auto">
            <a:xfrm>
              <a:off x="4447" y="6456"/>
              <a:ext cx="5429" cy="3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580" tIns="34290" rIns="68580" bIns="34290"/>
            <a:lstStyle/>
            <a:p>
              <a:endParaRPr lang="zh-CN" altLang="en-US"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009" name="椭圆 158721"/>
          <p:cNvSpPr/>
          <p:nvPr/>
        </p:nvSpPr>
        <p:spPr>
          <a:xfrm>
            <a:off x="1602105" y="1564005"/>
            <a:ext cx="582295" cy="2170430"/>
          </a:xfrm>
          <a:prstGeom prst="ellipse">
            <a:avLst/>
          </a:prstGeom>
          <a:pattFill prst="pct50">
            <a:fgClr>
              <a:srgbClr val="FF0000"/>
            </a:fgClr>
            <a:bgClr>
              <a:srgbClr val="FFFFFF"/>
            </a:bgClr>
          </a:patt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环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节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物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0" name="椭圆 158722"/>
          <p:cNvSpPr/>
          <p:nvPr/>
        </p:nvSpPr>
        <p:spPr>
          <a:xfrm>
            <a:off x="2630805" y="1564005"/>
            <a:ext cx="529590" cy="2171065"/>
          </a:xfrm>
          <a:prstGeom prst="ellipse">
            <a:avLst/>
          </a:prstGeom>
          <a:pattFill prst="pct50">
            <a:fgClr>
              <a:srgbClr val="FF9966"/>
            </a:fgClr>
            <a:bgClr>
              <a:srgbClr val="FFFFFF"/>
            </a:bgClr>
          </a:pattFill>
          <a:ln w="9525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节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肢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物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1" name="椭圆 158723"/>
          <p:cNvSpPr/>
          <p:nvPr/>
        </p:nvSpPr>
        <p:spPr>
          <a:xfrm>
            <a:off x="3545205" y="1564005"/>
            <a:ext cx="529590" cy="2171065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鱼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类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2" name="椭圆 158724"/>
          <p:cNvSpPr/>
          <p:nvPr/>
        </p:nvSpPr>
        <p:spPr>
          <a:xfrm>
            <a:off x="5374005" y="1564005"/>
            <a:ext cx="529590" cy="2171065"/>
          </a:xfrm>
          <a:prstGeom prst="ellipse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爬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行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物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3" name="椭圆 158725"/>
          <p:cNvSpPr/>
          <p:nvPr/>
        </p:nvSpPr>
        <p:spPr>
          <a:xfrm>
            <a:off x="6231255" y="1564005"/>
            <a:ext cx="529590" cy="2171065"/>
          </a:xfrm>
          <a:prstGeom prst="ellipse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类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4" name="椭圆 158726"/>
          <p:cNvSpPr/>
          <p:nvPr/>
        </p:nvSpPr>
        <p:spPr>
          <a:xfrm>
            <a:off x="4459605" y="1564005"/>
            <a:ext cx="529590" cy="2118360"/>
          </a:xfrm>
          <a:prstGeom prst="ellipse">
            <a:avLst/>
          </a:prstGeom>
          <a:pattFill prst="pct50">
            <a:fgClr>
              <a:srgbClr val="00CC00"/>
            </a:fgClr>
            <a:bgClr>
              <a:srgbClr val="FFFFFF"/>
            </a:bgClr>
          </a:patt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两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栖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物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5" name="椭圆 158727"/>
          <p:cNvSpPr/>
          <p:nvPr/>
        </p:nvSpPr>
        <p:spPr>
          <a:xfrm>
            <a:off x="7031355" y="1564005"/>
            <a:ext cx="529590" cy="2171065"/>
          </a:xfrm>
          <a:prstGeom prst="ellipse">
            <a:avLst/>
          </a:prstGeom>
          <a:pattFill prst="pct50">
            <a:fgClr>
              <a:srgbClr val="9900CC"/>
            </a:fgClr>
            <a:bgClr>
              <a:srgbClr val="FFFFFF"/>
            </a:bgClr>
          </a:patt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哺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乳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物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  <p:bldP spid="43010" grpId="0" animBg="1"/>
      <p:bldP spid="43011" grpId="0" animBg="1"/>
      <p:bldP spid="43012" grpId="0" animBg="1"/>
      <p:bldP spid="43014" grpId="0" animBg="1"/>
      <p:bldP spid="43013" grpId="0" animBg="1"/>
      <p:bldP spid="43015" grpId="0" animBg="1"/>
      <p:bldP spid="43009" grpId="1" animBg="1"/>
      <p:bldP spid="43010" grpId="1" animBg="1"/>
      <p:bldP spid="43011" grpId="1" animBg="1"/>
      <p:bldP spid="43012" grpId="1" animBg="1"/>
      <p:bldP spid="43014" grpId="1" animBg="1"/>
      <p:bldP spid="43013" grpId="1" animBg="1"/>
      <p:bldP spid="430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6905" y="320040"/>
            <a:ext cx="114871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收获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630" y="1059213"/>
            <a:ext cx="8106737" cy="351345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一、植物分类的依据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60000"/>
              </a:lnSpc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以植物的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形态结构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作为依据，被子植物往往以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花、果实和种子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作为重要依据。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indent="0" fontAlgn="auto">
              <a:lnSpc>
                <a:spcPct val="80000"/>
              </a:lnSpc>
              <a:defRPr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60000"/>
              </a:lnSpc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二、动物分类的依据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60000"/>
              </a:lnSpc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以动物的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外部形态结构、内部构造和生理功能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作为依据。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3260" y="299720"/>
            <a:ext cx="115760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提问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6755" y="1005840"/>
            <a:ext cx="7838440" cy="9544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在被子植物中，花、果实和种子往往作为分类的重要依据，请你试着分析一下科学家这么做的原因。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320" y="2089785"/>
            <a:ext cx="8002905" cy="9544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因为与根、茎、叶相比，植物的花、果实、种子生存的时间比较短，受环境的影响比较少，形态结构比较稳定。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320" y="3219450"/>
            <a:ext cx="7838440" cy="9544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试就下表中每一项特征，写出正确的植物或动物类群名称，并分别举例写出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1-3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种植物或动物的名称。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460" y="1131570"/>
            <a:ext cx="6134100" cy="309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257175" indent="-257175" eaLnBrk="1" hangingPunct="1">
              <a:spcBef>
                <a:spcPct val="50000"/>
              </a:spcBef>
              <a:buFont typeface="黑体" panose="02010609060101010101" charset="-122"/>
              <a:buChar char="•"/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按形态结构</a:t>
            </a:r>
            <a:r>
              <a:rPr lang="en-US" altLang="zh-CN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—— </a:t>
            </a: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动物、植物、其他生物</a:t>
            </a:r>
            <a:endParaRPr lang="zh-CN" altLang="en-US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  <a:p>
            <a:pPr marL="257175" indent="-257175" eaLnBrk="1" hangingPunct="1">
              <a:spcBef>
                <a:spcPct val="50000"/>
              </a:spcBef>
              <a:buFont typeface="黑体" panose="02010609060101010101" charset="-122"/>
              <a:buChar char="•"/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按生活环境</a:t>
            </a:r>
            <a:r>
              <a:rPr lang="en-US" altLang="zh-CN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—— </a:t>
            </a: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水生、陆生</a:t>
            </a:r>
            <a:endParaRPr lang="zh-CN" altLang="en-US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  <a:p>
            <a:pPr marL="257175" indent="-257175" eaLnBrk="1" hangingPunct="1">
              <a:spcBef>
                <a:spcPct val="50000"/>
              </a:spcBef>
              <a:buFont typeface="黑体" panose="02010609060101010101" charset="-122"/>
              <a:buChar char="•"/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按用途</a:t>
            </a:r>
            <a:r>
              <a:rPr lang="en-US" altLang="zh-CN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—— </a:t>
            </a: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作物、家禽、家畜</a:t>
            </a:r>
            <a:r>
              <a:rPr lang="en-US" altLang="zh-CN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  <a:p>
            <a:pPr marL="257175" indent="-257175" eaLnBrk="1" hangingPunct="1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按是否有细胞结构</a:t>
            </a:r>
            <a:r>
              <a:rPr lang="en-US" altLang="zh-CN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—— </a:t>
            </a: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病毒、其他生物</a:t>
            </a:r>
            <a:endParaRPr lang="zh-CN" altLang="en-US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  <a:p>
            <a:pPr marL="257175" indent="-257175" eaLnBrk="1" hangingPunct="1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按可否食用</a:t>
            </a:r>
            <a:endParaRPr lang="zh-CN" altLang="en-US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  <a:p>
            <a:pPr marL="257175" indent="-257175" eaLnBrk="1" hangingPunct="1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en-US" altLang="zh-CN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……</a:t>
            </a:r>
            <a:endParaRPr lang="en-US" altLang="zh-CN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017" y="339346"/>
            <a:ext cx="68237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如果想要对生物进行分类，可以有哪些分类方法？</a:t>
            </a:r>
            <a:endParaRPr lang="zh-CN" altLang="en-US" sz="24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8194" name="Picture 2" descr="å°é¸¡, å¤æ´»èå°é¸¡, å¤æ´»è, é»è², è¬æ¾, å¯ç±, å¨ç©, æ§è´¨, å¿ç«¥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5690" y="1563370"/>
            <a:ext cx="2716530" cy="181165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5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49680" y="815340"/>
          <a:ext cx="6797675" cy="2183130"/>
        </p:xfrm>
        <a:graphic>
          <a:graphicData uri="http://schemas.openxmlformats.org/drawingml/2006/table">
            <a:tbl>
              <a:tblPr/>
              <a:tblGrid>
                <a:gridCol w="2559050"/>
                <a:gridCol w="1873885"/>
                <a:gridCol w="2364740"/>
              </a:tblGrid>
              <a:tr h="4559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特征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0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类别的名称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0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举例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0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0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有花，两片子叶，叶脉一般具网状脉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6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身体表面有硬而干燥的鳞片，卵生，体温不恒定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6454" name="Text Box 22"/>
          <p:cNvSpPr txBox="1">
            <a:spLocks noChangeArrowheads="1"/>
          </p:cNvSpPr>
          <p:nvPr/>
        </p:nvSpPr>
        <p:spPr bwMode="auto">
          <a:xfrm>
            <a:off x="3993794" y="1463973"/>
            <a:ext cx="1407160" cy="375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双子叶植物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graphicFrame>
        <p:nvGraphicFramePr>
          <p:cNvPr id="146455" name="Group 2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249680" y="3004185"/>
          <a:ext cx="6798310" cy="1931035"/>
        </p:xfrm>
        <a:graphic>
          <a:graphicData uri="http://schemas.openxmlformats.org/drawingml/2006/table">
            <a:tbl>
              <a:tblPr/>
              <a:tblGrid>
                <a:gridCol w="2550795"/>
                <a:gridCol w="1877060"/>
                <a:gridCol w="2370455"/>
              </a:tblGrid>
              <a:tr h="5721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无花，种子裸露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anchor="ctr" anchorCtr="0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简单的植物，不具根、茎、叶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胎生，雌性用乳汁哺育幼儿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黑体" panose="02010609060101010101" charset="-122"/>
                        <a:buNone/>
                      </a:pP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8411" marR="68411" marT="34205" marB="3420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6474" name="Rectangle 42"/>
          <p:cNvSpPr>
            <a:spLocks noChangeArrowheads="1"/>
          </p:cNvSpPr>
          <p:nvPr/>
        </p:nvSpPr>
        <p:spPr bwMode="auto">
          <a:xfrm>
            <a:off x="5652135" y="1454150"/>
            <a:ext cx="2543175" cy="375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花生、向日葵、大豆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76" name="Text Box 44"/>
          <p:cNvSpPr txBox="1">
            <a:spLocks noChangeArrowheads="1"/>
          </p:cNvSpPr>
          <p:nvPr/>
        </p:nvSpPr>
        <p:spPr bwMode="auto">
          <a:xfrm>
            <a:off x="4141115" y="2302695"/>
            <a:ext cx="1153160" cy="375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爬行动物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78" name="Rectangle 46"/>
          <p:cNvSpPr>
            <a:spLocks noChangeArrowheads="1"/>
          </p:cNvSpPr>
          <p:nvPr/>
        </p:nvSpPr>
        <p:spPr bwMode="auto">
          <a:xfrm>
            <a:off x="6032734" y="2302341"/>
            <a:ext cx="1661160" cy="375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壁虎、龟、蛇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79" name="Rectangle 47"/>
          <p:cNvSpPr>
            <a:spLocks noChangeArrowheads="1"/>
          </p:cNvSpPr>
          <p:nvPr/>
        </p:nvSpPr>
        <p:spPr bwMode="auto">
          <a:xfrm>
            <a:off x="4141115" y="3103818"/>
            <a:ext cx="1153160" cy="43751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buClr>
                <a:srgbClr val="FFFF99"/>
              </a:buClr>
              <a:buSzPct val="90000"/>
              <a:buFont typeface="黑体" panose="02010609060101010101" charset="-122"/>
              <a:buNone/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裸子植物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81" name="Text Box 49"/>
          <p:cNvSpPr txBox="1">
            <a:spLocks noChangeArrowheads="1"/>
          </p:cNvSpPr>
          <p:nvPr/>
        </p:nvSpPr>
        <p:spPr bwMode="auto">
          <a:xfrm>
            <a:off x="5732145" y="3125470"/>
            <a:ext cx="2284730" cy="3886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rgbClr val="FFFF99"/>
              </a:buClr>
              <a:buSzPct val="90000"/>
              <a:buFont typeface="黑体" panose="02010609060101010101" charset="-122"/>
              <a:buNone/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油松、侧柏、水杉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>
              <a:defRPr/>
            </a:pP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82" name="Text Box 50"/>
          <p:cNvSpPr txBox="1">
            <a:spLocks noChangeArrowheads="1"/>
          </p:cNvSpPr>
          <p:nvPr/>
        </p:nvSpPr>
        <p:spPr bwMode="auto">
          <a:xfrm>
            <a:off x="4125041" y="3719443"/>
            <a:ext cx="1185310" cy="43751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buClr>
                <a:srgbClr val="FFFF99"/>
              </a:buClr>
              <a:buSzPct val="90000"/>
              <a:buFont typeface="黑体" panose="02010609060101010101" charset="-122"/>
              <a:buNone/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藻类植物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83" name="Text Box 51"/>
          <p:cNvSpPr txBox="1">
            <a:spLocks noChangeArrowheads="1"/>
          </p:cNvSpPr>
          <p:nvPr/>
        </p:nvSpPr>
        <p:spPr bwMode="auto">
          <a:xfrm>
            <a:off x="5783373" y="3751879"/>
            <a:ext cx="2169160" cy="375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水绵、衣藻、海带</a:t>
            </a:r>
            <a:endParaRPr kumimoji="1"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84" name="Text Box 52"/>
          <p:cNvSpPr txBox="1">
            <a:spLocks noChangeArrowheads="1"/>
          </p:cNvSpPr>
          <p:nvPr/>
        </p:nvSpPr>
        <p:spPr bwMode="auto">
          <a:xfrm>
            <a:off x="4124960" y="4384675"/>
            <a:ext cx="1220470" cy="43751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buClr>
                <a:srgbClr val="FFFF99"/>
              </a:buClr>
              <a:buSzPct val="90000"/>
              <a:buFont typeface="黑体" panose="02010609060101010101" charset="-122"/>
              <a:buNone/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哺乳动物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6485" name="Text Box 53"/>
          <p:cNvSpPr txBox="1">
            <a:spLocks noChangeArrowheads="1"/>
          </p:cNvSpPr>
          <p:nvPr/>
        </p:nvSpPr>
        <p:spPr bwMode="auto">
          <a:xfrm>
            <a:off x="5652103" y="4365265"/>
            <a:ext cx="2423160" cy="43751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rgbClr val="FFFF99"/>
              </a:buClr>
              <a:buSzPct val="90000"/>
              <a:buFont typeface="黑体" panose="02010609060101010101" charset="-122"/>
              <a:buNone/>
              <a:defRPr/>
            </a:pPr>
            <a:r>
              <a:rPr kumimoji="1"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野马、猕猴、华南虎</a:t>
            </a:r>
            <a:endParaRPr kumimoji="1"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83260" y="299720"/>
            <a:ext cx="115760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提问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6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6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5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标题 1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8790" y="307340"/>
            <a:ext cx="2999105" cy="534670"/>
          </a:xfrm>
          <a:ln cap="flat" algn="ctr">
            <a:round/>
            <a:headEnd type="none" w="med" len="med"/>
            <a:tailEnd type="none" w="med" len="med"/>
          </a:ln>
        </p:spPr>
        <p:txBody>
          <a:bodyPr lIns="68580" tIns="34290" rIns="68580" bIns="34290" anchor="ctr" anchorCtr="0">
            <a:no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3000" smtClean="0">
                <a:solidFill>
                  <a:schemeClr val="tx1"/>
                </a:solidFill>
                <a:sym typeface="黑体" panose="02010609060101010101" charset="-122"/>
              </a:rPr>
              <a:t>微生物的分类</a:t>
            </a:r>
            <a:endParaRPr lang="zh-CN" altLang="en-US" sz="3000" smtClean="0">
              <a:solidFill>
                <a:schemeClr val="tx1"/>
              </a:solidFill>
              <a:sym typeface="黑体" panose="02010609060101010101" charset="-122"/>
            </a:endParaRPr>
          </a:p>
        </p:txBody>
      </p:sp>
      <p:grpSp>
        <p:nvGrpSpPr>
          <p:cNvPr id="123908" name="组合 7"/>
          <p:cNvGrpSpPr/>
          <p:nvPr/>
        </p:nvGrpSpPr>
        <p:grpSpPr bwMode="auto">
          <a:xfrm>
            <a:off x="731996" y="2037160"/>
            <a:ext cx="5468541" cy="945356"/>
            <a:chOff x="1259632" y="3168192"/>
            <a:chExt cx="4657279" cy="879869"/>
          </a:xfrm>
        </p:grpSpPr>
        <p:sp>
          <p:nvSpPr>
            <p:cNvPr id="123909" name="横卷形 6"/>
            <p:cNvSpPr>
              <a:spLocks noChangeArrowheads="1"/>
            </p:cNvSpPr>
            <p:nvPr/>
          </p:nvSpPr>
          <p:spPr bwMode="auto">
            <a:xfrm>
              <a:off x="1259632" y="3168192"/>
              <a:ext cx="4657279" cy="879869"/>
            </a:xfrm>
            <a:prstGeom prst="horizontalScroll">
              <a:avLst>
                <a:gd name="adj" fmla="val 1250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 algn="ctr">
              <a:solidFill>
                <a:schemeClr val="accent5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 sz="105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23910" name="Text Box 3"/>
            <p:cNvSpPr>
              <a:spLocks noChangeArrowheads="1"/>
            </p:cNvSpPr>
            <p:nvPr/>
          </p:nvSpPr>
          <p:spPr bwMode="auto">
            <a:xfrm>
              <a:off x="1411227" y="3391257"/>
              <a:ext cx="4472940" cy="42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tx2"/>
                  </a:solidFill>
                  <a:latin typeface="黑体" panose="02010609060101010101" charset="-122"/>
                  <a:ea typeface="黑体" panose="02010609060101010101" charset="-122"/>
                </a:rPr>
                <a:t>答：根据它们的形态结构、生理功能。</a:t>
              </a:r>
              <a:endPara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23911" name="Text Box 4"/>
          <p:cNvSpPr/>
          <p:nvPr/>
        </p:nvSpPr>
        <p:spPr>
          <a:xfrm>
            <a:off x="376555" y="3413760"/>
            <a:ext cx="5480685" cy="10502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例：真菌根据其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形态结构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的特征，可以将真菌分为酵母菌、霉菌等。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23912" name="矩形 3"/>
          <p:cNvSpPr>
            <a:spLocks noChangeArrowheads="1"/>
          </p:cNvSpPr>
          <p:nvPr/>
        </p:nvSpPr>
        <p:spPr bwMode="auto">
          <a:xfrm>
            <a:off x="611505" y="1008380"/>
            <a:ext cx="8094980" cy="9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黑体" panose="02010609060101010101" charset="-122"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生物界，除了植物、动物以外，还有细菌、真菌等其他生物。对它们如何进行分类呢？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3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8049" y="3017679"/>
            <a:ext cx="124301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374" y="3003391"/>
            <a:ext cx="1273969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0"/>
      <p:bldP spid="1239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3"/>
          <p:cNvSpPr>
            <a:spLocks noChangeArrowheads="1"/>
          </p:cNvSpPr>
          <p:nvPr/>
        </p:nvSpPr>
        <p:spPr bwMode="auto">
          <a:xfrm>
            <a:off x="1250315" y="987425"/>
            <a:ext cx="789368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>
                <a:latin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</a:rPr>
              <a:t>、植物分类的依据是</a:t>
            </a:r>
            <a:endParaRPr lang="zh-CN" altLang="en-US" sz="2800">
              <a:latin typeface="黑体" panose="02010609060101010101" charset="-122"/>
            </a:endParaRPr>
          </a:p>
          <a:p>
            <a:pPr eaLnBrk="0" hangingPunct="0"/>
            <a:r>
              <a:rPr lang="zh-CN" altLang="en-US" sz="2800">
                <a:latin typeface="黑体" panose="02010609060101010101" charset="-122"/>
              </a:rPr>
              <a:t>   </a:t>
            </a:r>
            <a:r>
              <a:rPr lang="en-US" altLang="zh-CN" sz="2800">
                <a:latin typeface="黑体" panose="02010609060101010101" charset="-122"/>
              </a:rPr>
              <a:t>___________________</a:t>
            </a:r>
            <a:endParaRPr lang="en-US" altLang="zh-CN" sz="2800">
              <a:latin typeface="黑体" panose="02010609060101010101" charset="-122"/>
            </a:endParaRPr>
          </a:p>
          <a:p>
            <a:pPr eaLnBrk="0" hangingPunct="0"/>
            <a:r>
              <a:rPr lang="en-US" altLang="zh-CN" sz="2800">
                <a:latin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</a:rPr>
              <a:t>、被子植物分类最重要的依据是</a:t>
            </a:r>
            <a:endParaRPr lang="zh-CN" altLang="en-US" sz="2800">
              <a:latin typeface="黑体" panose="02010609060101010101" charset="-122"/>
            </a:endParaRPr>
          </a:p>
          <a:p>
            <a:pPr eaLnBrk="0" hangingPunct="0"/>
            <a:r>
              <a:rPr lang="zh-CN" altLang="en-US" sz="2800">
                <a:latin typeface="黑体" panose="02010609060101010101" charset="-122"/>
              </a:rPr>
              <a:t>   </a:t>
            </a:r>
            <a:r>
              <a:rPr lang="en-US" altLang="zh-CN" sz="2800">
                <a:latin typeface="黑体" panose="02010609060101010101" charset="-122"/>
              </a:rPr>
              <a:t>_____________________</a:t>
            </a:r>
            <a:endParaRPr lang="en-US" altLang="zh-CN" sz="2800">
              <a:latin typeface="黑体" panose="02010609060101010101" charset="-122"/>
            </a:endParaRPr>
          </a:p>
          <a:p>
            <a:pPr eaLnBrk="0" hangingPunct="0"/>
            <a:r>
              <a:rPr lang="en-US" altLang="zh-CN" sz="2800">
                <a:latin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</a:rPr>
              <a:t>、动物分类的依据是</a:t>
            </a:r>
            <a:endParaRPr lang="zh-CN" altLang="en-US" sz="2800">
              <a:latin typeface="黑体" panose="02010609060101010101" charset="-122"/>
            </a:endParaRPr>
          </a:p>
          <a:p>
            <a:pPr eaLnBrk="0" hangingPunct="0"/>
            <a:r>
              <a:rPr lang="zh-CN" altLang="en-US" sz="2800">
                <a:latin typeface="黑体" panose="02010609060101010101" charset="-122"/>
              </a:rPr>
              <a:t>   </a:t>
            </a:r>
            <a:r>
              <a:rPr lang="en-US" altLang="zh-CN" sz="2800">
                <a:latin typeface="黑体" panose="02010609060101010101" charset="-122"/>
              </a:rPr>
              <a:t>______________________</a:t>
            </a:r>
            <a:endParaRPr lang="en-US" altLang="zh-CN" sz="2800">
              <a:latin typeface="黑体" panose="02010609060101010101" charset="-122"/>
            </a:endParaRPr>
          </a:p>
          <a:p>
            <a:pPr eaLnBrk="0" hangingPunct="0"/>
            <a:r>
              <a:rPr lang="en-US" altLang="zh-CN" sz="2800">
                <a:latin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</a:rPr>
              <a:t>、细菌、真菌分类的依据是</a:t>
            </a:r>
            <a:endParaRPr lang="zh-CN" altLang="en-US" sz="2800">
              <a:latin typeface="黑体" panose="02010609060101010101" charset="-122"/>
            </a:endParaRPr>
          </a:p>
          <a:p>
            <a:pPr eaLnBrk="0" hangingPunct="0"/>
            <a:r>
              <a:rPr lang="zh-CN" altLang="en-US" sz="2800">
                <a:latin typeface="黑体" panose="02010609060101010101" charset="-122"/>
              </a:rPr>
              <a:t>   </a:t>
            </a:r>
            <a:r>
              <a:rPr lang="en-US" altLang="zh-CN" sz="2800">
                <a:latin typeface="黑体" panose="02010609060101010101" charset="-122"/>
              </a:rPr>
              <a:t>___________________</a:t>
            </a:r>
            <a:endParaRPr lang="en-US" altLang="zh-CN" sz="2800">
              <a:latin typeface="黑体" panose="02010609060101010101" charset="-122"/>
            </a:endParaRPr>
          </a:p>
        </p:txBody>
      </p:sp>
      <p:sp>
        <p:nvSpPr>
          <p:cNvPr id="135171" name="文本框 4"/>
          <p:cNvSpPr/>
          <p:nvPr/>
        </p:nvSpPr>
        <p:spPr>
          <a:xfrm>
            <a:off x="1897856" y="1419146"/>
            <a:ext cx="5079206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sym typeface="黑体" panose="02010609060101010101" charset="-122"/>
              </a:rPr>
              <a:t>答：植物的形态结构。</a:t>
            </a:r>
            <a:endParaRPr lang="zh-CN" altLang="en-US" sz="2400">
              <a:solidFill>
                <a:srgbClr val="FF0000"/>
              </a:solidFill>
              <a:sym typeface="黑体" panose="02010609060101010101" charset="-122"/>
            </a:endParaRPr>
          </a:p>
        </p:txBody>
      </p:sp>
      <p:sp>
        <p:nvSpPr>
          <p:cNvPr id="135172" name="文本框 5"/>
          <p:cNvSpPr/>
          <p:nvPr/>
        </p:nvSpPr>
        <p:spPr>
          <a:xfrm>
            <a:off x="1842135" y="2283699"/>
            <a:ext cx="489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sym typeface="黑体" panose="02010609060101010101" charset="-122"/>
              </a:rPr>
              <a:t>答：花、果实、种子。</a:t>
            </a:r>
            <a:endParaRPr lang="zh-CN" altLang="en-US" sz="2400">
              <a:solidFill>
                <a:srgbClr val="FF0000"/>
              </a:solidFill>
              <a:sym typeface="黑体" panose="02010609060101010101" charset="-122"/>
            </a:endParaRPr>
          </a:p>
        </p:txBody>
      </p:sp>
      <p:sp>
        <p:nvSpPr>
          <p:cNvPr id="135173" name="文本框 6"/>
          <p:cNvSpPr/>
          <p:nvPr/>
        </p:nvSpPr>
        <p:spPr>
          <a:xfrm>
            <a:off x="1880235" y="3147695"/>
            <a:ext cx="5207794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sym typeface="黑体" panose="02010609060101010101" charset="-122"/>
              </a:rPr>
              <a:t>答：形态结构，生理功能。</a:t>
            </a:r>
            <a:endParaRPr lang="zh-CN" altLang="en-US" sz="2400">
              <a:solidFill>
                <a:srgbClr val="FF0000"/>
              </a:solidFill>
              <a:sym typeface="黑体" panose="02010609060101010101" charset="-122"/>
            </a:endParaRPr>
          </a:p>
        </p:txBody>
      </p:sp>
      <p:sp>
        <p:nvSpPr>
          <p:cNvPr id="135174" name="文本框 7"/>
          <p:cNvSpPr/>
          <p:nvPr/>
        </p:nvSpPr>
        <p:spPr>
          <a:xfrm>
            <a:off x="1826260" y="3943668"/>
            <a:ext cx="381595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sym typeface="黑体" panose="02010609060101010101" charset="-122"/>
              </a:rPr>
              <a:t>答：形态结构。</a:t>
            </a:r>
            <a:endParaRPr lang="zh-CN" altLang="en-US" sz="2400">
              <a:solidFill>
                <a:srgbClr val="FF0000"/>
              </a:solidFill>
              <a:sym typeface="黑体" panose="02010609060101010101" charset="-122"/>
            </a:endParaRPr>
          </a:p>
        </p:txBody>
      </p:sp>
      <p:sp>
        <p:nvSpPr>
          <p:cNvPr id="123906" name="标题 1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827405" y="307340"/>
            <a:ext cx="2226945" cy="534670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lIns="68580" tIns="34290" rIns="68580" bIns="34290" rtlCol="0" anchor="ctr" anchorCtr="0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altLang="en-US" sz="3000" smtClean="0">
                <a:solidFill>
                  <a:schemeClr val="tx1"/>
                </a:solidFill>
                <a:sym typeface="黑体" panose="02010609060101010101" charset="-122"/>
              </a:rPr>
              <a:t>课堂检测</a:t>
            </a:r>
            <a:endParaRPr lang="zh-CN" altLang="en-US" sz="3000" smtClean="0">
              <a:solidFill>
                <a:schemeClr val="tx1"/>
              </a:solidFill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animBg="1"/>
      <p:bldP spid="135172" grpId="0" animBg="1"/>
      <p:bldP spid="135173" grpId="0" animBg="1"/>
      <p:bldP spid="1351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3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54710" y="1131570"/>
            <a:ext cx="8289290" cy="281368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68580" tIns="34290" rIns="68580" bIns="34290" anchor="t">
            <a:noAutofit/>
          </a:bodyPr>
          <a:lstStyle/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、下列关于生物分类的叙述，错误的是（  　）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A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、分类的基本单位是种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B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、分类的依据是生物在形态结构等方面的特征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C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、对生物进行科学分类，是认识和保护生物多样性的基础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D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、在被子植物中，根、茎、叶往往作为分类的重要依据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7219" name="Text Box 4"/>
          <p:cNvSpPr/>
          <p:nvPr/>
        </p:nvSpPr>
        <p:spPr>
          <a:xfrm>
            <a:off x="6228319" y="1131332"/>
            <a:ext cx="645319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23906" name="标题 1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27405" y="307340"/>
            <a:ext cx="2226945" cy="534670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lIns="68580" tIns="34290" rIns="68580" bIns="34290" rtlCol="0" anchor="ctr" anchorCtr="0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altLang="en-US" sz="3000" smtClean="0">
                <a:solidFill>
                  <a:schemeClr val="tx1"/>
                </a:solidFill>
                <a:sym typeface="黑体" panose="02010609060101010101" charset="-122"/>
              </a:rPr>
              <a:t>课堂检测</a:t>
            </a:r>
            <a:endParaRPr lang="zh-CN" altLang="en-US" sz="3000" smtClean="0">
              <a:solidFill>
                <a:schemeClr val="tx1"/>
              </a:solidFill>
              <a:sym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3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457325" y="987425"/>
            <a:ext cx="7686675" cy="3783330"/>
          </a:xfrm>
          <a:ln cap="flat" algn="ctr">
            <a:round/>
            <a:headEnd type="none" w="med" len="med"/>
            <a:tailEnd type="none" w="med" len="med"/>
          </a:ln>
        </p:spPr>
        <p:txBody>
          <a:bodyPr lIns="68580" tIns="34290" rIns="68580" bIns="34290" anchor="t">
            <a:normAutofit/>
          </a:bodyPr>
          <a:lstStyle/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6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、在被子植物中，分类的重要依据是（  　）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A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、根、茎、叶          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B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、花、果实、种子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C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、茎和叶              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D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、花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7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、裸子植物与被子植物的相同之处是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(  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　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)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A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、两者都有果实        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B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、两者都有种子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ct val="20000"/>
              </a:spcBef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C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、两者都有花          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D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、两者都没有真正的根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342900" indent="-342900" defTabSz="914400">
              <a:spcBef>
                <a:spcPct val="20000"/>
              </a:spcBef>
              <a:buFontTx/>
              <a:buChar char="•"/>
            </a:pP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8243" name="Text Box 4"/>
          <p:cNvSpPr/>
          <p:nvPr/>
        </p:nvSpPr>
        <p:spPr>
          <a:xfrm>
            <a:off x="6371908" y="987584"/>
            <a:ext cx="511969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38244" name="Text Box 4"/>
          <p:cNvSpPr/>
          <p:nvPr/>
        </p:nvSpPr>
        <p:spPr>
          <a:xfrm>
            <a:off x="6268720" y="2857024"/>
            <a:ext cx="592931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23906" name="标题 1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27405" y="307340"/>
            <a:ext cx="2226945" cy="534670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lIns="68580" tIns="34290" rIns="68580" bIns="34290" rtlCol="0" anchor="ctr" anchorCtr="0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altLang="en-US" sz="3000" smtClean="0">
                <a:solidFill>
                  <a:schemeClr val="tx1"/>
                </a:solidFill>
                <a:sym typeface="黑体" panose="02010609060101010101" charset="-122"/>
              </a:rPr>
              <a:t>课堂检测</a:t>
            </a:r>
            <a:endParaRPr lang="zh-CN" altLang="en-US" sz="3000" smtClean="0">
              <a:solidFill>
                <a:schemeClr val="tx1"/>
              </a:solidFill>
              <a:sym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animBg="1"/>
      <p:bldP spid="1382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3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718310" y="1059180"/>
            <a:ext cx="7425690" cy="3449320"/>
          </a:xfrm>
          <a:ln cap="flat" algn="ctr">
            <a:round/>
            <a:headEnd type="none" w="med" len="med"/>
            <a:tailEnd type="none" w="med" len="med"/>
          </a:ln>
        </p:spPr>
        <p:txBody>
          <a:bodyPr lIns="68580" tIns="34290" rIns="68580" bIns="34290" anchor="t">
            <a:noAutofit/>
          </a:bodyPr>
          <a:lstStyle/>
          <a:p>
            <a:pPr marL="0" indent="0" defTabSz="91440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8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、松、竹、梅称为“岁寒三友”，这三种植物在分类上分别属于</a:t>
            </a: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(   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　</a:t>
            </a: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)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。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A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、松是裸子植物，竹和梅是单子叶植物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B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、松是裸子植物，竹和梅是被子植物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C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、松是裸子植物，竹和梅是双子叶植物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0" indent="0" defTabSz="91440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D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、松是裸子植物，竹和梅是蕨类植物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marL="342900" indent="-342900" defTabSz="91440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endParaRPr lang="zh-CN" altLang="en-US" smtClean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39267" name="Text Box 4"/>
          <p:cNvSpPr/>
          <p:nvPr/>
        </p:nvSpPr>
        <p:spPr>
          <a:xfrm>
            <a:off x="2843848" y="1635205"/>
            <a:ext cx="415529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23906" name="标题 1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27405" y="307340"/>
            <a:ext cx="2226945" cy="534670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lIns="68580" tIns="34290" rIns="68580" bIns="34290" rtlCol="0" anchor="ctr" anchorCtr="0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altLang="en-US" sz="3000" smtClean="0">
                <a:solidFill>
                  <a:schemeClr val="tx1"/>
                </a:solidFill>
                <a:sym typeface="黑体" panose="02010609060101010101" charset="-122"/>
              </a:rPr>
              <a:t>课堂检测</a:t>
            </a:r>
            <a:endParaRPr lang="zh-CN" altLang="en-US" sz="3000" smtClean="0">
              <a:solidFill>
                <a:schemeClr val="tx1"/>
              </a:solidFill>
              <a:sym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15975" y="2770583"/>
            <a:ext cx="7512050" cy="1839517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150" b="1" kern="1200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100" dirty="0">
                <a:solidFill>
                  <a:schemeClr val="tx1"/>
                </a:solidFill>
                <a:sym typeface="+mn-ea"/>
              </a:rPr>
              <a:t>日常生活中你见过什么样的分类？</a:t>
            </a:r>
            <a:endParaRPr lang="zh-CN" altLang="en-US" sz="31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节编号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15975" y="234951"/>
            <a:ext cx="7512050" cy="2196305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marL="0" indent="0" algn="ctr" defTabSz="685800" rtl="0" eaLnBrk="1" latinLnBrk="0" hangingPunct="1">
              <a:lnSpc>
                <a:spcPct val="130000"/>
              </a:lnSpc>
              <a:spcBef>
                <a:spcPts val="750"/>
              </a:spcBef>
              <a:buFont typeface="Arial" panose="020B0604020202020204" pitchFamily="34" charset="0"/>
              <a:buNone/>
              <a:defRPr sz="6000" b="1" kern="120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01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561975" y="329565"/>
            <a:ext cx="1841500" cy="458470"/>
          </a:xfrm>
          <a:prstGeom prst="rect">
            <a:avLst/>
          </a:prstGeom>
        </p:spPr>
        <p:txBody>
          <a:bodyPr wrap="square" anchor="ctr" anchorCtr="0"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spc="300">
                <a:latin typeface="黑体" panose="02010609060101010101" charset="-122"/>
                <a:ea typeface="黑体" panose="02010609060101010101" charset="-122"/>
                <a:cs typeface="+mj-cs"/>
              </a:rPr>
              <a:t>图书馆</a:t>
            </a:r>
            <a:endParaRPr lang="zh-CN" altLang="en-US" sz="2800" spc="30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68325" y="267970"/>
            <a:ext cx="2131060" cy="6724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超  市</a:t>
            </a:r>
            <a:endParaRPr lang="zh-CN" altLang="en-US" sz="3600" spc="3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545" y="1458595"/>
            <a:ext cx="8639810" cy="2313940"/>
            <a:chOff x="467" y="2297"/>
            <a:chExt cx="13606" cy="3644"/>
          </a:xfrm>
        </p:grpSpPr>
        <p:grpSp>
          <p:nvGrpSpPr>
            <p:cNvPr id="5" name="组合 4"/>
            <p:cNvGrpSpPr/>
            <p:nvPr>
              <p:custDataLst>
                <p:tags r:id="rId2"/>
              </p:custDataLst>
            </p:nvPr>
          </p:nvGrpSpPr>
          <p:grpSpPr>
            <a:xfrm>
              <a:off x="467" y="2297"/>
              <a:ext cx="2296" cy="3644"/>
              <a:chOff x="713" y="773"/>
              <a:chExt cx="2602" cy="4130"/>
            </a:xfrm>
          </p:grpSpPr>
          <p:sp>
            <p:nvSpPr>
              <p:cNvPr id="9" name="Oval 40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912" y="773"/>
                <a:ext cx="2242" cy="2245"/>
              </a:xfrm>
              <a:prstGeom prst="ellipse">
                <a:avLst/>
              </a:prstGeom>
              <a:noFill/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  <a:effectLst>
                <a:outerShdw blurRad="241300" sx="99000" sy="99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713" y="3653"/>
                <a:ext cx="2602" cy="1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lvl="0" indent="0" algn="ctr">
                  <a:lnSpc>
                    <a:spcPct val="120000"/>
                  </a:lnSpc>
                  <a:spcBef>
                    <a:spcPct val="0"/>
                  </a:spcBef>
                  <a:spcAft>
                    <a:spcPts val="1000"/>
                  </a:spcAft>
                  <a:buSzTx/>
                  <a:buFontTx/>
                </a:pPr>
                <a:r>
                  <a:rPr lang="zh-CN" altLang="en-US" sz="2400" spc="15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熟食</a:t>
                </a:r>
                <a:endParaRPr lang="zh-CN" altLang="en-US" sz="2400" spc="15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8" name="组合 17"/>
            <p:cNvGrpSpPr/>
            <p:nvPr>
              <p:custDataLst>
                <p:tags r:id="rId5"/>
              </p:custDataLst>
            </p:nvPr>
          </p:nvGrpSpPr>
          <p:grpSpPr>
            <a:xfrm>
              <a:off x="11777" y="2349"/>
              <a:ext cx="2296" cy="3591"/>
              <a:chOff x="15871" y="773"/>
              <a:chExt cx="2602" cy="4070"/>
            </a:xfrm>
          </p:grpSpPr>
          <p:sp>
            <p:nvSpPr>
              <p:cNvPr id="83" name="Oval 40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6051" y="773"/>
                <a:ext cx="2242" cy="2245"/>
              </a:xfrm>
              <a:prstGeom prst="ellipse">
                <a:avLst/>
              </a:prstGeom>
              <a:noFill/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  <a:effectLst>
                <a:outerShdw blurRad="241300" sx="99000" sy="99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5871" y="3653"/>
                <a:ext cx="2602" cy="1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lvl="0" indent="0" algn="ctr">
                  <a:lnSpc>
                    <a:spcPct val="120000"/>
                  </a:lnSpc>
                  <a:spcBef>
                    <a:spcPct val="0"/>
                  </a:spcBef>
                  <a:spcAft>
                    <a:spcPts val="1000"/>
                  </a:spcAft>
                  <a:buSzTx/>
                  <a:buFontTx/>
                </a:pPr>
                <a:r>
                  <a:rPr lang="zh-CN" altLang="en-US" sz="2400" spc="15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海鲜</a:t>
                </a:r>
                <a:endParaRPr lang="zh-CN" altLang="en-US" sz="2400" spc="15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7" name="组合 16"/>
            <p:cNvGrpSpPr/>
            <p:nvPr>
              <p:custDataLst>
                <p:tags r:id="rId8"/>
              </p:custDataLst>
            </p:nvPr>
          </p:nvGrpSpPr>
          <p:grpSpPr>
            <a:xfrm>
              <a:off x="9515" y="2349"/>
              <a:ext cx="2296" cy="3591"/>
              <a:chOff x="12839" y="773"/>
              <a:chExt cx="2602" cy="4070"/>
            </a:xfrm>
          </p:grpSpPr>
          <p:sp>
            <p:nvSpPr>
              <p:cNvPr id="63" name="Oval 53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3023" y="773"/>
                <a:ext cx="2242" cy="2245"/>
              </a:xfrm>
              <a:prstGeom prst="ellipse">
                <a:avLst/>
              </a:prstGeom>
              <a:noFill/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  <a:effectLst>
                <a:outerShdw blurRad="241300" sx="99000" sy="99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2839" y="3653"/>
                <a:ext cx="2602" cy="1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lvl="0" indent="0" algn="ctr">
                  <a:lnSpc>
                    <a:spcPct val="120000"/>
                  </a:lnSpc>
                  <a:spcBef>
                    <a:spcPct val="0"/>
                  </a:spcBef>
                  <a:spcAft>
                    <a:spcPts val="1000"/>
                  </a:spcAft>
                  <a:buSzTx/>
                  <a:buFontTx/>
                </a:pPr>
                <a:r>
                  <a:rPr lang="zh-CN" altLang="en-US" sz="2400" spc="15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蔬菜</a:t>
                </a:r>
                <a:endParaRPr lang="zh-CN" altLang="en-US" sz="2400" spc="15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5" name="组合 14"/>
            <p:cNvGrpSpPr/>
            <p:nvPr>
              <p:custDataLst>
                <p:tags r:id="rId11"/>
              </p:custDataLst>
            </p:nvPr>
          </p:nvGrpSpPr>
          <p:grpSpPr>
            <a:xfrm>
              <a:off x="4991" y="2297"/>
              <a:ext cx="2296" cy="3644"/>
              <a:chOff x="6776" y="773"/>
              <a:chExt cx="2602" cy="4130"/>
            </a:xfrm>
          </p:grpSpPr>
          <p:sp>
            <p:nvSpPr>
              <p:cNvPr id="37" name="Oval 53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968" y="773"/>
                <a:ext cx="2242" cy="2245"/>
              </a:xfrm>
              <a:prstGeom prst="ellipse">
                <a:avLst/>
              </a:prstGeom>
              <a:noFill/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  <a:effectLst>
                <a:outerShdw blurRad="241300" sx="99000" sy="99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776" y="3653"/>
                <a:ext cx="2602" cy="1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lvl="0" indent="0" algn="ctr">
                  <a:lnSpc>
                    <a:spcPct val="120000"/>
                  </a:lnSpc>
                  <a:spcBef>
                    <a:spcPct val="0"/>
                  </a:spcBef>
                  <a:spcAft>
                    <a:spcPts val="1000"/>
                  </a:spcAft>
                  <a:buSzTx/>
                  <a:buFontTx/>
                </a:pPr>
                <a:r>
                  <a:rPr lang="zh-CN" altLang="en-US" sz="2400" spc="15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干货</a:t>
                </a:r>
                <a:endParaRPr lang="zh-CN" altLang="en-US" sz="2400" spc="15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8" name="组合 7"/>
            <p:cNvGrpSpPr/>
            <p:nvPr>
              <p:custDataLst>
                <p:tags r:id="rId14"/>
              </p:custDataLst>
            </p:nvPr>
          </p:nvGrpSpPr>
          <p:grpSpPr>
            <a:xfrm>
              <a:off x="2729" y="2297"/>
              <a:ext cx="2296" cy="3644"/>
              <a:chOff x="3745" y="773"/>
              <a:chExt cx="2602" cy="4130"/>
            </a:xfrm>
          </p:grpSpPr>
          <p:sp>
            <p:nvSpPr>
              <p:cNvPr id="38" name="Oval 40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3940" y="773"/>
                <a:ext cx="2242" cy="2245"/>
              </a:xfrm>
              <a:prstGeom prst="ellipse">
                <a:avLst/>
              </a:prstGeom>
              <a:noFill/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  <a:effectLst>
                <a:outerShdw blurRad="241300" sx="99000" sy="99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3745" y="3653"/>
                <a:ext cx="2602" cy="1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lvl="0" indent="0" algn="ctr">
                  <a:lnSpc>
                    <a:spcPct val="120000"/>
                  </a:lnSpc>
                  <a:spcBef>
                    <a:spcPct val="0"/>
                  </a:spcBef>
                  <a:spcAft>
                    <a:spcPts val="1000"/>
                  </a:spcAft>
                  <a:buSzTx/>
                  <a:buFontTx/>
                </a:pPr>
                <a:r>
                  <a:rPr lang="zh-CN" altLang="en-US" sz="2400" spc="15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冷冻</a:t>
                </a:r>
                <a:endParaRPr lang="zh-CN" altLang="en-US" sz="2400" spc="15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6" name="组合 15"/>
            <p:cNvGrpSpPr/>
            <p:nvPr>
              <p:custDataLst>
                <p:tags r:id="rId17"/>
              </p:custDataLst>
            </p:nvPr>
          </p:nvGrpSpPr>
          <p:grpSpPr>
            <a:xfrm>
              <a:off x="7253" y="2349"/>
              <a:ext cx="2296" cy="3591"/>
              <a:chOff x="9808" y="773"/>
              <a:chExt cx="2602" cy="4070"/>
            </a:xfrm>
          </p:grpSpPr>
          <p:sp>
            <p:nvSpPr>
              <p:cNvPr id="46" name="Oval 40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9995" y="773"/>
                <a:ext cx="2242" cy="2245"/>
              </a:xfrm>
              <a:prstGeom prst="ellipse">
                <a:avLst/>
              </a:prstGeom>
              <a:noFill/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  <a:effectLst>
                <a:outerShdw blurRad="241300" sx="99000" sy="99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  <a:p>
                <a:pPr algn="ctr"/>
                <a:endParaRPr lang="en-US" sz="3200" i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9808" y="3653"/>
                <a:ext cx="2602" cy="1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lvl="0" indent="0" algn="ctr">
                  <a:lnSpc>
                    <a:spcPct val="120000"/>
                  </a:lnSpc>
                  <a:spcBef>
                    <a:spcPct val="0"/>
                  </a:spcBef>
                  <a:spcAft>
                    <a:spcPts val="1000"/>
                  </a:spcAft>
                  <a:buSzTx/>
                  <a:buFontTx/>
                </a:pPr>
                <a:r>
                  <a:rPr lang="zh-CN" altLang="en-US" sz="2400" spc="15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水果</a:t>
                </a:r>
                <a:endParaRPr lang="zh-CN" altLang="en-US" sz="2400" spc="15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pic>
          <p:nvPicPr>
            <p:cNvPr id="12" name="图片 11" descr="C:/Users/ADMINI~1/AppData/Local/Temp/kaimatting/20200819133150/output_aiMatting_20200819133233.pngoutput_aiMatting_20200819133233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 cstate="email"/>
            <a:srcRect t="-1585"/>
            <a:stretch>
              <a:fillRect/>
            </a:stretch>
          </p:blipFill>
          <p:spPr>
            <a:xfrm>
              <a:off x="7618" y="2784"/>
              <a:ext cx="1562" cy="1185"/>
            </a:xfrm>
            <a:prstGeom prst="ellipse">
              <a:avLst/>
            </a:prstGeom>
          </p:spPr>
        </p:pic>
        <p:pic>
          <p:nvPicPr>
            <p:cNvPr id="2" name="图片 1" descr="C:/Users/ADMINI~1/AppData/Local/Temp/kaimatting/20200819133737/output_aiMatting_20200819133743.pngoutput_aiMatting_20200819133743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rcRect/>
            <a:stretch>
              <a:fillRect/>
            </a:stretch>
          </p:blipFill>
          <p:spPr>
            <a:xfrm>
              <a:off x="9789" y="2751"/>
              <a:ext cx="1849" cy="1188"/>
            </a:xfrm>
            <a:prstGeom prst="rect">
              <a:avLst/>
            </a:prstGeom>
          </p:spPr>
        </p:pic>
        <p:pic>
          <p:nvPicPr>
            <p:cNvPr id="7" name="图片 6" descr="&amp;pky8487290387&amp;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 cstate="email">
              <a:clrChange>
                <a:clrFrom>
                  <a:srgbClr val="F8FBEA">
                    <a:alpha val="100000"/>
                  </a:srgbClr>
                </a:clrFrom>
                <a:clrTo>
                  <a:srgbClr val="F8FBEA">
                    <a:alpha val="100000"/>
                    <a:alpha val="0"/>
                  </a:srgbClr>
                </a:clrTo>
              </a:clrChange>
            </a:blip>
            <a:srcRect r="9458"/>
            <a:stretch>
              <a:fillRect/>
            </a:stretch>
          </p:blipFill>
          <p:spPr>
            <a:xfrm>
              <a:off x="5361" y="2743"/>
              <a:ext cx="1520" cy="1080"/>
            </a:xfrm>
            <a:prstGeom prst="rect">
              <a:avLst/>
            </a:prstGeom>
          </p:spPr>
        </p:pic>
        <p:pic>
          <p:nvPicPr>
            <p:cNvPr id="10" name="图片 9" descr="&amp;pky8486518934&amp;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7" cstate="email"/>
            <a:srcRect/>
            <a:stretch>
              <a:fillRect/>
            </a:stretch>
          </p:blipFill>
          <p:spPr>
            <a:xfrm>
              <a:off x="12014" y="2435"/>
              <a:ext cx="1809" cy="1809"/>
            </a:xfrm>
            <a:prstGeom prst="ellipse">
              <a:avLst/>
            </a:prstGeom>
          </p:spPr>
        </p:pic>
        <p:pic>
          <p:nvPicPr>
            <p:cNvPr id="13" name="图片 12" descr="&amp;pky8175380521&amp;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9" cstate="email"/>
            <a:srcRect/>
            <a:stretch>
              <a:fillRect/>
            </a:stretch>
          </p:blipFill>
          <p:spPr>
            <a:xfrm>
              <a:off x="2969" y="2365"/>
              <a:ext cx="1859" cy="1859"/>
            </a:xfrm>
            <a:prstGeom prst="ellipse">
              <a:avLst/>
            </a:prstGeom>
          </p:spPr>
        </p:pic>
        <p:pic>
          <p:nvPicPr>
            <p:cNvPr id="14" name="图片 13" descr="&amp;pky8670941924&amp;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 cstate="email"/>
            <a:srcRect/>
            <a:stretch>
              <a:fillRect/>
            </a:stretch>
          </p:blipFill>
          <p:spPr>
            <a:xfrm>
              <a:off x="676" y="2349"/>
              <a:ext cx="1898" cy="1898"/>
            </a:xfrm>
            <a:prstGeom prst="ellipse">
              <a:avLst/>
            </a:prstGeom>
          </p:spPr>
        </p:pic>
      </p:grpSp>
    </p:spTree>
    <p:custDataLst>
      <p:tags r:id="rId3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3260" y="987425"/>
            <a:ext cx="4482465" cy="156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numCol="1">
            <a:no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如果想要了解菜粉蝶的生长发育和行为，你将从下列几本书中选择哪一种？能说一说理由吗？</a:t>
            </a:r>
            <a:endParaRPr lang="en-US" altLang="zh-CN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743924" y="2751517"/>
            <a:ext cx="1188132" cy="432048"/>
          </a:xfrm>
          <a:prstGeom prst="round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生物学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2195794" y="2751517"/>
            <a:ext cx="1188132" cy="432048"/>
          </a:xfrm>
          <a:prstGeom prst="round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动物学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647440" y="2751455"/>
            <a:ext cx="2087880" cy="431800"/>
          </a:xfrm>
          <a:prstGeom prst="round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无脊椎动物学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743924" y="3281144"/>
            <a:ext cx="1188132" cy="432048"/>
          </a:xfrm>
          <a:prstGeom prst="round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昆虫学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195794" y="3281144"/>
            <a:ext cx="1188132" cy="432048"/>
          </a:xfrm>
          <a:prstGeom prst="round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蝴蝶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0242" name="Picture 2" descr="èªç¶, æè«, è´è¶, ç¹å, å¨ç©, å¨ç©ç¾¤, è´è¶, è´è¶, è´è¶, è´è¶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083996" y="1491360"/>
            <a:ext cx="1991928" cy="242887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11505" y="297180"/>
            <a:ext cx="203073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提问环节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1" animBg="1"/>
      <p:bldP spid="11" grpId="1" animBg="1"/>
      <p:bldP spid="12" grpId="1" animBg="1"/>
      <p:bldP spid="13" grpId="1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3568" y="1851660"/>
            <a:ext cx="665988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numCol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3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生物分类的依据是什么？ </a:t>
            </a:r>
            <a:endParaRPr lang="zh-CN" altLang="en-US" sz="2800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  <a:p>
            <a:pPr marL="342900" indent="-342900" eaLnBrk="1" hangingPunct="1">
              <a:lnSpc>
                <a:spcPct val="13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  <a:cs typeface="阿里巴巴普惠体 H" panose="00020600040101010101" pitchFamily="18" charset="-122"/>
                <a:sym typeface="Arial" panose="020B0604020202020204" pitchFamily="34" charset="0"/>
              </a:rPr>
              <a:t>怎样根据生物的特征对生物进行分类呢？ </a:t>
            </a:r>
            <a:endParaRPr lang="zh-CN" altLang="en-US" sz="2800" b="0" dirty="0">
              <a:latin typeface="黑体" panose="02010609060101010101" charset="-122"/>
              <a:ea typeface="黑体" panose="02010609060101010101" charset="-122"/>
              <a:cs typeface="阿里巴巴普惠体 H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05" y="297180"/>
            <a:ext cx="203073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提问环节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3367" y="295531"/>
            <a:ext cx="295021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植物体的六大器官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53598" y="1383618"/>
            <a:ext cx="2669517" cy="261133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count"/>
          <p:cNvSpPr txBox="1"/>
          <p:nvPr/>
        </p:nvSpPr>
        <p:spPr>
          <a:xfrm>
            <a:off x="4086225" y="1305560"/>
            <a:ext cx="4305935" cy="265239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marL="257175" indent="-257175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所有植物都有种子吗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marL="257175" indent="-257175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种子外都有果皮吗？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marL="257175" indent="-257175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所有植物都有根、茎、叶吗？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marL="257175" indent="-257175">
              <a:lnSpc>
                <a:spcPct val="140000"/>
              </a:lnSpc>
              <a:buFont typeface="黑体" panose="02010609060101010101" charset="-122"/>
              <a:buChar char="•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所有植物叶脉都相同吗？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lvl="1">
              <a:lnSpc>
                <a:spcPct val="14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平行脉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	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网状脉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文本框 128002"/>
          <p:cNvSpPr txBox="1"/>
          <p:nvPr/>
        </p:nvSpPr>
        <p:spPr>
          <a:xfrm>
            <a:off x="1848485" y="1219200"/>
            <a:ext cx="4118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根、茎、叶、果实、种子</a:t>
            </a:r>
            <a:endParaRPr lang="zh-CN" altLang="en-US" sz="2400" b="1" noProof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8004" name="文本框 128003"/>
          <p:cNvSpPr txBox="1"/>
          <p:nvPr/>
        </p:nvSpPr>
        <p:spPr>
          <a:xfrm>
            <a:off x="5848826" y="1161891"/>
            <a:ext cx="6286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noProof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花</a:t>
            </a:r>
            <a:endParaRPr lang="zh-CN" altLang="en-US" sz="2400" b="1" noProof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8005" name="左大括号 128004"/>
          <p:cNvSpPr/>
          <p:nvPr/>
        </p:nvSpPr>
        <p:spPr>
          <a:xfrm rot="-5400000">
            <a:off x="3991451" y="-181134"/>
            <a:ext cx="228600" cy="4057650"/>
          </a:xfrm>
          <a:prstGeom prst="leftBrace">
            <a:avLst>
              <a:gd name="adj1" fmla="val 147259"/>
              <a:gd name="adj2" fmla="val 51523"/>
            </a:avLst>
          </a:prstGeom>
          <a:noFill/>
          <a:ln w="190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3448526" y="1961992"/>
            <a:ext cx="1428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noProof="1">
                <a:solidFill>
                  <a:srgbClr val="990099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形态结构</a:t>
            </a:r>
            <a:endParaRPr lang="zh-CN" altLang="en-US" sz="2400" b="1" noProof="1">
              <a:solidFill>
                <a:srgbClr val="990099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8007" name="直接连接符 128006"/>
          <p:cNvSpPr/>
          <p:nvPr/>
        </p:nvSpPr>
        <p:spPr>
          <a:xfrm>
            <a:off x="4020026" y="1733391"/>
            <a:ext cx="2343150" cy="0"/>
          </a:xfrm>
          <a:prstGeom prst="line">
            <a:avLst/>
          </a:prstGeom>
          <a:ln w="57150" cap="flat" cmpd="thickThin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8008" name="直接连接符 128007"/>
          <p:cNvSpPr/>
          <p:nvPr/>
        </p:nvSpPr>
        <p:spPr>
          <a:xfrm flipH="1">
            <a:off x="5220176" y="1733391"/>
            <a:ext cx="0" cy="742950"/>
          </a:xfrm>
          <a:prstGeom prst="line">
            <a:avLst/>
          </a:prstGeom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8009" name="椭圆 128008"/>
          <p:cNvSpPr/>
          <p:nvPr/>
        </p:nvSpPr>
        <p:spPr>
          <a:xfrm>
            <a:off x="3448685" y="2476500"/>
            <a:ext cx="3692525" cy="73152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fontAlgn="base">
              <a:buClr>
                <a:schemeClr val="bg1"/>
              </a:buClr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被子植物分类的重要依据</a:t>
            </a:r>
            <a:endParaRPr lang="zh-CN" altLang="en-US" sz="2400" b="1" strike="noStrike" noProof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8010" name="文本框 128009"/>
          <p:cNvSpPr txBox="1"/>
          <p:nvPr/>
        </p:nvSpPr>
        <p:spPr>
          <a:xfrm>
            <a:off x="1619885" y="3363595"/>
            <a:ext cx="5715000" cy="980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anchor="ctr" anchorCtr="0">
            <a:no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植物分类的依据是：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660066"/>
                </a:solidFill>
                <a:latin typeface="黑体" panose="02010609060101010101" charset="-122"/>
                <a:ea typeface="黑体" panose="02010609060101010101" charset="-122"/>
              </a:rPr>
              <a:t>　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植物在形态结构等方面的特征。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73367" y="295531"/>
            <a:ext cx="295021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p>
            <a:pPr defTabSz="914400" latinLnBrk="1" hangingPunct="0">
              <a:defRPr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植物体的六大器官</a:t>
            </a:r>
            <a:endParaRPr lang="zh-CN" altLang="en-US" sz="28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  <p:bldP spid="128006" grpId="0"/>
      <p:bldP spid="128009" grpId="0" bldLvl="0" animBg="1"/>
      <p:bldP spid="12801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488_7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12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488_7*e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1"/>
</p:tagLst>
</file>

<file path=ppt/tags/tag128.xml><?xml version="1.0" encoding="utf-8"?>
<p:tagLst xmlns:p="http://schemas.openxmlformats.org/presentationml/2006/main">
  <p:tag name="KSO_WM_SLIDE_ID" val="custom20233488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488"/>
  <p:tag name="KSO_WM_SLIDE_TYPE" val="sectionTitle"/>
  <p:tag name="KSO_WM_SLIDE_SUBTYPE" val="pureTxt"/>
  <p:tag name="KSO_WM_SLIDE_LAYOUT" val="a_e"/>
  <p:tag name="KSO_WM_SLIDE_LAYOUT_CNT" val="1_1"/>
  <p:tag name="KSO_WM_SLIDE_THEME_ID" val="3323111"/>
  <p:tag name="KSO_WM_SLIDE_THEME_NAME" val="蓝白色默认模板简约风主题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DIAGRAM_SCHEMECOLOR_ID" val="0"/>
  <p:tag name="KSO_WM_UNIT_HIGHLIGHT" val="0"/>
  <p:tag name="KSO_WM_UNIT_ID" val="diagram20181194_5*n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TYPE" val="1"/>
  <p:tag name="KSO_WM_UNIT_TYPE" val="n_h_a"/>
  <p:tag name="KSO_WM_UNIT_USESOURCEFORMAT_APPLY" val="1"/>
  <p:tag name="KSO_WM_UNIT_VALUE" val="4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contents"/>
</p:tagLst>
</file>

<file path=ppt/tags/tag132.xml><?xml version="1.0" encoding="utf-8"?>
<p:tagLst xmlns:p="http://schemas.openxmlformats.org/presentationml/2006/main">
  <p:tag name="KSO_WM_ASSEMBLE_CHIP_INDEX" val="2fc8cc9710cd47b89465ee1978d51436"/>
  <p:tag name="KSO_WM_BEAUTIFY_FLAG" val=""/>
  <p:tag name="KSO_WM_CHIP_GROUPID" val="5e7881253197e252a37019b5"/>
  <p:tag name="KSO_WM_CHIP_XID" val="5e7881253197e252a37019b6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_AREA_ID" val="0d57ffd9c8c942089055fc05db16766e"/>
  <p:tag name="KSO_WM_UNIT_DEFAULT_FONT" val="24;44;4"/>
  <p:tag name="KSO_WM_UNIT_DIAGRAM_ISNUMVISUAL" val="0"/>
  <p:tag name="KSO_WM_UNIT_DIAGRAM_ISREFERUNIT" val="0"/>
  <p:tag name="KSO_WM_UNIT_HIGHLIGHT" val="0"/>
  <p:tag name="KSO_WM_UNIT_ID" val="diagram20207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3"/>
</p:tagLst>
</file>

<file path=ppt/tags/tag133.xml><?xml version="1.0" encoding="utf-8"?>
<p:tagLst xmlns:p="http://schemas.openxmlformats.org/presentationml/2006/main">
  <p:tag name="KSO_WM_SLIDE_ANIMATION_ID" val="3115627"/>
</p:tagLst>
</file>

<file path=ppt/tags/tag134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0233_5*l_h_i*1_1_1"/>
  <p:tag name="KSO_WM_UNIT_INDEX" val="1_1_1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5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HIGHLIGHT" val="0"/>
  <p:tag name="KSO_WM_UNIT_ID" val="diagram20170233_5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52"/>
</p:tagLst>
</file>

<file path=ppt/tags/tag136.xml><?xml version="1.0" encoding="utf-8"?>
<p:tagLst xmlns:p="http://schemas.openxmlformats.org/presentationml/2006/main">
  <p:tag name="KSO_WM_SLIDE_ANIMATION_ID" val="3115627"/>
</p:tagLst>
</file>

<file path=ppt/tags/tag137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70233_5*l_h_i*1_6_1"/>
  <p:tag name="KSO_WM_UNIT_INDEX" val="1_6_1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8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HIGHLIGHT" val="0"/>
  <p:tag name="KSO_WM_UNIT_ID" val="diagram20170233_5*l_h_f*1_6_1"/>
  <p:tag name="KSO_WM_UNIT_INDEX" val="1_6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52"/>
</p:tagLst>
</file>

<file path=ppt/tags/tag139.xml><?xml version="1.0" encoding="utf-8"?>
<p:tagLst xmlns:p="http://schemas.openxmlformats.org/presentationml/2006/main">
  <p:tag name="KSO_WM_SLIDE_ANIMATION_ID" val="3115627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170233_5*l_h_i*1_5_1"/>
  <p:tag name="KSO_WM_UNIT_INDEX" val="1_5_1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1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HIGHLIGHT" val="0"/>
  <p:tag name="KSO_WM_UNIT_ID" val="diagram20170233_5*l_h_f*1_5_1"/>
  <p:tag name="KSO_WM_UNIT_INDEX" val="1_5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52"/>
</p:tagLst>
</file>

<file path=ppt/tags/tag142.xml><?xml version="1.0" encoding="utf-8"?>
<p:tagLst xmlns:p="http://schemas.openxmlformats.org/presentationml/2006/main">
  <p:tag name="KSO_WM_SLIDE_ANIMATION_ID" val="3115627"/>
</p:tagLst>
</file>

<file path=ppt/tags/tag143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170233_5*l_h_i*1_3_1"/>
  <p:tag name="KSO_WM_UNIT_INDEX" val="1_3_1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4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HIGHLIGHT" val="0"/>
  <p:tag name="KSO_WM_UNIT_ID" val="diagram20170233_5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52"/>
</p:tagLst>
</file>

<file path=ppt/tags/tag145.xml><?xml version="1.0" encoding="utf-8"?>
<p:tagLst xmlns:p="http://schemas.openxmlformats.org/presentationml/2006/main">
  <p:tag name="KSO_WM_SLIDE_ANIMATION_ID" val="3115627"/>
</p:tagLst>
</file>

<file path=ppt/tags/tag146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70233_5*l_h_i*1_2_1"/>
  <p:tag name="KSO_WM_UNIT_INDEX" val="1_2_1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7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HIGHLIGHT" val="0"/>
  <p:tag name="KSO_WM_UNIT_ID" val="diagram20170233_5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52"/>
</p:tagLst>
</file>

<file path=ppt/tags/tag148.xml><?xml version="1.0" encoding="utf-8"?>
<p:tagLst xmlns:p="http://schemas.openxmlformats.org/presentationml/2006/main">
  <p:tag name="KSO_WM_SLIDE_ANIMATION_ID" val="3115627"/>
</p:tagLst>
</file>

<file path=ppt/tags/tag149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170233_5*l_h_i*1_4_1"/>
  <p:tag name="KSO_WM_UNIT_INDEX" val="1_4_1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"/>
  <p:tag name="KSO_WM_DIAGRAM_GROUP_CODE" val="l1-1"/>
  <p:tag name="KSO_WM_TAG_VERSION" val="1.0"/>
  <p:tag name="KSO_WM_TEMPLATE_CATEGORY" val="diagram"/>
  <p:tag name="KSO_WM_TEMPLATE_INDEX" val="20170233"/>
  <p:tag name="KSO_WM_UNIT_COMPATIBLE" val="0"/>
  <p:tag name="KSO_WM_UNIT_DIAGRAM_ISNUMVISUAL" val="0"/>
  <p:tag name="KSO_WM_UNIT_DIAGRAM_ISREFERUNIT" val="0"/>
  <p:tag name="KSO_WM_UNIT_HIGHLIGHT" val="0"/>
  <p:tag name="KSO_WM_UNIT_ID" val="diagram20170233_5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52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TEMPLATE_CATEGORY" val="custom"/>
  <p:tag name="KSO_WM_TEMPLATE_INDEX" val="20184636"/>
  <p:tag name="KSO_WM_SLIDE_THEME_ID" val="3323111"/>
  <p:tag name="KSO_WM_SLIDE_THEME_NAME" val="蓝白色默认模板简约风主题"/>
  <p:tag name="KSO_WM_SLIDE_TYPE" val="text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1.xml><?xml version="1.0" encoding="utf-8"?>
<p:tagLst xmlns:p="http://schemas.openxmlformats.org/presentationml/2006/main"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160181_4*n_h_f*1_1_1"/>
  <p:tag name="KSO_WM_UNIT_LAYERLEVEL" val="1_1_1"/>
  <p:tag name="KSO_WM_UNIT_NOCLEAR" val="0"/>
  <p:tag name="KSO_WM_UNIT_PRESET_TEXT" val="单击此处添加标题"/>
  <p:tag name="KSO_WM_UNIT_TEXT_FILL_FORE_SCHEMECOLOR_INDEX" val="14"/>
  <p:tag name="KSO_WM_UNIT_TEXT_FILL_TYPE" val="1"/>
  <p:tag name="KSO_WM_UNIT_USESOURCEFORMAT_APPLY" val="0"/>
  <p:tag name="KSO_WM_UNIT_VALUE" val="12"/>
</p:tagLst>
</file>

<file path=ppt/tags/tag182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i*1_2_1_3"/>
  <p:tag name="KSO_WM_UNIT_INDEX" val="1_2_1_3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183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i*1_2_5_1"/>
  <p:tag name="KSO_WM_UNIT_INDEX" val="1_2_5_1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184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i*1_2_3_1"/>
  <p:tag name="KSO_WM_UNIT_INDEX" val="1_2_3_1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185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i*1_2_2_3"/>
  <p:tag name="KSO_WM_UNIT_INDEX" val="1_2_2_3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186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i*1_2_4_1"/>
  <p:tag name="KSO_WM_UNIT_INDEX" val="1_2_4_1"/>
  <p:tag name="KSO_WM_UNIT_LAYERLEVEL" val="1_1_1_1"/>
  <p:tag name="KSO_WM_UNIT_LINE_FILL_TYPE" val="2"/>
  <p:tag name="KSO_WM_UNIT_LINE_FORE_SCHEMECOLOR_INDEX" val="14"/>
  <p:tag name="KSO_WM_UNIT_TYPE" val="n_h_h_i"/>
  <p:tag name="KSO_WM_UNIT_USESOURCEFORMAT_APPLY" val="0"/>
</p:tagLst>
</file>

<file path=ppt/tags/tag187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160181_4*n_h_h_i*1_2_1_2"/>
  <p:tag name="KSO_WM_UNIT_INDEX" val="1_2_1_2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0"/>
</p:tagLst>
</file>

<file path=ppt/tags/tag188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160181_4*n_h_h_i*1_2_2_2"/>
  <p:tag name="KSO_WM_UNIT_INDEX" val="1_2_2_2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0"/>
</p:tagLst>
</file>

<file path=ppt/tags/tag189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160181_4*n_h_h_i*1_2_3_3"/>
  <p:tag name="KSO_WM_UNIT_INDEX" val="1_2_3_3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diagram160181_4*n_h_h_i*1_2_4_3"/>
  <p:tag name="KSO_WM_UNIT_INDEX" val="1_2_4_3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0"/>
</p:tagLst>
</file>

<file path=ppt/tags/tag191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160181_4*n_h_h_i*1_2_5_3"/>
  <p:tag name="KSO_WM_UNIT_INDEX" val="1_2_5_3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0"/>
</p:tagLst>
</file>

<file path=ppt/tags/tag192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f*1_2_1_1"/>
  <p:tag name="KSO_WM_UNIT_INDEX" val="1_2_1_1"/>
  <p:tag name="KSO_WM_UNIT_LAYERLEVEL" val="1_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n_h_h_f"/>
  <p:tag name="KSO_WM_UNIT_USESOURCEFORMAT_APPLY" val="0"/>
  <p:tag name="KSO_WM_UNIT_VALUE" val="10"/>
</p:tagLst>
</file>

<file path=ppt/tags/tag193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f*1_2_2_1"/>
  <p:tag name="KSO_WM_UNIT_INDEX" val="1_2_2_1"/>
  <p:tag name="KSO_WM_UNIT_LAYERLEVEL" val="1_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n_h_h_f"/>
  <p:tag name="KSO_WM_UNIT_USESOURCEFORMAT_APPLY" val="0"/>
  <p:tag name="KSO_WM_UNIT_VALUE" val="10"/>
</p:tagLst>
</file>

<file path=ppt/tags/tag194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f*1_2_3_1"/>
  <p:tag name="KSO_WM_UNIT_INDEX" val="1_2_3_1"/>
  <p:tag name="KSO_WM_UNIT_LAYERLEVEL" val="1_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n_h_h_f"/>
  <p:tag name="KSO_WM_UNIT_USESOURCEFORMAT_APPLY" val="0"/>
  <p:tag name="KSO_WM_UNIT_VALUE" val="10"/>
</p:tagLst>
</file>

<file path=ppt/tags/tag195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f*1_2_4_1"/>
  <p:tag name="KSO_WM_UNIT_INDEX" val="1_2_4_1"/>
  <p:tag name="KSO_WM_UNIT_LAYERLEVEL" val="1_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n_h_h_f"/>
  <p:tag name="KSO_WM_UNIT_USESOURCEFORMAT_APPLY" val="0"/>
  <p:tag name="KSO_WM_UNIT_VALUE" val="10"/>
</p:tagLst>
</file>

<file path=ppt/tags/tag196.xml><?xml version="1.0" encoding="utf-8"?>
<p:tagLst xmlns:p="http://schemas.openxmlformats.org/presentationml/2006/main">
  <p:tag name="KSO_WM_BEAUTIFY_FLAG" val=""/>
  <p:tag name="KSO_WM_DIAGRAM_GROUP_CODE" val="n1-1"/>
  <p:tag name="KSO_WM_TAG_VERSION" val="1.0"/>
  <p:tag name="KSO_WM_TEMPLATE_CATEGORY" val="diagram"/>
  <p:tag name="KSO_WM_TEMPLATE_INDEX" val="160181"/>
  <p:tag name="KSO_WM_UNIT_COMPATIBLE" val="0"/>
  <p:tag name="KSO_WM_UNIT_DIAGRAM_ISNUMVISUAL" val="0"/>
  <p:tag name="KSO_WM_UNIT_DIAGRAM_ISREFERUNIT" val="0"/>
  <p:tag name="KSO_WM_UNIT_HIGHLIGHT" val="0"/>
  <p:tag name="KSO_WM_UNIT_ID" val="diagram160181_4*n_h_h_f*1_2_5_1"/>
  <p:tag name="KSO_WM_UNIT_INDEX" val="1_2_5_1"/>
  <p:tag name="KSO_WM_UNIT_LAYERLEVEL" val="1_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n_h_h_f"/>
  <p:tag name="KSO_WM_UNIT_USESOURCEFORMAT_APPLY" val="0"/>
  <p:tag name="KSO_WM_UNIT_VALUE" val="10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0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4.xml><?xml version="1.0" encoding="utf-8"?>
<p:tagLst xmlns:p="http://schemas.openxmlformats.org/presentationml/2006/main">
  <p:tag name="KSO_WM_UNIT_TABLE_BEAUTIFY" val="smartTable{16ac1b24-5c8d-49d2-a728-a8748808a8cc}"/>
</p:tagLst>
</file>

<file path=ppt/tags/tag21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TEMPLATE_CATEGORY" val="custom"/>
  <p:tag name="KSO_WM_TEMPLATE_INDEX" val="20184636"/>
  <p:tag name="KSO_WM_SLIDE_THEME_ID" val="3323111"/>
  <p:tag name="KSO_WM_SLIDE_THEME_NAME" val="蓝白色默认模板简约风主题"/>
  <p:tag name="KSO_WM_SLIDE_TYPE" val="text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2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2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4.xml><?xml version="1.0" encoding="utf-8"?>
<p:tagLst xmlns:p="http://schemas.openxmlformats.org/presentationml/2006/main">
  <p:tag name="KSO_WM_UNIT_TABLE_BEAUTIFY" val="smartTable{5ac8cccd-8a9a-423f-9a4d-80ea662aba0d}"/>
</p:tagLst>
</file>

<file path=ppt/tags/tag225.xml><?xml version="1.0" encoding="utf-8"?>
<p:tagLst xmlns:p="http://schemas.openxmlformats.org/presentationml/2006/main">
  <p:tag name="KSO_WM_UNIT_TABLE_BEAUTIFY" val="smartTable{0735d283-c12f-4f72-add7-0423cb701d1a}"/>
  <p:tag name="TABLE_ENDDRAG_ORIGIN_RECT" val="535*152"/>
  <p:tag name="TABLE_ENDDRAG_RECT" val="98*236*535*152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2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41.xml><?xml version="1.0" encoding="utf-8"?>
<p:tagLst xmlns:p="http://schemas.openxmlformats.org/presentationml/2006/main">
  <p:tag name="COMMONDATA" val="eyJoZGlkIjoiYWY3ZTM4MmMxMDZiNWZhZmZhNTcyNzc1ZTRjYTU5MTIifQ=="/>
  <p:tag name="KSO_WPP_MARK_KEY" val="56123d9c-36f2-4f1d-8b9b-b0f8020a4e09"/>
  <p:tag name="commondata" val="eyJoZGlkIjoiN2YxOGMyNDFkMTQxMWJhZTVlZDhiNDQyZGU2OTYwOWEifQ==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2086</Words>
  <Application>WPS 演示</Application>
  <PresentationFormat>全屏显示(16:9)</PresentationFormat>
  <Paragraphs>525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黑体</vt:lpstr>
      <vt:lpstr>阿里巴巴普惠体 B</vt:lpstr>
      <vt:lpstr>微软雅黑</vt:lpstr>
      <vt:lpstr>阿里巴巴普惠体 R</vt:lpstr>
      <vt:lpstr>Comic Sans MS</vt:lpstr>
      <vt:lpstr>阿里巴巴普惠体 H</vt:lpstr>
      <vt:lpstr>Arial Unicode MS</vt:lpstr>
      <vt:lpstr>Office 主题​​</vt:lpstr>
      <vt:lpstr>1_Office 主题​​</vt:lpstr>
      <vt:lpstr>尝试对生物进行分类</vt:lpstr>
      <vt:lpstr>PowerPoint 演示文稿</vt:lpstr>
      <vt:lpstr>日常生活中你见过什么样的分类？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微生物的分类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17</cp:revision>
  <dcterms:created xsi:type="dcterms:W3CDTF">2020-04-19T14:21:00Z</dcterms:created>
  <dcterms:modified xsi:type="dcterms:W3CDTF">2024-08-31T00:59:54Z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B7EF53D1E4384DF19930C4514557326B</vt:lpwstr>
  </property>
  <property fmtid="{D5CDD505-2E9C-101B-9397-08002B2CF9AE}" pid="3" name="KSOProductBuildVer">
    <vt:lpwstr>2052-12.1.0.17857</vt:lpwstr>
  </property>
</Properties>
</file>