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37"/>
  </p:handoutMasterIdLst>
  <p:sldIdLst>
    <p:sldId id="570" r:id="rId4"/>
    <p:sldId id="503" r:id="rId6"/>
    <p:sldId id="459" r:id="rId7"/>
    <p:sldId id="425" r:id="rId8"/>
    <p:sldId id="507" r:id="rId9"/>
    <p:sldId id="399" r:id="rId10"/>
    <p:sldId id="464" r:id="rId11"/>
    <p:sldId id="472" r:id="rId12"/>
    <p:sldId id="475" r:id="rId13"/>
    <p:sldId id="478" r:id="rId14"/>
    <p:sldId id="466" r:id="rId15"/>
    <p:sldId id="467" r:id="rId16"/>
    <p:sldId id="606" r:id="rId17"/>
    <p:sldId id="468" r:id="rId18"/>
    <p:sldId id="607" r:id="rId19"/>
    <p:sldId id="470" r:id="rId20"/>
    <p:sldId id="479" r:id="rId21"/>
    <p:sldId id="499" r:id="rId22"/>
    <p:sldId id="500" r:id="rId23"/>
    <p:sldId id="501" r:id="rId24"/>
    <p:sldId id="502" r:id="rId25"/>
    <p:sldId id="608" r:id="rId26"/>
    <p:sldId id="484" r:id="rId27"/>
    <p:sldId id="448" r:id="rId28"/>
    <p:sldId id="423" r:id="rId29"/>
    <p:sldId id="485" r:id="rId30"/>
    <p:sldId id="510" r:id="rId31"/>
    <p:sldId id="504" r:id="rId32"/>
    <p:sldId id="506" r:id="rId33"/>
    <p:sldId id="417" r:id="rId34"/>
    <p:sldId id="418" r:id="rId35"/>
    <p:sldId id="513" r:id="rId36"/>
  </p:sldIdLst>
  <p:sldSz cx="9144000" cy="5144135" type="screen16x9"/>
  <p:notesSz cx="6858000" cy="9144000"/>
  <p:custDataLst>
    <p:tags r:id="rId42"/>
  </p:custDataLst>
  <p:defaultTextStyle>
    <a:defPPr>
      <a:defRPr lang="zh-CN"/>
    </a:defPPr>
    <a:lvl1pPr algn="l" rtl="0" fontAlgn="base">
      <a:spcBef>
        <a:spcPct val="0"/>
      </a:spcBef>
      <a:spcAft>
        <a:spcPct val="0"/>
      </a:spcAft>
      <a:defRPr kern="1200">
        <a:solidFill>
          <a:srgbClr val="8E163E"/>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rgbClr val="8E163E"/>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rgbClr val="8E163E"/>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rgbClr val="8E163E"/>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rgbClr val="8E163E"/>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rgbClr val="8E163E"/>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rgbClr val="8E163E"/>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rgbClr val="8E163E"/>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rgbClr val="8E163E"/>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74" userDrawn="1">
          <p15:clr>
            <a:srgbClr val="A4A3A4"/>
          </p15:clr>
        </p15:guide>
        <p15:guide id="2" pos="2924" userDrawn="1">
          <p15:clr>
            <a:srgbClr val="A4A3A4"/>
          </p15:clr>
        </p15:guide>
        <p15:guide id="3" pos="602" userDrawn="1">
          <p15:clr>
            <a:srgbClr val="A4A3A4"/>
          </p15:clr>
        </p15:guide>
        <p15:guide id="4" pos="519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 id="0" name="HJZX010"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00"/>
    <a:srgbClr val="333333"/>
    <a:srgbClr val="8BCED2"/>
    <a:srgbClr val="079FA9"/>
    <a:srgbClr val="F2F2F2"/>
    <a:srgbClr val="0000FF"/>
    <a:srgbClr val="869D59"/>
    <a:srgbClr val="FFFF00"/>
    <a:srgbClr val="FAEB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napToGrid="0" showGuides="1">
      <p:cViewPr varScale="1">
        <p:scale>
          <a:sx n="109" d="100"/>
          <a:sy n="109" d="100"/>
        </p:scale>
        <p:origin x="-1674" y="-90"/>
      </p:cViewPr>
      <p:guideLst>
        <p:guide orient="horz" pos="1674"/>
        <p:guide pos="2924"/>
        <p:guide pos="602"/>
        <p:guide pos="5191"/>
      </p:guideLst>
    </p:cSldViewPr>
  </p:slideViewPr>
  <p:notesTextViewPr>
    <p:cViewPr>
      <p:scale>
        <a:sx n="100" d="100"/>
        <a:sy n="100" d="100"/>
      </p:scale>
      <p:origin x="0" y="0"/>
    </p:cViewPr>
  </p:notesTextViewPr>
  <p:gridSpacing cx="36002" cy="36002"/>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2" Type="http://schemas.openxmlformats.org/officeDocument/2006/relationships/tags" Target="tags/tag181.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pitchFamily="49" charset="-122"/>
                <a:ea typeface="黑体" panose="02010609060101010101" pitchFamily="49" charset="-122"/>
                <a:cs typeface="黑体" panose="02010609060101010101" pitchFamily="49" charset="-122"/>
              </a:rPr>
            </a:fld>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pitchFamily="49" charset="-122"/>
                <a:ea typeface="黑体" panose="02010609060101010101" pitchFamily="49" charset="-122"/>
                <a:cs typeface="黑体" panose="02010609060101010101" pitchFamily="49" charset="-122"/>
              </a:rPr>
            </a:fld>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spcBef>
                <a:spcPct val="0"/>
              </a:spcBef>
              <a:buFont typeface="Arial" panose="020B0604020202020204" pitchFamily="34" charset="0"/>
              <a:buNone/>
              <a:defRPr sz="1200">
                <a:solidFill>
                  <a:schemeClr val="tx1"/>
                </a:solidFill>
                <a:latin typeface="黑体" panose="02010609060101010101" pitchFamily="49" charset="-122"/>
                <a:ea typeface="黑体" panose="02010609060101010101" pitchFamily="49" charset="-122"/>
                <a:cs typeface="黑体" panose="02010609060101010101" pitchFamily="49" charset="-122"/>
              </a:defRPr>
            </a:lvl1pPr>
          </a:lstStyle>
          <a:p>
            <a:pPr>
              <a:defRPr/>
            </a:pPr>
            <a:endParaRPr lang="en-US"/>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spcBef>
                <a:spcPct val="0"/>
              </a:spcBef>
              <a:buFont typeface="Arial" panose="020B0604020202020204" pitchFamily="34" charset="0"/>
              <a:buNone/>
              <a:defRPr sz="1200">
                <a:solidFill>
                  <a:schemeClr val="tx1"/>
                </a:solidFill>
                <a:latin typeface="黑体" panose="02010609060101010101" pitchFamily="49" charset="-122"/>
                <a:ea typeface="黑体" panose="02010609060101010101" pitchFamily="49" charset="-122"/>
                <a:cs typeface="黑体" panose="02010609060101010101" pitchFamily="49" charset="-122"/>
              </a:defRPr>
            </a:lvl1pPr>
          </a:lstStyle>
          <a:p>
            <a:pPr>
              <a:defRPr/>
            </a:pPr>
            <a:endParaRPr lang="en-US"/>
          </a:p>
        </p:txBody>
      </p:sp>
      <p:sp>
        <p:nvSpPr>
          <p:cNvPr id="18436" name="Rectangle 4"/>
          <p:cNvSpPr>
            <a:spLocks noGrp="1" noChangeArrowheads="1"/>
          </p:cNvSpPr>
          <p:nvPr>
            <p:ph type="sldImg" idx="4294967295"/>
          </p:nvPr>
        </p:nvSpPr>
        <p:spPr bwMode="auto">
          <a:xfrm>
            <a:off x="381533" y="685800"/>
            <a:ext cx="6094934"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spcBef>
                <a:spcPct val="0"/>
              </a:spcBef>
              <a:buFont typeface="Arial" panose="020B0604020202020204" pitchFamily="34" charset="0"/>
              <a:buNone/>
              <a:defRPr sz="1200">
                <a:solidFill>
                  <a:schemeClr val="tx1"/>
                </a:solidFill>
                <a:latin typeface="黑体" panose="02010609060101010101" pitchFamily="49" charset="-122"/>
                <a:ea typeface="黑体" panose="02010609060101010101" pitchFamily="49" charset="-122"/>
                <a:cs typeface="黑体" panose="02010609060101010101" pitchFamily="49" charset="-122"/>
              </a:defRPr>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a:defRPr sz="1200">
                <a:solidFill>
                  <a:schemeClr val="tx1"/>
                </a:solidFill>
                <a:latin typeface="黑体" panose="02010609060101010101" pitchFamily="49" charset="-122"/>
                <a:ea typeface="黑体" panose="02010609060101010101" pitchFamily="49" charset="-122"/>
                <a:cs typeface="黑体" panose="02010609060101010101" pitchFamily="49" charset="-122"/>
              </a:defRPr>
            </a:lvl1pPr>
          </a:lstStyle>
          <a:p>
            <a:fld id="{02BA13F0-0E63-493F-B9C3-E6C405CE4DA1}"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1pPr>
    <a:lvl2pPr marL="457200" algn="l" rtl="0" eaLnBrk="0" fontAlgn="base" hangingPunct="0">
      <a:spcBef>
        <a:spcPct val="30000"/>
      </a:spcBef>
      <a:spcAft>
        <a:spcPct val="0"/>
      </a:spcAft>
      <a:defRPr sz="12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2pPr>
    <a:lvl3pPr marL="914400" algn="l" rtl="0" eaLnBrk="0" fontAlgn="base" hangingPunct="0">
      <a:spcBef>
        <a:spcPct val="30000"/>
      </a:spcBef>
      <a:spcAft>
        <a:spcPct val="0"/>
      </a:spcAft>
      <a:defRPr sz="12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3pPr>
    <a:lvl4pPr marL="1371600" algn="l" rtl="0" eaLnBrk="0" fontAlgn="base" hangingPunct="0">
      <a:spcBef>
        <a:spcPct val="30000"/>
      </a:spcBef>
      <a:spcAft>
        <a:spcPct val="0"/>
      </a:spcAft>
      <a:defRPr sz="12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4pPr>
    <a:lvl5pPr marL="1828800" algn="l" rtl="0" eaLnBrk="0" fontAlgn="base" hangingPunct="0">
      <a:spcBef>
        <a:spcPct val="30000"/>
      </a:spcBef>
      <a:spcAft>
        <a:spcPct val="0"/>
      </a:spcAft>
      <a:defRPr sz="12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66DF685-6826-4BAA-B89E-CF7624DBFC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4294967295"/>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07976" y="102406"/>
            <a:ext cx="8528050" cy="2470861"/>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5"/>
            </p:custDataLst>
          </p:nvPr>
        </p:nvSpPr>
        <p:spPr>
          <a:xfrm>
            <a:off x="6457950" y="4767851"/>
            <a:ext cx="2057400" cy="273878"/>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07976" y="2958213"/>
            <a:ext cx="8528049" cy="1707231"/>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033"/>
            <a:ext cx="8100000" cy="540067"/>
          </a:xfrm>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j-ea"/>
                <a:ea typeface="+mj-ea"/>
                <a:cs typeface="+mj-ea"/>
                <a:sym typeface="+mj-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521494" y="972146"/>
            <a:ext cx="8100060" cy="432012"/>
          </a:xfrm>
        </p:spPr>
        <p:txBody>
          <a:bodyPr wrap="square" anchor="t">
            <a:normAutofit/>
          </a:bodyPr>
          <a:lstStyle>
            <a:lvl1pPr marL="0" indent="0">
              <a:buNone/>
              <a:defRPr sz="2100" b="0">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r>
              <a:rPr lang="zh-CN" altLang="en-US"/>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55601" y="368346"/>
            <a:ext cx="8432800" cy="2223974"/>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a:xfrm>
            <a:off x="6457950" y="4767851"/>
            <a:ext cx="2057400" cy="273878"/>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55601" y="2953163"/>
            <a:ext cx="8432799" cy="1740066"/>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9_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07976" y="102711"/>
            <a:ext cx="8528050" cy="2470556"/>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5"/>
            </p:custDataLst>
          </p:nvPr>
        </p:nvSpPr>
        <p:spPr>
          <a:xfrm>
            <a:off x="6457950" y="4767580"/>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07976" y="2958165"/>
            <a:ext cx="8528049" cy="1707020"/>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93341" y="613092"/>
            <a:ext cx="2160000" cy="3867150"/>
          </a:xfrm>
        </p:spPr>
        <p:txBody>
          <a:bodyPr wrap="square" anchor="ctr">
            <a:normAutofit/>
          </a:bodyPr>
          <a:lstStyle>
            <a:lvl1pPr algn="ctr">
              <a:defRPr sz="3750">
                <a:latin typeface="+mj-ea"/>
                <a:ea typeface="+mj-ea"/>
                <a:cs typeface="+mj-ea"/>
                <a:sym typeface="+mj-ea"/>
              </a:defRPr>
            </a:lvl1pPr>
          </a:lstStyle>
          <a:p>
            <a:r>
              <a:rPr lang="zh-CN" altLang="en-US"/>
              <a:t>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15975" y="2770901"/>
            <a:ext cx="7512050" cy="1839517"/>
          </a:xfrm>
        </p:spPr>
        <p:txBody>
          <a:bodyPr wrap="square" anchor="t">
            <a:normAutofit/>
          </a:bodyPr>
          <a:lstStyle>
            <a:lvl1pPr algn="ctr">
              <a:defRPr sz="3150">
                <a:latin typeface="+mj-ea"/>
                <a:ea typeface="+mj-ea"/>
                <a:cs typeface="+mj-ea"/>
                <a:sym typeface="+mj-ea"/>
              </a:defRPr>
            </a:lvl1pPr>
          </a:lstStyle>
          <a:p>
            <a:r>
              <a:rPr lang="zh-CN" altLang="en-US"/>
              <a:t>单击此处编辑母版标题样式</a:t>
            </a:r>
            <a:endParaRPr lang="zh-CN" altLang="en-US" dirty="0"/>
          </a:p>
        </p:txBody>
      </p:sp>
      <p:sp>
        <p:nvSpPr>
          <p:cNvPr id="8" name="节编号 3"/>
          <p:cNvSpPr>
            <a:spLocks noGrp="1"/>
          </p:cNvSpPr>
          <p:nvPr>
            <p:ph type="body" sz="quarter" idx="13" hasCustomPrompt="1"/>
            <p:custDataLst>
              <p:tags r:id="rId3"/>
            </p:custDataLst>
          </p:nvPr>
        </p:nvSpPr>
        <p:spPr>
          <a:xfrm>
            <a:off x="815975" y="235269"/>
            <a:ext cx="7512050" cy="2196305"/>
          </a:xfrm>
        </p:spPr>
        <p:txBody>
          <a:bodyPr wrap="square" anchor="b">
            <a:normAutofit/>
          </a:bodyPr>
          <a:lstStyle>
            <a:lvl1pPr marL="0" indent="0" algn="ctr">
              <a:buNone/>
              <a:defRPr sz="6000" b="1">
                <a:solidFill>
                  <a:schemeClr val="accent1"/>
                </a:solidFill>
                <a:latin typeface="+mn-ea"/>
                <a:ea typeface="+mn-ea"/>
                <a:cs typeface="+mn-ea"/>
                <a:sym typeface="+mn-ea"/>
              </a:defRPr>
            </a:lvl1pPr>
          </a:lstStyle>
          <a:p>
            <a:pPr lvl="0"/>
            <a:r>
              <a:rPr lang="zh-CN" altLang="en-US"/>
              <a:t>节编号</a:t>
            </a:r>
            <a:endParaRPr lang="zh-CN" altLang="en-US" dirty="0"/>
          </a:p>
        </p:txBody>
      </p:sp>
      <p:sp>
        <p:nvSpPr>
          <p:cNvPr id="4" name="日期占位符 4"/>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5"/>
            </p:custDataLst>
          </p:nvPr>
        </p:nvSpPr>
        <p:spPr/>
        <p:txBody>
          <a:bodyPr/>
          <a:lstStyle/>
          <a:p>
            <a:endParaRPr lang="zh-CN" altLang="en-US"/>
          </a:p>
        </p:txBody>
      </p:sp>
      <p:sp>
        <p:nvSpPr>
          <p:cNvPr id="6" name="灯片编号占位符 6"/>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521018" y="1023618"/>
            <a:ext cx="388620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4734878" y="1023618"/>
            <a:ext cx="388620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318"/>
            <a:ext cx="8100000" cy="540000"/>
          </a:xfrm>
        </p:spPr>
        <p:txBody>
          <a:bodyPr vert="horz" wrap="square" lIns="0" tIns="0" rIns="0" bIns="0" rtlCol="0" anchor="b">
            <a:normAutofit/>
          </a:bodyPr>
          <a:lstStyle>
            <a:lvl1pPr marL="0" marR="0" lvl="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p:custDataLst>
              <p:tags r:id="rId3"/>
            </p:custDataLst>
          </p:nvPr>
        </p:nvSpPr>
        <p:spPr>
          <a:xfrm>
            <a:off x="520780" y="1027428"/>
            <a:ext cx="3868340" cy="40500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a:t>单击此处编辑母版文本样式</a:t>
            </a:r>
            <a:endParaRPr lang="zh-CN" altLang="en-US" dirty="0"/>
          </a:p>
        </p:txBody>
      </p:sp>
      <p:sp>
        <p:nvSpPr>
          <p:cNvPr id="4" name="内容占位符 3"/>
          <p:cNvSpPr>
            <a:spLocks noGrp="1"/>
          </p:cNvSpPr>
          <p:nvPr>
            <p:ph sz="half" idx="2"/>
            <p:custDataLst>
              <p:tags r:id="rId4"/>
            </p:custDataLst>
          </p:nvPr>
        </p:nvSpPr>
        <p:spPr>
          <a:xfrm>
            <a:off x="520780" y="1550084"/>
            <a:ext cx="3868340" cy="3096291"/>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4733449" y="1016474"/>
            <a:ext cx="3887391" cy="40500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a:t>单击此处编辑母版文本样式</a:t>
            </a:r>
            <a:endParaRPr lang="zh-CN" altLang="en-US" dirty="0"/>
          </a:p>
        </p:txBody>
      </p:sp>
      <p:sp>
        <p:nvSpPr>
          <p:cNvPr id="6" name="内容占位符 5"/>
          <p:cNvSpPr>
            <a:spLocks noGrp="1"/>
          </p:cNvSpPr>
          <p:nvPr>
            <p:ph sz="quarter" idx="4"/>
            <p:custDataLst>
              <p:tags r:id="rId6"/>
            </p:custDataLst>
          </p:nvPr>
        </p:nvSpPr>
        <p:spPr>
          <a:xfrm>
            <a:off x="4733449" y="1539130"/>
            <a:ext cx="3887391" cy="3096291"/>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28650" y="270318"/>
            <a:ext cx="7886700" cy="43632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318"/>
            <a:ext cx="8100000" cy="540000"/>
          </a:xfrm>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j-ea"/>
                <a:ea typeface="+mj-ea"/>
                <a:cs typeface="+mj-ea"/>
                <a:sym typeface="+mj-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521494" y="972344"/>
            <a:ext cx="8100060" cy="431959"/>
          </a:xfrm>
        </p:spPr>
        <p:txBody>
          <a:bodyPr wrap="square" anchor="t">
            <a:normAutofit/>
          </a:bodyPr>
          <a:lstStyle>
            <a:lvl1pPr marL="0" indent="0">
              <a:buNone/>
              <a:defRPr sz="2100" b="0">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r>
              <a:rPr lang="zh-CN" altLang="en-US"/>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355601" y="368618"/>
            <a:ext cx="8432800" cy="2223700"/>
          </a:xfrm>
        </p:spPr>
        <p:txBody>
          <a:bodyPr wrap="square" anchor="b">
            <a:normAutofit/>
          </a:bodyPr>
          <a:lstStyle>
            <a:lvl1pPr algn="ctr">
              <a:lnSpc>
                <a:spcPct val="100000"/>
              </a:lnSpc>
              <a:defRPr sz="48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a:xfrm>
            <a:off x="6457950" y="4767580"/>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355601" y="2953116"/>
            <a:ext cx="8432799" cy="1739852"/>
          </a:xfrm>
        </p:spPr>
        <p:txBody>
          <a:bodyPr wrap="square" anchor="t">
            <a:normAutofit/>
          </a:bodyPr>
          <a:lstStyle>
            <a:lvl1pPr marL="0" indent="0" algn="ctr">
              <a:lnSpc>
                <a:spcPct val="100000"/>
              </a:lnSpc>
              <a:buNone/>
              <a:defRPr sz="2250">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93341" y="612850"/>
            <a:ext cx="2160000" cy="3867627"/>
          </a:xfrm>
        </p:spPr>
        <p:txBody>
          <a:bodyPr wrap="square" anchor="ctr">
            <a:normAutofit/>
          </a:bodyPr>
          <a:lstStyle>
            <a:lvl1pPr algn="ctr">
              <a:defRPr sz="3750">
                <a:latin typeface="+mj-ea"/>
                <a:ea typeface="+mj-ea"/>
                <a:cs typeface="+mj-ea"/>
                <a:sym typeface="+mj-ea"/>
              </a:defRPr>
            </a:lvl1pPr>
          </a:lstStyle>
          <a:p>
            <a:r>
              <a:rPr lang="zh-CN" altLang="en-US"/>
              <a:t>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15975" y="2770925"/>
            <a:ext cx="7512050" cy="1839744"/>
          </a:xfrm>
        </p:spPr>
        <p:txBody>
          <a:bodyPr wrap="square" anchor="t">
            <a:normAutofit/>
          </a:bodyPr>
          <a:lstStyle>
            <a:lvl1pPr algn="ctr">
              <a:defRPr sz="3150">
                <a:latin typeface="+mj-ea"/>
                <a:ea typeface="+mj-ea"/>
                <a:cs typeface="+mj-ea"/>
                <a:sym typeface="+mj-ea"/>
              </a:defRPr>
            </a:lvl1pPr>
          </a:lstStyle>
          <a:p>
            <a:r>
              <a:rPr lang="zh-CN" altLang="en-US"/>
              <a:t>单击此处编辑母版标题样式</a:t>
            </a:r>
            <a:endParaRPr lang="zh-CN" altLang="en-US" dirty="0"/>
          </a:p>
        </p:txBody>
      </p:sp>
      <p:sp>
        <p:nvSpPr>
          <p:cNvPr id="8" name="节编号 3"/>
          <p:cNvSpPr>
            <a:spLocks noGrp="1"/>
          </p:cNvSpPr>
          <p:nvPr>
            <p:ph type="body" sz="quarter" idx="13" hasCustomPrompt="1"/>
            <p:custDataLst>
              <p:tags r:id="rId3"/>
            </p:custDataLst>
          </p:nvPr>
        </p:nvSpPr>
        <p:spPr>
          <a:xfrm>
            <a:off x="815975" y="234980"/>
            <a:ext cx="7512050" cy="2196576"/>
          </a:xfrm>
        </p:spPr>
        <p:txBody>
          <a:bodyPr wrap="square" anchor="b">
            <a:normAutofit/>
          </a:bodyPr>
          <a:lstStyle>
            <a:lvl1pPr marL="0" indent="0" algn="ctr">
              <a:buNone/>
              <a:defRPr sz="6000" b="1">
                <a:solidFill>
                  <a:schemeClr val="accent1"/>
                </a:solidFill>
                <a:latin typeface="+mn-ea"/>
                <a:ea typeface="+mn-ea"/>
                <a:cs typeface="+mn-ea"/>
                <a:sym typeface="+mn-ea"/>
              </a:defRPr>
            </a:lvl1pPr>
          </a:lstStyle>
          <a:p>
            <a:pPr lvl="0"/>
            <a:r>
              <a:rPr lang="zh-CN" altLang="en-US"/>
              <a:t>节编号</a:t>
            </a:r>
            <a:endParaRPr lang="zh-CN" altLang="en-US" dirty="0"/>
          </a:p>
        </p:txBody>
      </p:sp>
      <p:sp>
        <p:nvSpPr>
          <p:cNvPr id="4" name="日期占位符 4"/>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5"/>
            </p:custDataLst>
          </p:nvPr>
        </p:nvSpPr>
        <p:spPr/>
        <p:txBody>
          <a:bodyPr/>
          <a:lstStyle/>
          <a:p>
            <a:endParaRPr lang="zh-CN" altLang="en-US"/>
          </a:p>
        </p:txBody>
      </p:sp>
      <p:sp>
        <p:nvSpPr>
          <p:cNvPr id="6" name="灯片编号占位符 6"/>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521018" y="1023426"/>
            <a:ext cx="3886200" cy="3610346"/>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4734878" y="1023426"/>
            <a:ext cx="3886200" cy="3610346"/>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270033"/>
            <a:ext cx="8100000" cy="540067"/>
          </a:xfrm>
        </p:spPr>
        <p:txBody>
          <a:bodyPr vert="horz" wrap="square" lIns="0" tIns="0" rIns="0" bIns="0" rtlCol="0" anchor="b">
            <a:normAutofit/>
          </a:bodyPr>
          <a:lstStyle>
            <a:lvl1pPr marL="0" marR="0" lvl="0" algn="l" defTabSz="914400" rtl="0" eaLnBrk="1" fontAlgn="auto" latinLnBrk="0" hangingPunct="1">
              <a:lnSpc>
                <a:spcPct val="100000"/>
              </a:lnSpc>
              <a:buClrTx/>
              <a:buSzTx/>
              <a:buFontTx/>
              <a:buNone/>
              <a:defRPr kumimoji="0" lang="zh-CN" altLang="en-US" sz="2400" b="1" i="0" u="none" strike="noStrike" kern="1200" cap="none" spc="0" normalizeH="0" baseline="0" noProof="1">
                <a:solidFill>
                  <a:schemeClr val="tx1"/>
                </a:solidFill>
                <a:latin typeface="+mn-ea"/>
                <a:ea typeface="+mn-ea"/>
                <a:cs typeface="+mn-ea"/>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p:custDataLst>
              <p:tags r:id="rId3"/>
            </p:custDataLst>
          </p:nvPr>
        </p:nvSpPr>
        <p:spPr>
          <a:xfrm>
            <a:off x="520780" y="1027237"/>
            <a:ext cx="3868340" cy="40505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4" name="内容占位符 3"/>
          <p:cNvSpPr>
            <a:spLocks noGrp="1"/>
          </p:cNvSpPr>
          <p:nvPr>
            <p:ph sz="half" idx="2"/>
            <p:custDataLst>
              <p:tags r:id="rId4"/>
            </p:custDataLst>
          </p:nvPr>
        </p:nvSpPr>
        <p:spPr>
          <a:xfrm>
            <a:off x="520780" y="1549958"/>
            <a:ext cx="3868340" cy="3096673"/>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4733449" y="1016282"/>
            <a:ext cx="3887391" cy="405050"/>
          </a:xfrm>
        </p:spPr>
        <p:txBody>
          <a:bodyPr wrap="square" anchor="b">
            <a:normAutofit/>
          </a:bodyPr>
          <a:lstStyle>
            <a:lvl1pPr marL="0" indent="0">
              <a:buNone/>
              <a:defRPr sz="21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6" name="内容占位符 5"/>
          <p:cNvSpPr>
            <a:spLocks noGrp="1"/>
          </p:cNvSpPr>
          <p:nvPr>
            <p:ph sz="quarter" idx="4"/>
            <p:custDataLst>
              <p:tags r:id="rId6"/>
            </p:custDataLst>
          </p:nvPr>
        </p:nvSpPr>
        <p:spPr>
          <a:xfrm>
            <a:off x="4733449" y="1539002"/>
            <a:ext cx="3887391" cy="3096673"/>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28650" y="270033"/>
            <a:ext cx="7886700" cy="4363739"/>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9" Type="http://schemas.openxmlformats.org/officeDocument/2006/relationships/theme" Target="../theme/theme2.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image" Target="../media/image1.pn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21100" y="270033"/>
            <a:ext cx="8100000" cy="540067"/>
          </a:xfrm>
          <a:prstGeom prst="rect">
            <a:avLst/>
          </a:prstGeom>
        </p:spPr>
        <p:txBody>
          <a:bodyPr vert="horz" wrap="square" lIns="0" tIns="0" rIns="0" bIns="0" rtlCol="0" anchor="b">
            <a:normAutofit/>
          </a:bodyPr>
          <a:lstStyle/>
          <a:p>
            <a:r>
              <a:rPr lang="zh-CN" altLang="en-US"/>
              <a:t>单击此处编辑母版标题样式</a:t>
            </a:r>
            <a:endParaRPr lang="zh-CN" altLang="en-US" dirty="0"/>
          </a:p>
        </p:txBody>
      </p:sp>
      <p:sp>
        <p:nvSpPr>
          <p:cNvPr id="3" name="文本占位符 2"/>
          <p:cNvSpPr>
            <a:spLocks noGrp="1"/>
          </p:cNvSpPr>
          <p:nvPr>
            <p:ph type="body" idx="1"/>
            <p:custDataLst>
              <p:tags r:id="rId15"/>
            </p:custDataLst>
          </p:nvPr>
        </p:nvSpPr>
        <p:spPr>
          <a:xfrm>
            <a:off x="521018" y="1023588"/>
            <a:ext cx="8099584" cy="3610421"/>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6"/>
            </p:custDataLst>
          </p:nvPr>
        </p:nvSpPr>
        <p:spPr>
          <a:xfrm>
            <a:off x="521018" y="4767851"/>
            <a:ext cx="2057400" cy="273878"/>
          </a:xfrm>
          <a:prstGeom prst="rect">
            <a:avLst/>
          </a:prstGeom>
        </p:spPr>
        <p:txBody>
          <a:bodyPr vert="horz" wrap="square" lIns="91440" tIns="45720" rIns="91440" bIns="45720" rtlCol="0" anchor="ctr">
            <a:normAutofit/>
          </a:bodyPr>
          <a:lstStyle>
            <a:lvl1pPr algn="l">
              <a:defRPr sz="9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3028950" y="4767851"/>
            <a:ext cx="3086100" cy="273878"/>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6565583" y="4767851"/>
            <a:ext cx="2057400" cy="273878"/>
          </a:xfrm>
          <a:prstGeom prst="rect">
            <a:avLst/>
          </a:prstGeom>
        </p:spPr>
        <p:txBody>
          <a:bodyPr vert="horz" wrap="square" lIns="91440" tIns="45720" rIns="91440" bIns="45720" rtlCol="0" anchor="ctr">
            <a:normAutofit/>
          </a:bodyPr>
          <a:lstStyle>
            <a:lvl1pPr algn="r">
              <a:defRPr sz="9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685800" rtl="0" eaLnBrk="1" latinLnBrk="0" hangingPunct="1">
        <a:lnSpc>
          <a:spcPct val="100000"/>
        </a:lnSpc>
        <a:spcBef>
          <a:spcPct val="0"/>
        </a:spcBef>
        <a:buNone/>
        <a:defRPr sz="2400" b="1" kern="1200">
          <a:solidFill>
            <a:schemeClr val="tx1"/>
          </a:solidFill>
          <a:latin typeface="+mn-ea"/>
          <a:ea typeface="+mn-ea"/>
          <a:cs typeface="+mn-ea"/>
          <a:sym typeface="+mn-ea"/>
        </a:defRPr>
      </a:lvl1pPr>
    </p:titleStyle>
    <p:bodyStyle>
      <a:lvl1pPr marL="171450" indent="-171450" algn="l" defTabSz="685800" rtl="0" eaLnBrk="1" latinLnBrk="0" hangingPunct="1">
        <a:lnSpc>
          <a:spcPct val="130000"/>
        </a:lnSpc>
        <a:spcBef>
          <a:spcPts val="750"/>
        </a:spcBef>
        <a:buFont typeface="Arial" panose="020B0604020202020204" pitchFamily="34" charset="0"/>
        <a:buChar char="•"/>
        <a:defRPr sz="1800" kern="1200">
          <a:solidFill>
            <a:schemeClr val="tx1"/>
          </a:solidFill>
          <a:latin typeface="+mn-ea"/>
          <a:ea typeface="+mn-ea"/>
          <a:cs typeface="+mn-ea"/>
          <a:sym typeface="+mn-ea"/>
        </a:defRPr>
      </a:lvl1pPr>
      <a:lvl2pPr marL="403860" indent="-154940" algn="l" defTabSz="685800" rtl="0" eaLnBrk="1" latinLnBrk="0" hangingPunct="1">
        <a:lnSpc>
          <a:spcPct val="130000"/>
        </a:lnSpc>
        <a:spcBef>
          <a:spcPts val="0"/>
        </a:spcBef>
        <a:buFont typeface="Arial" panose="020B0604020202020204" pitchFamily="34" charset="0"/>
        <a:buChar char="•"/>
        <a:defRPr sz="1500" kern="1200">
          <a:solidFill>
            <a:schemeClr val="tx1">
              <a:lumMod val="65000"/>
              <a:lumOff val="35000"/>
            </a:schemeClr>
          </a:solidFill>
          <a:latin typeface="+mn-ea"/>
          <a:ea typeface="+mn-ea"/>
          <a:cs typeface="+mn-ea"/>
          <a:sym typeface="+mn-ea"/>
        </a:defRPr>
      </a:lvl2pPr>
      <a:lvl3pPr marL="599440" indent="-121285" algn="l" defTabSz="685800" rtl="0" eaLnBrk="1" latinLnBrk="0" hangingPunct="1">
        <a:lnSpc>
          <a:spcPct val="130000"/>
        </a:lnSpc>
        <a:spcBef>
          <a:spcPts val="0"/>
        </a:spcBef>
        <a:buFont typeface="Arial" panose="020B0604020202020204" pitchFamily="34" charset="0"/>
        <a:buChar char="•"/>
        <a:defRPr sz="1350" kern="1200">
          <a:solidFill>
            <a:schemeClr val="tx1">
              <a:lumMod val="65000"/>
              <a:lumOff val="35000"/>
            </a:schemeClr>
          </a:solidFill>
          <a:latin typeface="+mn-ea"/>
          <a:ea typeface="+mn-ea"/>
          <a:cs typeface="+mn-ea"/>
          <a:sym typeface="+mn-ea"/>
        </a:defRPr>
      </a:lvl3pPr>
      <a:lvl4pPr marL="772795" indent="-111760" algn="l" defTabSz="685800" rtl="0" eaLnBrk="1" latinLnBrk="0" hangingPunct="1">
        <a:lnSpc>
          <a:spcPct val="130000"/>
        </a:lnSpc>
        <a:spcBef>
          <a:spcPts val="0"/>
        </a:spcBef>
        <a:buFont typeface="Arial" panose="020B0604020202020204" pitchFamily="34" charset="0"/>
        <a:buChar char="•"/>
        <a:defRPr sz="1200" kern="1200">
          <a:solidFill>
            <a:schemeClr val="tx1">
              <a:lumMod val="65000"/>
              <a:lumOff val="35000"/>
            </a:schemeClr>
          </a:solidFill>
          <a:latin typeface="+mn-ea"/>
          <a:ea typeface="+mn-ea"/>
          <a:cs typeface="+mn-ea"/>
          <a:sym typeface="+mn-ea"/>
        </a:defRPr>
      </a:lvl4pPr>
      <a:lvl5pPr marL="926465" indent="-95250" algn="l" defTabSz="685800" rtl="0" eaLnBrk="1" latinLnBrk="0" hangingPunct="1">
        <a:lnSpc>
          <a:spcPct val="130000"/>
        </a:lnSpc>
        <a:spcBef>
          <a:spcPts val="0"/>
        </a:spcBef>
        <a:buFont typeface="Arial" panose="020B0604020202020204" pitchFamily="34" charset="0"/>
        <a:buChar char="•"/>
        <a:defRPr sz="1050" kern="1200">
          <a:solidFill>
            <a:schemeClr val="tx1">
              <a:lumMod val="65000"/>
              <a:lumOff val="35000"/>
            </a:schemeClr>
          </a:solidFill>
          <a:latin typeface="+mn-ea"/>
          <a:ea typeface="+mn-ea"/>
          <a:cs typeface="+mn-ea"/>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521100" y="270318"/>
            <a:ext cx="8100000" cy="540000"/>
          </a:xfrm>
          <a:prstGeom prst="rect">
            <a:avLst/>
          </a:prstGeom>
        </p:spPr>
        <p:txBody>
          <a:bodyPr vert="horz" wrap="square" lIns="0" tIns="0" rIns="0" bIns="0" rtlCol="0" anchor="b">
            <a:normAutofit/>
          </a:bodyPr>
          <a:lstStyle/>
          <a:p>
            <a:r>
              <a:rPr lang="zh-CN" altLang="en-US"/>
              <a:t>单击此处编辑母版标题样式</a:t>
            </a:r>
            <a:endParaRPr lang="zh-CN" altLang="en-US" dirty="0"/>
          </a:p>
        </p:txBody>
      </p:sp>
      <p:sp>
        <p:nvSpPr>
          <p:cNvPr id="3" name="文本占位符 2"/>
          <p:cNvSpPr>
            <a:spLocks noGrp="1"/>
          </p:cNvSpPr>
          <p:nvPr>
            <p:ph type="body" idx="1"/>
            <p:custDataLst>
              <p:tags r:id="rId14"/>
            </p:custDataLst>
          </p:nvPr>
        </p:nvSpPr>
        <p:spPr>
          <a:xfrm>
            <a:off x="521018" y="1023779"/>
            <a:ext cx="8099584" cy="360997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5"/>
            </p:custDataLst>
          </p:nvPr>
        </p:nvSpPr>
        <p:spPr>
          <a:xfrm>
            <a:off x="521018" y="4767580"/>
            <a:ext cx="2057400" cy="273844"/>
          </a:xfrm>
          <a:prstGeom prst="rect">
            <a:avLst/>
          </a:prstGeom>
        </p:spPr>
        <p:txBody>
          <a:bodyPr vert="horz" wrap="square" lIns="91440" tIns="45720" rIns="91440" bIns="45720" rtlCol="0" anchor="ctr">
            <a:normAutofit/>
          </a:bodyPr>
          <a:lstStyle>
            <a:lvl1pPr algn="l">
              <a:defRPr sz="9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3028950" y="4767580"/>
            <a:ext cx="3086100" cy="273844"/>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565583" y="4767580"/>
            <a:ext cx="2057400" cy="273844"/>
          </a:xfrm>
          <a:prstGeom prst="rect">
            <a:avLst/>
          </a:prstGeom>
        </p:spPr>
        <p:txBody>
          <a:bodyPr vert="horz" wrap="square" lIns="91440" tIns="45720" rIns="91440" bIns="45720" rtlCol="0" anchor="ctr">
            <a:normAutofit/>
          </a:bodyPr>
          <a:lstStyle>
            <a:lvl1pPr algn="r">
              <a:defRPr sz="9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8"/>
            </p:custDataLst>
          </p:nvPr>
        </p:nvSpPr>
        <p:spPr>
          <a:xfrm>
            <a:off x="0" y="318"/>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100000"/>
        </a:lnSpc>
        <a:spcBef>
          <a:spcPct val="0"/>
        </a:spcBef>
        <a:buNone/>
        <a:defRPr sz="2400" b="1" kern="1200">
          <a:solidFill>
            <a:schemeClr val="tx1"/>
          </a:solidFill>
          <a:latin typeface="+mn-ea"/>
          <a:ea typeface="+mn-ea"/>
          <a:cs typeface="+mn-ea"/>
          <a:sym typeface="+mn-ea"/>
        </a:defRPr>
      </a:lvl1pPr>
    </p:titleStyle>
    <p:bodyStyle>
      <a:lvl1pPr marL="171450" indent="-171450" algn="l" defTabSz="685800" rtl="0" eaLnBrk="1" latinLnBrk="0" hangingPunct="1">
        <a:lnSpc>
          <a:spcPct val="130000"/>
        </a:lnSpc>
        <a:spcBef>
          <a:spcPts val="750"/>
        </a:spcBef>
        <a:buFont typeface="Arial" panose="020B0604020202020204" pitchFamily="34" charset="0"/>
        <a:buChar char="•"/>
        <a:defRPr sz="1800" kern="1200">
          <a:solidFill>
            <a:schemeClr val="tx1"/>
          </a:solidFill>
          <a:latin typeface="+mn-ea"/>
          <a:ea typeface="+mn-ea"/>
          <a:cs typeface="+mn-ea"/>
          <a:sym typeface="+mn-ea"/>
        </a:defRPr>
      </a:lvl1pPr>
      <a:lvl2pPr marL="403860" indent="-154940" algn="l" defTabSz="685800" rtl="0" eaLnBrk="1" latinLnBrk="0" hangingPunct="1">
        <a:lnSpc>
          <a:spcPct val="130000"/>
        </a:lnSpc>
        <a:spcBef>
          <a:spcPts val="0"/>
        </a:spcBef>
        <a:buFont typeface="Arial" panose="020B0604020202020204" pitchFamily="34" charset="0"/>
        <a:buChar char="•"/>
        <a:defRPr sz="1500" kern="1200">
          <a:solidFill>
            <a:schemeClr val="tx1">
              <a:lumMod val="65000"/>
              <a:lumOff val="35000"/>
            </a:schemeClr>
          </a:solidFill>
          <a:latin typeface="+mn-ea"/>
          <a:ea typeface="+mn-ea"/>
          <a:cs typeface="+mn-ea"/>
          <a:sym typeface="+mn-ea"/>
        </a:defRPr>
      </a:lvl2pPr>
      <a:lvl3pPr marL="599440" indent="-121285" algn="l" defTabSz="685800" rtl="0" eaLnBrk="1" latinLnBrk="0" hangingPunct="1">
        <a:lnSpc>
          <a:spcPct val="130000"/>
        </a:lnSpc>
        <a:spcBef>
          <a:spcPts val="0"/>
        </a:spcBef>
        <a:buFont typeface="Arial" panose="020B0604020202020204" pitchFamily="34" charset="0"/>
        <a:buChar char="•"/>
        <a:defRPr sz="1350" kern="1200">
          <a:solidFill>
            <a:schemeClr val="tx1">
              <a:lumMod val="65000"/>
              <a:lumOff val="35000"/>
            </a:schemeClr>
          </a:solidFill>
          <a:latin typeface="+mn-ea"/>
          <a:ea typeface="+mn-ea"/>
          <a:cs typeface="+mn-ea"/>
          <a:sym typeface="+mn-ea"/>
        </a:defRPr>
      </a:lvl3pPr>
      <a:lvl4pPr marL="772795" indent="-111760" algn="l" defTabSz="685800" rtl="0" eaLnBrk="1" latinLnBrk="0" hangingPunct="1">
        <a:lnSpc>
          <a:spcPct val="130000"/>
        </a:lnSpc>
        <a:spcBef>
          <a:spcPts val="0"/>
        </a:spcBef>
        <a:buFont typeface="Arial" panose="020B0604020202020204" pitchFamily="34" charset="0"/>
        <a:buChar char="•"/>
        <a:defRPr sz="1200" kern="1200">
          <a:solidFill>
            <a:schemeClr val="tx1">
              <a:lumMod val="65000"/>
              <a:lumOff val="35000"/>
            </a:schemeClr>
          </a:solidFill>
          <a:latin typeface="+mn-ea"/>
          <a:ea typeface="+mn-ea"/>
          <a:cs typeface="+mn-ea"/>
          <a:sym typeface="+mn-ea"/>
        </a:defRPr>
      </a:lvl4pPr>
      <a:lvl5pPr marL="926465" indent="-95250" algn="l" defTabSz="685800" rtl="0" eaLnBrk="1" latinLnBrk="0" hangingPunct="1">
        <a:lnSpc>
          <a:spcPct val="130000"/>
        </a:lnSpc>
        <a:spcBef>
          <a:spcPts val="0"/>
        </a:spcBef>
        <a:buFont typeface="Arial" panose="020B0604020202020204" pitchFamily="34" charset="0"/>
        <a:buChar char="•"/>
        <a:defRPr sz="1050" kern="1200">
          <a:solidFill>
            <a:schemeClr val="tx1">
              <a:lumMod val="65000"/>
              <a:lumOff val="35000"/>
            </a:schemeClr>
          </a:solidFill>
          <a:latin typeface="+mn-ea"/>
          <a:ea typeface="+mn-ea"/>
          <a:cs typeface="+mn-ea"/>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3.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image" Target="../media/image2.jpeg"/><Relationship Id="rId1" Type="http://schemas.openxmlformats.org/officeDocument/2006/relationships/tags" Target="../tags/tag12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image" Target="../media/image13.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141.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8.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45.xml"/><Relationship Id="rId2" Type="http://schemas.openxmlformats.org/officeDocument/2006/relationships/image" Target="../media/image18.jpeg"/><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46.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47.xml"/><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4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50.xml"/><Relationship Id="rId1" Type="http://schemas.openxmlformats.org/officeDocument/2006/relationships/tags" Target="../tags/tag14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5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53.xml"/><Relationship Id="rId1" Type="http://schemas.openxmlformats.org/officeDocument/2006/relationships/tags" Target="../tags/tag15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25.xml"/><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55.xml"/><Relationship Id="rId1" Type="http://schemas.openxmlformats.org/officeDocument/2006/relationships/tags" Target="../tags/tag154.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image" Target="../media/image24.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58.xml"/><Relationship Id="rId2" Type="http://schemas.openxmlformats.org/officeDocument/2006/relationships/image" Target="../media/image26.jpeg"/><Relationship Id="rId1" Type="http://schemas.openxmlformats.org/officeDocument/2006/relationships/image" Target="../media/image25.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59.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64.xml"/><Relationship Id="rId7" Type="http://schemas.openxmlformats.org/officeDocument/2006/relationships/image" Target="../media/image29.jpeg"/><Relationship Id="rId6" Type="http://schemas.openxmlformats.org/officeDocument/2006/relationships/tags" Target="../tags/tag163.xml"/><Relationship Id="rId5" Type="http://schemas.openxmlformats.org/officeDocument/2006/relationships/image" Target="../media/image28.jpeg"/><Relationship Id="rId4" Type="http://schemas.openxmlformats.org/officeDocument/2006/relationships/tags" Target="../tags/tag162.xml"/><Relationship Id="rId3" Type="http://schemas.openxmlformats.org/officeDocument/2006/relationships/image" Target="../media/image27.jpeg"/><Relationship Id="rId2" Type="http://schemas.openxmlformats.org/officeDocument/2006/relationships/tags" Target="../tags/tag161.xml"/><Relationship Id="rId1" Type="http://schemas.openxmlformats.org/officeDocument/2006/relationships/tags" Target="../tags/tag160.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image" Target="../media/image33.pn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67.xml"/><Relationship Id="rId1"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69.xml"/><Relationship Id="rId1" Type="http://schemas.openxmlformats.org/officeDocument/2006/relationships/tags" Target="../tags/tag16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71.xml"/><Relationship Id="rId1" Type="http://schemas.openxmlformats.org/officeDocument/2006/relationships/tags" Target="../tags/tag170.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image" Target="../media/image5.jpe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76.xml"/><Relationship Id="rId1" Type="http://schemas.openxmlformats.org/officeDocument/2006/relationships/tags" Target="../tags/tag175.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78.xml"/><Relationship Id="rId1" Type="http://schemas.openxmlformats.org/officeDocument/2006/relationships/tags" Target="../tags/tag17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80.xml"/><Relationship Id="rId1" Type="http://schemas.openxmlformats.org/officeDocument/2006/relationships/tags" Target="../tags/tag179.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3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34.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image" Target="../media/image9.jpe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138.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tags" Target="../tags/tag13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215765" y="4688840"/>
            <a:ext cx="4928235" cy="437515"/>
          </a:xfrm>
          <a:prstGeom prst="rect">
            <a:avLst/>
          </a:prstGeom>
        </p:spPr>
        <p:txBody>
          <a:bodyPr wrap="square" lIns="68580" tIns="34290" rIns="68580" bIns="34290">
            <a:spAutoFit/>
          </a:bodyPr>
          <a:p>
            <a:pPr algn="dist" defTabSz="342900">
              <a:defRPr/>
            </a:pPr>
            <a:r>
              <a:rPr lang="zh-CN" altLang="en-US" sz="2400" b="1" dirty="0">
                <a:solidFill>
                  <a:prstClr val="black"/>
                </a:solidFill>
                <a:latin typeface="黑体" panose="02010609060101010101" pitchFamily="49" charset="-122"/>
                <a:ea typeface="黑体" panose="02010609060101010101" pitchFamily="49" charset="-122"/>
                <a:cs typeface="+mn-ea"/>
                <a:sym typeface="+mn-lt"/>
              </a:rPr>
              <a:t>人教版  生物（初中）（八年级上）</a:t>
            </a:r>
            <a:endParaRPr lang="zh-CN" altLang="en-US" sz="2400" b="1" dirty="0">
              <a:solidFill>
                <a:prstClr val="black"/>
              </a:solidFill>
              <a:latin typeface="黑体" panose="02010609060101010101" pitchFamily="49" charset="-122"/>
              <a:ea typeface="黑体" panose="02010609060101010101" pitchFamily="49" charset="-122"/>
              <a:cs typeface="+mn-ea"/>
              <a:sym typeface="+mn-lt"/>
            </a:endParaRPr>
          </a:p>
        </p:txBody>
      </p:sp>
      <p:pic>
        <p:nvPicPr>
          <p:cNvPr id="3" name="图片 1"/>
          <p:cNvPicPr>
            <a:picLocks noChangeAspect="1" noChangeArrowheads="1"/>
          </p:cNvPicPr>
          <p:nvPr>
            <p:custDataLst>
              <p:tags r:id="rId1"/>
            </p:custDataLst>
          </p:nvPr>
        </p:nvPicPr>
        <p:blipFill>
          <a:blip r:embed="rId2" cstate="email">
            <a:clrChange>
              <a:clrFrom>
                <a:srgbClr val="F8FAF9"/>
              </a:clrFrom>
              <a:clrTo>
                <a:srgbClr val="F8FAF9">
                  <a:alpha val="0"/>
                </a:srgbClr>
              </a:clrTo>
            </a:clrChange>
          </a:blip>
          <a:srcRect/>
          <a:stretch>
            <a:fillRect/>
          </a:stretch>
        </p:blipFill>
        <p:spPr bwMode="auto">
          <a:xfrm>
            <a:off x="5135880" y="830580"/>
            <a:ext cx="3653155" cy="2827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p:cNvSpPr>
            <a:spLocks noGrp="1"/>
          </p:cNvSpPr>
          <p:nvPr>
            <p:custDataLst>
              <p:tags r:id="rId3"/>
            </p:custDataLst>
          </p:nvPr>
        </p:nvSpPr>
        <p:spPr>
          <a:xfrm>
            <a:off x="307976" y="102711"/>
            <a:ext cx="8528050" cy="2470556"/>
          </a:xfrm>
          <a:prstGeom prst="rect">
            <a:avLst/>
          </a:prstGeom>
        </p:spPr>
        <p:txBody>
          <a:bodyPr vert="horz" wrap="square" lIns="0" tIns="0" rIns="0" bIns="0" rtlCol="0" anchor="b">
            <a:normAutofit/>
          </a:bodyPr>
          <a:lstStyle>
            <a:lvl1pPr algn="ctr" defTabSz="685800" rtl="0" eaLnBrk="1" latinLnBrk="0" hangingPunct="1">
              <a:lnSpc>
                <a:spcPct val="100000"/>
              </a:lnSpc>
              <a:spcBef>
                <a:spcPct val="0"/>
              </a:spcBef>
              <a:buNone/>
              <a:defRPr sz="4800" b="1" kern="1200">
                <a:solidFill>
                  <a:schemeClr val="tx1"/>
                </a:solidFill>
                <a:latin typeface="+mj-ea"/>
                <a:ea typeface="+mj-ea"/>
                <a:cs typeface="+mj-ea"/>
                <a:sym typeface="+mj-ea"/>
              </a:defRPr>
            </a:lvl1pPr>
          </a:lstStyle>
          <a:p>
            <a:pPr marL="0" indent="0" algn="ctr">
              <a:lnSpc>
                <a:spcPct val="100000"/>
              </a:lnSpc>
              <a:spcBef>
                <a:spcPts val="0"/>
              </a:spcBef>
              <a:spcAft>
                <a:spcPts val="0"/>
              </a:spcAft>
              <a:buSzPct val="100000"/>
              <a:buNone/>
            </a:pPr>
            <a:r>
              <a:rPr lang="zh-CN" altLang="en-US" sz="4800">
                <a:uLnTx/>
                <a:uFillTx/>
                <a:sym typeface="+mn-ea"/>
              </a:rPr>
              <a:t>微生物的分布</a:t>
            </a:r>
            <a:endParaRPr lang="zh-CN" altLang="en-US" sz="4800">
              <a:uLnTx/>
              <a:uFillTx/>
              <a:sym typeface="+mn-ea"/>
            </a:endParaRPr>
          </a:p>
        </p:txBody>
      </p:sp>
      <p:sp>
        <p:nvSpPr>
          <p:cNvPr id="10" name="署名"/>
          <p:cNvSpPr>
            <a:spLocks noGrp="1"/>
          </p:cNvSpPr>
          <p:nvPr>
            <p:custDataLst>
              <p:tags r:id="rId4"/>
            </p:custDataLst>
          </p:nvPr>
        </p:nvSpPr>
        <p:spPr>
          <a:xfrm>
            <a:off x="307976" y="2958165"/>
            <a:ext cx="8528049" cy="1707020"/>
          </a:xfrm>
          <a:prstGeom prst="rect">
            <a:avLst/>
          </a:prstGeom>
        </p:spPr>
        <p:txBody>
          <a:bodyPr vert="horz" wrap="square" lIns="0" tIns="0" rIns="0" bIns="0" rtlCol="0" anchor="t">
            <a:normAutofit/>
          </a:bodyPr>
          <a:lstStyle>
            <a:lvl1pPr marL="0" indent="0" algn="ctr" defTabSz="685800" rtl="0" eaLnBrk="1" latinLnBrk="0" hangingPunct="1">
              <a:lnSpc>
                <a:spcPct val="100000"/>
              </a:lnSpc>
              <a:spcBef>
                <a:spcPts val="750"/>
              </a:spcBef>
              <a:buFont typeface="Arial" panose="020B0604020202020204" pitchFamily="34" charset="0"/>
              <a:buNone/>
              <a:defRPr sz="2250" kern="1200">
                <a:solidFill>
                  <a:schemeClr val="tx1"/>
                </a:solidFill>
                <a:latin typeface="+mn-ea"/>
                <a:ea typeface="+mn-ea"/>
                <a:cs typeface="+mn-ea"/>
                <a:sym typeface="+mn-ea"/>
              </a:defRPr>
            </a:lvl1pPr>
            <a:lvl2pPr marL="403860" indent="-154940" algn="l" defTabSz="685800" rtl="0" eaLnBrk="1" latinLnBrk="0" hangingPunct="1">
              <a:lnSpc>
                <a:spcPct val="130000"/>
              </a:lnSpc>
              <a:spcBef>
                <a:spcPts val="0"/>
              </a:spcBef>
              <a:buFont typeface="Arial" panose="020B0604020202020204" pitchFamily="34" charset="0"/>
              <a:buChar char="•"/>
              <a:defRPr sz="1500" kern="1200">
                <a:solidFill>
                  <a:schemeClr val="tx1">
                    <a:lumMod val="65000"/>
                    <a:lumOff val="35000"/>
                  </a:schemeClr>
                </a:solidFill>
                <a:latin typeface="+mn-ea"/>
                <a:ea typeface="+mn-ea"/>
                <a:cs typeface="+mn-ea"/>
                <a:sym typeface="+mn-ea"/>
              </a:defRPr>
            </a:lvl2pPr>
            <a:lvl3pPr marL="599440" indent="-121285" algn="l" defTabSz="685800" rtl="0" eaLnBrk="1" latinLnBrk="0" hangingPunct="1">
              <a:lnSpc>
                <a:spcPct val="130000"/>
              </a:lnSpc>
              <a:spcBef>
                <a:spcPts val="0"/>
              </a:spcBef>
              <a:buFont typeface="Arial" panose="020B0604020202020204" pitchFamily="34" charset="0"/>
              <a:buChar char="•"/>
              <a:defRPr sz="1350" kern="1200">
                <a:solidFill>
                  <a:schemeClr val="tx1">
                    <a:lumMod val="65000"/>
                    <a:lumOff val="35000"/>
                  </a:schemeClr>
                </a:solidFill>
                <a:latin typeface="+mn-ea"/>
                <a:ea typeface="+mn-ea"/>
                <a:cs typeface="+mn-ea"/>
                <a:sym typeface="+mn-ea"/>
              </a:defRPr>
            </a:lvl3pPr>
            <a:lvl4pPr marL="772795" indent="-111760" algn="l" defTabSz="685800" rtl="0" eaLnBrk="1" latinLnBrk="0" hangingPunct="1">
              <a:lnSpc>
                <a:spcPct val="130000"/>
              </a:lnSpc>
              <a:spcBef>
                <a:spcPts val="0"/>
              </a:spcBef>
              <a:buFont typeface="Arial" panose="020B0604020202020204" pitchFamily="34" charset="0"/>
              <a:buChar char="•"/>
              <a:defRPr sz="1200" kern="1200">
                <a:solidFill>
                  <a:schemeClr val="tx1">
                    <a:lumMod val="65000"/>
                    <a:lumOff val="35000"/>
                  </a:schemeClr>
                </a:solidFill>
                <a:latin typeface="+mn-ea"/>
                <a:ea typeface="+mn-ea"/>
                <a:cs typeface="+mn-ea"/>
                <a:sym typeface="+mn-ea"/>
              </a:defRPr>
            </a:lvl4pPr>
            <a:lvl5pPr marL="926465" indent="-95250" algn="l" defTabSz="685800" rtl="0" eaLnBrk="1" latinLnBrk="0" hangingPunct="1">
              <a:lnSpc>
                <a:spcPct val="130000"/>
              </a:lnSpc>
              <a:spcBef>
                <a:spcPts val="0"/>
              </a:spcBef>
              <a:buFont typeface="Arial" panose="020B0604020202020204" pitchFamily="34" charset="0"/>
              <a:buChar char="•"/>
              <a:defRPr sz="1050" kern="1200">
                <a:solidFill>
                  <a:schemeClr val="tx1">
                    <a:lumMod val="65000"/>
                    <a:lumOff val="35000"/>
                  </a:schemeClr>
                </a:solidFill>
                <a:latin typeface="+mn-ea"/>
                <a:ea typeface="+mn-ea"/>
                <a:cs typeface="+mn-ea"/>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a:lnSpc>
                <a:spcPct val="100000"/>
              </a:lnSpc>
              <a:spcBef>
                <a:spcPts val="750"/>
              </a:spcBef>
              <a:spcAft>
                <a:spcPts val="0"/>
              </a:spcAft>
              <a:buSzPct val="100000"/>
              <a:buNone/>
            </a:pPr>
            <a:r>
              <a:rPr lang="zh-CN" altLang="en-US" sz="2200" dirty="0">
                <a:solidFill>
                  <a:schemeClr val="tx1"/>
                </a:solidFill>
                <a:sym typeface="+mn-lt"/>
              </a:rPr>
              <a:t>第四章  第一节 </a:t>
            </a:r>
            <a:endParaRPr lang="zh-CN" altLang="en-US" sz="2200" dirty="0">
              <a:solidFill>
                <a:schemeClr val="tx1"/>
              </a:solidFill>
              <a:sym typeface="+mn-lt"/>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4" name="Picture 5"/>
          <p:cNvPicPr>
            <a:picLocks noChangeAspect="1" noChangeArrowheads="1"/>
          </p:cNvPicPr>
          <p:nvPr/>
        </p:nvPicPr>
        <p:blipFill rotWithShape="1">
          <a:blip r:embed="rId1" cstate="email"/>
          <a:srcRect l="1866" r="1281"/>
          <a:stretch>
            <a:fillRect/>
          </a:stretch>
        </p:blipFill>
        <p:spPr bwMode="auto">
          <a:xfrm>
            <a:off x="4781550" y="1015365"/>
            <a:ext cx="3371850" cy="3022600"/>
          </a:xfrm>
          <a:prstGeom prst="ellipse">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5" name="Picture 5"/>
          <p:cNvPicPr>
            <a:picLocks noChangeAspect="1" noChangeArrowheads="1"/>
          </p:cNvPicPr>
          <p:nvPr/>
        </p:nvPicPr>
        <p:blipFill rotWithShape="1">
          <a:blip r:embed="rId2" cstate="email"/>
          <a:srcRect l="3735" t="3271" r="4990" b="4080"/>
          <a:stretch>
            <a:fillRect/>
          </a:stretch>
        </p:blipFill>
        <p:spPr bwMode="auto">
          <a:xfrm>
            <a:off x="1181100" y="1012190"/>
            <a:ext cx="2989580" cy="2961005"/>
          </a:xfrm>
          <a:prstGeom prst="ellipse">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29699" name="Rectangle 3"/>
          <p:cNvSpPr txBox="1">
            <a:spLocks noChangeArrowheads="1"/>
          </p:cNvSpPr>
          <p:nvPr/>
        </p:nvSpPr>
        <p:spPr bwMode="auto">
          <a:xfrm>
            <a:off x="1814195" y="4157345"/>
            <a:ext cx="1849755" cy="59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0000"/>
              </a:lnSpc>
              <a:spcBef>
                <a:spcPts val="1200"/>
              </a:spcBef>
              <a:buClr>
                <a:schemeClr val="accent1"/>
              </a:buClr>
              <a:buSzPct val="50000"/>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葡萄球菌</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9700" name="Rectangle 3"/>
          <p:cNvSpPr txBox="1">
            <a:spLocks noChangeArrowheads="1"/>
          </p:cNvSpPr>
          <p:nvPr/>
        </p:nvSpPr>
        <p:spPr bwMode="auto">
          <a:xfrm>
            <a:off x="6260465" y="4217035"/>
            <a:ext cx="1021080" cy="577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0000"/>
              </a:lnSpc>
              <a:spcBef>
                <a:spcPts val="1200"/>
              </a:spcBef>
              <a:buClr>
                <a:schemeClr val="accent1"/>
              </a:buClr>
              <a:buSzPct val="50000"/>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曲霉</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矩形 1"/>
          <p:cNvSpPr/>
          <p:nvPr>
            <p:custDataLst>
              <p:tags r:id="rId3"/>
            </p:custDataLst>
          </p:nvPr>
        </p:nvSpPr>
        <p:spPr>
          <a:xfrm>
            <a:off x="521335" y="302710"/>
            <a:ext cx="269875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defTabSz="685800" eaLnBrk="0" hangingPunct="0">
              <a:lnSpc>
                <a:spcPct val="110000"/>
              </a:lnSpc>
              <a:spcBef>
                <a:spcPts val="1200"/>
              </a:spcBef>
              <a:buClr>
                <a:schemeClr val="accent1"/>
              </a:buClr>
              <a:buSzPct val="50000"/>
              <a:buFont typeface="黑体" panose="02010609060101010101" pitchFamily="49" charset="-122"/>
              <a:buNone/>
              <a:defRPr/>
            </a:pPr>
            <a:r>
              <a:rPr lang="zh-CN"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各种各样的菌落</a:t>
            </a:r>
            <a:endParaRPr lang="zh-CN"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721" name="Group 5"/>
          <p:cNvGrpSpPr/>
          <p:nvPr/>
        </p:nvGrpSpPr>
        <p:grpSpPr bwMode="auto">
          <a:xfrm>
            <a:off x="885825" y="1746250"/>
            <a:ext cx="1905635" cy="1809750"/>
            <a:chOff x="4344" y="1556"/>
            <a:chExt cx="1212" cy="1140"/>
          </a:xfrm>
        </p:grpSpPr>
        <p:pic>
          <p:nvPicPr>
            <p:cNvPr id="14350" name="Picture 6"/>
            <p:cNvPicPr>
              <a:picLocks noChangeAspect="1" noChangeArrowheads="1"/>
            </p:cNvPicPr>
            <p:nvPr/>
          </p:nvPicPr>
          <p:blipFill rotWithShape="1">
            <a:blip r:embed="rId1" cstate="email">
              <a:clrChange>
                <a:clrFrom>
                  <a:srgbClr val="FFFFFF"/>
                </a:clrFrom>
                <a:clrTo>
                  <a:srgbClr val="FFFFFF">
                    <a:alpha val="0"/>
                  </a:srgbClr>
                </a:clrTo>
              </a:clrChange>
            </a:blip>
            <a:srcRect/>
            <a:stretch>
              <a:fillRect/>
            </a:stretch>
          </p:blipFill>
          <p:spPr bwMode="auto">
            <a:xfrm>
              <a:off x="4354" y="1575"/>
              <a:ext cx="1192" cy="110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Oval 7"/>
            <p:cNvSpPr>
              <a:spLocks noChangeArrowheads="1"/>
            </p:cNvSpPr>
            <p:nvPr/>
          </p:nvSpPr>
          <p:spPr bwMode="auto">
            <a:xfrm>
              <a:off x="4344" y="1556"/>
              <a:ext cx="1212" cy="1140"/>
            </a:xfrm>
            <a:prstGeom prst="ellipse">
              <a:avLst/>
            </a:prstGeom>
            <a:noFill/>
            <a:ln w="76200">
              <a:solidFill>
                <a:srgbClr val="333333"/>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32776" name="Text Box 8"/>
          <p:cNvSpPr txBox="1">
            <a:spLocks noChangeArrowheads="1"/>
          </p:cNvSpPr>
          <p:nvPr/>
        </p:nvSpPr>
        <p:spPr bwMode="auto">
          <a:xfrm>
            <a:off x="955358" y="3907288"/>
            <a:ext cx="16621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30000"/>
              </a:lnSpc>
            </a:pP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细菌</a:t>
            </a: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菌落</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30725" name="Group 10"/>
          <p:cNvGrpSpPr/>
          <p:nvPr/>
        </p:nvGrpSpPr>
        <p:grpSpPr bwMode="auto">
          <a:xfrm>
            <a:off x="3491230" y="1678305"/>
            <a:ext cx="2000250" cy="1913255"/>
            <a:chOff x="567" y="2883"/>
            <a:chExt cx="1286" cy="1205"/>
          </a:xfrm>
        </p:grpSpPr>
        <p:pic>
          <p:nvPicPr>
            <p:cNvPr id="30726" name="Picture 11" descr="细菌真菌（青霉）"/>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567" y="2883"/>
              <a:ext cx="1286" cy="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Oval 12"/>
            <p:cNvSpPr>
              <a:spLocks noChangeArrowheads="1"/>
            </p:cNvSpPr>
            <p:nvPr/>
          </p:nvSpPr>
          <p:spPr bwMode="auto">
            <a:xfrm>
              <a:off x="581" y="2904"/>
              <a:ext cx="1260" cy="1184"/>
            </a:xfrm>
            <a:prstGeom prst="ellipse">
              <a:avLst/>
            </a:prstGeom>
            <a:noFill/>
            <a:ln w="76200">
              <a:solidFill>
                <a:srgbClr val="333333"/>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32781" name="Text Box 13"/>
          <p:cNvSpPr txBox="1">
            <a:spLocks noChangeArrowheads="1"/>
          </p:cNvSpPr>
          <p:nvPr/>
        </p:nvSpPr>
        <p:spPr bwMode="auto">
          <a:xfrm>
            <a:off x="3490595" y="3907288"/>
            <a:ext cx="21082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3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霉菌</a:t>
            </a: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菌落</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30729" name="Group 15"/>
          <p:cNvGrpSpPr/>
          <p:nvPr/>
        </p:nvGrpSpPr>
        <p:grpSpPr bwMode="auto">
          <a:xfrm>
            <a:off x="6281420" y="1787525"/>
            <a:ext cx="1879600" cy="1808480"/>
            <a:chOff x="1033" y="3020"/>
            <a:chExt cx="1141" cy="1098"/>
          </a:xfrm>
        </p:grpSpPr>
        <p:pic>
          <p:nvPicPr>
            <p:cNvPr id="30730" name="Picture 16" descr="细菌真菌（兰色犁头霉）"/>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1059" y="3039"/>
              <a:ext cx="1115" cy="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Oval 17"/>
            <p:cNvSpPr>
              <a:spLocks noChangeArrowheads="1"/>
            </p:cNvSpPr>
            <p:nvPr/>
          </p:nvSpPr>
          <p:spPr bwMode="auto">
            <a:xfrm>
              <a:off x="1040" y="3022"/>
              <a:ext cx="1134" cy="1088"/>
            </a:xfrm>
            <a:prstGeom prst="ellipse">
              <a:avLst/>
            </a:prstGeom>
            <a:noFill/>
            <a:ln w="762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0732" name="Oval 18"/>
            <p:cNvSpPr>
              <a:spLocks noChangeArrowheads="1"/>
            </p:cNvSpPr>
            <p:nvPr/>
          </p:nvSpPr>
          <p:spPr bwMode="auto">
            <a:xfrm>
              <a:off x="1033" y="3020"/>
              <a:ext cx="1141" cy="1098"/>
            </a:xfrm>
            <a:prstGeom prst="ellipse">
              <a:avLst/>
            </a:prstGeom>
            <a:noFill/>
            <a:ln w="76200" cmpd="tri">
              <a:solidFill>
                <a:srgbClr val="333333"/>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32787" name="Text Box 19"/>
          <p:cNvSpPr txBox="1">
            <a:spLocks noChangeArrowheads="1"/>
          </p:cNvSpPr>
          <p:nvPr/>
        </p:nvSpPr>
        <p:spPr bwMode="auto">
          <a:xfrm>
            <a:off x="6328410" y="3907288"/>
            <a:ext cx="1912938"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30000"/>
              </a:lnSpc>
            </a:pP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 霉菌</a:t>
            </a: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菌落</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0734" name="Rectangle 2"/>
          <p:cNvSpPr>
            <a:spLocks noChangeArrowheads="1"/>
          </p:cNvSpPr>
          <p:nvPr/>
        </p:nvSpPr>
        <p:spPr bwMode="auto">
          <a:xfrm>
            <a:off x="656590" y="326390"/>
            <a:ext cx="63449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0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判断下列菌落是细菌还是霉菌菌落？</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776"/>
                                        </p:tgtEl>
                                        <p:attrNameLst>
                                          <p:attrName>style.visibility</p:attrName>
                                        </p:attrNameLst>
                                      </p:cBhvr>
                                      <p:to>
                                        <p:strVal val="visible"/>
                                      </p:to>
                                    </p:set>
                                    <p:animEffect transition="in" filter="box(in)">
                                      <p:cBhvr>
                                        <p:cTn id="7" dur="500"/>
                                        <p:tgtEl>
                                          <p:spTgt spid="3277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2781"/>
                                        </p:tgtEl>
                                        <p:attrNameLst>
                                          <p:attrName>style.visibility</p:attrName>
                                        </p:attrNameLst>
                                      </p:cBhvr>
                                      <p:to>
                                        <p:strVal val="visible"/>
                                      </p:to>
                                    </p:set>
                                    <p:animEffect transition="in" filter="box(in)">
                                      <p:cBhvr>
                                        <p:cTn id="12" dur="500"/>
                                        <p:tgtEl>
                                          <p:spTgt spid="3278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2787"/>
                                        </p:tgtEl>
                                        <p:attrNameLst>
                                          <p:attrName>style.visibility</p:attrName>
                                        </p:attrNameLst>
                                      </p:cBhvr>
                                      <p:to>
                                        <p:strVal val="visible"/>
                                      </p:to>
                                    </p:set>
                                    <p:animEffect transition="in" filter="box(in)">
                                      <p:cBhvr>
                                        <p:cTn id="17" dur="500"/>
                                        <p:tgtEl>
                                          <p:spTgt spid="32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6" grpId="0"/>
      <p:bldP spid="32781" grpId="0"/>
      <p:bldP spid="3278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699135" y="1145540"/>
          <a:ext cx="7841615" cy="3505835"/>
        </p:xfrm>
        <a:graphic>
          <a:graphicData uri="http://schemas.openxmlformats.org/drawingml/2006/table">
            <a:tbl>
              <a:tblPr firstRow="1" bandRow="1">
                <a:tableStyleId>{5C22544A-7EE6-4342-B048-85BDC9FD1C3A}</a:tableStyleId>
              </a:tblPr>
              <a:tblGrid>
                <a:gridCol w="1210310"/>
                <a:gridCol w="1705610"/>
                <a:gridCol w="1992630"/>
                <a:gridCol w="2933065"/>
              </a:tblGrid>
              <a:tr h="671830">
                <a:tc>
                  <a:txBody>
                    <a:bodyPr/>
                    <a:lstStyle/>
                    <a:p>
                      <a:pPr algn="ctr"/>
                      <a:endParaRPr lang="zh-CN" altLang="en-US" sz="2800" dirty="0">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79FA9"/>
                    </a:solidFill>
                  </a:tcPr>
                </a:tc>
                <a:tc>
                  <a:txBody>
                    <a:bodyPr/>
                    <a:lstStyle/>
                    <a:p>
                      <a:pPr algn="ct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大小</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79FA9"/>
                    </a:solidFill>
                  </a:tcPr>
                </a:tc>
                <a:tc>
                  <a:txBody>
                    <a:bodyPr/>
                    <a:lstStyle/>
                    <a:p>
                      <a:pPr algn="ct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颜色</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79FA9"/>
                    </a:solidFill>
                  </a:tcPr>
                </a:tc>
                <a:tc>
                  <a:txBody>
                    <a:bodyPr/>
                    <a:lstStyle/>
                    <a:p>
                      <a:pPr algn="ct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形态</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79FA9"/>
                    </a:solidFill>
                  </a:tcPr>
                </a:tc>
              </a:tr>
              <a:tr h="1306830">
                <a:tc>
                  <a:txBody>
                    <a:bodyPr/>
                    <a:lstStyle/>
                    <a:p>
                      <a:pPr algn="ct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细菌菌落</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79FA9">
                        <a:alpha val="44000"/>
                      </a:srgbClr>
                    </a:solidFill>
                  </a:tcPr>
                </a:tc>
                <a:tc>
                  <a:txBody>
                    <a:bodyPr/>
                    <a:lstStyle/>
                    <a:p>
                      <a:pPr algn="ctr"/>
                      <a:endParaRPr lang="zh-CN" altLang="en-US" sz="2800" dirty="0">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79FA9">
                        <a:alpha val="44000"/>
                      </a:srgbClr>
                    </a:solidFill>
                  </a:tcPr>
                </a:tc>
                <a:tc>
                  <a:txBody>
                    <a:bodyPr/>
                    <a:lstStyle/>
                    <a:p>
                      <a:pPr algn="ctr"/>
                      <a:endParaRPr lang="zh-CN" altLang="en-US" sz="2800" dirty="0">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79FA9">
                        <a:alpha val="44000"/>
                      </a:srgbClr>
                    </a:solidFill>
                  </a:tcPr>
                </a:tc>
                <a:tc>
                  <a:txBody>
                    <a:bodyPr/>
                    <a:lstStyle/>
                    <a:p>
                      <a:pPr algn="ctr"/>
                      <a:endParaRPr lang="zh-CN" altLang="en-US" sz="2800">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79FA9">
                        <a:alpha val="44000"/>
                      </a:srgbClr>
                    </a:solidFill>
                  </a:tcPr>
                </a:tc>
              </a:tr>
              <a:tr h="1527175">
                <a:tc>
                  <a:txBody>
                    <a:bodyPr/>
                    <a:lstStyle/>
                    <a:p>
                      <a:pPr algn="ct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真菌菌落</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8BCED2">
                        <a:alpha val="65000"/>
                      </a:srgbClr>
                    </a:solidFill>
                  </a:tcPr>
                </a:tc>
                <a:tc>
                  <a:txBody>
                    <a:bodyPr/>
                    <a:lstStyle/>
                    <a:p>
                      <a:pPr algn="ctr"/>
                      <a:endParaRPr lang="zh-CN" altLang="en-US" sz="2800">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8BCED2">
                        <a:alpha val="65000"/>
                      </a:srgbClr>
                    </a:solidFill>
                  </a:tcPr>
                </a:tc>
                <a:tc>
                  <a:txBody>
                    <a:bodyPr/>
                    <a:lstStyle/>
                    <a:p>
                      <a:pPr algn="ctr"/>
                      <a:endParaRPr lang="zh-CN" altLang="en-US" sz="2800">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8BCED2">
                        <a:alpha val="65000"/>
                      </a:srgbClr>
                    </a:solidFill>
                  </a:tcPr>
                </a:tc>
                <a:tc>
                  <a:txBody>
                    <a:bodyPr/>
                    <a:lstStyle/>
                    <a:p>
                      <a:pPr algn="ctr"/>
                      <a:endParaRPr lang="zh-CN" altLang="en-US" sz="2800" dirty="0">
                        <a:latin typeface="黑体" panose="02010609060101010101" pitchFamily="49" charset="-122"/>
                        <a:ea typeface="黑体" panose="02010609060101010101" pitchFamily="49" charset="-122"/>
                        <a:cs typeface="黑体" panose="02010609060101010101" pitchFamily="49" charset="-122"/>
                      </a:endParaRPr>
                    </a:p>
                  </a:txBody>
                  <a:tcPr marL="91445" marR="91445" marT="45718" marB="45718"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8BCED2">
                        <a:alpha val="65000"/>
                      </a:srgbClr>
                    </a:solidFill>
                  </a:tcPr>
                </a:tc>
              </a:tr>
            </a:tbl>
          </a:graphicData>
        </a:graphic>
      </p:graphicFrame>
      <p:sp>
        <p:nvSpPr>
          <p:cNvPr id="31767" name="Rectangle 2"/>
          <p:cNvSpPr>
            <a:spLocks noGrp="1" noChangeArrowheads="1"/>
          </p:cNvSpPr>
          <p:nvPr>
            <p:ph type="title" idx="4294967295"/>
            <p:custDataLst>
              <p:tags r:id="rId2"/>
            </p:custDataLst>
          </p:nvPr>
        </p:nvSpPr>
        <p:spPr bwMode="auto">
          <a:xfrm>
            <a:off x="574040" y="306705"/>
            <a:ext cx="3804920" cy="51816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eaLnBrk="1" hangingPunct="1">
              <a:lnSpc>
                <a:spcPct val="100000"/>
              </a:lnSpc>
            </a:pPr>
            <a:r>
              <a:rPr lang="zh-CN" altLang="en-US" sz="2800" b="0" smtClean="0">
                <a:solidFill>
                  <a:srgbClr val="000000"/>
                </a:solidFill>
                <a:latin typeface="黑体" panose="02010609060101010101" pitchFamily="49" charset="-122"/>
                <a:ea typeface="黑体" panose="02010609060101010101" pitchFamily="49" charset="-122"/>
              </a:rPr>
              <a:t>细菌和真菌菌落的比较</a:t>
            </a:r>
            <a:endParaRPr lang="zh-CN" altLang="en-US" sz="2800" b="0" smtClean="0">
              <a:solidFill>
                <a:srgbClr val="000000"/>
              </a:solidFill>
              <a:latin typeface="黑体" panose="02010609060101010101" pitchFamily="49" charset="-122"/>
              <a:ea typeface="黑体" panose="02010609060101010101" pitchFamily="49" charset="-122"/>
            </a:endParaRPr>
          </a:p>
        </p:txBody>
      </p:sp>
      <p:sp>
        <p:nvSpPr>
          <p:cNvPr id="11297" name="Text Box 33"/>
          <p:cNvSpPr txBox="1">
            <a:spLocks noChangeArrowheads="1"/>
          </p:cNvSpPr>
          <p:nvPr/>
        </p:nvSpPr>
        <p:spPr bwMode="auto">
          <a:xfrm>
            <a:off x="5851208" y="1863223"/>
            <a:ext cx="2519362"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表面光滑黏稠或粗糙干燥</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1298" name="Text Box 34"/>
          <p:cNvSpPr txBox="1">
            <a:spLocks noChangeArrowheads="1"/>
          </p:cNvSpPr>
          <p:nvPr/>
        </p:nvSpPr>
        <p:spPr bwMode="auto">
          <a:xfrm>
            <a:off x="2606675" y="2024513"/>
            <a:ext cx="4876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小</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1299" name="Text Box 35"/>
          <p:cNvSpPr txBox="1">
            <a:spLocks noChangeArrowheads="1"/>
          </p:cNvSpPr>
          <p:nvPr/>
        </p:nvSpPr>
        <p:spPr bwMode="auto">
          <a:xfrm>
            <a:off x="3614420" y="1863090"/>
            <a:ext cx="205867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呈白、黄、红等多种颜色</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1300" name="Text Box 36"/>
          <p:cNvSpPr txBox="1">
            <a:spLocks noChangeArrowheads="1"/>
          </p:cNvSpPr>
          <p:nvPr/>
        </p:nvSpPr>
        <p:spPr bwMode="auto">
          <a:xfrm>
            <a:off x="5987733" y="3237363"/>
            <a:ext cx="201612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呈绒毛状、絮状或蜘蛛网状</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1301" name="Text Box 37"/>
          <p:cNvSpPr txBox="1">
            <a:spLocks noChangeArrowheads="1"/>
          </p:cNvSpPr>
          <p:nvPr/>
        </p:nvSpPr>
        <p:spPr bwMode="auto">
          <a:xfrm>
            <a:off x="1885633" y="3223710"/>
            <a:ext cx="1728787"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比细菌大几倍到几十倍</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1302" name="Text Box 38"/>
          <p:cNvSpPr txBox="1">
            <a:spLocks noChangeArrowheads="1"/>
          </p:cNvSpPr>
          <p:nvPr/>
        </p:nvSpPr>
        <p:spPr bwMode="auto">
          <a:xfrm>
            <a:off x="3614420" y="3236595"/>
            <a:ext cx="209994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eaLnBrk="1" latinLnBrk="0" hangingPunct="1">
              <a:lnSpc>
                <a:spcPct val="100000"/>
              </a:lnSpc>
            </a:pP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白、红、褐、绿、黑、黄等不同的颜色</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98"/>
                                        </p:tgtEl>
                                        <p:attrNameLst>
                                          <p:attrName>style.visibility</p:attrName>
                                        </p:attrNameLst>
                                      </p:cBhvr>
                                      <p:to>
                                        <p:strVal val="visible"/>
                                      </p:to>
                                    </p:set>
                                    <p:anim calcmode="lin" valueType="num">
                                      <p:cBhvr additive="base">
                                        <p:cTn id="7" dur="500" fill="hold"/>
                                        <p:tgtEl>
                                          <p:spTgt spid="11298"/>
                                        </p:tgtEl>
                                        <p:attrNameLst>
                                          <p:attrName>ppt_x</p:attrName>
                                        </p:attrNameLst>
                                      </p:cBhvr>
                                      <p:tavLst>
                                        <p:tav tm="0">
                                          <p:val>
                                            <p:strVal val="#ppt_x"/>
                                          </p:val>
                                        </p:tav>
                                        <p:tav tm="100000">
                                          <p:val>
                                            <p:strVal val="#ppt_x"/>
                                          </p:val>
                                        </p:tav>
                                      </p:tavLst>
                                    </p:anim>
                                    <p:anim calcmode="lin" valueType="num">
                                      <p:cBhvr additive="base">
                                        <p:cTn id="8" dur="500" fill="hold"/>
                                        <p:tgtEl>
                                          <p:spTgt spid="112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1301"/>
                                        </p:tgtEl>
                                        <p:attrNameLst>
                                          <p:attrName>style.visibility</p:attrName>
                                        </p:attrNameLst>
                                      </p:cBhvr>
                                      <p:to>
                                        <p:strVal val="visible"/>
                                      </p:to>
                                    </p:set>
                                    <p:animEffect transition="in" filter="checkerboard(across)">
                                      <p:cBhvr>
                                        <p:cTn id="13" dur="500"/>
                                        <p:tgtEl>
                                          <p:spTgt spid="1130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299"/>
                                        </p:tgtEl>
                                        <p:attrNameLst>
                                          <p:attrName>style.visibility</p:attrName>
                                        </p:attrNameLst>
                                      </p:cBhvr>
                                      <p:to>
                                        <p:strVal val="visible"/>
                                      </p:to>
                                    </p:set>
                                    <p:animEffect transition="in" filter="blinds(horizontal)">
                                      <p:cBhvr>
                                        <p:cTn id="18" dur="500"/>
                                        <p:tgtEl>
                                          <p:spTgt spid="11299"/>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1302"/>
                                        </p:tgtEl>
                                        <p:attrNameLst>
                                          <p:attrName>style.visibility</p:attrName>
                                        </p:attrNameLst>
                                      </p:cBhvr>
                                      <p:to>
                                        <p:strVal val="visible"/>
                                      </p:to>
                                    </p:set>
                                    <p:animEffect transition="in" filter="checkerboard(across)">
                                      <p:cBhvr>
                                        <p:cTn id="23" dur="500"/>
                                        <p:tgtEl>
                                          <p:spTgt spid="11302"/>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297"/>
                                        </p:tgtEl>
                                        <p:attrNameLst>
                                          <p:attrName>style.visibility</p:attrName>
                                        </p:attrNameLst>
                                      </p:cBhvr>
                                      <p:to>
                                        <p:strVal val="visible"/>
                                      </p:to>
                                    </p:set>
                                    <p:animEffect transition="in" filter="blinds(horizontal)">
                                      <p:cBhvr>
                                        <p:cTn id="28" dur="500"/>
                                        <p:tgtEl>
                                          <p:spTgt spid="11297"/>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1300"/>
                                        </p:tgtEl>
                                        <p:attrNameLst>
                                          <p:attrName>style.visibility</p:attrName>
                                        </p:attrNameLst>
                                      </p:cBhvr>
                                      <p:to>
                                        <p:strVal val="visible"/>
                                      </p:to>
                                    </p:set>
                                    <p:animEffect transition="in" filter="box(in)">
                                      <p:cBhvr>
                                        <p:cTn id="33" dur="500"/>
                                        <p:tgtEl>
                                          <p:spTgt spid="11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7" grpId="0"/>
      <p:bldP spid="11298" grpId="0"/>
      <p:bldP spid="11299" grpId="0"/>
      <p:bldP spid="11300" grpId="0"/>
      <p:bldP spid="11301" grpId="0"/>
      <p:bldP spid="1130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70" name="矩形 1"/>
          <p:cNvSpPr>
            <a:spLocks noChangeArrowheads="1"/>
          </p:cNvSpPr>
          <p:nvPr/>
        </p:nvSpPr>
        <p:spPr bwMode="auto">
          <a:xfrm>
            <a:off x="993775" y="4375600"/>
            <a:ext cx="723106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健康专家告诫我们饭前洗手是非常有必要的！</a:t>
            </a:r>
            <a:endPar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矩形 2"/>
          <p:cNvSpPr>
            <a:spLocks noChangeArrowheads="1"/>
          </p:cNvSpPr>
          <p:nvPr/>
        </p:nvSpPr>
        <p:spPr bwMode="auto">
          <a:xfrm>
            <a:off x="1178243" y="3811085"/>
            <a:ext cx="68278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如图所示，这是</a:t>
            </a:r>
            <a:r>
              <a:rPr lang="en-US" altLang="zh-CN" sz="2800">
                <a:solidFill>
                  <a:srgbClr val="000000"/>
                </a:solidFill>
                <a:latin typeface="黑体" panose="02010609060101010101" pitchFamily="49" charset="-122"/>
                <a:ea typeface="黑体" panose="02010609060101010101" pitchFamily="49" charset="-122"/>
                <a:cs typeface="黑体" panose="02010609060101010101" pitchFamily="49" charset="-122"/>
              </a:rPr>
              <a:t>8</a:t>
            </a: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岁儿童手掌上寄居的细菌</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5" name="图片 4"/>
          <p:cNvPicPr>
            <a:picLocks noChangeAspect="1"/>
          </p:cNvPicPr>
          <p:nvPr/>
        </p:nvPicPr>
        <p:blipFill>
          <a:blip r:embed="rId1" cstate="email"/>
          <a:stretch>
            <a:fillRect/>
          </a:stretch>
        </p:blipFill>
        <p:spPr>
          <a:xfrm>
            <a:off x="1196340" y="649605"/>
            <a:ext cx="3326765" cy="3021330"/>
          </a:xfrm>
          <a:prstGeom prst="rect">
            <a:avLst/>
          </a:prstGeom>
          <a:ln>
            <a:noFill/>
          </a:ln>
          <a:effectLst/>
        </p:spPr>
      </p:pic>
      <p:pic>
        <p:nvPicPr>
          <p:cNvPr id="6" name="图片 5"/>
          <p:cNvPicPr>
            <a:picLocks noChangeAspect="1"/>
          </p:cNvPicPr>
          <p:nvPr/>
        </p:nvPicPr>
        <p:blipFill rotWithShape="1">
          <a:blip r:embed="rId2" cstate="email"/>
          <a:srcRect/>
          <a:stretch>
            <a:fillRect/>
          </a:stretch>
        </p:blipFill>
        <p:spPr>
          <a:xfrm>
            <a:off x="4618990" y="639445"/>
            <a:ext cx="3289300" cy="3029585"/>
          </a:xfrm>
          <a:prstGeom prst="rect">
            <a:avLst/>
          </a:prstGeom>
          <a:ln>
            <a:noFill/>
          </a:ln>
          <a:effectLst/>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arn(inVertical)">
                                      <p:cBhvr>
                                        <p:cTn id="7"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矩形 3"/>
          <p:cNvSpPr>
            <a:spLocks noChangeArrowheads="1"/>
          </p:cNvSpPr>
          <p:nvPr/>
        </p:nvSpPr>
        <p:spPr bwMode="auto">
          <a:xfrm>
            <a:off x="563880" y="309378"/>
            <a:ext cx="44926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zh-CN" altLang="en-US" sz="2800" b="1" dirty="0">
                <a:solidFill>
                  <a:srgbClr val="000000"/>
                </a:solidFill>
                <a:latin typeface="黑体" panose="02010609060101010101" pitchFamily="49" charset="-122"/>
                <a:ea typeface="黑体" panose="02010609060101010101" pitchFamily="49" charset="-122"/>
                <a:cs typeface="黑体" panose="02010609060101010101" pitchFamily="49" charset="-122"/>
              </a:rPr>
              <a:t>培养细菌、真菌的一般方法</a:t>
            </a:r>
            <a:endParaRPr lang="zh-CN" altLang="en-US" sz="2800" b="1"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4818" name="文本框 1"/>
          <p:cNvSpPr txBox="1">
            <a:spLocks noChangeArrowheads="1"/>
          </p:cNvSpPr>
          <p:nvPr/>
        </p:nvSpPr>
        <p:spPr bwMode="auto">
          <a:xfrm>
            <a:off x="654685" y="1114425"/>
            <a:ext cx="783463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609600" indent="-609600">
              <a:defRPr>
                <a:solidFill>
                  <a:srgbClr val="8E163E"/>
                </a:solidFill>
                <a:latin typeface="Arial" panose="020B0604020202020204" pitchFamily="34" charset="0"/>
                <a:ea typeface="宋体" panose="02010600030101010101" pitchFamily="2" charset="-122"/>
              </a:defRPr>
            </a:lvl1pPr>
            <a:lvl2pPr>
              <a:buFont typeface="Arial" panose="020B0604020202020204" pitchFamily="34" charset="0"/>
              <a:defRPr>
                <a:solidFill>
                  <a:srgbClr val="8E163E"/>
                </a:solidFill>
                <a:latin typeface="Arial" panose="020B0604020202020204" pitchFamily="34" charset="0"/>
                <a:ea typeface="宋体" panose="02010600030101010101" pitchFamily="2" charset="-122"/>
              </a:defRPr>
            </a:lvl2pPr>
            <a:lvl3pPr>
              <a:defRPr>
                <a:solidFill>
                  <a:srgbClr val="8E163E"/>
                </a:solidFill>
                <a:latin typeface="Arial" panose="020B0604020202020204" pitchFamily="34" charset="0"/>
                <a:ea typeface="宋体" panose="02010600030101010101" pitchFamily="2" charset="-122"/>
              </a:defRPr>
            </a:lvl3pPr>
            <a:lvl4pPr>
              <a:buFont typeface="Arial" panose="020B0604020202020204" pitchFamily="34" charset="0"/>
              <a:defRPr>
                <a:solidFill>
                  <a:srgbClr val="8E163E"/>
                </a:solidFill>
                <a:latin typeface="Arial" panose="020B0604020202020204" pitchFamily="34" charset="0"/>
                <a:ea typeface="宋体" panose="02010600030101010101" pitchFamily="2" charset="-122"/>
              </a:defRPr>
            </a:lvl4pPr>
            <a:lvl5pPr>
              <a:defRPr>
                <a:solidFill>
                  <a:srgbClr val="8E163E"/>
                </a:solidFill>
                <a:latin typeface="Arial" panose="020B0604020202020204" pitchFamily="34" charset="0"/>
                <a:ea typeface="宋体" panose="02010600030101010101" pitchFamily="2" charset="-122"/>
              </a:defRPr>
            </a:lvl5pPr>
            <a:lvl6pPr fontAlgn="base">
              <a:spcBef>
                <a:spcPct val="0"/>
              </a:spcBef>
              <a:spcAft>
                <a:spcPct val="0"/>
              </a:spcAft>
              <a:defRPr>
                <a:solidFill>
                  <a:srgbClr val="8E163E"/>
                </a:solidFill>
                <a:latin typeface="Arial" panose="020B0604020202020204" pitchFamily="34" charset="0"/>
                <a:ea typeface="宋体" panose="02010600030101010101" pitchFamily="2" charset="-122"/>
              </a:defRPr>
            </a:lvl6pPr>
            <a:lvl7pPr fontAlgn="base">
              <a:spcBef>
                <a:spcPct val="0"/>
              </a:spcBef>
              <a:spcAft>
                <a:spcPct val="0"/>
              </a:spcAft>
              <a:defRPr>
                <a:solidFill>
                  <a:srgbClr val="8E163E"/>
                </a:solidFill>
                <a:latin typeface="Arial" panose="020B0604020202020204" pitchFamily="34" charset="0"/>
                <a:ea typeface="宋体" panose="02010600030101010101" pitchFamily="2" charset="-122"/>
              </a:defRPr>
            </a:lvl7pPr>
            <a:lvl8pPr fontAlgn="base">
              <a:spcBef>
                <a:spcPct val="0"/>
              </a:spcBef>
              <a:spcAft>
                <a:spcPct val="0"/>
              </a:spcAft>
              <a:defRPr>
                <a:solidFill>
                  <a:srgbClr val="8E163E"/>
                </a:solidFill>
                <a:latin typeface="Arial" panose="020B0604020202020204" pitchFamily="34" charset="0"/>
                <a:ea typeface="宋体" panose="02010600030101010101" pitchFamily="2" charset="-122"/>
              </a:defRPr>
            </a:lvl8pPr>
            <a:lvl9pPr fontAlgn="base">
              <a:spcBef>
                <a:spcPct val="0"/>
              </a:spcBef>
              <a:spcAft>
                <a:spcPct val="0"/>
              </a:spcAft>
              <a:defRPr>
                <a:solidFill>
                  <a:srgbClr val="8E163E"/>
                </a:solidFill>
                <a:latin typeface="Arial" panose="020B0604020202020204" pitchFamily="34" charset="0"/>
                <a:ea typeface="宋体" panose="02010600030101010101" pitchFamily="2" charset="-122"/>
              </a:defRPr>
            </a:lvl9pPr>
          </a:lstStyle>
          <a:p>
            <a:pPr>
              <a:lnSpc>
                <a:spcPct val="150000"/>
              </a:lnSpc>
            </a:pPr>
            <a:r>
              <a:rPr lang="en-US" altLang="zh-CN" sz="2400" dirty="0">
                <a:solidFill>
                  <a:srgbClr val="FF0000"/>
                </a:solidFill>
                <a:latin typeface="黑体" panose="02010609060101010101" pitchFamily="49" charset="-122"/>
                <a:ea typeface="黑体" panose="02010609060101010101" pitchFamily="49" charset="-122"/>
                <a:cs typeface="黑体" panose="02010609060101010101" pitchFamily="49" charset="-122"/>
              </a:rPr>
              <a:t>1.</a:t>
            </a:r>
            <a:r>
              <a:rPr lang="zh-CN" altLang="en-US" sz="2400" dirty="0">
                <a:solidFill>
                  <a:srgbClr val="FF0000"/>
                </a:solidFill>
                <a:latin typeface="黑体" panose="02010609060101010101" pitchFamily="49" charset="-122"/>
                <a:ea typeface="黑体" panose="02010609060101010101" pitchFamily="49" charset="-122"/>
                <a:cs typeface="黑体" panose="02010609060101010101" pitchFamily="49" charset="-122"/>
              </a:rPr>
              <a:t>配制</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rPr>
              <a:t>含有营养物质的</a:t>
            </a:r>
            <a:r>
              <a:rPr lang="zh-CN" altLang="en-US" sz="2400" dirty="0">
                <a:solidFill>
                  <a:srgbClr val="FF0000"/>
                </a:solidFill>
                <a:latin typeface="黑体" panose="02010609060101010101" pitchFamily="49" charset="-122"/>
                <a:ea typeface="黑体" panose="02010609060101010101" pitchFamily="49" charset="-122"/>
                <a:cs typeface="黑体" panose="02010609060101010101" pitchFamily="49" charset="-122"/>
              </a:rPr>
              <a:t>培养基</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rPr>
              <a:t>：牛肉汁</a:t>
            </a: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rPr>
              <a:t>琼脂</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indent="0">
              <a:lnSpc>
                <a:spcPct val="150000"/>
              </a:lnSpc>
              <a:buFontTx/>
              <a:buNone/>
            </a:pPr>
            <a:r>
              <a:rPr lang="en-US" altLang="zh-CN" sz="2400" dirty="0">
                <a:solidFill>
                  <a:srgbClr val="FF0000"/>
                </a:solidFill>
                <a:latin typeface="黑体" panose="02010609060101010101" pitchFamily="49" charset="-122"/>
                <a:ea typeface="黑体" panose="02010609060101010101" pitchFamily="49" charset="-122"/>
                <a:cs typeface="黑体" panose="02010609060101010101" pitchFamily="49" charset="-122"/>
              </a:rPr>
              <a:t>2.</a:t>
            </a:r>
            <a:r>
              <a:rPr lang="zh-CN" altLang="en-US" sz="2400" dirty="0">
                <a:solidFill>
                  <a:srgbClr val="FF0000"/>
                </a:solidFill>
                <a:latin typeface="黑体" panose="02010609060101010101" pitchFamily="49" charset="-122"/>
                <a:ea typeface="黑体" panose="02010609060101010101" pitchFamily="49" charset="-122"/>
                <a:cs typeface="黑体" panose="02010609060101010101" pitchFamily="49" charset="-122"/>
              </a:rPr>
              <a:t>高温灭菌</a:t>
            </a:r>
            <a:endParaRPr lang="zh-CN" altLang="en-US" sz="2400"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marL="0" indent="0">
              <a:lnSpc>
                <a:spcPct val="150000"/>
              </a:lnSpc>
              <a:buFontTx/>
              <a:buNone/>
            </a:pPr>
            <a:r>
              <a:rPr lang="en-US" altLang="zh-CN" sz="2400" dirty="0">
                <a:solidFill>
                  <a:srgbClr val="FF0000"/>
                </a:solidFill>
                <a:latin typeface="黑体" panose="02010609060101010101" pitchFamily="49" charset="-122"/>
                <a:ea typeface="黑体" panose="02010609060101010101" pitchFamily="49" charset="-122"/>
                <a:cs typeface="黑体" panose="02010609060101010101" pitchFamily="49" charset="-122"/>
              </a:rPr>
              <a:t>3.</a:t>
            </a:r>
            <a:r>
              <a:rPr lang="zh-CN" altLang="en-US" sz="2400" dirty="0">
                <a:solidFill>
                  <a:srgbClr val="FF0000"/>
                </a:solidFill>
                <a:latin typeface="黑体" panose="02010609060101010101" pitchFamily="49" charset="-122"/>
                <a:ea typeface="黑体" panose="02010609060101010101" pitchFamily="49" charset="-122"/>
                <a:cs typeface="黑体" panose="02010609060101010101" pitchFamily="49" charset="-122"/>
              </a:rPr>
              <a:t>冷却</a:t>
            </a:r>
            <a:endParaRPr lang="zh-CN" altLang="en-US" sz="2400"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en-US" altLang="zh-CN" sz="2400" dirty="0">
                <a:solidFill>
                  <a:srgbClr val="FF0000"/>
                </a:solidFill>
                <a:latin typeface="黑体" panose="02010609060101010101" pitchFamily="49" charset="-122"/>
                <a:ea typeface="黑体" panose="02010609060101010101" pitchFamily="49" charset="-122"/>
                <a:cs typeface="黑体" panose="02010609060101010101" pitchFamily="49" charset="-122"/>
              </a:rPr>
              <a:t>4.</a:t>
            </a:r>
            <a:r>
              <a:rPr lang="zh-CN" altLang="en-US" sz="2400" dirty="0">
                <a:solidFill>
                  <a:srgbClr val="FF0000"/>
                </a:solidFill>
                <a:latin typeface="黑体" panose="02010609060101010101" pitchFamily="49" charset="-122"/>
                <a:ea typeface="黑体" panose="02010609060101010101" pitchFamily="49" charset="-122"/>
                <a:cs typeface="黑体" panose="02010609060101010101" pitchFamily="49" charset="-122"/>
              </a:rPr>
              <a:t>接种</a:t>
            </a: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rPr>
              <a:t>将少量细菌或真菌放在培养基上</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en-US" altLang="zh-CN" sz="2400" dirty="0">
                <a:solidFill>
                  <a:srgbClr val="FF0000"/>
                </a:solidFill>
                <a:latin typeface="黑体" panose="02010609060101010101" pitchFamily="49" charset="-122"/>
                <a:ea typeface="黑体" panose="02010609060101010101" pitchFamily="49" charset="-122"/>
                <a:cs typeface="黑体" panose="02010609060101010101" pitchFamily="49" charset="-122"/>
              </a:rPr>
              <a:t>5.</a:t>
            </a:r>
            <a:r>
              <a:rPr lang="zh-CN" altLang="en-US" sz="2400" dirty="0">
                <a:solidFill>
                  <a:srgbClr val="FF0000"/>
                </a:solidFill>
                <a:latin typeface="黑体" panose="02010609060101010101" pitchFamily="49" charset="-122"/>
                <a:ea typeface="黑体" panose="02010609060101010101" pitchFamily="49" charset="-122"/>
                <a:cs typeface="黑体" panose="02010609060101010101" pitchFamily="49" charset="-122"/>
              </a:rPr>
              <a:t>恒温培养</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rPr>
              <a:t>。把接种后的培养皿放在保持恒定温度的培养箱中</a:t>
            </a: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rPr>
              <a:t>也可以放在室内温暖的地方进行培养。</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500" fill="hold"/>
                                        <p:tgtEl>
                                          <p:spTgt spid="34818"/>
                                        </p:tgtEl>
                                        <p:attrNameLst>
                                          <p:attrName>ppt_x</p:attrName>
                                        </p:attrNameLst>
                                      </p:cBhvr>
                                      <p:tavLst>
                                        <p:tav tm="0">
                                          <p:val>
                                            <p:strVal val="#ppt_x"/>
                                          </p:val>
                                        </p:tav>
                                        <p:tav tm="100000">
                                          <p:val>
                                            <p:strVal val="#ppt_x"/>
                                          </p:val>
                                        </p:tav>
                                      </p:tavLst>
                                    </p:anim>
                                    <p:anim calcmode="lin" valueType="num">
                                      <p:cBhvr additive="base">
                                        <p:cTn id="8" dur="500" fill="hold"/>
                                        <p:tgtEl>
                                          <p:spTgt spid="348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8"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989" name="Text Box 176"/>
          <p:cNvSpPr txBox="1">
            <a:spLocks noChangeArrowheads="1"/>
          </p:cNvSpPr>
          <p:nvPr/>
        </p:nvSpPr>
        <p:spPr bwMode="auto">
          <a:xfrm>
            <a:off x="350838" y="494163"/>
            <a:ext cx="8424862" cy="2122805"/>
          </a:xfrm>
          <a:prstGeom prst="rect">
            <a:avLst/>
          </a:prstGeom>
          <a:noFill/>
          <a:ln w="38100">
            <a:noFill/>
            <a:miter lim="800000"/>
          </a:ln>
          <a:extLst>
            <a:ext uri="{909E8E84-426E-40DD-AFC4-6F175D3DCCD1}">
              <a14:hiddenFill xmlns:a14="http://schemas.microsoft.com/office/drawing/2010/main">
                <a:solidFill>
                  <a:srgbClr val="FFFFFF"/>
                </a:solidFill>
              </a14:hiddenFill>
            </a:ext>
          </a:extLst>
        </p:spPr>
        <p:txBody>
          <a:bodyPr>
            <a:spAutoFit/>
          </a:bodyPr>
          <a:p>
            <a:pPr>
              <a:spcBef>
                <a:spcPct val="50000"/>
              </a:spcBef>
            </a:pPr>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spcBef>
                <a:spcPct val="50000"/>
              </a:spcBef>
            </a:pPr>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spcBef>
                <a:spcPct val="50000"/>
              </a:spcBef>
            </a:pPr>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spcBef>
                <a:spcPct val="50000"/>
              </a:spcBef>
            </a:pPr>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2" name="Group 4"/>
          <p:cNvGrpSpPr/>
          <p:nvPr/>
        </p:nvGrpSpPr>
        <p:grpSpPr bwMode="auto">
          <a:xfrm>
            <a:off x="4227513" y="1459363"/>
            <a:ext cx="1139825" cy="965200"/>
            <a:chOff x="2699" y="2976"/>
            <a:chExt cx="718" cy="608"/>
          </a:xfrm>
        </p:grpSpPr>
        <p:grpSp>
          <p:nvGrpSpPr>
            <p:cNvPr id="35842" name="Group 5"/>
            <p:cNvGrpSpPr/>
            <p:nvPr/>
          </p:nvGrpSpPr>
          <p:grpSpPr bwMode="auto">
            <a:xfrm>
              <a:off x="2699" y="2976"/>
              <a:ext cx="680" cy="273"/>
              <a:chOff x="6780" y="12930"/>
              <a:chExt cx="890" cy="360"/>
            </a:xfrm>
          </p:grpSpPr>
          <p:sp>
            <p:nvSpPr>
              <p:cNvPr id="35843" name="AutoShape 6"/>
              <p:cNvSpPr>
                <a:spLocks noChangeArrowheads="1"/>
              </p:cNvSpPr>
              <p:nvPr/>
            </p:nvSpPr>
            <p:spPr bwMode="auto">
              <a:xfrm>
                <a:off x="6780" y="12930"/>
                <a:ext cx="890" cy="360"/>
              </a:xfrm>
              <a:prstGeom prst="can">
                <a:avLst>
                  <a:gd name="adj" fmla="val 50000"/>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844" name="Arc 7"/>
              <p:cNvSpPr>
                <a:spLocks noChangeArrowheads="1"/>
              </p:cNvSpPr>
              <p:nvPr/>
            </p:nvSpPr>
            <p:spPr bwMode="auto">
              <a:xfrm rot="-5400000">
                <a:off x="7210" y="12758"/>
                <a:ext cx="48" cy="872"/>
              </a:xfrm>
              <a:custGeom>
                <a:avLst/>
                <a:gdLst>
                  <a:gd name="T0" fmla="*/ -1 w 21600"/>
                  <a:gd name="T1" fmla="*/ 0 h 43164"/>
                  <a:gd name="T2" fmla="*/ 21600 w 21600"/>
                  <a:gd name="T3" fmla="*/ 21600 h 43164"/>
                  <a:gd name="T4" fmla="*/ 1247 w 21600"/>
                  <a:gd name="T5" fmla="*/ 43163 h 43164"/>
                  <a:gd name="T6" fmla="*/ -1 w 21600"/>
                  <a:gd name="T7" fmla="*/ 0 h 43164"/>
                  <a:gd name="T8" fmla="*/ 21600 w 21600"/>
                  <a:gd name="T9" fmla="*/ 21600 h 43164"/>
                  <a:gd name="T10" fmla="*/ 1247 w 21600"/>
                  <a:gd name="T11" fmla="*/ 43163 h 43164"/>
                  <a:gd name="T12" fmla="*/ 0 w 21600"/>
                  <a:gd name="T13" fmla="*/ 21600 h 43164"/>
                  <a:gd name="T14" fmla="*/ -1 w 21600"/>
                  <a:gd name="T15" fmla="*/ 0 h 43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43164" fill="none">
                    <a:moveTo>
                      <a:pt x="-1" y="0"/>
                    </a:moveTo>
                    <a:cubicBezTo>
                      <a:pt x="11929" y="0"/>
                      <a:pt x="21600" y="9670"/>
                      <a:pt x="21600" y="21600"/>
                    </a:cubicBezTo>
                    <a:cubicBezTo>
                      <a:pt x="21600" y="33044"/>
                      <a:pt x="12673" y="42502"/>
                      <a:pt x="1247" y="43163"/>
                    </a:cubicBezTo>
                  </a:path>
                  <a:path w="21600" h="43164" stroke="0">
                    <a:moveTo>
                      <a:pt x="-1" y="0"/>
                    </a:moveTo>
                    <a:cubicBezTo>
                      <a:pt x="11929" y="0"/>
                      <a:pt x="21600" y="9670"/>
                      <a:pt x="21600" y="21600"/>
                    </a:cubicBezTo>
                    <a:cubicBezTo>
                      <a:pt x="21600" y="33044"/>
                      <a:pt x="12673" y="42502"/>
                      <a:pt x="1247" y="43163"/>
                    </a:cubicBezTo>
                    <a:lnTo>
                      <a:pt x="0" y="21600"/>
                    </a:lnTo>
                    <a:lnTo>
                      <a:pt x="-1" y="0"/>
                    </a:lnTo>
                    <a:close/>
                  </a:path>
                </a:pathLst>
              </a:custGeom>
              <a:noFill/>
              <a:ln w="9525">
                <a:solidFill>
                  <a:srgbClr val="000000"/>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sp>
          <p:nvSpPr>
            <p:cNvPr id="35845" name="Text Box 8"/>
            <p:cNvSpPr txBox="1">
              <a:spLocks noChangeArrowheads="1"/>
            </p:cNvSpPr>
            <p:nvPr/>
          </p:nvSpPr>
          <p:spPr bwMode="auto">
            <a:xfrm>
              <a:off x="2713" y="3294"/>
              <a:ext cx="704"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spcBef>
                  <a:spcPct val="50000"/>
                </a:spcBef>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培养皿</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grpSp>
      <p:grpSp>
        <p:nvGrpSpPr>
          <p:cNvPr id="4" name="Group 9"/>
          <p:cNvGrpSpPr/>
          <p:nvPr/>
        </p:nvGrpSpPr>
        <p:grpSpPr bwMode="auto">
          <a:xfrm>
            <a:off x="6026150" y="1159325"/>
            <a:ext cx="2457450" cy="1041400"/>
            <a:chOff x="3741" y="1828"/>
            <a:chExt cx="1548" cy="656"/>
          </a:xfrm>
        </p:grpSpPr>
        <p:sp>
          <p:nvSpPr>
            <p:cNvPr id="35847" name="Text Box 10"/>
            <p:cNvSpPr txBox="1">
              <a:spLocks noChangeArrowheads="1"/>
            </p:cNvSpPr>
            <p:nvPr/>
          </p:nvSpPr>
          <p:spPr bwMode="auto">
            <a:xfrm>
              <a:off x="3741" y="2194"/>
              <a:ext cx="1548"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spcBef>
                  <a:spcPct val="50000"/>
                </a:spcBef>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配制好的培养基</a:t>
              </a:r>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35848" name="Group 11"/>
            <p:cNvGrpSpPr/>
            <p:nvPr/>
          </p:nvGrpSpPr>
          <p:grpSpPr bwMode="auto">
            <a:xfrm>
              <a:off x="4059" y="1828"/>
              <a:ext cx="628" cy="273"/>
              <a:chOff x="3878" y="2976"/>
              <a:chExt cx="628" cy="273"/>
            </a:xfrm>
          </p:grpSpPr>
          <p:sp>
            <p:nvSpPr>
              <p:cNvPr id="35849" name="AutoShape 12"/>
              <p:cNvSpPr>
                <a:spLocks noChangeArrowheads="1"/>
              </p:cNvSpPr>
              <p:nvPr/>
            </p:nvSpPr>
            <p:spPr bwMode="auto">
              <a:xfrm>
                <a:off x="3878" y="2976"/>
                <a:ext cx="628" cy="273"/>
              </a:xfrm>
              <a:prstGeom prst="can">
                <a:avLst>
                  <a:gd name="adj" fmla="val 50000"/>
                </a:avLst>
              </a:prstGeom>
              <a:solidFill>
                <a:srgbClr val="FFFFFF"/>
              </a:solidFill>
              <a:ln w="9525">
                <a:solidFill>
                  <a:srgbClr val="000000"/>
                </a:solidFill>
                <a:round/>
              </a:ln>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35850" name="Group 13"/>
              <p:cNvGrpSpPr/>
              <p:nvPr/>
            </p:nvGrpSpPr>
            <p:grpSpPr bwMode="auto">
              <a:xfrm>
                <a:off x="3892" y="3053"/>
                <a:ext cx="607" cy="189"/>
                <a:chOff x="6780" y="12930"/>
                <a:chExt cx="890" cy="360"/>
              </a:xfrm>
            </p:grpSpPr>
            <p:sp>
              <p:nvSpPr>
                <p:cNvPr id="35851" name="AutoShape 14"/>
                <p:cNvSpPr>
                  <a:spLocks noChangeArrowheads="1"/>
                </p:cNvSpPr>
                <p:nvPr/>
              </p:nvSpPr>
              <p:spPr bwMode="auto">
                <a:xfrm>
                  <a:off x="6780" y="12930"/>
                  <a:ext cx="890" cy="360"/>
                </a:xfrm>
                <a:prstGeom prst="can">
                  <a:avLst>
                    <a:gd name="adj" fmla="val 50000"/>
                  </a:avLst>
                </a:prstGeom>
                <a:solidFill>
                  <a:srgbClr val="FFE265"/>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852" name="Arc 15"/>
                <p:cNvSpPr>
                  <a:spLocks noChangeArrowheads="1"/>
                </p:cNvSpPr>
                <p:nvPr/>
              </p:nvSpPr>
              <p:spPr bwMode="auto">
                <a:xfrm rot="-5400000">
                  <a:off x="7210" y="12758"/>
                  <a:ext cx="48" cy="872"/>
                </a:xfrm>
                <a:custGeom>
                  <a:avLst/>
                  <a:gdLst>
                    <a:gd name="T0" fmla="*/ -1 w 21600"/>
                    <a:gd name="T1" fmla="*/ 0 h 43164"/>
                    <a:gd name="T2" fmla="*/ 21600 w 21600"/>
                    <a:gd name="T3" fmla="*/ 21600 h 43164"/>
                    <a:gd name="T4" fmla="*/ 1247 w 21600"/>
                    <a:gd name="T5" fmla="*/ 43163 h 43164"/>
                    <a:gd name="T6" fmla="*/ -1 w 21600"/>
                    <a:gd name="T7" fmla="*/ 0 h 43164"/>
                    <a:gd name="T8" fmla="*/ 21600 w 21600"/>
                    <a:gd name="T9" fmla="*/ 21600 h 43164"/>
                    <a:gd name="T10" fmla="*/ 1247 w 21600"/>
                    <a:gd name="T11" fmla="*/ 43163 h 43164"/>
                    <a:gd name="T12" fmla="*/ 0 w 21600"/>
                    <a:gd name="T13" fmla="*/ 21600 h 43164"/>
                    <a:gd name="T14" fmla="*/ -1 w 21600"/>
                    <a:gd name="T15" fmla="*/ 0 h 43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43164" fill="none">
                      <a:moveTo>
                        <a:pt x="-1" y="0"/>
                      </a:moveTo>
                      <a:cubicBezTo>
                        <a:pt x="11929" y="0"/>
                        <a:pt x="21600" y="9670"/>
                        <a:pt x="21600" y="21600"/>
                      </a:cubicBezTo>
                      <a:cubicBezTo>
                        <a:pt x="21600" y="33044"/>
                        <a:pt x="12673" y="42502"/>
                        <a:pt x="1247" y="43163"/>
                      </a:cubicBezTo>
                    </a:path>
                    <a:path w="21600" h="43164" stroke="0">
                      <a:moveTo>
                        <a:pt x="-1" y="0"/>
                      </a:moveTo>
                      <a:cubicBezTo>
                        <a:pt x="11929" y="0"/>
                        <a:pt x="21600" y="9670"/>
                        <a:pt x="21600" y="21600"/>
                      </a:cubicBezTo>
                      <a:cubicBezTo>
                        <a:pt x="21600" y="33044"/>
                        <a:pt x="12673" y="42502"/>
                        <a:pt x="1247" y="43163"/>
                      </a:cubicBezTo>
                      <a:lnTo>
                        <a:pt x="0" y="21600"/>
                      </a:lnTo>
                      <a:lnTo>
                        <a:pt x="-1" y="0"/>
                      </a:lnTo>
                      <a:close/>
                    </a:path>
                  </a:pathLst>
                </a:custGeom>
                <a:solidFill>
                  <a:srgbClr val="FFE265"/>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sp>
            <p:nvSpPr>
              <p:cNvPr id="35853" name="Arc 16"/>
              <p:cNvSpPr>
                <a:spLocks noChangeArrowheads="1"/>
              </p:cNvSpPr>
              <p:nvPr/>
            </p:nvSpPr>
            <p:spPr bwMode="auto">
              <a:xfrm rot="5400000" flipV="1">
                <a:off x="4165" y="2774"/>
                <a:ext cx="36" cy="615"/>
              </a:xfrm>
              <a:custGeom>
                <a:avLst/>
                <a:gdLst>
                  <a:gd name="T0" fmla="*/ -1 w 21600"/>
                  <a:gd name="T1" fmla="*/ 0 h 43164"/>
                  <a:gd name="T2" fmla="*/ 21600 w 21600"/>
                  <a:gd name="T3" fmla="*/ 21600 h 43164"/>
                  <a:gd name="T4" fmla="*/ 1247 w 21600"/>
                  <a:gd name="T5" fmla="*/ 43163 h 43164"/>
                  <a:gd name="T6" fmla="*/ -1 w 21600"/>
                  <a:gd name="T7" fmla="*/ 0 h 43164"/>
                  <a:gd name="T8" fmla="*/ 21600 w 21600"/>
                  <a:gd name="T9" fmla="*/ 21600 h 43164"/>
                  <a:gd name="T10" fmla="*/ 1247 w 21600"/>
                  <a:gd name="T11" fmla="*/ 43163 h 43164"/>
                  <a:gd name="T12" fmla="*/ 0 w 21600"/>
                  <a:gd name="T13" fmla="*/ 21600 h 43164"/>
                  <a:gd name="T14" fmla="*/ -1 w 21600"/>
                  <a:gd name="T15" fmla="*/ 0 h 43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43164" fill="none">
                    <a:moveTo>
                      <a:pt x="-1" y="0"/>
                    </a:moveTo>
                    <a:cubicBezTo>
                      <a:pt x="11929" y="0"/>
                      <a:pt x="21600" y="9670"/>
                      <a:pt x="21600" y="21600"/>
                    </a:cubicBezTo>
                    <a:cubicBezTo>
                      <a:pt x="21600" y="33044"/>
                      <a:pt x="12673" y="42502"/>
                      <a:pt x="1247" y="43163"/>
                    </a:cubicBezTo>
                  </a:path>
                  <a:path w="21600" h="43164" stroke="0">
                    <a:moveTo>
                      <a:pt x="-1" y="0"/>
                    </a:moveTo>
                    <a:cubicBezTo>
                      <a:pt x="11929" y="0"/>
                      <a:pt x="21600" y="9670"/>
                      <a:pt x="21600" y="21600"/>
                    </a:cubicBezTo>
                    <a:cubicBezTo>
                      <a:pt x="21600" y="33044"/>
                      <a:pt x="12673" y="42502"/>
                      <a:pt x="1247" y="43163"/>
                    </a:cubicBezTo>
                    <a:lnTo>
                      <a:pt x="0" y="21600"/>
                    </a:lnTo>
                    <a:lnTo>
                      <a:pt x="-1" y="0"/>
                    </a:lnTo>
                    <a:close/>
                  </a:path>
                </a:pathLst>
              </a:cu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grpSp>
        <p:nvGrpSpPr>
          <p:cNvPr id="7" name="Group 17"/>
          <p:cNvGrpSpPr/>
          <p:nvPr/>
        </p:nvGrpSpPr>
        <p:grpSpPr bwMode="auto">
          <a:xfrm>
            <a:off x="5391150" y="965650"/>
            <a:ext cx="879476" cy="911225"/>
            <a:chOff x="3504" y="1826"/>
            <a:chExt cx="554" cy="574"/>
          </a:xfrm>
        </p:grpSpPr>
        <p:grpSp>
          <p:nvGrpSpPr>
            <p:cNvPr id="35855" name="Group 18"/>
            <p:cNvGrpSpPr/>
            <p:nvPr/>
          </p:nvGrpSpPr>
          <p:grpSpPr bwMode="auto">
            <a:xfrm>
              <a:off x="3504" y="1826"/>
              <a:ext cx="513" cy="574"/>
              <a:chOff x="3432" y="2813"/>
              <a:chExt cx="513" cy="518"/>
            </a:xfrm>
          </p:grpSpPr>
          <p:sp>
            <p:nvSpPr>
              <p:cNvPr id="35856" name="Text Box 19"/>
              <p:cNvSpPr txBox="1">
                <a:spLocks noChangeArrowheads="1"/>
              </p:cNvSpPr>
              <p:nvPr/>
            </p:nvSpPr>
            <p:spPr bwMode="auto">
              <a:xfrm>
                <a:off x="3432" y="2813"/>
                <a:ext cx="507"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algn="just"/>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冷却</a:t>
                </a:r>
                <a:endPar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5857" name="Text Box 20"/>
              <p:cNvSpPr txBox="1">
                <a:spLocks noChangeArrowheads="1"/>
              </p:cNvSpPr>
              <p:nvPr/>
            </p:nvSpPr>
            <p:spPr bwMode="auto">
              <a:xfrm>
                <a:off x="3438" y="3056"/>
                <a:ext cx="507"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algn="just"/>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胶化</a:t>
                </a:r>
                <a:endPar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35858" name="Line 21"/>
            <p:cNvSpPr>
              <a:spLocks noChangeShapeType="1"/>
            </p:cNvSpPr>
            <p:nvPr/>
          </p:nvSpPr>
          <p:spPr bwMode="auto">
            <a:xfrm>
              <a:off x="3536" y="2095"/>
              <a:ext cx="522" cy="1"/>
            </a:xfrm>
            <a:prstGeom prst="line">
              <a:avLst/>
            </a:prstGeom>
            <a:noFill/>
            <a:ln w="57150">
              <a:solidFill>
                <a:srgbClr val="079FA9"/>
              </a:solidFill>
              <a:round/>
              <a:tailEnd type="stealth" w="sm" len="me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nvGrpSpPr>
          <p:cNvPr id="9" name="Group 22"/>
          <p:cNvGrpSpPr/>
          <p:nvPr/>
        </p:nvGrpSpPr>
        <p:grpSpPr bwMode="auto">
          <a:xfrm>
            <a:off x="520383" y="438600"/>
            <a:ext cx="2420937" cy="1800225"/>
            <a:chOff x="182" y="663"/>
            <a:chExt cx="1525" cy="1134"/>
          </a:xfrm>
        </p:grpSpPr>
        <p:grpSp>
          <p:nvGrpSpPr>
            <p:cNvPr id="35860" name="Group 23"/>
            <p:cNvGrpSpPr/>
            <p:nvPr/>
          </p:nvGrpSpPr>
          <p:grpSpPr bwMode="auto">
            <a:xfrm>
              <a:off x="811" y="663"/>
              <a:ext cx="896" cy="1134"/>
              <a:chOff x="865" y="2205"/>
              <a:chExt cx="896" cy="1134"/>
            </a:xfrm>
          </p:grpSpPr>
          <p:grpSp>
            <p:nvGrpSpPr>
              <p:cNvPr id="35861" name="Group 24"/>
              <p:cNvGrpSpPr/>
              <p:nvPr/>
            </p:nvGrpSpPr>
            <p:grpSpPr bwMode="auto">
              <a:xfrm>
                <a:off x="1152" y="2851"/>
                <a:ext cx="387" cy="466"/>
                <a:chOff x="5932" y="6483"/>
                <a:chExt cx="1160" cy="1713"/>
              </a:xfrm>
            </p:grpSpPr>
            <p:grpSp>
              <p:nvGrpSpPr>
                <p:cNvPr id="35862" name="Group 25"/>
                <p:cNvGrpSpPr/>
                <p:nvPr/>
              </p:nvGrpSpPr>
              <p:grpSpPr bwMode="auto">
                <a:xfrm>
                  <a:off x="5932" y="6900"/>
                  <a:ext cx="1160" cy="1296"/>
                  <a:chOff x="5932" y="6900"/>
                  <a:chExt cx="1160" cy="1296"/>
                </a:xfrm>
              </p:grpSpPr>
              <p:sp>
                <p:nvSpPr>
                  <p:cNvPr id="35863" name="AutoShape 26" descr="横虚线"/>
                  <p:cNvSpPr>
                    <a:spLocks noChangeArrowheads="1"/>
                  </p:cNvSpPr>
                  <p:nvPr/>
                </p:nvSpPr>
                <p:spPr bwMode="auto">
                  <a:xfrm>
                    <a:off x="6023" y="7662"/>
                    <a:ext cx="988" cy="525"/>
                  </a:xfrm>
                  <a:custGeom>
                    <a:avLst/>
                    <a:gdLst>
                      <a:gd name="T0" fmla="*/ 0 w 21600"/>
                      <a:gd name="T1" fmla="*/ 0 h 21600"/>
                      <a:gd name="T2" fmla="*/ 5010 w 21600"/>
                      <a:gd name="T3" fmla="*/ 21600 h 21600"/>
                      <a:gd name="T4" fmla="*/ 16590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5010" y="21600"/>
                        </a:lnTo>
                        <a:lnTo>
                          <a:pt x="16590" y="21600"/>
                        </a:lnTo>
                        <a:lnTo>
                          <a:pt x="21600" y="0"/>
                        </a:lnTo>
                        <a:lnTo>
                          <a:pt x="0" y="0"/>
                        </a:lnTo>
                        <a:close/>
                      </a:path>
                    </a:pathLst>
                  </a:custGeom>
                  <a:blipFill dpi="0" rotWithShape="0">
                    <a:blip r:embed="rId1"/>
                    <a:srcRect/>
                    <a:tile tx="0" ty="0" sx="100000" sy="100000" flip="none" algn="tl"/>
                  </a:blipFill>
                  <a:ln>
                    <a:noFill/>
                  </a:ln>
                  <a:extLst>
                    <a:ext uri="{91240B29-F687-4F45-9708-019B960494DF}">
                      <a14:hiddenLine xmlns:a14="http://schemas.microsoft.com/office/drawing/2010/main" w="9525">
                        <a:solidFill>
                          <a:srgbClr val="000000"/>
                        </a:solidFill>
                        <a:round/>
                      </a14:hiddenLine>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nvGrpSpPr>
                  <p:cNvPr id="35864" name="Group 27"/>
                  <p:cNvGrpSpPr/>
                  <p:nvPr/>
                </p:nvGrpSpPr>
                <p:grpSpPr bwMode="auto">
                  <a:xfrm>
                    <a:off x="5932" y="6900"/>
                    <a:ext cx="1160" cy="1296"/>
                    <a:chOff x="5932" y="6900"/>
                    <a:chExt cx="1160" cy="1296"/>
                  </a:xfrm>
                </p:grpSpPr>
                <p:grpSp>
                  <p:nvGrpSpPr>
                    <p:cNvPr id="35865" name="Group 28"/>
                    <p:cNvGrpSpPr/>
                    <p:nvPr/>
                  </p:nvGrpSpPr>
                  <p:grpSpPr bwMode="auto">
                    <a:xfrm>
                      <a:off x="6201" y="6900"/>
                      <a:ext cx="619" cy="1081"/>
                      <a:chOff x="6201" y="6900"/>
                      <a:chExt cx="619" cy="1081"/>
                    </a:xfrm>
                  </p:grpSpPr>
                  <p:grpSp>
                    <p:nvGrpSpPr>
                      <p:cNvPr id="35866" name="Group 29"/>
                      <p:cNvGrpSpPr/>
                      <p:nvPr/>
                    </p:nvGrpSpPr>
                    <p:grpSpPr bwMode="auto">
                      <a:xfrm>
                        <a:off x="6201" y="7254"/>
                        <a:ext cx="619" cy="727"/>
                        <a:chOff x="8002" y="7392"/>
                        <a:chExt cx="637" cy="727"/>
                      </a:xfrm>
                    </p:grpSpPr>
                    <p:sp>
                      <p:nvSpPr>
                        <p:cNvPr id="35867" name="Freeform 30"/>
                        <p:cNvSpPr>
                          <a:spLocks noChangeArrowheads="1"/>
                        </p:cNvSpPr>
                        <p:nvPr/>
                      </p:nvSpPr>
                      <p:spPr bwMode="auto">
                        <a:xfrm>
                          <a:off x="8002" y="7392"/>
                          <a:ext cx="538" cy="673"/>
                        </a:xfrm>
                        <a:custGeom>
                          <a:avLst/>
                          <a:gdLst>
                            <a:gd name="T0" fmla="*/ 266 w 538"/>
                            <a:gd name="T1" fmla="*/ 0 h 673"/>
                            <a:gd name="T2" fmla="*/ 257 w 538"/>
                            <a:gd name="T3" fmla="*/ 262 h 673"/>
                            <a:gd name="T4" fmla="*/ 193 w 538"/>
                            <a:gd name="T5" fmla="*/ 308 h 673"/>
                            <a:gd name="T6" fmla="*/ 139 w 538"/>
                            <a:gd name="T7" fmla="*/ 344 h 673"/>
                            <a:gd name="T8" fmla="*/ 130 w 538"/>
                            <a:gd name="T9" fmla="*/ 416 h 673"/>
                            <a:gd name="T10" fmla="*/ 492 w 538"/>
                            <a:gd name="T11" fmla="*/ 425 h 673"/>
                            <a:gd name="T12" fmla="*/ 537 w 538"/>
                            <a:gd name="T13" fmla="*/ 507 h 673"/>
                            <a:gd name="T14" fmla="*/ 528 w 538"/>
                            <a:gd name="T15" fmla="*/ 552 h 673"/>
                            <a:gd name="T16" fmla="*/ 420 w 538"/>
                            <a:gd name="T17" fmla="*/ 579 h 673"/>
                            <a:gd name="T18" fmla="*/ 21 w 538"/>
                            <a:gd name="T19" fmla="*/ 588 h 673"/>
                            <a:gd name="T20" fmla="*/ 103 w 538"/>
                            <a:gd name="T21" fmla="*/ 661 h 673"/>
                            <a:gd name="T22" fmla="*/ 284 w 538"/>
                            <a:gd name="T23" fmla="*/ 67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8" h="673">
                              <a:moveTo>
                                <a:pt x="266" y="0"/>
                              </a:moveTo>
                              <a:cubicBezTo>
                                <a:pt x="281" y="44"/>
                                <a:pt x="257" y="259"/>
                                <a:pt x="257" y="262"/>
                              </a:cubicBezTo>
                              <a:cubicBezTo>
                                <a:pt x="254" y="285"/>
                                <a:pt x="208" y="300"/>
                                <a:pt x="193" y="308"/>
                              </a:cubicBezTo>
                              <a:cubicBezTo>
                                <a:pt x="174" y="319"/>
                                <a:pt x="139" y="344"/>
                                <a:pt x="139" y="344"/>
                              </a:cubicBezTo>
                              <a:cubicBezTo>
                                <a:pt x="136" y="349"/>
                                <a:pt x="86" y="410"/>
                                <a:pt x="130" y="416"/>
                              </a:cubicBezTo>
                              <a:cubicBezTo>
                                <a:pt x="249" y="433"/>
                                <a:pt x="371" y="422"/>
                                <a:pt x="492" y="425"/>
                              </a:cubicBezTo>
                              <a:cubicBezTo>
                                <a:pt x="531" y="452"/>
                                <a:pt x="523" y="465"/>
                                <a:pt x="537" y="507"/>
                              </a:cubicBezTo>
                              <a:cubicBezTo>
                                <a:pt x="534" y="522"/>
                                <a:pt x="538" y="540"/>
                                <a:pt x="528" y="552"/>
                              </a:cubicBezTo>
                              <a:cubicBezTo>
                                <a:pt x="520" y="562"/>
                                <a:pt x="430" y="579"/>
                                <a:pt x="420" y="579"/>
                              </a:cubicBezTo>
                              <a:cubicBezTo>
                                <a:pt x="287" y="584"/>
                                <a:pt x="154" y="585"/>
                                <a:pt x="21" y="588"/>
                              </a:cubicBezTo>
                              <a:cubicBezTo>
                                <a:pt x="0" y="654"/>
                                <a:pt x="46" y="654"/>
                                <a:pt x="103" y="661"/>
                              </a:cubicBezTo>
                              <a:cubicBezTo>
                                <a:pt x="200" y="673"/>
                                <a:pt x="186" y="670"/>
                                <a:pt x="284" y="670"/>
                              </a:cubicBezTo>
                            </a:path>
                          </a:pathLst>
                        </a:custGeom>
                        <a:noFill/>
                        <a:ln w="3175">
                          <a:solidFill>
                            <a:srgbClr val="B2B2B2"/>
                          </a:solidFill>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nvGrpSpPr>
                        <p:cNvPr id="35868" name="Group 31"/>
                        <p:cNvGrpSpPr/>
                        <p:nvPr/>
                      </p:nvGrpSpPr>
                      <p:grpSpPr bwMode="auto">
                        <a:xfrm>
                          <a:off x="8034" y="7407"/>
                          <a:ext cx="605" cy="712"/>
                          <a:chOff x="8242" y="7632"/>
                          <a:chExt cx="605" cy="712"/>
                        </a:xfrm>
                      </p:grpSpPr>
                      <p:sp>
                        <p:nvSpPr>
                          <p:cNvPr id="35869" name="Freeform 32"/>
                          <p:cNvSpPr>
                            <a:spLocks noChangeArrowheads="1"/>
                          </p:cNvSpPr>
                          <p:nvPr/>
                        </p:nvSpPr>
                        <p:spPr bwMode="auto">
                          <a:xfrm>
                            <a:off x="8242" y="7632"/>
                            <a:ext cx="538" cy="673"/>
                          </a:xfrm>
                          <a:custGeom>
                            <a:avLst/>
                            <a:gdLst>
                              <a:gd name="T0" fmla="*/ 266 w 538"/>
                              <a:gd name="T1" fmla="*/ 0 h 673"/>
                              <a:gd name="T2" fmla="*/ 257 w 538"/>
                              <a:gd name="T3" fmla="*/ 262 h 673"/>
                              <a:gd name="T4" fmla="*/ 193 w 538"/>
                              <a:gd name="T5" fmla="*/ 308 h 673"/>
                              <a:gd name="T6" fmla="*/ 139 w 538"/>
                              <a:gd name="T7" fmla="*/ 344 h 673"/>
                              <a:gd name="T8" fmla="*/ 130 w 538"/>
                              <a:gd name="T9" fmla="*/ 416 h 673"/>
                              <a:gd name="T10" fmla="*/ 492 w 538"/>
                              <a:gd name="T11" fmla="*/ 425 h 673"/>
                              <a:gd name="T12" fmla="*/ 537 w 538"/>
                              <a:gd name="T13" fmla="*/ 507 h 673"/>
                              <a:gd name="T14" fmla="*/ 528 w 538"/>
                              <a:gd name="T15" fmla="*/ 552 h 673"/>
                              <a:gd name="T16" fmla="*/ 420 w 538"/>
                              <a:gd name="T17" fmla="*/ 579 h 673"/>
                              <a:gd name="T18" fmla="*/ 21 w 538"/>
                              <a:gd name="T19" fmla="*/ 588 h 673"/>
                              <a:gd name="T20" fmla="*/ 103 w 538"/>
                              <a:gd name="T21" fmla="*/ 661 h 673"/>
                              <a:gd name="T22" fmla="*/ 284 w 538"/>
                              <a:gd name="T23" fmla="*/ 67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8" h="673">
                                <a:moveTo>
                                  <a:pt x="266" y="0"/>
                                </a:moveTo>
                                <a:cubicBezTo>
                                  <a:pt x="281" y="44"/>
                                  <a:pt x="257" y="259"/>
                                  <a:pt x="257" y="262"/>
                                </a:cubicBezTo>
                                <a:cubicBezTo>
                                  <a:pt x="254" y="285"/>
                                  <a:pt x="208" y="300"/>
                                  <a:pt x="193" y="308"/>
                                </a:cubicBezTo>
                                <a:cubicBezTo>
                                  <a:pt x="174" y="319"/>
                                  <a:pt x="139" y="344"/>
                                  <a:pt x="139" y="344"/>
                                </a:cubicBezTo>
                                <a:cubicBezTo>
                                  <a:pt x="136" y="349"/>
                                  <a:pt x="86" y="410"/>
                                  <a:pt x="130" y="416"/>
                                </a:cubicBezTo>
                                <a:cubicBezTo>
                                  <a:pt x="249" y="433"/>
                                  <a:pt x="371" y="422"/>
                                  <a:pt x="492" y="425"/>
                                </a:cubicBezTo>
                                <a:cubicBezTo>
                                  <a:pt x="531" y="452"/>
                                  <a:pt x="523" y="465"/>
                                  <a:pt x="537" y="507"/>
                                </a:cubicBezTo>
                                <a:cubicBezTo>
                                  <a:pt x="534" y="522"/>
                                  <a:pt x="538" y="540"/>
                                  <a:pt x="528" y="552"/>
                                </a:cubicBezTo>
                                <a:cubicBezTo>
                                  <a:pt x="520" y="562"/>
                                  <a:pt x="430" y="579"/>
                                  <a:pt x="420" y="579"/>
                                </a:cubicBezTo>
                                <a:cubicBezTo>
                                  <a:pt x="287" y="584"/>
                                  <a:pt x="154" y="585"/>
                                  <a:pt x="21" y="588"/>
                                </a:cubicBezTo>
                                <a:cubicBezTo>
                                  <a:pt x="0" y="654"/>
                                  <a:pt x="46" y="654"/>
                                  <a:pt x="103" y="661"/>
                                </a:cubicBezTo>
                                <a:cubicBezTo>
                                  <a:pt x="200" y="673"/>
                                  <a:pt x="186" y="670"/>
                                  <a:pt x="284" y="670"/>
                                </a:cubicBezTo>
                              </a:path>
                            </a:pathLst>
                          </a:custGeom>
                          <a:noFill/>
                          <a:ln w="3175">
                            <a:solidFill>
                              <a:srgbClr val="B2B2B2"/>
                            </a:solidFill>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nvGrpSpPr>
                          <p:cNvPr id="35870" name="Group 33"/>
                          <p:cNvGrpSpPr/>
                          <p:nvPr/>
                        </p:nvGrpSpPr>
                        <p:grpSpPr bwMode="auto">
                          <a:xfrm>
                            <a:off x="8269" y="7650"/>
                            <a:ext cx="578" cy="694"/>
                            <a:chOff x="8722" y="8112"/>
                            <a:chExt cx="578" cy="694"/>
                          </a:xfrm>
                        </p:grpSpPr>
                        <p:sp>
                          <p:nvSpPr>
                            <p:cNvPr id="35871" name="Freeform 34"/>
                            <p:cNvSpPr>
                              <a:spLocks noChangeArrowheads="1"/>
                            </p:cNvSpPr>
                            <p:nvPr/>
                          </p:nvSpPr>
                          <p:spPr bwMode="auto">
                            <a:xfrm>
                              <a:off x="8744" y="8133"/>
                              <a:ext cx="538" cy="673"/>
                            </a:xfrm>
                            <a:custGeom>
                              <a:avLst/>
                              <a:gdLst>
                                <a:gd name="T0" fmla="*/ 266 w 538"/>
                                <a:gd name="T1" fmla="*/ 0 h 673"/>
                                <a:gd name="T2" fmla="*/ 257 w 538"/>
                                <a:gd name="T3" fmla="*/ 262 h 673"/>
                                <a:gd name="T4" fmla="*/ 193 w 538"/>
                                <a:gd name="T5" fmla="*/ 308 h 673"/>
                                <a:gd name="T6" fmla="*/ 139 w 538"/>
                                <a:gd name="T7" fmla="*/ 344 h 673"/>
                                <a:gd name="T8" fmla="*/ 130 w 538"/>
                                <a:gd name="T9" fmla="*/ 416 h 673"/>
                                <a:gd name="T10" fmla="*/ 492 w 538"/>
                                <a:gd name="T11" fmla="*/ 425 h 673"/>
                                <a:gd name="T12" fmla="*/ 537 w 538"/>
                                <a:gd name="T13" fmla="*/ 507 h 673"/>
                                <a:gd name="T14" fmla="*/ 528 w 538"/>
                                <a:gd name="T15" fmla="*/ 552 h 673"/>
                                <a:gd name="T16" fmla="*/ 420 w 538"/>
                                <a:gd name="T17" fmla="*/ 579 h 673"/>
                                <a:gd name="T18" fmla="*/ 21 w 538"/>
                                <a:gd name="T19" fmla="*/ 588 h 673"/>
                                <a:gd name="T20" fmla="*/ 103 w 538"/>
                                <a:gd name="T21" fmla="*/ 661 h 673"/>
                                <a:gd name="T22" fmla="*/ 284 w 538"/>
                                <a:gd name="T23" fmla="*/ 67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8" h="673">
                                  <a:moveTo>
                                    <a:pt x="266" y="0"/>
                                  </a:moveTo>
                                  <a:cubicBezTo>
                                    <a:pt x="281" y="44"/>
                                    <a:pt x="257" y="259"/>
                                    <a:pt x="257" y="262"/>
                                  </a:cubicBezTo>
                                  <a:cubicBezTo>
                                    <a:pt x="254" y="285"/>
                                    <a:pt x="208" y="300"/>
                                    <a:pt x="193" y="308"/>
                                  </a:cubicBezTo>
                                  <a:cubicBezTo>
                                    <a:pt x="174" y="319"/>
                                    <a:pt x="139" y="344"/>
                                    <a:pt x="139" y="344"/>
                                  </a:cubicBezTo>
                                  <a:cubicBezTo>
                                    <a:pt x="136" y="349"/>
                                    <a:pt x="86" y="410"/>
                                    <a:pt x="130" y="416"/>
                                  </a:cubicBezTo>
                                  <a:cubicBezTo>
                                    <a:pt x="249" y="433"/>
                                    <a:pt x="371" y="422"/>
                                    <a:pt x="492" y="425"/>
                                  </a:cubicBezTo>
                                  <a:cubicBezTo>
                                    <a:pt x="531" y="452"/>
                                    <a:pt x="523" y="465"/>
                                    <a:pt x="537" y="507"/>
                                  </a:cubicBezTo>
                                  <a:cubicBezTo>
                                    <a:pt x="534" y="522"/>
                                    <a:pt x="538" y="540"/>
                                    <a:pt x="528" y="552"/>
                                  </a:cubicBezTo>
                                  <a:cubicBezTo>
                                    <a:pt x="520" y="562"/>
                                    <a:pt x="430" y="579"/>
                                    <a:pt x="420" y="579"/>
                                  </a:cubicBezTo>
                                  <a:cubicBezTo>
                                    <a:pt x="287" y="584"/>
                                    <a:pt x="154" y="585"/>
                                    <a:pt x="21" y="588"/>
                                  </a:cubicBezTo>
                                  <a:cubicBezTo>
                                    <a:pt x="0" y="654"/>
                                    <a:pt x="46" y="654"/>
                                    <a:pt x="103" y="661"/>
                                  </a:cubicBezTo>
                                  <a:cubicBezTo>
                                    <a:pt x="200" y="673"/>
                                    <a:pt x="186" y="670"/>
                                    <a:pt x="284" y="670"/>
                                  </a:cubicBezTo>
                                </a:path>
                              </a:pathLst>
                            </a:custGeom>
                            <a:noFill/>
                            <a:ln w="3175">
                              <a:solidFill>
                                <a:srgbClr val="B2B2B2"/>
                              </a:solidFill>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nvGrpSpPr>
                            <p:cNvPr id="35872" name="Group 35"/>
                            <p:cNvGrpSpPr/>
                            <p:nvPr/>
                          </p:nvGrpSpPr>
                          <p:grpSpPr bwMode="auto">
                            <a:xfrm>
                              <a:off x="8722" y="8112"/>
                              <a:ext cx="578" cy="694"/>
                              <a:chOff x="8722" y="8112"/>
                              <a:chExt cx="578" cy="694"/>
                            </a:xfrm>
                          </p:grpSpPr>
                          <p:sp>
                            <p:nvSpPr>
                              <p:cNvPr id="35873" name="Freeform 36"/>
                              <p:cNvSpPr>
                                <a:spLocks noChangeArrowheads="1"/>
                              </p:cNvSpPr>
                              <p:nvPr/>
                            </p:nvSpPr>
                            <p:spPr bwMode="auto">
                              <a:xfrm>
                                <a:off x="8722" y="8112"/>
                                <a:ext cx="538" cy="673"/>
                              </a:xfrm>
                              <a:custGeom>
                                <a:avLst/>
                                <a:gdLst>
                                  <a:gd name="T0" fmla="*/ 266 w 538"/>
                                  <a:gd name="T1" fmla="*/ 0 h 673"/>
                                  <a:gd name="T2" fmla="*/ 257 w 538"/>
                                  <a:gd name="T3" fmla="*/ 262 h 673"/>
                                  <a:gd name="T4" fmla="*/ 193 w 538"/>
                                  <a:gd name="T5" fmla="*/ 308 h 673"/>
                                  <a:gd name="T6" fmla="*/ 139 w 538"/>
                                  <a:gd name="T7" fmla="*/ 344 h 673"/>
                                  <a:gd name="T8" fmla="*/ 130 w 538"/>
                                  <a:gd name="T9" fmla="*/ 416 h 673"/>
                                  <a:gd name="T10" fmla="*/ 492 w 538"/>
                                  <a:gd name="T11" fmla="*/ 425 h 673"/>
                                  <a:gd name="T12" fmla="*/ 537 w 538"/>
                                  <a:gd name="T13" fmla="*/ 507 h 673"/>
                                  <a:gd name="T14" fmla="*/ 528 w 538"/>
                                  <a:gd name="T15" fmla="*/ 552 h 673"/>
                                  <a:gd name="T16" fmla="*/ 420 w 538"/>
                                  <a:gd name="T17" fmla="*/ 579 h 673"/>
                                  <a:gd name="T18" fmla="*/ 21 w 538"/>
                                  <a:gd name="T19" fmla="*/ 588 h 673"/>
                                  <a:gd name="T20" fmla="*/ 103 w 538"/>
                                  <a:gd name="T21" fmla="*/ 661 h 673"/>
                                  <a:gd name="T22" fmla="*/ 284 w 538"/>
                                  <a:gd name="T23" fmla="*/ 67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8" h="673">
                                    <a:moveTo>
                                      <a:pt x="266" y="0"/>
                                    </a:moveTo>
                                    <a:cubicBezTo>
                                      <a:pt x="281" y="44"/>
                                      <a:pt x="257" y="259"/>
                                      <a:pt x="257" y="262"/>
                                    </a:cubicBezTo>
                                    <a:cubicBezTo>
                                      <a:pt x="254" y="285"/>
                                      <a:pt x="208" y="300"/>
                                      <a:pt x="193" y="308"/>
                                    </a:cubicBezTo>
                                    <a:cubicBezTo>
                                      <a:pt x="174" y="319"/>
                                      <a:pt x="139" y="344"/>
                                      <a:pt x="139" y="344"/>
                                    </a:cubicBezTo>
                                    <a:cubicBezTo>
                                      <a:pt x="136" y="349"/>
                                      <a:pt x="86" y="410"/>
                                      <a:pt x="130" y="416"/>
                                    </a:cubicBezTo>
                                    <a:cubicBezTo>
                                      <a:pt x="249" y="433"/>
                                      <a:pt x="371" y="422"/>
                                      <a:pt x="492" y="425"/>
                                    </a:cubicBezTo>
                                    <a:cubicBezTo>
                                      <a:pt x="531" y="452"/>
                                      <a:pt x="523" y="465"/>
                                      <a:pt x="537" y="507"/>
                                    </a:cubicBezTo>
                                    <a:cubicBezTo>
                                      <a:pt x="534" y="522"/>
                                      <a:pt x="538" y="540"/>
                                      <a:pt x="528" y="552"/>
                                    </a:cubicBezTo>
                                    <a:cubicBezTo>
                                      <a:pt x="520" y="562"/>
                                      <a:pt x="430" y="579"/>
                                      <a:pt x="420" y="579"/>
                                    </a:cubicBezTo>
                                    <a:cubicBezTo>
                                      <a:pt x="287" y="584"/>
                                      <a:pt x="154" y="585"/>
                                      <a:pt x="21" y="588"/>
                                    </a:cubicBezTo>
                                    <a:cubicBezTo>
                                      <a:pt x="0" y="654"/>
                                      <a:pt x="46" y="654"/>
                                      <a:pt x="103" y="661"/>
                                    </a:cubicBezTo>
                                    <a:cubicBezTo>
                                      <a:pt x="200" y="673"/>
                                      <a:pt x="186" y="670"/>
                                      <a:pt x="284" y="670"/>
                                    </a:cubicBezTo>
                                  </a:path>
                                </a:pathLst>
                              </a:custGeom>
                              <a:noFill/>
                              <a:ln w="3175">
                                <a:solidFill>
                                  <a:srgbClr val="B2B2B2"/>
                                </a:solidFill>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874" name="Freeform 37"/>
                              <p:cNvSpPr>
                                <a:spLocks noChangeArrowheads="1"/>
                              </p:cNvSpPr>
                              <p:nvPr/>
                            </p:nvSpPr>
                            <p:spPr bwMode="auto">
                              <a:xfrm>
                                <a:off x="8762" y="8133"/>
                                <a:ext cx="538" cy="673"/>
                              </a:xfrm>
                              <a:custGeom>
                                <a:avLst/>
                                <a:gdLst>
                                  <a:gd name="T0" fmla="*/ 266 w 538"/>
                                  <a:gd name="T1" fmla="*/ 0 h 673"/>
                                  <a:gd name="T2" fmla="*/ 257 w 538"/>
                                  <a:gd name="T3" fmla="*/ 262 h 673"/>
                                  <a:gd name="T4" fmla="*/ 193 w 538"/>
                                  <a:gd name="T5" fmla="*/ 308 h 673"/>
                                  <a:gd name="T6" fmla="*/ 139 w 538"/>
                                  <a:gd name="T7" fmla="*/ 344 h 673"/>
                                  <a:gd name="T8" fmla="*/ 130 w 538"/>
                                  <a:gd name="T9" fmla="*/ 416 h 673"/>
                                  <a:gd name="T10" fmla="*/ 492 w 538"/>
                                  <a:gd name="T11" fmla="*/ 425 h 673"/>
                                  <a:gd name="T12" fmla="*/ 537 w 538"/>
                                  <a:gd name="T13" fmla="*/ 507 h 673"/>
                                  <a:gd name="T14" fmla="*/ 528 w 538"/>
                                  <a:gd name="T15" fmla="*/ 552 h 673"/>
                                  <a:gd name="T16" fmla="*/ 420 w 538"/>
                                  <a:gd name="T17" fmla="*/ 579 h 673"/>
                                  <a:gd name="T18" fmla="*/ 21 w 538"/>
                                  <a:gd name="T19" fmla="*/ 588 h 673"/>
                                  <a:gd name="T20" fmla="*/ 103 w 538"/>
                                  <a:gd name="T21" fmla="*/ 661 h 673"/>
                                  <a:gd name="T22" fmla="*/ 284 w 538"/>
                                  <a:gd name="T23" fmla="*/ 67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8" h="673">
                                    <a:moveTo>
                                      <a:pt x="266" y="0"/>
                                    </a:moveTo>
                                    <a:cubicBezTo>
                                      <a:pt x="281" y="44"/>
                                      <a:pt x="257" y="259"/>
                                      <a:pt x="257" y="262"/>
                                    </a:cubicBezTo>
                                    <a:cubicBezTo>
                                      <a:pt x="254" y="285"/>
                                      <a:pt x="208" y="300"/>
                                      <a:pt x="193" y="308"/>
                                    </a:cubicBezTo>
                                    <a:cubicBezTo>
                                      <a:pt x="174" y="319"/>
                                      <a:pt x="139" y="344"/>
                                      <a:pt x="139" y="344"/>
                                    </a:cubicBezTo>
                                    <a:cubicBezTo>
                                      <a:pt x="136" y="349"/>
                                      <a:pt x="86" y="410"/>
                                      <a:pt x="130" y="416"/>
                                    </a:cubicBezTo>
                                    <a:cubicBezTo>
                                      <a:pt x="249" y="433"/>
                                      <a:pt x="371" y="422"/>
                                      <a:pt x="492" y="425"/>
                                    </a:cubicBezTo>
                                    <a:cubicBezTo>
                                      <a:pt x="531" y="452"/>
                                      <a:pt x="523" y="465"/>
                                      <a:pt x="537" y="507"/>
                                    </a:cubicBezTo>
                                    <a:cubicBezTo>
                                      <a:pt x="534" y="522"/>
                                      <a:pt x="538" y="540"/>
                                      <a:pt x="528" y="552"/>
                                    </a:cubicBezTo>
                                    <a:cubicBezTo>
                                      <a:pt x="520" y="562"/>
                                      <a:pt x="430" y="579"/>
                                      <a:pt x="420" y="579"/>
                                    </a:cubicBezTo>
                                    <a:cubicBezTo>
                                      <a:pt x="287" y="584"/>
                                      <a:pt x="154" y="585"/>
                                      <a:pt x="21" y="588"/>
                                    </a:cubicBezTo>
                                    <a:cubicBezTo>
                                      <a:pt x="0" y="654"/>
                                      <a:pt x="46" y="654"/>
                                      <a:pt x="103" y="661"/>
                                    </a:cubicBezTo>
                                    <a:cubicBezTo>
                                      <a:pt x="200" y="673"/>
                                      <a:pt x="186" y="670"/>
                                      <a:pt x="284" y="670"/>
                                    </a:cubicBezTo>
                                  </a:path>
                                </a:pathLst>
                              </a:custGeom>
                              <a:noFill/>
                              <a:ln w="3175">
                                <a:solidFill>
                                  <a:srgbClr val="B2B2B2"/>
                                </a:solidFill>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grpSp>
                  </p:grpSp>
                  <p:sp>
                    <p:nvSpPr>
                      <p:cNvPr id="35875" name="AutoShape 38"/>
                      <p:cNvSpPr>
                        <a:spLocks noChangeArrowheads="1"/>
                      </p:cNvSpPr>
                      <p:nvPr/>
                    </p:nvSpPr>
                    <p:spPr bwMode="auto">
                      <a:xfrm>
                        <a:off x="6454" y="6900"/>
                        <a:ext cx="108" cy="408"/>
                      </a:xfrm>
                      <a:prstGeom prst="can">
                        <a:avLst>
                          <a:gd name="adj" fmla="val 37148"/>
                        </a:avLst>
                      </a:prstGeom>
                      <a:gradFill rotWithShape="0">
                        <a:gsLst>
                          <a:gs pos="0">
                            <a:srgbClr val="FFFFFF"/>
                          </a:gs>
                          <a:gs pos="100000">
                            <a:srgbClr val="D8D8D8"/>
                          </a:gs>
                        </a:gsLst>
                        <a:lin ang="0" scaled="1"/>
                      </a:gradFill>
                      <a:ln w="3175">
                        <a:solidFill>
                          <a:srgbClr val="B2B2B2"/>
                        </a:solidFill>
                        <a:round/>
                      </a:ln>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grpSp>
                  <p:nvGrpSpPr>
                    <p:cNvPr id="35876" name="Group 39"/>
                    <p:cNvGrpSpPr/>
                    <p:nvPr/>
                  </p:nvGrpSpPr>
                  <p:grpSpPr bwMode="auto">
                    <a:xfrm>
                      <a:off x="5932" y="6975"/>
                      <a:ext cx="1160" cy="1221"/>
                      <a:chOff x="5932" y="6975"/>
                      <a:chExt cx="1160" cy="1221"/>
                    </a:xfrm>
                  </p:grpSpPr>
                  <p:sp>
                    <p:nvSpPr>
                      <p:cNvPr id="35877" name="AutoShape 40"/>
                      <p:cNvSpPr>
                        <a:spLocks noChangeArrowheads="1"/>
                      </p:cNvSpPr>
                      <p:nvPr/>
                    </p:nvSpPr>
                    <p:spPr bwMode="auto">
                      <a:xfrm>
                        <a:off x="5942" y="7488"/>
                        <a:ext cx="1148" cy="708"/>
                      </a:xfrm>
                      <a:custGeom>
                        <a:avLst/>
                        <a:gdLst>
                          <a:gd name="T0" fmla="*/ 0 w 21600"/>
                          <a:gd name="T1" fmla="*/ 0 h 21600"/>
                          <a:gd name="T2" fmla="*/ 5400 w 21600"/>
                          <a:gd name="T3" fmla="*/ 21600 h 21600"/>
                          <a:gd name="T4" fmla="*/ 16200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5400" y="21600"/>
                            </a:lnTo>
                            <a:lnTo>
                              <a:pt x="16200" y="21600"/>
                            </a:lnTo>
                            <a:lnTo>
                              <a:pt x="21600" y="0"/>
                            </a:lnTo>
                            <a:lnTo>
                              <a:pt x="0" y="0"/>
                            </a:lnTo>
                            <a:close/>
                          </a:path>
                        </a:pathLst>
                      </a:custGeom>
                      <a:noFill/>
                      <a:ln w="3175">
                        <a:solidFill>
                          <a:srgbClr val="000000"/>
                        </a:solidFill>
                        <a:miter lim="800000"/>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878" name="AutoShape 41"/>
                      <p:cNvSpPr>
                        <a:spLocks noChangeArrowheads="1"/>
                      </p:cNvSpPr>
                      <p:nvPr/>
                    </p:nvSpPr>
                    <p:spPr bwMode="auto">
                      <a:xfrm flipV="1">
                        <a:off x="5932" y="7248"/>
                        <a:ext cx="1160" cy="243"/>
                      </a:xfrm>
                      <a:custGeom>
                        <a:avLst/>
                        <a:gdLst>
                          <a:gd name="T0" fmla="*/ 0 w 21600"/>
                          <a:gd name="T1" fmla="*/ 0 h 21600"/>
                          <a:gd name="T2" fmla="*/ 7243 w 21600"/>
                          <a:gd name="T3" fmla="*/ 21600 h 21600"/>
                          <a:gd name="T4" fmla="*/ 14357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7243" y="21600"/>
                            </a:lnTo>
                            <a:lnTo>
                              <a:pt x="14357" y="21600"/>
                            </a:lnTo>
                            <a:lnTo>
                              <a:pt x="21600" y="0"/>
                            </a:lnTo>
                            <a:lnTo>
                              <a:pt x="0" y="0"/>
                            </a:lnTo>
                            <a:close/>
                          </a:path>
                        </a:pathLst>
                      </a:custGeom>
                      <a:noFill/>
                      <a:ln w="3175">
                        <a:solidFill>
                          <a:srgbClr val="000000"/>
                        </a:solidFill>
                        <a:miter lim="800000"/>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879" name="AutoShape 42"/>
                      <p:cNvSpPr>
                        <a:spLocks noChangeArrowheads="1"/>
                      </p:cNvSpPr>
                      <p:nvPr/>
                    </p:nvSpPr>
                    <p:spPr bwMode="auto">
                      <a:xfrm flipV="1">
                        <a:off x="6310" y="7056"/>
                        <a:ext cx="398" cy="189"/>
                      </a:xfrm>
                      <a:custGeom>
                        <a:avLst/>
                        <a:gdLst>
                          <a:gd name="T0" fmla="*/ 0 w 21600"/>
                          <a:gd name="T1" fmla="*/ 0 h 21600"/>
                          <a:gd name="T2" fmla="*/ 5400 w 21600"/>
                          <a:gd name="T3" fmla="*/ 21600 h 21600"/>
                          <a:gd name="T4" fmla="*/ 16200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5400" y="21600"/>
                            </a:lnTo>
                            <a:lnTo>
                              <a:pt x="16200" y="21600"/>
                            </a:lnTo>
                            <a:lnTo>
                              <a:pt x="21600" y="0"/>
                            </a:lnTo>
                            <a:lnTo>
                              <a:pt x="0" y="0"/>
                            </a:lnTo>
                            <a:close/>
                          </a:path>
                        </a:pathLst>
                      </a:custGeom>
                      <a:noFill/>
                      <a:ln w="3175">
                        <a:solidFill>
                          <a:srgbClr val="000000"/>
                        </a:solidFill>
                        <a:miter lim="800000"/>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nvGrpSpPr>
                      <p:cNvPr id="35880" name="Group 43"/>
                      <p:cNvGrpSpPr/>
                      <p:nvPr/>
                    </p:nvGrpSpPr>
                    <p:grpSpPr bwMode="auto">
                      <a:xfrm>
                        <a:off x="6384" y="6975"/>
                        <a:ext cx="254" cy="80"/>
                        <a:chOff x="6384" y="6975"/>
                        <a:chExt cx="254" cy="80"/>
                      </a:xfrm>
                    </p:grpSpPr>
                    <p:sp>
                      <p:nvSpPr>
                        <p:cNvPr id="35881" name="Rectangle 44"/>
                        <p:cNvSpPr>
                          <a:spLocks noChangeArrowheads="1"/>
                        </p:cNvSpPr>
                        <p:nvPr/>
                      </p:nvSpPr>
                      <p:spPr bwMode="auto">
                        <a:xfrm>
                          <a:off x="6384" y="6975"/>
                          <a:ext cx="254" cy="36"/>
                        </a:xfrm>
                        <a:prstGeom prst="rect">
                          <a:avLst/>
                        </a:prstGeom>
                        <a:noFill/>
                        <a:ln w="3175">
                          <a:solidFill>
                            <a:srgbClr val="000000"/>
                          </a:solidFill>
                          <a:miter lim="800000"/>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882" name="Rectangle 45"/>
                        <p:cNvSpPr>
                          <a:spLocks noChangeArrowheads="1"/>
                        </p:cNvSpPr>
                        <p:nvPr/>
                      </p:nvSpPr>
                      <p:spPr bwMode="auto">
                        <a:xfrm>
                          <a:off x="6420" y="7010"/>
                          <a:ext cx="182" cy="45"/>
                        </a:xfrm>
                        <a:prstGeom prst="rect">
                          <a:avLst/>
                        </a:prstGeom>
                        <a:noFill/>
                        <a:ln w="6350">
                          <a:solidFill>
                            <a:srgbClr val="000000"/>
                          </a:solidFill>
                          <a:miter lim="800000"/>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grpSp>
              </p:grpSp>
            </p:grpSp>
            <p:sp>
              <p:nvSpPr>
                <p:cNvPr id="33838" name="AutoShape 46"/>
                <p:cNvSpPr>
                  <a:spLocks noChangeArrowheads="1"/>
                </p:cNvSpPr>
                <p:nvPr/>
              </p:nvSpPr>
              <p:spPr bwMode="auto">
                <a:xfrm flipV="1">
                  <a:off x="6385" y="6483"/>
                  <a:ext cx="237" cy="426"/>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gradFill rotWithShape="0">
                  <a:gsLst>
                    <a:gs pos="0">
                      <a:srgbClr val="FFFFFF"/>
                    </a:gs>
                    <a:gs pos="100000">
                      <a:srgbClr val="D2D2D2"/>
                    </a:gs>
                  </a:gsLst>
                  <a:path path="shape">
                    <a:fillToRect l="50000" t="50000" r="50000" b="50000"/>
                  </a:path>
                </a:gradFill>
                <a:ln w="6350">
                  <a:solidFill>
                    <a:srgbClr val="808080"/>
                  </a:solidFill>
                  <a:miter lim="800000"/>
                </a:ln>
                <a:effectLst/>
              </p:spPr>
              <p:txBody>
                <a:bodyPr/>
                <a:p>
                  <a:pPr>
                    <a:defRPr/>
                  </a:pPr>
                  <a:endParaRPr lang="zh-CN" altLang="en-US" sz="2400">
                    <a:latin typeface="黑体" panose="02010609060101010101" pitchFamily="49" charset="-122"/>
                    <a:ea typeface="黑体" panose="02010609060101010101" pitchFamily="49" charset="-122"/>
                    <a:cs typeface="黑体" panose="02010609060101010101" pitchFamily="49" charset="-122"/>
                  </a:endParaRPr>
                </a:p>
              </p:txBody>
            </p:sp>
          </p:grpSp>
          <p:grpSp>
            <p:nvGrpSpPr>
              <p:cNvPr id="35884" name="Group 47"/>
              <p:cNvGrpSpPr/>
              <p:nvPr/>
            </p:nvGrpSpPr>
            <p:grpSpPr bwMode="auto">
              <a:xfrm>
                <a:off x="865" y="2693"/>
                <a:ext cx="892" cy="605"/>
                <a:chOff x="4240" y="12939"/>
                <a:chExt cx="1106" cy="591"/>
              </a:xfrm>
            </p:grpSpPr>
            <p:grpSp>
              <p:nvGrpSpPr>
                <p:cNvPr id="35885" name="Group 48"/>
                <p:cNvGrpSpPr/>
                <p:nvPr/>
              </p:nvGrpSpPr>
              <p:grpSpPr bwMode="auto">
                <a:xfrm>
                  <a:off x="4504" y="12951"/>
                  <a:ext cx="578" cy="192"/>
                  <a:chOff x="4504" y="12951"/>
                  <a:chExt cx="578" cy="192"/>
                </a:xfrm>
              </p:grpSpPr>
              <p:sp>
                <p:nvSpPr>
                  <p:cNvPr id="35886" name="Oval 49"/>
                  <p:cNvSpPr>
                    <a:spLocks noChangeArrowheads="1"/>
                  </p:cNvSpPr>
                  <p:nvPr/>
                </p:nvSpPr>
                <p:spPr bwMode="auto">
                  <a:xfrm>
                    <a:off x="4513" y="12951"/>
                    <a:ext cx="562" cy="162"/>
                  </a:xfrm>
                  <a:prstGeom prst="ellipse">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887" name="Oval 50"/>
                  <p:cNvSpPr>
                    <a:spLocks noChangeArrowheads="1"/>
                  </p:cNvSpPr>
                  <p:nvPr/>
                </p:nvSpPr>
                <p:spPr bwMode="auto">
                  <a:xfrm>
                    <a:off x="4504" y="12972"/>
                    <a:ext cx="578" cy="171"/>
                  </a:xfrm>
                  <a:prstGeom prst="ellipse">
                    <a:avLst/>
                  </a:prstGeom>
                  <a:solidFill>
                    <a:schemeClr val="bg2"/>
                  </a:solidFill>
                  <a:ln w="6350">
                    <a:solidFill>
                      <a:srgbClr val="000000"/>
                    </a:solidFill>
                    <a:round/>
                  </a:ln>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35888" name="Line 51"/>
                <p:cNvSpPr>
                  <a:spLocks noChangeShapeType="1"/>
                </p:cNvSpPr>
                <p:nvPr/>
              </p:nvSpPr>
              <p:spPr bwMode="auto">
                <a:xfrm flipH="1">
                  <a:off x="4486" y="13131"/>
                  <a:ext cx="108" cy="372"/>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889" name="Line 52"/>
                <p:cNvSpPr>
                  <a:spLocks noChangeShapeType="1"/>
                </p:cNvSpPr>
                <p:nvPr/>
              </p:nvSpPr>
              <p:spPr bwMode="auto">
                <a:xfrm>
                  <a:off x="5040" y="13113"/>
                  <a:ext cx="118" cy="41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890" name="Line 53"/>
                <p:cNvSpPr>
                  <a:spLocks noChangeShapeType="1"/>
                </p:cNvSpPr>
                <p:nvPr/>
              </p:nvSpPr>
              <p:spPr bwMode="auto">
                <a:xfrm flipH="1">
                  <a:off x="4737" y="12978"/>
                  <a:ext cx="5" cy="40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891" name="AutoShape 54" descr="20%"/>
                <p:cNvSpPr>
                  <a:spLocks noChangeArrowheads="1"/>
                </p:cNvSpPr>
                <p:nvPr/>
              </p:nvSpPr>
              <p:spPr bwMode="auto">
                <a:xfrm>
                  <a:off x="4240" y="12939"/>
                  <a:ext cx="1106" cy="147"/>
                </a:xfrm>
                <a:prstGeom prst="parallelogram">
                  <a:avLst>
                    <a:gd name="adj" fmla="val 265981"/>
                  </a:avLst>
                </a:prstGeom>
                <a:blipFill dpi="0" rotWithShape="0">
                  <a:blip r:embed="rId2"/>
                  <a:srcRect/>
                  <a:tile tx="0" ty="0" sx="100000" sy="100000" flip="none" algn="tl"/>
                </a:blipFill>
                <a:ln w="3175">
                  <a:solidFill>
                    <a:srgbClr val="000000"/>
                  </a:solidFill>
                  <a:miter lim="800000"/>
                </a:ln>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grpSp>
            <p:nvGrpSpPr>
              <p:cNvPr id="35892" name="Group 55"/>
              <p:cNvGrpSpPr/>
              <p:nvPr/>
            </p:nvGrpSpPr>
            <p:grpSpPr bwMode="auto">
              <a:xfrm>
                <a:off x="1083" y="2205"/>
                <a:ext cx="448" cy="566"/>
                <a:chOff x="1083" y="2205"/>
                <a:chExt cx="448" cy="566"/>
              </a:xfrm>
            </p:grpSpPr>
            <p:sp>
              <p:nvSpPr>
                <p:cNvPr id="35893" name="AutoShape 56" descr="横虚线"/>
                <p:cNvSpPr>
                  <a:spLocks noChangeArrowheads="1"/>
                </p:cNvSpPr>
                <p:nvPr/>
              </p:nvSpPr>
              <p:spPr bwMode="auto">
                <a:xfrm>
                  <a:off x="1083" y="2641"/>
                  <a:ext cx="448" cy="130"/>
                </a:xfrm>
                <a:prstGeom prst="roundRect">
                  <a:avLst>
                    <a:gd name="adj" fmla="val 50000"/>
                  </a:avLst>
                </a:prstGeom>
                <a:blipFill dpi="0" rotWithShape="0">
                  <a:blip r:embed="rId1"/>
                  <a:srcRect/>
                  <a:tile tx="0" ty="0" sx="100000" sy="100000" flip="none" algn="tl"/>
                </a:blipFill>
                <a:ln w="9525">
                  <a:solidFill>
                    <a:srgbClr val="3333FF"/>
                  </a:solidFill>
                  <a:round/>
                </a:ln>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35894" name="Group 57"/>
                <p:cNvGrpSpPr/>
                <p:nvPr/>
              </p:nvGrpSpPr>
              <p:grpSpPr bwMode="auto">
                <a:xfrm>
                  <a:off x="1088" y="2205"/>
                  <a:ext cx="438" cy="505"/>
                  <a:chOff x="1088" y="2205"/>
                  <a:chExt cx="438" cy="505"/>
                </a:xfrm>
              </p:grpSpPr>
              <p:sp>
                <p:nvSpPr>
                  <p:cNvPr id="35895" name="AutoShape 58"/>
                  <p:cNvSpPr>
                    <a:spLocks noChangeArrowheads="1"/>
                  </p:cNvSpPr>
                  <p:nvPr/>
                </p:nvSpPr>
                <p:spPr bwMode="auto">
                  <a:xfrm flipV="1">
                    <a:off x="1088" y="2216"/>
                    <a:ext cx="438" cy="451"/>
                  </a:xfrm>
                  <a:custGeom>
                    <a:avLst/>
                    <a:gdLst>
                      <a:gd name="T0" fmla="*/ 0 w 21600"/>
                      <a:gd name="T1" fmla="*/ 0 h 21600"/>
                      <a:gd name="T2" fmla="*/ 8760 w 21600"/>
                      <a:gd name="T3" fmla="*/ 21600 h 21600"/>
                      <a:gd name="T4" fmla="*/ 12840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8760" y="21600"/>
                        </a:lnTo>
                        <a:lnTo>
                          <a:pt x="12840" y="21600"/>
                        </a:lnTo>
                        <a:lnTo>
                          <a:pt x="21600" y="0"/>
                        </a:lnTo>
                        <a:lnTo>
                          <a:pt x="0" y="0"/>
                        </a:lnTo>
                        <a:close/>
                      </a:path>
                    </a:pathLst>
                  </a:custGeom>
                  <a:solidFill>
                    <a:srgbClr val="FFFFFF"/>
                  </a:solidFill>
                  <a:ln w="9525">
                    <a:solidFill>
                      <a:srgbClr val="3333FF"/>
                    </a:solidFill>
                    <a:miter lim="800000"/>
                  </a:ln>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896" name="AutoShape 59" descr="横虚线"/>
                  <p:cNvSpPr>
                    <a:spLocks noChangeArrowheads="1"/>
                  </p:cNvSpPr>
                  <p:nvPr/>
                </p:nvSpPr>
                <p:spPr bwMode="auto">
                  <a:xfrm flipV="1">
                    <a:off x="1093" y="2432"/>
                    <a:ext cx="428" cy="278"/>
                  </a:xfrm>
                  <a:custGeom>
                    <a:avLst/>
                    <a:gdLst>
                      <a:gd name="T0" fmla="*/ 0 w 21600"/>
                      <a:gd name="T1" fmla="*/ 0 h 21600"/>
                      <a:gd name="T2" fmla="*/ 4945 w 21600"/>
                      <a:gd name="T3" fmla="*/ 21600 h 21600"/>
                      <a:gd name="T4" fmla="*/ 16655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4945" y="21600"/>
                        </a:lnTo>
                        <a:lnTo>
                          <a:pt x="16655" y="21600"/>
                        </a:lnTo>
                        <a:lnTo>
                          <a:pt x="21600" y="0"/>
                        </a:lnTo>
                        <a:lnTo>
                          <a:pt x="0" y="0"/>
                        </a:lnTo>
                        <a:close/>
                      </a:path>
                    </a:pathLst>
                  </a:custGeom>
                  <a:blipFill dpi="0" rotWithShape="0">
                    <a:blip r:embed="rId3"/>
                    <a:srcRect/>
                    <a:tile tx="0" ty="0" sx="100000" sy="100000" flip="none" algn="tl"/>
                  </a:blipFill>
                  <a:ln>
                    <a:noFill/>
                  </a:ln>
                  <a:extLst>
                    <a:ext uri="{91240B29-F687-4F45-9708-019B960494DF}">
                      <a14:hiddenLine xmlns:a14="http://schemas.microsoft.com/office/drawing/2010/main" w="9525">
                        <a:solidFill>
                          <a:srgbClr val="000000"/>
                        </a:solidFill>
                        <a:round/>
                      </a14:hiddenLine>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897" name="AutoShape 60"/>
                  <p:cNvSpPr>
                    <a:spLocks noChangeArrowheads="1"/>
                  </p:cNvSpPr>
                  <p:nvPr/>
                </p:nvSpPr>
                <p:spPr bwMode="auto">
                  <a:xfrm>
                    <a:off x="1234" y="2205"/>
                    <a:ext cx="141" cy="32"/>
                  </a:xfrm>
                  <a:prstGeom prst="roundRect">
                    <a:avLst>
                      <a:gd name="adj" fmla="val 50000"/>
                    </a:avLst>
                  </a:prstGeom>
                  <a:solidFill>
                    <a:srgbClr val="FFFFFF"/>
                  </a:solidFill>
                  <a:ln w="9525">
                    <a:solidFill>
                      <a:srgbClr val="3333FF"/>
                    </a:solidFill>
                    <a:round/>
                  </a:ln>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grpSp>
          <p:grpSp>
            <p:nvGrpSpPr>
              <p:cNvPr id="35898" name="Group 61"/>
              <p:cNvGrpSpPr/>
              <p:nvPr/>
            </p:nvGrpSpPr>
            <p:grpSpPr bwMode="auto">
              <a:xfrm>
                <a:off x="1662" y="3173"/>
                <a:ext cx="99" cy="166"/>
                <a:chOff x="7550" y="7428"/>
                <a:chExt cx="360" cy="480"/>
              </a:xfrm>
            </p:grpSpPr>
            <p:grpSp>
              <p:nvGrpSpPr>
                <p:cNvPr id="35899" name="Group 62"/>
                <p:cNvGrpSpPr/>
                <p:nvPr/>
              </p:nvGrpSpPr>
              <p:grpSpPr bwMode="auto">
                <a:xfrm>
                  <a:off x="7550" y="7428"/>
                  <a:ext cx="354" cy="474"/>
                  <a:chOff x="4716" y="7830"/>
                  <a:chExt cx="326" cy="453"/>
                </a:xfrm>
              </p:grpSpPr>
              <p:sp>
                <p:nvSpPr>
                  <p:cNvPr id="35900" name="AutoShape 63"/>
                  <p:cNvSpPr>
                    <a:spLocks noChangeArrowheads="1"/>
                  </p:cNvSpPr>
                  <p:nvPr/>
                </p:nvSpPr>
                <p:spPr bwMode="auto">
                  <a:xfrm rot="-5400000">
                    <a:off x="4666" y="7881"/>
                    <a:ext cx="424" cy="315"/>
                  </a:xfrm>
                  <a:prstGeom prst="flowChartDelay">
                    <a:avLst/>
                  </a:prstGeom>
                  <a:gradFill rotWithShape="0">
                    <a:gsLst>
                      <a:gs pos="0">
                        <a:srgbClr val="FFFFFF"/>
                      </a:gs>
                      <a:gs pos="100000">
                        <a:srgbClr val="DDDDDD"/>
                      </a:gs>
                    </a:gsLst>
                    <a:lin ang="0" scaled="1"/>
                  </a:gradFill>
                  <a:ln w="3175">
                    <a:solidFill>
                      <a:srgbClr val="000000"/>
                    </a:solidFill>
                    <a:miter lim="800000"/>
                  </a:ln>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01" name="Oval 64"/>
                  <p:cNvSpPr>
                    <a:spLocks noChangeArrowheads="1"/>
                  </p:cNvSpPr>
                  <p:nvPr/>
                </p:nvSpPr>
                <p:spPr bwMode="auto">
                  <a:xfrm rot="-5400000">
                    <a:off x="4836" y="8077"/>
                    <a:ext cx="86" cy="326"/>
                  </a:xfrm>
                  <a:prstGeom prst="ellipse">
                    <a:avLst/>
                  </a:prstGeom>
                  <a:gradFill rotWithShape="0">
                    <a:gsLst>
                      <a:gs pos="0">
                        <a:srgbClr val="FFFFFF"/>
                      </a:gs>
                      <a:gs pos="100000">
                        <a:srgbClr val="DDDDDD"/>
                      </a:gs>
                    </a:gsLst>
                    <a:lin ang="0" scaled="1"/>
                  </a:gradFill>
                  <a:ln w="3175">
                    <a:solidFill>
                      <a:srgbClr val="000000"/>
                    </a:solidFill>
                    <a:prstDash val="dash"/>
                    <a:round/>
                  </a:ln>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35902" name="Arc 65"/>
                <p:cNvSpPr>
                  <a:spLocks noChangeArrowheads="1"/>
                </p:cNvSpPr>
                <p:nvPr/>
              </p:nvSpPr>
              <p:spPr bwMode="auto">
                <a:xfrm rot="5400000">
                  <a:off x="7705" y="7704"/>
                  <a:ext cx="51" cy="352"/>
                </a:xfrm>
                <a:custGeom>
                  <a:avLst/>
                  <a:gdLst>
                    <a:gd name="T0" fmla="*/ -1 w 21600"/>
                    <a:gd name="T1" fmla="*/ 0 h 43200"/>
                    <a:gd name="T2" fmla="*/ 21600 w 21600"/>
                    <a:gd name="T3" fmla="*/ 21600 h 43200"/>
                    <a:gd name="T4" fmla="*/ 71 w 21600"/>
                    <a:gd name="T5" fmla="*/ 43199 h 43200"/>
                    <a:gd name="T6" fmla="*/ -1 w 21600"/>
                    <a:gd name="T7" fmla="*/ 0 h 43200"/>
                    <a:gd name="T8" fmla="*/ 21600 w 21600"/>
                    <a:gd name="T9" fmla="*/ 21600 h 43200"/>
                    <a:gd name="T10" fmla="*/ 71 w 21600"/>
                    <a:gd name="T11" fmla="*/ 43199 h 43200"/>
                    <a:gd name="T12" fmla="*/ 0 w 21600"/>
                    <a:gd name="T13" fmla="*/ 21600 h 43200"/>
                    <a:gd name="T14" fmla="*/ -1 w 21600"/>
                    <a:gd name="T15" fmla="*/ 0 h 43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43200" fill="none">
                      <a:moveTo>
                        <a:pt x="-1" y="0"/>
                      </a:moveTo>
                      <a:cubicBezTo>
                        <a:pt x="11929" y="0"/>
                        <a:pt x="21600" y="9670"/>
                        <a:pt x="21600" y="21600"/>
                      </a:cubicBezTo>
                      <a:cubicBezTo>
                        <a:pt x="21600" y="33501"/>
                        <a:pt x="11973" y="43160"/>
                        <a:pt x="71" y="43199"/>
                      </a:cubicBezTo>
                    </a:path>
                    <a:path w="21600" h="43200" stroke="0">
                      <a:moveTo>
                        <a:pt x="-1" y="0"/>
                      </a:moveTo>
                      <a:cubicBezTo>
                        <a:pt x="11929" y="0"/>
                        <a:pt x="21600" y="9670"/>
                        <a:pt x="21600" y="21600"/>
                      </a:cubicBezTo>
                      <a:cubicBezTo>
                        <a:pt x="21600" y="33501"/>
                        <a:pt x="11973" y="43160"/>
                        <a:pt x="71" y="43199"/>
                      </a:cubicBezTo>
                      <a:lnTo>
                        <a:pt x="0" y="21600"/>
                      </a:lnTo>
                      <a:lnTo>
                        <a:pt x="-1" y="0"/>
                      </a:lnTo>
                      <a:close/>
                    </a:path>
                  </a:pathLst>
                </a:custGeom>
                <a:noFill/>
                <a:ln w="9525">
                  <a:solidFill>
                    <a:srgbClr val="808080"/>
                  </a:solidFill>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grpSp>
          <p:nvGrpSpPr>
            <p:cNvPr id="35903" name="Group 66"/>
            <p:cNvGrpSpPr/>
            <p:nvPr/>
          </p:nvGrpSpPr>
          <p:grpSpPr bwMode="auto">
            <a:xfrm>
              <a:off x="182" y="726"/>
              <a:ext cx="750" cy="531"/>
              <a:chOff x="75" y="2278"/>
              <a:chExt cx="750" cy="531"/>
            </a:xfrm>
          </p:grpSpPr>
          <p:sp>
            <p:nvSpPr>
              <p:cNvPr id="35904" name="Text Box 67"/>
              <p:cNvSpPr txBox="1">
                <a:spLocks noChangeArrowheads="1"/>
              </p:cNvSpPr>
              <p:nvPr/>
            </p:nvSpPr>
            <p:spPr bwMode="auto">
              <a:xfrm>
                <a:off x="261" y="2542"/>
                <a:ext cx="505"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algn="just"/>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琼脂</a:t>
                </a:r>
                <a:endPar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5905" name="Text Box 68"/>
              <p:cNvSpPr txBox="1">
                <a:spLocks noChangeArrowheads="1"/>
              </p:cNvSpPr>
              <p:nvPr/>
            </p:nvSpPr>
            <p:spPr bwMode="auto">
              <a:xfrm>
                <a:off x="75" y="2278"/>
                <a:ext cx="750"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algn="just"/>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牛肉汁</a:t>
                </a:r>
                <a:endPar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35906" name="Line 69"/>
            <p:cNvSpPr>
              <a:spLocks noChangeShapeType="1"/>
            </p:cNvSpPr>
            <p:nvPr/>
          </p:nvSpPr>
          <p:spPr bwMode="auto">
            <a:xfrm flipV="1">
              <a:off x="876" y="1139"/>
              <a:ext cx="255" cy="3"/>
            </a:xfrm>
            <a:prstGeom prst="line">
              <a:avLst/>
            </a:prstGeom>
            <a:noFill/>
            <a:ln w="28575">
              <a:solidFill>
                <a:srgbClr val="079FA9"/>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07" name="Line 70"/>
            <p:cNvSpPr>
              <a:spLocks noChangeShapeType="1"/>
            </p:cNvSpPr>
            <p:nvPr/>
          </p:nvSpPr>
          <p:spPr bwMode="auto">
            <a:xfrm>
              <a:off x="831" y="961"/>
              <a:ext cx="305" cy="32"/>
            </a:xfrm>
            <a:prstGeom prst="line">
              <a:avLst/>
            </a:prstGeom>
            <a:noFill/>
            <a:ln w="28575">
              <a:solidFill>
                <a:srgbClr val="079FA9"/>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sp>
        <p:nvSpPr>
          <p:cNvPr id="33863" name="Line 71"/>
          <p:cNvSpPr>
            <a:spLocks noChangeShapeType="1"/>
          </p:cNvSpPr>
          <p:nvPr/>
        </p:nvSpPr>
        <p:spPr bwMode="auto">
          <a:xfrm flipV="1">
            <a:off x="7883525" y="1446663"/>
            <a:ext cx="374650" cy="0"/>
          </a:xfrm>
          <a:prstGeom prst="line">
            <a:avLst/>
          </a:prstGeom>
          <a:noFill/>
          <a:ln w="57150">
            <a:solidFill>
              <a:srgbClr val="079FA9"/>
            </a:solidFill>
            <a:round/>
            <a:tailEnd type="triangle" w="sm" len="me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nvGrpSpPr>
          <p:cNvPr id="28" name="Group 72"/>
          <p:cNvGrpSpPr/>
          <p:nvPr/>
        </p:nvGrpSpPr>
        <p:grpSpPr bwMode="auto">
          <a:xfrm>
            <a:off x="4356100" y="943425"/>
            <a:ext cx="647700" cy="431800"/>
            <a:chOff x="6740" y="12591"/>
            <a:chExt cx="530" cy="318"/>
          </a:xfrm>
        </p:grpSpPr>
        <p:sp>
          <p:nvSpPr>
            <p:cNvPr id="35910" name="Arc 73"/>
            <p:cNvSpPr>
              <a:spLocks noChangeArrowheads="1"/>
            </p:cNvSpPr>
            <p:nvPr/>
          </p:nvSpPr>
          <p:spPr bwMode="auto">
            <a:xfrm>
              <a:off x="6740" y="12591"/>
              <a:ext cx="440" cy="240"/>
            </a:xfrm>
            <a:custGeom>
              <a:avLst/>
              <a:gdLst>
                <a:gd name="T0" fmla="*/ -1 w 21600"/>
                <a:gd name="T1" fmla="*/ 0 h 21600"/>
                <a:gd name="T2" fmla="*/ 21600 w 21600"/>
                <a:gd name="T3" fmla="*/ 21600 h 21600"/>
                <a:gd name="T4" fmla="*/ -1 w 21600"/>
                <a:gd name="T5" fmla="*/ 0 h 21600"/>
                <a:gd name="T6" fmla="*/ 21600 w 21600"/>
                <a:gd name="T7" fmla="*/ 21600 h 21600"/>
                <a:gd name="T8" fmla="*/ 0 w 21600"/>
                <a:gd name="T9" fmla="*/ 21600 h 21600"/>
                <a:gd name="T10" fmla="*/ -1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079FA9"/>
              </a:solidFill>
              <a:prstDash val="sysDot"/>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11" name="Line 74"/>
            <p:cNvSpPr>
              <a:spLocks noChangeShapeType="1"/>
            </p:cNvSpPr>
            <p:nvPr/>
          </p:nvSpPr>
          <p:spPr bwMode="auto">
            <a:xfrm>
              <a:off x="7160" y="12759"/>
              <a:ext cx="110" cy="150"/>
            </a:xfrm>
            <a:prstGeom prst="line">
              <a:avLst/>
            </a:prstGeom>
            <a:noFill/>
            <a:ln w="38100">
              <a:solidFill>
                <a:srgbClr val="079FA9"/>
              </a:solidFill>
              <a:prstDash val="sysDot"/>
              <a:round/>
              <a:tailEnd type="triangle" w="lg" len="lg"/>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nvGrpSpPr>
          <p:cNvPr id="29" name="Group 75"/>
          <p:cNvGrpSpPr/>
          <p:nvPr/>
        </p:nvGrpSpPr>
        <p:grpSpPr bwMode="auto">
          <a:xfrm>
            <a:off x="6443663" y="1159325"/>
            <a:ext cx="1152525" cy="431800"/>
            <a:chOff x="4740" y="2659"/>
            <a:chExt cx="635" cy="272"/>
          </a:xfrm>
        </p:grpSpPr>
        <p:grpSp>
          <p:nvGrpSpPr>
            <p:cNvPr id="35913" name="Group 76"/>
            <p:cNvGrpSpPr/>
            <p:nvPr/>
          </p:nvGrpSpPr>
          <p:grpSpPr bwMode="auto">
            <a:xfrm>
              <a:off x="4740" y="2659"/>
              <a:ext cx="635" cy="272"/>
              <a:chOff x="6780" y="12930"/>
              <a:chExt cx="890" cy="360"/>
            </a:xfrm>
          </p:grpSpPr>
          <p:sp>
            <p:nvSpPr>
              <p:cNvPr id="35914" name="AutoShape 77"/>
              <p:cNvSpPr>
                <a:spLocks noChangeArrowheads="1"/>
              </p:cNvSpPr>
              <p:nvPr/>
            </p:nvSpPr>
            <p:spPr bwMode="auto">
              <a:xfrm>
                <a:off x="6780" y="12930"/>
                <a:ext cx="890" cy="360"/>
              </a:xfrm>
              <a:prstGeom prst="can">
                <a:avLst>
                  <a:gd name="adj" fmla="val 50000"/>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15" name="Arc 78"/>
              <p:cNvSpPr>
                <a:spLocks noChangeArrowheads="1"/>
              </p:cNvSpPr>
              <p:nvPr/>
            </p:nvSpPr>
            <p:spPr bwMode="auto">
              <a:xfrm rot="-5400000">
                <a:off x="7210" y="12758"/>
                <a:ext cx="48" cy="872"/>
              </a:xfrm>
              <a:custGeom>
                <a:avLst/>
                <a:gdLst>
                  <a:gd name="T0" fmla="*/ -1 w 21600"/>
                  <a:gd name="T1" fmla="*/ 0 h 43164"/>
                  <a:gd name="T2" fmla="*/ 21600 w 21600"/>
                  <a:gd name="T3" fmla="*/ 21600 h 43164"/>
                  <a:gd name="T4" fmla="*/ 1247 w 21600"/>
                  <a:gd name="T5" fmla="*/ 43163 h 43164"/>
                  <a:gd name="T6" fmla="*/ -1 w 21600"/>
                  <a:gd name="T7" fmla="*/ 0 h 43164"/>
                  <a:gd name="T8" fmla="*/ 21600 w 21600"/>
                  <a:gd name="T9" fmla="*/ 21600 h 43164"/>
                  <a:gd name="T10" fmla="*/ 1247 w 21600"/>
                  <a:gd name="T11" fmla="*/ 43163 h 43164"/>
                  <a:gd name="T12" fmla="*/ 0 w 21600"/>
                  <a:gd name="T13" fmla="*/ 21600 h 43164"/>
                  <a:gd name="T14" fmla="*/ -1 w 21600"/>
                  <a:gd name="T15" fmla="*/ 0 h 43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43164" fill="none">
                    <a:moveTo>
                      <a:pt x="-1" y="0"/>
                    </a:moveTo>
                    <a:cubicBezTo>
                      <a:pt x="11929" y="0"/>
                      <a:pt x="21600" y="9670"/>
                      <a:pt x="21600" y="21600"/>
                    </a:cubicBezTo>
                    <a:cubicBezTo>
                      <a:pt x="21600" y="33044"/>
                      <a:pt x="12673" y="42502"/>
                      <a:pt x="1247" y="43163"/>
                    </a:cubicBezTo>
                  </a:path>
                  <a:path w="21600" h="43164" stroke="0">
                    <a:moveTo>
                      <a:pt x="-1" y="0"/>
                    </a:moveTo>
                    <a:cubicBezTo>
                      <a:pt x="11929" y="0"/>
                      <a:pt x="21600" y="9670"/>
                      <a:pt x="21600" y="21600"/>
                    </a:cubicBezTo>
                    <a:cubicBezTo>
                      <a:pt x="21600" y="33044"/>
                      <a:pt x="12673" y="42502"/>
                      <a:pt x="1247" y="43163"/>
                    </a:cubicBezTo>
                    <a:lnTo>
                      <a:pt x="0" y="21600"/>
                    </a:lnTo>
                    <a:lnTo>
                      <a:pt x="-1" y="0"/>
                    </a:lnTo>
                    <a:close/>
                  </a:path>
                </a:pathLst>
              </a:custGeom>
              <a:noFill/>
              <a:ln w="9525">
                <a:solidFill>
                  <a:srgbClr val="000000"/>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sp>
          <p:nvSpPr>
            <p:cNvPr id="35916" name="Line 79"/>
            <p:cNvSpPr>
              <a:spLocks noChangeShapeType="1"/>
            </p:cNvSpPr>
            <p:nvPr/>
          </p:nvSpPr>
          <p:spPr bwMode="auto">
            <a:xfrm flipH="1">
              <a:off x="4967" y="2704"/>
              <a:ext cx="136" cy="46"/>
            </a:xfrm>
            <a:prstGeom prst="line">
              <a:avLst/>
            </a:prstGeom>
            <a:noFill/>
            <a:ln w="9525">
              <a:solidFill>
                <a:srgbClr val="3333FF"/>
              </a:solidFill>
              <a:prstDash val="sysDot"/>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17" name="Line 80"/>
            <p:cNvSpPr>
              <a:spLocks noChangeShapeType="1"/>
            </p:cNvSpPr>
            <p:nvPr/>
          </p:nvSpPr>
          <p:spPr bwMode="auto">
            <a:xfrm flipH="1">
              <a:off x="5103" y="2704"/>
              <a:ext cx="136" cy="46"/>
            </a:xfrm>
            <a:prstGeom prst="line">
              <a:avLst/>
            </a:prstGeom>
            <a:noFill/>
            <a:ln w="9525">
              <a:solidFill>
                <a:srgbClr val="3333FF"/>
              </a:solidFill>
              <a:prstDash val="sysDot"/>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nvGrpSpPr>
          <p:cNvPr id="31" name="Group 81"/>
          <p:cNvGrpSpPr/>
          <p:nvPr/>
        </p:nvGrpSpPr>
        <p:grpSpPr bwMode="auto">
          <a:xfrm>
            <a:off x="3111440" y="713229"/>
            <a:ext cx="1025586" cy="949334"/>
            <a:chOff x="2041" y="1407"/>
            <a:chExt cx="646" cy="598"/>
          </a:xfrm>
        </p:grpSpPr>
        <p:grpSp>
          <p:nvGrpSpPr>
            <p:cNvPr id="35919" name="Group 82"/>
            <p:cNvGrpSpPr/>
            <p:nvPr/>
          </p:nvGrpSpPr>
          <p:grpSpPr bwMode="auto">
            <a:xfrm>
              <a:off x="2041" y="1407"/>
              <a:ext cx="646" cy="551"/>
              <a:chOff x="2017" y="2562"/>
              <a:chExt cx="646" cy="551"/>
            </a:xfrm>
          </p:grpSpPr>
          <p:grpSp>
            <p:nvGrpSpPr>
              <p:cNvPr id="35920" name="Group 83"/>
              <p:cNvGrpSpPr/>
              <p:nvPr/>
            </p:nvGrpSpPr>
            <p:grpSpPr bwMode="auto">
              <a:xfrm>
                <a:off x="2017" y="2562"/>
                <a:ext cx="633" cy="549"/>
                <a:chOff x="2017" y="2562"/>
                <a:chExt cx="627" cy="548"/>
              </a:xfrm>
            </p:grpSpPr>
            <p:sp>
              <p:nvSpPr>
                <p:cNvPr id="35921" name="AutoShape 84"/>
                <p:cNvSpPr>
                  <a:spLocks noChangeArrowheads="1"/>
                </p:cNvSpPr>
                <p:nvPr/>
              </p:nvSpPr>
              <p:spPr bwMode="auto">
                <a:xfrm rot="4791841" flipV="1">
                  <a:off x="2126" y="2545"/>
                  <a:ext cx="501" cy="535"/>
                </a:xfrm>
                <a:custGeom>
                  <a:avLst/>
                  <a:gdLst>
                    <a:gd name="T0" fmla="*/ 0 w 21600"/>
                    <a:gd name="T1" fmla="*/ 0 h 21600"/>
                    <a:gd name="T2" fmla="*/ 8760 w 21600"/>
                    <a:gd name="T3" fmla="*/ 21600 h 21600"/>
                    <a:gd name="T4" fmla="*/ 12840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8760" y="21600"/>
                      </a:lnTo>
                      <a:lnTo>
                        <a:pt x="12840" y="21600"/>
                      </a:lnTo>
                      <a:lnTo>
                        <a:pt x="21600" y="0"/>
                      </a:lnTo>
                      <a:lnTo>
                        <a:pt x="0" y="0"/>
                      </a:lnTo>
                      <a:close/>
                    </a:path>
                  </a:pathLst>
                </a:custGeom>
                <a:noFill/>
                <a:ln w="9525">
                  <a:solidFill>
                    <a:srgbClr val="3333FF"/>
                  </a:solidFill>
                  <a:miter lim="800000"/>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22" name="AutoShape 85" descr="横虚线"/>
                <p:cNvSpPr>
                  <a:spLocks noChangeArrowheads="1"/>
                </p:cNvSpPr>
                <p:nvPr/>
              </p:nvSpPr>
              <p:spPr bwMode="auto">
                <a:xfrm rot="4791841">
                  <a:off x="1832" y="2796"/>
                  <a:ext cx="499" cy="128"/>
                </a:xfrm>
                <a:prstGeom prst="roundRect">
                  <a:avLst>
                    <a:gd name="adj" fmla="val 50000"/>
                  </a:avLst>
                </a:prstGeom>
                <a:noFill/>
                <a:ln w="9525">
                  <a:solidFill>
                    <a:srgbClr val="3333FF"/>
                  </a:solidFill>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23" name="Rectangle 86"/>
                <p:cNvSpPr>
                  <a:spLocks noChangeArrowheads="1"/>
                </p:cNvSpPr>
                <p:nvPr/>
              </p:nvSpPr>
              <p:spPr bwMode="auto">
                <a:xfrm rot="21140262">
                  <a:off x="2017" y="2641"/>
                  <a:ext cx="184" cy="438"/>
                </a:xfrm>
                <a:prstGeom prst="rect">
                  <a:avLst/>
                </a:prstGeom>
                <a:solidFill>
                  <a:schemeClr val="bg1"/>
                </a:solidFill>
                <a:ln w="9525">
                  <a:solidFill>
                    <a:schemeClr val="bg1"/>
                  </a:solidFill>
                  <a:miter lim="800000"/>
                </a:ln>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35924" name="AutoShape 87"/>
              <p:cNvSpPr>
                <a:spLocks noChangeArrowheads="1"/>
              </p:cNvSpPr>
              <p:nvPr/>
            </p:nvSpPr>
            <p:spPr bwMode="auto">
              <a:xfrm rot="4791841">
                <a:off x="2553" y="2738"/>
                <a:ext cx="175" cy="44"/>
              </a:xfrm>
              <a:prstGeom prst="roundRect">
                <a:avLst>
                  <a:gd name="adj" fmla="val 50000"/>
                </a:avLst>
              </a:prstGeom>
              <a:solidFill>
                <a:srgbClr val="FFFFFF"/>
              </a:solidFill>
              <a:ln w="9525">
                <a:solidFill>
                  <a:srgbClr val="3333FF"/>
                </a:solidFill>
                <a:round/>
              </a:ln>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35925" name="Group 88"/>
              <p:cNvGrpSpPr/>
              <p:nvPr/>
            </p:nvGrpSpPr>
            <p:grpSpPr bwMode="auto">
              <a:xfrm>
                <a:off x="2018" y="2786"/>
                <a:ext cx="635" cy="327"/>
                <a:chOff x="2018" y="2786"/>
                <a:chExt cx="635" cy="327"/>
              </a:xfrm>
            </p:grpSpPr>
            <p:grpSp>
              <p:nvGrpSpPr>
                <p:cNvPr id="35926" name="Group 89"/>
                <p:cNvGrpSpPr/>
                <p:nvPr/>
              </p:nvGrpSpPr>
              <p:grpSpPr bwMode="auto">
                <a:xfrm>
                  <a:off x="2018" y="2786"/>
                  <a:ext cx="635" cy="327"/>
                  <a:chOff x="2018" y="2786"/>
                  <a:chExt cx="635" cy="327"/>
                </a:xfrm>
              </p:grpSpPr>
              <p:grpSp>
                <p:nvGrpSpPr>
                  <p:cNvPr id="35927" name="Group 90"/>
                  <p:cNvGrpSpPr/>
                  <p:nvPr/>
                </p:nvGrpSpPr>
                <p:grpSpPr bwMode="auto">
                  <a:xfrm>
                    <a:off x="2018" y="2786"/>
                    <a:ext cx="635" cy="327"/>
                    <a:chOff x="2018" y="2786"/>
                    <a:chExt cx="635" cy="327"/>
                  </a:xfrm>
                </p:grpSpPr>
                <p:grpSp>
                  <p:nvGrpSpPr>
                    <p:cNvPr id="35928" name="Group 91"/>
                    <p:cNvGrpSpPr/>
                    <p:nvPr/>
                  </p:nvGrpSpPr>
                  <p:grpSpPr bwMode="auto">
                    <a:xfrm>
                      <a:off x="2018" y="2786"/>
                      <a:ext cx="635" cy="327"/>
                      <a:chOff x="2018" y="2786"/>
                      <a:chExt cx="635" cy="327"/>
                    </a:xfrm>
                  </p:grpSpPr>
                  <p:grpSp>
                    <p:nvGrpSpPr>
                      <p:cNvPr id="35929" name="Group 92"/>
                      <p:cNvGrpSpPr/>
                      <p:nvPr/>
                    </p:nvGrpSpPr>
                    <p:grpSpPr bwMode="auto">
                      <a:xfrm>
                        <a:off x="2018" y="2795"/>
                        <a:ext cx="499" cy="318"/>
                        <a:chOff x="1882" y="3415"/>
                        <a:chExt cx="590" cy="318"/>
                      </a:xfrm>
                    </p:grpSpPr>
                    <p:sp>
                      <p:nvSpPr>
                        <p:cNvPr id="35930" name="AutoShape 93"/>
                        <p:cNvSpPr>
                          <a:spLocks noChangeArrowheads="1"/>
                        </p:cNvSpPr>
                        <p:nvPr/>
                      </p:nvSpPr>
                      <p:spPr bwMode="auto">
                        <a:xfrm rot="325393" flipV="1">
                          <a:off x="1882" y="3415"/>
                          <a:ext cx="544" cy="318"/>
                        </a:xfrm>
                        <a:prstGeom prst="triangle">
                          <a:avLst>
                            <a:gd name="adj" fmla="val 9931"/>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35931" name="Group 94"/>
                        <p:cNvGrpSpPr/>
                        <p:nvPr/>
                      </p:nvGrpSpPr>
                      <p:grpSpPr bwMode="auto">
                        <a:xfrm>
                          <a:off x="1882" y="3415"/>
                          <a:ext cx="590" cy="227"/>
                          <a:chOff x="5800" y="12609"/>
                          <a:chExt cx="830" cy="342"/>
                        </a:xfrm>
                      </p:grpSpPr>
                      <p:sp>
                        <p:nvSpPr>
                          <p:cNvPr id="35932" name="Line 95"/>
                          <p:cNvSpPr>
                            <a:spLocks noChangeShapeType="1"/>
                          </p:cNvSpPr>
                          <p:nvPr/>
                        </p:nvSpPr>
                        <p:spPr bwMode="auto">
                          <a:xfrm>
                            <a:off x="5800" y="12609"/>
                            <a:ext cx="830"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33" name="Line 96"/>
                          <p:cNvSpPr>
                            <a:spLocks noChangeShapeType="1"/>
                          </p:cNvSpPr>
                          <p:nvPr/>
                        </p:nvSpPr>
                        <p:spPr bwMode="auto">
                          <a:xfrm>
                            <a:off x="5810" y="12723"/>
                            <a:ext cx="740"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34" name="Line 97"/>
                          <p:cNvSpPr>
                            <a:spLocks noChangeShapeType="1"/>
                          </p:cNvSpPr>
                          <p:nvPr/>
                        </p:nvSpPr>
                        <p:spPr bwMode="auto">
                          <a:xfrm>
                            <a:off x="5860" y="12840"/>
                            <a:ext cx="480"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35" name="Line 98"/>
                          <p:cNvSpPr>
                            <a:spLocks noChangeShapeType="1"/>
                          </p:cNvSpPr>
                          <p:nvPr/>
                        </p:nvSpPr>
                        <p:spPr bwMode="auto">
                          <a:xfrm>
                            <a:off x="5870" y="12951"/>
                            <a:ext cx="310"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nvGrpSpPr>
                        <p:cNvPr id="35936" name="Group 99"/>
                        <p:cNvGrpSpPr/>
                        <p:nvPr/>
                      </p:nvGrpSpPr>
                      <p:grpSpPr bwMode="auto">
                        <a:xfrm>
                          <a:off x="1928" y="3644"/>
                          <a:ext cx="288" cy="72"/>
                          <a:chOff x="5800" y="12609"/>
                          <a:chExt cx="830" cy="342"/>
                        </a:xfrm>
                      </p:grpSpPr>
                      <p:sp>
                        <p:nvSpPr>
                          <p:cNvPr id="35937" name="Line 100"/>
                          <p:cNvSpPr>
                            <a:spLocks noChangeShapeType="1"/>
                          </p:cNvSpPr>
                          <p:nvPr/>
                        </p:nvSpPr>
                        <p:spPr bwMode="auto">
                          <a:xfrm>
                            <a:off x="5800" y="12609"/>
                            <a:ext cx="830"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38" name="Line 101"/>
                          <p:cNvSpPr>
                            <a:spLocks noChangeShapeType="1"/>
                          </p:cNvSpPr>
                          <p:nvPr/>
                        </p:nvSpPr>
                        <p:spPr bwMode="auto">
                          <a:xfrm>
                            <a:off x="5810" y="12723"/>
                            <a:ext cx="740"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39" name="Line 102"/>
                          <p:cNvSpPr>
                            <a:spLocks noChangeShapeType="1"/>
                          </p:cNvSpPr>
                          <p:nvPr/>
                        </p:nvSpPr>
                        <p:spPr bwMode="auto">
                          <a:xfrm>
                            <a:off x="5860" y="12840"/>
                            <a:ext cx="480"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40" name="Line 103"/>
                          <p:cNvSpPr>
                            <a:spLocks noChangeShapeType="1"/>
                          </p:cNvSpPr>
                          <p:nvPr/>
                        </p:nvSpPr>
                        <p:spPr bwMode="auto">
                          <a:xfrm>
                            <a:off x="5870" y="12951"/>
                            <a:ext cx="310"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sp>
                    <p:nvSpPr>
                      <p:cNvPr id="35941" name="Line 104"/>
                      <p:cNvSpPr>
                        <a:spLocks noChangeShapeType="1"/>
                      </p:cNvSpPr>
                      <p:nvPr/>
                    </p:nvSpPr>
                    <p:spPr bwMode="auto">
                      <a:xfrm>
                        <a:off x="2018" y="2786"/>
                        <a:ext cx="635"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sp>
                  <p:nvSpPr>
                    <p:cNvPr id="35942" name="Line 105"/>
                    <p:cNvSpPr>
                      <a:spLocks noChangeShapeType="1"/>
                    </p:cNvSpPr>
                    <p:nvPr/>
                  </p:nvSpPr>
                  <p:spPr bwMode="auto">
                    <a:xfrm>
                      <a:off x="2184" y="2840"/>
                      <a:ext cx="421"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sp>
                <p:nvSpPr>
                  <p:cNvPr id="35943" name="Line 106"/>
                  <p:cNvSpPr>
                    <a:spLocks noChangeShapeType="1"/>
                  </p:cNvSpPr>
                  <p:nvPr/>
                </p:nvSpPr>
                <p:spPr bwMode="auto">
                  <a:xfrm>
                    <a:off x="2018" y="2907"/>
                    <a:ext cx="473"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sp>
              <p:nvSpPr>
                <p:cNvPr id="35944" name="Line 107"/>
                <p:cNvSpPr>
                  <a:spLocks noChangeShapeType="1"/>
                </p:cNvSpPr>
                <p:nvPr/>
              </p:nvSpPr>
              <p:spPr bwMode="auto">
                <a:xfrm>
                  <a:off x="2037" y="2976"/>
                  <a:ext cx="344" cy="0"/>
                </a:xfrm>
                <a:prstGeom prst="line">
                  <a:avLst/>
                </a:prstGeom>
                <a:noFill/>
                <a:ln w="9525">
                  <a:solidFill>
                    <a:srgbClr val="3333FF"/>
                  </a:solidFill>
                  <a:prstDash val="dash"/>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sp>
          <p:nvSpPr>
            <p:cNvPr id="35945" name="Freeform 108"/>
            <p:cNvSpPr>
              <a:spLocks noChangeArrowheads="1"/>
            </p:cNvSpPr>
            <p:nvPr/>
          </p:nvSpPr>
          <p:spPr bwMode="auto">
            <a:xfrm>
              <a:off x="2042" y="1740"/>
              <a:ext cx="136" cy="265"/>
            </a:xfrm>
            <a:custGeom>
              <a:avLst/>
              <a:gdLst>
                <a:gd name="T0" fmla="*/ 0 w 136"/>
                <a:gd name="T1" fmla="*/ 0 h 265"/>
                <a:gd name="T2" fmla="*/ 46 w 136"/>
                <a:gd name="T3" fmla="*/ 227 h 265"/>
                <a:gd name="T4" fmla="*/ 136 w 136"/>
                <a:gd name="T5" fmla="*/ 227 h 265"/>
              </a:gdLst>
              <a:ahLst/>
              <a:cxnLst>
                <a:cxn ang="0">
                  <a:pos x="T0" y="T1"/>
                </a:cxn>
                <a:cxn ang="0">
                  <a:pos x="T2" y="T3"/>
                </a:cxn>
                <a:cxn ang="0">
                  <a:pos x="T4" y="T5"/>
                </a:cxn>
              </a:cxnLst>
              <a:rect l="0" t="0" r="r" b="b"/>
              <a:pathLst>
                <a:path w="136" h="265">
                  <a:moveTo>
                    <a:pt x="0" y="0"/>
                  </a:moveTo>
                  <a:cubicBezTo>
                    <a:pt x="11" y="94"/>
                    <a:pt x="23" y="189"/>
                    <a:pt x="46" y="227"/>
                  </a:cubicBezTo>
                  <a:cubicBezTo>
                    <a:pt x="69" y="265"/>
                    <a:pt x="113" y="235"/>
                    <a:pt x="136" y="227"/>
                  </a:cubicBezTo>
                </a:path>
              </a:pathLst>
            </a:custGeom>
            <a:noFill/>
            <a:ln w="9525">
              <a:solidFill>
                <a:srgbClr val="3333FF"/>
              </a:solidFill>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46" name="Freeform 109"/>
            <p:cNvSpPr>
              <a:spLocks noChangeArrowheads="1"/>
            </p:cNvSpPr>
            <p:nvPr/>
          </p:nvSpPr>
          <p:spPr bwMode="auto">
            <a:xfrm rot="-299407">
              <a:off x="2097" y="1456"/>
              <a:ext cx="181" cy="45"/>
            </a:xfrm>
            <a:custGeom>
              <a:avLst/>
              <a:gdLst>
                <a:gd name="T0" fmla="*/ 0 w 181"/>
                <a:gd name="T1" fmla="*/ 0 h 45"/>
                <a:gd name="T2" fmla="*/ 181 w 181"/>
                <a:gd name="T3" fmla="*/ 45 h 45"/>
              </a:gdLst>
              <a:ahLst/>
              <a:cxnLst>
                <a:cxn ang="0">
                  <a:pos x="T0" y="T1"/>
                </a:cxn>
                <a:cxn ang="0">
                  <a:pos x="T2" y="T3"/>
                </a:cxn>
              </a:cxnLst>
              <a:rect l="0" t="0" r="r" b="b"/>
              <a:pathLst>
                <a:path w="181" h="45">
                  <a:moveTo>
                    <a:pt x="0" y="0"/>
                  </a:moveTo>
                  <a:cubicBezTo>
                    <a:pt x="75" y="19"/>
                    <a:pt x="151" y="38"/>
                    <a:pt x="181" y="45"/>
                  </a:cubicBezTo>
                </a:path>
              </a:pathLst>
            </a:custGeom>
            <a:noFill/>
            <a:ln w="9525">
              <a:solidFill>
                <a:srgbClr val="3333FF"/>
              </a:solidFill>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sp>
        <p:nvSpPr>
          <p:cNvPr id="33902" name="Line 110"/>
          <p:cNvSpPr>
            <a:spLocks noChangeShapeType="1"/>
          </p:cNvSpPr>
          <p:nvPr/>
        </p:nvSpPr>
        <p:spPr bwMode="auto">
          <a:xfrm flipV="1">
            <a:off x="4346575" y="3741553"/>
            <a:ext cx="431800" cy="0"/>
          </a:xfrm>
          <a:prstGeom prst="line">
            <a:avLst/>
          </a:prstGeom>
          <a:noFill/>
          <a:ln w="63500">
            <a:solidFill>
              <a:srgbClr val="079FA9"/>
            </a:solidFill>
            <a:round/>
            <a:tailEnd type="triangle" w="sm" len="me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nvGrpSpPr>
          <p:cNvPr id="33868" name="Group 111"/>
          <p:cNvGrpSpPr/>
          <p:nvPr/>
        </p:nvGrpSpPr>
        <p:grpSpPr bwMode="auto">
          <a:xfrm>
            <a:off x="4965700" y="2771590"/>
            <a:ext cx="1381125" cy="1860550"/>
            <a:chOff x="748" y="2704"/>
            <a:chExt cx="870" cy="1251"/>
          </a:xfrm>
        </p:grpSpPr>
        <p:sp>
          <p:nvSpPr>
            <p:cNvPr id="35949" name="AutoShape 112"/>
            <p:cNvSpPr>
              <a:spLocks noChangeArrowheads="1"/>
            </p:cNvSpPr>
            <p:nvPr/>
          </p:nvSpPr>
          <p:spPr bwMode="auto">
            <a:xfrm>
              <a:off x="748" y="2704"/>
              <a:ext cx="862" cy="1251"/>
            </a:xfrm>
            <a:prstGeom prst="cube">
              <a:avLst>
                <a:gd name="adj" fmla="val 25000"/>
              </a:avLst>
            </a:prstGeom>
            <a:solidFill>
              <a:schemeClr val="accent1"/>
            </a:solidFill>
            <a:ln w="9525">
              <a:solidFill>
                <a:schemeClr val="tx1"/>
              </a:solidFill>
              <a:miter lim="800000"/>
            </a:ln>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50" name="Rectangle 113"/>
            <p:cNvSpPr>
              <a:spLocks noChangeArrowheads="1"/>
            </p:cNvSpPr>
            <p:nvPr/>
          </p:nvSpPr>
          <p:spPr bwMode="auto">
            <a:xfrm>
              <a:off x="793" y="2976"/>
              <a:ext cx="548" cy="953"/>
            </a:xfrm>
            <a:prstGeom prst="rect">
              <a:avLst/>
            </a:prstGeom>
            <a:solidFill>
              <a:schemeClr val="accent1"/>
            </a:solidFill>
            <a:ln w="9525">
              <a:solidFill>
                <a:schemeClr val="tx1"/>
              </a:solidFill>
              <a:miter lim="800000"/>
            </a:ln>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51" name="Oval 114"/>
            <p:cNvSpPr>
              <a:spLocks noChangeArrowheads="1"/>
            </p:cNvSpPr>
            <p:nvPr/>
          </p:nvSpPr>
          <p:spPr bwMode="auto">
            <a:xfrm>
              <a:off x="1338" y="3067"/>
              <a:ext cx="78" cy="66"/>
            </a:xfrm>
            <a:prstGeom prst="ellipse">
              <a:avLst/>
            </a:prstGeom>
            <a:solidFill>
              <a:schemeClr val="bg1"/>
            </a:solidFill>
            <a:ln w="9525">
              <a:solidFill>
                <a:schemeClr val="tx1"/>
              </a:solidFill>
              <a:round/>
            </a:ln>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52" name="Oval 115"/>
            <p:cNvSpPr>
              <a:spLocks noChangeArrowheads="1"/>
            </p:cNvSpPr>
            <p:nvPr/>
          </p:nvSpPr>
          <p:spPr bwMode="auto">
            <a:xfrm>
              <a:off x="1338" y="3702"/>
              <a:ext cx="76" cy="64"/>
            </a:xfrm>
            <a:prstGeom prst="ellipse">
              <a:avLst/>
            </a:prstGeom>
            <a:solidFill>
              <a:schemeClr val="bg1"/>
            </a:solidFill>
            <a:ln w="9525">
              <a:solidFill>
                <a:schemeClr val="tx1"/>
              </a:solidFill>
              <a:round/>
            </a:ln>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53" name="Line 116"/>
            <p:cNvSpPr>
              <a:spLocks noChangeShapeType="1"/>
            </p:cNvSpPr>
            <p:nvPr/>
          </p:nvSpPr>
          <p:spPr bwMode="auto">
            <a:xfrm flipH="1">
              <a:off x="1383" y="2840"/>
              <a:ext cx="235" cy="19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54" name="AutoShape 117"/>
            <p:cNvSpPr>
              <a:spLocks noChangeArrowheads="1"/>
            </p:cNvSpPr>
            <p:nvPr/>
          </p:nvSpPr>
          <p:spPr bwMode="auto">
            <a:xfrm flipH="1">
              <a:off x="1519" y="3158"/>
              <a:ext cx="76" cy="226"/>
            </a:xfrm>
            <a:prstGeom prst="moon">
              <a:avLst>
                <a:gd name="adj" fmla="val 50000"/>
              </a:avLst>
            </a:prstGeom>
            <a:solidFill>
              <a:schemeClr val="accent1"/>
            </a:solidFill>
            <a:ln w="9525">
              <a:solidFill>
                <a:schemeClr val="tx1"/>
              </a:solidFill>
              <a:miter lim="800000"/>
            </a:ln>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55" name="Oval 118"/>
            <p:cNvSpPr>
              <a:spLocks noChangeArrowheads="1"/>
            </p:cNvSpPr>
            <p:nvPr/>
          </p:nvSpPr>
          <p:spPr bwMode="auto">
            <a:xfrm>
              <a:off x="1429" y="2976"/>
              <a:ext cx="109" cy="740"/>
            </a:xfrm>
            <a:prstGeom prst="ellipse">
              <a:avLst/>
            </a:prstGeom>
            <a:solidFill>
              <a:srgbClr val="FFFF00"/>
            </a:solidFill>
            <a:ln w="9525">
              <a:solidFill>
                <a:srgbClr val="008080"/>
              </a:solidFill>
              <a:round/>
            </a:ln>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56" name="Text Box 119"/>
            <p:cNvSpPr txBox="1">
              <a:spLocks noChangeArrowheads="1"/>
            </p:cNvSpPr>
            <p:nvPr/>
          </p:nvSpPr>
          <p:spPr bwMode="auto">
            <a:xfrm>
              <a:off x="884" y="3022"/>
              <a:ext cx="363" cy="806"/>
            </a:xfrm>
            <a:prstGeom prst="rect">
              <a:avLst/>
            </a:prstGeom>
            <a:noFill/>
            <a:ln w="9525">
              <a:solidFill>
                <a:srgbClr val="869D59"/>
              </a:solidFill>
              <a:miter lim="800000"/>
            </a:ln>
            <a:extLst>
              <a:ext uri="{909E8E84-426E-40DD-AFC4-6F175D3DCCD1}">
                <a14:hiddenFill xmlns:a14="http://schemas.microsoft.com/office/drawing/2010/main">
                  <a:solidFill>
                    <a:srgbClr val="FFFFFF"/>
                  </a:solidFill>
                </a14:hiddenFill>
              </a:ext>
            </a:extLst>
          </p:spPr>
          <p:txBody>
            <a:bodyPr>
              <a:spAutoFit/>
            </a:bodyPr>
            <a:p>
              <a:pPr>
                <a:spcBef>
                  <a:spcPct val="50000"/>
                </a:spcBef>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恒温箱</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57" name="Line 120"/>
            <p:cNvSpPr>
              <a:spLocks noChangeShapeType="1"/>
            </p:cNvSpPr>
            <p:nvPr/>
          </p:nvSpPr>
          <p:spPr bwMode="auto">
            <a:xfrm>
              <a:off x="1338" y="3022"/>
              <a:ext cx="4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sp>
        <p:nvSpPr>
          <p:cNvPr id="33913" name="Line 121"/>
          <p:cNvSpPr>
            <a:spLocks noChangeShapeType="1"/>
          </p:cNvSpPr>
          <p:nvPr/>
        </p:nvSpPr>
        <p:spPr bwMode="auto">
          <a:xfrm>
            <a:off x="6613525" y="3765365"/>
            <a:ext cx="431800" cy="0"/>
          </a:xfrm>
          <a:prstGeom prst="line">
            <a:avLst/>
          </a:prstGeom>
          <a:noFill/>
          <a:ln w="63500">
            <a:solidFill>
              <a:srgbClr val="079FA9"/>
            </a:solidFill>
            <a:round/>
            <a:tailEnd type="triangle" w="sm" len="me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3914" name="Text Box 122"/>
          <p:cNvSpPr txBox="1">
            <a:spLocks noChangeArrowheads="1"/>
          </p:cNvSpPr>
          <p:nvPr/>
        </p:nvSpPr>
        <p:spPr bwMode="auto">
          <a:xfrm>
            <a:off x="7178675" y="3528828"/>
            <a:ext cx="1566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spcBef>
                <a:spcPct val="50000"/>
              </a:spcBef>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观察菌落</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3916" name="Text Box 124"/>
          <p:cNvSpPr txBox="1">
            <a:spLocks noChangeArrowheads="1"/>
          </p:cNvSpPr>
          <p:nvPr/>
        </p:nvSpPr>
        <p:spPr bwMode="auto">
          <a:xfrm>
            <a:off x="3308985" y="3511365"/>
            <a:ext cx="825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spcBef>
                <a:spcPct val="50000"/>
              </a:spcBef>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接种</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3918" name="Line 126"/>
          <p:cNvSpPr>
            <a:spLocks noChangeShapeType="1"/>
          </p:cNvSpPr>
          <p:nvPr/>
        </p:nvSpPr>
        <p:spPr bwMode="auto">
          <a:xfrm>
            <a:off x="2705100" y="3741553"/>
            <a:ext cx="431800" cy="0"/>
          </a:xfrm>
          <a:prstGeom prst="line">
            <a:avLst/>
          </a:prstGeom>
          <a:noFill/>
          <a:ln w="63500">
            <a:solidFill>
              <a:srgbClr val="079FA9"/>
            </a:solidFill>
            <a:round/>
            <a:tailEnd type="triangle" w="sm" len="me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3919" name="Text Box 127"/>
          <p:cNvSpPr txBox="1">
            <a:spLocks noChangeArrowheads="1"/>
          </p:cNvSpPr>
          <p:nvPr/>
        </p:nvSpPr>
        <p:spPr bwMode="auto">
          <a:xfrm>
            <a:off x="567055" y="4472438"/>
            <a:ext cx="17764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gn="ctr">
              <a:spcBef>
                <a:spcPct val="50000"/>
              </a:spcBef>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高温灭菌</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3920" name="Text Box 128"/>
          <p:cNvSpPr txBox="1">
            <a:spLocks noChangeArrowheads="1"/>
          </p:cNvSpPr>
          <p:nvPr/>
        </p:nvSpPr>
        <p:spPr bwMode="auto">
          <a:xfrm>
            <a:off x="4931410" y="4632325"/>
            <a:ext cx="16211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spcBef>
                <a:spcPct val="50000"/>
              </a:spcBef>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恒温培养</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33870" name="Group 137"/>
          <p:cNvGrpSpPr/>
          <p:nvPr/>
        </p:nvGrpSpPr>
        <p:grpSpPr bwMode="auto">
          <a:xfrm>
            <a:off x="523875" y="2979553"/>
            <a:ext cx="2022475" cy="1584325"/>
            <a:chOff x="1833" y="2341"/>
            <a:chExt cx="1274" cy="998"/>
          </a:xfrm>
        </p:grpSpPr>
        <p:grpSp>
          <p:nvGrpSpPr>
            <p:cNvPr id="35965" name="Group 138"/>
            <p:cNvGrpSpPr/>
            <p:nvPr/>
          </p:nvGrpSpPr>
          <p:grpSpPr bwMode="auto">
            <a:xfrm>
              <a:off x="1833" y="2341"/>
              <a:ext cx="1274" cy="998"/>
              <a:chOff x="4101" y="2659"/>
              <a:chExt cx="1274" cy="998"/>
            </a:xfrm>
          </p:grpSpPr>
          <p:grpSp>
            <p:nvGrpSpPr>
              <p:cNvPr id="35966" name="Group 139"/>
              <p:cNvGrpSpPr/>
              <p:nvPr/>
            </p:nvGrpSpPr>
            <p:grpSpPr bwMode="auto">
              <a:xfrm>
                <a:off x="4101" y="2659"/>
                <a:ext cx="1274" cy="998"/>
                <a:chOff x="2241" y="2795"/>
                <a:chExt cx="1274" cy="998"/>
              </a:xfrm>
            </p:grpSpPr>
            <p:sp>
              <p:nvSpPr>
                <p:cNvPr id="35967" name="AutoShape 140"/>
                <p:cNvSpPr>
                  <a:spLocks noChangeArrowheads="1"/>
                </p:cNvSpPr>
                <p:nvPr/>
              </p:nvSpPr>
              <p:spPr bwMode="auto">
                <a:xfrm>
                  <a:off x="2290" y="2795"/>
                  <a:ext cx="1225" cy="953"/>
                </a:xfrm>
                <a:prstGeom prst="cube">
                  <a:avLst>
                    <a:gd name="adj" fmla="val 25000"/>
                  </a:avLst>
                </a:prstGeom>
                <a:solidFill>
                  <a:srgbClr val="666699"/>
                </a:solidFill>
                <a:ln w="9525">
                  <a:solidFill>
                    <a:srgbClr val="FFFF00"/>
                  </a:solidFill>
                  <a:miter lim="800000"/>
                </a:ln>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68" name="Line 141"/>
                <p:cNvSpPr>
                  <a:spLocks noChangeShapeType="1"/>
                </p:cNvSpPr>
                <p:nvPr/>
              </p:nvSpPr>
              <p:spPr bwMode="auto">
                <a:xfrm>
                  <a:off x="3107" y="3113"/>
                  <a:ext cx="1" cy="635"/>
                </a:xfrm>
                <a:prstGeom prst="line">
                  <a:avLst/>
                </a:prstGeom>
                <a:noFill/>
                <a:ln w="9525">
                  <a:solidFill>
                    <a:srgbClr val="FFFF00"/>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69" name="Oval 142"/>
                <p:cNvSpPr>
                  <a:spLocks noChangeArrowheads="1"/>
                </p:cNvSpPr>
                <p:nvPr/>
              </p:nvSpPr>
              <p:spPr bwMode="auto">
                <a:xfrm>
                  <a:off x="3061" y="3339"/>
                  <a:ext cx="46" cy="91"/>
                </a:xfrm>
                <a:prstGeom prst="ellipse">
                  <a:avLst/>
                </a:prstGeom>
                <a:solidFill>
                  <a:srgbClr val="FFFF00"/>
                </a:solidFill>
                <a:ln w="9525">
                  <a:solidFill>
                    <a:schemeClr val="bg1"/>
                  </a:solidFill>
                  <a:round/>
                </a:ln>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70" name="Rectangle 143"/>
                <p:cNvSpPr>
                  <a:spLocks noChangeArrowheads="1"/>
                </p:cNvSpPr>
                <p:nvPr/>
              </p:nvSpPr>
              <p:spPr bwMode="auto">
                <a:xfrm>
                  <a:off x="2241" y="3086"/>
                  <a:ext cx="1003"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高温高压</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a:p>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灭菌锅</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71" name="Line 144"/>
                <p:cNvSpPr>
                  <a:spLocks noChangeShapeType="1"/>
                </p:cNvSpPr>
                <p:nvPr/>
              </p:nvSpPr>
              <p:spPr bwMode="auto">
                <a:xfrm flipH="1">
                  <a:off x="2290" y="3113"/>
                  <a:ext cx="953" cy="1"/>
                </a:xfrm>
                <a:prstGeom prst="line">
                  <a:avLst/>
                </a:prstGeom>
                <a:noFill/>
                <a:ln w="9525">
                  <a:solidFill>
                    <a:srgbClr val="FFFF00"/>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72" name="Line 145"/>
                <p:cNvSpPr>
                  <a:spLocks noChangeShapeType="1"/>
                </p:cNvSpPr>
                <p:nvPr/>
              </p:nvSpPr>
              <p:spPr bwMode="auto">
                <a:xfrm flipH="1">
                  <a:off x="3061" y="3113"/>
                  <a:ext cx="1" cy="635"/>
                </a:xfrm>
                <a:prstGeom prst="line">
                  <a:avLst/>
                </a:prstGeom>
                <a:noFill/>
                <a:ln w="9525">
                  <a:solidFill>
                    <a:srgbClr val="FFFF00"/>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73" name="Line 146"/>
                <p:cNvSpPr>
                  <a:spLocks noChangeShapeType="1"/>
                </p:cNvSpPr>
                <p:nvPr/>
              </p:nvSpPr>
              <p:spPr bwMode="auto">
                <a:xfrm flipH="1">
                  <a:off x="3288" y="3022"/>
                  <a:ext cx="1" cy="771"/>
                </a:xfrm>
                <a:prstGeom prst="line">
                  <a:avLst/>
                </a:prstGeom>
                <a:noFill/>
                <a:ln w="9525">
                  <a:solidFill>
                    <a:srgbClr val="FFFF00"/>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74" name="Rectangle 147"/>
                <p:cNvSpPr>
                  <a:spLocks noChangeArrowheads="1"/>
                </p:cNvSpPr>
                <p:nvPr/>
              </p:nvSpPr>
              <p:spPr bwMode="auto">
                <a:xfrm>
                  <a:off x="3152" y="3158"/>
                  <a:ext cx="91" cy="136"/>
                </a:xfrm>
                <a:prstGeom prst="rect">
                  <a:avLst/>
                </a:prstGeom>
                <a:solidFill>
                  <a:srgbClr val="00FF00"/>
                </a:solidFill>
                <a:ln w="9525">
                  <a:solidFill>
                    <a:schemeClr val="tx1"/>
                  </a:solidFill>
                  <a:miter lim="800000"/>
                </a:ln>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35975" name="Line 148"/>
              <p:cNvSpPr>
                <a:spLocks noChangeShapeType="1"/>
              </p:cNvSpPr>
              <p:nvPr/>
            </p:nvSpPr>
            <p:spPr bwMode="auto">
              <a:xfrm>
                <a:off x="4150" y="2886"/>
                <a:ext cx="0" cy="726"/>
              </a:xfrm>
              <a:prstGeom prst="line">
                <a:avLst/>
              </a:prstGeom>
              <a:noFill/>
              <a:ln w="38100">
                <a:solidFill>
                  <a:srgbClr val="993366"/>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76" name="Line 149"/>
              <p:cNvSpPr>
                <a:spLocks noChangeShapeType="1"/>
              </p:cNvSpPr>
              <p:nvPr/>
            </p:nvSpPr>
            <p:spPr bwMode="auto">
              <a:xfrm flipH="1">
                <a:off x="4150" y="2659"/>
                <a:ext cx="227" cy="227"/>
              </a:xfrm>
              <a:prstGeom prst="line">
                <a:avLst/>
              </a:prstGeom>
              <a:noFill/>
              <a:ln w="38100">
                <a:solidFill>
                  <a:srgbClr val="993366"/>
                </a:solidFill>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nvGrpSpPr>
            <p:cNvPr id="35977" name="Group 150"/>
            <p:cNvGrpSpPr/>
            <p:nvPr/>
          </p:nvGrpSpPr>
          <p:grpSpPr bwMode="auto">
            <a:xfrm>
              <a:off x="1927" y="3158"/>
              <a:ext cx="318" cy="91"/>
              <a:chOff x="4740" y="2659"/>
              <a:chExt cx="635" cy="272"/>
            </a:xfrm>
          </p:grpSpPr>
          <p:grpSp>
            <p:nvGrpSpPr>
              <p:cNvPr id="35978" name="Group 151"/>
              <p:cNvGrpSpPr/>
              <p:nvPr/>
            </p:nvGrpSpPr>
            <p:grpSpPr bwMode="auto">
              <a:xfrm>
                <a:off x="4740" y="2659"/>
                <a:ext cx="635" cy="272"/>
                <a:chOff x="6780" y="12930"/>
                <a:chExt cx="890" cy="360"/>
              </a:xfrm>
            </p:grpSpPr>
            <p:sp>
              <p:nvSpPr>
                <p:cNvPr id="35979" name="AutoShape 152"/>
                <p:cNvSpPr>
                  <a:spLocks noChangeArrowheads="1"/>
                </p:cNvSpPr>
                <p:nvPr/>
              </p:nvSpPr>
              <p:spPr bwMode="auto">
                <a:xfrm>
                  <a:off x="6780" y="12930"/>
                  <a:ext cx="890" cy="360"/>
                </a:xfrm>
                <a:prstGeom prst="can">
                  <a:avLst>
                    <a:gd name="adj" fmla="val 50000"/>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80" name="Arc 153"/>
                <p:cNvSpPr>
                  <a:spLocks noChangeArrowheads="1"/>
                </p:cNvSpPr>
                <p:nvPr/>
              </p:nvSpPr>
              <p:spPr bwMode="auto">
                <a:xfrm rot="-5400000">
                  <a:off x="7210" y="12758"/>
                  <a:ext cx="48" cy="872"/>
                </a:xfrm>
                <a:custGeom>
                  <a:avLst/>
                  <a:gdLst>
                    <a:gd name="T0" fmla="*/ -1 w 21600"/>
                    <a:gd name="T1" fmla="*/ 0 h 43164"/>
                    <a:gd name="T2" fmla="*/ 21600 w 21600"/>
                    <a:gd name="T3" fmla="*/ 21600 h 43164"/>
                    <a:gd name="T4" fmla="*/ 1247 w 21600"/>
                    <a:gd name="T5" fmla="*/ 43163 h 43164"/>
                    <a:gd name="T6" fmla="*/ -1 w 21600"/>
                    <a:gd name="T7" fmla="*/ 0 h 43164"/>
                    <a:gd name="T8" fmla="*/ 21600 w 21600"/>
                    <a:gd name="T9" fmla="*/ 21600 h 43164"/>
                    <a:gd name="T10" fmla="*/ 1247 w 21600"/>
                    <a:gd name="T11" fmla="*/ 43163 h 43164"/>
                    <a:gd name="T12" fmla="*/ 0 w 21600"/>
                    <a:gd name="T13" fmla="*/ 21600 h 43164"/>
                    <a:gd name="T14" fmla="*/ -1 w 21600"/>
                    <a:gd name="T15" fmla="*/ 0 h 43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43164" fill="none">
                      <a:moveTo>
                        <a:pt x="-1" y="0"/>
                      </a:moveTo>
                      <a:cubicBezTo>
                        <a:pt x="11929" y="0"/>
                        <a:pt x="21600" y="9670"/>
                        <a:pt x="21600" y="21600"/>
                      </a:cubicBezTo>
                      <a:cubicBezTo>
                        <a:pt x="21600" y="33044"/>
                        <a:pt x="12673" y="42502"/>
                        <a:pt x="1247" y="43163"/>
                      </a:cubicBezTo>
                    </a:path>
                    <a:path w="21600" h="43164" stroke="0">
                      <a:moveTo>
                        <a:pt x="-1" y="0"/>
                      </a:moveTo>
                      <a:cubicBezTo>
                        <a:pt x="11929" y="0"/>
                        <a:pt x="21600" y="9670"/>
                        <a:pt x="21600" y="21600"/>
                      </a:cubicBezTo>
                      <a:cubicBezTo>
                        <a:pt x="21600" y="33044"/>
                        <a:pt x="12673" y="42502"/>
                        <a:pt x="1247" y="43163"/>
                      </a:cubicBezTo>
                      <a:lnTo>
                        <a:pt x="0" y="21600"/>
                      </a:lnTo>
                      <a:lnTo>
                        <a:pt x="-1" y="0"/>
                      </a:lnTo>
                      <a:close/>
                    </a:path>
                  </a:pathLst>
                </a:custGeom>
                <a:noFill/>
                <a:ln w="9525">
                  <a:solidFill>
                    <a:srgbClr val="000000"/>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sp>
            <p:nvSpPr>
              <p:cNvPr id="35981" name="Line 154"/>
              <p:cNvSpPr>
                <a:spLocks noChangeShapeType="1"/>
              </p:cNvSpPr>
              <p:nvPr/>
            </p:nvSpPr>
            <p:spPr bwMode="auto">
              <a:xfrm flipH="1">
                <a:off x="4967" y="2704"/>
                <a:ext cx="136" cy="46"/>
              </a:xfrm>
              <a:prstGeom prst="line">
                <a:avLst/>
              </a:prstGeom>
              <a:noFill/>
              <a:ln w="9525">
                <a:solidFill>
                  <a:srgbClr val="3333FF"/>
                </a:solidFill>
                <a:prstDash val="sysDot"/>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82" name="Line 155"/>
              <p:cNvSpPr>
                <a:spLocks noChangeShapeType="1"/>
              </p:cNvSpPr>
              <p:nvPr/>
            </p:nvSpPr>
            <p:spPr bwMode="auto">
              <a:xfrm flipH="1">
                <a:off x="5103" y="2704"/>
                <a:ext cx="136" cy="46"/>
              </a:xfrm>
              <a:prstGeom prst="line">
                <a:avLst/>
              </a:prstGeom>
              <a:noFill/>
              <a:ln w="9525">
                <a:solidFill>
                  <a:srgbClr val="3333FF"/>
                </a:solidFill>
                <a:prstDash val="sysDot"/>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nvGrpSpPr>
            <p:cNvPr id="35983" name="Group 156"/>
            <p:cNvGrpSpPr/>
            <p:nvPr/>
          </p:nvGrpSpPr>
          <p:grpSpPr bwMode="auto">
            <a:xfrm>
              <a:off x="2290" y="3158"/>
              <a:ext cx="318" cy="91"/>
              <a:chOff x="4740" y="2659"/>
              <a:chExt cx="635" cy="272"/>
            </a:xfrm>
          </p:grpSpPr>
          <p:grpSp>
            <p:nvGrpSpPr>
              <p:cNvPr id="35984" name="Group 157"/>
              <p:cNvGrpSpPr/>
              <p:nvPr/>
            </p:nvGrpSpPr>
            <p:grpSpPr bwMode="auto">
              <a:xfrm>
                <a:off x="4740" y="2659"/>
                <a:ext cx="635" cy="272"/>
                <a:chOff x="6780" y="12930"/>
                <a:chExt cx="890" cy="360"/>
              </a:xfrm>
            </p:grpSpPr>
            <p:sp>
              <p:nvSpPr>
                <p:cNvPr id="35985" name="AutoShape 158"/>
                <p:cNvSpPr>
                  <a:spLocks noChangeArrowheads="1"/>
                </p:cNvSpPr>
                <p:nvPr/>
              </p:nvSpPr>
              <p:spPr bwMode="auto">
                <a:xfrm>
                  <a:off x="6780" y="12930"/>
                  <a:ext cx="890" cy="360"/>
                </a:xfrm>
                <a:prstGeom prst="can">
                  <a:avLst>
                    <a:gd name="adj" fmla="val 50000"/>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86" name="Arc 159"/>
                <p:cNvSpPr>
                  <a:spLocks noChangeArrowheads="1"/>
                </p:cNvSpPr>
                <p:nvPr/>
              </p:nvSpPr>
              <p:spPr bwMode="auto">
                <a:xfrm rot="-5400000">
                  <a:off x="7210" y="12758"/>
                  <a:ext cx="48" cy="872"/>
                </a:xfrm>
                <a:custGeom>
                  <a:avLst/>
                  <a:gdLst>
                    <a:gd name="T0" fmla="*/ -1 w 21600"/>
                    <a:gd name="T1" fmla="*/ 0 h 43164"/>
                    <a:gd name="T2" fmla="*/ 21600 w 21600"/>
                    <a:gd name="T3" fmla="*/ 21600 h 43164"/>
                    <a:gd name="T4" fmla="*/ 1247 w 21600"/>
                    <a:gd name="T5" fmla="*/ 43163 h 43164"/>
                    <a:gd name="T6" fmla="*/ -1 w 21600"/>
                    <a:gd name="T7" fmla="*/ 0 h 43164"/>
                    <a:gd name="T8" fmla="*/ 21600 w 21600"/>
                    <a:gd name="T9" fmla="*/ 21600 h 43164"/>
                    <a:gd name="T10" fmla="*/ 1247 w 21600"/>
                    <a:gd name="T11" fmla="*/ 43163 h 43164"/>
                    <a:gd name="T12" fmla="*/ 0 w 21600"/>
                    <a:gd name="T13" fmla="*/ 21600 h 43164"/>
                    <a:gd name="T14" fmla="*/ -1 w 21600"/>
                    <a:gd name="T15" fmla="*/ 0 h 43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43164" fill="none">
                      <a:moveTo>
                        <a:pt x="-1" y="0"/>
                      </a:moveTo>
                      <a:cubicBezTo>
                        <a:pt x="11929" y="0"/>
                        <a:pt x="21600" y="9670"/>
                        <a:pt x="21600" y="21600"/>
                      </a:cubicBezTo>
                      <a:cubicBezTo>
                        <a:pt x="21600" y="33044"/>
                        <a:pt x="12673" y="42502"/>
                        <a:pt x="1247" y="43163"/>
                      </a:cubicBezTo>
                    </a:path>
                    <a:path w="21600" h="43164" stroke="0">
                      <a:moveTo>
                        <a:pt x="-1" y="0"/>
                      </a:moveTo>
                      <a:cubicBezTo>
                        <a:pt x="11929" y="0"/>
                        <a:pt x="21600" y="9670"/>
                        <a:pt x="21600" y="21600"/>
                      </a:cubicBezTo>
                      <a:cubicBezTo>
                        <a:pt x="21600" y="33044"/>
                        <a:pt x="12673" y="42502"/>
                        <a:pt x="1247" y="43163"/>
                      </a:cubicBezTo>
                      <a:lnTo>
                        <a:pt x="0" y="21600"/>
                      </a:lnTo>
                      <a:lnTo>
                        <a:pt x="-1" y="0"/>
                      </a:lnTo>
                      <a:close/>
                    </a:path>
                  </a:pathLst>
                </a:custGeom>
                <a:noFill/>
                <a:ln w="9525">
                  <a:solidFill>
                    <a:srgbClr val="000000"/>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sp>
            <p:nvSpPr>
              <p:cNvPr id="35987" name="Line 160"/>
              <p:cNvSpPr>
                <a:spLocks noChangeShapeType="1"/>
              </p:cNvSpPr>
              <p:nvPr/>
            </p:nvSpPr>
            <p:spPr bwMode="auto">
              <a:xfrm flipH="1">
                <a:off x="4967" y="2704"/>
                <a:ext cx="136" cy="46"/>
              </a:xfrm>
              <a:prstGeom prst="line">
                <a:avLst/>
              </a:prstGeom>
              <a:noFill/>
              <a:ln w="9525">
                <a:solidFill>
                  <a:srgbClr val="3333FF"/>
                </a:solidFill>
                <a:prstDash val="sysDot"/>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5988" name="Line 161"/>
              <p:cNvSpPr>
                <a:spLocks noChangeShapeType="1"/>
              </p:cNvSpPr>
              <p:nvPr/>
            </p:nvSpPr>
            <p:spPr bwMode="auto">
              <a:xfrm flipH="1">
                <a:off x="5103" y="2704"/>
                <a:ext cx="136" cy="46"/>
              </a:xfrm>
              <a:prstGeom prst="line">
                <a:avLst/>
              </a:prstGeom>
              <a:noFill/>
              <a:ln w="9525">
                <a:solidFill>
                  <a:srgbClr val="3333FF"/>
                </a:solidFill>
                <a:prstDash val="sysDot"/>
                <a:round/>
              </a:ln>
              <a:extLst>
                <a:ext uri="{909E8E84-426E-40DD-AFC4-6F175D3DCCD1}">
                  <a14:hiddenFill xmlns:a14="http://schemas.microsoft.com/office/drawing/2010/main">
                    <a:noFill/>
                  </a14:hiddenFill>
                </a:ext>
              </a:extLst>
            </p:spPr>
            <p:txBody>
              <a:bodyPr/>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grpSp>
      <p:grpSp>
        <p:nvGrpSpPr>
          <p:cNvPr id="165" name="Group 5"/>
          <p:cNvGrpSpPr/>
          <p:nvPr/>
        </p:nvGrpSpPr>
        <p:grpSpPr bwMode="auto">
          <a:xfrm>
            <a:off x="7527925" y="2771590"/>
            <a:ext cx="752475" cy="708025"/>
            <a:chOff x="4344" y="1556"/>
            <a:chExt cx="1212" cy="1140"/>
          </a:xfrm>
        </p:grpSpPr>
        <p:pic>
          <p:nvPicPr>
            <p:cNvPr id="166" name="Picture 6"/>
            <p:cNvPicPr>
              <a:picLocks noChangeAspect="1" noChangeArrowheads="1"/>
            </p:cNvPicPr>
            <p:nvPr/>
          </p:nvPicPr>
          <p:blipFill rotWithShape="1">
            <a:blip r:embed="rId4" cstate="email">
              <a:clrChange>
                <a:clrFrom>
                  <a:srgbClr val="FFFFFF"/>
                </a:clrFrom>
                <a:clrTo>
                  <a:srgbClr val="FFFFFF">
                    <a:alpha val="0"/>
                  </a:srgbClr>
                </a:clrTo>
              </a:clrChange>
            </a:blip>
            <a:srcRect/>
            <a:stretch>
              <a:fillRect/>
            </a:stretch>
          </p:blipFill>
          <p:spPr bwMode="auto">
            <a:xfrm>
              <a:off x="4354" y="1575"/>
              <a:ext cx="1192" cy="110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992" name="Oval 7"/>
            <p:cNvSpPr>
              <a:spLocks noChangeArrowheads="1"/>
            </p:cNvSpPr>
            <p:nvPr/>
          </p:nvSpPr>
          <p:spPr bwMode="auto">
            <a:xfrm>
              <a:off x="4344" y="1556"/>
              <a:ext cx="1212" cy="1140"/>
            </a:xfrm>
            <a:prstGeom prst="ellipse">
              <a:avLst/>
            </a:prstGeom>
            <a:noFill/>
            <a:ln w="76200">
              <a:solidFill>
                <a:srgbClr val="333333"/>
              </a:solidFill>
              <a:round/>
            </a:ln>
            <a:extLst>
              <a:ext uri="{909E8E84-426E-40DD-AFC4-6F175D3DCCD1}">
                <a14:hiddenFill xmlns:a14="http://schemas.microsoft.com/office/drawing/2010/main">
                  <a:solidFill>
                    <a:srgbClr val="FFFFFF"/>
                  </a:solidFill>
                </a14:hiddenFill>
              </a:ext>
            </a:extLst>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grpSp>
        <p:nvGrpSpPr>
          <p:cNvPr id="168" name="Group 15"/>
          <p:cNvGrpSpPr/>
          <p:nvPr/>
        </p:nvGrpSpPr>
        <p:grpSpPr bwMode="auto">
          <a:xfrm>
            <a:off x="7508875" y="4082865"/>
            <a:ext cx="774700" cy="746125"/>
            <a:chOff x="1033" y="3020"/>
            <a:chExt cx="1141" cy="1098"/>
          </a:xfrm>
        </p:grpSpPr>
        <p:pic>
          <p:nvPicPr>
            <p:cNvPr id="35994" name="Picture 16" descr="细菌真菌（兰色犁头霉）"/>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1059" y="3039"/>
              <a:ext cx="1115" cy="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995" name="Oval 17"/>
            <p:cNvSpPr>
              <a:spLocks noChangeArrowheads="1"/>
            </p:cNvSpPr>
            <p:nvPr/>
          </p:nvSpPr>
          <p:spPr bwMode="auto">
            <a:xfrm>
              <a:off x="1040" y="3022"/>
              <a:ext cx="1134" cy="1088"/>
            </a:xfrm>
            <a:prstGeom prst="ellipse">
              <a:avLst/>
            </a:prstGeom>
            <a:noFill/>
            <a:ln w="762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5996" name="Oval 18"/>
            <p:cNvSpPr>
              <a:spLocks noChangeArrowheads="1"/>
            </p:cNvSpPr>
            <p:nvPr/>
          </p:nvSpPr>
          <p:spPr bwMode="auto">
            <a:xfrm>
              <a:off x="1033" y="3020"/>
              <a:ext cx="1141" cy="1098"/>
            </a:xfrm>
            <a:prstGeom prst="ellipse">
              <a:avLst/>
            </a:prstGeom>
            <a:noFill/>
            <a:ln w="76200" cmpd="tri">
              <a:solidFill>
                <a:srgbClr val="333333"/>
              </a:solidFill>
              <a:round/>
            </a:ln>
            <a:extLst>
              <a:ext uri="{909E8E84-426E-40DD-AFC4-6F175D3DCCD1}">
                <a14:hiddenFill xmlns:a14="http://schemas.microsoft.com/office/drawing/2010/main">
                  <a:solidFill>
                    <a:srgbClr val="FFFFFF"/>
                  </a:solidFill>
                </a14:hiddenFill>
              </a:ext>
            </a:extLst>
          </p:spPr>
          <p:txBody>
            <a:bodyPr wrap="none" anchor="ctr"/>
            <a:p>
              <a:endParaRPr lang="zh-CN" altLang="en-US" sz="24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strips(downRight)">
                                      <p:cBhvr>
                                        <p:cTn id="12" dur="1000"/>
                                        <p:tgtEl>
                                          <p:spTgt spid="31"/>
                                        </p:tgtEl>
                                      </p:cBhvr>
                                    </p:animEffect>
                                  </p:childTnLst>
                                </p:cTn>
                              </p:par>
                            </p:childTnLst>
                          </p:cTn>
                        </p:par>
                        <p:par>
                          <p:cTn id="13" fill="hold">
                            <p:stCondLst>
                              <p:cond delay="1000"/>
                            </p:stCondLst>
                            <p:childTnLst>
                              <p:par>
                                <p:cTn id="14" presetID="18" presetClass="entr" presetSubtype="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strips(downRight)">
                                      <p:cBhvr>
                                        <p:cTn id="16" dur="1000"/>
                                        <p:tgtEl>
                                          <p:spTgt spid="28"/>
                                        </p:tgtEl>
                                      </p:cBhvr>
                                    </p:animEffect>
                                  </p:childTnLst>
                                </p:cTn>
                              </p:par>
                            </p:childTnLst>
                          </p:cTn>
                        </p:par>
                        <p:par>
                          <p:cTn id="17" fill="hold">
                            <p:stCondLst>
                              <p:cond delay="2000"/>
                            </p:stCondLst>
                            <p:childTnLst>
                              <p:par>
                                <p:cTn id="18" presetID="1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slide(fromBottom)">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slide(fromLeft)">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lide(fromBottom)">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2000"/>
                                        <p:tgtEl>
                                          <p:spTgt spid="29"/>
                                        </p:tgtEl>
                                      </p:cBhvr>
                                    </p:animEffect>
                                    <p:anim calcmode="lin" valueType="num">
                                      <p:cBhvr>
                                        <p:cTn id="36" dur="2000" fill="hold"/>
                                        <p:tgtEl>
                                          <p:spTgt spid="29"/>
                                        </p:tgtEl>
                                        <p:attrNameLst>
                                          <p:attrName>ppt_x</p:attrName>
                                        </p:attrNameLst>
                                      </p:cBhvr>
                                      <p:tavLst>
                                        <p:tav tm="0">
                                          <p:val>
                                            <p:strVal val="#ppt_x"/>
                                          </p:val>
                                        </p:tav>
                                        <p:tav tm="100000">
                                          <p:val>
                                            <p:strVal val="#ppt_x"/>
                                          </p:val>
                                        </p:tav>
                                      </p:tavLst>
                                    </p:anim>
                                    <p:anim calcmode="lin" valueType="num">
                                      <p:cBhvr>
                                        <p:cTn id="37" dur="2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33863"/>
                                        </p:tgtEl>
                                        <p:attrNameLst>
                                          <p:attrName>style.visibility</p:attrName>
                                        </p:attrNameLst>
                                      </p:cBhvr>
                                      <p:to>
                                        <p:strVal val="visible"/>
                                      </p:to>
                                    </p:set>
                                    <p:animEffect transition="in" filter="strips(downRight)">
                                      <p:cBhvr>
                                        <p:cTn id="42" dur="500"/>
                                        <p:tgtEl>
                                          <p:spTgt spid="33863"/>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33870"/>
                                        </p:tgtEl>
                                        <p:attrNameLst>
                                          <p:attrName>style.visibility</p:attrName>
                                        </p:attrNameLst>
                                      </p:cBhvr>
                                      <p:to>
                                        <p:strVal val="visible"/>
                                      </p:to>
                                    </p:set>
                                    <p:animEffect transition="in" filter="strips(downLeft)">
                                      <p:cBhvr>
                                        <p:cTn id="47" dur="500"/>
                                        <p:tgtEl>
                                          <p:spTgt spid="33870"/>
                                        </p:tgtEl>
                                      </p:cBhvr>
                                    </p:animEffect>
                                  </p:childTnLst>
                                </p:cTn>
                              </p:par>
                            </p:childTnLst>
                          </p:cTn>
                        </p:par>
                        <p:par>
                          <p:cTn id="48" fill="hold">
                            <p:stCondLst>
                              <p:cond delay="500"/>
                            </p:stCondLst>
                            <p:childTnLst>
                              <p:par>
                                <p:cTn id="49" presetID="18" presetClass="entr" presetSubtype="3" fill="hold" grpId="0" nodeType="afterEffect">
                                  <p:stCondLst>
                                    <p:cond delay="0"/>
                                  </p:stCondLst>
                                  <p:childTnLst>
                                    <p:set>
                                      <p:cBhvr>
                                        <p:cTn id="50" dur="1" fill="hold">
                                          <p:stCondLst>
                                            <p:cond delay="0"/>
                                          </p:stCondLst>
                                        </p:cTn>
                                        <p:tgtEl>
                                          <p:spTgt spid="33919"/>
                                        </p:tgtEl>
                                        <p:attrNameLst>
                                          <p:attrName>style.visibility</p:attrName>
                                        </p:attrNameLst>
                                      </p:cBhvr>
                                      <p:to>
                                        <p:strVal val="visible"/>
                                      </p:to>
                                    </p:set>
                                    <p:animEffect transition="in" filter="strips(upRight)">
                                      <p:cBhvr>
                                        <p:cTn id="51" dur="500"/>
                                        <p:tgtEl>
                                          <p:spTgt spid="33919"/>
                                        </p:tgtEl>
                                      </p:cBhvr>
                                    </p:animEffect>
                                  </p:childTnLst>
                                </p:cTn>
                              </p:par>
                            </p:childTnLst>
                          </p:cTn>
                        </p:par>
                        <p:par>
                          <p:cTn id="52" fill="hold">
                            <p:stCondLst>
                              <p:cond delay="1000"/>
                            </p:stCondLst>
                            <p:childTnLst>
                              <p:par>
                                <p:cTn id="53" presetID="18" presetClass="entr" presetSubtype="6" fill="hold" grpId="0" nodeType="afterEffect">
                                  <p:stCondLst>
                                    <p:cond delay="0"/>
                                  </p:stCondLst>
                                  <p:childTnLst>
                                    <p:set>
                                      <p:cBhvr>
                                        <p:cTn id="54" dur="1" fill="hold">
                                          <p:stCondLst>
                                            <p:cond delay="0"/>
                                          </p:stCondLst>
                                        </p:cTn>
                                        <p:tgtEl>
                                          <p:spTgt spid="33918"/>
                                        </p:tgtEl>
                                        <p:attrNameLst>
                                          <p:attrName>style.visibility</p:attrName>
                                        </p:attrNameLst>
                                      </p:cBhvr>
                                      <p:to>
                                        <p:strVal val="visible"/>
                                      </p:to>
                                    </p:set>
                                    <p:animEffect transition="in" filter="strips(downRight)">
                                      <p:cBhvr>
                                        <p:cTn id="55" dur="500"/>
                                        <p:tgtEl>
                                          <p:spTgt spid="3391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3916"/>
                                        </p:tgtEl>
                                        <p:attrNameLst>
                                          <p:attrName>style.visibility</p:attrName>
                                        </p:attrNameLst>
                                      </p:cBhvr>
                                      <p:to>
                                        <p:strVal val="visible"/>
                                      </p:to>
                                    </p:set>
                                    <p:animEffect transition="in" filter="wipe(left)">
                                      <p:cBhvr>
                                        <p:cTn id="60" dur="500"/>
                                        <p:tgtEl>
                                          <p:spTgt spid="33916"/>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6" fill="hold" grpId="0" nodeType="clickEffect">
                                  <p:stCondLst>
                                    <p:cond delay="0"/>
                                  </p:stCondLst>
                                  <p:childTnLst>
                                    <p:set>
                                      <p:cBhvr>
                                        <p:cTn id="64" dur="1" fill="hold">
                                          <p:stCondLst>
                                            <p:cond delay="0"/>
                                          </p:stCondLst>
                                        </p:cTn>
                                        <p:tgtEl>
                                          <p:spTgt spid="33902"/>
                                        </p:tgtEl>
                                        <p:attrNameLst>
                                          <p:attrName>style.visibility</p:attrName>
                                        </p:attrNameLst>
                                      </p:cBhvr>
                                      <p:to>
                                        <p:strVal val="visible"/>
                                      </p:to>
                                    </p:set>
                                    <p:animEffect transition="in" filter="strips(downRight)">
                                      <p:cBhvr>
                                        <p:cTn id="65" dur="500"/>
                                        <p:tgtEl>
                                          <p:spTgt spid="33902"/>
                                        </p:tgtEl>
                                      </p:cBhvr>
                                    </p:animEffect>
                                  </p:childTnLst>
                                </p:cTn>
                              </p:par>
                              <p:par>
                                <p:cTn id="66" presetID="18" presetClass="entr" presetSubtype="6" fill="hold" nodeType="withEffect">
                                  <p:stCondLst>
                                    <p:cond delay="0"/>
                                  </p:stCondLst>
                                  <p:childTnLst>
                                    <p:set>
                                      <p:cBhvr>
                                        <p:cTn id="67" dur="1" fill="hold">
                                          <p:stCondLst>
                                            <p:cond delay="0"/>
                                          </p:stCondLst>
                                        </p:cTn>
                                        <p:tgtEl>
                                          <p:spTgt spid="33868"/>
                                        </p:tgtEl>
                                        <p:attrNameLst>
                                          <p:attrName>style.visibility</p:attrName>
                                        </p:attrNameLst>
                                      </p:cBhvr>
                                      <p:to>
                                        <p:strVal val="visible"/>
                                      </p:to>
                                    </p:set>
                                    <p:animEffect transition="in" filter="strips(downRight)">
                                      <p:cBhvr>
                                        <p:cTn id="68" dur="500"/>
                                        <p:tgtEl>
                                          <p:spTgt spid="33868"/>
                                        </p:tgtEl>
                                      </p:cBhvr>
                                    </p:animEffect>
                                  </p:childTnLst>
                                </p:cTn>
                              </p:par>
                            </p:childTnLst>
                          </p:cTn>
                        </p:par>
                        <p:par>
                          <p:cTn id="69" fill="hold">
                            <p:stCondLst>
                              <p:cond delay="500"/>
                            </p:stCondLst>
                            <p:childTnLst>
                              <p:par>
                                <p:cTn id="70" presetID="18" presetClass="entr" presetSubtype="6" fill="hold" grpId="0" nodeType="afterEffect">
                                  <p:stCondLst>
                                    <p:cond delay="0"/>
                                  </p:stCondLst>
                                  <p:childTnLst>
                                    <p:set>
                                      <p:cBhvr>
                                        <p:cTn id="71" dur="1" fill="hold">
                                          <p:stCondLst>
                                            <p:cond delay="0"/>
                                          </p:stCondLst>
                                        </p:cTn>
                                        <p:tgtEl>
                                          <p:spTgt spid="33920"/>
                                        </p:tgtEl>
                                        <p:attrNameLst>
                                          <p:attrName>style.visibility</p:attrName>
                                        </p:attrNameLst>
                                      </p:cBhvr>
                                      <p:to>
                                        <p:strVal val="visible"/>
                                      </p:to>
                                    </p:set>
                                    <p:animEffect transition="in" filter="strips(downRight)">
                                      <p:cBhvr>
                                        <p:cTn id="72" dur="500"/>
                                        <p:tgtEl>
                                          <p:spTgt spid="33920"/>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3" fill="hold" grpId="0" nodeType="clickEffect">
                                  <p:stCondLst>
                                    <p:cond delay="0"/>
                                  </p:stCondLst>
                                  <p:childTnLst>
                                    <p:set>
                                      <p:cBhvr>
                                        <p:cTn id="76" dur="1" fill="hold">
                                          <p:stCondLst>
                                            <p:cond delay="0"/>
                                          </p:stCondLst>
                                        </p:cTn>
                                        <p:tgtEl>
                                          <p:spTgt spid="33913"/>
                                        </p:tgtEl>
                                        <p:attrNameLst>
                                          <p:attrName>style.visibility</p:attrName>
                                        </p:attrNameLst>
                                      </p:cBhvr>
                                      <p:to>
                                        <p:strVal val="visible"/>
                                      </p:to>
                                    </p:set>
                                    <p:animEffect transition="in" filter="strips(upRight)">
                                      <p:cBhvr>
                                        <p:cTn id="77" dur="500"/>
                                        <p:tgtEl>
                                          <p:spTgt spid="33913"/>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33914"/>
                                        </p:tgtEl>
                                        <p:attrNameLst>
                                          <p:attrName>style.visibility</p:attrName>
                                        </p:attrNameLst>
                                      </p:cBhvr>
                                      <p:to>
                                        <p:strVal val="visible"/>
                                      </p:to>
                                    </p:set>
                                    <p:animEffect transition="in" filter="strips(upRight)">
                                      <p:cBhvr>
                                        <p:cTn id="80" dur="500"/>
                                        <p:tgtEl>
                                          <p:spTgt spid="33914"/>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65"/>
                                        </p:tgtEl>
                                        <p:attrNameLst>
                                          <p:attrName>style.visibility</p:attrName>
                                        </p:attrNameLst>
                                      </p:cBhvr>
                                      <p:to>
                                        <p:strVal val="visible"/>
                                      </p:to>
                                    </p:set>
                                    <p:animEffect transition="in" filter="wipe(left)">
                                      <p:cBhvr>
                                        <p:cTn id="85" dur="500"/>
                                        <p:tgtEl>
                                          <p:spTgt spid="165"/>
                                        </p:tgtEl>
                                      </p:cBhvr>
                                    </p:animEffect>
                                  </p:childTnLst>
                                </p:cTn>
                              </p:par>
                              <p:par>
                                <p:cTn id="86" presetID="22" presetClass="entr" presetSubtype="8" fill="hold" nodeType="withEffect">
                                  <p:stCondLst>
                                    <p:cond delay="0"/>
                                  </p:stCondLst>
                                  <p:childTnLst>
                                    <p:set>
                                      <p:cBhvr>
                                        <p:cTn id="87" dur="1" fill="hold">
                                          <p:stCondLst>
                                            <p:cond delay="0"/>
                                          </p:stCondLst>
                                        </p:cTn>
                                        <p:tgtEl>
                                          <p:spTgt spid="168"/>
                                        </p:tgtEl>
                                        <p:attrNameLst>
                                          <p:attrName>style.visibility</p:attrName>
                                        </p:attrNameLst>
                                      </p:cBhvr>
                                      <p:to>
                                        <p:strVal val="visible"/>
                                      </p:to>
                                    </p:set>
                                    <p:animEffect transition="in" filter="wipe(left)">
                                      <p:cBhvr>
                                        <p:cTn id="88"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63" grpId="0" bldLvl="0" animBg="1"/>
      <p:bldP spid="33902" grpId="0" bldLvl="0" animBg="1"/>
      <p:bldP spid="33913" grpId="0" bldLvl="0" animBg="1"/>
      <p:bldP spid="33914" grpId="0"/>
      <p:bldP spid="33916" grpId="0"/>
      <p:bldP spid="33918" grpId="0" bldLvl="0" animBg="1"/>
      <p:bldP spid="33919" grpId="0"/>
      <p:bldP spid="3392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89" name="Text Box 4"/>
          <p:cNvSpPr txBox="1">
            <a:spLocks noChangeArrowheads="1"/>
          </p:cNvSpPr>
          <p:nvPr/>
        </p:nvSpPr>
        <p:spPr bwMode="auto">
          <a:xfrm>
            <a:off x="635000" y="310330"/>
            <a:ext cx="55816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0000"/>
                </a:solidFill>
                <a:latin typeface="黑体" panose="02010609060101010101" pitchFamily="49" charset="-122"/>
                <a:ea typeface="黑体" panose="02010609060101010101" pitchFamily="49" charset="-122"/>
                <a:cs typeface="黑体" panose="02010609060101010101" pitchFamily="49" charset="-122"/>
              </a:rPr>
              <a:t>小结：培养细菌和真菌的方法步骤</a:t>
            </a:r>
            <a:endParaRPr lang="zh-CN" altLang="en-US" sz="28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6869" name="Text Box 5"/>
          <p:cNvSpPr txBox="1">
            <a:spLocks noChangeArrowheads="1"/>
          </p:cNvSpPr>
          <p:nvPr/>
        </p:nvSpPr>
        <p:spPr bwMode="auto">
          <a:xfrm>
            <a:off x="3362325" y="1251083"/>
            <a:ext cx="205263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配制培养基</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6870" name="Text Box 6"/>
          <p:cNvSpPr txBox="1">
            <a:spLocks noChangeArrowheads="1"/>
          </p:cNvSpPr>
          <p:nvPr/>
        </p:nvSpPr>
        <p:spPr bwMode="auto">
          <a:xfrm>
            <a:off x="3548063" y="2246445"/>
            <a:ext cx="1681162"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高温灭菌</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6871" name="Text Box 7"/>
          <p:cNvSpPr txBox="1">
            <a:spLocks noChangeArrowheads="1"/>
          </p:cNvSpPr>
          <p:nvPr/>
        </p:nvSpPr>
        <p:spPr bwMode="auto">
          <a:xfrm>
            <a:off x="3862388" y="3227520"/>
            <a:ext cx="9620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接种</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6872" name="Text Box 8"/>
          <p:cNvSpPr txBox="1">
            <a:spLocks noChangeArrowheads="1"/>
          </p:cNvSpPr>
          <p:nvPr/>
        </p:nvSpPr>
        <p:spPr bwMode="auto">
          <a:xfrm>
            <a:off x="3592513" y="4210183"/>
            <a:ext cx="17367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恒温培养</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6885" name="Line 21"/>
          <p:cNvSpPr>
            <a:spLocks noChangeShapeType="1"/>
          </p:cNvSpPr>
          <p:nvPr/>
        </p:nvSpPr>
        <p:spPr bwMode="auto">
          <a:xfrm>
            <a:off x="4354513" y="1762258"/>
            <a:ext cx="0" cy="503237"/>
          </a:xfrm>
          <a:prstGeom prst="line">
            <a:avLst/>
          </a:prstGeom>
          <a:noFill/>
          <a:ln w="57150">
            <a:solidFill>
              <a:srgbClr val="079FA9"/>
            </a:solidFill>
            <a:miter lim="800000"/>
            <a:tailEnd type="triangle" w="med" len="med"/>
          </a:ln>
          <a:extLst>
            <a:ext uri="{909E8E84-426E-40DD-AFC4-6F175D3DCCD1}">
              <a14:hiddenFill xmlns:a14="http://schemas.microsoft.com/office/drawing/2010/main">
                <a:noFill/>
              </a14:hiddenFill>
            </a:ext>
          </a:extLst>
        </p:spPr>
        <p:txBody>
          <a:bodyPr/>
          <a:lstStyle/>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6887" name="Line 23"/>
          <p:cNvSpPr>
            <a:spLocks noChangeShapeType="1"/>
          </p:cNvSpPr>
          <p:nvPr/>
        </p:nvSpPr>
        <p:spPr bwMode="auto">
          <a:xfrm>
            <a:off x="4354513" y="3706945"/>
            <a:ext cx="0" cy="503238"/>
          </a:xfrm>
          <a:prstGeom prst="line">
            <a:avLst/>
          </a:prstGeom>
          <a:noFill/>
          <a:ln w="57150">
            <a:solidFill>
              <a:srgbClr val="079FA9"/>
            </a:solidFill>
            <a:miter lim="800000"/>
            <a:tailEnd type="triangle" w="med" len="med"/>
          </a:ln>
          <a:extLst>
            <a:ext uri="{909E8E84-426E-40DD-AFC4-6F175D3DCCD1}">
              <a14:hiddenFill xmlns:a14="http://schemas.microsoft.com/office/drawing/2010/main">
                <a:noFill/>
              </a14:hiddenFill>
            </a:ext>
          </a:extLst>
        </p:spPr>
        <p:txBody>
          <a:bodyPr/>
          <a:lstStyle/>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36889" name="Line 25"/>
          <p:cNvSpPr>
            <a:spLocks noChangeShapeType="1"/>
          </p:cNvSpPr>
          <p:nvPr/>
        </p:nvSpPr>
        <p:spPr bwMode="auto">
          <a:xfrm>
            <a:off x="4354513" y="2795720"/>
            <a:ext cx="0" cy="503238"/>
          </a:xfrm>
          <a:prstGeom prst="line">
            <a:avLst/>
          </a:prstGeom>
          <a:noFill/>
          <a:ln w="57150">
            <a:solidFill>
              <a:srgbClr val="079FA9"/>
            </a:solidFill>
            <a:miter lim="800000"/>
            <a:tailEnd type="triangle" w="med" len="med"/>
          </a:ln>
          <a:extLst>
            <a:ext uri="{909E8E84-426E-40DD-AFC4-6F175D3DCCD1}">
              <a14:hiddenFill xmlns:a14="http://schemas.microsoft.com/office/drawing/2010/main">
                <a:noFill/>
              </a14:hiddenFill>
            </a:ext>
          </a:extLst>
        </p:spPr>
        <p:txBody>
          <a:bodyPr/>
          <a:lstStyle/>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slide(fromTop)">
                                      <p:cBhvr>
                                        <p:cTn id="7" dur="500"/>
                                        <p:tgtEl>
                                          <p:spTgt spid="3686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36885"/>
                                        </p:tgtEl>
                                        <p:attrNameLst>
                                          <p:attrName>style.visibility</p:attrName>
                                        </p:attrNameLst>
                                      </p:cBhvr>
                                      <p:to>
                                        <p:strVal val="visible"/>
                                      </p:to>
                                    </p:set>
                                    <p:animEffect transition="in" filter="slide(fromTop)">
                                      <p:cBhvr>
                                        <p:cTn id="12" dur="500"/>
                                        <p:tgtEl>
                                          <p:spTgt spid="36885"/>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36870"/>
                                        </p:tgtEl>
                                        <p:attrNameLst>
                                          <p:attrName>style.visibility</p:attrName>
                                        </p:attrNameLst>
                                      </p:cBhvr>
                                      <p:to>
                                        <p:strVal val="visible"/>
                                      </p:to>
                                    </p:set>
                                    <p:animEffect transition="in" filter="slide(fromTop)">
                                      <p:cBhvr>
                                        <p:cTn id="15" dur="500"/>
                                        <p:tgtEl>
                                          <p:spTgt spid="36870"/>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1" fill="hold" grpId="0" nodeType="clickEffect">
                                  <p:stCondLst>
                                    <p:cond delay="0"/>
                                  </p:stCondLst>
                                  <p:childTnLst>
                                    <p:set>
                                      <p:cBhvr>
                                        <p:cTn id="19" dur="1" fill="hold">
                                          <p:stCondLst>
                                            <p:cond delay="0"/>
                                          </p:stCondLst>
                                        </p:cTn>
                                        <p:tgtEl>
                                          <p:spTgt spid="36889"/>
                                        </p:tgtEl>
                                        <p:attrNameLst>
                                          <p:attrName>style.visibility</p:attrName>
                                        </p:attrNameLst>
                                      </p:cBhvr>
                                      <p:to>
                                        <p:strVal val="visible"/>
                                      </p:to>
                                    </p:set>
                                    <p:animEffect transition="in" filter="slide(fromTop)">
                                      <p:cBhvr>
                                        <p:cTn id="20" dur="500"/>
                                        <p:tgtEl>
                                          <p:spTgt spid="36889"/>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36871"/>
                                        </p:tgtEl>
                                        <p:attrNameLst>
                                          <p:attrName>style.visibility</p:attrName>
                                        </p:attrNameLst>
                                      </p:cBhvr>
                                      <p:to>
                                        <p:strVal val="visible"/>
                                      </p:to>
                                    </p:set>
                                    <p:animEffect transition="in" filter="slide(fromTop)">
                                      <p:cBhvr>
                                        <p:cTn id="23" dur="500"/>
                                        <p:tgtEl>
                                          <p:spTgt spid="36871"/>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1" fill="hold" grpId="0" nodeType="clickEffect">
                                  <p:stCondLst>
                                    <p:cond delay="0"/>
                                  </p:stCondLst>
                                  <p:childTnLst>
                                    <p:set>
                                      <p:cBhvr>
                                        <p:cTn id="27" dur="1" fill="hold">
                                          <p:stCondLst>
                                            <p:cond delay="0"/>
                                          </p:stCondLst>
                                        </p:cTn>
                                        <p:tgtEl>
                                          <p:spTgt spid="36887"/>
                                        </p:tgtEl>
                                        <p:attrNameLst>
                                          <p:attrName>style.visibility</p:attrName>
                                        </p:attrNameLst>
                                      </p:cBhvr>
                                      <p:to>
                                        <p:strVal val="visible"/>
                                      </p:to>
                                    </p:set>
                                    <p:animEffect transition="in" filter="slide(fromTop)">
                                      <p:cBhvr>
                                        <p:cTn id="28" dur="500"/>
                                        <p:tgtEl>
                                          <p:spTgt spid="36887"/>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36872"/>
                                        </p:tgtEl>
                                        <p:attrNameLst>
                                          <p:attrName>style.visibility</p:attrName>
                                        </p:attrNameLst>
                                      </p:cBhvr>
                                      <p:to>
                                        <p:strVal val="visible"/>
                                      </p:to>
                                    </p:set>
                                    <p:animEffect transition="in" filter="slide(fromTop)">
                                      <p:cBhvr>
                                        <p:cTn id="31" dur="500"/>
                                        <p:tgtEl>
                                          <p:spTgt spid="36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P spid="36870" grpId="0"/>
      <p:bldP spid="36871" grpId="0"/>
      <p:bldP spid="36872" grpId="0"/>
      <p:bldP spid="36885" grpId="0" bldLvl="0" animBg="1"/>
      <p:bldP spid="36887" grpId="0" bldLvl="0" animBg="1"/>
      <p:bldP spid="3688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4" name="Text Box 4"/>
          <p:cNvSpPr txBox="1">
            <a:spLocks noChangeArrowheads="1"/>
          </p:cNvSpPr>
          <p:nvPr/>
        </p:nvSpPr>
        <p:spPr bwMode="auto">
          <a:xfrm>
            <a:off x="708025" y="1248543"/>
            <a:ext cx="16129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spcBef>
                <a:spcPct val="50000"/>
              </a:spcBef>
              <a:buFontTx/>
              <a:buNone/>
              <a:defRPr/>
            </a:pPr>
            <a:r>
              <a:rPr kumimoji="0" lang="zh-CN" altLang="en-US" sz="2400"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实验要求：</a:t>
            </a:r>
            <a:endParaRPr kumimoji="0" lang="zh-CN" altLang="en-US" sz="2400"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6085" name="Text Box 5"/>
          <p:cNvSpPr txBox="1">
            <a:spLocks noChangeArrowheads="1"/>
          </p:cNvSpPr>
          <p:nvPr/>
        </p:nvSpPr>
        <p:spPr bwMode="auto">
          <a:xfrm>
            <a:off x="708025" y="3028130"/>
            <a:ext cx="74803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spcBef>
                <a:spcPct val="50000"/>
              </a:spcBef>
              <a:buFontTx/>
              <a:buNone/>
              <a:defRPr/>
            </a:pPr>
            <a:r>
              <a:rPr kumimoji="0"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3.</a:t>
            </a:r>
            <a:r>
              <a:rPr kumimoji="0"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以小组为单位，汇报本小组的设计思路和实施方案  </a:t>
            </a:r>
            <a:endParaRPr kumimoji="0"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6086" name="Text Box 6"/>
          <p:cNvSpPr txBox="1">
            <a:spLocks noChangeArrowheads="1"/>
          </p:cNvSpPr>
          <p:nvPr/>
        </p:nvSpPr>
        <p:spPr bwMode="auto">
          <a:xfrm>
            <a:off x="708025" y="1850205"/>
            <a:ext cx="80930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spcBef>
                <a:spcPct val="50000"/>
              </a:spcBef>
              <a:buFontTx/>
              <a:buNone/>
              <a:defRPr/>
            </a:pPr>
            <a:r>
              <a:rPr kumimoji="0"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1.</a:t>
            </a:r>
            <a:r>
              <a:rPr kumimoji="0"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各小组选择一种环境，检测该环境中细菌和真菌的分布</a:t>
            </a:r>
            <a:endParaRPr kumimoji="0"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6087" name="Text Box 7"/>
          <p:cNvSpPr txBox="1">
            <a:spLocks noChangeArrowheads="1"/>
          </p:cNvSpPr>
          <p:nvPr/>
        </p:nvSpPr>
        <p:spPr bwMode="auto">
          <a:xfrm>
            <a:off x="708025" y="2439168"/>
            <a:ext cx="7105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spcBef>
                <a:spcPct val="50000"/>
              </a:spcBef>
              <a:buFontTx/>
              <a:buNone/>
              <a:defRPr/>
            </a:pPr>
            <a:r>
              <a:rPr kumimoji="0"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2.</a:t>
            </a:r>
            <a:r>
              <a:rPr kumimoji="0"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针对本小组的提问和假设，设计实验探究方案</a:t>
            </a:r>
            <a:endParaRPr kumimoji="0"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6172" name="Text Box 92"/>
          <p:cNvSpPr txBox="1">
            <a:spLocks noChangeArrowheads="1"/>
          </p:cNvSpPr>
          <p:nvPr/>
        </p:nvSpPr>
        <p:spPr bwMode="auto">
          <a:xfrm>
            <a:off x="708025" y="3605980"/>
            <a:ext cx="52355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spcBef>
                <a:spcPct val="50000"/>
              </a:spcBef>
              <a:buFontTx/>
              <a:buNone/>
              <a:defRPr/>
            </a:pPr>
            <a:r>
              <a:rPr kumimoji="0"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4.</a:t>
            </a:r>
            <a:r>
              <a:rPr kumimoji="0"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设置对照组和控制实验变量</a:t>
            </a:r>
            <a:endParaRPr kumimoji="0"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8919" name="标题 3"/>
          <p:cNvSpPr>
            <a:spLocks noGrp="1" noChangeArrowheads="1"/>
          </p:cNvSpPr>
          <p:nvPr>
            <p:ph type="title" idx="4294967295"/>
            <p:custDataLst>
              <p:tags r:id="rId1"/>
            </p:custDataLst>
          </p:nvPr>
        </p:nvSpPr>
        <p:spPr bwMode="auto">
          <a:xfrm>
            <a:off x="558165" y="338455"/>
            <a:ext cx="4836795" cy="4686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fontScale="90000"/>
          </a:bodyPr>
          <a:lstStyle/>
          <a:p>
            <a:pPr eaLnBrk="1" hangingPunct="1"/>
            <a:r>
              <a:rPr lang="zh-CN" altLang="en-US" sz="2800" dirty="0" smtClean="0">
                <a:solidFill>
                  <a:srgbClr val="000000"/>
                </a:solidFill>
                <a:latin typeface="黑体" panose="02010609060101010101" pitchFamily="49" charset="-122"/>
                <a:ea typeface="黑体" panose="02010609060101010101" pitchFamily="49" charset="-122"/>
              </a:rPr>
              <a:t>检测不同环境中的细菌和真菌</a:t>
            </a:r>
            <a:endParaRPr lang="zh-CN" altLang="en-US" sz="2800" dirty="0" smtClean="0">
              <a:solidFill>
                <a:srgbClr val="000000"/>
              </a:solidFill>
              <a:latin typeface="黑体" panose="02010609060101010101" pitchFamily="49" charset="-122"/>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 calcmode="lin" valueType="num">
                                      <p:cBhvr additive="base">
                                        <p:cTn id="7" dur="500" fill="hold"/>
                                        <p:tgtEl>
                                          <p:spTgt spid="46084"/>
                                        </p:tgtEl>
                                        <p:attrNameLst>
                                          <p:attrName>ppt_x</p:attrName>
                                        </p:attrNameLst>
                                      </p:cBhvr>
                                      <p:tavLst>
                                        <p:tav tm="0">
                                          <p:val>
                                            <p:strVal val="0-#ppt_w/2"/>
                                          </p:val>
                                        </p:tav>
                                        <p:tav tm="100000">
                                          <p:val>
                                            <p:strVal val="#ppt_x"/>
                                          </p:val>
                                        </p:tav>
                                      </p:tavLst>
                                    </p:anim>
                                    <p:anim calcmode="lin" valueType="num">
                                      <p:cBhvr additive="base">
                                        <p:cTn id="8" dur="500" fill="hold"/>
                                        <p:tgtEl>
                                          <p:spTgt spid="46084"/>
                                        </p:tgtEl>
                                        <p:attrNameLst>
                                          <p:attrName>ppt_y</p:attrName>
                                        </p:attrNameLst>
                                      </p:cBhvr>
                                      <p:tavLst>
                                        <p:tav tm="0">
                                          <p:val>
                                            <p:strVal val="#ppt_y"/>
                                          </p:val>
                                        </p:tav>
                                        <p:tav tm="100000">
                                          <p:val>
                                            <p:strVal val="#ppt_y"/>
                                          </p:val>
                                        </p:tav>
                                      </p:tavLst>
                                    </p:anim>
                                  </p:childTnLst>
                                </p:cTn>
                              </p:par>
                              <p:par>
                                <p:cTn id="9" presetID="16" presetClass="entr" presetSubtype="26" fill="hold" grpId="0" nodeType="withEffect">
                                  <p:stCondLst>
                                    <p:cond delay="0"/>
                                  </p:stCondLst>
                                  <p:childTnLst>
                                    <p:set>
                                      <p:cBhvr>
                                        <p:cTn id="10" dur="1" fill="hold">
                                          <p:stCondLst>
                                            <p:cond delay="0"/>
                                          </p:stCondLst>
                                        </p:cTn>
                                        <p:tgtEl>
                                          <p:spTgt spid="46086"/>
                                        </p:tgtEl>
                                        <p:attrNameLst>
                                          <p:attrName>style.visibility</p:attrName>
                                        </p:attrNameLst>
                                      </p:cBhvr>
                                      <p:to>
                                        <p:strVal val="visible"/>
                                      </p:to>
                                    </p:set>
                                    <p:animEffect transition="in" filter="barn(inHorizontal)">
                                      <p:cBhvr>
                                        <p:cTn id="11" dur="500"/>
                                        <p:tgtEl>
                                          <p:spTgt spid="46086"/>
                                        </p:tgtEl>
                                      </p:cBhvr>
                                    </p:animEffect>
                                  </p:childTnLst>
                                </p:cTn>
                              </p:par>
                              <p:par>
                                <p:cTn id="12" presetID="16" presetClass="entr" presetSubtype="26" fill="hold" grpId="0" nodeType="withEffect">
                                  <p:stCondLst>
                                    <p:cond delay="0"/>
                                  </p:stCondLst>
                                  <p:childTnLst>
                                    <p:set>
                                      <p:cBhvr>
                                        <p:cTn id="13" dur="1" fill="hold">
                                          <p:stCondLst>
                                            <p:cond delay="0"/>
                                          </p:stCondLst>
                                        </p:cTn>
                                        <p:tgtEl>
                                          <p:spTgt spid="46087"/>
                                        </p:tgtEl>
                                        <p:attrNameLst>
                                          <p:attrName>style.visibility</p:attrName>
                                        </p:attrNameLst>
                                      </p:cBhvr>
                                      <p:to>
                                        <p:strVal val="visible"/>
                                      </p:to>
                                    </p:set>
                                    <p:animEffect transition="in" filter="barn(inHorizontal)">
                                      <p:cBhvr>
                                        <p:cTn id="14" dur="500"/>
                                        <p:tgtEl>
                                          <p:spTgt spid="46087"/>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46085"/>
                                        </p:tgtEl>
                                        <p:attrNameLst>
                                          <p:attrName>style.visibility</p:attrName>
                                        </p:attrNameLst>
                                      </p:cBhvr>
                                      <p:to>
                                        <p:strVal val="visible"/>
                                      </p:to>
                                    </p:set>
                                    <p:animEffect transition="in" filter="slide(fromLeft)">
                                      <p:cBhvr>
                                        <p:cTn id="17" dur="500"/>
                                        <p:tgtEl>
                                          <p:spTgt spid="46085"/>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6172"/>
                                        </p:tgtEl>
                                        <p:attrNameLst>
                                          <p:attrName>style.visibility</p:attrName>
                                        </p:attrNameLst>
                                      </p:cBhvr>
                                      <p:to>
                                        <p:strVal val="visible"/>
                                      </p:to>
                                    </p:set>
                                    <p:animEffect transition="in" filter="slide(fromLeft)">
                                      <p:cBhvr>
                                        <p:cTn id="20" dur="500"/>
                                        <p:tgtEl>
                                          <p:spTgt spid="46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P spid="46085" grpId="0"/>
      <p:bldP spid="46086" grpId="0"/>
      <p:bldP spid="46087" grpId="0"/>
      <p:bldP spid="4617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6" name="Text Box 6"/>
          <p:cNvSpPr txBox="1">
            <a:spLocks noChangeArrowheads="1"/>
          </p:cNvSpPr>
          <p:nvPr/>
        </p:nvSpPr>
        <p:spPr bwMode="auto">
          <a:xfrm>
            <a:off x="641350" y="886460"/>
            <a:ext cx="7816215" cy="111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defRPr>
                <a:solidFill>
                  <a:srgbClr val="8E163E"/>
                </a:solidFill>
                <a:latin typeface="Arial" panose="020B0604020202020204" pitchFamily="34" charset="0"/>
                <a:ea typeface="宋体" panose="02010600030101010101" pitchFamily="2" charset="-122"/>
              </a:defRPr>
            </a:lvl1pPr>
            <a:lvl2pPr marL="742950" indent="-285750" algn="ctr">
              <a:defRPr>
                <a:solidFill>
                  <a:srgbClr val="8E163E"/>
                </a:solidFill>
                <a:latin typeface="Arial" panose="020B0604020202020204" pitchFamily="34" charset="0"/>
                <a:ea typeface="宋体" panose="02010600030101010101" pitchFamily="2" charset="-122"/>
              </a:defRPr>
            </a:lvl2pPr>
            <a:lvl3pPr marL="1143000" indent="-228600" algn="ctr">
              <a:defRPr>
                <a:solidFill>
                  <a:srgbClr val="8E163E"/>
                </a:solidFill>
                <a:latin typeface="Arial" panose="020B0604020202020204" pitchFamily="34" charset="0"/>
                <a:ea typeface="宋体" panose="02010600030101010101" pitchFamily="2" charset="-122"/>
              </a:defRPr>
            </a:lvl3pPr>
            <a:lvl4pPr marL="1600200" indent="-228600" algn="ctr">
              <a:defRPr>
                <a:solidFill>
                  <a:srgbClr val="8E163E"/>
                </a:solidFill>
                <a:latin typeface="Arial" panose="020B0604020202020204" pitchFamily="34" charset="0"/>
                <a:ea typeface="宋体" panose="02010600030101010101" pitchFamily="2" charset="-122"/>
              </a:defRPr>
            </a:lvl4pPr>
            <a:lvl5pPr marL="2057400" indent="-228600" algn="ctr">
              <a:defRPr>
                <a:solidFill>
                  <a:srgbClr val="8E163E"/>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rgbClr val="8E163E"/>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rgbClr val="8E163E"/>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rgbClr val="8E163E"/>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rgbClr val="8E163E"/>
                </a:solidFill>
                <a:latin typeface="Arial" panose="020B0604020202020204" pitchFamily="34" charset="0"/>
                <a:ea typeface="宋体" panose="02010600030101010101" pitchFamily="2" charset="-122"/>
              </a:defRPr>
            </a:lvl9pPr>
          </a:lstStyle>
          <a:p>
            <a:pPr algn="l" defTabSz="685800">
              <a:lnSpc>
                <a:spcPts val="4000"/>
              </a:lnSpc>
              <a:spcBef>
                <a:spcPts val="0"/>
              </a:spcBef>
              <a:buClr>
                <a:schemeClr val="accent1"/>
              </a:buClr>
              <a:buSzPct val="50000"/>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为什么培养用的培养皿和培养基，在接种前必须高温处理？为什么要用无菌棉棒？</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 name="矩形 2"/>
          <p:cNvSpPr/>
          <p:nvPr/>
        </p:nvSpPr>
        <p:spPr>
          <a:xfrm>
            <a:off x="641985" y="2197735"/>
            <a:ext cx="7816215" cy="2527935"/>
          </a:xfrm>
          <a:prstGeom prst="rect">
            <a:avLst/>
          </a:prstGeom>
          <a:noFill/>
          <a:ln>
            <a:solidFill>
              <a:srgbClr val="079FA9"/>
            </a:solidFill>
          </a:ln>
          <a:extLst>
            <a:ext uri="{909E8E84-426E-40DD-AFC4-6F175D3DCCD1}">
              <a14:hiddenFill xmlns:a14="http://schemas.microsoft.com/office/drawing/2010/main">
                <a:solidFill>
                  <a:srgbClr val="079FA9"/>
                </a:solidFill>
              </a14:hiddenFill>
            </a:ext>
          </a:extLst>
        </p:spPr>
        <p:txBody>
          <a:bodyPr wrap="square">
            <a:spAutoFit/>
          </a:bodyPr>
          <a:lstStyle/>
          <a:p>
            <a:pPr>
              <a:lnSpc>
                <a:spcPts val="3800"/>
              </a:lnSpc>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因为经高温处理后，可以将培养皿上、培养基内混有的细菌和真菌的孢子杀死，这样就排除了实验外其他环境的污染。因此，在实验前不要盲目打开培养皿，防止细菌和真菌的孢子落在培养基上。实验中用无菌棉棒的目的同样是为了防止棉棒上的微生物污染培养基。</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 name="文本框 1"/>
          <p:cNvSpPr txBox="1"/>
          <p:nvPr/>
        </p:nvSpPr>
        <p:spPr>
          <a:xfrm>
            <a:off x="641985" y="224155"/>
            <a:ext cx="1519555" cy="650875"/>
          </a:xfrm>
          <a:prstGeom prst="rect">
            <a:avLst/>
          </a:prstGeom>
          <a:noFill/>
        </p:spPr>
        <p:txBody>
          <a:bodyPr wrap="square" rtlCol="0" anchor="t">
            <a:spAutoFit/>
          </a:bodyPr>
          <a:p>
            <a:pPr>
              <a:lnSpc>
                <a:spcPct val="130000"/>
              </a:lnSpc>
            </a:pPr>
            <a:r>
              <a:rPr lang="zh-CN" altLang="en-US" sz="28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讨论</a:t>
            </a:r>
            <a:endParaRPr lang="zh-CN" altLang="en-US" sz="28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5" name="Text Box 2"/>
          <p:cNvSpPr txBox="1">
            <a:spLocks noChangeArrowheads="1"/>
          </p:cNvSpPr>
          <p:nvPr/>
        </p:nvSpPr>
        <p:spPr bwMode="auto">
          <a:xfrm>
            <a:off x="508318" y="1034865"/>
            <a:ext cx="8016875" cy="60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4000"/>
              </a:lnSpc>
              <a:buClr>
                <a:schemeClr val="accent1"/>
              </a:buClr>
              <a:buSzPct val="50000"/>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rPr>
              <a:t>2.</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rPr>
              <a:t>提示</a:t>
            </a: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rPr>
              <a:t>3</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rPr>
              <a:t>相当于细菌、真菌一般培养方法中的哪一个步骤？</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41986" name="Text Box 3"/>
          <p:cNvSpPr txBox="1">
            <a:spLocks noChangeArrowheads="1"/>
          </p:cNvSpPr>
          <p:nvPr/>
        </p:nvSpPr>
        <p:spPr bwMode="auto">
          <a:xfrm>
            <a:off x="508318" y="2794133"/>
            <a:ext cx="8169275" cy="60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4000"/>
              </a:lnSpc>
              <a:buClr>
                <a:schemeClr val="accent1"/>
              </a:buClr>
              <a:buSzPct val="50000"/>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rPr>
              <a:t>3.</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rPr>
              <a:t>通过各组的交流，你认为细菌和真菌的分布情况怎样？</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矩形 1"/>
          <p:cNvSpPr/>
          <p:nvPr/>
        </p:nvSpPr>
        <p:spPr>
          <a:xfrm>
            <a:off x="708660" y="1847850"/>
            <a:ext cx="6985635" cy="603885"/>
          </a:xfrm>
          <a:prstGeom prst="rect">
            <a:avLst/>
          </a:prstGeom>
          <a:noFill/>
          <a:ln w="9525">
            <a:solidFill>
              <a:srgbClr val="079FA9"/>
            </a:solidFill>
            <a:miter lim="800000"/>
          </a:ln>
          <a:extLst>
            <a:ext uri="{909E8E84-426E-40DD-AFC4-6F175D3DCCD1}">
              <a14:hiddenFill xmlns:a14="http://schemas.microsoft.com/office/drawing/2010/main">
                <a:solidFill>
                  <a:srgbClr val="079FA9"/>
                </a:solidFill>
              </a14:hiddenFill>
            </a:ext>
          </a:extLst>
        </p:spPr>
        <p:txBody>
          <a:bodyPr wrap="square">
            <a:spAutoFit/>
          </a:bodyPr>
          <a:lstStyle/>
          <a:p>
            <a:pPr algn="ctr" defTabSz="685800">
              <a:lnSpc>
                <a:spcPts val="4000"/>
              </a:lnSpc>
              <a:spcBef>
                <a:spcPts val="0"/>
              </a:spcBef>
              <a:buClr>
                <a:schemeClr val="accent1"/>
              </a:buClr>
              <a:buSzPct val="50000"/>
              <a:defRPr/>
            </a:pP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提示</a:t>
            </a: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4</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中的操作相当于一般培养方法中的接种步骤。</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 name="矩形 2"/>
          <p:cNvSpPr/>
          <p:nvPr/>
        </p:nvSpPr>
        <p:spPr>
          <a:xfrm>
            <a:off x="702310" y="3587750"/>
            <a:ext cx="7822565" cy="1116965"/>
          </a:xfrm>
          <a:prstGeom prst="rect">
            <a:avLst/>
          </a:prstGeom>
          <a:noFill/>
          <a:ln w="9525">
            <a:solidFill>
              <a:srgbClr val="079FA9"/>
            </a:solidFill>
            <a:miter lim="800000"/>
          </a:ln>
          <a:extLst>
            <a:ext uri="{909E8E84-426E-40DD-AFC4-6F175D3DCCD1}">
              <a14:hiddenFill xmlns:a14="http://schemas.microsoft.com/office/drawing/2010/main">
                <a:solidFill>
                  <a:srgbClr val="079FA9"/>
                </a:solidFill>
              </a14:hiddenFill>
            </a:ext>
          </a:extLst>
        </p:spPr>
        <p:txBody>
          <a:bodyPr wrap="square">
            <a:spAutoFit/>
          </a:bodyPr>
          <a:lstStyle/>
          <a:p>
            <a:pPr defTabSz="685800">
              <a:lnSpc>
                <a:spcPts val="4000"/>
              </a:lnSpc>
              <a:spcBef>
                <a:spcPts val="0"/>
              </a:spcBef>
              <a:buClr>
                <a:schemeClr val="accent1"/>
              </a:buClr>
              <a:buSzPct val="50000"/>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细菌和真菌几乎无处不在，但在不同环境中分布的多少不同，如手、硬币上附着的细菌和真菌较多。</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文本框 3"/>
          <p:cNvSpPr txBox="1"/>
          <p:nvPr>
            <p:custDataLst>
              <p:tags r:id="rId1"/>
            </p:custDataLst>
          </p:nvPr>
        </p:nvSpPr>
        <p:spPr>
          <a:xfrm>
            <a:off x="641985" y="224155"/>
            <a:ext cx="1519555" cy="650875"/>
          </a:xfrm>
          <a:prstGeom prst="rect">
            <a:avLst/>
          </a:prstGeom>
          <a:noFill/>
        </p:spPr>
        <p:txBody>
          <a:bodyPr wrap="square" rtlCol="0" anchor="t">
            <a:spAutoFit/>
          </a:bodyPr>
          <a:p>
            <a:pPr>
              <a:lnSpc>
                <a:spcPct val="130000"/>
              </a:lnSpc>
            </a:pPr>
            <a:r>
              <a:rPr lang="zh-CN" altLang="en-US" sz="28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讨论</a:t>
            </a:r>
            <a:endParaRPr lang="zh-CN" altLang="en-US" sz="28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 grpId="1" animBg="1"/>
      <p:bldP spid="3" grpId="1"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email"/>
          <a:srcRect/>
          <a:stretch>
            <a:fillRect/>
          </a:stretch>
        </p:blipFill>
        <p:spPr>
          <a:xfrm>
            <a:off x="300990" y="1139825"/>
            <a:ext cx="3924935" cy="2905125"/>
          </a:xfrm>
          <a:prstGeom prst="rect">
            <a:avLst/>
          </a:prstGeom>
          <a:ln>
            <a:noFill/>
          </a:ln>
          <a:effectLst/>
        </p:spPr>
      </p:pic>
      <p:sp>
        <p:nvSpPr>
          <p:cNvPr id="20482" name="矩形 5"/>
          <p:cNvSpPr>
            <a:spLocks noChangeArrowheads="1"/>
          </p:cNvSpPr>
          <p:nvPr/>
        </p:nvSpPr>
        <p:spPr bwMode="auto">
          <a:xfrm>
            <a:off x="5794375" y="4089215"/>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zh-CN" sz="3200">
                <a:solidFill>
                  <a:srgbClr val="000000"/>
                </a:solidFill>
                <a:latin typeface="黑体" panose="02010609060101010101" pitchFamily="49" charset="-122"/>
                <a:ea typeface="黑体" panose="02010609060101010101" pitchFamily="49" charset="-122"/>
                <a:cs typeface="黑体" panose="02010609060101010101" pitchFamily="49" charset="-122"/>
              </a:rPr>
              <a:t>发霉桔子</a:t>
            </a:r>
            <a:endParaRPr lang="zh-CN" altLang="zh-CN" sz="32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0483" name="矩形 6"/>
          <p:cNvSpPr>
            <a:spLocks noChangeArrowheads="1"/>
          </p:cNvSpPr>
          <p:nvPr/>
        </p:nvSpPr>
        <p:spPr bwMode="auto">
          <a:xfrm>
            <a:off x="1223645" y="4089215"/>
            <a:ext cx="22148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200">
                <a:solidFill>
                  <a:srgbClr val="000000"/>
                </a:solidFill>
                <a:latin typeface="黑体" panose="02010609060101010101" pitchFamily="49" charset="-122"/>
                <a:ea typeface="黑体" panose="02010609060101010101" pitchFamily="49" charset="-122"/>
                <a:cs typeface="黑体" panose="02010609060101010101" pitchFamily="49" charset="-122"/>
              </a:rPr>
              <a:t>变质的馒头</a:t>
            </a:r>
            <a:endParaRPr lang="zh-CN" altLang="en-US" sz="32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8" name="图片 7"/>
          <p:cNvPicPr>
            <a:picLocks noChangeAspect="1"/>
          </p:cNvPicPr>
          <p:nvPr/>
        </p:nvPicPr>
        <p:blipFill rotWithShape="1">
          <a:blip r:embed="rId2" cstate="email"/>
          <a:srcRect/>
          <a:stretch>
            <a:fillRect/>
          </a:stretch>
        </p:blipFill>
        <p:spPr>
          <a:xfrm>
            <a:off x="4531360" y="1139825"/>
            <a:ext cx="4334510" cy="2905125"/>
          </a:xfrm>
          <a:prstGeom prst="rect">
            <a:avLst/>
          </a:prstGeom>
          <a:ln>
            <a:noFill/>
          </a:ln>
          <a:effectLst/>
        </p:spPr>
      </p:pic>
      <p:sp>
        <p:nvSpPr>
          <p:cNvPr id="2" name="文本框 1"/>
          <p:cNvSpPr txBox="1"/>
          <p:nvPr/>
        </p:nvSpPr>
        <p:spPr>
          <a:xfrm>
            <a:off x="685165" y="285750"/>
            <a:ext cx="3132455" cy="583565"/>
          </a:xfrm>
          <a:prstGeom prst="rect">
            <a:avLst/>
          </a:prstGeom>
          <a:noFill/>
        </p:spPr>
        <p:txBody>
          <a:bodyPr wrap="square" rtlCol="0" anchor="t">
            <a:spAutoFit/>
          </a:bodyPr>
          <a:p>
            <a:pPr>
              <a:lnSpc>
                <a:spcPct val="100000"/>
              </a:lnSpc>
            </a:pPr>
            <a:r>
              <a:rPr lang="zh-CN" altLang="en-US" sz="32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情景导入</a:t>
            </a:r>
            <a:endParaRPr lang="zh-CN" altLang="en-US" sz="3200"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483"/>
                                        </p:tgtEl>
                                        <p:attrNameLst>
                                          <p:attrName>style.visibility</p:attrName>
                                        </p:attrNameLst>
                                      </p:cBhvr>
                                      <p:to>
                                        <p:strVal val="visible"/>
                                      </p:to>
                                    </p:set>
                                    <p:anim calcmode="lin" valueType="num">
                                      <p:cBhvr additive="base">
                                        <p:cTn id="11" dur="500" fill="hold"/>
                                        <p:tgtEl>
                                          <p:spTgt spid="20483"/>
                                        </p:tgtEl>
                                        <p:attrNameLst>
                                          <p:attrName>ppt_x</p:attrName>
                                        </p:attrNameLst>
                                      </p:cBhvr>
                                      <p:tavLst>
                                        <p:tav tm="0">
                                          <p:val>
                                            <p:strVal val="#ppt_x"/>
                                          </p:val>
                                        </p:tav>
                                        <p:tav tm="100000">
                                          <p:val>
                                            <p:strVal val="#ppt_x"/>
                                          </p:val>
                                        </p:tav>
                                      </p:tavLst>
                                    </p:anim>
                                    <p:anim calcmode="lin" valueType="num">
                                      <p:cBhvr additive="base">
                                        <p:cTn id="12"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0482"/>
                                        </p:tgtEl>
                                        <p:attrNameLst>
                                          <p:attrName>style.visibility</p:attrName>
                                        </p:attrNameLst>
                                      </p:cBhvr>
                                      <p:to>
                                        <p:strVal val="visible"/>
                                      </p:to>
                                    </p:set>
                                    <p:anim calcmode="lin" valueType="num">
                                      <p:cBhvr additive="base">
                                        <p:cTn id="21" dur="500" fill="hold"/>
                                        <p:tgtEl>
                                          <p:spTgt spid="20482"/>
                                        </p:tgtEl>
                                        <p:attrNameLst>
                                          <p:attrName>ppt_x</p:attrName>
                                        </p:attrNameLst>
                                      </p:cBhvr>
                                      <p:tavLst>
                                        <p:tav tm="0">
                                          <p:val>
                                            <p:strVal val="#ppt_x"/>
                                          </p:val>
                                        </p:tav>
                                        <p:tav tm="100000">
                                          <p:val>
                                            <p:strVal val="#ppt_x"/>
                                          </p:val>
                                        </p:tav>
                                      </p:tavLst>
                                    </p:anim>
                                    <p:anim calcmode="lin" valueType="num">
                                      <p:cBhvr additive="base">
                                        <p:cTn id="22"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20483" grpId="1"/>
      <p:bldP spid="20482" grpId="0"/>
      <p:bldP spid="20482"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9" name="Text Box 2"/>
          <p:cNvSpPr txBox="1">
            <a:spLocks noChangeArrowheads="1"/>
          </p:cNvSpPr>
          <p:nvPr/>
        </p:nvSpPr>
        <p:spPr bwMode="auto">
          <a:xfrm>
            <a:off x="514985" y="1122045"/>
            <a:ext cx="8408035" cy="111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4000"/>
              </a:lnSpc>
              <a:buClr>
                <a:schemeClr val="accent1"/>
              </a:buClr>
              <a:buSzPct val="50000"/>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rPr>
              <a:t>4.</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rPr>
              <a:t>什么样的环境条件下不可能有细菌和真菌？在这个探究中，不可能有细菌和真菌的情况存在吗？是什么情况？为什么？</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矩形 1"/>
          <p:cNvSpPr/>
          <p:nvPr/>
        </p:nvSpPr>
        <p:spPr>
          <a:xfrm>
            <a:off x="641985" y="2587625"/>
            <a:ext cx="7955280" cy="1630045"/>
          </a:xfrm>
          <a:prstGeom prst="rect">
            <a:avLst/>
          </a:prstGeom>
          <a:noFill/>
          <a:ln w="9525">
            <a:solidFill>
              <a:srgbClr val="079FA9"/>
            </a:solidFill>
            <a:miter lim="800000"/>
          </a:ln>
          <a:extLst>
            <a:ext uri="{909E8E84-426E-40DD-AFC4-6F175D3DCCD1}">
              <a14:hiddenFill xmlns:a14="http://schemas.microsoft.com/office/drawing/2010/main">
                <a:solidFill>
                  <a:srgbClr val="079FA9"/>
                </a:solidFill>
              </a14:hiddenFill>
            </a:ext>
          </a:extLst>
        </p:spPr>
        <p:txBody>
          <a:bodyPr wrap="square">
            <a:spAutoFit/>
          </a:bodyPr>
          <a:lstStyle/>
          <a:p>
            <a:pPr defTabSz="685800">
              <a:lnSpc>
                <a:spcPts val="4000"/>
              </a:lnSpc>
              <a:spcBef>
                <a:spcPts val="0"/>
              </a:spcBef>
              <a:buClr>
                <a:schemeClr val="accent1"/>
              </a:buClr>
              <a:buSzPct val="50000"/>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经过严格的高温灭菌的环境中不可能有细菌和真菌的存在，如对照组的一套培养皿，因为对照组的培养皿经高温灭菌后一直处于密封状态。</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文本框 3"/>
          <p:cNvSpPr txBox="1"/>
          <p:nvPr>
            <p:custDataLst>
              <p:tags r:id="rId1"/>
            </p:custDataLst>
          </p:nvPr>
        </p:nvSpPr>
        <p:spPr>
          <a:xfrm>
            <a:off x="641985" y="224155"/>
            <a:ext cx="1519555" cy="650875"/>
          </a:xfrm>
          <a:prstGeom prst="rect">
            <a:avLst/>
          </a:prstGeom>
          <a:noFill/>
        </p:spPr>
        <p:txBody>
          <a:bodyPr wrap="square" rtlCol="0" anchor="t">
            <a:spAutoFit/>
          </a:bodyPr>
          <a:p>
            <a:pPr>
              <a:lnSpc>
                <a:spcPct val="130000"/>
              </a:lnSpc>
            </a:pPr>
            <a:r>
              <a:rPr lang="zh-CN" altLang="en-US" sz="28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讨论</a:t>
            </a:r>
            <a:endParaRPr lang="zh-CN" altLang="en-US" sz="28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3" name="Text Box 2"/>
          <p:cNvSpPr txBox="1">
            <a:spLocks noChangeArrowheads="1"/>
          </p:cNvSpPr>
          <p:nvPr/>
        </p:nvSpPr>
        <p:spPr bwMode="auto">
          <a:xfrm>
            <a:off x="553720" y="989965"/>
            <a:ext cx="7841615" cy="111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4000"/>
              </a:lnSpc>
              <a:buClr>
                <a:schemeClr val="accent1"/>
              </a:buClr>
              <a:buSzPct val="50000"/>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5</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根据你的探究活动进行总结：</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细菌和真菌的生活必须具备哪些基本条件</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22531" name="Picture 3" descr="0905142103c992764a7caf7426"/>
          <p:cNvPicPr>
            <a:picLocks noChangeAspect="1" noChangeArrowheads="1"/>
          </p:cNvPicPr>
          <p:nvPr/>
        </p:nvPicPr>
        <p:blipFill>
          <a:blip r:embed="rId1" cstate="email"/>
          <a:srcRect/>
          <a:stretch>
            <a:fillRect/>
          </a:stretch>
        </p:blipFill>
        <p:spPr bwMode="auto">
          <a:xfrm>
            <a:off x="5300345" y="2309495"/>
            <a:ext cx="3094990" cy="21291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矩形 1"/>
          <p:cNvSpPr>
            <a:spLocks noChangeArrowheads="1"/>
          </p:cNvSpPr>
          <p:nvPr/>
        </p:nvSpPr>
        <p:spPr bwMode="auto">
          <a:xfrm>
            <a:off x="605790" y="2447290"/>
            <a:ext cx="4185920" cy="1753235"/>
          </a:xfrm>
          <a:prstGeom prst="rect">
            <a:avLst/>
          </a:prstGeom>
          <a:noFill/>
          <a:ln w="9525">
            <a:solidFill>
              <a:srgbClr val="079FA9"/>
            </a:solidFill>
            <a:miter lim="800000"/>
          </a:ln>
          <a:extLst>
            <a:ext uri="{909E8E84-426E-40DD-AFC4-6F175D3DCCD1}">
              <a14:hiddenFill xmlns:a14="http://schemas.microsoft.com/office/drawing/2010/main">
                <a:solidFill>
                  <a:srgbClr val="079FA9"/>
                </a:solidFill>
              </a14:hiddenFill>
            </a:ext>
          </a:extLst>
        </p:spPr>
        <p:txBody>
          <a:bodyPr wrap="square">
            <a:spAutoFit/>
          </a:bodyPr>
          <a:lstStyle/>
          <a:p>
            <a:pPr eaLnBrk="0" hangingPunct="0">
              <a:lnSpc>
                <a:spcPct val="150000"/>
              </a:lnSpc>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细菌和真菌生活必需的条件：水、营养物质、适宜的温度、一定的生存空间。</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椭圆 1"/>
          <p:cNvSpPr/>
          <p:nvPr/>
        </p:nvSpPr>
        <p:spPr>
          <a:xfrm>
            <a:off x="7325043" y="3159893"/>
            <a:ext cx="854075" cy="85407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custDataLst>
              <p:tags r:id="rId2"/>
            </p:custDataLst>
          </p:nvPr>
        </p:nvSpPr>
        <p:spPr>
          <a:xfrm>
            <a:off x="641985" y="224155"/>
            <a:ext cx="1519555" cy="650875"/>
          </a:xfrm>
          <a:prstGeom prst="rect">
            <a:avLst/>
          </a:prstGeom>
          <a:noFill/>
        </p:spPr>
        <p:txBody>
          <a:bodyPr wrap="square" rtlCol="0" anchor="t">
            <a:spAutoFit/>
          </a:bodyPr>
          <a:p>
            <a:pPr>
              <a:lnSpc>
                <a:spcPct val="130000"/>
              </a:lnSpc>
            </a:pPr>
            <a:r>
              <a:rPr lang="zh-CN" altLang="en-US" sz="28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讨论</a:t>
            </a:r>
            <a:endParaRPr lang="zh-CN" altLang="en-US" sz="28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anim calcmode="lin" valueType="num">
                                      <p:cBhvr additive="base">
                                        <p:cTn id="7" dur="500" fill="hold"/>
                                        <p:tgtEl>
                                          <p:spTgt spid="44037"/>
                                        </p:tgtEl>
                                        <p:attrNameLst>
                                          <p:attrName>ppt_x</p:attrName>
                                        </p:attrNameLst>
                                      </p:cBhvr>
                                      <p:tavLst>
                                        <p:tav tm="0">
                                          <p:val>
                                            <p:strVal val="#ppt_x"/>
                                          </p:val>
                                        </p:tav>
                                        <p:tav tm="100000">
                                          <p:val>
                                            <p:strVal val="#ppt_x"/>
                                          </p:val>
                                        </p:tav>
                                      </p:tavLst>
                                    </p:anim>
                                    <p:anim calcmode="lin" valueType="num">
                                      <p:cBhvr additive="base">
                                        <p:cTn id="8" dur="500" fill="hold"/>
                                        <p:tgtEl>
                                          <p:spTgt spid="440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animBg="1"/>
      <p:bldP spid="44037" grpId="1"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p:cNvPicPr>
            <a:picLocks noChangeAspect="1"/>
          </p:cNvPicPr>
          <p:nvPr/>
        </p:nvPicPr>
        <p:blipFill rotWithShape="1">
          <a:blip r:embed="rId1" cstate="email"/>
          <a:srcRect/>
          <a:stretch>
            <a:fillRect/>
          </a:stretch>
        </p:blipFill>
        <p:spPr>
          <a:xfrm>
            <a:off x="4594225" y="1052830"/>
            <a:ext cx="4110355" cy="2756535"/>
          </a:xfrm>
          <a:prstGeom prst="rect">
            <a:avLst/>
          </a:prstGeom>
          <a:ln>
            <a:noFill/>
          </a:ln>
          <a:effectLst/>
        </p:spPr>
      </p:pic>
      <p:pic>
        <p:nvPicPr>
          <p:cNvPr id="5" name="图片 4"/>
          <p:cNvPicPr>
            <a:picLocks noChangeAspect="1"/>
          </p:cNvPicPr>
          <p:nvPr/>
        </p:nvPicPr>
        <p:blipFill rotWithShape="1">
          <a:blip r:embed="rId2" cstate="email"/>
          <a:srcRect/>
          <a:stretch>
            <a:fillRect/>
          </a:stretch>
        </p:blipFill>
        <p:spPr>
          <a:xfrm>
            <a:off x="376555" y="1052830"/>
            <a:ext cx="4108450" cy="2756535"/>
          </a:xfrm>
          <a:prstGeom prst="rect">
            <a:avLst/>
          </a:prstGeom>
          <a:ln>
            <a:noFill/>
          </a:ln>
          <a:effectLst/>
        </p:spPr>
      </p:pic>
      <p:sp>
        <p:nvSpPr>
          <p:cNvPr id="45059" name="文本框 5"/>
          <p:cNvSpPr txBox="1">
            <a:spLocks noChangeArrowheads="1"/>
          </p:cNvSpPr>
          <p:nvPr/>
        </p:nvSpPr>
        <p:spPr bwMode="auto">
          <a:xfrm>
            <a:off x="1413193" y="3941578"/>
            <a:ext cx="63166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00000"/>
              </a:lnSpc>
              <a:buClr>
                <a:schemeClr val="accent1"/>
              </a:buClr>
              <a:buSzPct val="50000"/>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在深海中、火山口附近也生活着大量细菌生物</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 calcmode="lin" valueType="num">
                                      <p:cBhvr additive="base">
                                        <p:cTn id="7" dur="500" fill="hold"/>
                                        <p:tgtEl>
                                          <p:spTgt spid="45059"/>
                                        </p:tgtEl>
                                        <p:attrNameLst>
                                          <p:attrName>ppt_x</p:attrName>
                                        </p:attrNameLst>
                                      </p:cBhvr>
                                      <p:tavLst>
                                        <p:tav tm="0">
                                          <p:val>
                                            <p:strVal val="#ppt_x"/>
                                          </p:val>
                                        </p:tav>
                                        <p:tav tm="100000">
                                          <p:val>
                                            <p:strVal val="#ppt_x"/>
                                          </p:val>
                                        </p:tav>
                                      </p:tavLst>
                                    </p:anim>
                                    <p:anim calcmode="lin" valueType="num">
                                      <p:cBhvr additive="base">
                                        <p:cTn id="8" dur="500" fill="hold"/>
                                        <p:tgtEl>
                                          <p:spTgt spid="450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P spid="45059"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1" name="Text Box 9"/>
          <p:cNvSpPr txBox="1">
            <a:spLocks noChangeArrowheads="1"/>
          </p:cNvSpPr>
          <p:nvPr/>
        </p:nvSpPr>
        <p:spPr bwMode="auto">
          <a:xfrm>
            <a:off x="4543425" y="625925"/>
            <a:ext cx="4176713" cy="2934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土壤</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1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窗台</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1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硬币</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1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口腔</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1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衣服</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1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43016" name="Text Box 8"/>
          <p:cNvSpPr txBox="1">
            <a:spLocks noChangeArrowheads="1"/>
          </p:cNvSpPr>
          <p:nvPr/>
        </p:nvSpPr>
        <p:spPr bwMode="auto">
          <a:xfrm>
            <a:off x="770573" y="1966093"/>
            <a:ext cx="360045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不同环境中都有细菌和真菌，分布广泛 </a:t>
            </a:r>
            <a:r>
              <a:rPr lang="en-US" altLang="zh-CN" sz="28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43018" name="Text Box 10"/>
          <p:cNvSpPr txBox="1">
            <a:spLocks noChangeArrowheads="1"/>
          </p:cNvSpPr>
          <p:nvPr/>
        </p:nvSpPr>
        <p:spPr bwMode="auto">
          <a:xfrm>
            <a:off x="4584700" y="3424053"/>
            <a:ext cx="3527425"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寒冷的极地</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高热的温泉</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46084" name="AutoShape 12"/>
          <p:cNvSpPr/>
          <p:nvPr/>
        </p:nvSpPr>
        <p:spPr bwMode="auto">
          <a:xfrm>
            <a:off x="4281805" y="992505"/>
            <a:ext cx="261620" cy="3609340"/>
          </a:xfrm>
          <a:prstGeom prst="leftBrace">
            <a:avLst>
              <a:gd name="adj1" fmla="val 61836"/>
              <a:gd name="adj2" fmla="val 50000"/>
            </a:avLst>
          </a:prstGeom>
          <a:noFill/>
          <a:ln w="19050">
            <a:solidFill>
              <a:schemeClr val="tx1">
                <a:lumMod val="50000"/>
              </a:schemeClr>
            </a:solidFill>
            <a:rou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en-US" sz="2800">
              <a:solidFill>
                <a:srgbClr val="FF5050"/>
              </a:solidFill>
              <a:latin typeface="黑体" panose="02010609060101010101" pitchFamily="49" charset="-122"/>
              <a:ea typeface="黑体" panose="02010609060101010101" pitchFamily="49" charset="-122"/>
              <a:cs typeface="黑体" panose="02010609060101010101" pitchFamily="49" charset="-122"/>
            </a:endParaRPr>
          </a:p>
        </p:txBody>
      </p:sp>
      <p:sp>
        <p:nvSpPr>
          <p:cNvPr id="23557" name="Rectangle 5"/>
          <p:cNvSpPr>
            <a:spLocks noChangeArrowheads="1"/>
          </p:cNvSpPr>
          <p:nvPr/>
        </p:nvSpPr>
        <p:spPr bwMode="auto">
          <a:xfrm>
            <a:off x="584835" y="284613"/>
            <a:ext cx="431006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lnSpc>
                <a:spcPct val="100000"/>
              </a:lnSpc>
              <a:spcBef>
                <a:spcPts val="0"/>
              </a:spcBef>
              <a:buClr>
                <a:schemeClr val="accent1"/>
              </a:buClr>
              <a:buSzPct val="50000"/>
              <a:defRPr/>
            </a:pP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细菌和真菌的分布特点</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3016"/>
                                        </p:tgtEl>
                                        <p:attrNameLst>
                                          <p:attrName>style.visibility</p:attrName>
                                        </p:attrNameLst>
                                      </p:cBhvr>
                                      <p:to>
                                        <p:strVal val="visible"/>
                                      </p:to>
                                    </p:set>
                                    <p:animEffect transition="in" filter="slide(fromBottom)">
                                      <p:cBhvr>
                                        <p:cTn id="7" dur="500"/>
                                        <p:tgtEl>
                                          <p:spTgt spid="430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6084"/>
                                        </p:tgtEl>
                                        <p:attrNameLst>
                                          <p:attrName>style.visibility</p:attrName>
                                        </p:attrNameLst>
                                      </p:cBhvr>
                                      <p:to>
                                        <p:strVal val="visible"/>
                                      </p:to>
                                    </p:set>
                                    <p:animEffect transition="in" filter="wipe(up)">
                                      <p:cBhvr>
                                        <p:cTn id="12" dur="500"/>
                                        <p:tgtEl>
                                          <p:spTgt spid="4608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6081"/>
                                        </p:tgtEl>
                                        <p:attrNameLst>
                                          <p:attrName>style.visibility</p:attrName>
                                        </p:attrNameLst>
                                      </p:cBhvr>
                                      <p:to>
                                        <p:strVal val="visible"/>
                                      </p:to>
                                    </p:set>
                                    <p:animEffect transition="in" filter="wipe(up)">
                                      <p:cBhvr>
                                        <p:cTn id="15" dur="500"/>
                                        <p:tgtEl>
                                          <p:spTgt spid="4608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43018"/>
                                        </p:tgtEl>
                                        <p:attrNameLst>
                                          <p:attrName>style.visibility</p:attrName>
                                        </p:attrNameLst>
                                      </p:cBhvr>
                                      <p:to>
                                        <p:strVal val="visible"/>
                                      </p:to>
                                    </p:set>
                                    <p:animEffect transition="in" filter="wipe(up)">
                                      <p:cBhvr>
                                        <p:cTn id="18" dur="500"/>
                                        <p:tgtEl>
                                          <p:spTgt spid="43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p:bldP spid="46084" grpId="0" animBg="1"/>
      <p:bldP spid="46081" grpId="0"/>
      <p:bldP spid="43018" grpId="0"/>
      <p:bldP spid="46084" grpId="1" animBg="1"/>
      <p:bldP spid="46081" grpId="1"/>
      <p:bldP spid="43018"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7" name="Rectangle 3"/>
          <p:cNvSpPr>
            <a:spLocks noGrp="1" noChangeArrowheads="1"/>
          </p:cNvSpPr>
          <p:nvPr>
            <p:ph type="title" sz="quarter" idx="4294967295"/>
            <p:custDataLst>
              <p:tags r:id="rId1"/>
            </p:custDataLst>
          </p:nvPr>
        </p:nvSpPr>
        <p:spPr>
          <a:xfrm>
            <a:off x="683260" y="303186"/>
            <a:ext cx="2486025" cy="521970"/>
          </a:xfrm>
          <a:prstGeom prst="rect">
            <a:avLst/>
          </a:prstGeom>
        </p:spPr>
        <p:txBody>
          <a:bodyPr anchor="ctr">
            <a:spAutoFit/>
          </a:bodyPr>
          <a:lstStyle/>
          <a:p>
            <a:pPr eaLnBrk="1" hangingPunct="1">
              <a:lnSpc>
                <a:spcPct val="100000"/>
              </a:lnSpc>
              <a:spcBef>
                <a:spcPts val="0"/>
              </a:spcBef>
              <a:defRPr/>
            </a:pPr>
            <a:r>
              <a:rPr lang="zh-CN"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rPr>
              <a:t>生活中的细菌</a:t>
            </a:r>
            <a:endParaRPr lang="zh-CN"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51204" name="Picture 4" descr="厨房抹布"/>
          <p:cNvPicPr>
            <a:picLocks noChangeAspect="1" noChangeArrowheads="1"/>
          </p:cNvPicPr>
          <p:nvPr>
            <p:ph sz="quarter" idx="4294967295"/>
            <p:custDataLst>
              <p:tags r:id="rId2"/>
            </p:custDataLst>
          </p:nvPr>
        </p:nvPicPr>
        <p:blipFill>
          <a:blip r:embed="rId3" cstate="email"/>
          <a:srcRect/>
          <a:stretch>
            <a:fillRect/>
          </a:stretch>
        </p:blipFill>
        <p:spPr bwMode="auto">
          <a:xfrm>
            <a:off x="0" y="1064895"/>
            <a:ext cx="2781300" cy="17049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5" descr="砧板"/>
          <p:cNvPicPr>
            <a:picLocks noChangeAspect="1" noChangeArrowheads="1"/>
          </p:cNvPicPr>
          <p:nvPr>
            <p:ph sz="quarter" idx="4294967295"/>
            <p:custDataLst>
              <p:tags r:id="rId4"/>
            </p:custDataLst>
          </p:nvPr>
        </p:nvPicPr>
        <p:blipFill>
          <a:blip r:embed="rId5" cstate="email"/>
          <a:srcRect/>
          <a:stretch>
            <a:fillRect/>
          </a:stretch>
        </p:blipFill>
        <p:spPr bwMode="auto">
          <a:xfrm>
            <a:off x="0" y="2896870"/>
            <a:ext cx="2776855" cy="149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6" descr="针尖上的细菌"/>
          <p:cNvPicPr>
            <a:picLocks noChangeAspect="1" noChangeArrowheads="1"/>
          </p:cNvPicPr>
          <p:nvPr>
            <p:ph sz="quarter" idx="4294967295"/>
            <p:custDataLst>
              <p:tags r:id="rId6"/>
            </p:custDataLst>
          </p:nvPr>
        </p:nvPicPr>
        <p:blipFill>
          <a:blip r:embed="rId7"/>
          <a:srcRect/>
          <a:stretch>
            <a:fillRect/>
          </a:stretch>
        </p:blipFill>
        <p:spPr bwMode="auto">
          <a:xfrm>
            <a:off x="4667250" y="1063625"/>
            <a:ext cx="4476750" cy="33318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Text Box 7"/>
          <p:cNvSpPr txBox="1">
            <a:spLocks noChangeArrowheads="1"/>
          </p:cNvSpPr>
          <p:nvPr/>
        </p:nvSpPr>
        <p:spPr bwMode="auto">
          <a:xfrm>
            <a:off x="525145" y="947235"/>
            <a:ext cx="613410"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pPr fontAlgn="ctr">
              <a:spcBef>
                <a:spcPct val="20000"/>
              </a:spcBef>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rPr>
              <a:t> 抹布和砧板上的细菌</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endParaRPr>
          </a:p>
        </p:txBody>
      </p:sp>
      <p:sp>
        <p:nvSpPr>
          <p:cNvPr id="51208" name="Text Box 8"/>
          <p:cNvSpPr txBox="1">
            <a:spLocks noChangeArrowheads="1"/>
          </p:cNvSpPr>
          <p:nvPr/>
        </p:nvSpPr>
        <p:spPr bwMode="auto">
          <a:xfrm>
            <a:off x="5019675" y="4395603"/>
            <a:ext cx="32670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ctr">
              <a:spcBef>
                <a:spcPct val="50000"/>
              </a:spcBef>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rPr>
              <a:t>针头上的细菌</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07"/>
                                        </p:tgtEl>
                                        <p:attrNameLst>
                                          <p:attrName>style.visibility</p:attrName>
                                        </p:attrNameLst>
                                      </p:cBhvr>
                                      <p:to>
                                        <p:strVal val="visible"/>
                                      </p:to>
                                    </p:set>
                                    <p:animEffect transition="in" filter="blinds(horizontal)">
                                      <p:cBhvr>
                                        <p:cTn id="7" dur="500"/>
                                        <p:tgtEl>
                                          <p:spTgt spid="5120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04"/>
                                        </p:tgtEl>
                                        <p:attrNameLst>
                                          <p:attrName>style.visibility</p:attrName>
                                        </p:attrNameLst>
                                      </p:cBhvr>
                                      <p:to>
                                        <p:strVal val="visible"/>
                                      </p:to>
                                    </p:set>
                                    <p:animEffect transition="in" filter="blinds(horizontal)">
                                      <p:cBhvr>
                                        <p:cTn id="12" dur="500"/>
                                        <p:tgtEl>
                                          <p:spTgt spid="5120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05"/>
                                        </p:tgtEl>
                                        <p:attrNameLst>
                                          <p:attrName>style.visibility</p:attrName>
                                        </p:attrNameLst>
                                      </p:cBhvr>
                                      <p:to>
                                        <p:strVal val="visible"/>
                                      </p:to>
                                    </p:set>
                                    <p:animEffect transition="in" filter="blinds(horizontal)">
                                      <p:cBhvr>
                                        <p:cTn id="17" dur="500"/>
                                        <p:tgtEl>
                                          <p:spTgt spid="5120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nodeType="clickEffect">
                                  <p:stCondLst>
                                    <p:cond delay="0"/>
                                  </p:stCondLst>
                                  <p:childTnLst>
                                    <p:set>
                                      <p:cBhvr>
                                        <p:cTn id="21" dur="1" fill="hold">
                                          <p:stCondLst>
                                            <p:cond delay="0"/>
                                          </p:stCondLst>
                                        </p:cTn>
                                        <p:tgtEl>
                                          <p:spTgt spid="51206"/>
                                        </p:tgtEl>
                                        <p:attrNameLst>
                                          <p:attrName>style.visibility</p:attrName>
                                        </p:attrNameLst>
                                      </p:cBhvr>
                                      <p:to>
                                        <p:strVal val="visible"/>
                                      </p:to>
                                    </p:set>
                                    <p:animEffect transition="in" filter="blinds(vertical)">
                                      <p:cBhvr>
                                        <p:cTn id="22" dur="500"/>
                                        <p:tgtEl>
                                          <p:spTgt spid="5120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1208"/>
                                        </p:tgtEl>
                                        <p:attrNameLst>
                                          <p:attrName>style.visibility</p:attrName>
                                        </p:attrNameLst>
                                      </p:cBhvr>
                                      <p:to>
                                        <p:strVal val="visible"/>
                                      </p:to>
                                    </p:set>
                                    <p:anim calcmode="lin" valueType="num">
                                      <p:cBhvr additive="base">
                                        <p:cTn id="27" dur="500" fill="hold"/>
                                        <p:tgtEl>
                                          <p:spTgt spid="51208"/>
                                        </p:tgtEl>
                                        <p:attrNameLst>
                                          <p:attrName>ppt_x</p:attrName>
                                        </p:attrNameLst>
                                      </p:cBhvr>
                                      <p:tavLst>
                                        <p:tav tm="0">
                                          <p:val>
                                            <p:strVal val="#ppt_x"/>
                                          </p:val>
                                        </p:tav>
                                        <p:tav tm="100000">
                                          <p:val>
                                            <p:strVal val="#ppt_x"/>
                                          </p:val>
                                        </p:tav>
                                      </p:tavLst>
                                    </p:anim>
                                    <p:anim calcmode="lin" valueType="num">
                                      <p:cBhvr additive="base">
                                        <p:cTn id="28" dur="500" fill="hold"/>
                                        <p:tgtEl>
                                          <p:spTgt spid="512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7" grpId="0"/>
      <p:bldP spid="5120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4925060" y="2998470"/>
            <a:ext cx="2366645" cy="1711960"/>
          </a:xfrm>
          <a:prstGeom prst="rect">
            <a:avLst/>
          </a:prstGeom>
          <a:ln>
            <a:noFill/>
          </a:ln>
          <a:effectLst/>
        </p:spPr>
      </p:pic>
      <p:sp>
        <p:nvSpPr>
          <p:cNvPr id="8" name="Text Box 8"/>
          <p:cNvSpPr txBox="1">
            <a:spLocks noChangeArrowheads="1"/>
          </p:cNvSpPr>
          <p:nvPr/>
        </p:nvSpPr>
        <p:spPr bwMode="auto">
          <a:xfrm>
            <a:off x="5707380" y="4699133"/>
            <a:ext cx="20050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ctr">
              <a:spcBef>
                <a:spcPct val="50000"/>
              </a:spcBef>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rPr>
              <a:t>灵芝</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endParaRPr>
          </a:p>
        </p:txBody>
      </p:sp>
      <p:sp>
        <p:nvSpPr>
          <p:cNvPr id="9" name="Text Box 8"/>
          <p:cNvSpPr txBox="1">
            <a:spLocks noChangeArrowheads="1"/>
          </p:cNvSpPr>
          <p:nvPr/>
        </p:nvSpPr>
        <p:spPr bwMode="auto">
          <a:xfrm>
            <a:off x="2839720" y="4698815"/>
            <a:ext cx="2559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ctr">
              <a:spcBef>
                <a:spcPct val="50000"/>
              </a:spcBef>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rPr>
              <a:t>蘑菇</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endParaRPr>
          </a:p>
        </p:txBody>
      </p:sp>
      <p:sp>
        <p:nvSpPr>
          <p:cNvPr id="10" name="Text Box 8"/>
          <p:cNvSpPr txBox="1">
            <a:spLocks noChangeArrowheads="1"/>
          </p:cNvSpPr>
          <p:nvPr/>
        </p:nvSpPr>
        <p:spPr bwMode="auto">
          <a:xfrm>
            <a:off x="2839720" y="2569978"/>
            <a:ext cx="2270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ctr">
              <a:spcBef>
                <a:spcPct val="50000"/>
              </a:spcBef>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rPr>
              <a:t>香菇</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endParaRPr>
          </a:p>
        </p:txBody>
      </p:sp>
      <p:sp>
        <p:nvSpPr>
          <p:cNvPr id="11" name="Text Box 8"/>
          <p:cNvSpPr txBox="1">
            <a:spLocks noChangeArrowheads="1"/>
          </p:cNvSpPr>
          <p:nvPr/>
        </p:nvSpPr>
        <p:spPr bwMode="auto">
          <a:xfrm>
            <a:off x="5762625" y="2569660"/>
            <a:ext cx="18938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ctr">
              <a:spcBef>
                <a:spcPct val="50000"/>
              </a:spcBef>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rPr>
              <a:t>木耳</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endParaRPr>
          </a:p>
        </p:txBody>
      </p:sp>
      <p:pic>
        <p:nvPicPr>
          <p:cNvPr id="6" name="图片 5"/>
          <p:cNvPicPr>
            <a:picLocks noChangeAspect="1"/>
          </p:cNvPicPr>
          <p:nvPr/>
        </p:nvPicPr>
        <p:blipFill>
          <a:blip r:embed="rId2" cstate="email"/>
          <a:stretch>
            <a:fillRect/>
          </a:stretch>
        </p:blipFill>
        <p:spPr>
          <a:xfrm>
            <a:off x="4873625" y="803910"/>
            <a:ext cx="2469515" cy="1821815"/>
          </a:xfrm>
          <a:prstGeom prst="rect">
            <a:avLst/>
          </a:prstGeom>
          <a:ln>
            <a:noFill/>
          </a:ln>
          <a:effectLst/>
        </p:spPr>
      </p:pic>
      <p:pic>
        <p:nvPicPr>
          <p:cNvPr id="7" name="图片 6"/>
          <p:cNvPicPr>
            <a:picLocks noChangeAspect="1"/>
          </p:cNvPicPr>
          <p:nvPr/>
        </p:nvPicPr>
        <p:blipFill>
          <a:blip r:embed="rId3" cstate="email"/>
          <a:stretch>
            <a:fillRect/>
          </a:stretch>
        </p:blipFill>
        <p:spPr>
          <a:xfrm>
            <a:off x="2131060" y="804545"/>
            <a:ext cx="2112010" cy="1821180"/>
          </a:xfrm>
          <a:prstGeom prst="rect">
            <a:avLst/>
          </a:prstGeom>
          <a:ln>
            <a:noFill/>
          </a:ln>
          <a:effectLst/>
        </p:spPr>
      </p:pic>
      <p:pic>
        <p:nvPicPr>
          <p:cNvPr id="12" name="图片 11"/>
          <p:cNvPicPr>
            <a:picLocks noChangeAspect="1"/>
          </p:cNvPicPr>
          <p:nvPr/>
        </p:nvPicPr>
        <p:blipFill>
          <a:blip r:embed="rId4" cstate="email"/>
          <a:stretch>
            <a:fillRect/>
          </a:stretch>
        </p:blipFill>
        <p:spPr>
          <a:xfrm>
            <a:off x="2131060" y="2998470"/>
            <a:ext cx="2265680" cy="1711960"/>
          </a:xfrm>
          <a:prstGeom prst="rect">
            <a:avLst/>
          </a:prstGeom>
          <a:ln>
            <a:noFill/>
          </a:ln>
          <a:effectLst/>
        </p:spPr>
      </p:pic>
      <p:sp>
        <p:nvSpPr>
          <p:cNvPr id="57347" name="Rectangle 3"/>
          <p:cNvSpPr>
            <a:spLocks noGrp="1" noChangeArrowheads="1"/>
          </p:cNvSpPr>
          <p:nvPr>
            <p:custDataLst>
              <p:tags r:id="rId5"/>
            </p:custDataLst>
          </p:nvPr>
        </p:nvSpPr>
        <p:spPr>
          <a:xfrm>
            <a:off x="683260" y="303186"/>
            <a:ext cx="2486025" cy="521970"/>
          </a:xfrm>
          <a:prstGeom prst="rect">
            <a:avLst/>
          </a:prstGeom>
        </p:spPr>
        <p:txBody>
          <a:bodyPr anchor="ctr">
            <a:spAutoFit/>
          </a:bodyPr>
          <a:lstStyle>
            <a:lvl1pPr algn="l" defTabSz="514350" rtl="0" eaLnBrk="0" fontAlgn="base" hangingPunct="0">
              <a:lnSpc>
                <a:spcPct val="90000"/>
              </a:lnSpc>
              <a:spcBef>
                <a:spcPct val="0"/>
              </a:spcBef>
              <a:spcAft>
                <a:spcPct val="0"/>
              </a:spcAft>
              <a:defRPr sz="2100" b="1" kern="1200">
                <a:solidFill>
                  <a:schemeClr val="accent1"/>
                </a:solidFill>
                <a:latin typeface="+mj-ea"/>
                <a:ea typeface="+mj-ea"/>
                <a:cs typeface="+mj-cs"/>
              </a:defRPr>
            </a:lvl1pPr>
            <a:lvl2pPr algn="l" defTabSz="685800" rtl="0" eaLnBrk="0" fontAlgn="base" hangingPunct="0">
              <a:lnSpc>
                <a:spcPct val="90000"/>
              </a:lnSpc>
              <a:spcBef>
                <a:spcPct val="0"/>
              </a:spcBef>
              <a:spcAft>
                <a:spcPct val="0"/>
              </a:spcAft>
              <a:defRPr sz="2800" b="1">
                <a:solidFill>
                  <a:schemeClr val="accent1"/>
                </a:solidFill>
                <a:latin typeface="黑体" panose="02010609060101010101" pitchFamily="49" charset="-122"/>
                <a:ea typeface="黑体" panose="02010609060101010101" pitchFamily="49" charset="-122"/>
              </a:defRPr>
            </a:lvl2pPr>
            <a:lvl3pPr algn="l" defTabSz="685800" rtl="0" eaLnBrk="0" fontAlgn="base" hangingPunct="0">
              <a:lnSpc>
                <a:spcPct val="90000"/>
              </a:lnSpc>
              <a:spcBef>
                <a:spcPct val="0"/>
              </a:spcBef>
              <a:spcAft>
                <a:spcPct val="0"/>
              </a:spcAft>
              <a:defRPr sz="2800" b="1">
                <a:solidFill>
                  <a:schemeClr val="accent1"/>
                </a:solidFill>
                <a:latin typeface="黑体" panose="02010609060101010101" pitchFamily="49" charset="-122"/>
                <a:ea typeface="黑体" panose="02010609060101010101" pitchFamily="49" charset="-122"/>
              </a:defRPr>
            </a:lvl3pPr>
            <a:lvl4pPr algn="l" defTabSz="685800" rtl="0" eaLnBrk="0" fontAlgn="base" hangingPunct="0">
              <a:lnSpc>
                <a:spcPct val="90000"/>
              </a:lnSpc>
              <a:spcBef>
                <a:spcPct val="0"/>
              </a:spcBef>
              <a:spcAft>
                <a:spcPct val="0"/>
              </a:spcAft>
              <a:defRPr sz="2800" b="1">
                <a:solidFill>
                  <a:schemeClr val="accent1"/>
                </a:solidFill>
                <a:latin typeface="黑体" panose="02010609060101010101" pitchFamily="49" charset="-122"/>
                <a:ea typeface="黑体" panose="02010609060101010101" pitchFamily="49" charset="-122"/>
              </a:defRPr>
            </a:lvl4pPr>
            <a:lvl5pPr algn="l" defTabSz="685800" rtl="0" eaLnBrk="0" fontAlgn="base" hangingPunct="0">
              <a:lnSpc>
                <a:spcPct val="90000"/>
              </a:lnSpc>
              <a:spcBef>
                <a:spcPct val="0"/>
              </a:spcBef>
              <a:spcAft>
                <a:spcPct val="0"/>
              </a:spcAft>
              <a:defRPr sz="2800" b="1">
                <a:solidFill>
                  <a:schemeClr val="accent1"/>
                </a:solidFill>
                <a:latin typeface="黑体" panose="02010609060101010101" pitchFamily="49" charset="-122"/>
                <a:ea typeface="黑体" panose="02010609060101010101" pitchFamily="49" charset="-122"/>
              </a:defRPr>
            </a:lvl5pPr>
            <a:lvl6pPr marL="457200" algn="l" defTabSz="685800" rtl="0" eaLnBrk="1" fontAlgn="base" hangingPunct="1">
              <a:lnSpc>
                <a:spcPct val="90000"/>
              </a:lnSpc>
              <a:spcBef>
                <a:spcPct val="0"/>
              </a:spcBef>
              <a:spcAft>
                <a:spcPct val="0"/>
              </a:spcAft>
              <a:defRPr sz="2800" b="1">
                <a:solidFill>
                  <a:schemeClr val="accent1"/>
                </a:solidFill>
                <a:latin typeface="黑体" panose="02010609060101010101" pitchFamily="49" charset="-122"/>
                <a:ea typeface="黑体" panose="02010609060101010101" pitchFamily="49" charset="-122"/>
              </a:defRPr>
            </a:lvl6pPr>
            <a:lvl7pPr marL="914400" algn="l" defTabSz="685800" rtl="0" eaLnBrk="1" fontAlgn="base" hangingPunct="1">
              <a:lnSpc>
                <a:spcPct val="90000"/>
              </a:lnSpc>
              <a:spcBef>
                <a:spcPct val="0"/>
              </a:spcBef>
              <a:spcAft>
                <a:spcPct val="0"/>
              </a:spcAft>
              <a:defRPr sz="2800" b="1">
                <a:solidFill>
                  <a:schemeClr val="accent1"/>
                </a:solidFill>
                <a:latin typeface="黑体" panose="02010609060101010101" pitchFamily="49" charset="-122"/>
                <a:ea typeface="黑体" panose="02010609060101010101" pitchFamily="49" charset="-122"/>
              </a:defRPr>
            </a:lvl7pPr>
            <a:lvl8pPr marL="1371600" algn="l" defTabSz="685800" rtl="0" eaLnBrk="1" fontAlgn="base" hangingPunct="1">
              <a:lnSpc>
                <a:spcPct val="90000"/>
              </a:lnSpc>
              <a:spcBef>
                <a:spcPct val="0"/>
              </a:spcBef>
              <a:spcAft>
                <a:spcPct val="0"/>
              </a:spcAft>
              <a:defRPr sz="2800" b="1">
                <a:solidFill>
                  <a:schemeClr val="accent1"/>
                </a:solidFill>
                <a:latin typeface="黑体" panose="02010609060101010101" pitchFamily="49" charset="-122"/>
                <a:ea typeface="黑体" panose="02010609060101010101" pitchFamily="49" charset="-122"/>
              </a:defRPr>
            </a:lvl8pPr>
            <a:lvl9pPr marL="1828800" algn="l" defTabSz="685800" rtl="0" eaLnBrk="1" fontAlgn="base" hangingPunct="1">
              <a:lnSpc>
                <a:spcPct val="90000"/>
              </a:lnSpc>
              <a:spcBef>
                <a:spcPct val="0"/>
              </a:spcBef>
              <a:spcAft>
                <a:spcPct val="0"/>
              </a:spcAft>
              <a:defRPr sz="2800" b="1">
                <a:solidFill>
                  <a:schemeClr val="accent1"/>
                </a:solidFill>
                <a:latin typeface="黑体" panose="02010609060101010101" pitchFamily="49" charset="-122"/>
                <a:ea typeface="黑体" panose="02010609060101010101" pitchFamily="49" charset="-122"/>
              </a:defRPr>
            </a:lvl9pPr>
          </a:lstStyle>
          <a:p>
            <a:pPr eaLnBrk="1" hangingPunct="1">
              <a:lnSpc>
                <a:spcPct val="100000"/>
              </a:lnSpc>
              <a:spcBef>
                <a:spcPts val="0"/>
              </a:spcBef>
              <a:defRPr/>
            </a:pPr>
            <a:r>
              <a:rPr lang="zh-CN"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rPr>
              <a:t>生活中的细菌</a:t>
            </a:r>
            <a:endParaRPr lang="zh-CN"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273" name="Text Box 9"/>
          <p:cNvSpPr txBox="1">
            <a:spLocks noChangeArrowheads="1"/>
          </p:cNvSpPr>
          <p:nvPr/>
        </p:nvSpPr>
        <p:spPr bwMode="auto">
          <a:xfrm>
            <a:off x="2930843" y="766578"/>
            <a:ext cx="309562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1.</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水分</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2.</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适宜的温度</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3.</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有机物 </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4.</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有的还需要氧气</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46083" name="AutoShape 10"/>
          <p:cNvSpPr/>
          <p:nvPr/>
        </p:nvSpPr>
        <p:spPr bwMode="auto">
          <a:xfrm>
            <a:off x="2664143" y="1166628"/>
            <a:ext cx="252412" cy="1606550"/>
          </a:xfrm>
          <a:prstGeom prst="leftBrace">
            <a:avLst>
              <a:gd name="adj1" fmla="val 38437"/>
              <a:gd name="adj2" fmla="val 50000"/>
            </a:avLst>
          </a:prstGeom>
          <a:noFill/>
          <a:ln w="19050">
            <a:solidFill>
              <a:schemeClr val="tx1">
                <a:lumMod val="50000"/>
              </a:schemeClr>
            </a:solidFill>
            <a:rou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46084" name="组合 2"/>
          <p:cNvGrpSpPr/>
          <p:nvPr/>
        </p:nvGrpSpPr>
        <p:grpSpPr bwMode="auto">
          <a:xfrm>
            <a:off x="747713" y="3911733"/>
            <a:ext cx="4371975" cy="1058881"/>
            <a:chOff x="974516" y="4552860"/>
            <a:chExt cx="4371975" cy="1058242"/>
          </a:xfrm>
        </p:grpSpPr>
        <p:sp>
          <p:nvSpPr>
            <p:cNvPr id="49156" name="Rectangle 17"/>
            <p:cNvSpPr>
              <a:spLocks noChangeArrowheads="1"/>
            </p:cNvSpPr>
            <p:nvPr/>
          </p:nvSpPr>
          <p:spPr bwMode="auto">
            <a:xfrm>
              <a:off x="3158123" y="5151005"/>
              <a:ext cx="1366838" cy="46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（无氧）</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49157" name="Group 19"/>
            <p:cNvGrpSpPr/>
            <p:nvPr/>
          </p:nvGrpSpPr>
          <p:grpSpPr bwMode="auto">
            <a:xfrm>
              <a:off x="974516" y="4552860"/>
              <a:ext cx="4371975" cy="758825"/>
              <a:chOff x="576" y="3433"/>
              <a:chExt cx="2754" cy="478"/>
            </a:xfrm>
          </p:grpSpPr>
          <p:sp>
            <p:nvSpPr>
              <p:cNvPr id="49158" name="Rectangle 14"/>
              <p:cNvSpPr>
                <a:spLocks noChangeArrowheads="1"/>
              </p:cNvSpPr>
              <p:nvPr/>
            </p:nvSpPr>
            <p:spPr bwMode="auto">
              <a:xfrm>
                <a:off x="576" y="3593"/>
                <a:ext cx="1459"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蔬菜中的有机物</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49159" name="Line 15"/>
              <p:cNvSpPr>
                <a:spLocks noChangeShapeType="1"/>
              </p:cNvSpPr>
              <p:nvPr/>
            </p:nvSpPr>
            <p:spPr bwMode="auto">
              <a:xfrm flipV="1">
                <a:off x="2061" y="3756"/>
                <a:ext cx="733" cy="0"/>
              </a:xfrm>
              <a:prstGeom prst="line">
                <a:avLst/>
              </a:prstGeom>
              <a:noFill/>
              <a:ln w="63500">
                <a:solidFill>
                  <a:srgbClr val="079FA9"/>
                </a:solidFill>
                <a:round/>
                <a:tailEnd type="triangle" w="sm" len="med"/>
              </a:ln>
              <a:extLst>
                <a:ext uri="{909E8E84-426E-40DD-AFC4-6F175D3DCCD1}">
                  <a14:hiddenFill xmlns:a14="http://schemas.microsoft.com/office/drawing/2010/main">
                    <a:noFill/>
                  </a14:hiddenFill>
                </a:ext>
              </a:extLst>
            </p:spPr>
            <p:txBody>
              <a:bodyPr/>
              <a:lstStyle/>
              <a:p>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49160" name="Rectangle 16"/>
              <p:cNvSpPr>
                <a:spLocks noChangeArrowheads="1"/>
              </p:cNvSpPr>
              <p:nvPr/>
            </p:nvSpPr>
            <p:spPr bwMode="auto">
              <a:xfrm>
                <a:off x="2072" y="3433"/>
                <a:ext cx="691"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乳酸菌</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49161" name="Rectangle 18"/>
              <p:cNvSpPr>
                <a:spLocks noChangeArrowheads="1"/>
              </p:cNvSpPr>
              <p:nvPr/>
            </p:nvSpPr>
            <p:spPr bwMode="auto">
              <a:xfrm>
                <a:off x="2831" y="3621"/>
                <a:ext cx="499"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乳酸</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grpSp>
      </p:grpSp>
      <p:sp>
        <p:nvSpPr>
          <p:cNvPr id="49162" name="Text Box 9"/>
          <p:cNvSpPr txBox="1">
            <a:spLocks noChangeArrowheads="1"/>
          </p:cNvSpPr>
          <p:nvPr/>
        </p:nvSpPr>
        <p:spPr bwMode="auto">
          <a:xfrm>
            <a:off x="600075" y="300355"/>
            <a:ext cx="48850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a:solidFill>
                  <a:srgbClr val="000000"/>
                </a:solidFill>
                <a:latin typeface="黑体" panose="02010609060101010101" pitchFamily="49" charset="-122"/>
                <a:ea typeface="黑体" panose="02010609060101010101" pitchFamily="49" charset="-122"/>
                <a:cs typeface="黑体" panose="02010609060101010101" pitchFamily="49" charset="-122"/>
              </a:rPr>
              <a:t>推测细菌和真菌的生存条件   </a:t>
            </a:r>
            <a:endParaRPr lang="zh-CN" altLang="en-US" sz="28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5" name="Text Box 9"/>
          <p:cNvSpPr txBox="1">
            <a:spLocks noChangeArrowheads="1"/>
          </p:cNvSpPr>
          <p:nvPr/>
        </p:nvSpPr>
        <p:spPr bwMode="auto">
          <a:xfrm>
            <a:off x="708343" y="3174180"/>
            <a:ext cx="375761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你知道泡菜的原理吗？</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4" name="图片 3"/>
          <p:cNvPicPr>
            <a:picLocks noChangeAspect="1"/>
          </p:cNvPicPr>
          <p:nvPr/>
        </p:nvPicPr>
        <p:blipFill rotWithShape="1">
          <a:blip r:embed="rId1" cstate="email"/>
          <a:srcRect/>
          <a:stretch>
            <a:fillRect/>
          </a:stretch>
        </p:blipFill>
        <p:spPr>
          <a:xfrm>
            <a:off x="5320221" y="2829347"/>
            <a:ext cx="3277679" cy="2222529"/>
          </a:xfrm>
          <a:prstGeom prst="ellipse">
            <a:avLst/>
          </a:prstGeom>
          <a:ln>
            <a:noFill/>
          </a:ln>
          <a:effectLst>
            <a:softEdge rad="112500"/>
          </a:effectLst>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wipe(left)">
                                      <p:cBhvr>
                                        <p:cTn id="7" dur="500"/>
                                        <p:tgtEl>
                                          <p:spTgt spid="460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73"/>
                                        </p:tgtEl>
                                        <p:attrNameLst>
                                          <p:attrName>style.visibility</p:attrName>
                                        </p:attrNameLst>
                                      </p:cBhvr>
                                      <p:to>
                                        <p:strVal val="visible"/>
                                      </p:to>
                                    </p:set>
                                    <p:animEffect transition="in" filter="wipe(left)">
                                      <p:cBhvr>
                                        <p:cTn id="12" dur="500"/>
                                        <p:tgtEl>
                                          <p:spTgt spid="112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6084"/>
                                        </p:tgtEl>
                                        <p:attrNameLst>
                                          <p:attrName>style.visibility</p:attrName>
                                        </p:attrNameLst>
                                      </p:cBhvr>
                                      <p:to>
                                        <p:strVal val="visible"/>
                                      </p:to>
                                    </p:set>
                                    <p:animEffect transition="in" filter="wipe(left)">
                                      <p:cBhvr>
                                        <p:cTn id="22"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P spid="46083" grpId="0" bldLvl="0" animBg="1"/>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Rectangle 3"/>
          <p:cNvSpPr>
            <a:spLocks noGrp="1" noChangeArrowheads="1"/>
          </p:cNvSpPr>
          <p:nvPr>
            <p:ph idx="4294967295"/>
            <p:custDataLst>
              <p:tags r:id="rId1"/>
            </p:custDataLst>
          </p:nvPr>
        </p:nvSpPr>
        <p:spPr bwMode="auto">
          <a:xfrm>
            <a:off x="139065" y="1003935"/>
            <a:ext cx="9004935" cy="4813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fontScale="90000" lnSpcReduction="20000"/>
          </a:bodyPr>
          <a:lstStyle/>
          <a:p>
            <a:pPr eaLnBrk="1" hangingPunct="1">
              <a:buFont typeface="黑体" panose="02010609060101010101" pitchFamily="49" charset="-122"/>
              <a:buNone/>
            </a:pPr>
            <a:r>
              <a:rPr sz="2400" dirty="0" smtClean="0">
                <a:solidFill>
                  <a:srgbClr val="FF0000"/>
                </a:solidFill>
                <a:latin typeface="黑体" panose="02010609060101010101" pitchFamily="49" charset="-122"/>
                <a:ea typeface="黑体" panose="02010609060101010101" pitchFamily="49" charset="-122"/>
              </a:rPr>
              <a:t>炎热的夏天，食物容易腐败，得肠胃炎的人也较多，这是为什么？</a:t>
            </a:r>
            <a:endParaRPr sz="2400" dirty="0" smtClean="0">
              <a:solidFill>
                <a:srgbClr val="FF0000"/>
              </a:solidFill>
              <a:latin typeface="黑体" panose="02010609060101010101" pitchFamily="49" charset="-122"/>
              <a:ea typeface="黑体" panose="02010609060101010101" pitchFamily="49" charset="-122"/>
            </a:endParaRPr>
          </a:p>
        </p:txBody>
      </p:sp>
      <p:sp>
        <p:nvSpPr>
          <p:cNvPr id="78852" name="Rectangle 4"/>
          <p:cNvSpPr>
            <a:spLocks noChangeArrowheads="1"/>
          </p:cNvSpPr>
          <p:nvPr/>
        </p:nvSpPr>
        <p:spPr bwMode="auto">
          <a:xfrm>
            <a:off x="123825" y="1484445"/>
            <a:ext cx="899160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因为炎热的夏季，空气湿度大、温度高，适宜细菌、真菌的繁殖和生长，食物保存不当或时间过长，就会因被细菌、真菌污染而变质。人吃了变质的食品，就容易患肠胃炎。</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78853" name="Text Box 5"/>
          <p:cNvSpPr txBox="1">
            <a:spLocks noChangeArrowheads="1"/>
          </p:cNvSpPr>
          <p:nvPr/>
        </p:nvSpPr>
        <p:spPr bwMode="auto">
          <a:xfrm>
            <a:off x="123825" y="3521525"/>
            <a:ext cx="868680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洗净晾干的衣服干燥、缺乏营养物质，这种环境不适合真菌的繁殖，所以不会长霉；反之，脏衣脏鞋给真菌提供了适宜的生长环境，就容易长霉。</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nvSpPr>
        <p:spPr>
          <a:xfrm>
            <a:off x="114300" y="2950845"/>
            <a:ext cx="8933815" cy="570865"/>
          </a:xfrm>
          <a:prstGeom prst="rect">
            <a:avLst/>
          </a:prstGeom>
          <a:noFill/>
        </p:spPr>
        <p:txBody>
          <a:bodyPr wrap="square" rtlCol="0" anchor="t">
            <a:spAutoFit/>
          </a:bodyPr>
          <a:p>
            <a:pPr>
              <a:lnSpc>
                <a:spcPct val="130000"/>
              </a:lnSpc>
            </a:pPr>
            <a:r>
              <a:rPr sz="2400" dirty="0" smtClean="0">
                <a:solidFill>
                  <a:srgbClr val="FF0000"/>
                </a:solidFill>
                <a:latin typeface="黑体" panose="02010609060101010101" pitchFamily="49" charset="-122"/>
                <a:ea typeface="黑体" panose="02010609060101010101" pitchFamily="49" charset="-122"/>
                <a:sym typeface="+mn-ea"/>
              </a:rPr>
              <a:t>洗净晾干的衣服不会长霉，而脏衣服鞋就容易长霉，这是为什么？</a:t>
            </a:r>
            <a:endParaRPr lang="zh-CN" altLang="en-US" sz="2400" dirty="0" smtClean="0">
              <a:solidFill>
                <a:srgbClr val="FF0000"/>
              </a:solidFill>
              <a:latin typeface="黑体" panose="02010609060101010101" pitchFamily="49" charset="-122"/>
              <a:ea typeface="黑体" panose="02010609060101010101" pitchFamily="49" charset="-122"/>
              <a:sym typeface="+mn-ea"/>
            </a:endParaRPr>
          </a:p>
        </p:txBody>
      </p:sp>
      <p:sp>
        <p:nvSpPr>
          <p:cNvPr id="3" name="文本框 2"/>
          <p:cNvSpPr txBox="1"/>
          <p:nvPr/>
        </p:nvSpPr>
        <p:spPr>
          <a:xfrm>
            <a:off x="619760" y="264160"/>
            <a:ext cx="1713865" cy="583565"/>
          </a:xfrm>
          <a:prstGeom prst="rect">
            <a:avLst/>
          </a:prstGeom>
          <a:noFill/>
        </p:spPr>
        <p:txBody>
          <a:bodyPr wrap="square" rtlCol="0" anchor="t">
            <a:spAutoFit/>
          </a:bodyPr>
          <a:p>
            <a:pPr>
              <a:lnSpc>
                <a:spcPct val="100000"/>
              </a:lnSpc>
            </a:pPr>
            <a:r>
              <a:rPr lang="zh-CN" altLang="en-US" sz="32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思考</a:t>
            </a:r>
            <a:endParaRPr lang="zh-CN" altLang="en-US" sz="32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 calcmode="lin" valueType="num">
                                      <p:cBhvr>
                                        <p:cTn id="7" dur="500" fill="hold"/>
                                        <p:tgtEl>
                                          <p:spTgt spid="78852"/>
                                        </p:tgtEl>
                                        <p:attrNameLst>
                                          <p:attrName>ppt_x</p:attrName>
                                        </p:attrNameLst>
                                      </p:cBhvr>
                                      <p:tavLst>
                                        <p:tav tm="0">
                                          <p:val>
                                            <p:strVal val="1+#ppt_w/2"/>
                                          </p:val>
                                        </p:tav>
                                        <p:tav tm="100000">
                                          <p:val>
                                            <p:strVal val="#ppt_x"/>
                                          </p:val>
                                        </p:tav>
                                      </p:tavLst>
                                    </p:anim>
                                    <p:anim calcmode="lin" valueType="num">
                                      <p:cBhvr>
                                        <p:cTn id="8" dur="500" fill="hold"/>
                                        <p:tgtEl>
                                          <p:spTgt spid="7885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grpId="0" nodeType="clickEffect">
                                  <p:stCondLst>
                                    <p:cond delay="0"/>
                                  </p:stCondLst>
                                  <p:childTnLst>
                                    <p:set>
                                      <p:cBhvr>
                                        <p:cTn id="12" dur="1" fill="hold">
                                          <p:stCondLst>
                                            <p:cond delay="0"/>
                                          </p:stCondLst>
                                        </p:cTn>
                                        <p:tgtEl>
                                          <p:spTgt spid="78853"/>
                                        </p:tgtEl>
                                        <p:attrNameLst>
                                          <p:attrName>style.visibility</p:attrName>
                                        </p:attrNameLst>
                                      </p:cBhvr>
                                      <p:to>
                                        <p:strVal val="visible"/>
                                      </p:to>
                                    </p:set>
                                    <p:animEffect transition="in" filter="fade">
                                      <p:cBhvr>
                                        <p:cTn id="13" dur="1000"/>
                                        <p:tgtEl>
                                          <p:spTgt spid="78853"/>
                                        </p:tgtEl>
                                      </p:cBhvr>
                                    </p:animEffect>
                                    <p:anim calcmode="lin" valueType="num">
                                      <p:cBhvr>
                                        <p:cTn id="14" dur="1000" fill="hold"/>
                                        <p:tgtEl>
                                          <p:spTgt spid="78853"/>
                                        </p:tgtEl>
                                        <p:attrNameLst>
                                          <p:attrName>ppt_x</p:attrName>
                                        </p:attrNameLst>
                                      </p:cBhvr>
                                      <p:tavLst>
                                        <p:tav tm="0">
                                          <p:val>
                                            <p:strVal val="#ppt_x"/>
                                          </p:val>
                                        </p:tav>
                                        <p:tav tm="100000">
                                          <p:val>
                                            <p:strVal val="#ppt_x"/>
                                          </p:val>
                                        </p:tav>
                                      </p:tavLst>
                                    </p:anim>
                                    <p:anim calcmode="lin" valueType="num">
                                      <p:cBhvr>
                                        <p:cTn id="15" dur="900" decel="100000" fill="hold"/>
                                        <p:tgtEl>
                                          <p:spTgt spid="7885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885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P spid="7885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内容占位符 3"/>
          <p:cNvSpPr>
            <a:spLocks noGrp="1"/>
          </p:cNvSpPr>
          <p:nvPr>
            <p:ph idx="4294967295"/>
            <p:custDataLst>
              <p:tags r:id="rId1"/>
            </p:custDataLst>
          </p:nvPr>
        </p:nvSpPr>
        <p:spPr>
          <a:xfrm>
            <a:off x="0" y="2228215"/>
            <a:ext cx="1165225" cy="1174750"/>
          </a:xfrm>
        </p:spPr>
        <p:txBody>
          <a:bodyPr vert="horz" wrap="square" lIns="91440" tIns="45720" rIns="91440" bIns="45720" numCol="1" anchor="t" anchorCtr="0" compatLnSpc="1">
            <a:noAutofit/>
          </a:bodyPr>
          <a:lstStyle/>
          <a:p>
            <a:pPr indent="0" eaLnBrk="1" hangingPunct="1">
              <a:lnSpc>
                <a:spcPct val="150000"/>
              </a:lnSpc>
              <a:buFont typeface="黑体" panose="02010609060101010101" pitchFamily="49" charset="-122"/>
              <a:buNone/>
              <a:defRPr/>
            </a:pPr>
            <a:r>
              <a:rPr sz="2400">
                <a:latin typeface="黑体" panose="02010609060101010101" pitchFamily="49" charset="-122"/>
                <a:ea typeface="黑体" panose="02010609060101010101" pitchFamily="49" charset="-122"/>
              </a:rPr>
              <a:t>微生物的分布</a:t>
            </a:r>
            <a:endParaRPr sz="2400">
              <a:latin typeface="黑体" panose="02010609060101010101" pitchFamily="49" charset="-122"/>
              <a:ea typeface="黑体" panose="02010609060101010101" pitchFamily="49" charset="-122"/>
            </a:endParaRPr>
          </a:p>
        </p:txBody>
      </p:sp>
      <p:sp>
        <p:nvSpPr>
          <p:cNvPr id="5" name="内容占位符 3"/>
          <p:cNvSpPr txBox="1">
            <a:spLocks noChangeArrowheads="1"/>
          </p:cNvSpPr>
          <p:nvPr/>
        </p:nvSpPr>
        <p:spPr bwMode="auto">
          <a:xfrm>
            <a:off x="1887538" y="997400"/>
            <a:ext cx="1458912"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spcBef>
                <a:spcPts val="1200"/>
              </a:spcBef>
              <a:buClr>
                <a:schemeClr val="accent1"/>
              </a:buClr>
              <a:buSzPct val="50000"/>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观察菌落</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6" name="AutoShape 4"/>
          <p:cNvSpPr/>
          <p:nvPr/>
        </p:nvSpPr>
        <p:spPr bwMode="auto">
          <a:xfrm>
            <a:off x="1720215" y="1319530"/>
            <a:ext cx="225425" cy="3045460"/>
          </a:xfrm>
          <a:prstGeom prst="leftBrace">
            <a:avLst>
              <a:gd name="adj1" fmla="val 58591"/>
              <a:gd name="adj2" fmla="val 50000"/>
            </a:avLst>
          </a:prstGeom>
          <a:noFill/>
          <a:ln w="19050">
            <a:solidFill>
              <a:schemeClr val="tx1">
                <a:lumMod val="50000"/>
              </a:schemeClr>
            </a:solidFill>
            <a:round/>
          </a:ln>
          <a:extLst>
            <a:ext uri="{909E8E84-426E-40DD-AFC4-6F175D3DCCD1}">
              <a14:hiddenFill xmlns:a14="http://schemas.microsoft.com/office/drawing/2010/main">
                <a:solidFill>
                  <a:srgbClr val="FFFFFF"/>
                </a:solidFill>
              </a14:hiddenFill>
            </a:ext>
          </a:extLst>
        </p:spPr>
        <p:txBody>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auto">
              <a:spcBef>
                <a:spcPts val="0"/>
              </a:spcBef>
              <a:spcAft>
                <a:spcPts val="0"/>
              </a:spcAft>
              <a:defRPr/>
            </a:pPr>
            <a:endParaRPr lang="zh-CN" altLang="zh-CN"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7" name="内容占位符 3"/>
          <p:cNvSpPr txBox="1">
            <a:spLocks noChangeArrowheads="1"/>
          </p:cNvSpPr>
          <p:nvPr/>
        </p:nvSpPr>
        <p:spPr bwMode="auto">
          <a:xfrm>
            <a:off x="3543300" y="565918"/>
            <a:ext cx="4645025"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00000"/>
              </a:lnSpc>
              <a:spcBef>
                <a:spcPts val="1200"/>
              </a:spcBef>
              <a:buClr>
                <a:schemeClr val="accent1"/>
              </a:buClr>
              <a:buSzPct val="50000"/>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菌落：</a:t>
            </a: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由一个细菌或真菌繁殖后形成的肉眼可见的集合体</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8" name="AutoShape 4"/>
          <p:cNvSpPr/>
          <p:nvPr/>
        </p:nvSpPr>
        <p:spPr bwMode="auto">
          <a:xfrm>
            <a:off x="6075680" y="3891915"/>
            <a:ext cx="114300" cy="890270"/>
          </a:xfrm>
          <a:prstGeom prst="leftBrace">
            <a:avLst>
              <a:gd name="adj1" fmla="val 91667"/>
              <a:gd name="adj2" fmla="val 50000"/>
            </a:avLst>
          </a:prstGeom>
          <a:noFill/>
          <a:ln w="19050">
            <a:solidFill>
              <a:schemeClr val="tx1">
                <a:lumMod val="50000"/>
              </a:schemeClr>
            </a:solidFill>
            <a:round/>
          </a:ln>
          <a:extLst>
            <a:ext uri="{909E8E84-426E-40DD-AFC4-6F175D3DCCD1}">
              <a14:hiddenFill xmlns:a14="http://schemas.microsoft.com/office/drawing/2010/main">
                <a:solidFill>
                  <a:srgbClr val="FFFFFF"/>
                </a:solidFill>
              </a14:hiddenFill>
            </a:ext>
          </a:extLst>
        </p:spPr>
        <p:txBody>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auto">
              <a:spcBef>
                <a:spcPts val="0"/>
              </a:spcBef>
              <a:spcAft>
                <a:spcPts val="0"/>
              </a:spcAft>
              <a:defRPr/>
            </a:pPr>
            <a:endParaRPr lang="zh-CN" altLang="zh-CN" sz="2800">
              <a:ln>
                <a:solidFill>
                  <a:sysClr val="windowText" lastClr="000000"/>
                </a:solidFill>
              </a:ln>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9" name="内容占位符 3"/>
          <p:cNvSpPr txBox="1">
            <a:spLocks noChangeArrowheads="1"/>
          </p:cNvSpPr>
          <p:nvPr/>
        </p:nvSpPr>
        <p:spPr bwMode="auto">
          <a:xfrm>
            <a:off x="3543300" y="1532070"/>
            <a:ext cx="39211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00000"/>
              </a:lnSpc>
              <a:spcBef>
                <a:spcPts val="1200"/>
              </a:spcBef>
              <a:buClr>
                <a:schemeClr val="accent1"/>
              </a:buClr>
              <a:buSzPct val="50000"/>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细菌菌落：较小，多为灰色</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内容占位符 3"/>
          <p:cNvSpPr txBox="1">
            <a:spLocks noChangeArrowheads="1"/>
          </p:cNvSpPr>
          <p:nvPr/>
        </p:nvSpPr>
        <p:spPr bwMode="auto">
          <a:xfrm>
            <a:off x="3595688" y="2109285"/>
            <a:ext cx="4254500"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00000"/>
              </a:lnSpc>
              <a:spcBef>
                <a:spcPts val="1200"/>
              </a:spcBef>
              <a:buClr>
                <a:schemeClr val="accent1"/>
              </a:buClr>
              <a:buSzPct val="50000"/>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真菌菌落：较大，颜色多样</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1" name="内容占位符 3"/>
          <p:cNvSpPr txBox="1">
            <a:spLocks noChangeArrowheads="1"/>
          </p:cNvSpPr>
          <p:nvPr/>
        </p:nvSpPr>
        <p:spPr bwMode="auto">
          <a:xfrm>
            <a:off x="1939608" y="2710313"/>
            <a:ext cx="55245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spcBef>
                <a:spcPts val="1200"/>
              </a:spcBef>
              <a:buClr>
                <a:schemeClr val="accent1"/>
              </a:buClr>
              <a:buSzPct val="50000"/>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探究：检测不同环境中的细菌和真菌</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2" name="内容占位符 3"/>
          <p:cNvSpPr txBox="1">
            <a:spLocks noChangeArrowheads="1"/>
          </p:cNvSpPr>
          <p:nvPr/>
        </p:nvSpPr>
        <p:spPr bwMode="auto">
          <a:xfrm>
            <a:off x="1939608" y="3402780"/>
            <a:ext cx="3967162"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spcBef>
                <a:spcPts val="1200"/>
              </a:spcBef>
              <a:buClr>
                <a:schemeClr val="accent1"/>
              </a:buClr>
              <a:buSzPct val="50000"/>
            </a:pP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分布：广泛分布于生物圈中</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3" name="内容占位符 3"/>
          <p:cNvSpPr txBox="1">
            <a:spLocks noChangeArrowheads="1"/>
          </p:cNvSpPr>
          <p:nvPr/>
        </p:nvSpPr>
        <p:spPr bwMode="auto">
          <a:xfrm>
            <a:off x="1954530" y="4097020"/>
            <a:ext cx="418846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00000"/>
              </a:lnSpc>
              <a:spcBef>
                <a:spcPts val="1200"/>
              </a:spcBef>
              <a:buClr>
                <a:schemeClr val="accent1"/>
              </a:buClr>
              <a:buSzPct val="50000"/>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细菌和真菌生存所需基本条件</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4" name="内容占位符 3"/>
          <p:cNvSpPr txBox="1">
            <a:spLocks noChangeArrowheads="1"/>
          </p:cNvSpPr>
          <p:nvPr/>
        </p:nvSpPr>
        <p:spPr bwMode="auto">
          <a:xfrm>
            <a:off x="6233160" y="3627755"/>
            <a:ext cx="880110" cy="41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00000"/>
              </a:lnSpc>
              <a:spcBef>
                <a:spcPts val="1200"/>
              </a:spcBef>
              <a:buClr>
                <a:schemeClr val="accent1"/>
              </a:buClr>
              <a:buSzPct val="50000"/>
            </a:pP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水分</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5" name="内容占位符 3"/>
          <p:cNvSpPr txBox="1">
            <a:spLocks noChangeArrowheads="1"/>
          </p:cNvSpPr>
          <p:nvPr/>
        </p:nvSpPr>
        <p:spPr bwMode="auto">
          <a:xfrm>
            <a:off x="6220460" y="3922528"/>
            <a:ext cx="1527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spcBef>
                <a:spcPts val="1200"/>
              </a:spcBef>
              <a:buClr>
                <a:schemeClr val="accent1"/>
              </a:buClr>
              <a:buSzPct val="50000"/>
            </a:pP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适宜温度</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6" name="内容占位符 3"/>
          <p:cNvSpPr txBox="1">
            <a:spLocks noChangeArrowheads="1"/>
          </p:cNvSpPr>
          <p:nvPr/>
        </p:nvSpPr>
        <p:spPr bwMode="auto">
          <a:xfrm>
            <a:off x="6220460" y="4365123"/>
            <a:ext cx="152717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spcBef>
                <a:spcPts val="1200"/>
              </a:spcBef>
              <a:buClr>
                <a:schemeClr val="accent1"/>
              </a:buClr>
              <a:buSzPct val="50000"/>
            </a:pP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有机物</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7" name="AutoShape 4"/>
          <p:cNvSpPr/>
          <p:nvPr/>
        </p:nvSpPr>
        <p:spPr bwMode="auto">
          <a:xfrm>
            <a:off x="3346450" y="699135"/>
            <a:ext cx="196850" cy="1746250"/>
          </a:xfrm>
          <a:prstGeom prst="leftBrace">
            <a:avLst>
              <a:gd name="adj1" fmla="val 63158"/>
              <a:gd name="adj2" fmla="val 50000"/>
            </a:avLst>
          </a:prstGeom>
          <a:noFill/>
          <a:ln w="19050">
            <a:solidFill>
              <a:schemeClr val="tx1">
                <a:lumMod val="50000"/>
              </a:schemeClr>
            </a:solidFill>
            <a:round/>
          </a:ln>
          <a:extLst>
            <a:ext uri="{909E8E84-426E-40DD-AFC4-6F175D3DCCD1}">
              <a14:hiddenFill xmlns:a14="http://schemas.microsoft.com/office/drawing/2010/main">
                <a:solidFill>
                  <a:srgbClr val="FFFFFF"/>
                </a:solidFill>
              </a14:hiddenFill>
            </a:ext>
          </a:extLst>
        </p:spPr>
        <p:txBody>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auto">
              <a:spcBef>
                <a:spcPts val="0"/>
              </a:spcBef>
              <a:spcAft>
                <a:spcPts val="0"/>
              </a:spcAft>
              <a:defRPr/>
            </a:pPr>
            <a:endParaRPr lang="zh-CN" altLang="zh-CN"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51215" name="文本框 17"/>
          <p:cNvSpPr txBox="1">
            <a:spLocks noChangeArrowheads="1"/>
          </p:cNvSpPr>
          <p:nvPr/>
        </p:nvSpPr>
        <p:spPr bwMode="auto">
          <a:xfrm>
            <a:off x="597535" y="306520"/>
            <a:ext cx="16129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00000"/>
              </a:lnSpc>
            </a:pP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本课小结</a:t>
            </a:r>
            <a:endPar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bldLvl="0" animBg="1"/>
      <p:bldP spid="7" grpId="0"/>
      <p:bldP spid="8" grpId="0" bldLvl="0" animBg="1"/>
      <p:bldP spid="9" grpId="0"/>
      <p:bldP spid="10" grpId="0"/>
      <p:bldP spid="11" grpId="0"/>
      <p:bldP spid="12" grpId="0"/>
      <p:bldP spid="13" grpId="0"/>
      <p:bldP spid="14" grpId="0"/>
      <p:bldP spid="15" grpId="0"/>
      <p:bldP spid="16" grpId="0"/>
      <p:bldP spid="1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ectangle 2"/>
          <p:cNvSpPr>
            <a:spLocks noChangeArrowheads="1"/>
          </p:cNvSpPr>
          <p:nvPr/>
        </p:nvSpPr>
        <p:spPr bwMode="auto">
          <a:xfrm>
            <a:off x="301625" y="2793365"/>
            <a:ext cx="9013190" cy="1753235"/>
          </a:xfrm>
          <a:prstGeom prst="rect">
            <a:avLst/>
          </a:prstGeom>
          <a:noFill/>
        </p:spPr>
        <p:txBody>
          <a:bodyPr wrap="square">
            <a:spAutoFit/>
          </a:bodyPr>
          <a:lstStyle/>
          <a:p>
            <a:pPr>
              <a:lnSpc>
                <a:spcPct val="150000"/>
              </a:lnSpc>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2.</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下列条件不是所有细菌和真菌生存所必需的条件的是（    ）</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适宜的温度                </a:t>
            </a: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B.</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水分              </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C.</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氧气                      </a:t>
            </a: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D.</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营养物质</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2226" name="文本框 3"/>
          <p:cNvSpPr txBox="1">
            <a:spLocks noChangeArrowheads="1"/>
          </p:cNvSpPr>
          <p:nvPr/>
        </p:nvSpPr>
        <p:spPr bwMode="auto">
          <a:xfrm>
            <a:off x="292100" y="906145"/>
            <a:ext cx="770699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1.</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下列环境中，菌类生物较多存在的是（    ）</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A.</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刚煮熟的食物中            </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B.</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火山口的熔岩中</a:t>
            </a:r>
            <a:endPar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C.</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腌制食品的盐水中        </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D.</a:t>
            </a: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流通的货币上</a:t>
            </a:r>
            <a:endPar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49155" name="文本占位符 1"/>
          <p:cNvSpPr>
            <a:spLocks noGrp="1"/>
          </p:cNvSpPr>
          <p:nvPr>
            <p:ph idx="4294967295"/>
            <p:custDataLst>
              <p:tags r:id="rId1"/>
            </p:custDataLst>
          </p:nvPr>
        </p:nvSpPr>
        <p:spPr>
          <a:xfrm>
            <a:off x="8537575" y="1195070"/>
            <a:ext cx="606425" cy="438150"/>
          </a:xfrm>
        </p:spPr>
        <p:txBody>
          <a:bodyPr vert="horz" wrap="square" lIns="91440" tIns="45720" rIns="91440" bIns="45720" numCol="1" anchor="b" anchorCtr="0" compatLnSpc="1">
            <a:normAutofit fontScale="40000"/>
          </a:bodyPr>
          <a:lstStyle/>
          <a:p>
            <a:pPr indent="0" eaLnBrk="1" hangingPunct="1">
              <a:buFont typeface="黑体" panose="02010609060101010101" pitchFamily="49" charset="-122"/>
              <a:buNone/>
              <a:defRPr/>
            </a:pPr>
            <a:r>
              <a:rPr lang="en-US" altLang="zh-CN" sz="4000" b="1">
                <a:solidFill>
                  <a:srgbClr val="FF0000"/>
                </a:solidFill>
                <a:latin typeface="黑体" panose="02010609060101010101" pitchFamily="49" charset="-122"/>
                <a:ea typeface="黑体" panose="02010609060101010101" pitchFamily="49" charset="-122"/>
                <a:cs typeface="黑体" panose="02010609060101010101" pitchFamily="49" charset="-122"/>
              </a:rPr>
              <a:t>D</a:t>
            </a:r>
            <a:endParaRPr lang="en-US" altLang="zh-CN" sz="4000" b="1">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3" name="Rectangle 3"/>
          <p:cNvSpPr>
            <a:spLocks noChangeArrowheads="1"/>
          </p:cNvSpPr>
          <p:nvPr/>
        </p:nvSpPr>
        <p:spPr bwMode="auto">
          <a:xfrm>
            <a:off x="8131810" y="3079565"/>
            <a:ext cx="66833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defTabSz="685800" eaLnBrk="0" hangingPunct="0">
              <a:lnSpc>
                <a:spcPct val="110000"/>
              </a:lnSpc>
              <a:spcBef>
                <a:spcPts val="1200"/>
              </a:spcBef>
              <a:buClr>
                <a:schemeClr val="accent1"/>
              </a:buClr>
              <a:buSzPct val="50000"/>
              <a:buFont typeface="黑体" panose="02010609060101010101" pitchFamily="49" charset="-122"/>
              <a:buNone/>
              <a:defRPr/>
            </a:pPr>
            <a:r>
              <a:rPr lang="en-US" altLang="zh-CN" sz="40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C</a:t>
            </a:r>
            <a:endParaRPr lang="en-US" altLang="zh-CN" sz="40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1215" name="文本框 17"/>
          <p:cNvSpPr txBox="1">
            <a:spLocks noChangeArrowheads="1"/>
          </p:cNvSpPr>
          <p:nvPr>
            <p:custDataLst>
              <p:tags r:id="rId2"/>
            </p:custDataLst>
          </p:nvPr>
        </p:nvSpPr>
        <p:spPr bwMode="auto">
          <a:xfrm>
            <a:off x="597535" y="306520"/>
            <a:ext cx="16129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nSpc>
                <a:spcPct val="100000"/>
              </a:lnSpc>
            </a:pP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课堂检测</a:t>
            </a:r>
            <a:endPar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wipe(left)">
                                      <p:cBhvr>
                                        <p:cTn id="7" dur="500"/>
                                        <p:tgtEl>
                                          <p:spTgt spid="491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915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5" name="图片 1"/>
          <p:cNvPicPr>
            <a:picLocks noChangeAspect="1" noChangeArrowheads="1"/>
          </p:cNvPicPr>
          <p:nvPr/>
        </p:nvPicPr>
        <p:blipFill>
          <a:blip r:embed="rId1" cstate="email">
            <a:clrChange>
              <a:clrFrom>
                <a:srgbClr val="F8FAF9"/>
              </a:clrFrom>
              <a:clrTo>
                <a:srgbClr val="F8FAF9">
                  <a:alpha val="0"/>
                </a:srgbClr>
              </a:clrTo>
            </a:clrChange>
          </a:blip>
          <a:srcRect/>
          <a:stretch>
            <a:fillRect/>
          </a:stretch>
        </p:blipFill>
        <p:spPr bwMode="auto">
          <a:xfrm>
            <a:off x="685800" y="1119505"/>
            <a:ext cx="3890645" cy="301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6" name="图片 4"/>
          <p:cNvPicPr>
            <a:picLocks noChangeAspect="1" noChangeArrowheads="1"/>
          </p:cNvPicPr>
          <p:nvPr/>
        </p:nvPicPr>
        <p:blipFill>
          <a:blip r:embed="rId2" cstate="email"/>
          <a:srcRect/>
          <a:stretch>
            <a:fillRect/>
          </a:stretch>
        </p:blipFill>
        <p:spPr bwMode="auto">
          <a:xfrm>
            <a:off x="5140325" y="1393825"/>
            <a:ext cx="3629025" cy="274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5"/>
          <p:cNvSpPr>
            <a:spLocks noChangeArrowheads="1"/>
          </p:cNvSpPr>
          <p:nvPr/>
        </p:nvSpPr>
        <p:spPr bwMode="auto">
          <a:xfrm>
            <a:off x="5959475" y="4320673"/>
            <a:ext cx="19608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变质的牛奶</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1508" name="矩形 6"/>
          <p:cNvSpPr>
            <a:spLocks noChangeArrowheads="1"/>
          </p:cNvSpPr>
          <p:nvPr/>
        </p:nvSpPr>
        <p:spPr bwMode="auto">
          <a:xfrm>
            <a:off x="1634173" y="4282573"/>
            <a:ext cx="19608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腐烂的苹果</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3"/>
            </p:custDataLst>
          </p:nvPr>
        </p:nvSpPr>
        <p:spPr>
          <a:xfrm>
            <a:off x="685165" y="285750"/>
            <a:ext cx="3132455" cy="583565"/>
          </a:xfrm>
          <a:prstGeom prst="rect">
            <a:avLst/>
          </a:prstGeom>
          <a:noFill/>
        </p:spPr>
        <p:txBody>
          <a:bodyPr wrap="square" rtlCol="0" anchor="t">
            <a:spAutoFit/>
          </a:bodyPr>
          <a:p>
            <a:pPr>
              <a:lnSpc>
                <a:spcPct val="100000"/>
              </a:lnSpc>
            </a:pPr>
            <a:r>
              <a:rPr lang="zh-CN" altLang="en-US" sz="32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情景导入</a:t>
            </a:r>
            <a:endParaRPr lang="zh-CN" altLang="en-US" sz="3200"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1505"/>
                                        </p:tgtEl>
                                        <p:attrNameLst>
                                          <p:attrName>style.visibility</p:attrName>
                                        </p:attrNameLst>
                                      </p:cBhvr>
                                      <p:to>
                                        <p:strVal val="visible"/>
                                      </p:to>
                                    </p:set>
                                    <p:anim calcmode="lin" valueType="num">
                                      <p:cBhvr>
                                        <p:cTn id="7" dur="500" fill="hold"/>
                                        <p:tgtEl>
                                          <p:spTgt spid="21505"/>
                                        </p:tgtEl>
                                        <p:attrNameLst>
                                          <p:attrName>ppt_w</p:attrName>
                                        </p:attrNameLst>
                                      </p:cBhvr>
                                      <p:tavLst>
                                        <p:tav tm="0">
                                          <p:val>
                                            <p:fltVal val="0"/>
                                          </p:val>
                                        </p:tav>
                                        <p:tav tm="100000">
                                          <p:val>
                                            <p:strVal val="#ppt_w"/>
                                          </p:val>
                                        </p:tav>
                                      </p:tavLst>
                                    </p:anim>
                                    <p:anim calcmode="lin" valueType="num">
                                      <p:cBhvr>
                                        <p:cTn id="8" dur="500" fill="hold"/>
                                        <p:tgtEl>
                                          <p:spTgt spid="2150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1508"/>
                                        </p:tgtEl>
                                        <p:attrNameLst>
                                          <p:attrName>style.visibility</p:attrName>
                                        </p:attrNameLst>
                                      </p:cBhvr>
                                      <p:to>
                                        <p:strVal val="visible"/>
                                      </p:to>
                                    </p:set>
                                    <p:anim calcmode="lin" valueType="num">
                                      <p:cBhvr>
                                        <p:cTn id="11" dur="500" fill="hold"/>
                                        <p:tgtEl>
                                          <p:spTgt spid="21508"/>
                                        </p:tgtEl>
                                        <p:attrNameLst>
                                          <p:attrName>ppt_w</p:attrName>
                                        </p:attrNameLst>
                                      </p:cBhvr>
                                      <p:tavLst>
                                        <p:tav tm="0">
                                          <p:val>
                                            <p:fltVal val="0"/>
                                          </p:val>
                                        </p:tav>
                                        <p:tav tm="100000">
                                          <p:val>
                                            <p:strVal val="#ppt_w"/>
                                          </p:val>
                                        </p:tav>
                                      </p:tavLst>
                                    </p:anim>
                                    <p:anim calcmode="lin" valueType="num">
                                      <p:cBhvr>
                                        <p:cTn id="12" dur="500" fill="hold"/>
                                        <p:tgtEl>
                                          <p:spTgt spid="21508"/>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21506"/>
                                        </p:tgtEl>
                                        <p:attrNameLst>
                                          <p:attrName>style.visibility</p:attrName>
                                        </p:attrNameLst>
                                      </p:cBhvr>
                                      <p:to>
                                        <p:strVal val="visible"/>
                                      </p:to>
                                    </p:set>
                                    <p:anim calcmode="lin" valueType="num">
                                      <p:cBhvr>
                                        <p:cTn id="17" dur="500" fill="hold"/>
                                        <p:tgtEl>
                                          <p:spTgt spid="21506"/>
                                        </p:tgtEl>
                                        <p:attrNameLst>
                                          <p:attrName>ppt_w</p:attrName>
                                        </p:attrNameLst>
                                      </p:cBhvr>
                                      <p:tavLst>
                                        <p:tav tm="0">
                                          <p:val>
                                            <p:fltVal val="0"/>
                                          </p:val>
                                        </p:tav>
                                        <p:tav tm="100000">
                                          <p:val>
                                            <p:strVal val="#ppt_w"/>
                                          </p:val>
                                        </p:tav>
                                      </p:tavLst>
                                    </p:anim>
                                    <p:anim calcmode="lin" valueType="num">
                                      <p:cBhvr>
                                        <p:cTn id="18" dur="500" fill="hold"/>
                                        <p:tgtEl>
                                          <p:spTgt spid="21506"/>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21507"/>
                                        </p:tgtEl>
                                        <p:attrNameLst>
                                          <p:attrName>style.visibility</p:attrName>
                                        </p:attrNameLst>
                                      </p:cBhvr>
                                      <p:to>
                                        <p:strVal val="visible"/>
                                      </p:to>
                                    </p:set>
                                    <p:anim calcmode="lin" valueType="num">
                                      <p:cBhvr>
                                        <p:cTn id="21" dur="500" fill="hold"/>
                                        <p:tgtEl>
                                          <p:spTgt spid="21507"/>
                                        </p:tgtEl>
                                        <p:attrNameLst>
                                          <p:attrName>ppt_w</p:attrName>
                                        </p:attrNameLst>
                                      </p:cBhvr>
                                      <p:tavLst>
                                        <p:tav tm="0">
                                          <p:val>
                                            <p:fltVal val="0"/>
                                          </p:val>
                                        </p:tav>
                                        <p:tav tm="100000">
                                          <p:val>
                                            <p:strVal val="#ppt_w"/>
                                          </p:val>
                                        </p:tav>
                                      </p:tavLst>
                                    </p:anim>
                                    <p:anim calcmode="lin" valueType="num">
                                      <p:cBhvr>
                                        <p:cTn id="22" dur="500" fill="hold"/>
                                        <p:tgtEl>
                                          <p:spTgt spid="2150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P spid="21508" grpId="1"/>
      <p:bldP spid="21507" grpId="0"/>
      <p:bldP spid="21507"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498475" y="866775"/>
            <a:ext cx="8406130" cy="3636010"/>
          </a:xfrm>
          <a:prstGeom prst="rect">
            <a:avLst/>
          </a:prstGeom>
          <a:noFill/>
        </p:spPr>
        <p:txBody>
          <a:bodyPr wrap="square">
            <a:spAutoFit/>
          </a:bodyPr>
          <a:lstStyle/>
          <a:p>
            <a:pPr>
              <a:lnSpc>
                <a:spcPct val="120000"/>
              </a:lnSpc>
              <a:spcBef>
                <a:spcPts val="0"/>
              </a:spcBef>
              <a:spcAft>
                <a:spcPts val="0"/>
              </a:spcAft>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一位同学在牛奶琼脂培养基上接种了甲、乙两种细菌，同时还在培养基上放了盐水浸过的纸片。在恒温培养箱中培养几天后，盐水浸过的纸片周围只有乙细菌生长，没有甲细菌的生长。下列有关解释中，正确的是（    ）</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a:lnSpc>
                <a:spcPct val="120000"/>
              </a:lnSpc>
              <a:spcBef>
                <a:spcPts val="0"/>
              </a:spcBef>
              <a:spcAft>
                <a:spcPts val="0"/>
              </a:spcAft>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   A.</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不同的细菌需要的生存条件是不一样的  </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a:lnSpc>
                <a:spcPct val="120000"/>
              </a:lnSpc>
              <a:spcBef>
                <a:spcPts val="0"/>
              </a:spcBef>
              <a:spcAft>
                <a:spcPts val="0"/>
              </a:spcAft>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   B.</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这两种细菌对环境的适应能力是一样的</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a:lnSpc>
                <a:spcPct val="120000"/>
              </a:lnSpc>
              <a:spcBef>
                <a:spcPts val="0"/>
              </a:spcBef>
              <a:spcAft>
                <a:spcPts val="0"/>
              </a:spcAft>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   C.</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甲、乙细菌都能够在盐水环境中生存    </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a:lnSpc>
                <a:spcPct val="120000"/>
              </a:lnSpc>
              <a:spcBef>
                <a:spcPts val="0"/>
              </a:spcBef>
              <a:spcAft>
                <a:spcPts val="0"/>
              </a:spcAft>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   D.</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甲、乙细菌都不能够在盐水环境中生存</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9395" name="Rectangle 3"/>
          <p:cNvSpPr>
            <a:spLocks noChangeArrowheads="1"/>
          </p:cNvSpPr>
          <p:nvPr/>
        </p:nvSpPr>
        <p:spPr bwMode="auto">
          <a:xfrm>
            <a:off x="5876290" y="2304230"/>
            <a:ext cx="4302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defTabSz="685800" eaLnBrk="0" hangingPunct="0">
              <a:lnSpc>
                <a:spcPct val="110000"/>
              </a:lnSpc>
              <a:spcBef>
                <a:spcPts val="1200"/>
              </a:spcBef>
              <a:buClr>
                <a:schemeClr val="accent1"/>
              </a:buClr>
              <a:buSzPct val="50000"/>
              <a:buFont typeface="黑体" panose="02010609060101010101" pitchFamily="49" charset="-122"/>
              <a:buNone/>
              <a:defRPr/>
            </a:pPr>
            <a:r>
              <a:rPr lang="en-US" altLang="zh-CN" sz="40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a:t>
            </a:r>
            <a:endParaRPr lang="en-US" altLang="zh-CN" sz="40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1215" name="文本框 17"/>
          <p:cNvSpPr txBox="1">
            <a:spLocks noChangeArrowheads="1"/>
          </p:cNvSpPr>
          <p:nvPr>
            <p:custDataLst>
              <p:tags r:id="rId1"/>
            </p:custDataLst>
          </p:nvPr>
        </p:nvSpPr>
        <p:spPr bwMode="auto">
          <a:xfrm>
            <a:off x="597535" y="306520"/>
            <a:ext cx="16129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nSpc>
                <a:spcPct val="100000"/>
              </a:lnSpc>
            </a:pP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课堂检测</a:t>
            </a:r>
            <a:endPar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9395"/>
                                        </p:tgtEl>
                                        <p:attrNameLst>
                                          <p:attrName>style.visibility</p:attrName>
                                        </p:attrNameLst>
                                      </p:cBhvr>
                                      <p:to>
                                        <p:strVal val="visible"/>
                                      </p:to>
                                    </p:set>
                                    <p:animEffect transition="in" filter="fade">
                                      <p:cBhvr>
                                        <p:cTn id="7" dur="1000"/>
                                        <p:tgtEl>
                                          <p:spTgt spid="59395"/>
                                        </p:tgtEl>
                                      </p:cBhvr>
                                    </p:animEffect>
                                    <p:anim calcmode="lin" valueType="num">
                                      <p:cBhvr>
                                        <p:cTn id="8" dur="1000" fill="hold"/>
                                        <p:tgtEl>
                                          <p:spTgt spid="59395"/>
                                        </p:tgtEl>
                                        <p:attrNameLst>
                                          <p:attrName>ppt_x</p:attrName>
                                        </p:attrNameLst>
                                      </p:cBhvr>
                                      <p:tavLst>
                                        <p:tav tm="0">
                                          <p:val>
                                            <p:strVal val="#ppt_x"/>
                                          </p:val>
                                        </p:tav>
                                        <p:tav tm="100000">
                                          <p:val>
                                            <p:strVal val="#ppt_x"/>
                                          </p:val>
                                        </p:tav>
                                      </p:tavLst>
                                    </p:anim>
                                    <p:anim calcmode="lin" valueType="num">
                                      <p:cBhvr>
                                        <p:cTn id="9" dur="1000" fill="hold"/>
                                        <p:tgtEl>
                                          <p:spTgt spid="593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480060" y="828675"/>
            <a:ext cx="8491220" cy="3969385"/>
          </a:xfrm>
          <a:prstGeom prst="rect">
            <a:avLst/>
          </a:prstGeom>
          <a:noFill/>
        </p:spPr>
        <p:txBody>
          <a:bodyPr wrap="square">
            <a:spAutoFit/>
          </a:bodyPr>
          <a:lstStyle/>
          <a:p>
            <a:pPr>
              <a:lnSpc>
                <a:spcPct val="150000"/>
              </a:lnSpc>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4.</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制作泡菜是用乳酸菌使蔬菜中的有机物分解，生成乳酸。制作泡菜的泡菜坛不仅要加盖，而且要用水封口。这样做的目的不包括（    ）</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防止外界空气中的其他细菌进入泡菜坛中   </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B.</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防止泡菜坛中产生的乳酸的酸味挥发</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C.</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不让空气进入坛内而保持坛内的缺氧环境，利于乳酸菌生长    </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defRPr/>
            </a:pPr>
            <a:r>
              <a:rPr lang="en-US" altLang="zh-CN"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D.</a:t>
            </a:r>
            <a:r>
              <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增加坛内空气湿度</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0419" name="Rectangle 3"/>
          <p:cNvSpPr>
            <a:spLocks noChangeArrowheads="1"/>
          </p:cNvSpPr>
          <p:nvPr/>
        </p:nvSpPr>
        <p:spPr bwMode="auto">
          <a:xfrm>
            <a:off x="1891030" y="2093728"/>
            <a:ext cx="441325" cy="53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defTabSz="685800" eaLnBrk="0" hangingPunct="0">
              <a:lnSpc>
                <a:spcPct val="110000"/>
              </a:lnSpc>
              <a:spcBef>
                <a:spcPts val="1200"/>
              </a:spcBef>
              <a:buClr>
                <a:schemeClr val="accent1"/>
              </a:buClr>
              <a:buSzPct val="50000"/>
              <a:buFont typeface="黑体" panose="02010609060101010101" pitchFamily="49" charset="-122"/>
              <a:buNone/>
              <a:defRPr/>
            </a:pPr>
            <a:r>
              <a:rPr lang="en-US" altLang="zh-CN" sz="40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a:t>
            </a:r>
            <a:endParaRPr lang="en-US" altLang="zh-CN" sz="40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1215" name="文本框 17"/>
          <p:cNvSpPr txBox="1">
            <a:spLocks noChangeArrowheads="1"/>
          </p:cNvSpPr>
          <p:nvPr>
            <p:custDataLst>
              <p:tags r:id="rId1"/>
            </p:custDataLst>
          </p:nvPr>
        </p:nvSpPr>
        <p:spPr bwMode="auto">
          <a:xfrm>
            <a:off x="597535" y="306520"/>
            <a:ext cx="16129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nSpc>
                <a:spcPct val="100000"/>
              </a:lnSpc>
            </a:pP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课堂检测</a:t>
            </a:r>
            <a:endPar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fade">
                                      <p:cBhvr>
                                        <p:cTn id="7" dur="1000"/>
                                        <p:tgtEl>
                                          <p:spTgt spid="60419"/>
                                        </p:tgtEl>
                                      </p:cBhvr>
                                    </p:animEffect>
                                    <p:anim calcmode="lin" valueType="num">
                                      <p:cBhvr>
                                        <p:cTn id="8" dur="1000" fill="hold"/>
                                        <p:tgtEl>
                                          <p:spTgt spid="60419"/>
                                        </p:tgtEl>
                                        <p:attrNameLst>
                                          <p:attrName>ppt_x</p:attrName>
                                        </p:attrNameLst>
                                      </p:cBhvr>
                                      <p:tavLst>
                                        <p:tav tm="0">
                                          <p:val>
                                            <p:strVal val="#ppt_x"/>
                                          </p:val>
                                        </p:tav>
                                        <p:tav tm="100000">
                                          <p:val>
                                            <p:strVal val="#ppt_x"/>
                                          </p:val>
                                        </p:tav>
                                      </p:tavLst>
                                    </p:anim>
                                    <p:anim calcmode="lin" valueType="num">
                                      <p:cBhvr>
                                        <p:cTn id="9" dur="1000" fill="hold"/>
                                        <p:tgtEl>
                                          <p:spTgt spid="604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95" name="Rectangle 19"/>
          <p:cNvSpPr/>
          <p:nvPr/>
        </p:nvSpPr>
        <p:spPr>
          <a:xfrm>
            <a:off x="481330" y="1051375"/>
            <a:ext cx="8305800" cy="3646170"/>
          </a:xfrm>
          <a:prstGeom prst="rect">
            <a:avLst/>
          </a:prstGeom>
          <a:noFill/>
          <a:ln w="9525">
            <a:noFill/>
          </a:ln>
        </p:spPr>
        <p:txBody>
          <a:bodyPr>
            <a:spAutoFit/>
          </a:bodyPr>
          <a:lstStyle/>
          <a:p>
            <a:pPr>
              <a:lnSpc>
                <a:spcPct val="100000"/>
              </a:lnSpc>
              <a:spcBef>
                <a:spcPct val="25000"/>
              </a:spcBef>
            </a:pPr>
            <a:r>
              <a:rPr lang="en-US"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rPr>
              <a:t>5</a:t>
            </a: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．下列属于细菌菌落特征的是</a:t>
            </a:r>
            <a:r>
              <a:rPr lang="en-US"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rPr>
              <a:t>_</a:t>
            </a: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____，属于真菌菌落特征的是___，属于霉菌菌落特征的是</a:t>
            </a:r>
            <a:r>
              <a:rPr lang="en-US"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rPr>
              <a:t>_</a:t>
            </a: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____。</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00000"/>
              </a:lnSpc>
              <a:spcBef>
                <a:spcPct val="25000"/>
              </a:spcBef>
            </a:pP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     A．菌落比较小</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00000"/>
              </a:lnSpc>
              <a:spcBef>
                <a:spcPct val="25000"/>
              </a:spcBef>
            </a:pP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     B．常呈绒毛状、絮状或蜘蛛网状</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00000"/>
              </a:lnSpc>
              <a:spcBef>
                <a:spcPct val="25000"/>
              </a:spcBef>
            </a:pP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     C．表面或光滑黏稠，或粗糙干燥</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00000"/>
              </a:lnSpc>
              <a:spcBef>
                <a:spcPct val="25000"/>
              </a:spcBef>
            </a:pP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     D．菌落比细菌菌落大几倍到几十倍</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00000"/>
              </a:lnSpc>
              <a:spcBef>
                <a:spcPct val="25000"/>
              </a:spcBef>
            </a:pP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     E．有时呈现红、褐、黑、黄等不同的颜色</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50181" name="Text Box 5"/>
          <p:cNvSpPr txBox="1">
            <a:spLocks noChangeArrowheads="1"/>
          </p:cNvSpPr>
          <p:nvPr/>
        </p:nvSpPr>
        <p:spPr bwMode="auto">
          <a:xfrm>
            <a:off x="5410835" y="988828"/>
            <a:ext cx="9144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FF0000"/>
                </a:solidFill>
                <a:latin typeface="黑体" panose="02010609060101010101" pitchFamily="49" charset="-122"/>
                <a:ea typeface="黑体" panose="02010609060101010101" pitchFamily="49" charset="-122"/>
                <a:cs typeface="黑体" panose="02010609060101010101" pitchFamily="49" charset="-122"/>
              </a:rPr>
              <a:t>A C</a:t>
            </a:r>
            <a:endParaRPr lang="en-US" altLang="zh-CN" sz="36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50182" name="Text Box 6"/>
          <p:cNvSpPr txBox="1">
            <a:spLocks noChangeArrowheads="1"/>
          </p:cNvSpPr>
          <p:nvPr/>
        </p:nvSpPr>
        <p:spPr bwMode="auto">
          <a:xfrm>
            <a:off x="2448243" y="1414913"/>
            <a:ext cx="7620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FF0000"/>
                </a:solidFill>
                <a:latin typeface="黑体" panose="02010609060101010101" pitchFamily="49" charset="-122"/>
                <a:ea typeface="黑体" panose="02010609060101010101" pitchFamily="49" charset="-122"/>
                <a:cs typeface="黑体" panose="02010609060101010101" pitchFamily="49" charset="-122"/>
              </a:rPr>
              <a:t>D</a:t>
            </a:r>
            <a:endParaRPr lang="en-US" altLang="zh-CN" sz="36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50183" name="Text Box 7"/>
          <p:cNvSpPr txBox="1">
            <a:spLocks noChangeArrowheads="1"/>
          </p:cNvSpPr>
          <p:nvPr/>
        </p:nvSpPr>
        <p:spPr bwMode="auto">
          <a:xfrm>
            <a:off x="6853238" y="1420310"/>
            <a:ext cx="107315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FF0000"/>
                </a:solidFill>
                <a:latin typeface="黑体" panose="02010609060101010101" pitchFamily="49" charset="-122"/>
                <a:ea typeface="黑体" panose="02010609060101010101" pitchFamily="49" charset="-122"/>
                <a:cs typeface="黑体" panose="02010609060101010101" pitchFamily="49" charset="-122"/>
              </a:rPr>
              <a:t>B E</a:t>
            </a:r>
            <a:endParaRPr lang="en-US" altLang="zh-CN" sz="36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51215" name="文本框 17"/>
          <p:cNvSpPr txBox="1">
            <a:spLocks noChangeArrowheads="1"/>
          </p:cNvSpPr>
          <p:nvPr>
            <p:custDataLst>
              <p:tags r:id="rId1"/>
            </p:custDataLst>
          </p:nvPr>
        </p:nvSpPr>
        <p:spPr bwMode="auto">
          <a:xfrm>
            <a:off x="597535" y="306520"/>
            <a:ext cx="16129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nSpc>
                <a:spcPct val="100000"/>
              </a:lnSpc>
            </a:pP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课堂检测</a:t>
            </a:r>
            <a:endPar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0181"/>
                                        </p:tgtEl>
                                        <p:attrNameLst>
                                          <p:attrName>style.visibility</p:attrName>
                                        </p:attrNameLst>
                                      </p:cBhvr>
                                      <p:to>
                                        <p:strVal val="visible"/>
                                      </p:to>
                                    </p:set>
                                    <p:anim calcmode="lin" valueType="num">
                                      <p:cBhvr>
                                        <p:cTn id="7" dur="500" fill="hold"/>
                                        <p:tgtEl>
                                          <p:spTgt spid="50181"/>
                                        </p:tgtEl>
                                        <p:attrNameLst>
                                          <p:attrName>ppt_w</p:attrName>
                                        </p:attrNameLst>
                                      </p:cBhvr>
                                      <p:tavLst>
                                        <p:tav tm="0">
                                          <p:val>
                                            <p:strVal val="#ppt_w*0.05"/>
                                          </p:val>
                                        </p:tav>
                                        <p:tav tm="100000">
                                          <p:val>
                                            <p:strVal val="#ppt_w"/>
                                          </p:val>
                                        </p:tav>
                                      </p:tavLst>
                                    </p:anim>
                                    <p:anim calcmode="lin" valueType="num">
                                      <p:cBhvr>
                                        <p:cTn id="8" dur="500" fill="hold"/>
                                        <p:tgtEl>
                                          <p:spTgt spid="50181"/>
                                        </p:tgtEl>
                                        <p:attrNameLst>
                                          <p:attrName>ppt_h</p:attrName>
                                        </p:attrNameLst>
                                      </p:cBhvr>
                                      <p:tavLst>
                                        <p:tav tm="0">
                                          <p:val>
                                            <p:strVal val="#ppt_h"/>
                                          </p:val>
                                        </p:tav>
                                        <p:tav tm="100000">
                                          <p:val>
                                            <p:strVal val="#ppt_h"/>
                                          </p:val>
                                        </p:tav>
                                      </p:tavLst>
                                    </p:anim>
                                    <p:anim calcmode="lin" valueType="num">
                                      <p:cBhvr>
                                        <p:cTn id="9" dur="500" fill="hold"/>
                                        <p:tgtEl>
                                          <p:spTgt spid="50181"/>
                                        </p:tgtEl>
                                        <p:attrNameLst>
                                          <p:attrName>ppt_x</p:attrName>
                                        </p:attrNameLst>
                                      </p:cBhvr>
                                      <p:tavLst>
                                        <p:tav tm="0">
                                          <p:val>
                                            <p:strVal val="#ppt_x-.2"/>
                                          </p:val>
                                        </p:tav>
                                        <p:tav tm="100000">
                                          <p:val>
                                            <p:strVal val="#ppt_x"/>
                                          </p:val>
                                        </p:tav>
                                      </p:tavLst>
                                    </p:anim>
                                    <p:anim calcmode="lin" valueType="num">
                                      <p:cBhvr>
                                        <p:cTn id="10" dur="500" fill="hold"/>
                                        <p:tgtEl>
                                          <p:spTgt spid="50181"/>
                                        </p:tgtEl>
                                        <p:attrNameLst>
                                          <p:attrName>ppt_y</p:attrName>
                                        </p:attrNameLst>
                                      </p:cBhvr>
                                      <p:tavLst>
                                        <p:tav tm="0">
                                          <p:val>
                                            <p:strVal val="#ppt_y"/>
                                          </p:val>
                                        </p:tav>
                                        <p:tav tm="100000">
                                          <p:val>
                                            <p:strVal val="#ppt_y"/>
                                          </p:val>
                                        </p:tav>
                                      </p:tavLst>
                                    </p:anim>
                                    <p:animEffect transition="in" filter="fade">
                                      <p:cBhvr>
                                        <p:cTn id="11" dur="500"/>
                                        <p:tgtEl>
                                          <p:spTgt spid="50181"/>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0182"/>
                                        </p:tgtEl>
                                        <p:attrNameLst>
                                          <p:attrName>style.visibility</p:attrName>
                                        </p:attrNameLst>
                                      </p:cBhvr>
                                      <p:to>
                                        <p:strVal val="visible"/>
                                      </p:to>
                                    </p:set>
                                    <p:anim calcmode="lin" valueType="num">
                                      <p:cBhvr>
                                        <p:cTn id="16" dur="500" fill="hold"/>
                                        <p:tgtEl>
                                          <p:spTgt spid="50182"/>
                                        </p:tgtEl>
                                        <p:attrNameLst>
                                          <p:attrName>ppt_w</p:attrName>
                                        </p:attrNameLst>
                                      </p:cBhvr>
                                      <p:tavLst>
                                        <p:tav tm="0">
                                          <p:val>
                                            <p:strVal val="#ppt_w*0.05"/>
                                          </p:val>
                                        </p:tav>
                                        <p:tav tm="100000">
                                          <p:val>
                                            <p:strVal val="#ppt_w"/>
                                          </p:val>
                                        </p:tav>
                                      </p:tavLst>
                                    </p:anim>
                                    <p:anim calcmode="lin" valueType="num">
                                      <p:cBhvr>
                                        <p:cTn id="17" dur="500" fill="hold"/>
                                        <p:tgtEl>
                                          <p:spTgt spid="50182"/>
                                        </p:tgtEl>
                                        <p:attrNameLst>
                                          <p:attrName>ppt_h</p:attrName>
                                        </p:attrNameLst>
                                      </p:cBhvr>
                                      <p:tavLst>
                                        <p:tav tm="0">
                                          <p:val>
                                            <p:strVal val="#ppt_h"/>
                                          </p:val>
                                        </p:tav>
                                        <p:tav tm="100000">
                                          <p:val>
                                            <p:strVal val="#ppt_h"/>
                                          </p:val>
                                        </p:tav>
                                      </p:tavLst>
                                    </p:anim>
                                    <p:anim calcmode="lin" valueType="num">
                                      <p:cBhvr>
                                        <p:cTn id="18" dur="500" fill="hold"/>
                                        <p:tgtEl>
                                          <p:spTgt spid="50182"/>
                                        </p:tgtEl>
                                        <p:attrNameLst>
                                          <p:attrName>ppt_x</p:attrName>
                                        </p:attrNameLst>
                                      </p:cBhvr>
                                      <p:tavLst>
                                        <p:tav tm="0">
                                          <p:val>
                                            <p:strVal val="#ppt_x-.2"/>
                                          </p:val>
                                        </p:tav>
                                        <p:tav tm="100000">
                                          <p:val>
                                            <p:strVal val="#ppt_x"/>
                                          </p:val>
                                        </p:tav>
                                      </p:tavLst>
                                    </p:anim>
                                    <p:anim calcmode="lin" valueType="num">
                                      <p:cBhvr>
                                        <p:cTn id="19" dur="500" fill="hold"/>
                                        <p:tgtEl>
                                          <p:spTgt spid="50182"/>
                                        </p:tgtEl>
                                        <p:attrNameLst>
                                          <p:attrName>ppt_y</p:attrName>
                                        </p:attrNameLst>
                                      </p:cBhvr>
                                      <p:tavLst>
                                        <p:tav tm="0">
                                          <p:val>
                                            <p:strVal val="#ppt_y"/>
                                          </p:val>
                                        </p:tav>
                                        <p:tav tm="100000">
                                          <p:val>
                                            <p:strVal val="#ppt_y"/>
                                          </p:val>
                                        </p:tav>
                                      </p:tavLst>
                                    </p:anim>
                                    <p:animEffect transition="in" filter="fade">
                                      <p:cBhvr>
                                        <p:cTn id="20" dur="500"/>
                                        <p:tgtEl>
                                          <p:spTgt spid="50182"/>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0183"/>
                                        </p:tgtEl>
                                        <p:attrNameLst>
                                          <p:attrName>style.visibility</p:attrName>
                                        </p:attrNameLst>
                                      </p:cBhvr>
                                      <p:to>
                                        <p:strVal val="visible"/>
                                      </p:to>
                                    </p:set>
                                    <p:anim calcmode="lin" valueType="num">
                                      <p:cBhvr>
                                        <p:cTn id="25" dur="500" fill="hold"/>
                                        <p:tgtEl>
                                          <p:spTgt spid="50183"/>
                                        </p:tgtEl>
                                        <p:attrNameLst>
                                          <p:attrName>ppt_w</p:attrName>
                                        </p:attrNameLst>
                                      </p:cBhvr>
                                      <p:tavLst>
                                        <p:tav tm="0">
                                          <p:val>
                                            <p:strVal val="#ppt_w*0.05"/>
                                          </p:val>
                                        </p:tav>
                                        <p:tav tm="100000">
                                          <p:val>
                                            <p:strVal val="#ppt_w"/>
                                          </p:val>
                                        </p:tav>
                                      </p:tavLst>
                                    </p:anim>
                                    <p:anim calcmode="lin" valueType="num">
                                      <p:cBhvr>
                                        <p:cTn id="26" dur="500" fill="hold"/>
                                        <p:tgtEl>
                                          <p:spTgt spid="50183"/>
                                        </p:tgtEl>
                                        <p:attrNameLst>
                                          <p:attrName>ppt_h</p:attrName>
                                        </p:attrNameLst>
                                      </p:cBhvr>
                                      <p:tavLst>
                                        <p:tav tm="0">
                                          <p:val>
                                            <p:strVal val="#ppt_h"/>
                                          </p:val>
                                        </p:tav>
                                        <p:tav tm="100000">
                                          <p:val>
                                            <p:strVal val="#ppt_h"/>
                                          </p:val>
                                        </p:tav>
                                      </p:tavLst>
                                    </p:anim>
                                    <p:anim calcmode="lin" valueType="num">
                                      <p:cBhvr>
                                        <p:cTn id="27" dur="500" fill="hold"/>
                                        <p:tgtEl>
                                          <p:spTgt spid="50183"/>
                                        </p:tgtEl>
                                        <p:attrNameLst>
                                          <p:attrName>ppt_x</p:attrName>
                                        </p:attrNameLst>
                                      </p:cBhvr>
                                      <p:tavLst>
                                        <p:tav tm="0">
                                          <p:val>
                                            <p:strVal val="#ppt_x-.2"/>
                                          </p:val>
                                        </p:tav>
                                        <p:tav tm="100000">
                                          <p:val>
                                            <p:strVal val="#ppt_x"/>
                                          </p:val>
                                        </p:tav>
                                      </p:tavLst>
                                    </p:anim>
                                    <p:anim calcmode="lin" valueType="num">
                                      <p:cBhvr>
                                        <p:cTn id="28" dur="500" fill="hold"/>
                                        <p:tgtEl>
                                          <p:spTgt spid="50183"/>
                                        </p:tgtEl>
                                        <p:attrNameLst>
                                          <p:attrName>ppt_y</p:attrName>
                                        </p:attrNameLst>
                                      </p:cBhvr>
                                      <p:tavLst>
                                        <p:tav tm="0">
                                          <p:val>
                                            <p:strVal val="#ppt_y"/>
                                          </p:val>
                                        </p:tav>
                                        <p:tav tm="100000">
                                          <p:val>
                                            <p:strVal val="#ppt_y"/>
                                          </p:val>
                                        </p:tav>
                                      </p:tavLst>
                                    </p:anim>
                                    <p:animEffect transition="in" filter="fade">
                                      <p:cBhvr>
                                        <p:cTn id="29" dur="500"/>
                                        <p:tgtEl>
                                          <p:spTgt spid="50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P spid="50182" grpId="0"/>
      <p:bldP spid="5018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Rectangle 4"/>
          <p:cNvSpPr>
            <a:spLocks noGrp="1" noChangeArrowheads="1"/>
          </p:cNvSpPr>
          <p:nvPr>
            <p:ph type="body" idx="4294967295"/>
            <p:custDataLst>
              <p:tags r:id="rId1"/>
            </p:custDataLst>
          </p:nvPr>
        </p:nvSpPr>
        <p:spPr bwMode="auto">
          <a:xfrm>
            <a:off x="1323975" y="983615"/>
            <a:ext cx="7820025" cy="1938655"/>
          </a:xfrm>
          <a:prstGeom prst="rect">
            <a:avLst/>
          </a:prstGeom>
          <a:noFill/>
          <a:ln w="9525">
            <a:solidFill>
              <a:srgbClr val="079FA9"/>
            </a:solidFill>
            <a:miter lim="800000"/>
          </a:ln>
          <a:extLst>
            <a:ext uri="{909E8E84-426E-40DD-AFC4-6F175D3DCCD1}">
              <a14:hiddenFill xmlns:a14="http://schemas.microsoft.com/office/drawing/2010/main">
                <a:solidFill>
                  <a:srgbClr val="FFFFFF"/>
                </a:solidFill>
              </a14:hiddenFill>
            </a:ext>
          </a:extLst>
        </p:spPr>
        <p:txBody>
          <a:bodyPr>
            <a:spAutoFit/>
          </a:bodyPr>
          <a:lstStyle/>
          <a:p>
            <a:pPr marL="457200" indent="-457200">
              <a:lnSpc>
                <a:spcPct val="150000"/>
              </a:lnSpc>
              <a:spcBef>
                <a:spcPct val="0"/>
              </a:spcBef>
              <a:buClr>
                <a:srgbClr val="333333"/>
              </a:buClr>
              <a:buFont typeface="Wingdings" panose="05000000000000000000" charset="0"/>
              <a:buChar char="u"/>
            </a:pPr>
            <a:r>
              <a:rPr altLang="zh-CN" sz="2800" dirty="0" smtClean="0">
                <a:latin typeface="黑体" panose="02010609060101010101" pitchFamily="49" charset="-122"/>
                <a:ea typeface="黑体" panose="02010609060101010101" pitchFamily="49" charset="-122"/>
              </a:rPr>
              <a:t>腐败的食物表面有白色小圆斑点，绿色斑点等</a:t>
            </a:r>
            <a:endParaRPr altLang="zh-CN" sz="2800" dirty="0" smtClean="0">
              <a:latin typeface="黑体" panose="02010609060101010101" pitchFamily="49" charset="-122"/>
              <a:ea typeface="黑体" panose="02010609060101010101" pitchFamily="49" charset="-122"/>
            </a:endParaRPr>
          </a:p>
          <a:p>
            <a:pPr marL="457200" indent="-457200">
              <a:lnSpc>
                <a:spcPct val="150000"/>
              </a:lnSpc>
              <a:spcBef>
                <a:spcPct val="0"/>
              </a:spcBef>
              <a:buClr>
                <a:srgbClr val="333333"/>
              </a:buClr>
              <a:buFont typeface="Wingdings" panose="05000000000000000000" charset="0"/>
              <a:buChar char="u"/>
            </a:pPr>
            <a:r>
              <a:rPr altLang="zh-CN" sz="2800" dirty="0" smtClean="0">
                <a:latin typeface="黑体" panose="02010609060101010101" pitchFamily="49" charset="-122"/>
                <a:ea typeface="黑体" panose="02010609060101010101" pitchFamily="49" charset="-122"/>
              </a:rPr>
              <a:t>伤口会发炎</a:t>
            </a:r>
            <a:endParaRPr altLang="zh-CN" sz="2800" dirty="0" smtClean="0">
              <a:latin typeface="黑体" panose="02010609060101010101" pitchFamily="49" charset="-122"/>
              <a:ea typeface="黑体" panose="02010609060101010101" pitchFamily="49" charset="-122"/>
            </a:endParaRPr>
          </a:p>
          <a:p>
            <a:pPr marL="457200" indent="-457200">
              <a:lnSpc>
                <a:spcPct val="150000"/>
              </a:lnSpc>
              <a:spcBef>
                <a:spcPct val="0"/>
              </a:spcBef>
              <a:buClr>
                <a:srgbClr val="333333"/>
              </a:buClr>
              <a:buFont typeface="Wingdings" panose="05000000000000000000" charset="0"/>
              <a:buChar char="u"/>
            </a:pPr>
            <a:r>
              <a:rPr altLang="zh-CN" sz="2800" dirty="0" smtClean="0">
                <a:latin typeface="黑体" panose="02010609060101010101" pitchFamily="49" charset="-122"/>
                <a:ea typeface="黑体" panose="02010609060101010101" pitchFamily="49" charset="-122"/>
              </a:rPr>
              <a:t>牛奶放久了会变质发酸</a:t>
            </a:r>
            <a:endParaRPr altLang="zh-CN" sz="2800" dirty="0" smtClean="0">
              <a:latin typeface="黑体" panose="02010609060101010101" pitchFamily="49" charset="-122"/>
              <a:ea typeface="黑体" panose="02010609060101010101" pitchFamily="49" charset="-122"/>
            </a:endParaRPr>
          </a:p>
        </p:txBody>
      </p:sp>
      <p:sp>
        <p:nvSpPr>
          <p:cNvPr id="22530" name="Text Box 5"/>
          <p:cNvSpPr txBox="1">
            <a:spLocks noChangeArrowheads="1"/>
          </p:cNvSpPr>
          <p:nvPr/>
        </p:nvSpPr>
        <p:spPr bwMode="auto">
          <a:xfrm>
            <a:off x="685165" y="3194500"/>
            <a:ext cx="578326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00000"/>
              </a:lnSpc>
              <a:buClr>
                <a:schemeClr val="accent1"/>
              </a:buClr>
              <a:buSzPct val="50000"/>
            </a:pP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这些都是由于什么原因引起的？</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9220" name="Rectangle 6"/>
          <p:cNvSpPr>
            <a:spLocks noChangeArrowheads="1"/>
          </p:cNvSpPr>
          <p:nvPr/>
        </p:nvSpPr>
        <p:spPr bwMode="auto">
          <a:xfrm>
            <a:off x="684848" y="3897763"/>
            <a:ext cx="3762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00000"/>
              </a:lnSpc>
              <a:buClr>
                <a:schemeClr val="accent1"/>
              </a:buClr>
              <a:buSzPct val="50000"/>
            </a:pPr>
            <a:r>
              <a:rPr lang="zh-CN" altLang="zh-CN" sz="2800" dirty="0">
                <a:solidFill>
                  <a:srgbClr val="FF0000"/>
                </a:solidFill>
                <a:latin typeface="黑体" panose="02010609060101010101" pitchFamily="49" charset="-122"/>
                <a:ea typeface="黑体" panose="02010609060101010101" pitchFamily="49" charset="-122"/>
                <a:cs typeface="黑体" panose="02010609060101010101" pitchFamily="49" charset="-122"/>
              </a:rPr>
              <a:t>分布广泛的细菌和真菌</a:t>
            </a:r>
            <a:endParaRPr lang="zh-CN" altLang="zh-CN" sz="2800"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2"/>
            </p:custDataLst>
          </p:nvPr>
        </p:nvSpPr>
        <p:spPr>
          <a:xfrm>
            <a:off x="685165" y="285750"/>
            <a:ext cx="2232660" cy="583565"/>
          </a:xfrm>
          <a:prstGeom prst="rect">
            <a:avLst/>
          </a:prstGeom>
          <a:noFill/>
        </p:spPr>
        <p:txBody>
          <a:bodyPr wrap="square" rtlCol="0" anchor="t">
            <a:spAutoFit/>
          </a:bodyPr>
          <a:p>
            <a:pPr>
              <a:lnSpc>
                <a:spcPct val="100000"/>
              </a:lnSpc>
            </a:pPr>
            <a:r>
              <a:rPr lang="zh-CN" altLang="en-US" sz="32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情景导入</a:t>
            </a:r>
            <a:endParaRPr lang="zh-CN" altLang="en-US" sz="3200"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29">
                                            <p:bg/>
                                          </p:spTgt>
                                        </p:tgtEl>
                                        <p:attrNameLst>
                                          <p:attrName>style.visibility</p:attrName>
                                        </p:attrNameLst>
                                      </p:cBhvr>
                                      <p:to>
                                        <p:strVal val="visible"/>
                                      </p:to>
                                    </p:set>
                                    <p:animEffect transition="in" filter="wipe(down)">
                                      <p:cBhvr>
                                        <p:cTn id="7" dur="500"/>
                                        <p:tgtEl>
                                          <p:spTgt spid="22529">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ipe(down)">
                                      <p:cBhvr>
                                        <p:cTn id="12" dur="5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ipe(down)">
                                      <p:cBhvr>
                                        <p:cTn id="17" dur="5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ipe(down)">
                                      <p:cBhvr>
                                        <p:cTn id="22" dur="500"/>
                                        <p:tgtEl>
                                          <p:spTgt spid="2252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2530"/>
                                        </p:tgtEl>
                                        <p:attrNameLst>
                                          <p:attrName>style.visibility</p:attrName>
                                        </p:attrNameLst>
                                      </p:cBhvr>
                                      <p:to>
                                        <p:strVal val="visible"/>
                                      </p:to>
                                    </p:set>
                                    <p:anim calcmode="lin" valueType="num">
                                      <p:cBhvr additive="base">
                                        <p:cTn id="27" dur="500" fill="hold"/>
                                        <p:tgtEl>
                                          <p:spTgt spid="22530"/>
                                        </p:tgtEl>
                                        <p:attrNameLst>
                                          <p:attrName>ppt_x</p:attrName>
                                        </p:attrNameLst>
                                      </p:cBhvr>
                                      <p:tavLst>
                                        <p:tav tm="0">
                                          <p:val>
                                            <p:strVal val="#ppt_x"/>
                                          </p:val>
                                        </p:tav>
                                        <p:tav tm="100000">
                                          <p:val>
                                            <p:strVal val="#ppt_x"/>
                                          </p:val>
                                        </p:tav>
                                      </p:tavLst>
                                    </p:anim>
                                    <p:anim calcmode="lin" valueType="num">
                                      <p:cBhvr additive="base">
                                        <p:cTn id="2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9220"/>
                                        </p:tgtEl>
                                        <p:attrNameLst>
                                          <p:attrName>style.visibility</p:attrName>
                                        </p:attrNameLst>
                                      </p:cBhvr>
                                      <p:to>
                                        <p:strVal val="visible"/>
                                      </p:to>
                                    </p:set>
                                    <p:animEffect transition="in" filter="strips(downLeft)">
                                      <p:cBhvr>
                                        <p:cTn id="33"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animBg="1" build="p"/>
      <p:bldP spid="22529" grpId="1" animBg="1" build="p"/>
      <p:bldP spid="22530" grpId="0"/>
      <p:bldP spid="22530" grpId="1"/>
      <p:bldP spid="9220" grpId="0"/>
      <p:bldP spid="9220"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Text Box 2"/>
          <p:cNvSpPr txBox="1">
            <a:spLocks noChangeArrowheads="1"/>
          </p:cNvSpPr>
          <p:nvPr/>
        </p:nvSpPr>
        <p:spPr bwMode="auto">
          <a:xfrm>
            <a:off x="554990" y="253365"/>
            <a:ext cx="580136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p>
            <a:pPr>
              <a:spcBef>
                <a:spcPct val="50000"/>
              </a:spcBef>
            </a:pPr>
            <a:r>
              <a:rPr lang="zh-CN" altLang="en-US" sz="3600">
                <a:solidFill>
                  <a:srgbClr val="000000"/>
                </a:solidFill>
                <a:latin typeface="黑体" panose="02010609060101010101" pitchFamily="49" charset="-122"/>
                <a:ea typeface="黑体" panose="02010609060101010101" pitchFamily="49" charset="-122"/>
                <a:cs typeface="黑体" panose="02010609060101010101" pitchFamily="49" charset="-122"/>
              </a:rPr>
              <a:t>通过本节学习，你将知道：</a:t>
            </a:r>
            <a:endParaRPr lang="zh-CN" altLang="en-US" sz="36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91491" name="Text Box 3"/>
          <p:cNvSpPr txBox="1">
            <a:spLocks noChangeArrowheads="1"/>
          </p:cNvSpPr>
          <p:nvPr/>
        </p:nvSpPr>
        <p:spPr bwMode="auto">
          <a:xfrm>
            <a:off x="968375" y="1664335"/>
            <a:ext cx="7099300" cy="1691640"/>
          </a:xfrm>
          <a:prstGeom prst="rect">
            <a:avLst/>
          </a:prstGeom>
          <a:noFill/>
          <a:ln w="38100">
            <a:solidFill>
              <a:srgbClr val="079FA9"/>
            </a:solidFill>
            <a:prstDash val="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nSpc>
                <a:spcPct val="150000"/>
              </a:lnSpc>
              <a:spcBef>
                <a:spcPct val="50000"/>
              </a:spcBef>
            </a:pPr>
            <a:r>
              <a:rPr lang="en-US" altLang="zh-CN" sz="3200" dirty="0">
                <a:solidFill>
                  <a:srgbClr val="333333"/>
                </a:solidFill>
                <a:latin typeface="黑体" panose="02010609060101010101" pitchFamily="49" charset="-122"/>
                <a:ea typeface="黑体" panose="02010609060101010101" pitchFamily="49" charset="-122"/>
                <a:cs typeface="黑体" panose="02010609060101010101" pitchFamily="49" charset="-122"/>
              </a:rPr>
              <a:t>    </a:t>
            </a:r>
            <a:r>
              <a:rPr lang="en-US"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rPr>
              <a:t>1.</a:t>
            </a: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细菌和真菌的分布范围是怎样的？</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spcBef>
                <a:spcPct val="50000"/>
              </a:spcBef>
            </a:pP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en-US"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rPr>
              <a:t>2.</a:t>
            </a: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rPr>
              <a:t>怎样检测环境中的细菌和真菌？</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91491"/>
                                        </p:tgtEl>
                                        <p:attrNameLst>
                                          <p:attrName>style.visibility</p:attrName>
                                        </p:attrNameLst>
                                      </p:cBhvr>
                                      <p:to>
                                        <p:strVal val="visible"/>
                                      </p:to>
                                    </p:set>
                                    <p:anim calcmode="lin" valueType="num">
                                      <p:cBhvr>
                                        <p:cTn id="7" dur="500" fill="hold"/>
                                        <p:tgtEl>
                                          <p:spTgt spid="191491"/>
                                        </p:tgtEl>
                                        <p:attrNameLst>
                                          <p:attrName>ppt_w</p:attrName>
                                        </p:attrNameLst>
                                      </p:cBhvr>
                                      <p:tavLst>
                                        <p:tav tm="0">
                                          <p:val>
                                            <p:fltVal val="0"/>
                                          </p:val>
                                        </p:tav>
                                        <p:tav tm="100000">
                                          <p:val>
                                            <p:strVal val="#ppt_w"/>
                                          </p:val>
                                        </p:tav>
                                      </p:tavLst>
                                    </p:anim>
                                    <p:anim calcmode="lin" valueType="num">
                                      <p:cBhvr>
                                        <p:cTn id="8" dur="500" fill="hold"/>
                                        <p:tgtEl>
                                          <p:spTgt spid="19149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6" name="Text Box 7"/>
          <p:cNvSpPr txBox="1">
            <a:spLocks noChangeArrowheads="1"/>
          </p:cNvSpPr>
          <p:nvPr/>
        </p:nvSpPr>
        <p:spPr bwMode="auto">
          <a:xfrm>
            <a:off x="1655445" y="926465"/>
            <a:ext cx="5622925" cy="49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indent="-361950" defTabSz="685800" eaLnBrk="1" fontAlgn="auto" hangingPunct="1">
              <a:lnSpc>
                <a:spcPct val="150000"/>
              </a:lnSpc>
              <a:spcBef>
                <a:spcPts val="1200"/>
              </a:spcBef>
              <a:spcAft>
                <a:spcPts val="0"/>
              </a:spcAft>
              <a:buClr>
                <a:schemeClr val="accent1"/>
              </a:buClr>
              <a:buSzPct val="50000"/>
              <a:buFont typeface="Wingdings 2" panose="05020102010507070707" pitchFamily="18" charset="2"/>
              <a:buChar char=""/>
              <a:defRPr sz="2400">
                <a:solidFill>
                  <a:srgbClr val="000000"/>
                </a:solidFill>
                <a:latin typeface="+mn-ea"/>
                <a:ea typeface="+mn-ea"/>
              </a:defRPr>
            </a:lvl1pPr>
            <a:lvl2pPr indent="-361950" defTabSz="685800" eaLnBrk="1" hangingPunct="1">
              <a:lnSpc>
                <a:spcPct val="120000"/>
              </a:lnSpc>
              <a:spcAft>
                <a:spcPts val="1200"/>
              </a:spcAft>
              <a:buClr>
                <a:srgbClr val="D2D49D"/>
              </a:buClr>
              <a:buFont typeface="幼圆" panose="02010509060101010101" pitchFamily="49" charset="-122"/>
              <a:buChar char=" "/>
              <a:defRPr sz="2400">
                <a:solidFill>
                  <a:srgbClr val="000000"/>
                </a:solidFill>
                <a:latin typeface="+mn-ea"/>
                <a:ea typeface="+mn-ea"/>
              </a:defRPr>
            </a:lvl2pPr>
            <a:lvl3pPr marL="857250" indent="-171450" defTabSz="685800" eaLnBrk="1" hangingPunct="1">
              <a:lnSpc>
                <a:spcPct val="90000"/>
              </a:lnSpc>
              <a:spcBef>
                <a:spcPts val="375"/>
              </a:spcBef>
              <a:buFont typeface="Arial" panose="020B0604020202020204" pitchFamily="34" charset="0"/>
              <a:buChar char="•"/>
              <a:defRPr sz="1500">
                <a:solidFill>
                  <a:schemeClr val="tx1"/>
                </a:solidFill>
                <a:latin typeface="+mn-lt"/>
                <a:ea typeface="+mn-ea"/>
              </a:defRPr>
            </a:lvl3pPr>
            <a:lvl4pPr marL="1200150" indent="-171450" defTabSz="685800" eaLnBrk="1" hangingPunct="1">
              <a:lnSpc>
                <a:spcPct val="90000"/>
              </a:lnSpc>
              <a:spcBef>
                <a:spcPts val="375"/>
              </a:spcBef>
              <a:buFont typeface="Arial" panose="020B0604020202020204" pitchFamily="34" charset="0"/>
              <a:buChar char="•"/>
              <a:defRPr sz="1300">
                <a:solidFill>
                  <a:schemeClr val="tx1"/>
                </a:solidFill>
                <a:latin typeface="+mn-lt"/>
                <a:ea typeface="+mn-ea"/>
              </a:defRPr>
            </a:lvl4pPr>
            <a:lvl5pPr marL="1543050" indent="-171450" defTabSz="685800" eaLnBrk="1" hangingPunct="1">
              <a:lnSpc>
                <a:spcPct val="90000"/>
              </a:lnSpc>
              <a:spcBef>
                <a:spcPts val="375"/>
              </a:spcBef>
              <a:buFont typeface="Arial" panose="020B0604020202020204" pitchFamily="34" charset="0"/>
              <a:buChar char="•"/>
              <a:defRPr sz="1300">
                <a:solidFill>
                  <a:schemeClr val="tx1"/>
                </a:solidFill>
                <a:latin typeface="+mn-lt"/>
                <a:ea typeface="+mn-ea"/>
              </a:defRPr>
            </a:lvl5pPr>
            <a:lvl6pPr marL="1885950" indent="-171450" defTabSz="685800">
              <a:lnSpc>
                <a:spcPct val="90000"/>
              </a:lnSpc>
              <a:spcBef>
                <a:spcPts val="375"/>
              </a:spcBef>
              <a:buFont typeface="Arial" panose="020B0604020202020204" pitchFamily="34" charset="0"/>
              <a:buChar char="•"/>
              <a:defRPr sz="1350">
                <a:solidFill>
                  <a:schemeClr val="tx1"/>
                </a:solidFill>
                <a:latin typeface="+mn-lt"/>
                <a:ea typeface="+mn-ea"/>
              </a:defRPr>
            </a:lvl6pPr>
            <a:lvl7pPr marL="2228850" indent="-171450" defTabSz="685800">
              <a:lnSpc>
                <a:spcPct val="90000"/>
              </a:lnSpc>
              <a:spcBef>
                <a:spcPts val="375"/>
              </a:spcBef>
              <a:buFont typeface="Arial" panose="020B0604020202020204" pitchFamily="34" charset="0"/>
              <a:buChar char="•"/>
              <a:defRPr sz="1350">
                <a:solidFill>
                  <a:schemeClr val="tx1"/>
                </a:solidFill>
                <a:latin typeface="+mn-lt"/>
                <a:ea typeface="+mn-ea"/>
              </a:defRPr>
            </a:lvl7pPr>
            <a:lvl8pPr marL="2571750" indent="-171450" defTabSz="685800">
              <a:lnSpc>
                <a:spcPct val="90000"/>
              </a:lnSpc>
              <a:spcBef>
                <a:spcPts val="375"/>
              </a:spcBef>
              <a:buFont typeface="Arial" panose="020B0604020202020204" pitchFamily="34" charset="0"/>
              <a:buChar char="•"/>
              <a:defRPr sz="1350">
                <a:solidFill>
                  <a:schemeClr val="tx1"/>
                </a:solidFill>
                <a:latin typeface="+mn-lt"/>
                <a:ea typeface="+mn-ea"/>
              </a:defRPr>
            </a:lvl8pPr>
            <a:lvl9pPr marL="2914650" indent="-171450" defTabSz="685800">
              <a:lnSpc>
                <a:spcPct val="90000"/>
              </a:lnSpc>
              <a:spcBef>
                <a:spcPts val="375"/>
              </a:spcBef>
              <a:buFont typeface="Arial" panose="020B0604020202020204" pitchFamily="34" charset="0"/>
              <a:buChar char="•"/>
              <a:defRPr sz="1350">
                <a:solidFill>
                  <a:schemeClr val="tx1"/>
                </a:solidFill>
                <a:latin typeface="+mn-lt"/>
                <a:ea typeface="+mn-ea"/>
              </a:defRPr>
            </a:lvl9pPr>
          </a:lstStyle>
          <a:p>
            <a:pPr marL="0" indent="0">
              <a:lnSpc>
                <a:spcPct val="100000"/>
              </a:lnSpc>
              <a:spcBef>
                <a:spcPts val="0"/>
              </a:spcBef>
              <a:buNone/>
              <a:defRPr/>
            </a:pPr>
            <a:r>
              <a:rPr lang="zh-CN" altLang="en-US" sz="2800" dirty="0">
                <a:latin typeface="黑体" panose="02010609060101010101" pitchFamily="49" charset="-122"/>
                <a:ea typeface="黑体" panose="02010609060101010101" pitchFamily="49" charset="-122"/>
                <a:cs typeface="黑体" panose="02010609060101010101" pitchFamily="49" charset="-122"/>
                <a:sym typeface="+mn-ea"/>
              </a:rPr>
              <a:t>怎样才能用肉眼看到手上的细菌</a:t>
            </a:r>
            <a:r>
              <a:rPr lang="zh-CN" altLang="en-US" dirty="0">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dirty="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25602" name="Picture 9" descr="78BE349B770EA0735A15A278CDB74B09"/>
          <p:cNvPicPr>
            <a:picLocks noChangeAspect="1" noChangeArrowheads="1"/>
          </p:cNvPicPr>
          <p:nvPr/>
        </p:nvPicPr>
        <p:blipFill>
          <a:blip r:embed="rId1"/>
          <a:srcRect/>
          <a:stretch>
            <a:fillRect/>
          </a:stretch>
        </p:blipFill>
        <p:spPr bwMode="auto">
          <a:xfrm>
            <a:off x="2010410" y="2131828"/>
            <a:ext cx="428625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矩形 1"/>
          <p:cNvSpPr>
            <a:spLocks noChangeArrowheads="1"/>
          </p:cNvSpPr>
          <p:nvPr/>
        </p:nvSpPr>
        <p:spPr bwMode="auto">
          <a:xfrm>
            <a:off x="2103120" y="1515110"/>
            <a:ext cx="46202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800" dirty="0">
                <a:solidFill>
                  <a:srgbClr val="FF0000"/>
                </a:solidFill>
                <a:latin typeface="黑体" panose="02010609060101010101" pitchFamily="49" charset="-122"/>
                <a:ea typeface="黑体" panose="02010609060101010101" pitchFamily="49" charset="-122"/>
                <a:cs typeface="黑体" panose="02010609060101010101" pitchFamily="49" charset="-122"/>
              </a:rPr>
              <a:t>肉眼可以看到细菌的菌落。</a:t>
            </a:r>
            <a:endParaRPr lang="zh-CN" altLang="en-US" sz="2800"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标题 6"/>
          <p:cNvSpPr>
            <a:spLocks noGrp="1" noChangeArrowheads="1"/>
          </p:cNvSpPr>
          <p:nvPr>
            <p:ph type="title" idx="4294967295"/>
            <p:custDataLst>
              <p:tags r:id="rId2"/>
            </p:custDataLst>
          </p:nvPr>
        </p:nvSpPr>
        <p:spPr bwMode="auto">
          <a:xfrm>
            <a:off x="551815" y="363220"/>
            <a:ext cx="2287270" cy="409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fontScale="90000"/>
          </a:bodyPr>
          <a:lstStyle/>
          <a:p>
            <a:pPr eaLnBrk="1" hangingPunct="1"/>
            <a:r>
              <a:rPr lang="zh-CN" altLang="en-US" sz="3000" dirty="0" smtClean="0">
                <a:solidFill>
                  <a:srgbClr val="000000"/>
                </a:solidFill>
                <a:latin typeface="黑体" panose="02010609060101010101" pitchFamily="49" charset="-122"/>
                <a:ea typeface="黑体" panose="02010609060101010101" pitchFamily="49" charset="-122"/>
              </a:rPr>
              <a:t>观察菌落</a:t>
            </a:r>
            <a:endParaRPr lang="zh-CN" altLang="en-US" sz="3000" dirty="0" smtClean="0">
              <a:solidFill>
                <a:srgbClr val="000000"/>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barn(inVertical)">
                                      <p:cBhvr>
                                        <p:cTn id="7"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5" name="Text Box 5"/>
          <p:cNvSpPr txBox="1">
            <a:spLocks noChangeArrowheads="1"/>
          </p:cNvSpPr>
          <p:nvPr/>
        </p:nvSpPr>
        <p:spPr bwMode="auto">
          <a:xfrm>
            <a:off x="628968" y="2731903"/>
            <a:ext cx="5339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000000"/>
                </a:solidFill>
                <a:latin typeface="黑体" panose="02010609060101010101" pitchFamily="49" charset="-122"/>
                <a:ea typeface="黑体" panose="02010609060101010101" pitchFamily="49" charset="-122"/>
                <a:cs typeface="黑体" panose="02010609060101010101" pitchFamily="49" charset="-122"/>
              </a:rPr>
              <a:t>1</a:t>
            </a: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、电子显微镜观察或高倍显微镜</a:t>
            </a:r>
            <a:endParaRPr lang="en-US" altLang="zh-CN"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5846" name="Text Box 6"/>
          <p:cNvSpPr txBox="1">
            <a:spLocks noChangeArrowheads="1"/>
          </p:cNvSpPr>
          <p:nvPr/>
        </p:nvSpPr>
        <p:spPr bwMode="auto">
          <a:xfrm>
            <a:off x="628968" y="3470090"/>
            <a:ext cx="74882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000000"/>
                </a:solidFill>
                <a:latin typeface="黑体" panose="02010609060101010101" pitchFamily="49" charset="-122"/>
                <a:ea typeface="黑体" panose="02010609060101010101" pitchFamily="49" charset="-122"/>
                <a:cs typeface="黑体" panose="02010609060101010101" pitchFamily="49" charset="-122"/>
              </a:rPr>
              <a:t>2</a:t>
            </a: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、我们是通过观察</a:t>
            </a:r>
            <a:r>
              <a:rPr lang="en-US" altLang="zh-CN" sz="2800">
                <a:solidFill>
                  <a:srgbClr val="000000"/>
                </a:solidFill>
                <a:latin typeface="黑体" panose="02010609060101010101" pitchFamily="49" charset="-122"/>
                <a:ea typeface="黑体" panose="02010609060101010101" pitchFamily="49" charset="-122"/>
                <a:cs typeface="黑体" panose="02010609060101010101" pitchFamily="49" charset="-122"/>
              </a:rPr>
              <a:t>_____</a:t>
            </a: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来研究细菌和真菌</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5849" name="Text Box 9"/>
          <p:cNvSpPr txBox="1">
            <a:spLocks noChangeArrowheads="1"/>
          </p:cNvSpPr>
          <p:nvPr/>
        </p:nvSpPr>
        <p:spPr bwMode="auto">
          <a:xfrm>
            <a:off x="764540" y="780415"/>
            <a:ext cx="6771640" cy="1383665"/>
          </a:xfrm>
          <a:prstGeom prst="rect">
            <a:avLst/>
          </a:prstGeom>
          <a:noFill/>
          <a:ln w="9525">
            <a:noFill/>
            <a:miter lim="800000"/>
          </a:ln>
        </p:spPr>
        <p:txBody>
          <a:bodyPr wrap="square">
            <a:spAutoFit/>
          </a:bodyPr>
          <a:lstStyle/>
          <a:p>
            <a:pPr marL="0" indent="457200" eaLnBrk="1" latinLnBrk="0" hangingPunct="1">
              <a:lnSpc>
                <a:spcPct val="150000"/>
              </a:lnSpc>
              <a:defRPr/>
            </a:pP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由一个或多个细菌或真菌繁殖后形成的</a:t>
            </a:r>
            <a:r>
              <a:rPr lang="zh-CN" altLang="en-US" sz="2800" b="1" dirty="0">
                <a:solidFill>
                  <a:srgbClr val="000000"/>
                </a:solidFill>
                <a:effectLst/>
                <a:latin typeface="黑体" panose="02010609060101010101" pitchFamily="49" charset="-122"/>
                <a:ea typeface="黑体" panose="02010609060101010101" pitchFamily="49" charset="-122"/>
                <a:cs typeface="黑体" panose="02010609060101010101" pitchFamily="49" charset="-122"/>
                <a:sym typeface="+mn-ea"/>
              </a:rPr>
              <a:t>子细胞群体</a:t>
            </a:r>
            <a:r>
              <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28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6630" name="矩形 1"/>
          <p:cNvSpPr>
            <a:spLocks noChangeArrowheads="1"/>
          </p:cNvSpPr>
          <p:nvPr/>
        </p:nvSpPr>
        <p:spPr bwMode="auto">
          <a:xfrm>
            <a:off x="3748405" y="3392303"/>
            <a:ext cx="894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菌落</a:t>
            </a:r>
            <a:endPar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3" name="图片 2"/>
          <p:cNvPicPr>
            <a:picLocks noChangeAspect="1"/>
          </p:cNvPicPr>
          <p:nvPr/>
        </p:nvPicPr>
        <p:blipFill rotWithShape="1">
          <a:blip r:embed="rId1" cstate="email"/>
          <a:srcRect/>
          <a:stretch>
            <a:fillRect/>
          </a:stretch>
        </p:blipFill>
        <p:spPr>
          <a:xfrm>
            <a:off x="6357620" y="1427480"/>
            <a:ext cx="1788160" cy="1734185"/>
          </a:xfrm>
          <a:prstGeom prst="ellipse">
            <a:avLst/>
          </a:prstGeom>
        </p:spPr>
      </p:pic>
      <p:sp>
        <p:nvSpPr>
          <p:cNvPr id="2" name="文本框 1"/>
          <p:cNvSpPr txBox="1"/>
          <p:nvPr/>
        </p:nvSpPr>
        <p:spPr>
          <a:xfrm>
            <a:off x="629285" y="287655"/>
            <a:ext cx="1929130" cy="583565"/>
          </a:xfrm>
          <a:prstGeom prst="rect">
            <a:avLst/>
          </a:prstGeom>
          <a:noFill/>
        </p:spPr>
        <p:txBody>
          <a:bodyPr wrap="square" rtlCol="0" anchor="t">
            <a:spAutoFit/>
          </a:bodyPr>
          <a:p>
            <a:pPr>
              <a:lnSpc>
                <a:spcPct val="100000"/>
              </a:lnSpc>
            </a:pPr>
            <a:r>
              <a:rPr lang="zh-CN" altLang="en-US" sz="32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菌落</a:t>
            </a:r>
            <a:endParaRPr lang="zh-CN" altLang="en-US" sz="32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5849"/>
                                        </p:tgtEl>
                                        <p:attrNameLst>
                                          <p:attrName>style.visibility</p:attrName>
                                        </p:attrNameLst>
                                      </p:cBhvr>
                                      <p:to>
                                        <p:strVal val="visible"/>
                                      </p:to>
                                    </p:set>
                                    <p:animEffect transition="in" filter="barn(inVertical)">
                                      <p:cBhvr>
                                        <p:cTn id="7" dur="500"/>
                                        <p:tgtEl>
                                          <p:spTgt spid="358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5845"/>
                                        </p:tgtEl>
                                        <p:attrNameLst>
                                          <p:attrName>style.visibility</p:attrName>
                                        </p:attrNameLst>
                                      </p:cBhvr>
                                      <p:to>
                                        <p:strVal val="visible"/>
                                      </p:to>
                                    </p:set>
                                    <p:animEffect transition="in" filter="wipe(up)">
                                      <p:cBhvr>
                                        <p:cTn id="12" dur="500"/>
                                        <p:tgtEl>
                                          <p:spTgt spid="3584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5846"/>
                                        </p:tgtEl>
                                        <p:attrNameLst>
                                          <p:attrName>style.visibility</p:attrName>
                                        </p:attrNameLst>
                                      </p:cBhvr>
                                      <p:to>
                                        <p:strVal val="visible"/>
                                      </p:to>
                                    </p:set>
                                    <p:animEffect transition="in" filter="wipe(up)">
                                      <p:cBhvr>
                                        <p:cTn id="17" dur="500"/>
                                        <p:tgtEl>
                                          <p:spTgt spid="358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6630"/>
                                        </p:tgtEl>
                                        <p:attrNameLst>
                                          <p:attrName>style.visibility</p:attrName>
                                        </p:attrNameLst>
                                      </p:cBhvr>
                                      <p:to>
                                        <p:strVal val="visible"/>
                                      </p:to>
                                    </p:set>
                                    <p:animEffect transition="in" filter="wipe(down)">
                                      <p:cBhvr>
                                        <p:cTn id="22" dur="5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P spid="35846" grpId="0"/>
      <p:bldP spid="35849" grpId="0"/>
      <p:bldP spid="2663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4887913" y="962475"/>
            <a:ext cx="3413125" cy="3246438"/>
          </a:xfrm>
          <a:prstGeom prst="rect">
            <a:avLst/>
          </a:prstGeom>
          <a:ln>
            <a:noFill/>
          </a:ln>
          <a:effectLst/>
        </p:spPr>
      </p:pic>
      <p:pic>
        <p:nvPicPr>
          <p:cNvPr id="4" name="图片 3"/>
          <p:cNvPicPr>
            <a:picLocks noChangeAspect="1"/>
          </p:cNvPicPr>
          <p:nvPr/>
        </p:nvPicPr>
        <p:blipFill rotWithShape="1">
          <a:blip r:embed="rId2" cstate="email"/>
          <a:srcRect/>
          <a:stretch>
            <a:fillRect/>
          </a:stretch>
        </p:blipFill>
        <p:spPr>
          <a:xfrm>
            <a:off x="709613" y="976763"/>
            <a:ext cx="3641725" cy="3232150"/>
          </a:xfrm>
          <a:prstGeom prst="rect">
            <a:avLst/>
          </a:prstGeom>
          <a:ln>
            <a:noFill/>
          </a:ln>
          <a:effectLst/>
        </p:spPr>
      </p:pic>
      <p:sp>
        <p:nvSpPr>
          <p:cNvPr id="27651" name="文本框 4"/>
          <p:cNvSpPr txBox="1">
            <a:spLocks noChangeArrowheads="1"/>
          </p:cNvSpPr>
          <p:nvPr/>
        </p:nvSpPr>
        <p:spPr bwMode="auto">
          <a:xfrm>
            <a:off x="1620203" y="4208595"/>
            <a:ext cx="182086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3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真菌菌落</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7652" name="文本框 5"/>
          <p:cNvSpPr txBox="1">
            <a:spLocks noChangeArrowheads="1"/>
          </p:cNvSpPr>
          <p:nvPr/>
        </p:nvSpPr>
        <p:spPr bwMode="auto">
          <a:xfrm>
            <a:off x="5708015" y="4208595"/>
            <a:ext cx="1819275"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30000"/>
              </a:lnSpc>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细菌菌落</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矩形 1"/>
          <p:cNvSpPr/>
          <p:nvPr>
            <p:custDataLst>
              <p:tags r:id="rId3"/>
            </p:custDataLst>
          </p:nvPr>
        </p:nvSpPr>
        <p:spPr>
          <a:xfrm>
            <a:off x="521335" y="302710"/>
            <a:ext cx="269875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defTabSz="685800" eaLnBrk="0" hangingPunct="0">
              <a:lnSpc>
                <a:spcPct val="110000"/>
              </a:lnSpc>
              <a:spcBef>
                <a:spcPts val="1200"/>
              </a:spcBef>
              <a:buClr>
                <a:schemeClr val="accent1"/>
              </a:buClr>
              <a:buSzPct val="50000"/>
              <a:buFont typeface="黑体" panose="02010609060101010101" pitchFamily="49" charset="-122"/>
              <a:buNone/>
              <a:defRPr/>
            </a:pPr>
            <a:r>
              <a:rPr lang="zh-CN"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各种各样的菌落</a:t>
            </a:r>
            <a:endParaRPr lang="zh-CN"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Rectangle 3"/>
          <p:cNvSpPr>
            <a:spLocks noGrp="1" noChangeArrowheads="1"/>
          </p:cNvSpPr>
          <p:nvPr>
            <p:ph type="body" idx="4294967295"/>
            <p:custDataLst>
              <p:tags r:id="rId1"/>
            </p:custDataLst>
          </p:nvPr>
        </p:nvSpPr>
        <p:spPr bwMode="auto">
          <a:xfrm>
            <a:off x="0" y="4166870"/>
            <a:ext cx="1638300" cy="625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0" eaLnBrk="1" hangingPunct="1">
              <a:buFont typeface="黑体" panose="02010609060101010101" pitchFamily="49" charset="-122"/>
              <a:buNone/>
            </a:pPr>
            <a:r>
              <a:rPr altLang="zh-CN" sz="2800" smtClean="0">
                <a:latin typeface="黑体" panose="02010609060101010101" pitchFamily="49" charset="-122"/>
                <a:ea typeface="黑体" panose="02010609060101010101" pitchFamily="49" charset="-122"/>
              </a:rPr>
              <a:t>大肠杆菌</a:t>
            </a:r>
            <a:endParaRPr altLang="zh-CN" sz="2800" smtClean="0">
              <a:latin typeface="黑体" panose="02010609060101010101" pitchFamily="49" charset="-122"/>
              <a:ea typeface="黑体" panose="02010609060101010101" pitchFamily="49" charset="-122"/>
            </a:endParaRPr>
          </a:p>
        </p:txBody>
      </p:sp>
      <p:pic>
        <p:nvPicPr>
          <p:cNvPr id="27652" name="Picture 5"/>
          <p:cNvPicPr>
            <a:picLocks noChangeAspect="1" noChangeArrowheads="1"/>
          </p:cNvPicPr>
          <p:nvPr/>
        </p:nvPicPr>
        <p:blipFill rotWithShape="1">
          <a:blip r:embed="rId2" cstate="email"/>
          <a:srcRect/>
          <a:stretch>
            <a:fillRect/>
          </a:stretch>
        </p:blipFill>
        <p:spPr bwMode="auto">
          <a:xfrm>
            <a:off x="1155029" y="1186033"/>
            <a:ext cx="3068053" cy="3048694"/>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5" name="Picture 4"/>
          <p:cNvPicPr>
            <a:picLocks noChangeAspect="1" noChangeArrowheads="1"/>
          </p:cNvPicPr>
          <p:nvPr/>
        </p:nvPicPr>
        <p:blipFill rotWithShape="1">
          <a:blip r:embed="rId3" cstate="email"/>
          <a:srcRect/>
          <a:stretch>
            <a:fillRect/>
          </a:stretch>
        </p:blipFill>
        <p:spPr bwMode="auto">
          <a:xfrm>
            <a:off x="5127969" y="1339044"/>
            <a:ext cx="2961930" cy="289568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Rectangle 3"/>
          <p:cNvSpPr txBox="1">
            <a:spLocks noChangeArrowheads="1"/>
          </p:cNvSpPr>
          <p:nvPr/>
        </p:nvSpPr>
        <p:spPr bwMode="auto">
          <a:xfrm>
            <a:off x="6236018" y="4234630"/>
            <a:ext cx="1074737"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0000"/>
              </a:lnSpc>
              <a:spcBef>
                <a:spcPts val="1200"/>
              </a:spcBef>
              <a:buClr>
                <a:schemeClr val="accent1"/>
              </a:buClr>
              <a:buSzPct val="50000"/>
            </a:pPr>
            <a:r>
              <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rPr>
              <a:t>青霉</a:t>
            </a:r>
            <a:endParaRPr lang="zh-CN" altLang="en-US" sz="28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矩形 1"/>
          <p:cNvSpPr/>
          <p:nvPr/>
        </p:nvSpPr>
        <p:spPr>
          <a:xfrm>
            <a:off x="521335" y="302710"/>
            <a:ext cx="269875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85800" eaLnBrk="0" hangingPunct="0">
              <a:lnSpc>
                <a:spcPct val="110000"/>
              </a:lnSpc>
              <a:spcBef>
                <a:spcPts val="1200"/>
              </a:spcBef>
              <a:buClr>
                <a:schemeClr val="accent1"/>
              </a:buClr>
              <a:buSzPct val="50000"/>
              <a:buFont typeface="黑体" panose="02010609060101010101" pitchFamily="49" charset="-122"/>
              <a:buNone/>
              <a:defRPr/>
            </a:pPr>
            <a:r>
              <a:rPr lang="zh-CN"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各种各样的菌落</a:t>
            </a:r>
            <a:endParaRPr lang="zh-CN" altLang="zh-CN" sz="280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50"/>
  <p:tag name="KSO_WM_TEMPLATE_CATEGORY" val="custom"/>
  <p:tag name="KSO_WM_TEMPLATE_INDEX" val="2023348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20.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488"/>
  <p:tag name="KSO_WM_TEMPLATE_THUMBS_INDEX" val="1、9"/>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488_1*a*1"/>
  <p:tag name="KSO_WM_TEMPLATE_CATEGORY" val="custom"/>
  <p:tag name="KSO_WM_TEMPLATE_INDEX" val="20233488"/>
  <p:tag name="KSO_WM_UNIT_LAYERLEVEL" val="1"/>
  <p:tag name="KSO_WM_TAG_VERSION" val="3.0"/>
  <p:tag name="KSO_WM_BEAUTIFY_FLAG" val="#wm#"/>
  <p:tag name="KSO_WM_UNIT_PRESET_TEXT" val="单击此处添加文档标题"/>
</p:tagLst>
</file>

<file path=ppt/tags/tag123.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488_1*f*4"/>
  <p:tag name="KSO_WM_TEMPLATE_CATEGORY" val="custom"/>
  <p:tag name="KSO_WM_TEMPLATE_INDEX" val="20233488"/>
  <p:tag name="KSO_WM_UNIT_LAYERLEVEL" val="1"/>
  <p:tag name="KSO_WM_TAG_VERSION" val="3.0"/>
  <p:tag name="KSO_WM_BEAUTIFY_FLAG" val="#wm#"/>
  <p:tag name="KSO_WM_UNIT_PRESET_TEXT" val="汇报人：WPS"/>
</p:tagLst>
</file>

<file path=ppt/tags/tag124.xml><?xml version="1.0" encoding="utf-8"?>
<p:tagLst xmlns:p="http://schemas.openxmlformats.org/presentationml/2006/main">
  <p:tag name="KSO_WM_SLIDE_ID" val="custom20233488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488"/>
  <p:tag name="KSO_WM_SLIDE_LAYOUT" val="a_f"/>
  <p:tag name="KSO_WM_SLIDE_LAYOUT_CNT" val="1_1"/>
  <p:tag name="KSO_WM_SLIDE_TYPE" val="title"/>
  <p:tag name="KSO_WM_SLIDE_SUBTYPE" val="pureTxt"/>
  <p:tag name="KSO_WM_TEMPLATE_THUMBS_INDEX" val="1、9"/>
  <p:tag name="KSO_WM_SLIDE_THEME_ID" val="3323111"/>
  <p:tag name="KSO_WM_SLIDE_THEME_NAME" val="蓝白色默认模板简约风主题"/>
</p:tagLst>
</file>

<file path=ppt/tags/tag125.xml><?xml version="1.0" encoding="utf-8"?>
<p:tagLst xmlns:p="http://schemas.openxmlformats.org/presentationml/2006/main">
  <p:tag name="KSO_WM_SLIDE_THEME_ID" val="3323111"/>
  <p:tag name="KSO_WM_SLIDE_THEME_NAME" val="蓝白色默认模板简约风主题"/>
  <p:tag name="KSO_WM_SLIDE_TYPE" val="text"/>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SLIDE_THEME_ID" val="3323111"/>
  <p:tag name="KSO_WM_SLIDE_THEME_NAME" val="蓝白色默认模板简约风主题"/>
  <p:tag name="KSO_WM_SLIDE_TYPE" val="text"/>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30.xml><?xml version="1.0" encoding="utf-8"?>
<p:tagLst xmlns:p="http://schemas.openxmlformats.org/presentationml/2006/main">
  <p:tag name="KSO_WM_SLIDE_THEME_ID" val="3323111"/>
  <p:tag name="KSO_WM_SLIDE_THEME_NAME" val="蓝白色默认模板简约风主题"/>
  <p:tag name="KSO_WM_SLIDE_TYPE" val="text"/>
</p:tagLst>
</file>

<file path=ppt/tags/tag131.xml><?xml version="1.0" encoding="utf-8"?>
<p:tagLst xmlns:p="http://schemas.openxmlformats.org/presentationml/2006/main">
  <p:tag name="KSO_WM_SLIDE_THEME_ID" val="3323111"/>
  <p:tag name="KSO_WM_SLIDE_THEME_NAME" val="蓝白色默认模板简约风主题"/>
  <p:tag name="KSO_WM_SLIDE_TYPE" val="text"/>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50"/>
  <p:tag name="KSO_WM_TEMPLATE_CATEGORY" val="custom"/>
  <p:tag name="KSO_WM_TEMPLATE_INDEX" val="20233488"/>
</p:tagLst>
</file>

<file path=ppt/tags/tag133.xml><?xml version="1.0" encoding="utf-8"?>
<p:tagLst xmlns:p="http://schemas.openxmlformats.org/presentationml/2006/main">
  <p:tag name="KSO_WM_SLIDE_THEME_ID" val="3323111"/>
  <p:tag name="KSO_WM_SLIDE_THEME_NAME" val="蓝白色默认模板简约风主题"/>
  <p:tag name="KSO_WM_SLIDE_TYPE" val="text"/>
</p:tagLst>
</file>

<file path=ppt/tags/tag134.xml><?xml version="1.0" encoding="utf-8"?>
<p:tagLst xmlns:p="http://schemas.openxmlformats.org/presentationml/2006/main">
  <p:tag name="KSO_WM_SLIDE_THEME_ID" val="3323111"/>
  <p:tag name="KSO_WM_SLIDE_THEME_NAME" val="蓝白色默认模板简约风主题"/>
  <p:tag name="KSO_WM_SLIDE_TYPE" val="text"/>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SLIDE_THEME_ID" val="3323111"/>
  <p:tag name="KSO_WM_SLIDE_THEME_NAME" val="蓝白色默认模板简约风主题"/>
  <p:tag name="KSO_WM_SLIDE_TYPE" val="text"/>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38.xml><?xml version="1.0" encoding="utf-8"?>
<p:tagLst xmlns:p="http://schemas.openxmlformats.org/presentationml/2006/main">
  <p:tag name="KSO_WM_SLIDE_THEME_ID" val="3323111"/>
  <p:tag name="KSO_WM_SLIDE_THEME_NAME" val="蓝白色默认模板简约风主题"/>
  <p:tag name="KSO_WM_SLIDE_TYPE" val="text"/>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40.xml><?xml version="1.0" encoding="utf-8"?>
<p:tagLst xmlns:p="http://schemas.openxmlformats.org/presentationml/2006/main">
  <p:tag name="KSO_WM_SLIDE_THEME_ID" val="3323111"/>
  <p:tag name="KSO_WM_SLIDE_THEME_NAME" val="蓝白色默认模板简约风主题"/>
  <p:tag name="KSO_WM_SLIDE_TYPE" val="text"/>
</p:tagLst>
</file>

<file path=ppt/tags/tag141.xml><?xml version="1.0" encoding="utf-8"?>
<p:tagLst xmlns:p="http://schemas.openxmlformats.org/presentationml/2006/main">
  <p:tag name="KSO_WM_SLIDE_THEME_ID" val="3323111"/>
  <p:tag name="KSO_WM_SLIDE_THEME_NAME" val="蓝白色默认模板简约风主题"/>
  <p:tag name="KSO_WM_SLIDE_TYPE" val="text"/>
</p:tagLst>
</file>

<file path=ppt/tags/tag142.xml><?xml version="1.0" encoding="utf-8"?>
<p:tagLst xmlns:p="http://schemas.openxmlformats.org/presentationml/2006/main">
  <p:tag name="KSO_WM_UNIT_TABLE_BEAUTIFY" val="smartTable{da3d7528-0668-4c26-9c39-223f194394b3}"/>
  <p:tag name="TABLE_ENDDRAG_ORIGIN_RECT" val="617*276"/>
  <p:tag name="TABLE_ENDDRAG_RECT" val="55*69*617*27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50"/>
  <p:tag name="KSO_WM_TEMPLATE_CATEGORY" val="custom"/>
  <p:tag name="KSO_WM_TEMPLATE_INDEX" val="20233488"/>
</p:tagLst>
</file>

<file path=ppt/tags/tag144.xml><?xml version="1.0" encoding="utf-8"?>
<p:tagLst xmlns:p="http://schemas.openxmlformats.org/presentationml/2006/main">
  <p:tag name="KSO_WM_SLIDE_THEME_ID" val="3323111"/>
  <p:tag name="KSO_WM_SLIDE_THEME_NAME" val="蓝白色默认模板简约风主题"/>
  <p:tag name="KSO_WM_SLIDE_TYPE" val="text"/>
</p:tagLst>
</file>

<file path=ppt/tags/tag145.xml><?xml version="1.0" encoding="utf-8"?>
<p:tagLst xmlns:p="http://schemas.openxmlformats.org/presentationml/2006/main">
  <p:tag name="KSO_WM_SLIDE_THEME_ID" val="3323111"/>
  <p:tag name="KSO_WM_SLIDE_THEME_NAME" val="蓝白色默认模板简约风主题"/>
  <p:tag name="KSO_WM_SLIDE_TYPE" val="text"/>
</p:tagLst>
</file>

<file path=ppt/tags/tag146.xml><?xml version="1.0" encoding="utf-8"?>
<p:tagLst xmlns:p="http://schemas.openxmlformats.org/presentationml/2006/main">
  <p:tag name="KSO_WM_SLIDE_THEME_ID" val="3323111"/>
  <p:tag name="KSO_WM_SLIDE_THEME_NAME" val="蓝白色默认模板简约风主题"/>
  <p:tag name="KSO_WM_SLIDE_TYPE" val="text"/>
</p:tagLst>
</file>

<file path=ppt/tags/tag147.xml><?xml version="1.0" encoding="utf-8"?>
<p:tagLst xmlns:p="http://schemas.openxmlformats.org/presentationml/2006/main">
  <p:tag name="KSO_WM_SLIDE_THEME_ID" val="3323111"/>
  <p:tag name="KSO_WM_SLIDE_THEME_NAME" val="蓝白色默认模板简约风主题"/>
  <p:tag name="KSO_WM_SLIDE_TYPE" val="text"/>
</p:tagLst>
</file>

<file path=ppt/tags/tag148.xml><?xml version="1.0" encoding="utf-8"?>
<p:tagLst xmlns:p="http://schemas.openxmlformats.org/presentationml/2006/main">
  <p:tag name="KSO_WM_SLIDE_THEME_ID" val="3323111"/>
  <p:tag name="KSO_WM_SLIDE_THEME_NAME" val="蓝白色默认模板简约风主题"/>
  <p:tag name="KSO_WM_SLIDE_TYPE" val="text"/>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50"/>
  <p:tag name="KSO_WM_TEMPLATE_CATEGORY" val="custom"/>
  <p:tag name="KSO_WM_TEMPLATE_INDEX" val="20233488"/>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50.xml><?xml version="1.0" encoding="utf-8"?>
<p:tagLst xmlns:p="http://schemas.openxmlformats.org/presentationml/2006/main">
  <p:tag name="KSO_WM_SLIDE_THEME_ID" val="3323111"/>
  <p:tag name="KSO_WM_SLIDE_THEME_NAME" val="蓝白色默认模板简约风主题"/>
  <p:tag name="KSO_WM_SLIDE_TYPE" val="text"/>
</p:tagLst>
</file>

<file path=ppt/tags/tag151.xml><?xml version="1.0" encoding="utf-8"?>
<p:tagLst xmlns:p="http://schemas.openxmlformats.org/presentationml/2006/main">
  <p:tag name="KSO_WM_SLIDE_THEME_ID" val="3323111"/>
  <p:tag name="KSO_WM_SLIDE_THEME_NAME" val="蓝白色默认模板简约风主题"/>
  <p:tag name="KSO_WM_SLIDE_TYPE" val="text"/>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SLIDE_THEME_ID" val="3323111"/>
  <p:tag name="KSO_WM_SLIDE_THEME_NAME" val="蓝白色默认模板简约风主题"/>
  <p:tag name="KSO_WM_SLIDE_TYPE" val="text"/>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SLIDE_THEME_ID" val="3323111"/>
  <p:tag name="KSO_WM_SLIDE_THEME_NAME" val="蓝白色默认模板简约风主题"/>
  <p:tag name="KSO_WM_SLIDE_TYPE" val="text"/>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SLIDE_THEME_ID" val="3323111"/>
  <p:tag name="KSO_WM_SLIDE_THEME_NAME" val="蓝白色默认模板简约风主题"/>
  <p:tag name="KSO_WM_SLIDE_TYPE" val="text"/>
</p:tagLst>
</file>

<file path=ppt/tags/tag158.xml><?xml version="1.0" encoding="utf-8"?>
<p:tagLst xmlns:p="http://schemas.openxmlformats.org/presentationml/2006/main">
  <p:tag name="KSO_WM_SLIDE_THEME_ID" val="3323111"/>
  <p:tag name="KSO_WM_SLIDE_THEME_NAME" val="蓝白色默认模板简约风主题"/>
  <p:tag name="KSO_WM_SLIDE_TYPE" val="text"/>
</p:tagLst>
</file>

<file path=ppt/tags/tag159.xml><?xml version="1.0" encoding="utf-8"?>
<p:tagLst xmlns:p="http://schemas.openxmlformats.org/presentationml/2006/main">
  <p:tag name="KSO_WM_SLIDE_THEME_ID" val="3323111"/>
  <p:tag name="KSO_WM_SLIDE_THEME_NAME" val="蓝白色默认模板简约风主题"/>
  <p:tag name="KSO_WM_SLIDE_TYPE" val="text"/>
</p:tagLst>
</file>

<file path=ppt/tags/tag1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50"/>
  <p:tag name="KSO_WM_TEMPLATE_CATEGORY" val="custom"/>
  <p:tag name="KSO_WM_TEMPLATE_INDEX" val="20233488"/>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64.xml><?xml version="1.0" encoding="utf-8"?>
<p:tagLst xmlns:p="http://schemas.openxmlformats.org/presentationml/2006/main">
  <p:tag name="KSO_WM_SLIDE_THEME_ID" val="3323111"/>
  <p:tag name="KSO_WM_SLIDE_THEME_NAME" val="蓝白色默认模板简约风主题"/>
  <p:tag name="KSO_WM_SLIDE_TYPE" val="text"/>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SLIDE_THEME_ID" val="3323111"/>
  <p:tag name="KSO_WM_SLIDE_THEME_NAME" val="蓝白色默认模板简约风主题"/>
  <p:tag name="KSO_WM_SLIDE_TYPE" val="text"/>
</p:tagLst>
</file>

<file path=ppt/tags/tag167.xml><?xml version="1.0" encoding="utf-8"?>
<p:tagLst xmlns:p="http://schemas.openxmlformats.org/presentationml/2006/main">
  <p:tag name="KSO_WM_SLIDE_THEME_ID" val="3323111"/>
  <p:tag name="KSO_WM_SLIDE_THEME_NAME" val="蓝白色默认模板简约风主题"/>
  <p:tag name="KSO_WM_SLIDE_TYPE" val="text"/>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69.xml><?xml version="1.0" encoding="utf-8"?>
<p:tagLst xmlns:p="http://schemas.openxmlformats.org/presentationml/2006/main">
  <p:tag name="KSO_WM_SLIDE_THEME_ID" val="3323111"/>
  <p:tag name="KSO_WM_SLIDE_THEME_NAME" val="蓝白色默认模板简约风主题"/>
  <p:tag name="KSO_WM_SLIDE_TYPE" val="text"/>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71.xml><?xml version="1.0" encoding="utf-8"?>
<p:tagLst xmlns:p="http://schemas.openxmlformats.org/presentationml/2006/main">
  <p:tag name="KSO_WM_SLIDE_THEME_ID" val="3323111"/>
  <p:tag name="KSO_WM_SLIDE_THEME_NAME" val="蓝白色默认模板简约风主题"/>
  <p:tag name="KSO_WM_SLIDE_TYPE" val="text"/>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SLIDE_THEME_ID" val="3323111"/>
  <p:tag name="KSO_WM_SLIDE_THEME_NAME" val="蓝白色默认模板简约风主题"/>
  <p:tag name="KSO_WM_SLIDE_TYPE" val="text"/>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SLIDE_THEME_ID" val="3323111"/>
  <p:tag name="KSO_WM_SLIDE_THEME_NAME" val="蓝白色默认模板简约风主题"/>
  <p:tag name="KSO_WM_SLIDE_TYPE" val="text"/>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SLIDE_THEME_ID" val="3323111"/>
  <p:tag name="KSO_WM_SLIDE_THEME_NAME" val="蓝白色默认模板简约风主题"/>
  <p:tag name="KSO_WM_SLIDE_TYPE" val="text"/>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80.xml><?xml version="1.0" encoding="utf-8"?>
<p:tagLst xmlns:p="http://schemas.openxmlformats.org/presentationml/2006/main">
  <p:tag name="KSO_WM_SLIDE_THEME_ID" val="3323111"/>
  <p:tag name="KSO_WM_SLIDE_THEME_NAME" val="蓝白色默认模板简约风主题"/>
  <p:tag name="KSO_WM_SLIDE_TYPE" val="text"/>
</p:tagLst>
</file>

<file path=ppt/tags/tag181.xml><?xml version="1.0" encoding="utf-8"?>
<p:tagLst xmlns:p="http://schemas.openxmlformats.org/presentationml/2006/main">
  <p:tag name="KSO_WPP_MARK_KEY" val="2b4b8f41-da8c-4688-9688-ce430494258b"/>
  <p:tag name="COMMONDATA" val="eyJoZGlkIjoiYWY3ZTM4MmMxMDZiNWZhZmZhNTcyNzc1ZTRjYTU5MTIifQ=="/>
  <p:tag name="commondata" val="eyJoZGlkIjoiN2YxOGMyNDFkMTQxMWJhZTVlZDhiNDQyZGU2OTYwOWEifQ=="/>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50"/>
  <p:tag name="KSO_WM_TEMPLATE_CATEGORY" val="custom"/>
  <p:tag name="KSO_WM_TEMPLATE_INDEX" val="20233488"/>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48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60.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488"/>
  <p:tag name="KSO_WM_TEMPLATE_THUMBS_INDEX" val="1、9"/>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7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heme/theme1.xml><?xml version="1.0" encoding="utf-8"?>
<a:theme xmlns:a="http://schemas.openxmlformats.org/drawingml/2006/main" name="Office 主题​​">
  <a:themeElements>
    <a:clrScheme name="自定义 109">
      <a:dk1>
        <a:srgbClr val="000000"/>
      </a:dk1>
      <a:lt1>
        <a:srgbClr val="FFFFFF"/>
      </a:lt1>
      <a:dk2>
        <a:srgbClr val="44546A"/>
      </a:dk2>
      <a:lt2>
        <a:srgbClr val="FEFEFE"/>
      </a:lt2>
      <a:accent1>
        <a:srgbClr val="4874CB"/>
      </a:accent1>
      <a:accent2>
        <a:srgbClr val="EE822F"/>
      </a:accent2>
      <a:accent3>
        <a:srgbClr val="F2BA02"/>
      </a:accent3>
      <a:accent4>
        <a:srgbClr val="75BD42"/>
      </a:accent4>
      <a:accent5>
        <a:srgbClr val="30C0B4"/>
      </a:accent5>
      <a:accent6>
        <a:srgbClr val="E54C5E"/>
      </a:accent6>
      <a:hlink>
        <a:srgbClr val="658BD5"/>
      </a:hlink>
      <a:folHlink>
        <a:srgbClr val="A16AA5"/>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09">
      <a:dk1>
        <a:srgbClr val="000000"/>
      </a:dk1>
      <a:lt1>
        <a:srgbClr val="FFFFFF"/>
      </a:lt1>
      <a:dk2>
        <a:srgbClr val="44546A"/>
      </a:dk2>
      <a:lt2>
        <a:srgbClr val="FEFEFE"/>
      </a:lt2>
      <a:accent1>
        <a:srgbClr val="4874CB"/>
      </a:accent1>
      <a:accent2>
        <a:srgbClr val="EE822F"/>
      </a:accent2>
      <a:accent3>
        <a:srgbClr val="F2BA02"/>
      </a:accent3>
      <a:accent4>
        <a:srgbClr val="75BD42"/>
      </a:accent4>
      <a:accent5>
        <a:srgbClr val="30C0B4"/>
      </a:accent5>
      <a:accent6>
        <a:srgbClr val="E54C5E"/>
      </a:accent6>
      <a:hlink>
        <a:srgbClr val="658BD5"/>
      </a:hlink>
      <a:folHlink>
        <a:srgbClr val="A16AA5"/>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2431</Words>
  <Application>WPS 演示</Application>
  <PresentationFormat>全屏显示(4:3)</PresentationFormat>
  <Paragraphs>322</Paragraphs>
  <Slides>32</Slides>
  <Notes>2</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32</vt:i4>
      </vt:variant>
    </vt:vector>
  </HeadingPairs>
  <TitlesOfParts>
    <vt:vector size="45" baseType="lpstr">
      <vt:lpstr>Arial</vt:lpstr>
      <vt:lpstr>宋体</vt:lpstr>
      <vt:lpstr>Wingdings</vt:lpstr>
      <vt:lpstr>微软雅黑</vt:lpstr>
      <vt:lpstr>黑体</vt:lpstr>
      <vt:lpstr>Wingdings 2</vt:lpstr>
      <vt:lpstr>Wingdings</vt:lpstr>
      <vt:lpstr>幼圆</vt:lpstr>
      <vt:lpstr>阿里巴巴普惠体 B</vt:lpstr>
      <vt:lpstr>Arial Unicode MS</vt:lpstr>
      <vt:lpstr>Times New Roman</vt:lpstr>
      <vt:lpstr>Office 主题​​</vt:lpstr>
      <vt:lpstr>1_Office 主题​​</vt:lpstr>
      <vt:lpstr>微生物的分布</vt:lpstr>
      <vt:lpstr>PowerPoint 演示文稿</vt:lpstr>
      <vt:lpstr>PowerPoint 演示文稿</vt:lpstr>
      <vt:lpstr>PowerPoint 演示文稿</vt:lpstr>
      <vt:lpstr>PowerPoint 演示文稿</vt:lpstr>
      <vt:lpstr>观察菌落</vt:lpstr>
      <vt:lpstr>PowerPoint 演示文稿</vt:lpstr>
      <vt:lpstr>PowerPoint 演示文稿</vt:lpstr>
      <vt:lpstr>PowerPoint 演示文稿</vt:lpstr>
      <vt:lpstr>PowerPoint 演示文稿</vt:lpstr>
      <vt:lpstr>PowerPoint 演示文稿</vt:lpstr>
      <vt:lpstr>细菌和真菌菌落的比较</vt:lpstr>
      <vt:lpstr>PowerPoint 演示文稿</vt:lpstr>
      <vt:lpstr>PowerPoint 演示文稿</vt:lpstr>
      <vt:lpstr>PowerPoint 演示文稿</vt:lpstr>
      <vt:lpstr>PowerPoint 演示文稿</vt:lpstr>
      <vt:lpstr>检测不同环境中的细菌和真菌</vt:lpstr>
      <vt:lpstr>PowerPoint 演示文稿</vt:lpstr>
      <vt:lpstr>PowerPoint 演示文稿</vt:lpstr>
      <vt:lpstr>PowerPoint 演示文稿</vt:lpstr>
      <vt:lpstr>PowerPoint 演示文稿</vt:lpstr>
      <vt:lpstr>PowerPoint 演示文稿</vt:lpstr>
      <vt:lpstr>PowerPoint 演示文稿</vt:lpstr>
      <vt:lpstr>生活中的细菌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81</cp:revision>
  <dcterms:created xsi:type="dcterms:W3CDTF">2001-04-08T04:59:00Z</dcterms:created>
  <dcterms:modified xsi:type="dcterms:W3CDTF">2024-08-31T00:59:08Z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133E70E717FB4B46951938D66E576251</vt:lpwstr>
  </property>
</Properties>
</file>