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66" r:id="rId4"/>
  </p:sldMasterIdLst>
  <p:notesMasterIdLst>
    <p:notesMasterId r:id="rId6"/>
  </p:notesMasterIdLst>
  <p:handoutMasterIdLst>
    <p:handoutMasterId r:id="rId26"/>
  </p:handoutMasterIdLst>
  <p:sldIdLst>
    <p:sldId id="664" r:id="rId5"/>
    <p:sldId id="313" r:id="rId7"/>
    <p:sldId id="337" r:id="rId8"/>
    <p:sldId id="314" r:id="rId9"/>
    <p:sldId id="335" r:id="rId10"/>
    <p:sldId id="344" r:id="rId11"/>
    <p:sldId id="345" r:id="rId12"/>
    <p:sldId id="688" r:id="rId13"/>
    <p:sldId id="327" r:id="rId14"/>
    <p:sldId id="561" r:id="rId15"/>
    <p:sldId id="563" r:id="rId16"/>
    <p:sldId id="689" r:id="rId17"/>
    <p:sldId id="690" r:id="rId18"/>
    <p:sldId id="353" r:id="rId19"/>
    <p:sldId id="278" r:id="rId20"/>
    <p:sldId id="691" r:id="rId21"/>
    <p:sldId id="665" r:id="rId22"/>
    <p:sldId id="666" r:id="rId23"/>
    <p:sldId id="667" r:id="rId24"/>
    <p:sldId id="668" r:id="rId25"/>
  </p:sldIdLst>
  <p:sldSz cx="9144000" cy="5144135" type="screen16x9"/>
  <p:notesSz cx="6858000" cy="9144000"/>
  <p:custDataLst>
    <p:tags r:id="rId3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6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79FA9"/>
    <a:srgbClr val="FFF2CC"/>
    <a:srgbClr val="3399FF"/>
    <a:srgbClr val="FFFFFF"/>
    <a:srgbClr val="CC0099"/>
    <a:srgbClr val="66FF33"/>
    <a:srgbClr val="EBE600"/>
    <a:srgbClr val="CC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68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-2382" y="-1086"/>
      </p:cViewPr>
      <p:guideLst>
        <p:guide orient="horz" pos="1636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88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08" name="幻灯片图像占位符 2457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533" y="685800"/>
            <a:ext cx="6094934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2458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4582" name="页脚占位符 245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fld id="{6CD3A170-3C5C-48A0-A89D-42F67DF8BF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63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复习细胞分裂，细胞核均分，遗传物质一分为二</a:t>
            </a:r>
            <a:endParaRPr lang="zh-CN" altLang="en-US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E973B44-825F-4B5F-98C7-09F9C2A4EBA6}" type="slidenum">
              <a:rPr lang="zh-CN" altLang="en-US" sz="1200">
                <a:solidFill>
                  <a:schemeClr val="tx1"/>
                </a:solidFill>
              </a:rPr>
            </a:fld>
            <a:endParaRPr lang="zh-CN" altLang="en-US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file:///E:\&#36719;&#20214;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5" Type="http://schemas.openxmlformats.org/officeDocument/2006/relationships/image" Target="../media/image10.png"/><Relationship Id="rId14" Type="http://schemas.openxmlformats.org/officeDocument/2006/relationships/tags" Target="../tags/tag3.xml"/><Relationship Id="rId13" Type="http://schemas.openxmlformats.org/officeDocument/2006/relationships/hyperlink" Target="http://www.youyi100.com/" TargetMode="Externa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00" dirty="0">
              <a:latin typeface="黑体" panose="02010609060101010101" pitchFamily="49" charset="-122"/>
              <a:ea typeface="阿里巴巴普惠体 B" panose="00020600040101010101" pitchFamily="18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"/>
            <a:ext cx="9144000" cy="514413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790066"/>
            <a:ext cx="9144000" cy="3537784"/>
          </a:xfrm>
          <a:prstGeom prst="rect">
            <a:avLst/>
          </a:prstGeom>
          <a:solidFill>
            <a:schemeClr val="accent6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" y="1220410"/>
            <a:ext cx="2751079" cy="2463469"/>
            <a:chOff x="0" y="1626235"/>
            <a:chExt cx="3668105" cy="3284220"/>
          </a:xfrm>
        </p:grpSpPr>
        <p:pic>
          <p:nvPicPr>
            <p:cNvPr id="6" name="图片 5" descr="学练优物理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0" y="1739265"/>
              <a:ext cx="2195195" cy="3171190"/>
            </a:xfrm>
            <a:prstGeom prst="rect">
              <a:avLst/>
            </a:prstGeom>
          </p:spPr>
        </p:pic>
        <p:pic>
          <p:nvPicPr>
            <p:cNvPr id="8" name="图片 7" descr="学练优化学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736310" y="1739265"/>
              <a:ext cx="2133600" cy="3048000"/>
            </a:xfrm>
            <a:prstGeom prst="rect">
              <a:avLst/>
            </a:prstGeom>
          </p:spPr>
        </p:pic>
        <p:pic>
          <p:nvPicPr>
            <p:cNvPr id="10" name="图片 9" descr="学练优生物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1361785" y="1626235"/>
              <a:ext cx="2306320" cy="311531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2893220" y="1112764"/>
            <a:ext cx="2347953" cy="2402026"/>
            <a:chOff x="3857625" y="1482725"/>
            <a:chExt cx="3130605" cy="320230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3857625" y="1683385"/>
              <a:ext cx="2199640" cy="300164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4124380" y="1482725"/>
              <a:ext cx="2863850" cy="3183890"/>
            </a:xfrm>
            <a:prstGeom prst="rect">
              <a:avLst/>
            </a:prstGeom>
          </p:spPr>
        </p:pic>
      </p:grpSp>
      <p:pic>
        <p:nvPicPr>
          <p:cNvPr id="14" name="图片 13" descr="时习之物理"/>
          <p:cNvPicPr>
            <a:picLocks noChangeAspect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>
          <a:xfrm>
            <a:off x="5027640" y="1220410"/>
            <a:ext cx="1753076" cy="2309146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2646893" y="4522183"/>
            <a:ext cx="3054350" cy="295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4831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更多精彩，请访问：</a:t>
            </a:r>
            <a:r>
              <a:rPr kumimoji="0" lang="en-US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www.youyi100.com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565947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初中《学练优》系列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3051900" y="3801491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初中《新领程》系列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083680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初中《时习之》系列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137834" y="3793213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初中《优干线》系列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6862227" y="1778083"/>
            <a:ext cx="2111588" cy="1435991"/>
            <a:chOff x="9149636" y="2369708"/>
            <a:chExt cx="2815450" cy="1914419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 cstate="screen"/>
            <a:srcRect/>
            <a:stretch>
              <a:fillRect/>
            </a:stretch>
          </p:blipFill>
          <p:spPr>
            <a:xfrm rot="273989">
              <a:off x="9159011" y="2369708"/>
              <a:ext cx="2806075" cy="17853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2" cstate="screen"/>
            <a:srcRect/>
            <a:stretch>
              <a:fillRect/>
            </a:stretch>
          </p:blipFill>
          <p:spPr>
            <a:xfrm rot="21034940">
              <a:off x="9149636" y="2487677"/>
              <a:ext cx="2758877" cy="17964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</p:grpSp>
      <p:sp>
        <p:nvSpPr>
          <p:cNvPr id="30" name="圆角矩形 31">
            <a:hlinkClick r:id="rId13"/>
          </p:cNvPr>
          <p:cNvSpPr/>
          <p:nvPr userDrawn="1"/>
        </p:nvSpPr>
        <p:spPr>
          <a:xfrm>
            <a:off x="6084105" y="4533287"/>
            <a:ext cx="900000" cy="254825"/>
          </a:xfrm>
          <a:prstGeom prst="round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1325" b="0" dirty="0">
                <a:solidFill>
                  <a:srgbClr val="43637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点击进入</a:t>
            </a:r>
            <a:endParaRPr kumimoji="1" lang="zh-CN" altLang="en-US" sz="1325" b="0" dirty="0">
              <a:solidFill>
                <a:srgbClr val="436379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5" name="图片 14" descr="0e9b630705a2abe99b84265c438249e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" y="131445"/>
            <a:ext cx="859790" cy="35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2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9" Type="http://schemas.openxmlformats.org/officeDocument/2006/relationships/theme" Target="../theme/theme3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黑体" panose="02010609060101010101" pitchFamily="49" charset="-122"/>
              <a:buNone/>
              <a:defRPr/>
            </a:pPr>
            <a:endParaRPr lang="zh-CN" altLang="en-US" sz="84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0e9b630705a2abe99b84265c438249e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8970" y="66040"/>
            <a:ext cx="797560" cy="330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38608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96520" indent="-96520" algn="l" defTabSz="386080" rtl="0" eaLnBrk="0" fontAlgn="base" hangingPunct="0">
        <a:lnSpc>
          <a:spcPct val="90000"/>
        </a:lnSpc>
        <a:spcBef>
          <a:spcPct val="8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28956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825" kern="1200">
          <a:solidFill>
            <a:schemeClr val="tx1"/>
          </a:solidFill>
          <a:latin typeface="+mn-lt"/>
          <a:ea typeface="+mn-ea"/>
          <a:cs typeface="+mn-cs"/>
        </a:defRPr>
      </a:lvl2pPr>
      <a:lvl3pPr marL="48260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67564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868045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106108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412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716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4020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304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608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48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56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60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64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46.xml"/><Relationship Id="rId2" Type="http://schemas.openxmlformats.org/officeDocument/2006/relationships/image" Target="../media/image34.jpeg"/><Relationship Id="rId1" Type="http://schemas.openxmlformats.org/officeDocument/2006/relationships/tags" Target="../tags/tag14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50.xml"/><Relationship Id="rId4" Type="http://schemas.openxmlformats.org/officeDocument/2006/relationships/image" Target="../media/image36.png"/><Relationship Id="rId3" Type="http://schemas.openxmlformats.org/officeDocument/2006/relationships/image" Target="../media/image27.png"/><Relationship Id="rId2" Type="http://schemas.openxmlformats.org/officeDocument/2006/relationships/image" Target="../media/image35.png"/><Relationship Id="rId1" Type="http://schemas.openxmlformats.org/officeDocument/2006/relationships/tags" Target="../tags/tag1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4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tags" Target="../tags/tag15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56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tags" Target="../tags/tag15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161.xml"/><Relationship Id="rId19" Type="http://schemas.openxmlformats.org/officeDocument/2006/relationships/tags" Target="../tags/tag178.xml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29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32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tags" Target="../tags/tag13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34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13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36.xml"/><Relationship Id="rId2" Type="http://schemas.openxmlformats.org/officeDocument/2006/relationships/image" Target="../media/image26.jpeg"/><Relationship Id="rId1" Type="http://schemas.openxmlformats.org/officeDocument/2006/relationships/tags" Target="../tags/tag13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38.xml"/><Relationship Id="rId2" Type="http://schemas.openxmlformats.org/officeDocument/2006/relationships/image" Target="../media/image27.png"/><Relationship Id="rId1" Type="http://schemas.openxmlformats.org/officeDocument/2006/relationships/tags" Target="../tags/tag13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0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tags" Target="../tags/tag13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2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4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tags" Target="../tags/tag1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15765" y="4688840"/>
            <a:ext cx="492442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人教版 生物（初中）（七年级上）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5510" y="1275715"/>
            <a:ext cx="4006850" cy="26714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uLnTx/>
                <a:uFillTx/>
                <a:sym typeface="+mn-ea"/>
              </a:rPr>
              <a:t>真菌</a:t>
            </a:r>
            <a:endParaRPr lang="zh-CN" altLang="en-US" sz="480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8165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第二章  第三节 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2770" name="组合 8"/>
          <p:cNvGrpSpPr/>
          <p:nvPr/>
        </p:nvGrpSpPr>
        <p:grpSpPr bwMode="auto">
          <a:xfrm>
            <a:off x="2140983" y="798835"/>
            <a:ext cx="4645073" cy="3829050"/>
            <a:chOff x="851619" y="235006"/>
            <a:chExt cx="7272808" cy="6628826"/>
          </a:xfrm>
        </p:grpSpPr>
        <p:pic>
          <p:nvPicPr>
            <p:cNvPr id="32778" name="图片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1619" y="235006"/>
              <a:ext cx="7272808" cy="590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9" name="文本框 10"/>
            <p:cNvSpPr txBox="1">
              <a:spLocks noChangeArrowheads="1"/>
            </p:cNvSpPr>
            <p:nvPr/>
          </p:nvSpPr>
          <p:spPr bwMode="auto">
            <a:xfrm>
              <a:off x="2637241" y="6066834"/>
              <a:ext cx="3869511" cy="79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rgbClr val="0D0D0D"/>
                  </a:solidFill>
                  <a:latin typeface="+mj-ea"/>
                  <a:ea typeface="+mj-ea"/>
                  <a:cs typeface="黑体" panose="02010609060101010101" pitchFamily="49" charset="-122"/>
                </a:rPr>
                <a:t>电镜下的酵母菌</a:t>
              </a:r>
              <a:endParaRPr lang="zh-CN" altLang="en-US" b="1" dirty="0">
                <a:solidFill>
                  <a:srgbClr val="0D0D0D"/>
                </a:solidFill>
                <a:latin typeface="+mj-ea"/>
                <a:ea typeface="+mj-ea"/>
                <a:cs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4020" y="209550"/>
            <a:ext cx="18313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rPr>
              <a:t>出芽生殖</a:t>
            </a:r>
            <a:endParaRPr lang="zh-CN" altLang="en-US" b="1" dirty="0">
              <a:solidFill>
                <a:schemeClr val="tx1"/>
              </a:solidFill>
              <a:latin typeface="+mj-ea"/>
              <a:ea typeface="+mj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723890" y="1443355"/>
            <a:ext cx="99949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rPr>
              <a:t>芽体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2774" name="直接连接符 8"/>
          <p:cNvCxnSpPr>
            <a:cxnSpLocks noChangeShapeType="1"/>
          </p:cNvCxnSpPr>
          <p:nvPr/>
        </p:nvCxnSpPr>
        <p:spPr bwMode="auto">
          <a:xfrm flipV="1">
            <a:off x="5079456" y="1708338"/>
            <a:ext cx="644525" cy="571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75" name="直接连接符 9"/>
          <p:cNvCxnSpPr>
            <a:cxnSpLocks noChangeShapeType="1"/>
          </p:cNvCxnSpPr>
          <p:nvPr/>
        </p:nvCxnSpPr>
        <p:spPr bwMode="auto">
          <a:xfrm>
            <a:off x="5771837" y="2673064"/>
            <a:ext cx="774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546850" y="2479040"/>
            <a:ext cx="138430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rPr>
              <a:t>酵母菌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03985" y="202565"/>
            <a:ext cx="23475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pitchFamily="49" charset="-122"/>
              </a:rPr>
              <a:t>环境适宜）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3794" name="Oval 3"/>
          <p:cNvSpPr>
            <a:spLocks noChangeArrowheads="1"/>
          </p:cNvSpPr>
          <p:nvPr/>
        </p:nvSpPr>
        <p:spPr bwMode="auto">
          <a:xfrm>
            <a:off x="2024063" y="1207030"/>
            <a:ext cx="1369219" cy="1596628"/>
          </a:xfrm>
          <a:prstGeom prst="ellipse">
            <a:avLst/>
          </a:prstGeom>
          <a:solidFill>
            <a:schemeClr val="accent1"/>
          </a:solidFill>
          <a:ln w="349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3795" name="Oval 4"/>
          <p:cNvSpPr>
            <a:spLocks noChangeArrowheads="1"/>
          </p:cNvSpPr>
          <p:nvPr/>
        </p:nvSpPr>
        <p:spPr bwMode="auto">
          <a:xfrm>
            <a:off x="2614613" y="2130955"/>
            <a:ext cx="377429" cy="269081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3796" name="Oval 5"/>
          <p:cNvSpPr>
            <a:spLocks noChangeArrowheads="1"/>
          </p:cNvSpPr>
          <p:nvPr/>
        </p:nvSpPr>
        <p:spPr bwMode="auto">
          <a:xfrm>
            <a:off x="2478882" y="1486826"/>
            <a:ext cx="107156" cy="161925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" name="组合 7"/>
          <p:cNvGrpSpPr/>
          <p:nvPr/>
        </p:nvGrpSpPr>
        <p:grpSpPr bwMode="auto">
          <a:xfrm>
            <a:off x="5004198" y="1018912"/>
            <a:ext cx="1369219" cy="1596628"/>
            <a:chOff x="2805733" y="2110508"/>
            <a:chExt cx="1825316" cy="2128969"/>
          </a:xfrm>
        </p:grpSpPr>
        <p:sp>
          <p:nvSpPr>
            <p:cNvPr id="33837" name="Oval 3"/>
            <p:cNvSpPr>
              <a:spLocks noChangeArrowheads="1"/>
            </p:cNvSpPr>
            <p:nvPr/>
          </p:nvSpPr>
          <p:spPr bwMode="auto">
            <a:xfrm>
              <a:off x="2805733" y="2110508"/>
              <a:ext cx="1825316" cy="2128969"/>
            </a:xfrm>
            <a:prstGeom prst="ellipse">
              <a:avLst/>
            </a:prstGeom>
            <a:solidFill>
              <a:schemeClr val="accent1"/>
            </a:solidFill>
            <a:ln w="349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8" name="Oval 7"/>
            <p:cNvSpPr>
              <a:spLocks noChangeArrowheads="1"/>
            </p:cNvSpPr>
            <p:nvPr/>
          </p:nvSpPr>
          <p:spPr bwMode="auto">
            <a:xfrm>
              <a:off x="3350372" y="3593977"/>
              <a:ext cx="576262" cy="36036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9" name="Oval 8"/>
            <p:cNvSpPr>
              <a:spLocks noChangeArrowheads="1"/>
            </p:cNvSpPr>
            <p:nvPr/>
          </p:nvSpPr>
          <p:spPr bwMode="auto">
            <a:xfrm>
              <a:off x="3175264" y="2528290"/>
              <a:ext cx="144463" cy="142875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7" name="组合 48"/>
          <p:cNvGrpSpPr/>
          <p:nvPr/>
        </p:nvGrpSpPr>
        <p:grpSpPr bwMode="auto">
          <a:xfrm>
            <a:off x="5884070" y="1309423"/>
            <a:ext cx="278606" cy="276225"/>
            <a:chOff x="2980131" y="1333161"/>
            <a:chExt cx="503238" cy="576263"/>
          </a:xfrm>
        </p:grpSpPr>
        <p:sp>
          <p:nvSpPr>
            <p:cNvPr id="33835" name="Oval 2"/>
            <p:cNvSpPr>
              <a:spLocks noChangeArrowheads="1"/>
            </p:cNvSpPr>
            <p:nvPr/>
          </p:nvSpPr>
          <p:spPr bwMode="auto">
            <a:xfrm>
              <a:off x="2980131" y="1333161"/>
              <a:ext cx="503238" cy="57626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6" name="Oval 9"/>
            <p:cNvSpPr>
              <a:spLocks noChangeArrowheads="1"/>
            </p:cNvSpPr>
            <p:nvPr/>
          </p:nvSpPr>
          <p:spPr bwMode="auto">
            <a:xfrm>
              <a:off x="3155950" y="1601788"/>
              <a:ext cx="71438" cy="142875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8" name="组合 51"/>
          <p:cNvGrpSpPr/>
          <p:nvPr/>
        </p:nvGrpSpPr>
        <p:grpSpPr bwMode="auto">
          <a:xfrm>
            <a:off x="5551886" y="1310614"/>
            <a:ext cx="278606" cy="276225"/>
            <a:chOff x="2980131" y="1333161"/>
            <a:chExt cx="503238" cy="576263"/>
          </a:xfrm>
        </p:grpSpPr>
        <p:sp>
          <p:nvSpPr>
            <p:cNvPr id="33833" name="Oval 2"/>
            <p:cNvSpPr>
              <a:spLocks noChangeArrowheads="1"/>
            </p:cNvSpPr>
            <p:nvPr/>
          </p:nvSpPr>
          <p:spPr bwMode="auto">
            <a:xfrm>
              <a:off x="2980131" y="1333161"/>
              <a:ext cx="503238" cy="57626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4" name="Oval 9"/>
            <p:cNvSpPr>
              <a:spLocks noChangeArrowheads="1"/>
            </p:cNvSpPr>
            <p:nvPr/>
          </p:nvSpPr>
          <p:spPr bwMode="auto">
            <a:xfrm>
              <a:off x="3155950" y="1601788"/>
              <a:ext cx="71438" cy="142875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9" name="组合 54"/>
          <p:cNvGrpSpPr/>
          <p:nvPr/>
        </p:nvGrpSpPr>
        <p:grpSpPr bwMode="auto">
          <a:xfrm>
            <a:off x="5844779" y="1670182"/>
            <a:ext cx="279797" cy="276225"/>
            <a:chOff x="2980131" y="1333161"/>
            <a:chExt cx="503238" cy="576263"/>
          </a:xfrm>
        </p:grpSpPr>
        <p:sp>
          <p:nvSpPr>
            <p:cNvPr id="33831" name="Oval 2"/>
            <p:cNvSpPr>
              <a:spLocks noChangeArrowheads="1"/>
            </p:cNvSpPr>
            <p:nvPr/>
          </p:nvSpPr>
          <p:spPr bwMode="auto">
            <a:xfrm>
              <a:off x="2980131" y="1333161"/>
              <a:ext cx="503238" cy="57626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2" name="Oval 9"/>
            <p:cNvSpPr>
              <a:spLocks noChangeArrowheads="1"/>
            </p:cNvSpPr>
            <p:nvPr/>
          </p:nvSpPr>
          <p:spPr bwMode="auto">
            <a:xfrm>
              <a:off x="3155950" y="1601788"/>
              <a:ext cx="71438" cy="142875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0" name="组合 57"/>
          <p:cNvGrpSpPr/>
          <p:nvPr/>
        </p:nvGrpSpPr>
        <p:grpSpPr bwMode="auto">
          <a:xfrm>
            <a:off x="5542361" y="1629701"/>
            <a:ext cx="278606" cy="276225"/>
            <a:chOff x="2980131" y="1333161"/>
            <a:chExt cx="503238" cy="576263"/>
          </a:xfrm>
        </p:grpSpPr>
        <p:sp>
          <p:nvSpPr>
            <p:cNvPr id="33829" name="Oval 2"/>
            <p:cNvSpPr>
              <a:spLocks noChangeArrowheads="1"/>
            </p:cNvSpPr>
            <p:nvPr/>
          </p:nvSpPr>
          <p:spPr bwMode="auto">
            <a:xfrm>
              <a:off x="2980131" y="1333161"/>
              <a:ext cx="503238" cy="57626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3830" name="Oval 9"/>
            <p:cNvSpPr>
              <a:spLocks noChangeArrowheads="1"/>
            </p:cNvSpPr>
            <p:nvPr/>
          </p:nvSpPr>
          <p:spPr bwMode="auto">
            <a:xfrm>
              <a:off x="3155950" y="1601788"/>
              <a:ext cx="71438" cy="142875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6328173" y="3241807"/>
            <a:ext cx="377428" cy="485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6449617" y="3335868"/>
            <a:ext cx="53578" cy="54769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7" name="Oval 19"/>
          <p:cNvSpPr>
            <a:spLocks noChangeArrowheads="1"/>
          </p:cNvSpPr>
          <p:nvPr/>
        </p:nvSpPr>
        <p:spPr bwMode="auto">
          <a:xfrm>
            <a:off x="5574506" y="3215614"/>
            <a:ext cx="377429" cy="485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8" name="Oval 20"/>
          <p:cNvSpPr>
            <a:spLocks noChangeArrowheads="1"/>
          </p:cNvSpPr>
          <p:nvPr/>
        </p:nvSpPr>
        <p:spPr bwMode="auto">
          <a:xfrm>
            <a:off x="5682854" y="3322771"/>
            <a:ext cx="53578" cy="54769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0" name="Oval 19"/>
          <p:cNvSpPr>
            <a:spLocks noChangeArrowheads="1"/>
          </p:cNvSpPr>
          <p:nvPr/>
        </p:nvSpPr>
        <p:spPr bwMode="auto">
          <a:xfrm>
            <a:off x="5580063" y="3994282"/>
            <a:ext cx="377429" cy="485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1" name="Oval 20"/>
          <p:cNvSpPr>
            <a:spLocks noChangeArrowheads="1"/>
          </p:cNvSpPr>
          <p:nvPr/>
        </p:nvSpPr>
        <p:spPr bwMode="auto">
          <a:xfrm>
            <a:off x="5688411" y="4101439"/>
            <a:ext cx="53578" cy="54769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3" name="Oval 19"/>
          <p:cNvSpPr>
            <a:spLocks noChangeArrowheads="1"/>
          </p:cNvSpPr>
          <p:nvPr/>
        </p:nvSpPr>
        <p:spPr bwMode="auto">
          <a:xfrm>
            <a:off x="6300470" y="4064530"/>
            <a:ext cx="377429" cy="485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4" name="Oval 20"/>
          <p:cNvSpPr>
            <a:spLocks noChangeArrowheads="1"/>
          </p:cNvSpPr>
          <p:nvPr/>
        </p:nvSpPr>
        <p:spPr bwMode="auto">
          <a:xfrm>
            <a:off x="6408818" y="4171687"/>
            <a:ext cx="53578" cy="54769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3810" name="文本框 3"/>
          <p:cNvSpPr txBox="1">
            <a:spLocks noChangeArrowheads="1"/>
          </p:cNvSpPr>
          <p:nvPr/>
        </p:nvSpPr>
        <p:spPr bwMode="auto">
          <a:xfrm>
            <a:off x="455365" y="195315"/>
            <a:ext cx="221218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环境恶劣时：</a:t>
            </a: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   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2338383" y="195315"/>
            <a:ext cx="140208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孢子生殖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2880123" y="3122745"/>
            <a:ext cx="629840" cy="7489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7" name="Oval 20"/>
          <p:cNvSpPr>
            <a:spLocks noChangeArrowheads="1"/>
          </p:cNvSpPr>
          <p:nvPr/>
        </p:nvSpPr>
        <p:spPr bwMode="auto">
          <a:xfrm>
            <a:off x="3150394" y="3313246"/>
            <a:ext cx="90488" cy="84535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8" name="Oval 21"/>
          <p:cNvSpPr>
            <a:spLocks noChangeArrowheads="1"/>
          </p:cNvSpPr>
          <p:nvPr/>
        </p:nvSpPr>
        <p:spPr bwMode="auto">
          <a:xfrm>
            <a:off x="3113485" y="3488268"/>
            <a:ext cx="270272" cy="167878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>
            <a:off x="2126457" y="3096551"/>
            <a:ext cx="631031" cy="7489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" name="Oval 20"/>
          <p:cNvSpPr>
            <a:spLocks noChangeArrowheads="1"/>
          </p:cNvSpPr>
          <p:nvPr/>
        </p:nvSpPr>
        <p:spPr bwMode="auto">
          <a:xfrm>
            <a:off x="2384822" y="3300148"/>
            <a:ext cx="89297" cy="84534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" name="Oval 21"/>
          <p:cNvSpPr>
            <a:spLocks noChangeArrowheads="1"/>
          </p:cNvSpPr>
          <p:nvPr/>
        </p:nvSpPr>
        <p:spPr bwMode="auto">
          <a:xfrm>
            <a:off x="2400301" y="3514462"/>
            <a:ext cx="270272" cy="167878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Oval 19"/>
          <p:cNvSpPr>
            <a:spLocks noChangeArrowheads="1"/>
          </p:cNvSpPr>
          <p:nvPr/>
        </p:nvSpPr>
        <p:spPr bwMode="auto">
          <a:xfrm>
            <a:off x="2123758" y="3924195"/>
            <a:ext cx="631031" cy="7500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3" name="Oval 20"/>
          <p:cNvSpPr>
            <a:spLocks noChangeArrowheads="1"/>
          </p:cNvSpPr>
          <p:nvPr/>
        </p:nvSpPr>
        <p:spPr bwMode="auto">
          <a:xfrm>
            <a:off x="2382124" y="4127792"/>
            <a:ext cx="89297" cy="84535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4" name="Oval 21"/>
          <p:cNvSpPr>
            <a:spLocks noChangeArrowheads="1"/>
          </p:cNvSpPr>
          <p:nvPr/>
        </p:nvSpPr>
        <p:spPr bwMode="auto">
          <a:xfrm>
            <a:off x="2397602" y="4342104"/>
            <a:ext cx="270272" cy="167879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5" name="Oval 19"/>
          <p:cNvSpPr>
            <a:spLocks noChangeArrowheads="1"/>
          </p:cNvSpPr>
          <p:nvPr/>
        </p:nvSpPr>
        <p:spPr bwMode="auto">
          <a:xfrm>
            <a:off x="2879091" y="3940467"/>
            <a:ext cx="631031" cy="7500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auto">
          <a:xfrm>
            <a:off x="3137456" y="4144063"/>
            <a:ext cx="89297" cy="84534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7" name="Oval 21"/>
          <p:cNvSpPr>
            <a:spLocks noChangeArrowheads="1"/>
          </p:cNvSpPr>
          <p:nvPr/>
        </p:nvSpPr>
        <p:spPr bwMode="auto">
          <a:xfrm>
            <a:off x="3152935" y="4358377"/>
            <a:ext cx="270272" cy="167878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 bwMode="auto">
          <a:xfrm>
            <a:off x="3837386" y="1791627"/>
            <a:ext cx="701278" cy="188119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endParaRPr lang="zh-CN" altLang="en-US" sz="1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右弧形箭头 2"/>
          <p:cNvSpPr/>
          <p:nvPr/>
        </p:nvSpPr>
        <p:spPr bwMode="auto">
          <a:xfrm>
            <a:off x="6891338" y="2090474"/>
            <a:ext cx="416719" cy="935831"/>
          </a:xfrm>
          <a:prstGeom prst="curvedLef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endParaRPr lang="zh-CN" altLang="en-US" sz="1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左箭头 3"/>
          <p:cNvSpPr/>
          <p:nvPr/>
        </p:nvSpPr>
        <p:spPr bwMode="auto">
          <a:xfrm>
            <a:off x="4144567" y="3701389"/>
            <a:ext cx="773906" cy="216694"/>
          </a:xfrm>
          <a:prstGeom prst="lef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endParaRPr lang="zh-CN" altLang="en-US" sz="1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5220" y="1758765"/>
            <a:ext cx="198120" cy="11496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1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适宜的环境</a:t>
            </a:r>
            <a:endParaRPr lang="zh-CN" altLang="en-US" sz="1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  <p:bldP spid="77" grpId="0" bldLvl="0" animBg="1"/>
      <p:bldP spid="78" grpId="0" bldLvl="0" animBg="1"/>
      <p:bldP spid="80" grpId="0" bldLvl="0" animBg="1"/>
      <p:bldP spid="81" grpId="0" bldLvl="0" animBg="1"/>
      <p:bldP spid="83" grpId="0" bldLvl="0" animBg="1"/>
      <p:bldP spid="84" grpId="0" bldLvl="0" animBg="1"/>
      <p:bldP spid="86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2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10893" y="2612602"/>
            <a:ext cx="1402080" cy="460375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孢子生殖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70117" y="2606535"/>
            <a:ext cx="1402080" cy="460375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孢子生殖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51950" y="2916529"/>
            <a:ext cx="1402080" cy="460375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孢子生殖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51950" y="2464965"/>
            <a:ext cx="140208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出芽生殖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885" y="3869055"/>
            <a:ext cx="325374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n-ea"/>
                <a:cs typeface="黑体" panose="02010609060101010101" pitchFamily="49" charset="-122"/>
                <a:sym typeface="+mn-ea"/>
              </a:rPr>
              <a:t>真菌共有的生殖方式：</a:t>
            </a:r>
            <a:endParaRPr lang="zh-CN" altLang="en-US" sz="2400" b="1" dirty="0">
              <a:solidFill>
                <a:schemeClr val="tx1"/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8002" y="923105"/>
            <a:ext cx="2270522" cy="149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32107" y="3869108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孢子生殖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pic>
        <p:nvPicPr>
          <p:cNvPr id="11" name="Picture 12" descr="未命名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FC">
                  <a:alpha val="100000"/>
                </a:srgbClr>
              </a:clrFrom>
              <a:clrTo>
                <a:srgbClr val="FFFDFC">
                  <a:alpha val="100000"/>
                  <a:alpha val="0"/>
                </a:srgbClr>
              </a:clrTo>
            </a:clrChange>
          </a:blip>
          <a:srcRect l="2506" t="402" r="3517" b="363"/>
          <a:stretch>
            <a:fillRect/>
          </a:stretch>
        </p:blipFill>
        <p:spPr bwMode="auto">
          <a:xfrm>
            <a:off x="6299835" y="941070"/>
            <a:ext cx="1227455" cy="1339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33" h="2110">
                <a:moveTo>
                  <a:pt x="0" y="1055"/>
                </a:moveTo>
                <a:cubicBezTo>
                  <a:pt x="0" y="472"/>
                  <a:pt x="433" y="0"/>
                  <a:pt x="967" y="0"/>
                </a:cubicBezTo>
                <a:cubicBezTo>
                  <a:pt x="1500" y="0"/>
                  <a:pt x="1933" y="472"/>
                  <a:pt x="1933" y="1055"/>
                </a:cubicBezTo>
                <a:cubicBezTo>
                  <a:pt x="1933" y="1638"/>
                  <a:pt x="1500" y="2110"/>
                  <a:pt x="967" y="2110"/>
                </a:cubicBezTo>
                <a:cubicBezTo>
                  <a:pt x="433" y="2110"/>
                  <a:pt x="0" y="1638"/>
                  <a:pt x="0" y="1055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3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52590" y="940965"/>
            <a:ext cx="1837134" cy="16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bldLvl="0" animBg="1"/>
      <p:bldP spid="4" grpId="0" bldLvl="0" animBg="1"/>
      <p:bldP spid="6" grpId="0" bldLvl="0" animBg="1"/>
      <p:bldP spid="5" grpId="0" bldLvl="0" animBg="1"/>
      <p:bldP spid="3" grpId="1" animBg="1"/>
      <p:bldP spid="4" grpId="1" animBg="1"/>
      <p:bldP spid="6" grpId="1" animBg="1"/>
      <p:bldP spid="5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323850" y="777240"/>
            <a:ext cx="4145915" cy="787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1" wrap="square">
            <a:prstTxWarp prst="textArchUp">
              <a:avLst>
                <a:gd name="adj" fmla="val 10741378"/>
              </a:avLst>
            </a:prstTxWarp>
            <a:no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079FA9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rgbClr val="079FA9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走进生活</a:t>
            </a:r>
            <a:r>
              <a:rPr lang="en-US" altLang="zh-CN" sz="2800" b="1" dirty="0">
                <a:solidFill>
                  <a:srgbClr val="079FA9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】</a:t>
            </a:r>
            <a:endParaRPr lang="en-US" altLang="zh-CN" sz="2800" b="1" dirty="0">
              <a:solidFill>
                <a:srgbClr val="079FA9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647065" y="1205230"/>
            <a:ext cx="784860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    夏天，受潮的粮食、衣物和皮鞋常常长霉发毛，这些霉菌是从哪里来的？为什么霉菌容易在这些物品上生长？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47065" y="2859405"/>
            <a:ext cx="3940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由空气中的孢子萌发而来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7065" y="3363595"/>
            <a:ext cx="78479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为霉菌的生长和繁殖提供了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适宜的温度、水分和有机物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203671" y="988152"/>
            <a:ext cx="31313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+mn-ea"/>
                <a:ea typeface="+mn-ea"/>
                <a:cs typeface="黑体" panose="02010609060101010101" pitchFamily="49" charset="-122"/>
              </a:rPr>
              <a:t>异养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（腐生或寄生）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pic>
        <p:nvPicPr>
          <p:cNvPr id="4" name="Picture 12" descr="013000002402731231770694082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13815" y="1564005"/>
            <a:ext cx="3450590" cy="2624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2889686_203933669555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5" y="1564005"/>
            <a:ext cx="2625090" cy="2625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539115" y="154305"/>
            <a:ext cx="3648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四、真菌的营养方式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Picture 9" descr="20101113151528-171420986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4225" y="2219325"/>
            <a:ext cx="1030605" cy="106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 descr="013000009317491290396843194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980" y="3291840"/>
            <a:ext cx="1428115" cy="1024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" descr="RVbwAg3FIg_12543033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3980" y="903605"/>
            <a:ext cx="948690" cy="150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22"/>
          <p:cNvGrpSpPr/>
          <p:nvPr/>
        </p:nvGrpSpPr>
        <p:grpSpPr bwMode="auto">
          <a:xfrm>
            <a:off x="700948" y="1403018"/>
            <a:ext cx="1475184" cy="1001315"/>
            <a:chOff x="146" y="1057"/>
            <a:chExt cx="1239" cy="841"/>
          </a:xfrm>
        </p:grpSpPr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146" y="1281"/>
              <a:ext cx="122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1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、有利</a:t>
              </a:r>
              <a:endParaRPr lang="zh-CN" altLang="en-US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1202" y="1057"/>
              <a:ext cx="183" cy="841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endParaRPr lang="zh-CN" altLang="zh-CN" sz="24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2172561" y="1031670"/>
            <a:ext cx="124301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⑴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食用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2166620" y="1485900"/>
            <a:ext cx="39122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⑵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用于制造酱油、豆豉等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grpSp>
        <p:nvGrpSpPr>
          <p:cNvPr id="23" name="Group 26"/>
          <p:cNvGrpSpPr/>
          <p:nvPr/>
        </p:nvGrpSpPr>
        <p:grpSpPr bwMode="auto">
          <a:xfrm>
            <a:off x="718809" y="3159356"/>
            <a:ext cx="1439465" cy="1163241"/>
            <a:chOff x="67" y="1775"/>
            <a:chExt cx="1209" cy="977"/>
          </a:xfrm>
        </p:grpSpPr>
        <p:sp>
          <p:nvSpPr>
            <p:cNvPr id="24" name="AutoShape 20"/>
            <p:cNvSpPr/>
            <p:nvPr/>
          </p:nvSpPr>
          <p:spPr bwMode="auto">
            <a:xfrm>
              <a:off x="1134" y="1775"/>
              <a:ext cx="142" cy="977"/>
            </a:xfrm>
            <a:prstGeom prst="leftBrace">
              <a:avLst>
                <a:gd name="adj1" fmla="val 4833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endParaRPr lang="zh-CN" altLang="zh-CN" sz="24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67" y="2068"/>
              <a:ext cx="119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dirty="0">
                  <a:latin typeface="+mn-ea"/>
                  <a:ea typeface="+mn-ea"/>
                  <a:cs typeface="黑体" panose="02010609060101010101" pitchFamily="49" charset="-122"/>
                </a:rPr>
                <a:t>2</a:t>
              </a:r>
              <a:r>
                <a:rPr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、有害</a:t>
              </a:r>
              <a:endParaRPr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2161278" y="2756053"/>
            <a:ext cx="24300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⑴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引起皮肤疾病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2166545" y="1983654"/>
            <a:ext cx="1706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⑶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用于制药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2159635" y="3334385"/>
            <a:ext cx="44938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⑵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有些有毒，会引起人体中毒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2158212" y="3913080"/>
            <a:ext cx="32944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⑶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引起食物、衣物腐烂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25" y="17970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五、真菌与人类的关系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2140" y="771525"/>
          <a:ext cx="7923530" cy="388937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609090"/>
                <a:gridCol w="2993390"/>
                <a:gridCol w="998855"/>
                <a:gridCol w="2322195"/>
              </a:tblGrid>
              <a:tr h="5492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en-US" sz="2400" kern="1200" dirty="0">
                          <a:effectLst/>
                          <a:cs typeface="黑体" panose="02010609060101010101" pitchFamily="49" charset="-122"/>
                        </a:rPr>
                        <a:t> </a:t>
                      </a:r>
                      <a:endParaRPr lang="en-US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酵母菌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>
                          <a:effectLst/>
                          <a:cs typeface="黑体" panose="02010609060101010101" pitchFamily="49" charset="-122"/>
                        </a:rPr>
                        <a:t>霉菌</a:t>
                      </a:r>
                      <a:endParaRPr lang="zh-CN" sz="2400" kern="120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>
                          <a:effectLst/>
                          <a:cs typeface="黑体" panose="02010609060101010101" pitchFamily="49" charset="-122"/>
                        </a:rPr>
                        <a:t>蘑菇</a:t>
                      </a:r>
                      <a:endParaRPr lang="zh-CN" sz="2400" kern="120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0985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en-US" sz="2400" kern="1200" dirty="0">
                          <a:effectLst/>
                          <a:cs typeface="黑体" panose="02010609060101010101" pitchFamily="49" charset="-122"/>
                        </a:rPr>
                        <a:t> </a:t>
                      </a:r>
                      <a:endParaRPr lang="zh-CN" sz="2400" kern="100" dirty="0">
                        <a:effectLst/>
                        <a:cs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结构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由</a:t>
                      </a:r>
                      <a:r>
                        <a:rPr lang="en-US" sz="2400" u="sng" kern="1200" dirty="0">
                          <a:effectLst/>
                          <a:cs typeface="黑体" panose="02010609060101010101" pitchFamily="49" charset="-122"/>
                        </a:rPr>
                        <a:t>   </a:t>
                      </a: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个</a:t>
                      </a:r>
                      <a:endParaRPr lang="en-US" alt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细胞构成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由多细胞连接起来的</a:t>
                      </a:r>
                      <a:r>
                        <a:rPr lang="en-US" altLang="zh-CN" sz="2400" u="sng" kern="1200" dirty="0">
                          <a:effectLst/>
                          <a:cs typeface="黑体" panose="02010609060101010101" pitchFamily="49" charset="-122"/>
                        </a:rPr>
                        <a:t>______</a:t>
                      </a: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构成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143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都是由细胞构成的，每个细胞都有</a:t>
                      </a:r>
                      <a:r>
                        <a:rPr lang="en-US" sz="2400" u="sng" kern="1200" dirty="0">
                          <a:effectLst/>
                          <a:cs typeface="黑体" panose="02010609060101010101" pitchFamily="49" charset="-122"/>
                        </a:rPr>
                        <a:t>_</a:t>
                      </a:r>
                      <a:r>
                        <a:rPr lang="en-US" sz="2400" u="sng" kern="1200" dirty="0">
                          <a:effectLst/>
                          <a:cs typeface="黑体" panose="02010609060101010101" pitchFamily="49" charset="-122"/>
                        </a:rPr>
                        <a:t>   __</a:t>
                      </a:r>
                      <a:r>
                        <a:rPr lang="en-US" altLang="zh-CN" sz="2400" u="sng" kern="1200" dirty="0">
                          <a:effectLst/>
                          <a:cs typeface="黑体" panose="02010609060101010101" pitchFamily="49" charset="-122"/>
                        </a:rPr>
                        <a:t>__</a:t>
                      </a: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u="sng" kern="1200" dirty="0">
                          <a:effectLst/>
                          <a:cs typeface="黑体" panose="02010609060101010101" pitchFamily="49" charset="-122"/>
                        </a:rPr>
                        <a:t>_______</a:t>
                      </a: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、</a:t>
                      </a:r>
                      <a:r>
                        <a:rPr lang="en-US" sz="2400" u="sng" kern="1200" dirty="0">
                          <a:effectLst/>
                          <a:cs typeface="黑体" panose="02010609060101010101" pitchFamily="49" charset="-122"/>
                        </a:rPr>
                        <a:t>_______</a:t>
                      </a:r>
                      <a:r>
                        <a:rPr lang="zh-CN" altLang="en-US" sz="2400" u="none" kern="1200" dirty="0">
                          <a:effectLst/>
                          <a:cs typeface="黑体" panose="02010609060101010101" pitchFamily="49" charset="-122"/>
                        </a:rPr>
                        <a:t>和</a:t>
                      </a:r>
                      <a:r>
                        <a:rPr lang="en-US" sz="2400" u="sng" kern="1200" dirty="0">
                          <a:effectLst/>
                          <a:cs typeface="黑体" panose="02010609060101010101" pitchFamily="49" charset="-122"/>
                        </a:rPr>
                        <a:t>________</a:t>
                      </a: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。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营养方式</a:t>
                      </a:r>
                      <a:endParaRPr lang="zh-CN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en-US" sz="2400" kern="1200" dirty="0">
                          <a:effectLst/>
                          <a:cs typeface="黑体" panose="02010609060101010101" pitchFamily="49" charset="-122"/>
                        </a:rPr>
                        <a:t> </a:t>
                      </a:r>
                      <a:endParaRPr lang="en-US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zh-CN" sz="2400" kern="1200" dirty="0">
                          <a:effectLst/>
                          <a:cs typeface="黑体" panose="02010609060101010101" pitchFamily="49" charset="-122"/>
                        </a:rPr>
                        <a:t>生殖</a:t>
                      </a:r>
                      <a:r>
                        <a:rPr lang="zh-CN" altLang="en-US" sz="2400" kern="1200" dirty="0">
                          <a:effectLst/>
                          <a:cs typeface="黑体" panose="02010609060101010101" pitchFamily="49" charset="-122"/>
                        </a:rPr>
                        <a:t>方式</a:t>
                      </a:r>
                      <a:endParaRPr lang="zh-CN" altLang="en-US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48025" algn="l"/>
                        </a:tabLst>
                      </a:pPr>
                      <a:r>
                        <a:rPr lang="en-US" sz="2400" kern="1200" dirty="0">
                          <a:effectLst/>
                          <a:cs typeface="黑体" panose="02010609060101010101" pitchFamily="49" charset="-122"/>
                        </a:rPr>
                        <a:t> </a:t>
                      </a:r>
                      <a:endParaRPr lang="en-US" sz="2400" kern="1200" dirty="0">
                        <a:effectLst/>
                        <a:cs typeface="黑体" panose="02010609060101010101" pitchFamily="49" charset="-122"/>
                      </a:endParaRPr>
                    </a:p>
                  </a:txBody>
                  <a:tcPr marL="51436" marR="51436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876586" y="2472468"/>
            <a:ext cx="1097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细胞壁</a:t>
            </a:r>
            <a:endParaRPr lang="zh-CN" altLang="en-US" b="1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049836" y="3011061"/>
            <a:ext cx="1097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3248025" algn="l"/>
              </a:tabLs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细胞核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35810" y="3011061"/>
            <a:ext cx="11880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3248025" algn="l"/>
              </a:tabLs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细胞质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 </a:t>
            </a:r>
            <a:endParaRPr lang="en-US" altLang="zh-CN" sz="2400" b="1" kern="1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239708" y="3011061"/>
            <a:ext cx="1097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细胞膜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699900" y="3602536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异养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393751" y="4193244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孢子生殖</a:t>
            </a:r>
            <a:endParaRPr lang="zh-CN" altLang="en-US" b="1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564363" y="1275482"/>
            <a:ext cx="3708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142438" y="1920957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菌丝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47290" y="1724025"/>
            <a:ext cx="539750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真菌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4"/>
          <p:cNvSpPr/>
          <p:nvPr>
            <p:custDataLst>
              <p:tags r:id="rId3"/>
            </p:custDataLst>
          </p:nvPr>
        </p:nvSpPr>
        <p:spPr bwMode="auto">
          <a:xfrm>
            <a:off x="2986745" y="1636182"/>
            <a:ext cx="203095" cy="962025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89840" y="2330978"/>
            <a:ext cx="125419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单细胞：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69246" y="2323993"/>
            <a:ext cx="199293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酵母菌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89840" y="1422398"/>
            <a:ext cx="109267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多细胞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8"/>
          <p:cNvSpPr/>
          <p:nvPr>
            <p:custDataLst>
              <p:tags r:id="rId7"/>
            </p:custDataLst>
          </p:nvPr>
        </p:nvSpPr>
        <p:spPr bwMode="auto">
          <a:xfrm>
            <a:off x="4304877" y="1414679"/>
            <a:ext cx="108080" cy="557024"/>
          </a:xfrm>
          <a:prstGeom prst="leftBrace">
            <a:avLst>
              <a:gd name="adj1" fmla="val 3358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44035" y="1752924"/>
            <a:ext cx="300009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霉菌（青霉、曲霉）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44035" y="1203378"/>
            <a:ext cx="262359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蘑菇、木耳等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83960" y="862066"/>
            <a:ext cx="281481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、真菌类型</a:t>
            </a:r>
            <a:endParaRPr kumimoji="1"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14296" y="3681705"/>
            <a:ext cx="145491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异养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80465" y="3169920"/>
            <a:ext cx="778573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有细胞壁、细胞膜、细胞质和细胞核，但是没有叶绿体。 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13435" y="3681730"/>
            <a:ext cx="224091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1"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、营养方式</a:t>
            </a: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64458" y="2716920"/>
            <a:ext cx="3192498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、细胞结构</a:t>
            </a:r>
            <a:endParaRPr kumimoji="1"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13280" y="4178699"/>
            <a:ext cx="2115268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1"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、生殖方式</a:t>
            </a: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60849" y="4178699"/>
            <a:ext cx="187179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孢子生殖、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12201" y="4184639"/>
            <a:ext cx="288726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出芽生殖（酵母菌）</a:t>
            </a:r>
            <a:endParaRPr kumimoji="1"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565150" y="165735"/>
            <a:ext cx="2046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课堂总结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bldLvl="0" animBg="1"/>
      <p:bldP spid="10" grpId="0" autoUpdateAnimBg="0"/>
      <p:bldP spid="11" grpId="0" autoUpdateAnimBg="0"/>
      <p:bldP spid="12" grpId="0" autoUpdateAnimBg="0"/>
      <p:bldP spid="14" grpId="0" bldLvl="0" animBg="1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0225" y="186690"/>
            <a:ext cx="2046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4620" y="1557020"/>
            <a:ext cx="61341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1.由一个细胞构成的真菌是(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)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A.黄曲霉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B.香菇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C.酵母菌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D.平菇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4570" y="1635760"/>
            <a:ext cx="8216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1276350"/>
            <a:ext cx="70612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2.下列哪项不是真菌的主要特征(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A.细胞内具有真正的细胞核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B.能够产生孢子，孢子能够发育成新的个体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C.体内没有叶绿体，营养方式属于异养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D.都是单细胞个体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8035" y="1347470"/>
            <a:ext cx="9639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0225" y="186690"/>
            <a:ext cx="2046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309235" y="4164330"/>
            <a:ext cx="12153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CC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霉菌</a:t>
            </a:r>
            <a:endParaRPr lang="zh-CN" altLang="en-US" b="1" dirty="0">
              <a:solidFill>
                <a:srgbClr val="CC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2001" y="901819"/>
            <a:ext cx="1413860" cy="131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620520" y="2212340"/>
            <a:ext cx="876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>
                <a:solidFill>
                  <a:srgbClr val="CC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灵芝</a:t>
            </a:r>
            <a:endParaRPr lang="zh-CN" altLang="en-US" b="1">
              <a:solidFill>
                <a:srgbClr val="CC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4569847" y="2897842"/>
            <a:ext cx="2952779" cy="1197594"/>
            <a:chOff x="17463" y="3792538"/>
            <a:chExt cx="5346700" cy="2168526"/>
          </a:xfrm>
        </p:grpSpPr>
        <p:pic>
          <p:nvPicPr>
            <p:cNvPr id="11" name="图片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463" y="3792539"/>
              <a:ext cx="2435225" cy="216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473325" y="3792538"/>
              <a:ext cx="2890838" cy="216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3420110" y="2214880"/>
            <a:ext cx="1330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CC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金针菇</a:t>
            </a:r>
            <a:endParaRPr lang="zh-CN" altLang="en-US" b="1" dirty="0">
              <a:solidFill>
                <a:srgbClr val="CC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6" name="图片 1" descr="香菇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9820" y="1030223"/>
            <a:ext cx="2361009" cy="118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857875" y="2214880"/>
            <a:ext cx="11449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CC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香菇</a:t>
            </a:r>
            <a:endParaRPr lang="zh-CN" altLang="en-US" b="1" dirty="0">
              <a:solidFill>
                <a:srgbClr val="CC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8" name="图片 2" descr="银耳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EFA">
                  <a:alpha val="100000"/>
                </a:srgbClr>
              </a:clrFrom>
              <a:clrTo>
                <a:srgbClr val="FFFEFA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4021" y="2840837"/>
            <a:ext cx="1311605" cy="131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3"/>
          <p:cNvSpPr txBox="1">
            <a:spLocks noChangeArrowheads="1"/>
          </p:cNvSpPr>
          <p:nvPr/>
        </p:nvSpPr>
        <p:spPr bwMode="auto">
          <a:xfrm rot="16200000">
            <a:off x="2143760" y="3907790"/>
            <a:ext cx="551815" cy="88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400" b="1" dirty="0">
                <a:solidFill>
                  <a:srgbClr val="CC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银耳</a:t>
            </a:r>
            <a:endParaRPr lang="zh-CN" altLang="en-US" sz="2400" b="1" dirty="0">
              <a:solidFill>
                <a:srgbClr val="CC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83" b="100000" l="2142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216641" y="1028576"/>
            <a:ext cx="1892164" cy="1148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575" y="188595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各种各样的真菌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5" grpId="0" animBg="1"/>
      <p:bldP spid="15" grpId="1" animBg="1"/>
      <p:bldP spid="17" grpId="0" animBg="1"/>
      <p:bldP spid="17" grpId="1" animBg="1"/>
      <p:bldP spid="19" grpId="0" animBg="1"/>
      <p:bldP spid="19" grpId="1" animBg="1"/>
      <p:bldP spid="7" grpId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2625" y="1132205"/>
            <a:ext cx="823214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3.真菌比细菌结构复杂之处是(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A.真菌的细胞结构有细胞壁、细胞膜、细胞质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B.真菌细胞内含有叶绿素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C.真菌细胞内含有成形的细胞核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D.真菌都是多细胞生物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3890" y="1203960"/>
            <a:ext cx="6642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0225" y="186690"/>
            <a:ext cx="2046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435" y="1564005"/>
            <a:ext cx="1791970" cy="296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"/>
          <p:cNvPicPr>
            <a:picLocks noChangeAspect="1" noChangeArrowheads="1"/>
          </p:cNvPicPr>
          <p:nvPr/>
        </p:nvPicPr>
        <p:blipFill>
          <a:blip r:embed="rId3" cstate="email"/>
          <a:srcRect t="-276"/>
          <a:stretch>
            <a:fillRect/>
          </a:stretch>
        </p:blipFill>
        <p:spPr bwMode="auto">
          <a:xfrm>
            <a:off x="2086610" y="1565910"/>
            <a:ext cx="2758440" cy="295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047475" y="988255"/>
            <a:ext cx="504944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spcBef>
                <a:spcPct val="50000"/>
              </a:spcBef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400">
                <a:solidFill>
                  <a:schemeClr val="bg1"/>
                </a:solidFill>
              </a:defRPr>
            </a:lvl2pPr>
            <a:lvl3pPr marL="1143000" indent="-228600">
              <a:defRPr sz="2400">
                <a:solidFill>
                  <a:schemeClr val="bg1"/>
                </a:solidFill>
              </a:defRPr>
            </a:lvl3pPr>
            <a:lvl4pPr marL="1600200" indent="-228600">
              <a:defRPr sz="2400">
                <a:solidFill>
                  <a:schemeClr val="bg1"/>
                </a:solidFill>
              </a:defRPr>
            </a:lvl4pPr>
            <a:lvl5pPr marL="2057400" indent="-228600">
              <a:defRPr sz="24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观察单细胞真菌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酵母菌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115" y="16764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一、真菌的结构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99895" y="1046649"/>
            <a:ext cx="5000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+mn-ea"/>
                <a:ea typeface="+mn-ea"/>
              </a:defRPr>
            </a:lvl1pPr>
            <a:lvl2pPr marL="742950" indent="-285750">
              <a:defRPr sz="2400">
                <a:solidFill>
                  <a:schemeClr val="bg1"/>
                </a:solidFill>
              </a:defRPr>
            </a:lvl2pPr>
            <a:lvl3pPr marL="1143000" indent="-228600">
              <a:defRPr sz="2400">
                <a:solidFill>
                  <a:schemeClr val="bg1"/>
                </a:solidFill>
              </a:defRPr>
            </a:lvl3pPr>
            <a:lvl4pPr marL="1600200" indent="-228600">
              <a:defRPr sz="2400">
                <a:solidFill>
                  <a:schemeClr val="bg1"/>
                </a:solidFill>
              </a:defRPr>
            </a:lvl4pPr>
            <a:lvl5pPr marL="2057400" indent="-228600">
              <a:defRPr sz="24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9pPr>
          </a:lstStyle>
          <a:p>
            <a:r>
              <a:rPr lang="zh-CN" altLang="en-US" dirty="0">
                <a:cs typeface="黑体" panose="02010609060101010101" pitchFamily="49" charset="-122"/>
                <a:sym typeface="+mn-ea"/>
              </a:rPr>
              <a:t>①两名同学制作酵母菌临时装片</a:t>
            </a:r>
            <a:endParaRPr lang="zh-CN" altLang="en-US" dirty="0"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4639041" y="2788198"/>
            <a:ext cx="3023446" cy="1775780"/>
            <a:chOff x="4816100" y="1849856"/>
            <a:chExt cx="4256051" cy="2500313"/>
          </a:xfrm>
        </p:grpSpPr>
        <p:pic>
          <p:nvPicPr>
            <p:cNvPr id="10" name="图片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9982" y="1849856"/>
              <a:ext cx="1512169" cy="2500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16100" y="2183350"/>
              <a:ext cx="2511798" cy="2076961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448" y="1691495"/>
            <a:ext cx="1897856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899895" y="2420631"/>
            <a:ext cx="36861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②两名同学给显微镜对光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899895" y="3101668"/>
            <a:ext cx="28717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③实验操作：</a:t>
            </a: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分钟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899895" y="3845809"/>
            <a:ext cx="17537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④注意安全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404006" y="1691754"/>
            <a:ext cx="2445544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滴→盖→染→吸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080" y="18351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合作探究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—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  <a:sym typeface="+mn-ea"/>
              </a:rPr>
              <a:t>观察酵母菌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7" grpId="1"/>
      <p:bldP spid="22" grpId="1"/>
      <p:bldP spid="14" grpId="0"/>
      <p:bldP spid="15" grpId="0"/>
      <p:bldP spid="20" grpId="0"/>
      <p:bldP spid="14" grpId="1"/>
      <p:bldP spid="15" grpId="1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79" y="915380"/>
            <a:ext cx="3942159" cy="379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1"/>
          <p:cNvGrpSpPr/>
          <p:nvPr/>
        </p:nvGrpSpPr>
        <p:grpSpPr bwMode="auto">
          <a:xfrm>
            <a:off x="2922161" y="2664547"/>
            <a:ext cx="1684349" cy="460375"/>
            <a:chOff x="1173612" y="3284908"/>
            <a:chExt cx="2246107" cy="614594"/>
          </a:xfrm>
        </p:grpSpPr>
        <p:cxnSp>
          <p:nvCxnSpPr>
            <p:cNvPr id="10" name="直接连接符 11"/>
            <p:cNvCxnSpPr>
              <a:cxnSpLocks noChangeShapeType="1"/>
            </p:cNvCxnSpPr>
            <p:nvPr/>
          </p:nvCxnSpPr>
          <p:spPr bwMode="auto">
            <a:xfrm>
              <a:off x="2555776" y="3591474"/>
              <a:ext cx="86394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文本框 14"/>
            <p:cNvSpPr txBox="1">
              <a:spLocks noChangeArrowheads="1"/>
            </p:cNvSpPr>
            <p:nvPr/>
          </p:nvSpPr>
          <p:spPr bwMode="auto">
            <a:xfrm>
              <a:off x="1173612" y="3284908"/>
              <a:ext cx="1771633" cy="614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酵母菌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2657994" y="906340"/>
            <a:ext cx="1328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单细胞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6764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光学显微镜下的酵母菌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0" name="Group 3"/>
          <p:cNvGrpSpPr/>
          <p:nvPr/>
        </p:nvGrpSpPr>
        <p:grpSpPr bwMode="auto">
          <a:xfrm>
            <a:off x="1804328" y="1083682"/>
            <a:ext cx="3525440" cy="3298031"/>
            <a:chOff x="839" y="890"/>
            <a:chExt cx="3413" cy="3145"/>
          </a:xfrm>
        </p:grpSpPr>
        <p:grpSp>
          <p:nvGrpSpPr>
            <p:cNvPr id="11" name="Group 4"/>
            <p:cNvGrpSpPr/>
            <p:nvPr/>
          </p:nvGrpSpPr>
          <p:grpSpPr bwMode="auto">
            <a:xfrm>
              <a:off x="839" y="936"/>
              <a:ext cx="3041" cy="3099"/>
              <a:chOff x="839" y="936"/>
              <a:chExt cx="3041" cy="3099"/>
            </a:xfrm>
          </p:grpSpPr>
          <p:pic>
            <p:nvPicPr>
              <p:cNvPr id="26" name="Picture 5" descr="未命名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39" y="936"/>
                <a:ext cx="2829" cy="3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Line 6"/>
              <p:cNvSpPr>
                <a:spLocks noChangeShapeType="1"/>
              </p:cNvSpPr>
              <p:nvPr/>
            </p:nvSpPr>
            <p:spPr bwMode="auto">
              <a:xfrm>
                <a:off x="2473" y="995"/>
                <a:ext cx="140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8" name="Line 7"/>
              <p:cNvSpPr>
                <a:spLocks noChangeShapeType="1"/>
              </p:cNvSpPr>
              <p:nvPr/>
            </p:nvSpPr>
            <p:spPr bwMode="auto">
              <a:xfrm>
                <a:off x="2152" y="1739"/>
                <a:ext cx="1681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9" name="Line 8"/>
              <p:cNvSpPr>
                <a:spLocks noChangeShapeType="1"/>
              </p:cNvSpPr>
              <p:nvPr/>
            </p:nvSpPr>
            <p:spPr bwMode="auto">
              <a:xfrm flipV="1">
                <a:off x="3109" y="1418"/>
                <a:ext cx="77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>
                <a:off x="2563" y="2341"/>
                <a:ext cx="12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>
                <a:off x="2246" y="3037"/>
                <a:ext cx="15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grpSp>
          <p:nvGrpSpPr>
            <p:cNvPr id="18" name="Group 11"/>
            <p:cNvGrpSpPr/>
            <p:nvPr/>
          </p:nvGrpSpPr>
          <p:grpSpPr bwMode="auto">
            <a:xfrm>
              <a:off x="3685" y="890"/>
              <a:ext cx="567" cy="2257"/>
              <a:chOff x="3685" y="890"/>
              <a:chExt cx="567" cy="2257"/>
            </a:xfrm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696" y="890"/>
                <a:ext cx="545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7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1</a:t>
                </a:r>
                <a:endParaRPr lang="en-US" altLang="zh-CN" sz="27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3696" y="1616"/>
                <a:ext cx="545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7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3</a:t>
                </a:r>
                <a:endParaRPr lang="en-US" altLang="zh-CN" sz="27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696" y="1276"/>
                <a:ext cx="545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7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2</a:t>
                </a:r>
                <a:endParaRPr lang="en-US" altLang="zh-CN" sz="27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3707" y="2875"/>
                <a:ext cx="545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7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5</a:t>
                </a:r>
                <a:endParaRPr lang="en-US" altLang="zh-CN" sz="27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3685" y="2199"/>
                <a:ext cx="545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7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4</a:t>
                </a:r>
                <a:endParaRPr lang="en-US" altLang="zh-CN" sz="27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</p:grp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5188585" y="989330"/>
            <a:ext cx="13106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细胞壁</a:t>
            </a:r>
            <a:endParaRPr lang="zh-CN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188585" y="1408430"/>
            <a:ext cx="13582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细胞膜</a:t>
            </a:r>
            <a:endParaRPr lang="zh-CN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5188585" y="1810385"/>
            <a:ext cx="13614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细胞核</a:t>
            </a:r>
            <a:endParaRPr lang="zh-CN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5188585" y="2377440"/>
            <a:ext cx="13119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细胞质</a:t>
            </a:r>
            <a:endParaRPr lang="zh-CN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5188322" y="3061945"/>
            <a:ext cx="244435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液泡</a:t>
            </a:r>
            <a:endParaRPr lang="zh-CN" altLang="zh-CN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7" name="文本框 25"/>
          <p:cNvSpPr txBox="1">
            <a:spLocks noChangeArrowheads="1"/>
          </p:cNvSpPr>
          <p:nvPr/>
        </p:nvSpPr>
        <p:spPr bwMode="auto">
          <a:xfrm>
            <a:off x="1979909" y="4372238"/>
            <a:ext cx="28086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酵母菌结构模式图</a:t>
            </a:r>
            <a:endParaRPr lang="zh-CN" altLang="en-US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28320" y="165100"/>
            <a:ext cx="3581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+mn-ea"/>
                <a:ea typeface="+mn-ea"/>
              </a:defRPr>
            </a:lvl1pPr>
            <a:lvl2pPr marL="742950" indent="-285750">
              <a:defRPr sz="2400">
                <a:solidFill>
                  <a:schemeClr val="bg1"/>
                </a:solidFill>
              </a:defRPr>
            </a:lvl2pPr>
            <a:lvl3pPr marL="1143000" indent="-228600">
              <a:defRPr sz="2400">
                <a:solidFill>
                  <a:schemeClr val="bg1"/>
                </a:solidFill>
              </a:defRPr>
            </a:lvl3pPr>
            <a:lvl4pPr marL="1600200" indent="-228600">
              <a:defRPr sz="2400">
                <a:solidFill>
                  <a:schemeClr val="bg1"/>
                </a:solidFill>
              </a:defRPr>
            </a:lvl4pPr>
            <a:lvl5pPr marL="2057400" indent="-228600">
              <a:defRPr sz="24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cs typeface="黑体" panose="02010609060101010101" pitchFamily="49" charset="-122"/>
              </a:rPr>
              <a:t>酵母菌的结构</a:t>
            </a:r>
            <a:endParaRPr lang="zh-CN" altLang="en-US" sz="2800" dirty="0">
              <a:cs typeface="黑体" panose="02010609060101010101" pitchFamily="49" charset="-122"/>
            </a:endParaRPr>
          </a:p>
        </p:txBody>
      </p:sp>
      <p:grpSp>
        <p:nvGrpSpPr>
          <p:cNvPr id="39" name="组合 27"/>
          <p:cNvGrpSpPr/>
          <p:nvPr/>
        </p:nvGrpSpPr>
        <p:grpSpPr bwMode="auto">
          <a:xfrm>
            <a:off x="6241992" y="1171383"/>
            <a:ext cx="1711960" cy="1472803"/>
            <a:chOff x="3753147" y="4309281"/>
            <a:chExt cx="2283780" cy="934195"/>
          </a:xfrm>
        </p:grpSpPr>
        <p:sp>
          <p:nvSpPr>
            <p:cNvPr id="40" name="右大括号 39"/>
            <p:cNvSpPr/>
            <p:nvPr/>
          </p:nvSpPr>
          <p:spPr bwMode="auto">
            <a:xfrm>
              <a:off x="3753147" y="4309281"/>
              <a:ext cx="279543" cy="934195"/>
            </a:xfrm>
            <a:prstGeom prst="rightBrac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  <a:defRPr/>
              </a:pPr>
              <a:endParaRPr lang="zh-CN" altLang="en-US" sz="3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41" name="Text Box 6"/>
            <p:cNvSpPr txBox="1">
              <a:spLocks noChangeArrowheads="1"/>
            </p:cNvSpPr>
            <p:nvPr/>
          </p:nvSpPr>
          <p:spPr bwMode="auto">
            <a:xfrm>
              <a:off x="4102999" y="4459517"/>
              <a:ext cx="1933928" cy="64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j-ea"/>
                  <a:ea typeface="+mj-ea"/>
                  <a:cs typeface="黑体" panose="02010609060101010101" pitchFamily="49" charset="-122"/>
                  <a:sym typeface="+mn-ea"/>
                </a:rPr>
                <a:t>真菌</a:t>
              </a:r>
              <a:endParaRPr lang="en-US" altLang="zh-CN" b="1" dirty="0">
                <a:solidFill>
                  <a:schemeClr val="tx1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endParaRPr>
            </a:p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j-ea"/>
                  <a:ea typeface="+mj-ea"/>
                  <a:cs typeface="黑体" panose="02010609060101010101" pitchFamily="49" charset="-122"/>
                  <a:sym typeface="+mn-ea"/>
                </a:rPr>
                <a:t>基本结构</a:t>
              </a:r>
              <a:endParaRPr lang="zh-CN" altLang="en-US" b="1" dirty="0">
                <a:solidFill>
                  <a:schemeClr val="tx1"/>
                </a:solidFill>
                <a:latin typeface="+mj-ea"/>
                <a:ea typeface="+mj-ea"/>
                <a:cs typeface="黑体" panose="02010609060101010101" pitchFamily="49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6" name="Group 14"/>
          <p:cNvGrpSpPr/>
          <p:nvPr/>
        </p:nvGrpSpPr>
        <p:grpSpPr bwMode="auto">
          <a:xfrm>
            <a:off x="917334" y="1172685"/>
            <a:ext cx="2069306" cy="756047"/>
            <a:chOff x="-64" y="1081"/>
            <a:chExt cx="1738" cy="635"/>
          </a:xfrm>
        </p:grpSpPr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-64" y="1209"/>
              <a:ext cx="173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1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、青霉菌体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38" name="AutoShape 10"/>
            <p:cNvSpPr/>
            <p:nvPr/>
          </p:nvSpPr>
          <p:spPr bwMode="auto">
            <a:xfrm>
              <a:off x="1486" y="1081"/>
              <a:ext cx="136" cy="635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2892425" y="948690"/>
            <a:ext cx="1708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气生菌丝：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4342130" y="948690"/>
            <a:ext cx="28340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顶端能产生孢子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2892264" y="1647744"/>
            <a:ext cx="15120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营养菌丝：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4342130" y="1635760"/>
            <a:ext cx="42049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能从营养物质中吸收有机物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3" name="Picture 19" descr="20119622517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59935" y="2496185"/>
            <a:ext cx="2839085" cy="207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91"/>
          <a:stretch>
            <a:fillRect/>
          </a:stretch>
        </p:blipFill>
        <p:spPr bwMode="auto">
          <a:xfrm>
            <a:off x="1137920" y="2427962"/>
            <a:ext cx="1553210" cy="219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2555875" y="2620010"/>
            <a:ext cx="9404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孢子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6" name="Text Box 21"/>
          <p:cNvSpPr txBox="1">
            <a:spLocks noChangeArrowheads="1"/>
          </p:cNvSpPr>
          <p:nvPr/>
        </p:nvSpPr>
        <p:spPr bwMode="auto">
          <a:xfrm>
            <a:off x="2555875" y="3321685"/>
            <a:ext cx="16433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</a:defRPr>
            </a:lvl9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气生菌丝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2555875" y="4041140"/>
            <a:ext cx="14852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营养菌丝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115" y="163830"/>
            <a:ext cx="4127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二、真菌菌体的结构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39" grpId="1"/>
      <p:bldP spid="40" grpId="1"/>
      <p:bldP spid="41" grpId="1"/>
      <p:bldP spid="42" grpId="1"/>
      <p:bldP spid="45" grpId="0"/>
      <p:bldP spid="46" grpId="0"/>
      <p:bldP spid="45" grpId="1"/>
      <p:bldP spid="46" grpId="1"/>
      <p:bldP spid="47" grpId="0"/>
      <p:bldP spid="4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9" name="Group 7"/>
          <p:cNvGrpSpPr/>
          <p:nvPr/>
        </p:nvGrpSpPr>
        <p:grpSpPr bwMode="auto">
          <a:xfrm>
            <a:off x="838155" y="847026"/>
            <a:ext cx="2100263" cy="756047"/>
            <a:chOff x="-168" y="1508"/>
            <a:chExt cx="1764" cy="635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-168" y="1645"/>
              <a:ext cx="176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dirty="0">
                  <a:latin typeface="+mn-ea"/>
                  <a:ea typeface="+mn-ea"/>
                  <a:cs typeface="黑体" panose="02010609060101010101" pitchFamily="49" charset="-122"/>
                </a:rPr>
                <a:t>2</a:t>
              </a:r>
              <a:r>
                <a:rPr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、蘑菇菌体</a:t>
              </a:r>
              <a:endParaRPr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1" name="AutoShape 6"/>
            <p:cNvSpPr/>
            <p:nvPr/>
          </p:nvSpPr>
          <p:spPr bwMode="auto">
            <a:xfrm>
              <a:off x="1366" y="1508"/>
              <a:ext cx="136" cy="635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endParaRPr lang="zh-CN" altLang="zh-CN" sz="18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grpSp>
        <p:nvGrpSpPr>
          <p:cNvPr id="32" name="Group 12"/>
          <p:cNvGrpSpPr/>
          <p:nvPr/>
        </p:nvGrpSpPr>
        <p:grpSpPr bwMode="auto">
          <a:xfrm>
            <a:off x="2757999" y="596995"/>
            <a:ext cx="1223962" cy="594122"/>
            <a:chOff x="1655" y="436"/>
            <a:chExt cx="1028" cy="499"/>
          </a:xfrm>
        </p:grpSpPr>
        <p:sp>
          <p:nvSpPr>
            <p:cNvPr id="33" name="AutoShape 5"/>
            <p:cNvSpPr/>
            <p:nvPr/>
          </p:nvSpPr>
          <p:spPr bwMode="auto">
            <a:xfrm>
              <a:off x="2606" y="436"/>
              <a:ext cx="77" cy="499"/>
            </a:xfrm>
            <a:prstGeom prst="leftBrace">
              <a:avLst>
                <a:gd name="adj1" fmla="val 5400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endParaRPr lang="zh-CN" altLang="zh-CN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4" name="Text Box 8"/>
            <p:cNvSpPr txBox="1">
              <a:spLocks noChangeArrowheads="1"/>
            </p:cNvSpPr>
            <p:nvPr/>
          </p:nvSpPr>
          <p:spPr bwMode="auto">
            <a:xfrm>
              <a:off x="1655" y="481"/>
              <a:ext cx="97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子实体</a:t>
              </a:r>
              <a:endParaRPr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4034984" y="435070"/>
            <a:ext cx="107275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菌盖：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4792345" y="434975"/>
            <a:ext cx="316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其菌褶能产生孢子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4034984" y="897516"/>
            <a:ext cx="14585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菌柄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757999" y="1353805"/>
            <a:ext cx="1133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菌丝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pic>
        <p:nvPicPr>
          <p:cNvPr id="39" name="Picture 15" descr="329409174245"/>
          <p:cNvPicPr>
            <a:picLocks noChangeAspect="1" noChangeArrowheads="1"/>
          </p:cNvPicPr>
          <p:nvPr/>
        </p:nvPicPr>
        <p:blipFill rotWithShape="1">
          <a:blip r:embed="rId2" cstate="email"/>
          <a:srcRect t="6831"/>
          <a:stretch>
            <a:fillRect/>
          </a:stretch>
        </p:blipFill>
        <p:spPr bwMode="auto">
          <a:xfrm>
            <a:off x="3923348" y="1894840"/>
            <a:ext cx="3099435" cy="28949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6" descr="013000002427261231776884990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8150" y="1880235"/>
            <a:ext cx="2215515" cy="290957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3815715" y="1353820"/>
            <a:ext cx="306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吸收水和有机物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5" grpId="0"/>
      <p:bldP spid="36" grpId="0"/>
      <p:bldP spid="35" grpId="1"/>
      <p:bldP spid="36" grpId="1"/>
      <p:bldP spid="37" grpId="0"/>
      <p:bldP spid="37" grpId="1"/>
      <p:bldP spid="41" grpId="0"/>
      <p:bldP spid="4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2" name="Picture 4" descr="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4170" y="1090930"/>
            <a:ext cx="2464435" cy="162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539115" y="1761490"/>
            <a:ext cx="37560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1.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出芽生殖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酵母菌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539115" y="3003550"/>
            <a:ext cx="28162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2.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孢子生殖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——</a:t>
            </a:r>
            <a:endParaRPr lang="en-US" altLang="zh-CN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2749550" y="3004185"/>
            <a:ext cx="256667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黄曲霉、青霉等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pic>
        <p:nvPicPr>
          <p:cNvPr id="37" name="Picture 9" descr="0130000122719813443937128165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235" y="2715895"/>
            <a:ext cx="2464435" cy="189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39750" y="188595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三、真菌的生殖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5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7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8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8.xml><?xml version="1.0" encoding="utf-8"?>
<p:tagLst xmlns:p="http://schemas.openxmlformats.org/presentationml/2006/main">
  <p:tag name="KSO_WM_UNIT_TABLE_BEAUTIFY" val="smartTable{7ccb7075-6971-4357-996f-e54f83827bd4}"/>
  <p:tag name="TABLE_ENDDRAG_ORIGIN_RECT" val="623*346"/>
  <p:tag name="TABLE_ENDDRAG_RECT" val="65*49*623*346"/>
</p:tagLst>
</file>

<file path=ppt/tags/tag15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8.xml><?xml version="1.0" encoding="utf-8"?>
<p:tagLst xmlns:p="http://schemas.openxmlformats.org/presentationml/2006/main">
  <p:tag name="KSO_WM_DOC_GUID" val="{e7e68627-61bd-46a8-adf8-f5f5c734c185}"/>
  <p:tag name="KSO_WPP_MARK_KEY" val="7203d23b-409f-4435-aaa8-0daf37d04f83"/>
  <p:tag name="COMMONDATA" val="eyJoZGlkIjoiYWY3ZTM4MmMxMDZiNWZhZmZhNTcyNzc1ZTRjYTU5MTIifQ=="/>
  <p:tag name="commondata" val="eyJoZGlkIjoiN2YxOGMyNDFkMTQxMWJhZTVlZDhiNDQyZGU2OTYwOWE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AS_UNIQUEID" val="10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heme/theme1.xml><?xml version="1.0" encoding="utf-8"?>
<a:theme xmlns:a="http://schemas.openxmlformats.org/drawingml/2006/main" name="优翼教学课件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1144</Words>
  <Application>WPS 演示</Application>
  <PresentationFormat>自定义</PresentationFormat>
  <Paragraphs>282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阿里巴巴普惠体 B</vt:lpstr>
      <vt:lpstr>Arial Unicode MS</vt:lpstr>
      <vt:lpstr>优翼教学课件</vt:lpstr>
      <vt:lpstr>Office 主题​​</vt:lpstr>
      <vt:lpstr>1_Office 主题​​</vt:lpstr>
      <vt:lpstr>真菌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116</cp:revision>
  <dcterms:created xsi:type="dcterms:W3CDTF">2005-03-24T11:45:00Z</dcterms:created>
  <dcterms:modified xsi:type="dcterms:W3CDTF">2024-08-31T00:59:27Z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4B1811E983114EDF96E2841F56D792EB</vt:lpwstr>
  </property>
</Properties>
</file>