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27"/>
  </p:handoutMasterIdLst>
  <p:sldIdLst>
    <p:sldId id="612" r:id="rId4"/>
    <p:sldId id="640" r:id="rId6"/>
    <p:sldId id="641" r:id="rId7"/>
    <p:sldId id="642" r:id="rId8"/>
    <p:sldId id="414" r:id="rId9"/>
    <p:sldId id="488" r:id="rId10"/>
    <p:sldId id="556" r:id="rId11"/>
    <p:sldId id="557" r:id="rId12"/>
    <p:sldId id="669" r:id="rId13"/>
    <p:sldId id="670" r:id="rId14"/>
    <p:sldId id="671" r:id="rId15"/>
    <p:sldId id="672" r:id="rId16"/>
    <p:sldId id="673" r:id="rId17"/>
    <p:sldId id="674" r:id="rId18"/>
    <p:sldId id="675" r:id="rId19"/>
    <p:sldId id="676" r:id="rId20"/>
    <p:sldId id="677" r:id="rId21"/>
    <p:sldId id="426" r:id="rId22"/>
    <p:sldId id="282" r:id="rId23"/>
    <p:sldId id="348" r:id="rId24"/>
    <p:sldId id="362" r:id="rId25"/>
    <p:sldId id="411" r:id="rId26"/>
  </p:sldIdLst>
  <p:sldSz cx="9144000" cy="5144135" type="screen16x9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5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1" name="kingsoft" initials="k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F2F2F2"/>
    <a:srgbClr val="FB33C5"/>
    <a:srgbClr val="3981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080" autoAdjust="0"/>
  </p:normalViewPr>
  <p:slideViewPr>
    <p:cSldViewPr snapToGrid="0" showGuides="1">
      <p:cViewPr varScale="1">
        <p:scale>
          <a:sx n="102" d="100"/>
          <a:sy n="102" d="100"/>
        </p:scale>
        <p:origin x="-120" y="-390"/>
      </p:cViewPr>
      <p:guideLst>
        <p:guide orient="horz" pos="1715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77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54B23CFE-E85A-4CB1-B388-FD452395EF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zh-CN" dirty="0" smtClean="0">
                <a:sym typeface="+mn-ea"/>
              </a:rPr>
              <a:t>如图所示的是鱼的骨骼。观察它的脊柱和组成脊柱的一节节的脊椎骨。</a:t>
            </a:r>
            <a:endParaRPr lang="zh-CN" altLang="zh-CN" dirty="0" smtClean="0"/>
          </a:p>
          <a:p>
            <a:r>
              <a:rPr lang="zh-CN" altLang="zh-CN" dirty="0" smtClean="0"/>
              <a:t>展示【教学图片】《鱼的骨骼-显示脊椎动物的脊椎骨》。</a:t>
            </a:r>
            <a:endParaRPr lang="zh-CN" altLang="zh-CN" dirty="0" smtClean="0"/>
          </a:p>
          <a:p>
            <a:endParaRPr lang="zh-CN" altLang="zh-CN" dirty="0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E7C9904-F49B-46F0-8342-7146F30B012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zh-CN" dirty="0" smtClean="0"/>
              <a:t>现存的动物已知的有150多万种，其中无脊椎动物约占95%，脊椎动物约占5%。</a:t>
            </a:r>
            <a:endParaRPr lang="zh-CN" altLang="zh-CN" dirty="0" smtClean="0"/>
          </a:p>
          <a:p>
            <a:r>
              <a:rPr lang="zh-CN" altLang="zh-CN" dirty="0" smtClean="0"/>
              <a:t>今天，我们首先来学习脊椎动物中的鱼类。</a:t>
            </a:r>
            <a:endParaRPr lang="zh-CN" altLang="zh-CN" dirty="0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E7C9904-F49B-46F0-8342-7146F30B012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zh-CN" dirty="0" smtClean="0"/>
              <a:t>鱼是脊椎动物中种类最多的一个类群，占脊椎动物种类的一半以上。它们有的生活在浩瀚的海洋中，有的生活在河流、湖泊和池塘等淡水水域；有的在水体上层游动，有的在水体底部栖息；有的以藻类等水生植物为食，有的生性凶猛，专门捕食其他水生动物。</a:t>
            </a:r>
            <a:endParaRPr lang="zh-CN" altLang="zh-CN" dirty="0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E7C9904-F49B-46F0-8342-7146F30B012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zh-CN" dirty="0" smtClean="0">
                <a:sym typeface="+mn-ea"/>
              </a:rPr>
              <a:t>我国有着漫长的海岸线、众多的江河湖泊，因此，鱼的种类十分丰富，有多种淡水鱼和海洋鱼。</a:t>
            </a:r>
            <a:endParaRPr lang="zh-CN" altLang="zh-CN" dirty="0" smtClean="0"/>
          </a:p>
          <a:p>
            <a:r>
              <a:rPr lang="zh-CN" altLang="zh-CN" dirty="0" smtClean="0">
                <a:sym typeface="+mn-ea"/>
              </a:rPr>
              <a:t>1．淡水鱼</a:t>
            </a:r>
            <a:endParaRPr lang="zh-CN" altLang="zh-CN" dirty="0" smtClean="0"/>
          </a:p>
          <a:p>
            <a:r>
              <a:rPr lang="zh-CN" altLang="zh-CN" dirty="0" smtClean="0">
                <a:sym typeface="+mn-ea"/>
              </a:rPr>
              <a:t>据调查，我国淡水鱼有1 000多种，著名的“四大家鱼”（青鱼、草鱼、鲢鱼、鳙鱼）和鲤鱼、鲫鱼等都是我国主要的优良淡水鱼品种。</a:t>
            </a:r>
            <a:endParaRPr lang="zh-CN" altLang="zh-CN" dirty="0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E7C9904-F49B-46F0-8342-7146F30B012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zh-CN" dirty="0" smtClean="0"/>
              <a:t>1．淡水鱼：</a:t>
            </a:r>
            <a:endParaRPr lang="zh-CN" altLang="zh-CN" dirty="0" smtClean="0"/>
          </a:p>
          <a:p>
            <a:r>
              <a:rPr lang="zh-CN" altLang="zh-CN" dirty="0" smtClean="0"/>
              <a:t>我国淡水鱼约有1000多种。</a:t>
            </a:r>
            <a:endParaRPr lang="zh-CN" altLang="zh-CN" dirty="0" smtClean="0"/>
          </a:p>
          <a:p>
            <a:r>
              <a:rPr lang="zh-CN" altLang="zh-CN" dirty="0" smtClean="0"/>
              <a:t>“四大家鱼”：青鱼、草鱼、鲢鱼、鳙鱼。</a:t>
            </a:r>
            <a:endParaRPr lang="zh-CN" altLang="zh-CN" dirty="0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C676231-0E0B-43FF-8B49-940B74C355F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406"/>
            <a:ext cx="8528050" cy="2470861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213"/>
            <a:ext cx="8528049" cy="1707231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146"/>
            <a:ext cx="8100060" cy="432012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46"/>
            <a:ext cx="8432800" cy="2223974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63"/>
            <a:ext cx="8432799" cy="1740066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711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165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3092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01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5269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428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50084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474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130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318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344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618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16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850"/>
            <a:ext cx="2160000" cy="3867627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25"/>
            <a:ext cx="7512050" cy="1839744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80"/>
            <a:ext cx="7512050" cy="2196576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237"/>
            <a:ext cx="3868340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958"/>
            <a:ext cx="3868340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282"/>
            <a:ext cx="3887391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002"/>
            <a:ext cx="3887391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33"/>
            <a:ext cx="7886700" cy="4363739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21100" y="270033"/>
            <a:ext cx="8100000" cy="540067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21018" y="1023588"/>
            <a:ext cx="8099584" cy="3610421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521018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65583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318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779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580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318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8.xml"/><Relationship Id="rId2" Type="http://schemas.openxmlformats.org/officeDocument/2006/relationships/image" Target="../media/image19.png"/><Relationship Id="rId1" Type="http://schemas.openxmlformats.org/officeDocument/2006/relationships/tags" Target="../tags/tag14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0.xml"/><Relationship Id="rId2" Type="http://schemas.openxmlformats.org/officeDocument/2006/relationships/image" Target="../media/image20.jpeg"/><Relationship Id="rId1" Type="http://schemas.openxmlformats.org/officeDocument/2006/relationships/tags" Target="../tags/tag14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2.xml"/><Relationship Id="rId2" Type="http://schemas.openxmlformats.org/officeDocument/2006/relationships/image" Target="../media/image21.png"/><Relationship Id="rId1" Type="http://schemas.openxmlformats.org/officeDocument/2006/relationships/tags" Target="../tags/tag15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4.xml"/><Relationship Id="rId2" Type="http://schemas.openxmlformats.org/officeDocument/2006/relationships/image" Target="../media/image22.png"/><Relationship Id="rId1" Type="http://schemas.openxmlformats.org/officeDocument/2006/relationships/tags" Target="../tags/tag15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6.xml"/><Relationship Id="rId2" Type="http://schemas.openxmlformats.org/officeDocument/2006/relationships/image" Target="../media/image2.png"/><Relationship Id="rId1" Type="http://schemas.openxmlformats.org/officeDocument/2006/relationships/tags" Target="../tags/tag15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8.xml"/><Relationship Id="rId2" Type="http://schemas.openxmlformats.org/officeDocument/2006/relationships/image" Target="../media/image23.jpeg"/><Relationship Id="rId1" Type="http://schemas.openxmlformats.org/officeDocument/2006/relationships/tags" Target="../tags/tag15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0.xml"/><Relationship Id="rId2" Type="http://schemas.openxmlformats.org/officeDocument/2006/relationships/image" Target="../media/image24.png"/><Relationship Id="rId1" Type="http://schemas.openxmlformats.org/officeDocument/2006/relationships/tags" Target="../tags/tag159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2.xml"/><Relationship Id="rId2" Type="http://schemas.openxmlformats.org/officeDocument/2006/relationships/image" Target="../media/image25.jpeg"/><Relationship Id="rId1" Type="http://schemas.openxmlformats.org/officeDocument/2006/relationships/tags" Target="../tags/tag16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image" Target="../media/image8.jpe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2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tags" Target="../tags/tag128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tags" Target="../tags/tag12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tags" Target="../tags/tag12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image" Target="../media/image16.png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6.xml"/><Relationship Id="rId4" Type="http://schemas.openxmlformats.org/officeDocument/2006/relationships/image" Target="../media/image18.png"/><Relationship Id="rId3" Type="http://schemas.openxmlformats.org/officeDocument/2006/relationships/tags" Target="../tags/tag145.xml"/><Relationship Id="rId2" Type="http://schemas.openxmlformats.org/officeDocument/2006/relationships/image" Target="../media/image17.jpeg"/><Relationship Id="rId1" Type="http://schemas.openxmlformats.org/officeDocument/2006/relationships/tags" Target="../tags/tag1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40200" y="4688840"/>
            <a:ext cx="494792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人教版  生物（初中）（七年级 上）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1796B7">
                  <a:alpha val="100000"/>
                </a:srgbClr>
              </a:clrFrom>
              <a:clrTo>
                <a:srgbClr val="1796B7">
                  <a:alpha val="100000"/>
                  <a:alpha val="0"/>
                </a:srgbClr>
              </a:clrTo>
            </a:clrChange>
          </a:blip>
          <a:srcRect l="20587"/>
          <a:stretch>
            <a:fillRect/>
          </a:stretch>
        </p:blipFill>
        <p:spPr>
          <a:xfrm>
            <a:off x="4857115" y="1052195"/>
            <a:ext cx="3775075" cy="267462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1651000" y="2033905"/>
            <a:ext cx="1970405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300" b="1" noProof="0" dirty="0">
                <a:ln>
                  <a:noFill/>
                </a:ln>
                <a:effectLst/>
                <a:uLnTx/>
                <a:uFillTx/>
                <a:latin typeface="+mn-ea"/>
              </a:rPr>
              <a:t>脊椎动物</a:t>
            </a:r>
            <a:endParaRPr lang="zh-CN" altLang="en-US" sz="3300" b="1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6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olidFill>
                  <a:schemeClr val="tx1"/>
                </a:solidFill>
                <a:sym typeface="+mn-lt"/>
              </a:rPr>
              <a:t>第二章  第二节</a:t>
            </a:r>
            <a:endParaRPr lang="zh-CN" altLang="en-US" sz="48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0" name="署名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07976" y="2958165"/>
            <a:ext cx="8528049" cy="1707020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  <a:lvl2pPr marL="403860" indent="-15494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2pPr>
            <a:lvl3pPr marL="599440" indent="-121285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3pPr>
            <a:lvl4pPr marL="772795" indent="-11176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4pPr>
            <a:lvl5pPr marL="926465" indent="-9525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tx1"/>
                </a:solidFill>
                <a:uLnTx/>
                <a:uFillTx/>
                <a:sym typeface="+mn-ea"/>
              </a:rPr>
              <a:t>鱼 第1课时</a:t>
            </a:r>
            <a:endParaRPr lang="zh-CN" altLang="en-US" sz="2200" dirty="0">
              <a:solidFill>
                <a:schemeClr val="tx1"/>
              </a:solidFill>
              <a:uLnTx/>
              <a:uFillTx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2310" y="3943985"/>
            <a:ext cx="78378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草鱼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体色为青黄色，栖息在水域的中下层和水草多的岸边，主要以水草为食。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007" y="946282"/>
            <a:ext cx="6737509" cy="287940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7980" y="55880"/>
            <a:ext cx="23317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（一）淡水鱼</a:t>
            </a:r>
            <a:endParaRPr lang="zh-CN" altLang="en-US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43915" y="3686175"/>
            <a:ext cx="75209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鲢鱼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体色较淡，又称白鲢，在水域的上层活动，以硅藻、绿藻等为食。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10" y="624337"/>
            <a:ext cx="7078980" cy="298561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7980" y="55880"/>
            <a:ext cx="23317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（一）淡水鱼</a:t>
            </a:r>
            <a:endParaRPr lang="zh-CN" altLang="en-US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749300"/>
            <a:ext cx="5328285" cy="2940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4163" y="3901890"/>
            <a:ext cx="8613458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鳙鱼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头较大，又名“胖头鱼”，背面暗黑色，并有不规则黑点，因而俗称花鲢，栖息在水的中上层，以浮游动物为食。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980" y="55880"/>
            <a:ext cx="23317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（一）淡水鱼</a:t>
            </a:r>
            <a:endParaRPr lang="zh-CN" altLang="en-US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5672" y="3761112"/>
            <a:ext cx="84528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鲳鱼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身体略呈菱形，头小，背鳍和臀鳍较长，尾鳍呈叉形。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360" y="770255"/>
            <a:ext cx="4144645" cy="28359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7980" y="55880"/>
            <a:ext cx="23317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（二）海水鱼</a:t>
            </a:r>
            <a:endParaRPr lang="zh-CN" altLang="en-US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7980" y="55880"/>
            <a:ext cx="23317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（二）海水鱼</a:t>
            </a:r>
            <a:endParaRPr lang="zh-CN" altLang="en-US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8613" y="3840612"/>
            <a:ext cx="8549164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鲨鱼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处于食物链的顶端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。鲨鱼中有体形最大的鱼类鲸鲨，也有小到可以放在手上的硬背侏儒角鲨，还有凶猛的大白鲨。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14831" y="700367"/>
            <a:ext cx="5285762" cy="2973241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7980" y="55880"/>
            <a:ext cx="23317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（二）海水鱼</a:t>
            </a:r>
            <a:endParaRPr lang="zh-CN" altLang="en-US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1123" y="3797326"/>
            <a:ext cx="8549164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石斑鱼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分布于热带、亚热带暖水海域，头较大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，体色与四周岩石的颜色相似，有条纹和斑点。石斑鱼幼体为雌鱼，发育到一定阶段时，可转变为雄鱼。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93381" y="545864"/>
            <a:ext cx="5455357" cy="306863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7980" y="55880"/>
            <a:ext cx="23317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（二）海水鱼</a:t>
            </a:r>
            <a:endParaRPr lang="zh-CN" altLang="en-US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869" y="3510254"/>
            <a:ext cx="7866221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带鱼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身体呈带状，口大，背鳍较长，几乎与背部等长。带鱼比较凶猛，以鱼类、软体动物为食。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9" name="图片 1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0654" y="887227"/>
            <a:ext cx="6302693" cy="275224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7980" y="55880"/>
            <a:ext cx="23317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（二）海水鱼</a:t>
            </a:r>
            <a:endParaRPr lang="zh-CN" altLang="en-US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7418" y="3850011"/>
            <a:ext cx="8549164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比目鱼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栖息于海底，成鱼的眼睛移到身体的同一侧，没有眼睛的那侧身体朝向海底。比目鱼的两只眼睛生在一侧，是与它的生活环境和生活方式相适应。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8F8F6">
                  <a:alpha val="100000"/>
                </a:srgbClr>
              </a:clrFrom>
              <a:clrTo>
                <a:srgbClr val="F8F8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4138" y="823749"/>
            <a:ext cx="5476592" cy="308058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55771" y="123957"/>
            <a:ext cx="3754755" cy="616744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课堂小结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9586" y="1311566"/>
            <a:ext cx="814482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1．淡水鱼：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我国淡水鱼约有1000多种。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0523" y="1958465"/>
            <a:ext cx="814482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　“四大家鱼”：青鱼、草鱼、鲢鱼、鳙鱼。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9745" y="2822575"/>
            <a:ext cx="785749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2．海水鱼：</a:t>
            </a:r>
            <a:r>
              <a:rPr lang="zh-CN" altLang="en-US" sz="2400" dirty="0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我国的海洋鱼已知的约有2000中。</a:t>
            </a:r>
            <a:endParaRPr lang="en-US" altLang="zh-CN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959" y="3378615"/>
            <a:ext cx="814482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　如带鱼、大黄鱼、小黄鱼、鲳鱼等。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86540" y="976724"/>
            <a:ext cx="742881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动物是多种多样的，根据动物体内脊柱的有无，可分为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A．腔肠动物和甲壳动物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B．软体动物和甲壳动物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C．脊椎动物和无脊椎动物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D．以上三个都不是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70461" y="1562224"/>
            <a:ext cx="56756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en-US" altLang="zh-CN" sz="2700" dirty="0" smtClean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endParaRPr lang="en-US" altLang="zh-CN" sz="2700" dirty="0" smtClean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55771" y="123957"/>
            <a:ext cx="3754755" cy="616744"/>
          </a:xfrm>
        </p:spPr>
        <p:txBody>
          <a:bodyPr rtlCol="0"/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课堂检测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146" name="AutoShape 2" descr="c:\documents and settings\教科研\application data\360se6\User Data\Temp\get?name=T1HdYDB5Es1RCvBVdK.jpg"/>
          <p:cNvSpPr>
            <a:spLocks noChangeAspect="1"/>
          </p:cNvSpPr>
          <p:nvPr/>
        </p:nvSpPr>
        <p:spPr>
          <a:xfrm>
            <a:off x="1250950" y="-107632"/>
            <a:ext cx="228600" cy="228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7" tIns="34289" rIns="68577" bIns="34289"/>
          <a:lstStyle/>
          <a:p>
            <a:pPr>
              <a:buFont typeface="Wingdings 2" panose="05020102010507070707" pitchFamily="18" charset="2"/>
              <a:buNone/>
            </a:pP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5837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483" y="1247458"/>
            <a:ext cx="2370137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00033" y="1247458"/>
            <a:ext cx="297497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75008" y="1247458"/>
            <a:ext cx="2941637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7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63558" y="2844483"/>
            <a:ext cx="2909887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8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73445" y="2842896"/>
            <a:ext cx="2743200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9" name="Picture 9"/>
          <p:cNvPicPr>
            <a:picLocks noChangeAspect="1" noChangeArrowheads="1"/>
          </p:cNvPicPr>
          <p:nvPr/>
        </p:nvPicPr>
        <p:blipFill>
          <a:blip r:embed="rId7" cstate="email"/>
          <a:srcRect b="-728"/>
          <a:stretch>
            <a:fillRect/>
          </a:stretch>
        </p:blipFill>
        <p:spPr bwMode="auto">
          <a:xfrm>
            <a:off x="431483" y="2833371"/>
            <a:ext cx="2632075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80" name="TextBox 15"/>
          <p:cNvSpPr>
            <a:spLocks noChangeArrowheads="1"/>
          </p:cNvSpPr>
          <p:nvPr/>
        </p:nvSpPr>
        <p:spPr bwMode="auto">
          <a:xfrm>
            <a:off x="713740" y="750570"/>
            <a:ext cx="7961630" cy="43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前面我们学习了六种动物，思考他们的共同特征是什么？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5" name="TextBox 25"/>
          <p:cNvSpPr/>
          <p:nvPr/>
        </p:nvSpPr>
        <p:spPr>
          <a:xfrm>
            <a:off x="344805" y="4438333"/>
            <a:ext cx="8699500" cy="4362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它们的体内没有由脊椎骨组成的脊柱，这样动物叫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无脊椎动物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6" name="矩形 2"/>
          <p:cNvSpPr/>
          <p:nvPr/>
        </p:nvSpPr>
        <p:spPr>
          <a:xfrm>
            <a:off x="431800" y="2316480"/>
            <a:ext cx="1442720" cy="43624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68577" tIns="34289" rIns="68577" bIns="34289">
            <a:spAutoFit/>
          </a:bodyPr>
          <a:lstStyle/>
          <a:p>
            <a:pPr algn="ctr" defTabSz="685800" eaLnBrk="0" hangingPunct="0"/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腔肠动物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7" name="矩形 10"/>
          <p:cNvSpPr/>
          <p:nvPr/>
        </p:nvSpPr>
        <p:spPr>
          <a:xfrm>
            <a:off x="2800350" y="2316480"/>
            <a:ext cx="1442720" cy="43624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68577" tIns="34289" rIns="68577" bIns="34289">
            <a:spAutoFit/>
          </a:bodyPr>
          <a:lstStyle/>
          <a:p>
            <a:pPr algn="ctr" defTabSz="685800" eaLnBrk="0" hangingPunct="0"/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扁形动物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8" name="矩形 11"/>
          <p:cNvSpPr/>
          <p:nvPr/>
        </p:nvSpPr>
        <p:spPr>
          <a:xfrm>
            <a:off x="5775325" y="2316480"/>
            <a:ext cx="1442720" cy="43624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68577" tIns="34289" rIns="68577" bIns="34289">
            <a:spAutoFit/>
          </a:bodyPr>
          <a:lstStyle/>
          <a:p>
            <a:pPr algn="ctr" defTabSz="685800" eaLnBrk="0" hangingPunct="0"/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线形动物</a:t>
            </a:r>
            <a:endParaRPr lang="zh-CN" altLang="en-US" sz="24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9" name="矩形 3"/>
          <p:cNvSpPr/>
          <p:nvPr/>
        </p:nvSpPr>
        <p:spPr>
          <a:xfrm>
            <a:off x="431800" y="3777615"/>
            <a:ext cx="1442720" cy="43624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68577" tIns="34289" rIns="68577" bIns="34289">
            <a:spAutoFit/>
          </a:bodyPr>
          <a:lstStyle/>
          <a:p>
            <a:pPr algn="ctr" defTabSz="685800" eaLnBrk="0" hangingPunct="0"/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环节动物</a:t>
            </a:r>
            <a:endParaRPr lang="zh-CN" altLang="en-US" sz="24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60" name="矩形 4"/>
          <p:cNvSpPr/>
          <p:nvPr/>
        </p:nvSpPr>
        <p:spPr>
          <a:xfrm>
            <a:off x="3063875" y="3772535"/>
            <a:ext cx="1442720" cy="43624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68577" tIns="34289" rIns="68577" bIns="34289">
            <a:spAutoFit/>
          </a:bodyPr>
          <a:lstStyle/>
          <a:p>
            <a:pPr algn="ctr" defTabSz="685800" eaLnBrk="0" hangingPunct="0"/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软体动物</a:t>
            </a:r>
            <a:endParaRPr lang="zh-CN" altLang="en-US" sz="24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61" name="矩形 14"/>
          <p:cNvSpPr/>
          <p:nvPr/>
        </p:nvSpPr>
        <p:spPr>
          <a:xfrm>
            <a:off x="5973445" y="3786505"/>
            <a:ext cx="1442720" cy="43624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68577" tIns="34289" rIns="68577" bIns="34289">
            <a:spAutoFit/>
          </a:bodyPr>
          <a:lstStyle/>
          <a:p>
            <a:pPr algn="ctr" defTabSz="685800" eaLnBrk="0" hangingPunct="0"/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节肢动物</a:t>
            </a:r>
            <a:endParaRPr lang="zh-CN" altLang="en-US" sz="24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404495" y="-17145"/>
            <a:ext cx="20923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新课导入</a:t>
            </a:r>
            <a:endParaRPr lang="zh-CN" sz="28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740" y="1333500"/>
            <a:ext cx="731456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无脊椎动物与脊椎动物的根本区别在于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A．脊椎动物身体里没有由脊椎骨组成的脊柱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B．无脊椎动物的种数约占动物种数的5%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C．无脊椎动物身体里没有由脊椎骨组成的脊柱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D．无脊椎动物身体里面有由脊椎骨组成的脊柱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931660" y="1333500"/>
            <a:ext cx="5429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55771" y="123957"/>
            <a:ext cx="3754755" cy="616744"/>
          </a:xfrm>
        </p:spPr>
        <p:txBody>
          <a:bodyPr rtlCol="0"/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课堂检测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592" y="1447251"/>
            <a:ext cx="6721316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下列属于鱼类的是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A．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娃娃鱼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鲍鱼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鳄鱼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．草鱼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822065" y="1492250"/>
            <a:ext cx="5511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 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91" y="2868788"/>
            <a:ext cx="833577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4．下列生物都生活在水中，其中不属于鱼类的是</a:t>
            </a:r>
            <a:r>
              <a:rPr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sz="24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A．</a:t>
            </a:r>
            <a:r>
              <a:rPr sz="24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鲫鱼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sz="24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sz="24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sz="24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海马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sz="24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sz="24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sz="24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鲨鱼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sz="24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sz="24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．章鱼</a:t>
            </a:r>
            <a:endParaRPr sz="2400" dirty="0" err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522210" y="2868930"/>
            <a:ext cx="53213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55771" y="123957"/>
            <a:ext cx="3754755" cy="616744"/>
          </a:xfrm>
        </p:spPr>
        <p:txBody>
          <a:bodyPr rtlCol="0"/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课堂检测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650" y="1477656"/>
            <a:ext cx="8062436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5．</a:t>
            </a:r>
            <a:r>
              <a:rPr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“四大家鱼</a:t>
            </a:r>
            <a:r>
              <a:rPr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”是我国主要的优良淡水鱼品种，下列哪种鱼不属于</a:t>
            </a:r>
            <a:r>
              <a:rPr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“四大家鱼</a:t>
            </a:r>
            <a:r>
              <a:rPr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”（</a:t>
            </a:r>
            <a:r>
              <a:rPr 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sz="2400" dirty="0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A．</a:t>
            </a:r>
            <a:r>
              <a:rPr sz="2400" dirty="0" err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鲫鱼</a:t>
            </a:r>
            <a:r>
              <a:rPr 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</a:t>
            </a:r>
            <a:r>
              <a:rPr sz="2400" dirty="0" err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</a:t>
            </a:r>
            <a:r>
              <a:rPr sz="2400" dirty="0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．草鱼</a:t>
            </a:r>
            <a:endParaRPr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sz="2400" dirty="0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C．</a:t>
            </a:r>
            <a:r>
              <a:rPr sz="2400" dirty="0" err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鲢鱼</a:t>
            </a:r>
            <a:r>
              <a:rPr 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</a:t>
            </a:r>
            <a:r>
              <a:rPr sz="2400" dirty="0" err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</a:t>
            </a:r>
            <a:r>
              <a:rPr sz="2400" dirty="0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．鳙鱼</a:t>
            </a:r>
            <a:endParaRPr sz="2400" dirty="0" err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247515" y="2059305"/>
            <a:ext cx="6794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55771" y="123957"/>
            <a:ext cx="3754755" cy="616744"/>
          </a:xfrm>
        </p:spPr>
        <p:txBody>
          <a:bodyPr rtlCol="0"/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课堂检测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9394" name="Picture 6" descr="pic_3727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65422" y="1176655"/>
            <a:ext cx="2863850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5" name="Picture 2" descr="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446530"/>
            <a:ext cx="2698750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9396" name="Line 3"/>
          <p:cNvCxnSpPr>
            <a:cxnSpLocks noChangeShapeType="1"/>
          </p:cNvCxnSpPr>
          <p:nvPr/>
        </p:nvCxnSpPr>
        <p:spPr bwMode="auto">
          <a:xfrm flipH="1">
            <a:off x="2543175" y="1089025"/>
            <a:ext cx="1524635" cy="1152525"/>
          </a:xfrm>
          <a:prstGeom prst="line">
            <a:avLst/>
          </a:prstGeom>
          <a:noFill/>
          <a:ln w="76200" algn="ctr">
            <a:solidFill>
              <a:srgbClr val="800000"/>
            </a:solidFill>
            <a:rou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3768725" y="487046"/>
            <a:ext cx="1543050" cy="621030"/>
          </a:xfrm>
          <a:prstGeom prst="rect">
            <a:avLst/>
          </a:prstGeom>
          <a:noFill/>
          <a:ln>
            <a:noFill/>
          </a:ln>
          <a:effectLst/>
        </p:spPr>
        <p:txBody>
          <a:bodyPr lIns="68577" tIns="34289" rIns="68577" bIns="34289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脊柱</a:t>
            </a:r>
            <a:endParaRPr kumimoji="1"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4" name="Text Box 5"/>
          <p:cNvSpPr txBox="1">
            <a:spLocks noChangeArrowheads="1"/>
          </p:cNvSpPr>
          <p:nvPr/>
        </p:nvSpPr>
        <p:spPr bwMode="auto">
          <a:xfrm>
            <a:off x="1440022" y="3676651"/>
            <a:ext cx="2914650" cy="436245"/>
          </a:xfrm>
          <a:prstGeom prst="rect">
            <a:avLst/>
          </a:prstGeom>
          <a:noFill/>
          <a:ln>
            <a:noFill/>
          </a:ln>
          <a:effectLst/>
        </p:spPr>
        <p:txBody>
          <a:bodyPr lIns="68577" tIns="34289" rIns="68577" bIns="34289">
            <a:spAutoFit/>
          </a:bodyPr>
          <a:lstStyle/>
          <a:p>
            <a:pPr algn="ctr" defTabSz="685800">
              <a:spcBef>
                <a:spcPct val="50000"/>
              </a:spcBef>
            </a:pP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鸟 的 骨 骼</a:t>
            </a:r>
            <a:endParaRPr kumimoji="1"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4464050" y="3691256"/>
            <a:ext cx="2914650" cy="436245"/>
          </a:xfrm>
          <a:prstGeom prst="rect">
            <a:avLst/>
          </a:prstGeom>
          <a:noFill/>
          <a:ln>
            <a:noFill/>
          </a:ln>
          <a:effectLst/>
        </p:spPr>
        <p:txBody>
          <a:bodyPr lIns="68577" tIns="34289" rIns="68577" bIns="34289">
            <a:spAutoFit/>
          </a:bodyPr>
          <a:lstStyle/>
          <a:p>
            <a:pPr algn="ctr" defTabSz="685800">
              <a:spcBef>
                <a:spcPct val="50000"/>
              </a:spcBef>
            </a:pP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鱼 的 骨 骼</a:t>
            </a:r>
            <a:endParaRPr kumimoji="1"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59400" name="Line 8"/>
          <p:cNvCxnSpPr>
            <a:cxnSpLocks noChangeShapeType="1"/>
          </p:cNvCxnSpPr>
          <p:nvPr/>
        </p:nvCxnSpPr>
        <p:spPr bwMode="auto">
          <a:xfrm>
            <a:off x="4582795" y="1103948"/>
            <a:ext cx="854710" cy="1584960"/>
          </a:xfrm>
          <a:prstGeom prst="line">
            <a:avLst/>
          </a:prstGeom>
          <a:noFill/>
          <a:ln w="76200" algn="ctr">
            <a:solidFill>
              <a:srgbClr val="800000"/>
            </a:solidFill>
            <a:rou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7" name="TextBox 8"/>
          <p:cNvSpPr/>
          <p:nvPr/>
        </p:nvSpPr>
        <p:spPr>
          <a:xfrm>
            <a:off x="351155" y="4305300"/>
            <a:ext cx="8439785" cy="4978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77" tIns="34289" rIns="68577" bIns="34289">
            <a:spAutoFit/>
          </a:bodyPr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身体有由脊椎骨组成的脊柱，这样动物叫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脊椎动物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6880" y="181610"/>
            <a:ext cx="31229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脊椎动物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 fill="hold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 animBg="1"/>
      <p:bldP spid="717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2239010" y="788353"/>
            <a:ext cx="1257300" cy="528955"/>
          </a:xfrm>
          <a:prstGeom prst="rect">
            <a:avLst/>
          </a:prstGeom>
          <a:noFill/>
          <a:ln>
            <a:noFill/>
          </a:ln>
          <a:effectLst/>
        </p:spPr>
        <p:txBody>
          <a:bodyPr lIns="68577" tIns="34289" rIns="68577" bIns="34289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kumimoji="1" lang="zh-CN" altLang="en-US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鱼类</a:t>
            </a:r>
            <a:endParaRPr kumimoji="1" lang="zh-CN" altLang="en-US" sz="30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5995988" y="933451"/>
            <a:ext cx="2000250" cy="528955"/>
          </a:xfrm>
          <a:prstGeom prst="rect">
            <a:avLst/>
          </a:prstGeom>
          <a:noFill/>
          <a:ln>
            <a:noFill/>
          </a:ln>
          <a:effectLst/>
        </p:spPr>
        <p:txBody>
          <a:bodyPr lIns="68577" tIns="34289" rIns="68577" bIns="34289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kumimoji="1" lang="zh-CN" altLang="en-US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两栖动物</a:t>
            </a:r>
            <a:endParaRPr kumimoji="1" lang="zh-CN" altLang="en-US" sz="30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4006215" y="1504950"/>
            <a:ext cx="2114550" cy="528955"/>
          </a:xfrm>
          <a:prstGeom prst="rect">
            <a:avLst/>
          </a:prstGeom>
          <a:noFill/>
          <a:ln>
            <a:noFill/>
          </a:ln>
          <a:effectLst/>
        </p:spPr>
        <p:txBody>
          <a:bodyPr lIns="68577" tIns="34289" rIns="68577" bIns="34289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kumimoji="1" lang="zh-CN" altLang="en-US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爬行动物</a:t>
            </a:r>
            <a:endParaRPr kumimoji="1" lang="zh-CN" altLang="en-US" sz="30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60422" name="Picture 8" descr="AN01308_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59903" y="1317625"/>
            <a:ext cx="2081212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Picture 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19850" y="1452563"/>
            <a:ext cx="14001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4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71290" y="2041525"/>
            <a:ext cx="21875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5" name="Picture 1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667"/>
          <a:stretch>
            <a:fillRect/>
          </a:stretch>
        </p:blipFill>
        <p:spPr bwMode="auto">
          <a:xfrm>
            <a:off x="1434465" y="2803525"/>
            <a:ext cx="210058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Text Box 6"/>
          <p:cNvSpPr txBox="1">
            <a:spLocks noChangeArrowheads="1"/>
          </p:cNvSpPr>
          <p:nvPr/>
        </p:nvSpPr>
        <p:spPr bwMode="auto">
          <a:xfrm>
            <a:off x="3212465" y="3390901"/>
            <a:ext cx="1257300" cy="528955"/>
          </a:xfrm>
          <a:prstGeom prst="rect">
            <a:avLst/>
          </a:prstGeom>
          <a:noFill/>
          <a:ln>
            <a:noFill/>
          </a:ln>
          <a:effectLst/>
        </p:spPr>
        <p:txBody>
          <a:bodyPr lIns="68577" tIns="34289" rIns="68577" bIns="34289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kumimoji="1" lang="zh-CN" altLang="en-US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鸟类</a:t>
            </a:r>
            <a:endParaRPr kumimoji="1" lang="zh-CN" altLang="en-US" sz="30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60427" name="Picture 1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2778" y="3230563"/>
            <a:ext cx="2290762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Text Box 7"/>
          <p:cNvSpPr txBox="1">
            <a:spLocks noChangeArrowheads="1"/>
          </p:cNvSpPr>
          <p:nvPr/>
        </p:nvSpPr>
        <p:spPr bwMode="auto">
          <a:xfrm>
            <a:off x="4655503" y="4221163"/>
            <a:ext cx="2114550" cy="528955"/>
          </a:xfrm>
          <a:prstGeom prst="rect">
            <a:avLst/>
          </a:prstGeom>
          <a:noFill/>
          <a:ln>
            <a:noFill/>
          </a:ln>
          <a:effectLst/>
        </p:spPr>
        <p:txBody>
          <a:bodyPr lIns="68577" tIns="34289" rIns="68577" bIns="34289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kumimoji="1" lang="zh-CN" altLang="en-US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哺乳动物</a:t>
            </a:r>
            <a:endParaRPr kumimoji="1" lang="zh-CN" altLang="en-US" sz="30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36880" y="165100"/>
            <a:ext cx="33432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常见的脊椎动物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6" grpId="0" animBg="1"/>
      <p:bldP spid="8195" grpId="0" animBg="1"/>
      <p:bldP spid="8202" grpId="0" animBg="1"/>
      <p:bldP spid="820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4495" y="-17145"/>
            <a:ext cx="27933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观察鱼的骨骼</a:t>
            </a:r>
            <a:endParaRPr lang="zh-CN" sz="28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34720" y="3568700"/>
            <a:ext cx="466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fontAlgn="auto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脊柱与鱼的运动有关吗？</a:t>
            </a:r>
            <a:endParaRPr lang="zh-CN" sz="24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34879" y="709586"/>
            <a:ext cx="7032308" cy="277749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34720" y="4029075"/>
            <a:ext cx="73050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脊柱对鱼的身体具有支撑作用，脊柱两侧附着发达的肌肉，使鱼可以在水中游泳。</a:t>
            </a:r>
            <a:endParaRPr lang="zh-CN" sz="24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6289" y="1428724"/>
            <a:ext cx="24936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sz="28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现存的动物</a:t>
            </a:r>
            <a:endParaRPr lang="zh-CN" sz="28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sz="28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（150多万种）</a:t>
            </a:r>
            <a:endParaRPr lang="zh-CN" altLang="zh-CN" sz="28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024505" y="1479550"/>
            <a:ext cx="255270" cy="1384300"/>
          </a:xfrm>
          <a:prstGeom prst="leftBrace">
            <a:avLst>
              <a:gd name="adj1" fmla="val 54710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文本框 4"/>
          <p:cNvSpPr txBox="1"/>
          <p:nvPr/>
        </p:nvSpPr>
        <p:spPr>
          <a:xfrm>
            <a:off x="3329623" y="1213776"/>
            <a:ext cx="448722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 sz="2800" b="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无脊椎动物</a:t>
            </a:r>
            <a:r>
              <a:rPr lang="zh-CN" sz="2800" b="0" dirty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：约占</a:t>
            </a:r>
            <a:r>
              <a:rPr lang="en-US" altLang="zh-CN" sz="2800" b="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95%</a:t>
            </a:r>
            <a:endParaRPr lang="en-US" altLang="zh-CN" sz="2800" b="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9623" y="2534576"/>
            <a:ext cx="448722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 sz="2800" b="0" dirty="0">
                <a:solidFill>
                  <a:srgbClr val="00B0F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脊椎动物</a:t>
            </a:r>
            <a:r>
              <a:rPr lang="zh-CN" sz="2800" b="0" dirty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：约占</a:t>
            </a:r>
            <a:r>
              <a:rPr lang="en-US" altLang="zh-CN" sz="2800" b="0" dirty="0">
                <a:solidFill>
                  <a:srgbClr val="00B0F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5%</a:t>
            </a:r>
            <a:endParaRPr lang="en-US" altLang="zh-CN" sz="2800" b="0" dirty="0">
              <a:solidFill>
                <a:srgbClr val="00B0F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4073525" y="3056255"/>
            <a:ext cx="184150" cy="483235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文本框 7"/>
          <p:cNvSpPr txBox="1"/>
          <p:nvPr/>
        </p:nvSpPr>
        <p:spPr>
          <a:xfrm>
            <a:off x="3663315" y="3595370"/>
            <a:ext cx="10045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sz="2800" b="0" dirty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鱼</a:t>
            </a:r>
            <a:r>
              <a:rPr lang="en-US" altLang="zh-CN" sz="2800" b="0" dirty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800" b="0" dirty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类</a:t>
            </a:r>
            <a:endParaRPr lang="zh-CN" altLang="zh-CN" sz="2800" b="0" dirty="0">
              <a:solidFill>
                <a:schemeClr val="tx1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000" y="15049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dirty="0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现存的动物</a:t>
            </a:r>
            <a:endParaRPr lang="zh-CN" altLang="en-US" sz="2800" dirty="0"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4" grpId="1" animBg="1"/>
      <p:bldP spid="5" grpId="0"/>
      <p:bldP spid="6" grpId="0"/>
      <p:bldP spid="8" grpId="0"/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71030" y="2420602"/>
            <a:ext cx="803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8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鱼</a:t>
            </a:r>
            <a:endParaRPr lang="zh-CN" altLang="en-US" sz="28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875155" y="1974850"/>
            <a:ext cx="247015" cy="1823085"/>
          </a:xfrm>
          <a:prstGeom prst="leftBrace">
            <a:avLst>
              <a:gd name="adj1" fmla="val 54710"/>
              <a:gd name="adj2" fmla="val 50000"/>
            </a:avLst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文本框 4"/>
          <p:cNvSpPr txBox="1"/>
          <p:nvPr/>
        </p:nvSpPr>
        <p:spPr>
          <a:xfrm>
            <a:off x="1143635" y="1010920"/>
            <a:ext cx="6565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脊椎动物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中种类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最多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的类群，占一半以上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58695" y="1639570"/>
            <a:ext cx="57746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有的生活在河流、湖泊和池塘等淡水区域；</a:t>
            </a:r>
            <a:endParaRPr lang="zh-CN" altLang="en-US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2975" y="2390775"/>
            <a:ext cx="62287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有的在水体上层游动，有的在水体底部栖息；</a:t>
            </a:r>
            <a:endParaRPr lang="zh-CN" altLang="en-US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12975" y="3173095"/>
            <a:ext cx="57746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有的以水生植物为食，有的生性凶猛，专门捕食其他水生动物。</a:t>
            </a:r>
            <a:endParaRPr lang="zh-CN" altLang="en-US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标题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31006" y="156819"/>
            <a:ext cx="7886700" cy="616744"/>
          </a:xfrm>
        </p:spPr>
        <p:txBody>
          <a:bodyPr rtlCol="0"/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一、多种多样的鱼</a:t>
            </a:r>
            <a:endParaRPr lang="zh-CN" altLang="en-US" sz="2800" dirty="0" smtClean="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4" grpId="1" animBg="1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3710" y="2768600"/>
            <a:ext cx="15792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鱼的种类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52955" y="1641475"/>
            <a:ext cx="13100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淡水鱼</a:t>
            </a:r>
            <a:endParaRPr lang="zh-CN" altLang="en-US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2170" y="3413760"/>
            <a:ext cx="1177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海水鱼</a:t>
            </a:r>
            <a:endParaRPr lang="zh-CN" altLang="en-US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59760" y="1641475"/>
            <a:ext cx="5829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四大家鱼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：青鱼、草</a:t>
            </a:r>
            <a:r>
              <a:rPr lang="zh-CN" sz="2400" dirty="0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鱼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、鲢</a:t>
            </a:r>
            <a:r>
              <a:rPr lang="zh-CN" sz="2400" dirty="0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鱼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、鳙</a:t>
            </a:r>
            <a:r>
              <a:rPr lang="zh-CN" sz="2400" dirty="0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鱼等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0695" y="0"/>
            <a:ext cx="502729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我国鱼的种类十分丰富</a:t>
            </a:r>
            <a:endParaRPr lang="zh-CN" altLang="en-US" sz="2800" b="1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59760" y="3413760"/>
            <a:ext cx="53022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带鱼、鲳鱼、大黄鱼、小黄鱼、</a:t>
            </a:r>
            <a:endParaRPr lang="zh-CN" altLang="en-US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噬人鲨（俗称大白鲨）等。</a:t>
            </a:r>
            <a:endParaRPr lang="zh-CN" altLang="en-US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875155" y="1974850"/>
            <a:ext cx="247015" cy="1823085"/>
          </a:xfrm>
          <a:prstGeom prst="leftBrace">
            <a:avLst>
              <a:gd name="adj1" fmla="val 54710"/>
              <a:gd name="adj2" fmla="val 50000"/>
            </a:avLst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文本框 9"/>
          <p:cNvSpPr txBox="1"/>
          <p:nvPr/>
        </p:nvSpPr>
        <p:spPr>
          <a:xfrm>
            <a:off x="2393950" y="2582545"/>
            <a:ext cx="5938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我国海水鱼的种类比淡水鱼的要丰富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  <p:bldP spid="3" grpId="0"/>
      <p:bldP spid="9" grpId="0" bldLvl="0" animBg="1"/>
      <p:bldP spid="9" grpId="1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45820" y="3949700"/>
            <a:ext cx="75514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青鱼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体色为青黑色，栖息在水域中下层，主要以螺、蚌等软体动物为食。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" t="1051" r="-105"/>
          <a:stretch>
            <a:fillRect/>
          </a:stretch>
        </p:blipFill>
        <p:spPr>
          <a:xfrm>
            <a:off x="1861820" y="701040"/>
            <a:ext cx="5420360" cy="312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25415" y="2722880"/>
            <a:ext cx="141351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7980" y="55880"/>
            <a:ext cx="23317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（一）淡水鱼</a:t>
            </a:r>
            <a:endParaRPr lang="zh-CN" altLang="en-US" sz="24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2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3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2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3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4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4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5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5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5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5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6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64.xml><?xml version="1.0" encoding="utf-8"?>
<p:tagLst xmlns:p="http://schemas.openxmlformats.org/presentationml/2006/main">
  <p:tag name="KSO_WM_SLIDE_MODEL_TYPE" val="numdgm"/>
  <p:tag name="KSO_WM_SLIDE_THEME_ID" val="3323111"/>
  <p:tag name="KSO_WM_SLIDE_THEME_NAME" val="蓝白色默认模板简约风主题"/>
  <p:tag name="KSO_WM_SLIDE_TYPE" val="text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7.xml><?xml version="1.0" encoding="utf-8"?>
<p:tagLst xmlns:p="http://schemas.openxmlformats.org/presentationml/2006/main">
  <p:tag name="COMMONDATA" val="eyJoZGlkIjoiYWY3ZTM4MmMxMDZiNWZhZmZhNTcyNzc1ZTRjYTU5MTIifQ=="/>
  <p:tag name="KSO_WPP_MARK_KEY" val="8f14a306-bfff-466a-8304-320ab0bf591d"/>
  <p:tag name="commondata" val="eyJoZGlkIjoiN2YxOGMyNDFkMTQxMWJhZTVlZDhiNDQyZGU2OTYwOWEifQ==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1441</Words>
  <Application>WPS 演示</Application>
  <PresentationFormat>自定义</PresentationFormat>
  <Paragraphs>178</Paragraphs>
  <Slides>22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黑体</vt:lpstr>
      <vt:lpstr>阿里巴巴普惠体 B</vt:lpstr>
      <vt:lpstr>微软雅黑</vt:lpstr>
      <vt:lpstr>Wingdings 2</vt:lpstr>
      <vt:lpstr>Wingdings</vt:lpstr>
      <vt:lpstr>Calibri</vt:lpstr>
      <vt:lpstr>Arial Unicode MS</vt:lpstr>
      <vt:lpstr>Office 主题​​</vt:lpstr>
      <vt:lpstr>1_Office 主题​​</vt:lpstr>
      <vt:lpstr>第二章  第二节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第四节 鱼（第1课时）</dc:title>
  <dc:creator/>
  <cp:lastModifiedBy>Administrator</cp:lastModifiedBy>
  <cp:revision>35</cp:revision>
  <dcterms:created xsi:type="dcterms:W3CDTF">2018-12-13T05:08:00Z</dcterms:created>
  <dcterms:modified xsi:type="dcterms:W3CDTF">2024-08-31T00:58:18Z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C0D9770AA1074EAAB22F8C0A9C32AD88</vt:lpwstr>
  </property>
</Properties>
</file>