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70" r:id="rId4"/>
  </p:sldMasterIdLst>
  <p:notesMasterIdLst>
    <p:notesMasterId r:id="rId6"/>
  </p:notesMasterIdLst>
  <p:handoutMasterIdLst>
    <p:handoutMasterId r:id="rId33"/>
  </p:handoutMasterIdLst>
  <p:sldIdLst>
    <p:sldId id="399" r:id="rId5"/>
    <p:sldId id="421" r:id="rId7"/>
    <p:sldId id="446" r:id="rId8"/>
    <p:sldId id="342" r:id="rId9"/>
    <p:sldId id="343" r:id="rId10"/>
    <p:sldId id="447" r:id="rId11"/>
    <p:sldId id="345" r:id="rId12"/>
    <p:sldId id="432" r:id="rId13"/>
    <p:sldId id="425" r:id="rId14"/>
    <p:sldId id="463" r:id="rId15"/>
    <p:sldId id="449" r:id="rId16"/>
    <p:sldId id="485" r:id="rId17"/>
    <p:sldId id="452" r:id="rId18"/>
    <p:sldId id="453" r:id="rId19"/>
    <p:sldId id="454" r:id="rId20"/>
    <p:sldId id="464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27" r:id="rId29"/>
    <p:sldId id="430" r:id="rId30"/>
    <p:sldId id="465" r:id="rId31"/>
    <p:sldId id="466" r:id="rId32"/>
  </p:sldIdLst>
  <p:sldSz cx="9144000" cy="5144135" type="screen16x9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  <p:cmAuthor id="0" name="HJZX010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2BC3C5"/>
    <a:srgbClr val="3AD2D4"/>
    <a:srgbClr val="4BD5D7"/>
    <a:srgbClr val="68D9DD"/>
    <a:srgbClr val="39DADC"/>
    <a:srgbClr val="50BEDE"/>
    <a:srgbClr val="25BFD1"/>
    <a:srgbClr val="079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16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gs" Target="tags/tag204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</a:rPr>
            </a:fld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</a:rPr>
            </a:fld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AB3C983-92B1-4548-B836-BD953FC9297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EEFEF559-29DE-4BC5-BFC6-1CFEEE4CDF0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file:///E:\&#36719;&#20214;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image" Target="../media/image10.png"/><Relationship Id="rId14" Type="http://schemas.openxmlformats.org/officeDocument/2006/relationships/tags" Target="../tags/tag2.xml"/><Relationship Id="rId13" Type="http://schemas.openxmlformats.org/officeDocument/2006/relationships/hyperlink" Target="http://www.youyi100.com/" TargetMode="Externa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25068"/>
            <a:ext cx="364331" cy="38583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ctr"/>
            <a:endParaRPr lang="zh-CN" altLang="en-US" sz="1350" dirty="0">
              <a:ea typeface="阿里巴巴普惠体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25068"/>
            <a:ext cx="364331" cy="38583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ctr"/>
            <a:endParaRPr lang="zh-CN" altLang="en-US" sz="1350" dirty="0">
              <a:ea typeface="阿里巴巴普惠体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3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225068"/>
            <a:ext cx="364331" cy="38583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ctr"/>
            <a:endParaRPr lang="zh-CN" altLang="en-US" sz="1350" dirty="0">
              <a:ea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"/>
            <a:ext cx="9144000" cy="514413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790066"/>
            <a:ext cx="9144000" cy="3537784"/>
          </a:xfrm>
          <a:prstGeom prst="rect">
            <a:avLst/>
          </a:prstGeom>
          <a:solidFill>
            <a:schemeClr val="accent6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" y="1220410"/>
            <a:ext cx="2751079" cy="2463469"/>
            <a:chOff x="0" y="1626235"/>
            <a:chExt cx="3668105" cy="3284220"/>
          </a:xfrm>
        </p:grpSpPr>
        <p:pic>
          <p:nvPicPr>
            <p:cNvPr id="6" name="图片 5" descr="学练优物理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0" y="1739265"/>
              <a:ext cx="2195195" cy="3171190"/>
            </a:xfrm>
            <a:prstGeom prst="rect">
              <a:avLst/>
            </a:prstGeom>
          </p:spPr>
        </p:pic>
        <p:pic>
          <p:nvPicPr>
            <p:cNvPr id="8" name="图片 7" descr="学练优化学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736310" y="1739265"/>
              <a:ext cx="2133600" cy="3048000"/>
            </a:xfrm>
            <a:prstGeom prst="rect">
              <a:avLst/>
            </a:prstGeom>
          </p:spPr>
        </p:pic>
        <p:pic>
          <p:nvPicPr>
            <p:cNvPr id="10" name="图片 9" descr="学练优生物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1361785" y="1626235"/>
              <a:ext cx="2306320" cy="311531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2893220" y="1112764"/>
            <a:ext cx="2347953" cy="2402026"/>
            <a:chOff x="3857625" y="1482725"/>
            <a:chExt cx="3130605" cy="320230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3857625" y="1683385"/>
              <a:ext cx="2199640" cy="300164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4124380" y="1482725"/>
              <a:ext cx="2863850" cy="3183890"/>
            </a:xfrm>
            <a:prstGeom prst="rect">
              <a:avLst/>
            </a:prstGeom>
          </p:spPr>
        </p:pic>
      </p:grpSp>
      <p:pic>
        <p:nvPicPr>
          <p:cNvPr id="14" name="图片 13" descr="时习之物理"/>
          <p:cNvPicPr>
            <a:picLocks noChangeAspect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>
          <a:xfrm>
            <a:off x="5027640" y="1220410"/>
            <a:ext cx="1753076" cy="2309146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2646893" y="4522183"/>
            <a:ext cx="3256280" cy="295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4831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更多精彩，请访问：</a:t>
            </a:r>
            <a:r>
              <a:rPr kumimoji="0" lang="en-US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www.youyi100.com</a:t>
            </a:r>
            <a:endParaRPr kumimoji="0" lang="zh-CN" altLang="en-US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565947" y="3798670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初中《学练优》系列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3051900" y="3801491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初中《新领程》系列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083680" y="3798670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初中《时习之》系列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137834" y="3793213"/>
            <a:ext cx="1728000" cy="29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58BF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32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初中《优干线》系列</a:t>
            </a:r>
            <a:endParaRPr kumimoji="0" lang="zh-CN" altLang="zh-CN" sz="132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6862227" y="1778083"/>
            <a:ext cx="2111588" cy="1435991"/>
            <a:chOff x="9149636" y="2369708"/>
            <a:chExt cx="2815450" cy="1914419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1" cstate="screen"/>
            <a:srcRect/>
            <a:stretch>
              <a:fillRect/>
            </a:stretch>
          </p:blipFill>
          <p:spPr>
            <a:xfrm rot="273989">
              <a:off x="9159011" y="2369708"/>
              <a:ext cx="2806075" cy="17853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2" cstate="screen"/>
            <a:srcRect/>
            <a:stretch>
              <a:fillRect/>
            </a:stretch>
          </p:blipFill>
          <p:spPr>
            <a:xfrm rot="21034940">
              <a:off x="9149636" y="2487677"/>
              <a:ext cx="2758877" cy="17964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</p:pic>
      </p:grpSp>
      <p:sp>
        <p:nvSpPr>
          <p:cNvPr id="30" name="圆角矩形 31">
            <a:hlinkClick r:id="rId13"/>
          </p:cNvPr>
          <p:cNvSpPr/>
          <p:nvPr userDrawn="1"/>
        </p:nvSpPr>
        <p:spPr>
          <a:xfrm>
            <a:off x="6084105" y="4533287"/>
            <a:ext cx="900000" cy="254825"/>
          </a:xfrm>
          <a:prstGeom prst="round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 sz="1325" b="0" dirty="0">
                <a:solidFill>
                  <a:srgbClr val="43637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点击进入</a:t>
            </a:r>
            <a:endParaRPr kumimoji="1" lang="zh-CN" altLang="en-US" sz="1325" b="0" dirty="0">
              <a:solidFill>
                <a:srgbClr val="43637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0e9b630705a2abe99b84265c438249e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" y="131445"/>
            <a:ext cx="859790" cy="35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853"/>
            <a:ext cx="2133600" cy="27387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853"/>
            <a:ext cx="2895600" cy="27387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853"/>
            <a:ext cx="2133600" cy="27387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851"/>
            <a:ext cx="2057400" cy="273878"/>
          </a:xfr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851"/>
            <a:ext cx="3086100" cy="273878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851"/>
            <a:ext cx="2057400" cy="273878"/>
          </a:xfrm>
        </p:spPr>
        <p:txBody>
          <a:bodyPr/>
          <a:lstStyle>
            <a:lvl1pPr>
              <a:defRPr/>
            </a:lvl1pPr>
          </a:lstStyle>
          <a:p>
            <a:fld id="{933C9ACE-6492-4C59-8878-5453DD8CF2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1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1" Type="http://schemas.openxmlformats.org/officeDocument/2006/relationships/theme" Target="../theme/theme2.xml"/><Relationship Id="rId20" Type="http://schemas.openxmlformats.org/officeDocument/2006/relationships/tags" Target="../tags/tag63.xml"/><Relationship Id="rId2" Type="http://schemas.openxmlformats.org/officeDocument/2006/relationships/slideLayout" Target="../slideLayouts/slideLayout9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image" Target="../media/image11.png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9" Type="http://schemas.openxmlformats.org/officeDocument/2006/relationships/theme" Target="../theme/theme3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e9b630705a2abe99b84265c438249e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8970" y="66040"/>
            <a:ext cx="797560" cy="330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1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7.xml"/><Relationship Id="rId2" Type="http://schemas.openxmlformats.org/officeDocument/2006/relationships/image" Target="../media/image23.png"/><Relationship Id="rId1" Type="http://schemas.openxmlformats.org/officeDocument/2006/relationships/tags" Target="../tags/tag15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image" Target="../media/image25.jpeg"/><Relationship Id="rId3" Type="http://schemas.openxmlformats.org/officeDocument/2006/relationships/tags" Target="../tags/tag159.xml"/><Relationship Id="rId2" Type="http://schemas.openxmlformats.org/officeDocument/2006/relationships/image" Target="../media/image24.jpeg"/><Relationship Id="rId1" Type="http://schemas.openxmlformats.org/officeDocument/2006/relationships/tags" Target="../tags/tag15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65.xml"/><Relationship Id="rId5" Type="http://schemas.openxmlformats.org/officeDocument/2006/relationships/image" Target="../media/image27.jpeg"/><Relationship Id="rId4" Type="http://schemas.openxmlformats.org/officeDocument/2006/relationships/tags" Target="../tags/tag164.xml"/><Relationship Id="rId3" Type="http://schemas.openxmlformats.org/officeDocument/2006/relationships/image" Target="../media/image26.jpeg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67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16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69.xml"/><Relationship Id="rId2" Type="http://schemas.openxmlformats.org/officeDocument/2006/relationships/image" Target="../media/image31.jpeg"/><Relationship Id="rId1" Type="http://schemas.openxmlformats.org/officeDocument/2006/relationships/tags" Target="../tags/tag16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71.xml"/><Relationship Id="rId2" Type="http://schemas.openxmlformats.org/officeDocument/2006/relationships/image" Target="../media/image32.jpeg"/><Relationship Id="rId1" Type="http://schemas.openxmlformats.org/officeDocument/2006/relationships/tags" Target="../tags/tag17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73.xml"/><Relationship Id="rId2" Type="http://schemas.openxmlformats.org/officeDocument/2006/relationships/image" Target="../media/image33.png"/><Relationship Id="rId1" Type="http://schemas.openxmlformats.org/officeDocument/2006/relationships/tags" Target="../tags/tag17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75.xml"/><Relationship Id="rId2" Type="http://schemas.openxmlformats.org/officeDocument/2006/relationships/image" Target="../media/image34.jpeg"/><Relationship Id="rId1" Type="http://schemas.openxmlformats.org/officeDocument/2006/relationships/tags" Target="../tags/tag17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77.xml"/><Relationship Id="rId2" Type="http://schemas.openxmlformats.org/officeDocument/2006/relationships/image" Target="../media/image35.jpeg"/><Relationship Id="rId1" Type="http://schemas.openxmlformats.org/officeDocument/2006/relationships/tags" Target="../tags/tag17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14.jpeg"/><Relationship Id="rId1" Type="http://schemas.openxmlformats.org/officeDocument/2006/relationships/tags" Target="../tags/tag12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82.xml"/><Relationship Id="rId2" Type="http://schemas.openxmlformats.org/officeDocument/2006/relationships/image" Target="../media/image36.png"/><Relationship Id="rId1" Type="http://schemas.openxmlformats.org/officeDocument/2006/relationships/tags" Target="../tags/tag18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tags" Target="../tags/tag18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tags" Target="../tags/tag18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9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35.xml"/><Relationship Id="rId6" Type="http://schemas.openxmlformats.org/officeDocument/2006/relationships/image" Target="../media/image15.jpeg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36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37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38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3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4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tags" Target="../tags/tag1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819313" y="1535047"/>
            <a:ext cx="2997200" cy="56070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 defTabSz="342900">
              <a:defRPr/>
            </a:pPr>
            <a:r>
              <a:rPr lang="zh-CN" altLang="en-US" sz="3200" b="1" kern="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第二章  第二</a:t>
            </a:r>
            <a:r>
              <a:rPr lang="zh-CN" altLang="en-US" sz="3200" b="1" kern="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节</a:t>
            </a:r>
            <a:endParaRPr lang="zh-CN" altLang="en-US" sz="3200" b="1" kern="1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265" y="4688840"/>
            <a:ext cx="575373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algn="dist" defTabSz="342900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人教版  生物（初中）（七年级上）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7171" descr="get (5)"/>
          <p:cNvPicPr>
            <a:picLocks noChangeAspect="1"/>
          </p:cNvPicPr>
          <p:nvPr/>
        </p:nvPicPr>
        <p:blipFill>
          <a:blip r:embed="rId1" cstate="email"/>
          <a:srcRect t="3788" r="2899"/>
          <a:stretch>
            <a:fillRect/>
          </a:stretch>
        </p:blipFill>
        <p:spPr>
          <a:xfrm flipH="1">
            <a:off x="4770755" y="1078865"/>
            <a:ext cx="3934460" cy="249999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8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4800" dirty="0">
                <a:uLnTx/>
                <a:uFillTx/>
                <a:sym typeface="+mn-ea"/>
              </a:rPr>
              <a:t>鸟和哺乳动物</a:t>
            </a:r>
            <a:endParaRPr lang="zh-CN" sz="4800" dirty="0">
              <a:uLnTx/>
              <a:uFillTx/>
              <a:sym typeface="+mn-ea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2958165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sz="2200" dirty="0">
                <a:solidFill>
                  <a:schemeClr val="tx1"/>
                </a:solidFill>
                <a:uLnTx/>
                <a:uFillTx/>
                <a:sym typeface="+mn-ea"/>
              </a:rPr>
              <a:t>脊椎动物</a:t>
            </a:r>
            <a:endParaRPr lang="zh-CN" sz="2200" dirty="0">
              <a:solidFill>
                <a:schemeClr val="tx1"/>
              </a:solidFill>
              <a:uLnTx/>
              <a:uFillTx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147" name="Text Box 3"/>
          <p:cNvSpPr txBox="1"/>
          <p:nvPr/>
        </p:nvSpPr>
        <p:spPr>
          <a:xfrm>
            <a:off x="443865" y="151765"/>
            <a:ext cx="2917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  议一议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443865" y="1297305"/>
            <a:ext cx="375031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哺乳动物用乳汁哺育幼仔，小动物一般出生就会吮吸乳汁。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650240" y="3621405"/>
            <a:ext cx="799592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请问：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与其他抚育后代的方式相比，哺乳有什么优越性？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653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63002" y="963697"/>
            <a:ext cx="4467225" cy="21955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5300" y="196508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spcBef>
                <a:spcPct val="0"/>
              </a:spcBef>
              <a:buNone/>
            </a:pPr>
            <a:r>
              <a:rPr lang="zh-CN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多种多样的哺乳动物</a:t>
            </a:r>
            <a:endParaRPr lang="zh-CN" altLang="zh-CN" sz="2400" b="1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2675" y="196215"/>
            <a:ext cx="46323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形态各异，生活环境差别很大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31850" y="885507"/>
            <a:ext cx="3810000" cy="253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63270" y="3508375"/>
            <a:ext cx="394716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长江江豚</a:t>
            </a:r>
            <a:r>
              <a:rPr lang="zh-CN" altLang="en-US" sz="2000" dirty="0" smtClean="0">
                <a:latin typeface="+mn-ea"/>
              </a:rPr>
              <a:t>是一种小型鲸类，分布在长江中下游一带（以洞庭湖、翻阳湖以及长江干流为主），以鱼为主要食物。</a:t>
            </a:r>
            <a:endParaRPr lang="zh-CN" altLang="en-US" sz="2000" dirty="0" smtClean="0">
              <a:latin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5188585" y="1019175"/>
            <a:ext cx="3326130" cy="2069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209540" y="3239770"/>
            <a:ext cx="330517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雪豹</a:t>
            </a:r>
            <a:r>
              <a:rPr lang="zh-CN" altLang="en-US" sz="2000" dirty="0" smtClean="0">
                <a:latin typeface="+mn-ea"/>
              </a:rPr>
              <a:t>是典型的高山动物，全身呈暗白色，且满布黑斑，主要捕食岩羊、北山羊等。</a:t>
            </a:r>
            <a:endParaRPr lang="zh-CN" altLang="en-US" sz="2000" dirty="0" smtClean="0">
              <a:latin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5300" y="196508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>
              <a:spcBef>
                <a:spcPct val="0"/>
              </a:spcBef>
              <a:buNone/>
            </a:pPr>
            <a:r>
              <a:rPr lang="zh-CN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多种多样的哺乳动物</a:t>
            </a:r>
            <a:endParaRPr lang="zh-CN" altLang="zh-CN" sz="2400" b="1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33400" y="3508375"/>
            <a:ext cx="394716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猕猴</a:t>
            </a:r>
            <a:r>
              <a:rPr lang="zh-CN" altLang="en-US" sz="2000" dirty="0" smtClean="0">
                <a:latin typeface="+mn-ea"/>
              </a:rPr>
              <a:t>在森林中群居生活，栖息在树上，以野果为食，也吃鸟卵和昆虫。</a:t>
            </a:r>
            <a:endParaRPr lang="zh-CN" altLang="en-US" sz="2000" dirty="0" smtClean="0">
              <a:latin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4930775" y="830580"/>
            <a:ext cx="3397250" cy="2302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805680" y="3285490"/>
            <a:ext cx="394716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亚洲象</a:t>
            </a:r>
            <a:r>
              <a:rPr lang="zh-CN" altLang="en-US" sz="2000" dirty="0" smtClean="0">
                <a:latin typeface="+mn-ea"/>
              </a:rPr>
              <a:t>是亚洲现存最大的陆生哺乳动物，主要栖息在亚洲南部热带雨林等地，以植物的嫩枝、树叶为主要食物。</a:t>
            </a:r>
            <a:endParaRPr lang="zh-CN" altLang="en-US" sz="2000" dirty="0" smtClean="0">
              <a:latin typeface="+mn-ea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5"/>
          <a:stretch>
            <a:fillRect/>
          </a:stretch>
        </p:blipFill>
        <p:spPr>
          <a:xfrm>
            <a:off x="1006475" y="830580"/>
            <a:ext cx="2554605" cy="24358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57888" y="1134877"/>
            <a:ext cx="2642235" cy="2642235"/>
          </a:xfrm>
          <a:prstGeom prst="ellipse">
            <a:avLst/>
          </a:prstGeom>
          <a:solidFill>
            <a:srgbClr val="ECD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" name="图片 1" descr="image-removebg-preview (2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6245" y="1584935"/>
            <a:ext cx="2684621" cy="1755934"/>
          </a:xfrm>
          <a:prstGeom prst="rect">
            <a:avLst/>
          </a:prstGeom>
        </p:spPr>
      </p:pic>
      <p:pic>
        <p:nvPicPr>
          <p:cNvPr id="3" name="图片 2" descr="image-removebg-preview (3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59005" y="1531117"/>
            <a:ext cx="2177891" cy="1809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1653" y="164123"/>
            <a:ext cx="18307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zh-CN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体表被毛    </a:t>
            </a:r>
            <a:endParaRPr lang="zh-CN" altLang="zh-CN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千库网_蓝色海豚装饰_元素编号1217657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564982" y="1134879"/>
            <a:ext cx="2770346" cy="23417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6178" y="2605537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体毛退化</a:t>
            </a:r>
            <a:endParaRPr lang="zh-CN" altLang="zh-CN" sz="24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403" y="3834262"/>
            <a:ext cx="871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 dirty="0">
                <a:latin typeface="+mn-ea"/>
                <a:sym typeface="+mn-ea"/>
              </a:rPr>
              <a:t>除鲸等少数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水生</a:t>
            </a:r>
            <a:r>
              <a:rPr lang="zh-CN" altLang="zh-CN" sz="2400" dirty="0">
                <a:latin typeface="+mn-ea"/>
                <a:sym typeface="+mn-ea"/>
              </a:rPr>
              <a:t>种类的体毛退化以外，哺乳动物的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sym typeface="+mn-ea"/>
              </a:rPr>
              <a:t>体表都被毛</a:t>
            </a:r>
            <a:r>
              <a:rPr lang="zh-CN" altLang="zh-CN" sz="2400" dirty="0">
                <a:latin typeface="+mn-ea"/>
                <a:sym typeface="+mn-ea"/>
              </a:rPr>
              <a:t>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403" y="4348612"/>
            <a:ext cx="6583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algn="l" eaLnBrk="1" hangingPunct="1">
              <a:buClrTx/>
              <a:buSzTx/>
              <a:buFontTx/>
              <a:buNone/>
            </a:pPr>
            <a:r>
              <a:rPr lang="zh-CN" altLang="zh-CN" sz="2400" dirty="0">
                <a:latin typeface="+mn-ea"/>
                <a:sym typeface="Arial" panose="020B0604020202020204" pitchFamily="34" charset="0"/>
              </a:rPr>
              <a:t>体毛有很好的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保温</a:t>
            </a:r>
            <a:r>
              <a:rPr lang="zh-CN" altLang="zh-CN" sz="2400" dirty="0">
                <a:latin typeface="+mn-ea"/>
                <a:sym typeface="Arial" panose="020B0604020202020204" pitchFamily="34" charset="0"/>
              </a:rPr>
              <a:t>作用，哺乳动物是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恒温动物。</a:t>
            </a:r>
            <a:endParaRPr lang="zh-CN" altLang="zh-CN" sz="2400" dirty="0">
              <a:solidFill>
                <a:srgbClr val="FF0000"/>
              </a:solidFill>
              <a:latin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0" grpId="1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6573" y="169520"/>
            <a:ext cx="1830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defRPr/>
            </a:pPr>
            <a:r>
              <a:rPr lang="zh-CN" altLang="en-US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生殖方式</a:t>
            </a:r>
            <a:endParaRPr lang="zh-CN" altLang="en-US" sz="3200" b="1" noProof="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7075" y="1226185"/>
            <a:ext cx="50666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胎生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绝大多数哺乳动物的胚胎在雌性体内发育，通过胎盘从母体获得营养，发育到一定阶段后从母体中产出。</a:t>
            </a:r>
            <a:endParaRPr lang="zh-CN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399" y="757450"/>
            <a:ext cx="2421731" cy="3629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2278" y="149200"/>
            <a:ext cx="18307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defRPr/>
            </a:pPr>
            <a:r>
              <a:rPr lang="zh-CN" altLang="en-US" sz="30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喂养方式</a:t>
            </a:r>
            <a:endParaRPr lang="zh-CN" altLang="en-US" sz="3000" b="1" noProof="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92320" y="1318895"/>
            <a:ext cx="3933190" cy="245872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2"/>
          <p:cNvSpPr txBox="1"/>
          <p:nvPr/>
        </p:nvSpPr>
        <p:spPr>
          <a:xfrm>
            <a:off x="558800" y="1413510"/>
            <a:ext cx="39427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哺乳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：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雌性用自己的乳汁哺育后代，使后代在优越的营养条件下成长。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800" y="4148455"/>
            <a:ext cx="6570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 b="1">
                <a:sym typeface="+mn-ea"/>
              </a:rPr>
              <a:t>胎生，哺乳——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有利于提高后代成活率</a:t>
            </a:r>
            <a:endParaRPr lang="zh-CN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云形标注 8"/>
          <p:cNvSpPr/>
          <p:nvPr/>
        </p:nvSpPr>
        <p:spPr bwMode="auto">
          <a:xfrm>
            <a:off x="6231890" y="1296670"/>
            <a:ext cx="1978025" cy="1271905"/>
          </a:xfrm>
          <a:prstGeom prst="cloudCallout">
            <a:avLst>
              <a:gd name="adj1" fmla="val 23963"/>
              <a:gd name="adj2" fmla="val 93030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15290" y="194310"/>
            <a:ext cx="70783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为什么胎生、哺乳提高了哺乳动物后代的成活率？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72440" y="1269365"/>
            <a:ext cx="5759450" cy="32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）胚生的方式，为发育的胚胎提供了营养、保护以及稳定的发育条件，减少了外界环境对胚胎发育的不利影响。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）哺乳使得后代在优越的营养条件下迅速的生长和发育，同时哺乳动物的雌性能较好地保护幼仔，因而哺乳动物后代的成活率较高，但与此同时，哺乳动物产仔的数量也显著减少。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44" name="Picture 4" descr="C:\Users\shatao\Desktop\未标题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6680" y="2444512"/>
            <a:ext cx="2143125" cy="243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486525" y="1673860"/>
            <a:ext cx="17837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为什么？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6629" name="TextBox 2"/>
          <p:cNvSpPr txBox="1"/>
          <p:nvPr/>
        </p:nvSpPr>
        <p:spPr>
          <a:xfrm>
            <a:off x="667226" y="1581284"/>
            <a:ext cx="35756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牙齿有</a:t>
            </a:r>
            <a:r>
              <a:rPr lang="en-US" altLang="zh-CN" sz="2400" u="sng"/>
              <a:t>                                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的分化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734" y="149200"/>
            <a:ext cx="2439829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 noProof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牙齿的分化</a:t>
            </a:r>
            <a:endParaRPr lang="zh-CN" altLang="en-US" sz="3000" b="1" noProof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0420" name="Picture 4" descr="pic_37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568" y="1581600"/>
            <a:ext cx="4013359" cy="259270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697355" y="1765935"/>
            <a:ext cx="2696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门齿、犬齿和臼齿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7385" y="2414905"/>
            <a:ext cx="318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门齿：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适于切断食物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6750" y="2919730"/>
            <a:ext cx="330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臼齿：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适于磨碎食物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989" y="3434214"/>
            <a:ext cx="29298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犬齿：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适于撕裂食物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  <p:bldP spid="3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3403" y="163329"/>
            <a:ext cx="177355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合作学习</a:t>
            </a:r>
            <a:endParaRPr lang="zh-CN" altLang="en-US" sz="3000" b="1" noProof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4093" y="1091487"/>
            <a:ext cx="5299954" cy="3935592"/>
            <a:chOff x="1763" y="3081"/>
            <a:chExt cx="13940" cy="10352"/>
          </a:xfrm>
        </p:grpSpPr>
        <p:pic>
          <p:nvPicPr>
            <p:cNvPr id="31746" name="Picture 2" descr="pic_372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3" y="3783"/>
              <a:ext cx="12928" cy="85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AutoShape 5"/>
            <p:cNvSpPr/>
            <p:nvPr/>
          </p:nvSpPr>
          <p:spPr>
            <a:xfrm>
              <a:off x="10323" y="4380"/>
              <a:ext cx="5380" cy="1585"/>
            </a:xfrm>
            <a:prstGeom prst="wedgeEllipseCallout">
              <a:avLst>
                <a:gd name="adj1" fmla="val -85629"/>
                <a:gd name="adj2" fmla="val 110852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zh-CN" sz="2400" b="1">
                  <a:solidFill>
                    <a:srgbClr val="079FA9"/>
                  </a:solidFill>
                  <a:latin typeface="+mj-ea"/>
                  <a:ea typeface="+mj-ea"/>
                </a:rPr>
                <a:t>撕咬食物</a:t>
              </a:r>
              <a:endParaRPr lang="zh-CN" altLang="zh-CN" sz="2400" b="1">
                <a:solidFill>
                  <a:srgbClr val="079FA9"/>
                </a:solidFill>
                <a:latin typeface="+mj-ea"/>
                <a:ea typeface="+mj-ea"/>
              </a:endParaRPr>
            </a:p>
          </p:txBody>
        </p:sp>
        <p:sp>
          <p:nvSpPr>
            <p:cNvPr id="21510" name="AutoShape 6"/>
            <p:cNvSpPr/>
            <p:nvPr/>
          </p:nvSpPr>
          <p:spPr>
            <a:xfrm rot="5340000">
              <a:off x="4738" y="1730"/>
              <a:ext cx="400" cy="6340"/>
            </a:xfrm>
            <a:prstGeom prst="leftBrace">
              <a:avLst>
                <a:gd name="adj1" fmla="val 132083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350"/>
            </a:p>
          </p:txBody>
        </p:sp>
        <p:sp>
          <p:nvSpPr>
            <p:cNvPr id="21511" name="Oval 7"/>
            <p:cNvSpPr/>
            <p:nvPr/>
          </p:nvSpPr>
          <p:spPr>
            <a:xfrm>
              <a:off x="6978" y="12135"/>
              <a:ext cx="4310" cy="12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zh-CN" sz="2400" b="1">
                  <a:solidFill>
                    <a:srgbClr val="079FA9"/>
                  </a:solidFill>
                  <a:latin typeface="+mj-ea"/>
                  <a:ea typeface="+mj-ea"/>
                </a:rPr>
                <a:t>咀嚼食物</a:t>
              </a:r>
              <a:endParaRPr lang="zh-CN" altLang="zh-CN" sz="2400" b="1">
                <a:solidFill>
                  <a:srgbClr val="079FA9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1512" name="Line 8"/>
            <p:cNvSpPr/>
            <p:nvPr/>
          </p:nvSpPr>
          <p:spPr>
            <a:xfrm>
              <a:off x="5848" y="9693"/>
              <a:ext cx="2720" cy="244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1350"/>
            </a:p>
          </p:txBody>
        </p:sp>
        <p:sp>
          <p:nvSpPr>
            <p:cNvPr id="21513" name="Line 9"/>
            <p:cNvSpPr/>
            <p:nvPr/>
          </p:nvSpPr>
          <p:spPr>
            <a:xfrm flipH="1">
              <a:off x="9928" y="10053"/>
              <a:ext cx="1360" cy="208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1350"/>
            </a:p>
          </p:txBody>
        </p:sp>
        <p:sp>
          <p:nvSpPr>
            <p:cNvPr id="21514" name="Oval 10"/>
            <p:cNvSpPr/>
            <p:nvPr/>
          </p:nvSpPr>
          <p:spPr>
            <a:xfrm>
              <a:off x="4258" y="7888"/>
              <a:ext cx="1928" cy="216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350"/>
            </a:p>
          </p:txBody>
        </p:sp>
        <p:sp>
          <p:nvSpPr>
            <p:cNvPr id="21515" name="Oval 11"/>
            <p:cNvSpPr/>
            <p:nvPr/>
          </p:nvSpPr>
          <p:spPr>
            <a:xfrm>
              <a:off x="10326" y="6810"/>
              <a:ext cx="1927" cy="3238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350"/>
            </a:p>
          </p:txBody>
        </p:sp>
        <p:sp>
          <p:nvSpPr>
            <p:cNvPr id="21516" name="Oval 12"/>
            <p:cNvSpPr/>
            <p:nvPr/>
          </p:nvSpPr>
          <p:spPr>
            <a:xfrm>
              <a:off x="2783" y="3081"/>
              <a:ext cx="4310" cy="13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zh-CN" sz="2400" b="1">
                  <a:solidFill>
                    <a:srgbClr val="079FA9"/>
                  </a:solidFill>
                  <a:latin typeface="+mj-ea"/>
                  <a:ea typeface="+mj-ea"/>
                  <a:sym typeface="Arial" panose="020B0604020202020204" pitchFamily="34" charset="0"/>
                </a:rPr>
                <a:t>切断食物</a:t>
              </a:r>
              <a:endParaRPr lang="zh-CN" altLang="zh-CN" sz="2400" b="1">
                <a:solidFill>
                  <a:srgbClr val="079FA9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4518" y="1155700"/>
            <a:ext cx="79749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latin typeface="+mn-ea"/>
                <a:sym typeface="黑体" panose="02010609060101010101" charset="-122"/>
              </a:rPr>
              <a:t>兔牙齿分为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黑体" panose="02010609060101010101" charset="-122"/>
              </a:rPr>
              <a:t>门齿</a:t>
            </a:r>
            <a:r>
              <a:rPr lang="zh-CN" altLang="en-US" sz="2400" dirty="0">
                <a:latin typeface="+mn-ea"/>
                <a:sym typeface="黑体" panose="02010609060101010101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黑体" panose="02010609060101010101" charset="-122"/>
              </a:rPr>
              <a:t>臼齿</a:t>
            </a:r>
            <a:r>
              <a:rPr lang="zh-CN" altLang="en-US" sz="2400" dirty="0">
                <a:latin typeface="+mn-ea"/>
                <a:sym typeface="黑体" panose="02010609060101010101" charset="-122"/>
              </a:rPr>
              <a:t>，</a:t>
            </a:r>
            <a:r>
              <a:rPr lang="zh-CN" altLang="en-US" sz="2400" dirty="0">
                <a:latin typeface="+mn-ea"/>
                <a:sym typeface="+mn-ea"/>
              </a:rPr>
              <a:t>与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+mn-ea"/>
              </a:rPr>
              <a:t>食草生活</a:t>
            </a:r>
            <a:r>
              <a:rPr lang="zh-CN" altLang="en-US" sz="2400" dirty="0">
                <a:latin typeface="+mn-ea"/>
                <a:sym typeface="+mn-ea"/>
              </a:rPr>
              <a:t>相适应；</a:t>
            </a:r>
            <a:endParaRPr lang="zh-CN" altLang="en-US" sz="2400" dirty="0">
              <a:latin typeface="+mn-ea"/>
              <a:sym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dirty="0">
                <a:latin typeface="+mn-ea"/>
                <a:sym typeface="+mn-ea"/>
              </a:rPr>
              <a:t>狼的牙齿除具有门齿和臼齿外，还有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+mn-ea"/>
              </a:rPr>
              <a:t>犬齿</a:t>
            </a:r>
            <a:r>
              <a:rPr lang="zh-CN" altLang="en-US" sz="2400" dirty="0">
                <a:latin typeface="+mn-ea"/>
                <a:sym typeface="+mn-ea"/>
              </a:rPr>
              <a:t>，与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+mn-ea"/>
              </a:rPr>
              <a:t>食肉生活</a:t>
            </a:r>
            <a:r>
              <a:rPr lang="zh-CN" altLang="en-US" sz="2400" dirty="0">
                <a:latin typeface="+mn-ea"/>
                <a:sym typeface="+mn-ea"/>
              </a:rPr>
              <a:t>相适应。</a:t>
            </a:r>
            <a:endParaRPr lang="zh-CN" altLang="en-US" sz="2400" dirty="0">
              <a:latin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1035" y="3281680"/>
            <a:ext cx="78987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eaLnBrk="1" hangingPunct="1">
              <a:spcBef>
                <a:spcPct val="50000"/>
              </a:spcBef>
              <a:buFont typeface="黑体" panose="02010609060101010101" charset="-122"/>
              <a:buChar char="p"/>
            </a:pPr>
            <a:r>
              <a:rPr lang="zh-CN" altLang="zh-CN" sz="2400">
                <a:latin typeface="+mn-ea"/>
                <a:sym typeface="+mn-ea"/>
              </a:rPr>
              <a:t>牙齿的分化既提高了哺乳动物</a:t>
            </a:r>
            <a:r>
              <a:rPr lang="zh-CN" altLang="zh-CN" sz="2400">
                <a:solidFill>
                  <a:srgbClr val="FF0000"/>
                </a:solidFill>
                <a:latin typeface="+mn-ea"/>
                <a:sym typeface="+mn-ea"/>
              </a:rPr>
              <a:t>摄取食物</a:t>
            </a:r>
            <a:r>
              <a:rPr lang="zh-CN" altLang="zh-CN" sz="2400">
                <a:latin typeface="+mn-ea"/>
                <a:sym typeface="+mn-ea"/>
              </a:rPr>
              <a:t>的能力，又增强了对食物的</a:t>
            </a:r>
            <a:r>
              <a:rPr lang="zh-CN" altLang="zh-CN" sz="2400">
                <a:solidFill>
                  <a:srgbClr val="FF0000"/>
                </a:solidFill>
                <a:latin typeface="+mn-ea"/>
                <a:sym typeface="+mn-ea"/>
              </a:rPr>
              <a:t>消化能力</a:t>
            </a:r>
            <a:r>
              <a:rPr lang="zh-CN" altLang="zh-CN" sz="2400">
                <a:latin typeface="+mn-ea"/>
                <a:sym typeface="+mn-ea"/>
              </a:rPr>
              <a:t>。</a:t>
            </a:r>
            <a:endParaRPr lang="zh-CN" altLang="zh-CN" sz="2400">
              <a:latin typeface="+mn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53403" y="163329"/>
            <a:ext cx="177355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合作学习</a:t>
            </a:r>
            <a:endParaRPr lang="zh-CN" altLang="en-US" sz="3000" b="1" noProof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4337" descr="图片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8625" y="810075"/>
            <a:ext cx="3559969" cy="2328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4339"/>
          <p:cNvSpPr txBox="1"/>
          <p:nvPr>
            <p:custDataLst>
              <p:tags r:id="rId3"/>
            </p:custDataLst>
          </p:nvPr>
        </p:nvSpPr>
        <p:spPr>
          <a:xfrm>
            <a:off x="966470" y="3300730"/>
            <a:ext cx="7728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）身体呈流线型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———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减少飞行中空气的阻力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）体表被覆羽毛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———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保温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、保护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）前肢变成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翼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———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适于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扇动空气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0" y="189230"/>
            <a:ext cx="2559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外部形态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TextBox 4"/>
          <p:cNvSpPr txBox="1"/>
          <p:nvPr/>
        </p:nvSpPr>
        <p:spPr>
          <a:xfrm>
            <a:off x="4815205" y="1496060"/>
            <a:ext cx="1111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胎生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6" name="Text Box 20"/>
          <p:cNvSpPr txBox="1"/>
          <p:nvPr/>
        </p:nvSpPr>
        <p:spPr>
          <a:xfrm>
            <a:off x="5612130" y="1480185"/>
            <a:ext cx="2235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 胎生或卵生)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360" y="175870"/>
            <a:ext cx="33928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l">
              <a:spcBef>
                <a:spcPct val="0"/>
              </a:spcBef>
              <a:buNone/>
            </a:pP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哺乳动物的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主要特征</a:t>
            </a:r>
            <a:endParaRPr lang="zh-CN" altLang="en-US" sz="28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7412" name="Text Box 5"/>
          <p:cNvSpPr txBox="1"/>
          <p:nvPr/>
        </p:nvSpPr>
        <p:spPr>
          <a:xfrm>
            <a:off x="1325168" y="1092255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</a:rPr>
              <a:t>体表</a:t>
            </a:r>
            <a:endParaRPr lang="zh-CN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5" name="Text Box 8"/>
          <p:cNvSpPr txBox="1"/>
          <p:nvPr/>
        </p:nvSpPr>
        <p:spPr>
          <a:xfrm>
            <a:off x="1352551" y="2984158"/>
            <a:ext cx="2468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、牙齿有门齿、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416" name="Picture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6300" y="1739900"/>
            <a:ext cx="275590" cy="91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Text Box 11"/>
          <p:cNvSpPr txBox="1"/>
          <p:nvPr/>
        </p:nvSpPr>
        <p:spPr>
          <a:xfrm>
            <a:off x="3687366" y="2403132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>
                <a:latin typeface="黑体" panose="02010609060101010101" charset="-122"/>
                <a:ea typeface="黑体" panose="02010609060101010101" charset="-122"/>
              </a:rPr>
              <a:t>喂养方式</a:t>
            </a:r>
            <a:endParaRPr lang="zh-CN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8" name="Text Box 12"/>
          <p:cNvSpPr txBox="1"/>
          <p:nvPr/>
        </p:nvSpPr>
        <p:spPr>
          <a:xfrm>
            <a:off x="3636169" y="1542311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>
                <a:latin typeface="黑体" panose="02010609060101010101" charset="-122"/>
                <a:ea typeface="黑体" panose="02010609060101010101" charset="-122"/>
              </a:rPr>
              <a:t>生殖方式</a:t>
            </a:r>
            <a:endParaRPr lang="zh-CN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9" name="Text Box 13"/>
          <p:cNvSpPr txBox="1"/>
          <p:nvPr/>
        </p:nvSpPr>
        <p:spPr>
          <a:xfrm>
            <a:off x="1352552" y="2018561"/>
            <a:ext cx="2164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>
                <a:latin typeface="黑体" panose="02010609060101010101" charset="-122"/>
                <a:ea typeface="黑体" panose="02010609060101010101" charset="-122"/>
              </a:rPr>
              <a:t>2、生殖和发育</a:t>
            </a:r>
            <a:endParaRPr lang="zh-CN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0" name="Text Box 14"/>
          <p:cNvSpPr txBox="1"/>
          <p:nvPr/>
        </p:nvSpPr>
        <p:spPr>
          <a:xfrm>
            <a:off x="1352551" y="3708058"/>
            <a:ext cx="2773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</a:rPr>
              <a:t>、神经系统与感官</a:t>
            </a:r>
            <a:endParaRPr lang="zh-CN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1" name="Text Box 15"/>
          <p:cNvSpPr txBox="1"/>
          <p:nvPr/>
        </p:nvSpPr>
        <p:spPr>
          <a:xfrm>
            <a:off x="1325168" y="4355758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zh-CN" sz="2400">
                <a:latin typeface="黑体" panose="02010609060101010101" charset="-122"/>
                <a:ea typeface="黑体" panose="02010609060101010101" charset="-122"/>
              </a:rPr>
              <a:t>、体温</a:t>
            </a:r>
            <a:endParaRPr lang="zh-CN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2" name="Text Box 16"/>
          <p:cNvSpPr txBox="1"/>
          <p:nvPr/>
        </p:nvSpPr>
        <p:spPr>
          <a:xfrm>
            <a:off x="2429591" y="124989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/>
              <a:t>———</a:t>
            </a:r>
            <a:endParaRPr lang="zh-CN" altLang="en-US" sz="2400"/>
          </a:p>
        </p:txBody>
      </p:sp>
      <p:sp>
        <p:nvSpPr>
          <p:cNvPr id="17424" name="Text Box 18"/>
          <p:cNvSpPr txBox="1"/>
          <p:nvPr/>
        </p:nvSpPr>
        <p:spPr>
          <a:xfrm>
            <a:off x="5427981" y="295846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分化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8" name="Text Box 22"/>
          <p:cNvSpPr txBox="1"/>
          <p:nvPr/>
        </p:nvSpPr>
        <p:spPr>
          <a:xfrm>
            <a:off x="2487295" y="4526915"/>
            <a:ext cx="35071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2400"/>
              <a:t>————</a:t>
            </a:r>
            <a:r>
              <a:rPr lang="zh-CN" altLang="en-US" sz="2400">
                <a:sym typeface="+mn-ea"/>
              </a:rPr>
              <a:t>——</a:t>
            </a:r>
            <a:r>
              <a:rPr lang="zh-CN" altLang="en-US" sz="2400">
                <a:sym typeface="+mn-ea"/>
              </a:rPr>
              <a:t>—</a:t>
            </a:r>
            <a:r>
              <a:rPr lang="zh-CN" altLang="en-US" sz="2400">
                <a:sym typeface="+mn-ea"/>
              </a:rPr>
              <a:t>———</a:t>
            </a:r>
            <a:endParaRPr lang="zh-CN" altLang="en-US" sz="2400"/>
          </a:p>
          <a:p>
            <a:pPr marL="0" lvl="0" indent="0" algn="l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17429" name="Text Box 23"/>
          <p:cNvSpPr txBox="1"/>
          <p:nvPr/>
        </p:nvSpPr>
        <p:spPr>
          <a:xfrm>
            <a:off x="3288189" y="4336470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（变温或恒定）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16"/>
          <p:cNvSpPr txBox="1"/>
          <p:nvPr/>
        </p:nvSpPr>
        <p:spPr>
          <a:xfrm>
            <a:off x="4958003" y="1693282"/>
            <a:ext cx="317944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2400" b="1"/>
              <a:t>—————</a:t>
            </a:r>
            <a:r>
              <a:rPr lang="zh-CN" altLang="en-US" sz="2400" b="1">
                <a:sym typeface="+mn-ea"/>
              </a:rPr>
              <a:t>———</a:t>
            </a:r>
            <a:r>
              <a:rPr lang="zh-CN" altLang="en-US" sz="2400" b="1">
                <a:sym typeface="+mn-ea"/>
              </a:rPr>
              <a:t>—</a:t>
            </a:r>
            <a:r>
              <a:rPr lang="en-US" altLang="zh-CN" sz="2400" b="1"/>
              <a:t>   </a:t>
            </a:r>
            <a:endParaRPr lang="en-US" altLang="zh-CN" sz="2400" b="1"/>
          </a:p>
        </p:txBody>
      </p:sp>
      <p:sp>
        <p:nvSpPr>
          <p:cNvPr id="3" name="Text Box 16"/>
          <p:cNvSpPr txBox="1"/>
          <p:nvPr/>
        </p:nvSpPr>
        <p:spPr>
          <a:xfrm>
            <a:off x="4948478" y="2518147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/>
              <a:t>————</a:t>
            </a:r>
            <a:endParaRPr lang="zh-CN" altLang="en-US" sz="2400"/>
          </a:p>
        </p:txBody>
      </p:sp>
      <p:sp>
        <p:nvSpPr>
          <p:cNvPr id="5" name="Text Box 16"/>
          <p:cNvSpPr txBox="1"/>
          <p:nvPr/>
        </p:nvSpPr>
        <p:spPr>
          <a:xfrm>
            <a:off x="3447338" y="3177595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/>
              <a:t>———</a:t>
            </a:r>
            <a:endParaRPr lang="zh-CN" altLang="en-US" sz="2400"/>
          </a:p>
        </p:txBody>
      </p:sp>
      <p:sp>
        <p:nvSpPr>
          <p:cNvPr id="6" name="Text Box 16"/>
          <p:cNvSpPr txBox="1"/>
          <p:nvPr/>
        </p:nvSpPr>
        <p:spPr>
          <a:xfrm>
            <a:off x="4449844" y="3161085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/>
              <a:t>———</a:t>
            </a:r>
            <a:endParaRPr lang="zh-CN" altLang="en-US" sz="2400"/>
          </a:p>
        </p:txBody>
      </p:sp>
      <p:sp>
        <p:nvSpPr>
          <p:cNvPr id="7" name="TextBox 1"/>
          <p:cNvSpPr txBox="1"/>
          <p:nvPr/>
        </p:nvSpPr>
        <p:spPr>
          <a:xfrm>
            <a:off x="2461260" y="1053465"/>
            <a:ext cx="991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被毛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5121910" y="2327910"/>
            <a:ext cx="1032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哺乳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554730" y="2958465"/>
            <a:ext cx="1098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犬齿、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516120" y="2958465"/>
            <a:ext cx="911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臼齿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3918585" y="3707765"/>
            <a:ext cx="1119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发达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2553970" y="4336415"/>
            <a:ext cx="1090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恒定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 Box 22"/>
          <p:cNvSpPr txBox="1"/>
          <p:nvPr/>
        </p:nvSpPr>
        <p:spPr>
          <a:xfrm>
            <a:off x="3966210" y="3894455"/>
            <a:ext cx="1855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2400"/>
              <a:t>———</a:t>
            </a: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1109186" y="891990"/>
            <a:ext cx="5752148" cy="2727960"/>
          </a:xfrm>
          <a:prstGeom prst="rect">
            <a:avLst/>
          </a:prstGeom>
          <a:noFill/>
          <a:ln w="31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10" grpId="2"/>
      <p:bldP spid="11" grpId="3"/>
      <p:bldP spid="12" grpId="4"/>
      <p:bldP spid="13" grpId="5"/>
      <p:bldP spid="14" grpId="6"/>
      <p:bldP spid="16" grpId="7" bldLvl="0" animBg="1"/>
      <p:bldP spid="17426" grpId="0"/>
      <p:bldP spid="17429" grpId="0"/>
      <p:bldP spid="17426" grpId="1"/>
      <p:bldP spid="1742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4360" y="175870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>
              <a:spcBef>
                <a:spcPct val="0"/>
              </a:spcBef>
              <a:buNone/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鸟、哺乳动物与人类生活的关系</a:t>
            </a:r>
            <a:endParaRPr lang="zh-CN" altLang="en-US" sz="2800" b="1">
              <a:latin typeface="+mj-ea"/>
              <a:ea typeface="+mj-ea"/>
              <a:sym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4388485" y="955675"/>
            <a:ext cx="4312285" cy="2496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36905" y="811530"/>
            <a:ext cx="2629535" cy="2948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51460" y="3823335"/>
            <a:ext cx="39471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猫头鹰等猛禽是鼠类的天敌，大山雀、啄木鸟等捕食农业害虫。</a:t>
            </a:r>
            <a:endParaRPr lang="zh-CN" altLang="en-US" sz="2000" dirty="0" smtClean="0">
              <a:latin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753610" y="3528695"/>
            <a:ext cx="39471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鸡、鸦、鹅等家禽是人类食物中蛋白质的重要来源。</a:t>
            </a:r>
            <a:endParaRPr lang="zh-CN" altLang="en-US" sz="2000" dirty="0" smtClean="0">
              <a:latin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553085" y="680720"/>
            <a:ext cx="3913505" cy="2392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4940935" y="901700"/>
            <a:ext cx="3703955" cy="276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363220" y="3253105"/>
            <a:ext cx="39471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鼠类猖獗会对农业造成危害，有时还会传播疾病。</a:t>
            </a:r>
            <a:endParaRPr lang="zh-CN" altLang="en-US" sz="2000" dirty="0" smtClean="0">
              <a:latin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694430" y="3797300"/>
            <a:ext cx="538226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n-ea"/>
              </a:rPr>
              <a:t>动物生动的姿态和声韵给人以启迪，成为绘画和雕塑中的常客。深圳的</a:t>
            </a:r>
            <a:r>
              <a:rPr lang="en-US" altLang="zh-CN" sz="2000" dirty="0" smtClean="0">
                <a:latin typeface="+mn-ea"/>
              </a:rPr>
              <a:t>“</a:t>
            </a:r>
            <a:r>
              <a:rPr lang="zh-CN" altLang="en-US" sz="2000" dirty="0" smtClean="0">
                <a:latin typeface="+mn-ea"/>
              </a:rPr>
              <a:t>拓荒牛</a:t>
            </a:r>
            <a:r>
              <a:rPr lang="en-US" altLang="zh-CN" sz="2000" dirty="0" smtClean="0">
                <a:latin typeface="+mn-ea"/>
              </a:rPr>
              <a:t>”</a:t>
            </a:r>
            <a:r>
              <a:rPr lang="zh-CN" altLang="en-US" sz="2000" dirty="0" smtClean="0">
                <a:latin typeface="+mn-ea"/>
              </a:rPr>
              <a:t>雕塑就展现了拓荒者埋头苦干的精神和坚韧不拔的意志。</a:t>
            </a:r>
            <a:endParaRPr lang="zh-CN" altLang="en-US" sz="2000" dirty="0" smtClean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360" y="175870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>
              <a:spcBef>
                <a:spcPct val="0"/>
              </a:spcBef>
              <a:buNone/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鸟、哺乳动物与人类生活的关系</a:t>
            </a:r>
            <a:endParaRPr lang="zh-CN" altLang="en-US" sz="2800" b="1">
              <a:latin typeface="+mj-ea"/>
              <a:ea typeface="+mj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4350" y="155575"/>
            <a:ext cx="2877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/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课堂总结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345440" y="2476500"/>
            <a:ext cx="96075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鸟和哺乳动物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1637665" y="1135380"/>
            <a:ext cx="204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鸟的主要特征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3" name="AutoShape 7"/>
          <p:cNvSpPr/>
          <p:nvPr/>
        </p:nvSpPr>
        <p:spPr bwMode="auto">
          <a:xfrm>
            <a:off x="1116965" y="1308100"/>
            <a:ext cx="415925" cy="3454400"/>
          </a:xfrm>
          <a:prstGeom prst="leftBrace">
            <a:avLst>
              <a:gd name="adj1" fmla="val 5499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AutoShape 7"/>
          <p:cNvSpPr/>
          <p:nvPr/>
        </p:nvSpPr>
        <p:spPr bwMode="auto">
          <a:xfrm>
            <a:off x="3626485" y="677545"/>
            <a:ext cx="269240" cy="1437005"/>
          </a:xfrm>
          <a:prstGeom prst="leftBrace">
            <a:avLst>
              <a:gd name="adj1" fmla="val 5499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p>
            <a:pPr eaLnBrk="0" hangingPunct="0"/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3947795" y="567690"/>
            <a:ext cx="5073650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体形：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流线型，可减少飞行中空气的阻力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体表：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被覆羽毛，前肢变为可飞翔的翼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肌肉：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胸肌发达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骨骼：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轻、薄、有龙骨突、长骨中空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493520" y="2476500"/>
            <a:ext cx="172656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哺乳动物的主要特征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AutoShape 7"/>
          <p:cNvSpPr/>
          <p:nvPr/>
        </p:nvSpPr>
        <p:spPr bwMode="auto">
          <a:xfrm>
            <a:off x="3220085" y="2357120"/>
            <a:ext cx="269240" cy="1437005"/>
          </a:xfrm>
          <a:prstGeom prst="leftBrace">
            <a:avLst>
              <a:gd name="adj1" fmla="val 5499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p>
            <a:pPr eaLnBrk="0" hangingPunct="0"/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9" name="Text Box 12"/>
          <p:cNvSpPr txBox="1">
            <a:spLocks noChangeArrowheads="1"/>
          </p:cNvSpPr>
          <p:nvPr/>
        </p:nvSpPr>
        <p:spPr bwMode="auto">
          <a:xfrm>
            <a:off x="3527425" y="3435350"/>
            <a:ext cx="570738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牙齿有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门齿、犬齿和臼齿</a:t>
            </a:r>
            <a:endParaRPr lang="zh-CN" altLang="en-US" sz="200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440" name="Text Box 13"/>
          <p:cNvSpPr txBox="1">
            <a:spLocks noChangeArrowheads="1"/>
          </p:cNvSpPr>
          <p:nvPr/>
        </p:nvSpPr>
        <p:spPr bwMode="auto">
          <a:xfrm>
            <a:off x="3527425" y="3002915"/>
            <a:ext cx="38271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生殖发育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胎生，哺乳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441" name="Text Box 14"/>
          <p:cNvSpPr txBox="1">
            <a:spLocks noChangeArrowheads="1"/>
          </p:cNvSpPr>
          <p:nvPr/>
        </p:nvSpPr>
        <p:spPr bwMode="auto">
          <a:xfrm>
            <a:off x="3527425" y="2240280"/>
            <a:ext cx="2035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体表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被毛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445" name="Text Box 18"/>
          <p:cNvSpPr txBox="1">
            <a:spLocks noChangeArrowheads="1"/>
          </p:cNvSpPr>
          <p:nvPr/>
        </p:nvSpPr>
        <p:spPr bwMode="auto">
          <a:xfrm>
            <a:off x="3527425" y="2621280"/>
            <a:ext cx="191389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体温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恒定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449" name="Text Box 22"/>
          <p:cNvSpPr txBox="1">
            <a:spLocks noChangeArrowheads="1"/>
          </p:cNvSpPr>
          <p:nvPr/>
        </p:nvSpPr>
        <p:spPr bwMode="auto">
          <a:xfrm>
            <a:off x="3552190" y="3831590"/>
            <a:ext cx="4625340" cy="45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神经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有高度发达的神经系统和感觉器官</a:t>
            </a:r>
            <a:endParaRPr lang="zh-CN" altLang="en-US" sz="200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endParaRPr lang="zh-CN" altLang="en-US" sz="20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93520" y="4503420"/>
            <a:ext cx="46221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鸟和哺乳动物与人类生活的关系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14350" y="155575"/>
            <a:ext cx="2877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/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课堂检测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0899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0755" y="1043305"/>
            <a:ext cx="7553325" cy="335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鸟类能保持体温恒定，其原因是（      ）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食量大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呼吸作用旺盛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有较强的产热和散热的能力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血液输氧能力强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70358" y="1129665"/>
            <a:ext cx="1209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ABCD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14350" y="155575"/>
            <a:ext cx="2877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/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课堂检测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022350"/>
            <a:ext cx="743839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.生物体的结构与功能相适应。对下列生物的分析错误的是(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A.海蜇的触手具有刺细胞，适于取食和防御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B.天鹅具有气囊，用于气体交换，适于飞行生活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C.鲨鱼用鳃呼吸，用鳍游泳，适于在水中生活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D.蜥蜴体表覆盖角质鳞片，适于减少体内水分蒸发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5050" y="1566545"/>
            <a:ext cx="5111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75615" y="180340"/>
            <a:ext cx="19335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eaLnBrk="0" hangingPunct="0">
              <a:buClrTx/>
              <a:buSzTx/>
              <a:buFontTx/>
              <a:buNone/>
            </a:pPr>
            <a:r>
              <a: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课堂检测</a:t>
            </a:r>
            <a:endParaRPr lang="zh-CN" altLang="en-US" sz="3000" b="1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45058" name="Rectangle 2"/>
          <p:cNvSpPr/>
          <p:nvPr/>
        </p:nvSpPr>
        <p:spPr>
          <a:xfrm>
            <a:off x="754380" y="1321435"/>
            <a:ext cx="778002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457200" lvl="0" indent="-45720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与其他动物相比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,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哺乳动物后代成活率较高的主要原因是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(     )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 marL="457200" lvl="0" indent="-457200" eaLnBrk="1" hangingPunct="1">
              <a:lnSpc>
                <a:spcPct val="180000"/>
              </a:lnSpc>
              <a:spcBef>
                <a:spcPct val="0"/>
              </a:spcBef>
              <a:buAutoNum type="alphaUcPeriod"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用肺呼吸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  B.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胎生、哺乳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marL="457200" lvl="0" indent="-45720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C.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心脏四腔 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  D.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体表被毛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3" name="Rectangle 3"/>
          <p:cNvSpPr/>
          <p:nvPr/>
        </p:nvSpPr>
        <p:spPr>
          <a:xfrm>
            <a:off x="2409192" y="1984825"/>
            <a:ext cx="284321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904875" y="833755"/>
            <a:ext cx="7563485" cy="378460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下列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关于哺乳动物的说法中，错误的是（   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  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体温恒定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，增强了对外界环境变化的适应能力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体表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被毛，有助于保持体温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胎生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哺乳，提高了后代的成活率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体腔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内有膈，将体腔分为胸腔、腹腔和盆腔三部分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75615" y="180340"/>
            <a:ext cx="19335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algn="l" eaLnBrk="0" hangingPunct="0">
              <a:buClrTx/>
              <a:buSzTx/>
              <a:buFontTx/>
              <a:buNone/>
            </a:pPr>
            <a:r>
              <a: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课堂检测</a:t>
            </a:r>
            <a:endParaRPr lang="zh-CN" altLang="en-US" sz="3000" b="1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980825" y="1025192"/>
            <a:ext cx="43942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矩形 15362"/>
          <p:cNvSpPr/>
          <p:nvPr>
            <p:custDataLst>
              <p:tags r:id="rId1"/>
            </p:custDataLst>
          </p:nvPr>
        </p:nvSpPr>
        <p:spPr>
          <a:xfrm rot="5400000">
            <a:off x="1893094" y="1625097"/>
            <a:ext cx="983456" cy="5429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700">
                <a:ln>
                  <a:noFill/>
                </a:ln>
                <a:solidFill>
                  <a:srgbClr val="079FA9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观察</a:t>
            </a:r>
            <a:endParaRPr lang="zh-CN" altLang="en-US" sz="2700">
              <a:ln>
                <a:noFill/>
              </a:ln>
              <a:solidFill>
                <a:srgbClr val="079FA9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9" name="文本框 15363"/>
          <p:cNvSpPr txBox="1"/>
          <p:nvPr>
            <p:custDataLst>
              <p:tags r:id="rId2"/>
            </p:custDataLst>
          </p:nvPr>
        </p:nvSpPr>
        <p:spPr>
          <a:xfrm>
            <a:off x="1149985" y="3476625"/>
            <a:ext cx="44926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将鸟的翅膀展开呈什么形态？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这与飞行有什么关系？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365" name="矩形 15364"/>
          <p:cNvSpPr/>
          <p:nvPr>
            <p:custDataLst>
              <p:tags r:id="rId3"/>
            </p:custDataLst>
          </p:nvPr>
        </p:nvSpPr>
        <p:spPr>
          <a:xfrm>
            <a:off x="5174219" y="3467232"/>
            <a:ext cx="21574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扇形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366" name="矩形 15365"/>
          <p:cNvSpPr/>
          <p:nvPr>
            <p:custDataLst>
              <p:tags r:id="rId4"/>
            </p:custDataLst>
          </p:nvPr>
        </p:nvSpPr>
        <p:spPr>
          <a:xfrm>
            <a:off x="4357688" y="4008967"/>
            <a:ext cx="37909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便于扇动空气而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飞行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3314" name="图片 14338" descr="鸟翼（书）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88631" y="943584"/>
            <a:ext cx="2766060" cy="21564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6385"/>
          <p:cNvSpPr/>
          <p:nvPr/>
        </p:nvSpPr>
        <p:spPr>
          <a:xfrm>
            <a:off x="332423" y="2600775"/>
            <a:ext cx="5061585" cy="9544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鸟的肌肉特点与翼的飞翔运动有什么关系？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362" name="文本框 16386"/>
          <p:cNvSpPr txBox="1"/>
          <p:nvPr/>
        </p:nvSpPr>
        <p:spPr>
          <a:xfrm>
            <a:off x="332518" y="1437501"/>
            <a:ext cx="3989784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鸟的肌肉，哪里的最发达？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363" name="图片 16387" descr="鸟的胸肌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470221" y="1305140"/>
            <a:ext cx="3066453" cy="28583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16388"/>
          <p:cNvSpPr/>
          <p:nvPr/>
        </p:nvSpPr>
        <p:spPr>
          <a:xfrm>
            <a:off x="332518" y="2006143"/>
            <a:ext cx="244435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胸肌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332518" y="3383458"/>
            <a:ext cx="5616178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发达的胸肌才能牵动双翼利于飞行。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366" name="文本框 16390"/>
          <p:cNvSpPr txBox="1"/>
          <p:nvPr/>
        </p:nvSpPr>
        <p:spPr>
          <a:xfrm>
            <a:off x="542290" y="172085"/>
            <a:ext cx="25711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胸肌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7409"/>
          <p:cNvSpPr txBox="1"/>
          <p:nvPr/>
        </p:nvSpPr>
        <p:spPr>
          <a:xfrm>
            <a:off x="338376" y="1265608"/>
            <a:ext cx="3383756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鸟的胸骨有什么特点？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386" name="文本框 17410"/>
          <p:cNvSpPr txBox="1"/>
          <p:nvPr/>
        </p:nvSpPr>
        <p:spPr>
          <a:xfrm>
            <a:off x="519430" y="162560"/>
            <a:ext cx="1875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骨骼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6387" name="图片 17411" descr="{326D8C8D-909C-42AE-AEBD-91B35BF84ECD}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6415" y="804545"/>
            <a:ext cx="3177540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7412"/>
          <p:cNvSpPr/>
          <p:nvPr/>
        </p:nvSpPr>
        <p:spPr>
          <a:xfrm>
            <a:off x="338376" y="1728761"/>
            <a:ext cx="2352675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龙骨突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338376" y="3532558"/>
            <a:ext cx="3637359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有利于着生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胸肌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390" name="文本框 17414"/>
          <p:cNvSpPr txBox="1"/>
          <p:nvPr/>
        </p:nvSpPr>
        <p:spPr>
          <a:xfrm>
            <a:off x="338455" y="2432685"/>
            <a:ext cx="5236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与这块骨上附着的肌肉（如胸肌）联系起来考虑，这样的特点有什么作用？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09" name="图片 18433" descr="鸟的骨骼（书）"/>
          <p:cNvPicPr>
            <a:picLocks noChangeAspect="1"/>
          </p:cNvPicPr>
          <p:nvPr/>
        </p:nvPicPr>
        <p:blipFill>
          <a:blip r:embed="rId1">
            <a:lum bright="1999"/>
          </a:blip>
          <a:stretch>
            <a:fillRect/>
          </a:stretch>
        </p:blipFill>
        <p:spPr>
          <a:xfrm>
            <a:off x="870585" y="708634"/>
            <a:ext cx="4117181" cy="3292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标注 18434"/>
          <p:cNvSpPr/>
          <p:nvPr/>
        </p:nvSpPr>
        <p:spPr>
          <a:xfrm>
            <a:off x="5266690" y="999490"/>
            <a:ext cx="3188970" cy="2306954"/>
          </a:xfrm>
          <a:prstGeom prst="wedgeRectCallout">
            <a:avLst>
              <a:gd name="adj1" fmla="val -96892"/>
              <a:gd name="adj2" fmla="val 19654"/>
            </a:avLst>
          </a:prstGeom>
          <a:solidFill>
            <a:schemeClr val="accent1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鸟的骨骼占体重的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％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％，人的骨骼占体重的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％ ，能说明什么？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594485" y="4298174"/>
            <a:ext cx="5844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骨骼轻、薄、中空、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坚固 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  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785" y="4298315"/>
            <a:ext cx="1917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减轻体重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9458"/>
          <p:cNvSpPr txBox="1"/>
          <p:nvPr/>
        </p:nvSpPr>
        <p:spPr>
          <a:xfrm>
            <a:off x="514826" y="181107"/>
            <a:ext cx="5735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鸟的视觉发达，能在疾飞中捕食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1626235"/>
            <a:ext cx="4106545" cy="2737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293" y="1655596"/>
            <a:ext cx="4072890" cy="270843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65505" y="2799715"/>
            <a:ext cx="16751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动力问题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65505" y="3986530"/>
            <a:ext cx="1029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能量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343150" y="3622040"/>
            <a:ext cx="58324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消化系统发达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循环系统运输营养和氧的能力强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呼吸系统有气囊，双重呼吸，供氧多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2343150" y="2799715"/>
            <a:ext cx="35026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胸肌发达，牵动扇形翼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865505" y="929005"/>
            <a:ext cx="11830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减阻力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343150" y="1583690"/>
            <a:ext cx="2749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骨骼轻，长骨中空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343150" y="2139950"/>
            <a:ext cx="31280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消化能力强，排便快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343150" y="929005"/>
            <a:ext cx="36334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体形呈流线型，被覆羽毛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865505" y="1844675"/>
            <a:ext cx="1203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减体重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42990" y="910590"/>
            <a:ext cx="1849755" cy="1555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74205" y="2590800"/>
            <a:ext cx="1847215" cy="1737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60705" y="17081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鸟类适于飞行的原因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203200"/>
            <a:ext cx="2871470" cy="4572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20" dirty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鸟的主要特征</a:t>
            </a:r>
            <a:endParaRPr lang="zh-CN" altLang="en-US" sz="3200" b="1" spc="120" dirty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7" name="组合 36"/>
          <p:cNvGrpSpPr/>
          <p:nvPr>
            <p:custDataLst>
              <p:tags r:id="rId3"/>
            </p:custDataLst>
          </p:nvPr>
        </p:nvGrpSpPr>
        <p:grpSpPr>
          <a:xfrm>
            <a:off x="6793230" y="1766570"/>
            <a:ext cx="1931670" cy="2211705"/>
            <a:chOff x="1967" y="2537"/>
            <a:chExt cx="3042" cy="3483"/>
          </a:xfrm>
        </p:grpSpPr>
        <p:sp>
          <p:nvSpPr>
            <p:cNvPr id="38" name="同心圆 37"/>
            <p:cNvSpPr/>
            <p:nvPr>
              <p:custDataLst>
                <p:tags r:id="rId4"/>
              </p:custDataLst>
            </p:nvPr>
          </p:nvSpPr>
          <p:spPr>
            <a:xfrm>
              <a:off x="2559" y="2537"/>
              <a:ext cx="1651" cy="16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  <a:cs typeface="黑体" panose="02010609060101010101" charset="-122"/>
                </a:rPr>
                <a:t>4</a:t>
              </a:r>
              <a:endParaRPr lang="en-US" altLang="zh-CN" sz="6600">
                <a:solidFill>
                  <a:schemeClr val="tx1"/>
                </a:solidFill>
                <a:cs typeface="黑体" panose="02010609060101010101" charset="-122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5"/>
              </p:custDataLst>
            </p:nvPr>
          </p:nvSpPr>
          <p:spPr>
            <a:xfrm>
              <a:off x="1967" y="4519"/>
              <a:ext cx="3042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有气囊辅助肺呼吸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478155" y="1767205"/>
            <a:ext cx="1931670" cy="2402205"/>
            <a:chOff x="1967" y="2537"/>
            <a:chExt cx="3042" cy="3783"/>
          </a:xfrm>
        </p:grpSpPr>
        <p:sp>
          <p:nvSpPr>
            <p:cNvPr id="41" name="同心圆 40"/>
            <p:cNvSpPr/>
            <p:nvPr>
              <p:custDataLst>
                <p:tags r:id="rId7"/>
              </p:custDataLst>
            </p:nvPr>
          </p:nvSpPr>
          <p:spPr>
            <a:xfrm>
              <a:off x="2559" y="2537"/>
              <a:ext cx="1651" cy="16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  <a:cs typeface="黑体" panose="02010609060101010101" charset="-122"/>
                </a:rPr>
                <a:t>1</a:t>
              </a:r>
              <a:endParaRPr lang="en-US" altLang="zh-CN" sz="6600">
                <a:solidFill>
                  <a:schemeClr val="tx1"/>
                </a:solidFill>
                <a:cs typeface="黑体" panose="02010609060101010101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8"/>
              </p:custDataLst>
            </p:nvPr>
          </p:nvSpPr>
          <p:spPr>
            <a:xfrm>
              <a:off x="1967" y="4819"/>
              <a:ext cx="3042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体温恒定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pPr algn="ctr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体表覆羽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>
            <p:custDataLst>
              <p:tags r:id="rId9"/>
            </p:custDataLst>
          </p:nvPr>
        </p:nvGrpSpPr>
        <p:grpSpPr>
          <a:xfrm>
            <a:off x="2393315" y="1767840"/>
            <a:ext cx="2294255" cy="1961515"/>
            <a:chOff x="1668" y="2537"/>
            <a:chExt cx="3613" cy="3089"/>
          </a:xfrm>
        </p:grpSpPr>
        <p:sp>
          <p:nvSpPr>
            <p:cNvPr id="44" name="同心圆 43"/>
            <p:cNvSpPr/>
            <p:nvPr>
              <p:custDataLst>
                <p:tags r:id="rId10"/>
              </p:custDataLst>
            </p:nvPr>
          </p:nvSpPr>
          <p:spPr>
            <a:xfrm>
              <a:off x="2559" y="2537"/>
              <a:ext cx="1651" cy="16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  <a:cs typeface="黑体" panose="02010609060101010101" charset="-122"/>
                </a:rPr>
                <a:t>2</a:t>
              </a:r>
              <a:endParaRPr lang="en-US" altLang="zh-CN" sz="6600">
                <a:solidFill>
                  <a:schemeClr val="tx1"/>
                </a:solidFill>
                <a:cs typeface="黑体" panose="02010609060101010101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1"/>
              </p:custDataLst>
            </p:nvPr>
          </p:nvSpPr>
          <p:spPr>
            <a:xfrm>
              <a:off x="1668" y="4804"/>
              <a:ext cx="361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前肢变成翼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12"/>
            </p:custDataLst>
          </p:nvPr>
        </p:nvGrpSpPr>
        <p:grpSpPr>
          <a:xfrm>
            <a:off x="4688205" y="1768475"/>
            <a:ext cx="1931670" cy="1961515"/>
            <a:chOff x="1967" y="2537"/>
            <a:chExt cx="3042" cy="3089"/>
          </a:xfrm>
        </p:grpSpPr>
        <p:sp>
          <p:nvSpPr>
            <p:cNvPr id="47" name="同心圆 46"/>
            <p:cNvSpPr/>
            <p:nvPr>
              <p:custDataLst>
                <p:tags r:id="rId13"/>
              </p:custDataLst>
            </p:nvPr>
          </p:nvSpPr>
          <p:spPr>
            <a:xfrm>
              <a:off x="2559" y="2537"/>
              <a:ext cx="1651" cy="1638"/>
            </a:xfrm>
            <a:prstGeom prst="donut">
              <a:avLst>
                <a:gd name="adj" fmla="val 8504"/>
              </a:avLst>
            </a:prstGeom>
            <a:solidFill>
              <a:srgbClr val="079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600">
                  <a:solidFill>
                    <a:schemeClr val="tx1"/>
                  </a:solidFill>
                  <a:cs typeface="黑体" panose="02010609060101010101" charset="-122"/>
                </a:rPr>
                <a:t>3</a:t>
              </a:r>
              <a:endParaRPr lang="en-US" altLang="zh-CN" sz="6600">
                <a:solidFill>
                  <a:schemeClr val="tx1"/>
                </a:solidFill>
                <a:cs typeface="黑体" panose="02010609060101010101" charset="-122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14"/>
              </p:custDataLst>
            </p:nvPr>
          </p:nvSpPr>
          <p:spPr>
            <a:xfrm>
              <a:off x="1967" y="4804"/>
              <a:ext cx="304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有喙无齿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5838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5032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57585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0795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86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57709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73343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730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22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75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55838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8485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79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51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71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4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18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4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485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583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0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3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5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6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4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647_1*a*1"/>
  <p:tag name="KSO_WM_TEMPLATE_CATEGORY" val="diagram"/>
  <p:tag name="KSO_WM_TEMPLATE_INDEX" val="20207647"/>
  <p:tag name="KSO_WM_UNIT_LAYERLEVEL" val="1"/>
  <p:tag name="KSO_WM_TAG_VERSION" val="1.0"/>
  <p:tag name="KSO_WM_BEAUTIFY_FLAG" val="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4a7779063794c48a7012a39a45e86d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079c758c6944b0d8e73425810d9358b"/>
  <p:tag name="KSO_WM_UNIT_TEXT_FILL_FORE_SCHEMECOLOR_INDEX_BRIGHTNESS" val="0"/>
  <p:tag name="KSO_WM_UNIT_TEXT_FILL_FORE_SCHEMECOLOR_INDEX" val="13"/>
  <p:tag name="KSO_WM_UNIT_TEXT_FILL_TYPE" val="1"/>
  <p:tag name="KSO_WM_TEMPLATE_ASSEMBLE_XID" val="60656e6f4054ed1e2fb7f89f"/>
  <p:tag name="KSO_WM_TEMPLATE_ASSEMBLE_GROUPID" val="60656e6f4054ed1e2fb7f89f"/>
</p:tagLst>
</file>

<file path=ppt/tags/tag143.xml><?xml version="1.0" encoding="utf-8"?>
<p:tagLst xmlns:p="http://schemas.openxmlformats.org/presentationml/2006/main">
  <p:tag name="KSO_WM_DIAGRAM_VIRTUALLY_FRAME" val="{&quot;height&quot;:189.2,&quot;left&quot;:37.65,&quot;top&quot;:139.1,&quot;width&quot;:649.35}"/>
</p:tagLst>
</file>

<file path=ppt/tags/tag144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45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46.xml><?xml version="1.0" encoding="utf-8"?>
<p:tagLst xmlns:p="http://schemas.openxmlformats.org/presentationml/2006/main">
  <p:tag name="KSO_WM_DIAGRAM_VIRTUALLY_FRAME" val="{&quot;height&quot;:189.2,&quot;left&quot;:37.65,&quot;top&quot;:139.1,&quot;width&quot;:649.35}"/>
</p:tagLst>
</file>

<file path=ppt/tags/tag147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48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49.xml><?xml version="1.0" encoding="utf-8"?>
<p:tagLst xmlns:p="http://schemas.openxmlformats.org/presentationml/2006/main">
  <p:tag name="KSO_WM_DIAGRAM_VIRTUALLY_FRAME" val="{&quot;height&quot;:189.2,&quot;left&quot;:37.65,&quot;top&quot;:139.1,&quot;width&quot;:649.3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0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51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52.xml><?xml version="1.0" encoding="utf-8"?>
<p:tagLst xmlns:p="http://schemas.openxmlformats.org/presentationml/2006/main">
  <p:tag name="KSO_WM_DIAGRAM_VIRTUALLY_FRAME" val="{&quot;height&quot;:189.2,&quot;left&quot;:37.65,&quot;top&quot;:139.1,&quot;width&quot;:649.35}"/>
</p:tagLst>
</file>

<file path=ppt/tags/tag153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54.xml><?xml version="1.0" encoding="utf-8"?>
<p:tagLst xmlns:p="http://schemas.openxmlformats.org/presentationml/2006/main">
  <p:tag name="KSO_WM_BEAUTIFY_FLAG" val=""/>
  <p:tag name="KSO_WM_DIAGRAM_VIRTUALLY_FRAME" val="{&quot;height&quot;:189.2,&quot;left&quot;:37.65,&quot;top&quot;:139.1,&quot;width&quot;:649.35}"/>
</p:tagLst>
</file>

<file path=ppt/tags/tag15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9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3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4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6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5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8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4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85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8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88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89.xml><?xml version="1.0" encoding="utf-8"?>
<p:tagLst xmlns:p="http://schemas.openxmlformats.org/presentationml/2006/main">
  <p:tag name="KSO_WM_DIAGRAM_VIRTUALLY_FRAME" val="{&quot;height&quot;:338.6,&quot;left&quot;:34.75,&quot;top&quot;:66.4,&quot;width&quot;:386.0750393700787}"/>
</p:tagLst>
</file>

<file path=ppt/tags/tag1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9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92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04.xml><?xml version="1.0" encoding="utf-8"?>
<p:tagLst xmlns:p="http://schemas.openxmlformats.org/presentationml/2006/main">
  <p:tag name="KSO_WPP_MARK_KEY" val="6d593e32-bebd-48eb-8d89-a5ba58ded84a"/>
  <p:tag name="COMMONDATA" val="eyJoZGlkIjoiYWY3ZTM4MmMxMDZiNWZhZmZhNTcyNzc1ZTRjYTU5MTIifQ=="/>
  <p:tag name="commondata" val="eyJoZGlkIjoiN2YxOGMyNDFkMTQxMWJhZTVlZDhiNDQyZGU2OTYwOWEifQ==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优翼教学课件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2069</Words>
  <Application>WPS 演示</Application>
  <PresentationFormat>自定义</PresentationFormat>
  <Paragraphs>293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阿里巴巴普惠体 B</vt:lpstr>
      <vt:lpstr>黑体</vt:lpstr>
      <vt:lpstr>微软雅黑</vt:lpstr>
      <vt:lpstr>Arial Unicode MS</vt:lpstr>
      <vt:lpstr>优翼教学课件</vt:lpstr>
      <vt:lpstr>Office 主题​​</vt:lpstr>
      <vt:lpstr>1_Office 主题​​</vt:lpstr>
      <vt:lpstr>鸟和哺乳动物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90</cp:revision>
  <dcterms:created xsi:type="dcterms:W3CDTF">2018-03-14T07:24:00Z</dcterms:created>
  <dcterms:modified xsi:type="dcterms:W3CDTF">2024-08-31T00:58:04Z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1DBA85859AFF40CDBA3159EC7CFA4C80</vt:lpwstr>
  </property>
</Properties>
</file>