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7"/>
  </p:notesMasterIdLst>
  <p:handoutMasterIdLst>
    <p:handoutMasterId r:id="rId20"/>
  </p:handoutMasterIdLst>
  <p:sldIdLst>
    <p:sldId id="289" r:id="rId4"/>
    <p:sldId id="298" r:id="rId5"/>
    <p:sldId id="257" r:id="rId6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90" r:id="rId16"/>
    <p:sldId id="291" r:id="rId17"/>
    <p:sldId id="292" r:id="rId18"/>
    <p:sldId id="294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8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72" autoAdjust="0"/>
    <p:restoredTop sz="96366" autoAdjust="0"/>
  </p:normalViewPr>
  <p:slideViewPr>
    <p:cSldViewPr snapToGrid="0" showGuides="1">
      <p:cViewPr varScale="1">
        <p:scale>
          <a:sx n="53" d="100"/>
          <a:sy n="53" d="100"/>
        </p:scale>
        <p:origin x="29" y="614"/>
      </p:cViewPr>
      <p:guideLst>
        <p:guide orient="horz" pos="1538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44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D09212-ADB5-4C32-93F5-F82C234F6E5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85F5634-0DCC-436F-9E1D-0799891799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F5634-0DCC-436F-9E1D-079989179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image" Target="../media/image2.jpeg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4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27.xml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29.xml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1.xml"/><Relationship Id="rId2" Type="http://schemas.openxmlformats.org/officeDocument/2006/relationships/image" Target="../media/image2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3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41495" y="4640580"/>
            <a:ext cx="477710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 t="-3"/>
          <a:stretch>
            <a:fillRect/>
          </a:stretch>
        </p:blipFill>
        <p:spPr bwMode="auto">
          <a:xfrm>
            <a:off x="5034915" y="1247775"/>
            <a:ext cx="3581400" cy="264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lt"/>
              </a:rPr>
              <a:t>植物细胞</a:t>
            </a:r>
            <a:endParaRPr lang="zh-CN" altLang="en-US" sz="4800" dirty="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第二章  第2节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植物细胞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85950" y="520700"/>
            <a:ext cx="5760720" cy="4396105"/>
          </a:xfrm>
          <a:prstGeom prst="rect">
            <a:avLst/>
          </a:prstGeom>
        </p:spPr>
      </p:pic>
      <p:sp>
        <p:nvSpPr>
          <p:cNvPr id="21" name="Oval 15"/>
          <p:cNvSpPr/>
          <p:nvPr/>
        </p:nvSpPr>
        <p:spPr>
          <a:xfrm>
            <a:off x="6407150" y="861060"/>
            <a:ext cx="941705" cy="2825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Oval 15"/>
          <p:cNvSpPr/>
          <p:nvPr/>
        </p:nvSpPr>
        <p:spPr>
          <a:xfrm>
            <a:off x="6407150" y="2300605"/>
            <a:ext cx="941705" cy="2825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Oval 15"/>
          <p:cNvSpPr/>
          <p:nvPr/>
        </p:nvSpPr>
        <p:spPr>
          <a:xfrm>
            <a:off x="6407150" y="1706880"/>
            <a:ext cx="941705" cy="2825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Oval 15"/>
          <p:cNvSpPr/>
          <p:nvPr/>
        </p:nvSpPr>
        <p:spPr>
          <a:xfrm>
            <a:off x="6407150" y="3778885"/>
            <a:ext cx="941705" cy="2825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Oval 15"/>
          <p:cNvSpPr/>
          <p:nvPr/>
        </p:nvSpPr>
        <p:spPr>
          <a:xfrm>
            <a:off x="2148205" y="4608195"/>
            <a:ext cx="715010" cy="303530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Oval 15"/>
          <p:cNvSpPr/>
          <p:nvPr/>
        </p:nvSpPr>
        <p:spPr>
          <a:xfrm>
            <a:off x="2867660" y="4609465"/>
            <a:ext cx="859790" cy="2825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Oval 15"/>
          <p:cNvSpPr/>
          <p:nvPr/>
        </p:nvSpPr>
        <p:spPr>
          <a:xfrm>
            <a:off x="3727450" y="4620260"/>
            <a:ext cx="889635" cy="282575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当堂训练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518795" y="1651000"/>
            <a:ext cx="238315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玻片标本种类：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518795" y="2952750"/>
            <a:ext cx="290449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制作临时装片步骤：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3500825" y="2952930"/>
            <a:ext cx="4938236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擦→滴→撕→放→展→盖→染→吸 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22605" y="3834765"/>
            <a:ext cx="250888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植物细胞结构：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3137737" y="1153227"/>
            <a:ext cx="3294460" cy="1360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切片、涂片、装片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临时玻片、永久玻片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2898140" y="3829050"/>
            <a:ext cx="577151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细胞壁、细胞膜、细胞质、细胞核、液泡、叶绿体、线粒体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AutoShape 11"/>
          <p:cNvSpPr/>
          <p:nvPr/>
        </p:nvSpPr>
        <p:spPr bwMode="auto">
          <a:xfrm>
            <a:off x="2901950" y="1509395"/>
            <a:ext cx="224790" cy="793750"/>
          </a:xfrm>
          <a:prstGeom prst="leftBrace">
            <a:avLst>
              <a:gd name="adj1" fmla="val 3468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9625" y="1089025"/>
            <a:ext cx="76936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en-US" sz="2400" dirty="0"/>
              <a:t>.古诗有“日啖荔枝三百颗，不辞长作岭南人”，荔枝的甜味物质主要贮存在细胞的(</a:t>
            </a:r>
            <a:r>
              <a:rPr lang="en-US" altLang="zh-CN" sz="2400" dirty="0"/>
              <a:t>     </a:t>
            </a:r>
            <a:r>
              <a:rPr lang="zh-CN" altLang="en-US" sz="2400" dirty="0"/>
              <a:t>）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A.液泡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B.细胞核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C.细胞膜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D.细胞质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5219700" y="1750695"/>
            <a:ext cx="53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A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820420"/>
            <a:ext cx="7924165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/>
              <a:t>2</a:t>
            </a:r>
            <a:r>
              <a:rPr lang="zh-CN" altLang="en-US" sz="2400"/>
              <a:t>.霜降是秋季最后-个节气，之后天气越来越冷。俗话说“霜降摘柿子”，被霜打过的柿子味道更甜。下列相关叙述不正确的是( </a:t>
            </a:r>
            <a:r>
              <a:rPr lang="en-US" altLang="zh-CN" sz="2400"/>
              <a:t>    </a:t>
            </a:r>
            <a:r>
              <a:rPr lang="zh-CN" altLang="en-US" sz="2400"/>
              <a:t>)</a:t>
            </a:r>
            <a:endParaRPr lang="zh-CN" altLang="en-US" sz="240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A.该现象体现了生物可以影响环境.</a:t>
            </a:r>
            <a:endParaRPr lang="zh-CN" altLang="en-US" sz="240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B.非生物因素温度可以影响生物的性状</a:t>
            </a:r>
            <a:endParaRPr lang="zh-CN" altLang="en-US" sz="240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C.柿子中的甜味增加与淀粉分解产生的甜味物质葡萄糖、果糖有关</a:t>
            </a:r>
            <a:endParaRPr lang="zh-CN" altLang="en-US" sz="240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D.柿子中的甜味物质主要储存于细胞的液泡内</a:t>
            </a:r>
            <a:endParaRPr lang="zh-CN" altLang="en-US" sz="2400"/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2750" y="1807845"/>
            <a:ext cx="53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A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450" y="911860"/>
            <a:ext cx="83820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3</a:t>
            </a:r>
            <a:r>
              <a:rPr lang="zh-CN" altLang="en-US" sz="2400"/>
              <a:t>.研究人员将控制产生豆血红蛋白的基因转入到酵母菌细胞中,让酵母细胞也能产生豆血红蛋白。推测研究人员将相关基因转入到了酵母细胞的(</a:t>
            </a:r>
            <a:r>
              <a:rPr lang="en-US" altLang="zh-CN" sz="2400"/>
              <a:t>     </a:t>
            </a:r>
            <a:r>
              <a:rPr lang="zh-CN" altLang="en-US" sz="2400"/>
              <a:t>)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A.细胞质中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B.液泡中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C.线粒体中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D.细胞核中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037965" y="2120900"/>
            <a:ext cx="53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sym typeface="+mn-ea"/>
              </a:rPr>
              <a:t>D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9820" y="1377950"/>
            <a:ext cx="69443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4</a:t>
            </a:r>
            <a:r>
              <a:rPr lang="zh-CN" altLang="en-US" sz="2400" dirty="0"/>
              <a:t>.关于植物细胞的结构，下列说法错误的是(</a:t>
            </a:r>
            <a:r>
              <a:rPr lang="en-US" altLang="zh-CN" sz="2400" dirty="0"/>
              <a:t>     </a:t>
            </a:r>
            <a:r>
              <a:rPr lang="zh-CN" altLang="en-US" sz="2400" dirty="0"/>
              <a:t>)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A.植物细胞内的能量转换器只有线粒体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B.控制细胞内外物质的进出的结构是细胞膜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C.切西瓜时流出的西瓜汁主要是细胞液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D.遗传物质主要存在于细胞核中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7339965" y="1463675"/>
            <a:ext cx="53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sym typeface="+mn-ea"/>
              </a:rPr>
              <a:t>A</a:t>
            </a:r>
            <a:endParaRPr lang="en-US" altLang="zh-CN" sz="2400" dirty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029" y="938879"/>
            <a:ext cx="5272541" cy="370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康康学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会使用显微镜之后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，想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看看真实的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细胞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是什么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样的。他直接把植物的叶片放到载物台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上，按照显微镜的使用方法规范操作，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却没有观察到细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胞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smtClean="0">
              <a:latin typeface="黑体" panose="02010609060101010101" charset="-122"/>
              <a:ea typeface="黑体" panose="02010609060101010101" charset="-122"/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他为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什么没有观察到细胞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怎样帮他解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决这个问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题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呢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029" y="348343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课前导入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8072" y="1074604"/>
            <a:ext cx="3312659" cy="3234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3003610" y="462016"/>
            <a:ext cx="411480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被观察的材料一定要：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8" name="Text Box 7"/>
          <p:cNvSpPr txBox="1">
            <a:spLocks noChangeArrowheads="1"/>
          </p:cNvSpPr>
          <p:nvPr/>
        </p:nvSpPr>
        <p:spPr bwMode="auto">
          <a:xfrm>
            <a:off x="5964555" y="462280"/>
            <a:ext cx="191516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薄而透明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          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3002205" y="925174"/>
            <a:ext cx="4266724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常见的玻片标本有三种：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3002205" y="1398262"/>
            <a:ext cx="135636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切片</a:t>
            </a: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——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3003475" y="1675124"/>
            <a:ext cx="135636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涂片</a:t>
            </a: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——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2809875" y="2150110"/>
            <a:ext cx="176784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200025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装片</a:t>
            </a: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——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4300207" y="1384208"/>
            <a:ext cx="348996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从生物体上切取薄片制成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4300206" y="1836919"/>
            <a:ext cx="257556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液体材料涂抹而成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4300206" y="2304157"/>
            <a:ext cx="409956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撕取、挑取少量材料而制成的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7" name="Picture 9" descr="201109090230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6257" y="3473423"/>
            <a:ext cx="1710170" cy="143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0" descr="血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54095" y="3473450"/>
            <a:ext cx="1814195" cy="141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1" descr="DSCN5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060" y="3473424"/>
            <a:ext cx="1727820" cy="141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1281430" y="3067050"/>
            <a:ext cx="1165225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菠菜叶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3978134" y="3046629"/>
            <a:ext cx="1108772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血细胞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5976620" y="3042285"/>
            <a:ext cx="265684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洋葱鳞片叶内表皮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335" y="462016"/>
            <a:ext cx="2298990" cy="224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58" grpId="0"/>
      <p:bldP spid="41" grpId="0" bldLvl="0" animBg="1"/>
      <p:bldP spid="38" grpId="0"/>
      <p:bldP spid="39" grpId="0"/>
      <p:bldP spid="42" grpId="0" bldLvl="0" animBg="1"/>
      <p:bldP spid="45" grpId="0" bldLvl="0" animBg="1"/>
      <p:bldP spid="46" grpId="0" bldLvl="0" animBg="1"/>
      <p:bldP spid="53" grpId="0" bldLvl="0" animBg="1"/>
      <p:bldP spid="54" grpId="0" bldLvl="0" animBg="1"/>
      <p:bldP spid="5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2390035" y="1623989"/>
            <a:ext cx="4640104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：不能长期保存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821149" y="1623415"/>
            <a:ext cx="2269331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①临时玻片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821148" y="2672448"/>
            <a:ext cx="1661160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②永久玻片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577850" y="945515"/>
            <a:ext cx="673036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以上的三种玻片标本都可以做成永久的和临时的。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482110" y="2672509"/>
            <a:ext cx="4651772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：可长期保存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7850" y="3548380"/>
            <a:ext cx="5325745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玻片标本的制作需要盖玻片和载玻片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2397510"/>
            <a:ext cx="1365885" cy="13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任意多边形 8"/>
          <p:cNvSpPr/>
          <p:nvPr/>
        </p:nvSpPr>
        <p:spPr>
          <a:xfrm>
            <a:off x="326811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擦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580912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滴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798343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撕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978146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展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252618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盖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645593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染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027194" y="1533525"/>
            <a:ext cx="761524" cy="858203"/>
          </a:xfrm>
          <a:custGeom>
            <a:avLst/>
            <a:gdLst>
              <a:gd name="connsiteX0" fmla="*/ 0 w 1015388"/>
              <a:gd name="connsiteY0" fmla="*/ 0 h 1754632"/>
              <a:gd name="connsiteX1" fmla="*/ 1015388 w 1015388"/>
              <a:gd name="connsiteY1" fmla="*/ 0 h 1754632"/>
              <a:gd name="connsiteX2" fmla="*/ 1015388 w 1015388"/>
              <a:gd name="connsiteY2" fmla="*/ 1754632 h 1754632"/>
              <a:gd name="connsiteX3" fmla="*/ 0 w 1015388"/>
              <a:gd name="connsiteY3" fmla="*/ 1754632 h 1754632"/>
              <a:gd name="connsiteX4" fmla="*/ 0 w 1015388"/>
              <a:gd name="connsiteY4" fmla="*/ 0 h 17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388" h="1754632">
                <a:moveTo>
                  <a:pt x="0" y="0"/>
                </a:moveTo>
                <a:lnTo>
                  <a:pt x="1015388" y="0"/>
                </a:lnTo>
                <a:lnTo>
                  <a:pt x="1015388" y="1754632"/>
                </a:lnTo>
                <a:lnTo>
                  <a:pt x="0" y="17546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58" tIns="197358" rIns="197358" bIns="197358" numCol="1" spcCol="953" anchor="b" anchorCtr="0">
            <a:noAutofit/>
          </a:bodyPr>
          <a:lstStyle/>
          <a:p>
            <a:pPr algn="ctr" defTabSz="123380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+mn-ea"/>
                <a:sym typeface="+mn-lt"/>
              </a:rPr>
              <a:t>吸</a:t>
            </a:r>
            <a:endParaRPr lang="zh-CN" altLang="en-US" sz="2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035261" y="1962626"/>
            <a:ext cx="605790" cy="97155"/>
          </a:xfrm>
          <a:prstGeom prst="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2277492" y="1962626"/>
            <a:ext cx="605790" cy="97155"/>
          </a:xfrm>
          <a:prstGeom prst="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454434" y="1962626"/>
            <a:ext cx="605790" cy="97155"/>
          </a:xfrm>
          <a:prstGeom prst="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676785" y="1962626"/>
            <a:ext cx="605790" cy="97155"/>
          </a:xfrm>
          <a:prstGeom prst="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6069569" y="1962626"/>
            <a:ext cx="605790" cy="97155"/>
          </a:xfrm>
          <a:prstGeom prst="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7375683" y="1962626"/>
            <a:ext cx="605790" cy="97155"/>
          </a:xfrm>
          <a:prstGeom prst="right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6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65886" y="2397509"/>
            <a:ext cx="1154906" cy="139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20792" y="2397509"/>
            <a:ext cx="1262063" cy="139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66186" y="2397510"/>
            <a:ext cx="1351121" cy="13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17307" y="2397510"/>
            <a:ext cx="1293019" cy="13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4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10326" y="2397509"/>
            <a:ext cx="1307306" cy="139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17632" y="2393697"/>
            <a:ext cx="1426369" cy="138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/>
          <p:nvPr/>
        </p:nvSpPr>
        <p:spPr>
          <a:xfrm>
            <a:off x="664028" y="348343"/>
            <a:ext cx="77030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【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实验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•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探究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】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制作并观察植物细胞临时装片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4" grpId="0"/>
      <p:bldP spid="5" grpId="0"/>
      <p:bldP spid="6" grpId="0"/>
      <p:bldP spid="7" grpId="0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224790" y="1031240"/>
            <a:ext cx="8919210" cy="37865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第一步：擦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擦拭载玻片和盖玻片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第二步：滴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在载玻片中央滴加一滴清水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第三步：取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从洋葱内表皮上撕取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5mm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左右一薄层细胞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第四步：展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用镊子将水滴中的内表皮展平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第五步：盖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用镊子夹住盖玻片，使它一侧先接触水滴，然后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             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缓缓放下盖玻片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第六步：染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吸取少量稀碘液，在一滴加在盖玻片的一侧染色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第七步：吸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zh-CN" sz="2400" dirty="0">
                <a:solidFill>
                  <a:prstClr val="black"/>
                </a:solidFill>
                <a:cs typeface="+mn-ea"/>
                <a:sym typeface="+mn-lt"/>
              </a:rPr>
              <a:t>用吸水纸在另一侧吸取，直至标本染色为止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029" y="315958"/>
            <a:ext cx="3337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制作临时装片七步骤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664030" y="909804"/>
            <a:ext cx="8283416" cy="1285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观察要求：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把制作好的植物细胞临时装片放在低倍显微镜下观察，观察到的物象调至视野正中央，再换用高倍镜观</a:t>
            </a: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察</a:t>
            </a:r>
            <a:r>
              <a:rPr lang="zh-CN" altLang="en-US" sz="240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5" name="Picture 2" descr="C:\Motic\Motic Images Plus 2.0\Capture Folder\20120622_111115--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4271" y="2358199"/>
            <a:ext cx="268605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1"/>
          <p:cNvPicPr>
            <a:picLocks noChangeAspect="1"/>
          </p:cNvPicPr>
          <p:nvPr/>
        </p:nvPicPr>
        <p:blipFill>
          <a:blip r:embed="rId2" cstate="email"/>
          <a:srcRect t="-3"/>
          <a:stretch>
            <a:fillRect/>
          </a:stretch>
        </p:blipFill>
        <p:spPr bwMode="auto">
          <a:xfrm>
            <a:off x="5523548" y="2358199"/>
            <a:ext cx="2672953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文本框 1"/>
          <p:cNvSpPr txBox="1">
            <a:spLocks noChangeArrowheads="1"/>
          </p:cNvSpPr>
          <p:nvPr/>
        </p:nvSpPr>
        <p:spPr bwMode="auto">
          <a:xfrm>
            <a:off x="1715770" y="4415155"/>
            <a:ext cx="173799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未染色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文本框 7"/>
          <p:cNvSpPr txBox="1">
            <a:spLocks noChangeArrowheads="1"/>
          </p:cNvSpPr>
          <p:nvPr/>
        </p:nvSpPr>
        <p:spPr bwMode="auto">
          <a:xfrm>
            <a:off x="6551930" y="4415155"/>
            <a:ext cx="114427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染色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029" y="348343"/>
            <a:ext cx="2270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观察临时装片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4029" y="348343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二、练习绘制细胞结构图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970" y="881380"/>
            <a:ext cx="8354060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）图的大小要适当，在纸上的位置要适中，一般稍偏左上方，以便右侧和下方留出注字和写图名的地方；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40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400" smtClean="0">
                <a:solidFill>
                  <a:prstClr val="black"/>
                </a:solidFill>
                <a:cs typeface="+mn-ea"/>
                <a:sym typeface="+mn-lt"/>
              </a:rPr>
              <a:t>）根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据观察到的</a:t>
            </a: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物</a:t>
            </a:r>
            <a:r>
              <a:rPr lang="zh-CN" altLang="en-US" sz="2400" smtClean="0">
                <a:solidFill>
                  <a:prstClr val="black"/>
                </a:solidFill>
                <a:cs typeface="+mn-ea"/>
                <a:sym typeface="+mn-lt"/>
              </a:rPr>
              <a:t>像（不要照书画），用铅笔轻轻画出细胞轮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廓，经过修改，再正式画好。务必使图像真实；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）图中比较暗的</a:t>
            </a: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地</a:t>
            </a:r>
            <a:r>
              <a:rPr lang="zh-CN" altLang="en-US" sz="2400" smtClean="0">
                <a:solidFill>
                  <a:prstClr val="black"/>
                </a:solidFill>
                <a:cs typeface="+mn-ea"/>
                <a:sym typeface="+mn-lt"/>
              </a:rPr>
              <a:t>方用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铅笔点上细点来表示（越暗的地方，细点越多。不能涂阴影表示暗处）；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）文字尽量注在画的右侧。用尺引出水平的指示线，然后注字；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（5）在图的下方写出所画图形的名称。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3131740" y="1123807"/>
            <a:ext cx="1051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细胞壁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3131740" y="1666097"/>
            <a:ext cx="1051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细胞膜</a:t>
            </a: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3131740" y="2743692"/>
            <a:ext cx="1051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细胞核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3131740" y="3187557"/>
            <a:ext cx="91567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液  泡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3131740" y="3705082"/>
            <a:ext cx="1051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细胞质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4464685" y="1123950"/>
            <a:ext cx="177355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保护和支持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4464685" y="1666240"/>
            <a:ext cx="307594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保护，控制物质进出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Rectangle 23"/>
          <p:cNvSpPr>
            <a:spLocks noChangeArrowheads="1"/>
          </p:cNvSpPr>
          <p:nvPr/>
        </p:nvSpPr>
        <p:spPr bwMode="auto">
          <a:xfrm>
            <a:off x="4464685" y="2224405"/>
            <a:ext cx="242443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光合作用的场所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4464685" y="2734945"/>
            <a:ext cx="372681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控制中心，内含遗传物质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2" name="Rectangle 26"/>
          <p:cNvSpPr>
            <a:spLocks noChangeArrowheads="1"/>
          </p:cNvSpPr>
          <p:nvPr/>
        </p:nvSpPr>
        <p:spPr bwMode="auto">
          <a:xfrm>
            <a:off x="4464685" y="3215005"/>
            <a:ext cx="445770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内含细胞液，溶解各种营养物质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3" name="Group 41"/>
          <p:cNvGrpSpPr/>
          <p:nvPr/>
        </p:nvGrpSpPr>
        <p:grpSpPr bwMode="auto">
          <a:xfrm>
            <a:off x="260985" y="847335"/>
            <a:ext cx="2930726" cy="4223775"/>
            <a:chOff x="297" y="575"/>
            <a:chExt cx="2785" cy="3637"/>
          </a:xfrm>
        </p:grpSpPr>
        <p:grpSp>
          <p:nvGrpSpPr>
            <p:cNvPr id="54" name="Group 40"/>
            <p:cNvGrpSpPr/>
            <p:nvPr/>
          </p:nvGrpSpPr>
          <p:grpSpPr bwMode="auto">
            <a:xfrm>
              <a:off x="297" y="575"/>
              <a:ext cx="2785" cy="3637"/>
              <a:chOff x="297" y="575"/>
              <a:chExt cx="2785" cy="3637"/>
            </a:xfrm>
          </p:grpSpPr>
          <p:pic>
            <p:nvPicPr>
              <p:cNvPr id="57" name="Picture 21" descr="图片1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 l="4988" t="3119" b="2009"/>
              <a:stretch>
                <a:fillRect/>
              </a:stretch>
            </p:blipFill>
            <p:spPr bwMode="auto">
              <a:xfrm>
                <a:off x="297" y="575"/>
                <a:ext cx="2785" cy="3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28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37" y="3385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29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195" y="2439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30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020" y="1253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31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565" y="3612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" name="Picture 32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75" y="2750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" name="Picture 33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68" y="1647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Picture 34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973" y="1253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Picture 35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48" y="1979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Picture 36" descr="200722815505890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080" y="2568"/>
                <a:ext cx="120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" name="Line 37"/>
            <p:cNvSpPr>
              <a:spLocks noChangeShapeType="1"/>
            </p:cNvSpPr>
            <p:nvPr/>
          </p:nvSpPr>
          <p:spPr bwMode="auto">
            <a:xfrm>
              <a:off x="1662" y="3702"/>
              <a:ext cx="142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 Box 38"/>
          <p:cNvSpPr txBox="1">
            <a:spLocks noChangeArrowheads="1"/>
          </p:cNvSpPr>
          <p:nvPr/>
        </p:nvSpPr>
        <p:spPr bwMode="auto">
          <a:xfrm>
            <a:off x="3131740" y="4247372"/>
            <a:ext cx="1051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线粒体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2" name="Text Box 39"/>
          <p:cNvSpPr txBox="1">
            <a:spLocks noChangeArrowheads="1"/>
          </p:cNvSpPr>
          <p:nvPr/>
        </p:nvSpPr>
        <p:spPr bwMode="auto">
          <a:xfrm>
            <a:off x="4464685" y="4247515"/>
            <a:ext cx="307594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呼吸作用，释放能量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3" name="TextBox 30"/>
          <p:cNvSpPr txBox="1">
            <a:spLocks noChangeArrowheads="1"/>
          </p:cNvSpPr>
          <p:nvPr/>
        </p:nvSpPr>
        <p:spPr bwMode="auto">
          <a:xfrm>
            <a:off x="4464685" y="3705225"/>
            <a:ext cx="388048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缓缓流动，新陈代谢的场所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4029" y="297543"/>
            <a:ext cx="3519271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植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物细胞的基本结构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31740" y="2223627"/>
            <a:ext cx="1051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叶绿体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2" grpId="0"/>
      <p:bldP spid="45" grpId="0"/>
      <p:bldP spid="46" grpId="0"/>
      <p:bldP spid="47" grpId="0"/>
      <p:bldP spid="48" grpId="0"/>
      <p:bldP spid="52" grpId="0"/>
      <p:bldP spid="71" grpId="0"/>
      <p:bldP spid="72" grpId="0"/>
      <p:bldP spid="73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4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5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4.xml><?xml version="1.0" encoding="utf-8"?>
<p:tagLst xmlns:p="http://schemas.openxmlformats.org/presentationml/2006/main">
  <p:tag name="KSO_WPP_MARK_KEY" val="c45013d7-d5b3-4bed-8783-d3b752f72ac4"/>
  <p:tag name="COMMONDATA" val="eyJoZGlkIjoiYWY3ZTM4MmMxMDZiNWZhZmZhNTcyNzc1ZTRjYTU5MTIifQ=="/>
  <p:tag name="commondata" val="eyJoZGlkIjoiN2YxOGMyNDFkMTQxMWJhZTVlZDhiNDQyZGU2OTYwOWE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1386</Words>
  <Application>WPS 演示</Application>
  <PresentationFormat>全屏显示(16:9)</PresentationFormat>
  <Paragraphs>180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Arial Unicode MS</vt:lpstr>
      <vt:lpstr>Office 主题​​</vt:lpstr>
      <vt:lpstr>1_Office 主题​​</vt:lpstr>
      <vt:lpstr>植物细胞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40</cp:revision>
  <dcterms:created xsi:type="dcterms:W3CDTF">2020-05-08T08:12:00Z</dcterms:created>
  <dcterms:modified xsi:type="dcterms:W3CDTF">2024-08-31T00:55:27Z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EC3AD94A7D5749D393C7D7EB5B2CD4DE_12</vt:lpwstr>
  </property>
</Properties>
</file>