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7"/>
  </p:handoutMasterIdLst>
  <p:sldIdLst>
    <p:sldId id="295" r:id="rId4"/>
    <p:sldId id="270" r:id="rId6"/>
    <p:sldId id="259" r:id="rId7"/>
    <p:sldId id="312" r:id="rId8"/>
    <p:sldId id="260" r:id="rId9"/>
    <p:sldId id="261" r:id="rId10"/>
    <p:sldId id="258" r:id="rId11"/>
    <p:sldId id="262" r:id="rId12"/>
    <p:sldId id="286" r:id="rId13"/>
    <p:sldId id="323" r:id="rId14"/>
    <p:sldId id="288" r:id="rId15"/>
    <p:sldId id="324" r:id="rId16"/>
    <p:sldId id="325" r:id="rId17"/>
    <p:sldId id="326" r:id="rId18"/>
    <p:sldId id="289" r:id="rId19"/>
    <p:sldId id="314" r:id="rId20"/>
    <p:sldId id="313" r:id="rId21"/>
    <p:sldId id="272" r:id="rId22"/>
    <p:sldId id="273" r:id="rId23"/>
    <p:sldId id="275" r:id="rId24"/>
    <p:sldId id="276" r:id="rId25"/>
    <p:sldId id="296" r:id="rId26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9" userDrawn="1">
          <p15:clr>
            <a:srgbClr val="A4A3A4"/>
          </p15:clr>
        </p15:guide>
        <p15:guide id="2" pos="28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-pc" initials="y" lastIdx="1" clrIdx="0"/>
  <p:cmAuthor id="2" name="作者" initials="A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28" autoAdjust="0"/>
  </p:normalViewPr>
  <p:slideViewPr>
    <p:cSldViewPr snapToGrid="0" showGuides="1">
      <p:cViewPr varScale="1">
        <p:scale>
          <a:sx n="53" d="100"/>
          <a:sy n="53" d="100"/>
        </p:scale>
        <p:origin x="58" y="662"/>
      </p:cViewPr>
      <p:guideLst>
        <p:guide orient="horz" pos="1709"/>
        <p:guide pos="2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6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2C62B910-B995-4C5D-8D8F-59F140F83D8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FA5848CA-37D1-4006-B45A-659E54CC845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6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3.xml"/><Relationship Id="rId2" Type="http://schemas.openxmlformats.org/officeDocument/2006/relationships/image" Target="../media/image16.png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7.xml"/><Relationship Id="rId4" Type="http://schemas.openxmlformats.org/officeDocument/2006/relationships/image" Target="../media/image17.png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128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tags" Target="../tags/tag12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9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5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7020" y="4661509"/>
            <a:ext cx="5046980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61100" y="698854"/>
            <a:ext cx="3035141" cy="33292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sym typeface="+mn-lt"/>
              </a:rPr>
              <a:t>学习使用显微镜</a:t>
            </a:r>
            <a:endParaRPr lang="zh-CN" altLang="en-US" sz="480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第二章  第1节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242991" y="1388427"/>
            <a:ext cx="2149205" cy="4997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2.</a:t>
            </a:r>
            <a:r>
              <a:rPr lang="zh-CN" altLang="en-US" sz="2800" b="1" smtClean="0">
                <a:solidFill>
                  <a:srgbClr val="FF0000"/>
                </a:solidFill>
              </a:rPr>
              <a:t>对光调光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629" y="838835"/>
            <a:ext cx="4404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一、单目显微镜的操作提示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28706" y="1419860"/>
            <a:ext cx="3496945" cy="3723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dirty="0"/>
              <a:t>转动转换</a:t>
            </a:r>
            <a:r>
              <a:rPr lang="zh-CN" altLang="en-US" sz="2800"/>
              <a:t>器 </a:t>
            </a:r>
            <a:endParaRPr lang="en-US" altLang="zh-CN" sz="2800" smtClean="0"/>
          </a:p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smtClean="0"/>
              <a:t>低</a:t>
            </a:r>
            <a:r>
              <a:rPr lang="zh-CN" altLang="en-US" sz="2800" dirty="0"/>
              <a:t>倍镜对准通</a:t>
            </a:r>
            <a:r>
              <a:rPr lang="zh-CN" altLang="en-US" sz="2800"/>
              <a:t>光</a:t>
            </a:r>
            <a:r>
              <a:rPr lang="zh-CN" altLang="en-US" sz="2800" smtClean="0"/>
              <a:t>孔</a:t>
            </a:r>
            <a:endParaRPr lang="zh-CN" altLang="en-US" sz="2800" dirty="0"/>
          </a:p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dirty="0"/>
              <a:t>大光圈对准通</a:t>
            </a:r>
            <a:r>
              <a:rPr lang="zh-CN" altLang="en-US" sz="2800"/>
              <a:t>光</a:t>
            </a:r>
            <a:r>
              <a:rPr lang="zh-CN" altLang="en-US" sz="2800" smtClean="0"/>
              <a:t>孔</a:t>
            </a:r>
            <a:endParaRPr lang="zh-CN" altLang="en-US" sz="2800" dirty="0"/>
          </a:p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dirty="0"/>
              <a:t>注视</a:t>
            </a:r>
            <a:r>
              <a:rPr lang="zh-CN" altLang="en-US" sz="2800"/>
              <a:t>目</a:t>
            </a:r>
            <a:r>
              <a:rPr lang="zh-CN" altLang="en-US" sz="2800" smtClean="0"/>
              <a:t>镜</a:t>
            </a:r>
            <a:endParaRPr lang="zh-CN" altLang="en-US" sz="2800" dirty="0"/>
          </a:p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dirty="0"/>
              <a:t>转动反</a:t>
            </a:r>
            <a:r>
              <a:rPr lang="zh-CN" altLang="en-US" sz="2800"/>
              <a:t>光</a:t>
            </a:r>
            <a:r>
              <a:rPr lang="zh-CN" altLang="en-US" sz="2800" smtClean="0"/>
              <a:t>镜</a:t>
            </a:r>
            <a:endParaRPr lang="zh-CN" altLang="en-US" sz="2800" dirty="0"/>
          </a:p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zh-CN" altLang="en-US" sz="2800" dirty="0"/>
              <a:t>出现明亮圆形</a:t>
            </a:r>
            <a:r>
              <a:rPr lang="zh-CN" altLang="en-US" sz="2800"/>
              <a:t>视</a:t>
            </a:r>
            <a:r>
              <a:rPr lang="zh-CN" altLang="en-US" sz="2800" smtClean="0"/>
              <a:t>野</a:t>
            </a:r>
            <a:endParaRPr lang="zh-CN" altLang="en-US" sz="2800" dirty="0"/>
          </a:p>
        </p:txBody>
      </p:sp>
      <p:sp>
        <p:nvSpPr>
          <p:cNvPr id="16" name="下箭头 15"/>
          <p:cNvSpPr/>
          <p:nvPr/>
        </p:nvSpPr>
        <p:spPr>
          <a:xfrm>
            <a:off x="3585738" y="1829918"/>
            <a:ext cx="182880" cy="294640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7" name="下箭头 16"/>
          <p:cNvSpPr/>
          <p:nvPr/>
        </p:nvSpPr>
        <p:spPr>
          <a:xfrm>
            <a:off x="3585103" y="2406981"/>
            <a:ext cx="183515" cy="255270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9" name="下箭头 18"/>
          <p:cNvSpPr/>
          <p:nvPr/>
        </p:nvSpPr>
        <p:spPr>
          <a:xfrm>
            <a:off x="3585511" y="3004185"/>
            <a:ext cx="183515" cy="277495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0" name="下箭头 19"/>
          <p:cNvSpPr/>
          <p:nvPr/>
        </p:nvSpPr>
        <p:spPr>
          <a:xfrm>
            <a:off x="3600025" y="3571843"/>
            <a:ext cx="183515" cy="305435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1" name="下箭头 20"/>
          <p:cNvSpPr/>
          <p:nvPr/>
        </p:nvSpPr>
        <p:spPr>
          <a:xfrm>
            <a:off x="3589229" y="4161307"/>
            <a:ext cx="205105" cy="299085"/>
          </a:xfrm>
          <a:prstGeom prst="downArrow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grpSp>
        <p:nvGrpSpPr>
          <p:cNvPr id="22" name="组合 21"/>
          <p:cNvGrpSpPr/>
          <p:nvPr/>
        </p:nvGrpSpPr>
        <p:grpSpPr>
          <a:xfrm>
            <a:off x="5406390" y="809625"/>
            <a:ext cx="3534410" cy="4130040"/>
            <a:chOff x="5406390" y="809625"/>
            <a:chExt cx="3534410" cy="4130040"/>
          </a:xfrm>
        </p:grpSpPr>
        <p:pic>
          <p:nvPicPr>
            <p:cNvPr id="23" name="图片 22" descr="IMG_20190912_19415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406390" y="809625"/>
              <a:ext cx="3415189" cy="4130040"/>
            </a:xfrm>
            <a:prstGeom prst="rect">
              <a:avLst/>
            </a:prstGeom>
          </p:spPr>
        </p:pic>
        <p:sp>
          <p:nvSpPr>
            <p:cNvPr id="24" name="上下箭头 23"/>
            <p:cNvSpPr/>
            <p:nvPr/>
          </p:nvSpPr>
          <p:spPr>
            <a:xfrm>
              <a:off x="7819549" y="3620929"/>
              <a:ext cx="124301" cy="190500"/>
            </a:xfrm>
            <a:prstGeom prst="upDown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024336" y="3635693"/>
              <a:ext cx="9164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2</a:t>
              </a:r>
              <a:r>
                <a:rPr lang="zh-CN" altLang="en-US" sz="2000" b="1">
                  <a:solidFill>
                    <a:srgbClr val="FF0000"/>
                  </a:solidFill>
                </a:rPr>
                <a:t>厘米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/>
      <p:bldP spid="17" grpId="0" bldLvl="0" animBg="1"/>
      <p:bldP spid="17" grpId="1"/>
      <p:bldP spid="19" grpId="0" bldLvl="0" animBg="1"/>
      <p:bldP spid="19" grpId="1"/>
      <p:bldP spid="20" grpId="0" bldLvl="0" animBg="1"/>
      <p:bldP spid="20" grpId="1"/>
      <p:bldP spid="21" grpId="0" bldLvl="0" animBg="1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603F29446AA32CC1B4D3BFFEF5C7A2A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56873" y="862489"/>
            <a:ext cx="3318034" cy="408479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58190" y="1347470"/>
            <a:ext cx="4365625" cy="3699510"/>
            <a:chOff x="1194" y="2122"/>
            <a:chExt cx="6875" cy="582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19" y="2122"/>
              <a:ext cx="15" cy="57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959" y="2222"/>
              <a:ext cx="6110" cy="5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玻片正面朝上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压片夹压住并正对通光孔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顺时针转动粗准焦螺旋下降镜筒（</a:t>
              </a:r>
              <a:r>
                <a:rPr lang="zh-CN" altLang="en-US" sz="2400" dirty="0">
                  <a:solidFill>
                    <a:srgbClr val="FF0000"/>
                  </a:solidFill>
                </a:rPr>
                <a:t>侧面观察物镜</a:t>
              </a:r>
              <a:r>
                <a:rPr lang="zh-CN" altLang="en-US" sz="2400" dirty="0"/>
                <a:t>）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左眼看目镜，逆时针转动粗准焦螺旋（</a:t>
              </a:r>
              <a:r>
                <a:rPr lang="zh-CN" altLang="en-US" sz="2400" dirty="0">
                  <a:solidFill>
                    <a:srgbClr val="FF0000"/>
                  </a:solidFill>
                </a:rPr>
                <a:t>镜筒缓慢上升</a:t>
              </a:r>
              <a:r>
                <a:rPr lang="zh-CN" altLang="en-US" sz="2400" dirty="0"/>
                <a:t>）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看见物象微调细准焦螺旋</a:t>
              </a: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（</a:t>
              </a:r>
              <a:r>
                <a:rPr lang="zh-CN" altLang="en-US" sz="2400" dirty="0">
                  <a:solidFill>
                    <a:srgbClr val="FF0000"/>
                  </a:solidFill>
                </a:rPr>
                <a:t>使图像变清晰</a:t>
              </a:r>
              <a:r>
                <a:rPr lang="zh-CN" altLang="en-US" sz="2400" dirty="0"/>
                <a:t>）</a:t>
              </a:r>
              <a:endParaRPr lang="zh-CN" altLang="en-US" sz="2400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1194" y="2347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1</a:t>
              </a:r>
              <a:endParaRPr lang="en-US" altLang="zh-CN" sz="2000" b="1" dirty="0"/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194" y="3177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2</a:t>
              </a:r>
              <a:endParaRPr lang="en-US" altLang="zh-CN" sz="2000" b="1"/>
            </a:p>
          </p:txBody>
        </p:sp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>
              <a:off x="1194" y="4287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</a:t>
              </a:r>
              <a:endParaRPr lang="en-US" altLang="zh-CN" sz="2000" b="1" dirty="0"/>
            </a:p>
          </p:txBody>
        </p:sp>
        <p:sp>
          <p:nvSpPr>
            <p:cNvPr id="15" name="椭圆 14"/>
            <p:cNvSpPr/>
            <p:nvPr>
              <p:custDataLst>
                <p:tags r:id="rId4"/>
              </p:custDataLst>
            </p:nvPr>
          </p:nvSpPr>
          <p:spPr>
            <a:xfrm>
              <a:off x="1194" y="5597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4</a:t>
              </a:r>
              <a:endParaRPr lang="en-US" altLang="zh-CN" sz="2000" b="1"/>
            </a:p>
          </p:txBody>
        </p:sp>
        <p:sp>
          <p:nvSpPr>
            <p:cNvPr id="16" name="椭圆 15"/>
            <p:cNvSpPr/>
            <p:nvPr>
              <p:custDataLst>
                <p:tags r:id="rId5"/>
              </p:custDataLst>
            </p:nvPr>
          </p:nvSpPr>
          <p:spPr>
            <a:xfrm>
              <a:off x="1194" y="6907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5</a:t>
              </a:r>
              <a:endParaRPr lang="en-US" altLang="zh-CN" sz="2000" b="1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169362" y="891267"/>
            <a:ext cx="2149205" cy="4997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调</a:t>
            </a:r>
            <a:r>
              <a:rPr lang="zh-CN" altLang="en-US" sz="2800" b="1" smtClean="0">
                <a:solidFill>
                  <a:srgbClr val="FF0000"/>
                </a:solidFill>
              </a:rPr>
              <a:t>焦观察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19782" y="3072428"/>
            <a:ext cx="3592215" cy="1938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⑥如需用</a:t>
            </a:r>
            <a:r>
              <a:rPr lang="zh-CN" altLang="en-US" sz="2400" b="1"/>
              <a:t>更高倍数的物镜观察，应</a:t>
            </a:r>
            <a:r>
              <a:rPr lang="zh-CN" altLang="en-US" sz="2400" b="1"/>
              <a:t>将</a:t>
            </a:r>
            <a:r>
              <a:rPr lang="zh-CN" altLang="en-US" sz="2400" b="1" smtClean="0"/>
              <a:t>要观察的部位移至中央，</a:t>
            </a:r>
            <a:r>
              <a:rPr lang="zh-CN" altLang="en-US" sz="2400" b="1"/>
              <a:t>再转动转换器转换物镜，用</a:t>
            </a:r>
            <a:r>
              <a:rPr lang="zh-CN" altLang="en-US" sz="2400" b="1">
                <a:solidFill>
                  <a:srgbClr val="FF0000"/>
                </a:solidFill>
              </a:rPr>
              <a:t>细准焦螺旋</a:t>
            </a:r>
            <a:r>
              <a:rPr lang="zh-CN" altLang="en-US" sz="2400" b="1"/>
              <a:t>调</a:t>
            </a:r>
            <a:r>
              <a:rPr lang="zh-CN" altLang="en-US" sz="2400" b="1"/>
              <a:t>焦</a:t>
            </a:r>
            <a:r>
              <a:rPr lang="zh-CN" altLang="en-US" sz="2400" b="1" smtClean="0"/>
              <a:t>后观察。</a:t>
            </a:r>
            <a:endParaRPr lang="zh-CN" altLang="en-US" sz="2400" b="1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629" y="838835"/>
            <a:ext cx="4404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>
                <a:cs typeface="+mn-ea"/>
                <a:sym typeface="+mn-lt"/>
              </a:rPr>
              <a:t>二</a:t>
            </a:r>
            <a:r>
              <a:rPr lang="zh-CN" altLang="en-US" sz="2800" b="1" smtClean="0">
                <a:cs typeface="+mn-ea"/>
                <a:sym typeface="+mn-lt"/>
              </a:rPr>
              <a:t>、双目显微镜的操作提示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42991" y="1388427"/>
            <a:ext cx="2149205" cy="4997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2.</a:t>
            </a:r>
            <a:r>
              <a:rPr lang="zh-CN" altLang="en-US" sz="2800" b="1" smtClean="0">
                <a:solidFill>
                  <a:srgbClr val="FF0000"/>
                </a:solidFill>
              </a:rPr>
              <a:t>对光调光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3539" y="2048827"/>
            <a:ext cx="4983480" cy="2363470"/>
            <a:chOff x="553539" y="2048827"/>
            <a:chExt cx="4983480" cy="2363470"/>
          </a:xfrm>
        </p:grpSpPr>
        <p:grpSp>
          <p:nvGrpSpPr>
            <p:cNvPr id="6" name="组合 5"/>
            <p:cNvGrpSpPr/>
            <p:nvPr/>
          </p:nvGrpSpPr>
          <p:grpSpPr>
            <a:xfrm>
              <a:off x="553539" y="2048827"/>
              <a:ext cx="4983480" cy="2363470"/>
              <a:chOff x="1186" y="2375"/>
              <a:chExt cx="7848" cy="3722"/>
            </a:xfrm>
          </p:grpSpPr>
          <p:cxnSp>
            <p:nvCxnSpPr>
              <p:cNvPr id="7" name="直接连接符 6"/>
              <p:cNvCxnSpPr/>
              <p:nvPr/>
            </p:nvCxnSpPr>
            <p:spPr>
              <a:xfrm flipH="1">
                <a:off x="1418" y="2375"/>
                <a:ext cx="1" cy="372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/>
              <p:cNvSpPr txBox="1"/>
              <p:nvPr/>
            </p:nvSpPr>
            <p:spPr>
              <a:xfrm>
                <a:off x="1875" y="2531"/>
                <a:ext cx="7159" cy="1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smtClean="0"/>
                  <a:t>打开开关，载物台降到最低处、低倍物镜对准通光孔。</a:t>
                </a:r>
                <a:endParaRPr lang="zh-CN" altLang="en-US" sz="2400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186" y="2953"/>
                <a:ext cx="465" cy="465"/>
              </a:xfrm>
              <a:prstGeom prst="ellipse">
                <a:avLst/>
              </a:prstGeom>
              <a:solidFill>
                <a:srgbClr val="079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/>
                  <a:t>1</a:t>
                </a:r>
                <a:endParaRPr lang="en-US" altLang="zh-CN" sz="2000" b="1" dirty="0"/>
              </a:p>
            </p:txBody>
          </p:sp>
          <p:sp>
            <p:nvSpPr>
              <p:cNvPr id="10" name="椭圆 9"/>
              <p:cNvSpPr/>
              <p:nvPr>
                <p:custDataLst>
                  <p:tags r:id="rId1"/>
                </p:custDataLst>
              </p:nvPr>
            </p:nvSpPr>
            <p:spPr>
              <a:xfrm>
                <a:off x="1194" y="4500"/>
                <a:ext cx="465" cy="465"/>
              </a:xfrm>
              <a:prstGeom prst="ellipse">
                <a:avLst/>
              </a:prstGeom>
              <a:solidFill>
                <a:srgbClr val="079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/>
                  <a:t>2</a:t>
                </a:r>
                <a:endParaRPr lang="en-US" altLang="zh-CN" sz="2000" b="1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991053" y="3130231"/>
              <a:ext cx="4545965" cy="83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调节两个目镜间距离以适应瞳距，用光源调节旋钮调节视野亮度。</a:t>
              </a:r>
              <a:endParaRPr lang="zh-CN" altLang="en-US" sz="2400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177" y="991642"/>
            <a:ext cx="2871999" cy="3668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69362" y="847725"/>
            <a:ext cx="2149205" cy="4997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调焦</a:t>
            </a:r>
            <a:r>
              <a:rPr lang="zh-CN" altLang="en-US" sz="2800" b="1" smtClean="0">
                <a:solidFill>
                  <a:srgbClr val="FF0000"/>
                </a:solidFill>
              </a:rPr>
              <a:t>观察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8190" y="1283970"/>
            <a:ext cx="4318000" cy="3859530"/>
            <a:chOff x="1194" y="2022"/>
            <a:chExt cx="6800" cy="607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419" y="2122"/>
              <a:ext cx="15" cy="57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1884" y="2022"/>
              <a:ext cx="6110" cy="6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smtClean="0"/>
                <a:t>把玻片标本放在载物台上，压</a:t>
              </a:r>
              <a:r>
                <a:rPr lang="zh-CN" altLang="en-US" sz="2400" dirty="0"/>
                <a:t>片夹压住并正对通</a:t>
              </a:r>
              <a:r>
                <a:rPr lang="zh-CN" altLang="en-US" sz="2400"/>
                <a:t>光</a:t>
              </a:r>
              <a:r>
                <a:rPr lang="zh-CN" altLang="en-US" sz="2400" smtClean="0"/>
                <a:t>孔。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顺时针转动粗准焦</a:t>
              </a:r>
              <a:r>
                <a:rPr lang="zh-CN" altLang="en-US" sz="2400"/>
                <a:t>螺</a:t>
              </a:r>
              <a:r>
                <a:rPr lang="zh-CN" altLang="en-US" sz="2400" smtClean="0"/>
                <a:t>旋，使载物台上升至玻片标本尽量接近物镜（</a:t>
              </a:r>
              <a:r>
                <a:rPr lang="zh-CN" altLang="en-US" sz="2400" dirty="0">
                  <a:solidFill>
                    <a:srgbClr val="FF0000"/>
                  </a:solidFill>
                </a:rPr>
                <a:t>侧面</a:t>
              </a:r>
              <a:r>
                <a:rPr lang="zh-CN" altLang="en-US" sz="2400">
                  <a:solidFill>
                    <a:srgbClr val="FF0000"/>
                  </a:solidFill>
                </a:rPr>
                <a:t>观</a:t>
              </a:r>
              <a:r>
                <a:rPr lang="zh-CN" altLang="en-US" sz="2400" smtClean="0">
                  <a:solidFill>
                    <a:srgbClr val="FF0000"/>
                  </a:solidFill>
                </a:rPr>
                <a:t>察</a:t>
              </a:r>
              <a:r>
                <a:rPr lang="zh-CN" altLang="en-US" sz="2400" smtClean="0"/>
                <a:t>）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smtClean="0"/>
                <a:t>逆</a:t>
              </a:r>
              <a:r>
                <a:rPr lang="zh-CN" altLang="en-US" sz="2400" dirty="0"/>
                <a:t>时针转动粗准焦</a:t>
              </a:r>
              <a:r>
                <a:rPr lang="zh-CN" altLang="en-US" sz="2400"/>
                <a:t>螺</a:t>
              </a:r>
              <a:r>
                <a:rPr lang="zh-CN" altLang="en-US" sz="2400" smtClean="0"/>
                <a:t>旋至看清物象，微调目镜间距离。</a:t>
              </a:r>
              <a:endParaRPr lang="zh-CN" altLang="en-US" sz="2400" dirty="0"/>
            </a:p>
            <a:p>
              <a:pPr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dirty="0"/>
            </a:p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smtClean="0"/>
                <a:t>微</a:t>
              </a:r>
              <a:r>
                <a:rPr lang="zh-CN" altLang="en-US" sz="2400" dirty="0"/>
                <a:t>调细准焦</a:t>
              </a:r>
              <a:r>
                <a:rPr lang="zh-CN" altLang="en-US" sz="2400"/>
                <a:t>螺</a:t>
              </a:r>
              <a:r>
                <a:rPr lang="zh-CN" altLang="en-US" sz="2400" smtClean="0"/>
                <a:t>旋（</a:t>
              </a:r>
              <a:r>
                <a:rPr lang="zh-CN" altLang="en-US" sz="2400" dirty="0">
                  <a:solidFill>
                    <a:srgbClr val="FF0000"/>
                  </a:solidFill>
                </a:rPr>
                <a:t>使图像变清晰</a:t>
              </a:r>
              <a:r>
                <a:rPr lang="zh-CN" altLang="en-US" sz="2400" dirty="0"/>
                <a:t>）</a:t>
              </a:r>
              <a:endParaRPr lang="zh-CN" altLang="en-US" sz="2400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94" y="2485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1</a:t>
              </a:r>
              <a:endParaRPr lang="en-US" altLang="zh-CN" sz="2000" b="1" dirty="0"/>
            </a:p>
          </p:txBody>
        </p:sp>
        <p:sp>
          <p:nvSpPr>
            <p:cNvPr id="34" name="椭圆 33"/>
            <p:cNvSpPr/>
            <p:nvPr>
              <p:custDataLst>
                <p:tags r:id="rId1"/>
              </p:custDataLst>
            </p:nvPr>
          </p:nvSpPr>
          <p:spPr>
            <a:xfrm>
              <a:off x="1194" y="4119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2</a:t>
              </a:r>
              <a:endParaRPr lang="en-US" altLang="zh-CN" sz="2000" b="1"/>
            </a:p>
          </p:txBody>
        </p:sp>
        <p:sp>
          <p:nvSpPr>
            <p:cNvPr id="35" name="椭圆 34"/>
            <p:cNvSpPr/>
            <p:nvPr>
              <p:custDataLst>
                <p:tags r:id="rId2"/>
              </p:custDataLst>
            </p:nvPr>
          </p:nvSpPr>
          <p:spPr>
            <a:xfrm>
              <a:off x="1194" y="5798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</a:t>
              </a:r>
              <a:endParaRPr lang="en-US" altLang="zh-CN" sz="2000" b="1" dirty="0"/>
            </a:p>
          </p:txBody>
        </p:sp>
        <p:sp>
          <p:nvSpPr>
            <p:cNvPr id="36" name="椭圆 35"/>
            <p:cNvSpPr/>
            <p:nvPr>
              <p:custDataLst>
                <p:tags r:id="rId3"/>
              </p:custDataLst>
            </p:nvPr>
          </p:nvSpPr>
          <p:spPr>
            <a:xfrm>
              <a:off x="1194" y="7150"/>
              <a:ext cx="465" cy="465"/>
            </a:xfrm>
            <a:prstGeom prst="ellipse">
              <a:avLst/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4</a:t>
              </a:r>
              <a:endParaRPr lang="en-US" altLang="zh-CN" sz="2000" b="1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917" y="1283970"/>
            <a:ext cx="3068094" cy="3535499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286" y="840225"/>
            <a:ext cx="5247631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单目显</a:t>
            </a:r>
            <a:r>
              <a:rPr lang="zh-CN" altLang="en-US" sz="2800" b="1" smtClean="0">
                <a:cs typeface="+mn-ea"/>
                <a:sym typeface="+mn-lt"/>
              </a:rPr>
              <a:t>微</a:t>
            </a:r>
            <a:r>
              <a:rPr lang="zh-CN" altLang="en-US" sz="2800" b="1" smtClean="0">
                <a:cs typeface="+mn-ea"/>
                <a:sym typeface="+mn-lt"/>
              </a:rPr>
              <a:t>镜与双目显微镜的区别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450" y="1641555"/>
            <a:ext cx="6576118" cy="227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800" kern="100">
                <a:latin typeface="+mj-ea"/>
                <a:ea typeface="+mj-ea"/>
                <a:cs typeface="Times New Roman" panose="02020603050405020304" pitchFamily="18" charset="0"/>
              </a:rPr>
              <a:t>遮光器反光镜调光→光源调节旋钮</a:t>
            </a:r>
            <a:endParaRPr lang="zh-CN" altLang="en-US" sz="2800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zh-CN" altLang="en-US" sz="2800" kern="100">
                <a:latin typeface="+mj-ea"/>
                <a:ea typeface="+mj-ea"/>
                <a:cs typeface="Times New Roman" panose="02020603050405020304" pitchFamily="18" charset="0"/>
              </a:rPr>
              <a:t>移动手轮移动玻片</a:t>
            </a:r>
            <a:endParaRPr lang="zh-CN" altLang="en-US" sz="2800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zh-CN" altLang="en-US" sz="2800" kern="100">
                <a:latin typeface="+mj-ea"/>
                <a:ea typeface="+mj-ea"/>
                <a:cs typeface="Times New Roman" panose="02020603050405020304" pitchFamily="18" charset="0"/>
              </a:rPr>
              <a:t>粗细准焦螺旋</a:t>
            </a:r>
            <a:r>
              <a:rPr lang="en-US" altLang="zh-CN" sz="2800" kern="100">
                <a:latin typeface="+mj-ea"/>
                <a:ea typeface="+mj-ea"/>
                <a:cs typeface="Times New Roman" panose="02020603050405020304" pitchFamily="18" charset="0"/>
              </a:rPr>
              <a:t>-------</a:t>
            </a:r>
            <a:r>
              <a:rPr lang="zh-CN" altLang="en-US" sz="2800" kern="100">
                <a:latin typeface="+mj-ea"/>
                <a:ea typeface="+mj-ea"/>
                <a:cs typeface="Times New Roman" panose="02020603050405020304" pitchFamily="18" charset="0"/>
              </a:rPr>
              <a:t>调物镜→调载物台</a:t>
            </a:r>
            <a:endParaRPr lang="zh-CN" altLang="en-US" sz="2800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zh-CN" altLang="en-US" sz="2800" kern="100">
                <a:latin typeface="+mj-ea"/>
                <a:ea typeface="+mj-ea"/>
                <a:cs typeface="Times New Roman" panose="02020603050405020304" pitchFamily="18" charset="0"/>
              </a:rPr>
              <a:t>镜筒下降到最低→载物台下降到最低</a:t>
            </a:r>
            <a:endParaRPr lang="zh-CN" altLang="en-US" sz="2800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04328" y="1473359"/>
            <a:ext cx="51568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/>
              <a:t>提升镜筒，取下玻片标本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用擦镜纸擦拭目镜和物镜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转动转换器，把物镜转成</a:t>
            </a:r>
            <a:r>
              <a:rPr lang="en-US" altLang="zh-CN" sz="2400"/>
              <a:t>“</a:t>
            </a:r>
            <a:r>
              <a:rPr lang="zh-CN" altLang="en-US" sz="2400"/>
              <a:t>八字形</a:t>
            </a:r>
            <a:r>
              <a:rPr lang="en-US" altLang="zh-CN" sz="2400"/>
              <a:t>”</a:t>
            </a:r>
            <a:endParaRPr lang="en-US" altLang="zh-CN" sz="2400"/>
          </a:p>
          <a:p>
            <a:pPr algn="l"/>
            <a:endParaRPr lang="en-US" altLang="zh-CN" sz="2400"/>
          </a:p>
          <a:p>
            <a:pPr algn="l"/>
            <a:r>
              <a:rPr lang="zh-CN" altLang="en-US" sz="2400"/>
              <a:t>镜筒下降至最低处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把显微镜装入镜箱，放回原处</a:t>
            </a:r>
            <a:endParaRPr lang="zh-CN" altLang="en-US" sz="2400"/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45652" y="879334"/>
            <a:ext cx="2062119" cy="499745"/>
          </a:xfrm>
        </p:spPr>
        <p:txBody>
          <a:bodyPr>
            <a:no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4.</a:t>
            </a:r>
            <a:r>
              <a:rPr lang="zh-CN" altLang="en-US" sz="2800" b="1">
                <a:solidFill>
                  <a:srgbClr val="FF0000"/>
                </a:solidFill>
              </a:rPr>
              <a:t>复原放回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314450" y="1381125"/>
            <a:ext cx="5715" cy="3538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177290" y="1524000"/>
            <a:ext cx="295275" cy="295275"/>
          </a:xfrm>
          <a:prstGeom prst="ellipse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/>
              <a:t>1</a:t>
            </a:r>
            <a:endParaRPr lang="en-US" altLang="zh-CN" sz="2000" b="1"/>
          </a:p>
        </p:txBody>
      </p:sp>
      <p:sp>
        <p:nvSpPr>
          <p:cNvPr id="12" name="椭圆 11"/>
          <p:cNvSpPr/>
          <p:nvPr/>
        </p:nvSpPr>
        <p:spPr>
          <a:xfrm>
            <a:off x="1177290" y="2264410"/>
            <a:ext cx="295275" cy="295275"/>
          </a:xfrm>
          <a:prstGeom prst="ellipse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/>
              <a:t>2</a:t>
            </a:r>
            <a:endParaRPr lang="en-US" altLang="zh-CN" sz="2000" b="1"/>
          </a:p>
        </p:txBody>
      </p:sp>
      <p:sp>
        <p:nvSpPr>
          <p:cNvPr id="14" name="椭圆 13"/>
          <p:cNvSpPr/>
          <p:nvPr/>
        </p:nvSpPr>
        <p:spPr>
          <a:xfrm>
            <a:off x="1177290" y="3004820"/>
            <a:ext cx="295275" cy="295275"/>
          </a:xfrm>
          <a:prstGeom prst="ellipse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/>
              <a:t>3</a:t>
            </a:r>
            <a:endParaRPr lang="en-US" altLang="zh-CN" sz="2000" b="1"/>
          </a:p>
        </p:txBody>
      </p:sp>
      <p:sp>
        <p:nvSpPr>
          <p:cNvPr id="15" name="椭圆 14"/>
          <p:cNvSpPr/>
          <p:nvPr/>
        </p:nvSpPr>
        <p:spPr>
          <a:xfrm>
            <a:off x="1177290" y="3745230"/>
            <a:ext cx="295275" cy="295275"/>
          </a:xfrm>
          <a:prstGeom prst="ellipse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/>
              <a:t>4</a:t>
            </a:r>
            <a:endParaRPr lang="en-US" altLang="zh-CN" sz="2000" b="1"/>
          </a:p>
        </p:txBody>
      </p:sp>
      <p:sp>
        <p:nvSpPr>
          <p:cNvPr id="16" name="椭圆 15"/>
          <p:cNvSpPr/>
          <p:nvPr/>
        </p:nvSpPr>
        <p:spPr>
          <a:xfrm>
            <a:off x="1177290" y="4485640"/>
            <a:ext cx="295275" cy="295275"/>
          </a:xfrm>
          <a:prstGeom prst="ellipse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/>
              <a:t>5</a:t>
            </a:r>
            <a:endParaRPr lang="en-US" altLang="zh-CN" sz="2000" b="1"/>
          </a:p>
        </p:txBody>
      </p:sp>
      <p:sp>
        <p:nvSpPr>
          <p:cNvPr id="17" name="文本框 16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2286000"/>
            <a:ext cx="9144000" cy="2857500"/>
          </a:xfrm>
          <a:prstGeom prst="rect">
            <a:avLst/>
          </a:prstGeom>
          <a:solidFill>
            <a:srgbClr val="079FA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50346" y="759142"/>
            <a:ext cx="8705533" cy="384723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kumimoji="1" lang="zh-CN" altLang="en-US" sz="1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14394" y="52387"/>
            <a:ext cx="24828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ym typeface="+mn-ea"/>
              </a:rPr>
              <a:t>注意事项</a:t>
            </a:r>
            <a:endParaRPr lang="zh-CN" altLang="en-US" sz="4000" b="1" dirty="0">
              <a:solidFill>
                <a:srgbClr val="079FA9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346" y="1079165"/>
            <a:ext cx="8793750" cy="3122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400"/>
              <a:t>不要用手掰镜头来转换物镜，更不要用手触摸镜头的镜片部分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400"/>
              <a:t>实验完毕，对单目显微镜，要将镜筒下降到最低</a:t>
            </a:r>
            <a:r>
              <a:rPr lang="zh-CN" altLang="en-US" sz="2400" smtClean="0"/>
              <a:t>处；对</a:t>
            </a:r>
            <a:r>
              <a:rPr lang="zh-CN" altLang="en-US" sz="2400"/>
              <a:t>双目显微镜和数码液晶显微镜，要将载物台下降到最低处，将电源亮度调到最低后关闭电源。</a:t>
            </a:r>
            <a:endParaRPr lang="en-US" altLang="zh-CN" sz="2400" smtClean="0"/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400" smtClean="0"/>
              <a:t>实</a:t>
            </a:r>
            <a:r>
              <a:rPr lang="zh-CN" altLang="en-US" sz="2400"/>
              <a:t>验完毕，要将显微镜外表擦拭干净。如需擦拭目镜和物镜，请用擦镜纸</a:t>
            </a:r>
            <a:r>
              <a:rPr lang="zh-CN" altLang="en-US" sz="2400" smtClean="0"/>
              <a:t>。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6" grpId="0" bldLvl="0" animBg="1"/>
      <p:bldP spid="6" grpId="1" animBg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8402" y="1089387"/>
            <a:ext cx="82848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smtClean="0">
                <a:cs typeface="+mn-ea"/>
                <a:sym typeface="+mn-lt"/>
              </a:rPr>
              <a:t>1.</a:t>
            </a:r>
            <a:r>
              <a:rPr lang="zh-CN" altLang="en-US" sz="2400" smtClean="0">
                <a:cs typeface="+mn-ea"/>
                <a:sym typeface="+mn-lt"/>
              </a:rPr>
              <a:t>转换高倍物镜后，你观察到的视野发生了什么变化？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8402" y="2084026"/>
            <a:ext cx="7966075" cy="1360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altLang="zh-CN" sz="2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400" smtClean="0">
                <a:cs typeface="+mn-ea"/>
                <a:sym typeface="+mn-lt"/>
              </a:rPr>
              <a:t>2.</a:t>
            </a:r>
            <a:r>
              <a:rPr lang="zh-CN" altLang="en-US" sz="2400" smtClean="0">
                <a:cs typeface="+mn-ea"/>
                <a:sym typeface="+mn-lt"/>
              </a:rPr>
              <a:t>如果显微镜视野中出现了一个污点，在目镜和物镜都不调换的情况下，你用什么办法来判断这个污点在何处？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464" name="TextBox 7"/>
          <p:cNvSpPr txBox="1"/>
          <p:nvPr/>
        </p:nvSpPr>
        <p:spPr>
          <a:xfrm>
            <a:off x="948204" y="1646511"/>
            <a:ext cx="121748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待补充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030" y="291193"/>
            <a:ext cx="21691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讨论与思考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2"/>
          <p:cNvSpPr/>
          <p:nvPr/>
        </p:nvSpPr>
        <p:spPr>
          <a:xfrm>
            <a:off x="474663" y="1118235"/>
            <a:ext cx="8545830" cy="43751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 algn="ctr" eaLnBrk="0" hangingPunct="0">
              <a:defRPr/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显微镜的放大倍数</a:t>
            </a:r>
            <a:r>
              <a:rPr lang="zh-CN" altLang="en-US" sz="2400" dirty="0">
                <a:cs typeface="+mn-ea"/>
                <a:sym typeface="+mn-lt"/>
              </a:rPr>
              <a:t>是物镜放大倍数与目镜的放大倍数的乘积。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1219832" y="2373630"/>
            <a:ext cx="6704336" cy="2246948"/>
            <a:chOff x="97" y="2325"/>
            <a:chExt cx="5593" cy="1857"/>
          </a:xfrm>
        </p:grpSpPr>
        <p:sp>
          <p:nvSpPr>
            <p:cNvPr id="30724" name="Rectangle 5"/>
            <p:cNvSpPr/>
            <p:nvPr/>
          </p:nvSpPr>
          <p:spPr>
            <a:xfrm>
              <a:off x="4292" y="3494"/>
              <a:ext cx="1398" cy="6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25" name="Rectangle 6"/>
            <p:cNvSpPr/>
            <p:nvPr/>
          </p:nvSpPr>
          <p:spPr>
            <a:xfrm>
              <a:off x="2894" y="3494"/>
              <a:ext cx="1398" cy="6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26" name="Rectangle 7"/>
            <p:cNvSpPr/>
            <p:nvPr/>
          </p:nvSpPr>
          <p:spPr>
            <a:xfrm>
              <a:off x="1495" y="3494"/>
              <a:ext cx="1399" cy="6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27" name="Rectangle 8"/>
            <p:cNvSpPr/>
            <p:nvPr/>
          </p:nvSpPr>
          <p:spPr>
            <a:xfrm>
              <a:off x="97" y="3494"/>
              <a:ext cx="1398" cy="688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28" name="Rectangle 9"/>
            <p:cNvSpPr/>
            <p:nvPr/>
          </p:nvSpPr>
          <p:spPr>
            <a:xfrm>
              <a:off x="4292" y="2805"/>
              <a:ext cx="1398" cy="68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29" name="Rectangle 10"/>
            <p:cNvSpPr/>
            <p:nvPr/>
          </p:nvSpPr>
          <p:spPr>
            <a:xfrm>
              <a:off x="2894" y="2805"/>
              <a:ext cx="1398" cy="68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0" name="Rectangle 11"/>
            <p:cNvSpPr/>
            <p:nvPr/>
          </p:nvSpPr>
          <p:spPr>
            <a:xfrm>
              <a:off x="1495" y="2805"/>
              <a:ext cx="1399" cy="68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1" name="Rectangle 12"/>
            <p:cNvSpPr/>
            <p:nvPr/>
          </p:nvSpPr>
          <p:spPr>
            <a:xfrm>
              <a:off x="97" y="2805"/>
              <a:ext cx="1398" cy="68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2" name="Rectangle 13"/>
            <p:cNvSpPr/>
            <p:nvPr/>
          </p:nvSpPr>
          <p:spPr>
            <a:xfrm>
              <a:off x="4292" y="2341"/>
              <a:ext cx="1398" cy="464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3" name="Rectangle 14"/>
            <p:cNvSpPr/>
            <p:nvPr/>
          </p:nvSpPr>
          <p:spPr>
            <a:xfrm>
              <a:off x="2894" y="2341"/>
              <a:ext cx="1398" cy="464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4" name="Rectangle 15"/>
            <p:cNvSpPr/>
            <p:nvPr/>
          </p:nvSpPr>
          <p:spPr>
            <a:xfrm>
              <a:off x="1495" y="2341"/>
              <a:ext cx="1399" cy="464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5" name="Rectangle 16"/>
            <p:cNvSpPr/>
            <p:nvPr/>
          </p:nvSpPr>
          <p:spPr>
            <a:xfrm>
              <a:off x="97" y="2341"/>
              <a:ext cx="1398" cy="464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defRPr/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36" name="Line 17"/>
            <p:cNvSpPr/>
            <p:nvPr/>
          </p:nvSpPr>
          <p:spPr>
            <a:xfrm>
              <a:off x="97" y="2341"/>
              <a:ext cx="559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37" name="Line 18"/>
            <p:cNvSpPr/>
            <p:nvPr/>
          </p:nvSpPr>
          <p:spPr>
            <a:xfrm>
              <a:off x="97" y="2805"/>
              <a:ext cx="559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38" name="Line 19"/>
            <p:cNvSpPr/>
            <p:nvPr/>
          </p:nvSpPr>
          <p:spPr>
            <a:xfrm>
              <a:off x="97" y="3494"/>
              <a:ext cx="559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39" name="Line 20"/>
            <p:cNvSpPr/>
            <p:nvPr/>
          </p:nvSpPr>
          <p:spPr>
            <a:xfrm>
              <a:off x="97" y="4182"/>
              <a:ext cx="559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0" name="Line 21"/>
            <p:cNvSpPr/>
            <p:nvPr/>
          </p:nvSpPr>
          <p:spPr>
            <a:xfrm>
              <a:off x="97" y="2341"/>
              <a:ext cx="0" cy="184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1" name="Line 22"/>
            <p:cNvSpPr/>
            <p:nvPr/>
          </p:nvSpPr>
          <p:spPr>
            <a:xfrm>
              <a:off x="1495" y="2341"/>
              <a:ext cx="0" cy="184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2" name="Line 23"/>
            <p:cNvSpPr/>
            <p:nvPr/>
          </p:nvSpPr>
          <p:spPr>
            <a:xfrm>
              <a:off x="2894" y="2341"/>
              <a:ext cx="0" cy="184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3" name="Line 24"/>
            <p:cNvSpPr/>
            <p:nvPr/>
          </p:nvSpPr>
          <p:spPr>
            <a:xfrm>
              <a:off x="4292" y="2341"/>
              <a:ext cx="0" cy="184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4" name="Line 25"/>
            <p:cNvSpPr/>
            <p:nvPr/>
          </p:nvSpPr>
          <p:spPr>
            <a:xfrm>
              <a:off x="5690" y="2341"/>
              <a:ext cx="0" cy="184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5" name="Line 26"/>
            <p:cNvSpPr/>
            <p:nvPr/>
          </p:nvSpPr>
          <p:spPr>
            <a:xfrm>
              <a:off x="751" y="2341"/>
              <a:ext cx="750" cy="4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6" name="Line 27"/>
            <p:cNvSpPr/>
            <p:nvPr/>
          </p:nvSpPr>
          <p:spPr>
            <a:xfrm>
              <a:off x="102" y="2516"/>
              <a:ext cx="1380" cy="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47" name="Text Box 28"/>
            <p:cNvSpPr txBox="1"/>
            <p:nvPr/>
          </p:nvSpPr>
          <p:spPr>
            <a:xfrm>
              <a:off x="97" y="2552"/>
              <a:ext cx="67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物镜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48" name="Text Box 29"/>
            <p:cNvSpPr txBox="1"/>
            <p:nvPr/>
          </p:nvSpPr>
          <p:spPr>
            <a:xfrm>
              <a:off x="1021" y="2325"/>
              <a:ext cx="78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目镜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49" name="Text Box 30"/>
            <p:cNvSpPr txBox="1"/>
            <p:nvPr/>
          </p:nvSpPr>
          <p:spPr>
            <a:xfrm>
              <a:off x="503" y="2997"/>
              <a:ext cx="755" cy="38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2400" dirty="0">
                  <a:cs typeface="+mn-ea"/>
                  <a:sym typeface="+mn-lt"/>
                </a:rPr>
                <a:t>10×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sp>
          <p:nvSpPr>
            <p:cNvPr id="30750" name="Text Box 31"/>
            <p:cNvSpPr txBox="1"/>
            <p:nvPr/>
          </p:nvSpPr>
          <p:spPr>
            <a:xfrm>
              <a:off x="1837" y="2421"/>
              <a:ext cx="768" cy="38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2400" dirty="0">
                  <a:cs typeface="+mn-ea"/>
                  <a:sym typeface="+mn-lt"/>
                </a:rPr>
                <a:t>5×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sp>
          <p:nvSpPr>
            <p:cNvPr id="30751" name="Rectangle 32"/>
            <p:cNvSpPr/>
            <p:nvPr/>
          </p:nvSpPr>
          <p:spPr>
            <a:xfrm rot="1021965">
              <a:off x="274" y="2417"/>
              <a:ext cx="110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放大倍数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0752" name="Text Box 33"/>
            <p:cNvSpPr txBox="1"/>
            <p:nvPr/>
          </p:nvSpPr>
          <p:spPr>
            <a:xfrm>
              <a:off x="3242" y="2396"/>
              <a:ext cx="715" cy="38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2400" dirty="0">
                  <a:cs typeface="+mn-ea"/>
                  <a:sym typeface="+mn-lt"/>
                </a:rPr>
                <a:t>10×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sp>
          <p:nvSpPr>
            <p:cNvPr id="30753" name="Text Box 34"/>
            <p:cNvSpPr txBox="1"/>
            <p:nvPr/>
          </p:nvSpPr>
          <p:spPr>
            <a:xfrm>
              <a:off x="4291" y="2407"/>
              <a:ext cx="1171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  </a:t>
              </a:r>
              <a:r>
                <a:rPr lang="en-US" altLang="zh-CN" sz="2400" dirty="0">
                  <a:cs typeface="+mn-ea"/>
                  <a:sym typeface="+mn-lt"/>
                </a:rPr>
                <a:t> 16 ×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sp>
          <p:nvSpPr>
            <p:cNvPr id="30754" name="Text Box 35"/>
            <p:cNvSpPr txBox="1"/>
            <p:nvPr/>
          </p:nvSpPr>
          <p:spPr>
            <a:xfrm>
              <a:off x="503" y="3669"/>
              <a:ext cx="815" cy="38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2400" dirty="0">
                  <a:cs typeface="+mn-ea"/>
                  <a:sym typeface="+mn-lt"/>
                </a:rPr>
                <a:t>40×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</p:grpSp>
      <p:sp>
        <p:nvSpPr>
          <p:cNvPr id="36" name="Rectangle 38"/>
          <p:cNvSpPr/>
          <p:nvPr/>
        </p:nvSpPr>
        <p:spPr>
          <a:xfrm>
            <a:off x="3336739" y="3153020"/>
            <a:ext cx="70231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50×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8" name="Rectangle 39"/>
          <p:cNvSpPr/>
          <p:nvPr/>
        </p:nvSpPr>
        <p:spPr>
          <a:xfrm>
            <a:off x="4994089" y="3153020"/>
            <a:ext cx="87185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100×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9" name="Rectangle 40"/>
          <p:cNvSpPr/>
          <p:nvPr/>
        </p:nvSpPr>
        <p:spPr>
          <a:xfrm>
            <a:off x="6765739" y="3153020"/>
            <a:ext cx="87185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160×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0" name="Rectangle 41"/>
          <p:cNvSpPr/>
          <p:nvPr/>
        </p:nvSpPr>
        <p:spPr>
          <a:xfrm>
            <a:off x="3279589" y="3979816"/>
            <a:ext cx="87185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200×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1" name="Rectangle 42"/>
          <p:cNvSpPr/>
          <p:nvPr/>
        </p:nvSpPr>
        <p:spPr>
          <a:xfrm>
            <a:off x="4994089" y="3979816"/>
            <a:ext cx="87185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400×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2" name="Rectangle 43"/>
          <p:cNvSpPr/>
          <p:nvPr/>
        </p:nvSpPr>
        <p:spPr>
          <a:xfrm>
            <a:off x="6765739" y="3979816"/>
            <a:ext cx="87185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640×</a:t>
            </a:r>
            <a:endParaRPr lang="en-US" altLang="zh-CN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4663" y="1661795"/>
            <a:ext cx="779716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显微镜的放大倍数越大，观察到得物象就越大。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9729" y="338818"/>
            <a:ext cx="3337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物</a:t>
            </a:r>
            <a:r>
              <a:rPr lang="zh-CN" altLang="en-US" sz="2800" b="1" dirty="0">
                <a:cs typeface="+mn-ea"/>
                <a:sym typeface="+mn-lt"/>
              </a:rPr>
              <a:t>体放大倍数的计算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36" grpId="0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4210" y="1443990"/>
            <a:ext cx="7792720" cy="1360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800" dirty="0">
                <a:cs typeface="+mn-ea"/>
                <a:sym typeface="+mn-lt"/>
              </a:rPr>
              <a:t>从目镜内看到的物象是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倒象</a:t>
            </a:r>
            <a:r>
              <a:rPr lang="zh-CN" altLang="en-US" sz="2800" dirty="0">
                <a:cs typeface="+mn-ea"/>
                <a:sym typeface="+mn-lt"/>
              </a:rPr>
              <a:t>，即上下颠倒，左右相反，所以玻片标本的移动方向与物象的移动方向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完全相反</a:t>
            </a:r>
            <a:r>
              <a:rPr lang="zh-CN" altLang="en-US" sz="2800" dirty="0">
                <a:cs typeface="+mn-ea"/>
                <a:sym typeface="+mn-lt"/>
              </a:rPr>
              <a:t>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030" y="3208474"/>
            <a:ext cx="8091011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800" dirty="0">
                <a:cs typeface="+mn-ea"/>
                <a:sym typeface="+mn-lt"/>
              </a:rPr>
              <a:t>如：玻片标本上的“上”字，看到的物象就是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>
            <a:off x="7767955" y="3295729"/>
            <a:ext cx="524510" cy="4495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上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029" y="272143"/>
            <a:ext cx="257556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显微镜的成像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8390" y="278403"/>
            <a:ext cx="340774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显</a:t>
            </a:r>
            <a:r>
              <a:rPr lang="zh-CN" altLang="en-US" sz="2800" b="1" dirty="0">
                <a:cs typeface="+mn-ea"/>
                <a:sym typeface="+mn-lt"/>
              </a:rPr>
              <a:t>微镜的构造及作用</a:t>
            </a:r>
            <a:endParaRPr lang="zh-CN" altLang="en-US" sz="2800" b="1" dirty="0">
              <a:cs typeface="+mn-ea"/>
              <a:sym typeface="+mn-lt"/>
            </a:endParaRPr>
          </a:p>
        </p:txBody>
      </p:sp>
      <p:pic>
        <p:nvPicPr>
          <p:cNvPr id="3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0507" y="954405"/>
            <a:ext cx="3524250" cy="4148455"/>
          </a:xfrm>
          <a:prstGeom prst="rect">
            <a:avLst/>
          </a:prstGeom>
        </p:spPr>
      </p:pic>
      <p:sp>
        <p:nvSpPr>
          <p:cNvPr id="5" name="Line 79"/>
          <p:cNvSpPr/>
          <p:nvPr/>
        </p:nvSpPr>
        <p:spPr>
          <a:xfrm flipH="1">
            <a:off x="5132359" y="1200812"/>
            <a:ext cx="142504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Text Box 64"/>
          <p:cNvSpPr txBox="1"/>
          <p:nvPr/>
        </p:nvSpPr>
        <p:spPr>
          <a:xfrm>
            <a:off x="5718927" y="820071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Line 82"/>
          <p:cNvSpPr/>
          <p:nvPr/>
        </p:nvSpPr>
        <p:spPr>
          <a:xfrm flipH="1">
            <a:off x="5016719" y="1984823"/>
            <a:ext cx="1487001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Line 82"/>
          <p:cNvSpPr/>
          <p:nvPr/>
        </p:nvSpPr>
        <p:spPr>
          <a:xfrm flipH="1">
            <a:off x="5386283" y="2689673"/>
            <a:ext cx="1117437" cy="13362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Line 82"/>
          <p:cNvSpPr/>
          <p:nvPr/>
        </p:nvSpPr>
        <p:spPr>
          <a:xfrm flipH="1" flipV="1">
            <a:off x="5600152" y="3752850"/>
            <a:ext cx="903820" cy="19431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Line 82"/>
          <p:cNvSpPr/>
          <p:nvPr/>
        </p:nvSpPr>
        <p:spPr>
          <a:xfrm flipH="1">
            <a:off x="5633234" y="3544134"/>
            <a:ext cx="854330" cy="66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Line 82"/>
          <p:cNvSpPr/>
          <p:nvPr/>
        </p:nvSpPr>
        <p:spPr>
          <a:xfrm flipH="1">
            <a:off x="5419655" y="3089723"/>
            <a:ext cx="1084064" cy="2057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Line 82"/>
          <p:cNvSpPr/>
          <p:nvPr/>
        </p:nvSpPr>
        <p:spPr>
          <a:xfrm flipH="1">
            <a:off x="5022528" y="4347023"/>
            <a:ext cx="141213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Line 82"/>
          <p:cNvSpPr/>
          <p:nvPr/>
        </p:nvSpPr>
        <p:spPr>
          <a:xfrm flipH="1">
            <a:off x="5545769" y="4809194"/>
            <a:ext cx="929376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Line 100"/>
          <p:cNvSpPr/>
          <p:nvPr/>
        </p:nvSpPr>
        <p:spPr>
          <a:xfrm>
            <a:off x="3132218" y="1439545"/>
            <a:ext cx="1441989" cy="6635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Line 100"/>
          <p:cNvSpPr/>
          <p:nvPr/>
        </p:nvSpPr>
        <p:spPr>
          <a:xfrm>
            <a:off x="2879278" y="1899920"/>
            <a:ext cx="1488554" cy="7175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Line 100"/>
          <p:cNvSpPr/>
          <p:nvPr/>
        </p:nvSpPr>
        <p:spPr>
          <a:xfrm>
            <a:off x="2838279" y="2419931"/>
            <a:ext cx="1057165" cy="47212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Line 100"/>
          <p:cNvSpPr/>
          <p:nvPr/>
        </p:nvSpPr>
        <p:spPr>
          <a:xfrm>
            <a:off x="2643083" y="2943433"/>
            <a:ext cx="2311000" cy="5022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Line 100"/>
          <p:cNvSpPr/>
          <p:nvPr/>
        </p:nvSpPr>
        <p:spPr>
          <a:xfrm flipV="1">
            <a:off x="2549641" y="3531733"/>
            <a:ext cx="2172270" cy="35279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Line 100"/>
          <p:cNvSpPr/>
          <p:nvPr/>
        </p:nvSpPr>
        <p:spPr>
          <a:xfrm>
            <a:off x="2691933" y="4377196"/>
            <a:ext cx="1181082" cy="1172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Text Box 64"/>
          <p:cNvSpPr txBox="1"/>
          <p:nvPr/>
        </p:nvSpPr>
        <p:spPr>
          <a:xfrm>
            <a:off x="5744137" y="1584058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Text Box 64"/>
          <p:cNvSpPr txBox="1"/>
          <p:nvPr/>
        </p:nvSpPr>
        <p:spPr>
          <a:xfrm>
            <a:off x="5764161" y="2289812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 Box 64"/>
          <p:cNvSpPr txBox="1"/>
          <p:nvPr/>
        </p:nvSpPr>
        <p:spPr>
          <a:xfrm>
            <a:off x="5861357" y="2723234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4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Text Box 64"/>
          <p:cNvSpPr txBox="1"/>
          <p:nvPr/>
        </p:nvSpPr>
        <p:spPr>
          <a:xfrm>
            <a:off x="5962308" y="3160411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Text Box 64"/>
          <p:cNvSpPr txBox="1"/>
          <p:nvPr/>
        </p:nvSpPr>
        <p:spPr>
          <a:xfrm>
            <a:off x="6106226" y="3512905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6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Text Box 64"/>
          <p:cNvSpPr txBox="1"/>
          <p:nvPr/>
        </p:nvSpPr>
        <p:spPr>
          <a:xfrm>
            <a:off x="5939787" y="3963431"/>
            <a:ext cx="614528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7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 Box 64"/>
          <p:cNvSpPr txBox="1"/>
          <p:nvPr/>
        </p:nvSpPr>
        <p:spPr>
          <a:xfrm>
            <a:off x="5923303" y="4418928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8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Text Box 64"/>
          <p:cNvSpPr txBox="1"/>
          <p:nvPr/>
        </p:nvSpPr>
        <p:spPr>
          <a:xfrm>
            <a:off x="3757679" y="1368432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9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Text Box 64"/>
          <p:cNvSpPr txBox="1"/>
          <p:nvPr/>
        </p:nvSpPr>
        <p:spPr>
          <a:xfrm>
            <a:off x="3479299" y="1878956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10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 Box 64"/>
          <p:cNvSpPr txBox="1"/>
          <p:nvPr/>
        </p:nvSpPr>
        <p:spPr>
          <a:xfrm>
            <a:off x="3228137" y="2266035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11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Text Box 64"/>
          <p:cNvSpPr txBox="1"/>
          <p:nvPr/>
        </p:nvSpPr>
        <p:spPr>
          <a:xfrm>
            <a:off x="3095900" y="2698020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12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Text Box 64"/>
          <p:cNvSpPr txBox="1"/>
          <p:nvPr/>
        </p:nvSpPr>
        <p:spPr>
          <a:xfrm>
            <a:off x="3081299" y="3365234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13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Text Box 64"/>
          <p:cNvSpPr txBox="1"/>
          <p:nvPr/>
        </p:nvSpPr>
        <p:spPr>
          <a:xfrm>
            <a:off x="3178689" y="4012254"/>
            <a:ext cx="7034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14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34"/>
          <p:cNvSpPr txBox="1"/>
          <p:nvPr/>
        </p:nvSpPr>
        <p:spPr>
          <a:xfrm>
            <a:off x="6482100" y="1733776"/>
            <a:ext cx="92937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镜筒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6482100" y="2446207"/>
            <a:ext cx="117721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转换器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5" name="TextBox 37"/>
          <p:cNvSpPr txBox="1"/>
          <p:nvPr/>
        </p:nvSpPr>
        <p:spPr>
          <a:xfrm>
            <a:off x="6482100" y="2846257"/>
            <a:ext cx="867418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物镜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6482100" y="3246307"/>
            <a:ext cx="1487001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载物台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6482100" y="3703507"/>
            <a:ext cx="1301127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遮光器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8" name="TextBox 40"/>
          <p:cNvSpPr txBox="1"/>
          <p:nvPr/>
        </p:nvSpPr>
        <p:spPr>
          <a:xfrm>
            <a:off x="6482100" y="4103557"/>
            <a:ext cx="1425043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反光镜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482100" y="4637427"/>
            <a:ext cx="1487001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镜座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0" name="TextBox 43"/>
          <p:cNvSpPr txBox="1"/>
          <p:nvPr/>
        </p:nvSpPr>
        <p:spPr>
          <a:xfrm>
            <a:off x="1510007" y="1192825"/>
            <a:ext cx="1920709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粗准焦螺旋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1" name="TextBox 44"/>
          <p:cNvSpPr txBox="1"/>
          <p:nvPr/>
        </p:nvSpPr>
        <p:spPr>
          <a:xfrm>
            <a:off x="1234769" y="1635675"/>
            <a:ext cx="266421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细准焦螺旋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2" name="TextBox 45"/>
          <p:cNvSpPr txBox="1"/>
          <p:nvPr/>
        </p:nvSpPr>
        <p:spPr>
          <a:xfrm>
            <a:off x="2107505" y="2176726"/>
            <a:ext cx="1239168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镜臂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3" name="TextBox 46"/>
          <p:cNvSpPr txBox="1"/>
          <p:nvPr/>
        </p:nvSpPr>
        <p:spPr>
          <a:xfrm>
            <a:off x="1655082" y="2724450"/>
            <a:ext cx="1301127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通光孔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4" name="TextBox 47"/>
          <p:cNvSpPr txBox="1"/>
          <p:nvPr/>
        </p:nvSpPr>
        <p:spPr>
          <a:xfrm>
            <a:off x="1519951" y="3639682"/>
            <a:ext cx="117721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压片夹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5" name="TextBox 48"/>
          <p:cNvSpPr txBox="1"/>
          <p:nvPr/>
        </p:nvSpPr>
        <p:spPr>
          <a:xfrm>
            <a:off x="2001719" y="4127337"/>
            <a:ext cx="118866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镜柱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6482100" y="971408"/>
            <a:ext cx="1425043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目镜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/>
          <p:nvPr/>
        </p:nvSpPr>
        <p:spPr>
          <a:xfrm>
            <a:off x="222885" y="991870"/>
            <a:ext cx="877824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在显微镜下观察印有“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F”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字的装片，看到的物像是（    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A.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B.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C.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 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D.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  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55303" name="WordArt 6"/>
          <p:cNvSpPr>
            <a:spLocks noTextEdit="1"/>
          </p:cNvSpPr>
          <p:nvPr/>
        </p:nvSpPr>
        <p:spPr>
          <a:xfrm rot="16200000">
            <a:off x="6237605" y="1813560"/>
            <a:ext cx="228600" cy="134620"/>
          </a:xfrm>
          <a:prstGeom prst="rect">
            <a:avLst/>
          </a:prstGeom>
        </p:spPr>
        <p:txBody>
          <a:bodyPr vert="wordArtVert" wrap="none" lIns="68580" tIns="34290" rIns="68580" bIns="34290" fromWordArt="1">
            <a:prstTxWarp prst="textPlain">
              <a:avLst>
                <a:gd name="adj" fmla="val 49999"/>
              </a:avLst>
            </a:prstTxWarp>
            <a:normAutofit lnSpcReduction="10000"/>
          </a:bodyPr>
          <a:lstStyle/>
          <a:p>
            <a:pPr algn="ctr" fontAlgn="base">
              <a:lnSpc>
                <a:spcPct val="150000"/>
              </a:lnSpc>
              <a:defRPr/>
            </a:pPr>
            <a:r>
              <a:rPr lang="zh-CN" altLang="en-US" sz="400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cs typeface="+mn-ea"/>
                <a:sym typeface="+mn-lt"/>
              </a:rPr>
              <a:t>F</a:t>
            </a:r>
            <a:endParaRPr lang="zh-CN" altLang="en-US" sz="400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cs typeface="+mn-ea"/>
              <a:sym typeface="+mn-lt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7893209" y="1047068"/>
            <a:ext cx="4572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700" dirty="0">
                <a:solidFill>
                  <a:srgbClr val="FF0000"/>
                </a:solidFill>
                <a:cs typeface="+mn-ea"/>
                <a:sym typeface="+mn-lt"/>
              </a:rPr>
              <a:t>D</a:t>
            </a:r>
            <a:endParaRPr lang="en-US" altLang="zh-CN" sz="27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316684" y="2483698"/>
            <a:ext cx="8205788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2.</a:t>
            </a:r>
            <a:r>
              <a:rPr lang="zh-CN" altLang="en-US" sz="2400" dirty="0">
                <a:cs typeface="+mn-ea"/>
                <a:sym typeface="+mn-lt"/>
              </a:rPr>
              <a:t>一物像处于显微镜视野右上方，要使该物像移至视野的正中央，应向（    ）方向推玻片。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A.</a:t>
            </a:r>
            <a:r>
              <a:rPr lang="zh-CN" altLang="en-US" sz="2400" dirty="0">
                <a:cs typeface="+mn-ea"/>
                <a:sym typeface="+mn-lt"/>
              </a:rPr>
              <a:t>右上方          </a:t>
            </a:r>
            <a:r>
              <a:rPr lang="en-US" altLang="zh-CN" sz="2400" dirty="0">
                <a:cs typeface="+mn-ea"/>
                <a:sym typeface="+mn-lt"/>
              </a:rPr>
              <a:t>B.</a:t>
            </a:r>
            <a:r>
              <a:rPr lang="zh-CN" altLang="en-US" sz="2400" dirty="0">
                <a:cs typeface="+mn-ea"/>
                <a:sym typeface="+mn-lt"/>
              </a:rPr>
              <a:t>右下方    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C.</a:t>
            </a:r>
            <a:r>
              <a:rPr lang="zh-CN" altLang="en-US" sz="2400" dirty="0">
                <a:cs typeface="+mn-ea"/>
                <a:sym typeface="+mn-lt"/>
              </a:rPr>
              <a:t>左上方          </a:t>
            </a:r>
            <a:r>
              <a:rPr lang="en-US" altLang="zh-CN" sz="2400" dirty="0">
                <a:cs typeface="+mn-ea"/>
                <a:sym typeface="+mn-lt"/>
              </a:rPr>
              <a:t>D.</a:t>
            </a:r>
            <a:r>
              <a:rPr lang="zh-CN" altLang="en-US" sz="2400" dirty="0">
                <a:cs typeface="+mn-ea"/>
                <a:sym typeface="+mn-lt"/>
              </a:rPr>
              <a:t>左下方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2345668" y="2978204"/>
            <a:ext cx="457200" cy="691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700" dirty="0">
                <a:solidFill>
                  <a:srgbClr val="FF0000"/>
                </a:solidFill>
                <a:cs typeface="+mn-ea"/>
                <a:sym typeface="+mn-lt"/>
              </a:rPr>
              <a:t>A</a:t>
            </a:r>
            <a:endParaRPr lang="en-US" altLang="zh-CN" sz="27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8485" y="291465"/>
            <a:ext cx="197929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5400000">
            <a:off x="1525905" y="1691640"/>
            <a:ext cx="4000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F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6200000">
            <a:off x="3214370" y="1691640"/>
            <a:ext cx="4000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F</a:t>
            </a:r>
            <a:endParaRPr lang="en-US" altLang="zh-CN" sz="28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V="1">
            <a:off x="4505325" y="1671955"/>
            <a:ext cx="523875" cy="4667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64235" y="977565"/>
            <a:ext cx="7729538" cy="1730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457200" indent="-457200"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3.</a:t>
            </a:r>
            <a:r>
              <a:rPr lang="zh-CN" altLang="en-US" sz="2400" dirty="0">
                <a:cs typeface="+mn-ea"/>
                <a:sym typeface="+mn-lt"/>
              </a:rPr>
              <a:t>显微镜放大倍数的计算方法是</a:t>
            </a:r>
            <a:r>
              <a:rPr lang="en-US" altLang="zh-CN" sz="2400" dirty="0">
                <a:cs typeface="+mn-ea"/>
                <a:sym typeface="+mn-lt"/>
              </a:rPr>
              <a:t>(     )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A.</a:t>
            </a:r>
            <a:r>
              <a:rPr lang="zh-CN" altLang="en-US" sz="2400" dirty="0">
                <a:cs typeface="+mn-ea"/>
                <a:sym typeface="+mn-lt"/>
              </a:rPr>
              <a:t>以目镜倍数为准  </a:t>
            </a:r>
            <a:r>
              <a:rPr lang="en-US" altLang="zh-CN" sz="2400" dirty="0">
                <a:cs typeface="+mn-ea"/>
                <a:sym typeface="+mn-lt"/>
              </a:rPr>
              <a:t>B.</a:t>
            </a:r>
            <a:r>
              <a:rPr lang="zh-CN" altLang="en-US" sz="2400" dirty="0">
                <a:cs typeface="+mn-ea"/>
                <a:sym typeface="+mn-lt"/>
              </a:rPr>
              <a:t>目镜与物镜倍数的乘积</a:t>
            </a:r>
            <a:endParaRPr lang="zh-CN" altLang="en-US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C.</a:t>
            </a:r>
            <a:r>
              <a:rPr lang="zh-CN" altLang="en-US" sz="2400" dirty="0">
                <a:cs typeface="+mn-ea"/>
                <a:sym typeface="+mn-lt"/>
              </a:rPr>
              <a:t>以物镜倍数为准  </a:t>
            </a:r>
            <a:r>
              <a:rPr lang="en-US" altLang="zh-CN" sz="2400" dirty="0">
                <a:cs typeface="+mn-ea"/>
                <a:sym typeface="+mn-lt"/>
              </a:rPr>
              <a:t>D.</a:t>
            </a:r>
            <a:r>
              <a:rPr lang="zh-CN" altLang="en-US" sz="2400" dirty="0">
                <a:cs typeface="+mn-ea"/>
                <a:sym typeface="+mn-lt"/>
              </a:rPr>
              <a:t>目镜与物镜倍数之和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571795" y="1072128"/>
            <a:ext cx="6477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B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4235" y="2835059"/>
            <a:ext cx="7474744" cy="18776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cs typeface="+mn-ea"/>
                <a:sym typeface="+mn-lt"/>
              </a:rPr>
              <a:t>4.</a:t>
            </a:r>
            <a:r>
              <a:rPr lang="zh-CN" altLang="en-US" sz="2400" kern="0" dirty="0">
                <a:cs typeface="+mn-ea"/>
                <a:sym typeface="+mn-lt"/>
              </a:rPr>
              <a:t>遮光器上光圈的作用是</a:t>
            </a:r>
            <a:r>
              <a:rPr lang="en-US" altLang="zh-CN" sz="2400" kern="0" dirty="0">
                <a:cs typeface="+mn-ea"/>
                <a:sym typeface="+mn-lt"/>
              </a:rPr>
              <a:t>(     )</a:t>
            </a:r>
            <a:endParaRPr lang="en-US" altLang="zh-CN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cs typeface="+mn-ea"/>
                <a:sym typeface="+mn-lt"/>
              </a:rPr>
              <a:t>    A.</a:t>
            </a:r>
            <a:r>
              <a:rPr lang="zh-CN" altLang="en-US" sz="2400" kern="0" dirty="0">
                <a:cs typeface="+mn-ea"/>
                <a:sym typeface="+mn-lt"/>
              </a:rPr>
              <a:t>调节焦距            </a:t>
            </a:r>
            <a:r>
              <a:rPr lang="en-US" altLang="zh-CN" sz="2400" kern="0" dirty="0">
                <a:cs typeface="+mn-ea"/>
                <a:sym typeface="+mn-lt"/>
              </a:rPr>
              <a:t>B.</a:t>
            </a:r>
            <a:r>
              <a:rPr lang="zh-CN" altLang="en-US" sz="2400" kern="0" dirty="0">
                <a:cs typeface="+mn-ea"/>
                <a:sym typeface="+mn-lt"/>
              </a:rPr>
              <a:t>调节光亮度</a:t>
            </a:r>
            <a:endParaRPr lang="zh-CN" altLang="en-US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cs typeface="+mn-ea"/>
                <a:sym typeface="+mn-lt"/>
              </a:rPr>
              <a:t>    C.</a:t>
            </a:r>
            <a:r>
              <a:rPr lang="zh-CN" altLang="en-US" sz="2400" kern="0" dirty="0">
                <a:cs typeface="+mn-ea"/>
                <a:sym typeface="+mn-lt"/>
              </a:rPr>
              <a:t>调节光线角度        </a:t>
            </a:r>
            <a:r>
              <a:rPr lang="en-US" altLang="zh-CN" sz="2400" kern="0" dirty="0">
                <a:cs typeface="+mn-ea"/>
                <a:sym typeface="+mn-lt"/>
              </a:rPr>
              <a:t>D.</a:t>
            </a:r>
            <a:r>
              <a:rPr lang="zh-CN" altLang="en-US" sz="2400" kern="0" dirty="0">
                <a:cs typeface="+mn-ea"/>
                <a:sym typeface="+mn-lt"/>
              </a:rPr>
              <a:t>调节图像清晰度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4640282" y="2944240"/>
            <a:ext cx="6477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B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578485" y="291465"/>
            <a:ext cx="197929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750" y="981075"/>
            <a:ext cx="8367395" cy="36874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cs typeface="+mn-ea"/>
                <a:sym typeface="+mn-lt"/>
              </a:rPr>
              <a:t>5. </a:t>
            </a:r>
            <a:r>
              <a:rPr kumimoji="1" lang="zh-CN" altLang="en-US" sz="2400" kern="0" dirty="0">
                <a:cs typeface="+mn-ea"/>
                <a:sym typeface="+mn-lt"/>
              </a:rPr>
              <a:t>观察同一材料的同一部位时，高倍物镜与低倍物镜相比，其（     ）                      </a:t>
            </a:r>
            <a:endParaRPr kumimoji="1" lang="zh-CN" altLang="en-US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kern="0" dirty="0">
                <a:cs typeface="+mn-ea"/>
                <a:sym typeface="+mn-lt"/>
              </a:rPr>
              <a:t>  </a:t>
            </a:r>
            <a:r>
              <a:rPr kumimoji="1" lang="en-US" altLang="zh-CN" sz="2400" kern="0" dirty="0">
                <a:cs typeface="+mn-ea"/>
                <a:sym typeface="+mn-lt"/>
              </a:rPr>
              <a:t>A.</a:t>
            </a:r>
            <a:r>
              <a:rPr kumimoji="1" lang="zh-CN" altLang="en-US" sz="2400" kern="0" dirty="0">
                <a:cs typeface="+mn-ea"/>
                <a:sym typeface="+mn-lt"/>
              </a:rPr>
              <a:t>物像小、视野亮，看到的细胞数目多            </a:t>
            </a:r>
            <a:endParaRPr kumimoji="1" lang="zh-CN" altLang="en-US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kern="0" dirty="0">
                <a:cs typeface="+mn-ea"/>
                <a:sym typeface="+mn-lt"/>
              </a:rPr>
              <a:t>  </a:t>
            </a:r>
            <a:r>
              <a:rPr kumimoji="1" lang="en-US" altLang="zh-CN" sz="2400" kern="0" dirty="0">
                <a:cs typeface="+mn-ea"/>
                <a:sym typeface="+mn-lt"/>
              </a:rPr>
              <a:t>B.</a:t>
            </a:r>
            <a:r>
              <a:rPr kumimoji="1" lang="zh-CN" altLang="en-US" sz="2400" kern="0" dirty="0">
                <a:cs typeface="+mn-ea"/>
                <a:sym typeface="+mn-lt"/>
              </a:rPr>
              <a:t>物像小、视野暗，看到的细胞数目少          </a:t>
            </a:r>
            <a:endParaRPr kumimoji="1" lang="zh-CN" altLang="en-US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kern="0" dirty="0">
                <a:cs typeface="+mn-ea"/>
                <a:sym typeface="+mn-lt"/>
              </a:rPr>
              <a:t>  </a:t>
            </a:r>
            <a:r>
              <a:rPr kumimoji="1" lang="en-US" altLang="zh-CN" sz="2400" kern="0" dirty="0">
                <a:cs typeface="+mn-ea"/>
                <a:sym typeface="+mn-lt"/>
              </a:rPr>
              <a:t>C.</a:t>
            </a:r>
            <a:r>
              <a:rPr kumimoji="1" lang="zh-CN" altLang="en-US" sz="2400" kern="0" dirty="0">
                <a:cs typeface="+mn-ea"/>
                <a:sym typeface="+mn-lt"/>
              </a:rPr>
              <a:t>物像大、视野暗，看到的细胞数目少           </a:t>
            </a:r>
            <a:endParaRPr kumimoji="1" lang="zh-CN" altLang="en-US" sz="2400" kern="0" dirty="0">
              <a:cs typeface="+mn-ea"/>
              <a:sym typeface="+mn-lt"/>
            </a:endParaRPr>
          </a:p>
          <a:p>
            <a:pPr marL="257175" indent="-257175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kern="0" dirty="0">
                <a:cs typeface="+mn-ea"/>
                <a:sym typeface="+mn-lt"/>
              </a:rPr>
              <a:t>  </a:t>
            </a:r>
            <a:r>
              <a:rPr kumimoji="1" lang="en-US" altLang="zh-CN" sz="2400" kern="0" dirty="0">
                <a:cs typeface="+mn-ea"/>
                <a:sym typeface="+mn-lt"/>
              </a:rPr>
              <a:t>D.</a:t>
            </a:r>
            <a:r>
              <a:rPr kumimoji="1" lang="zh-CN" altLang="en-US" sz="2400" kern="0" dirty="0">
                <a:cs typeface="+mn-ea"/>
                <a:sym typeface="+mn-lt"/>
              </a:rPr>
              <a:t>物像大、视野亮，看到的细胞数目多 </a:t>
            </a:r>
            <a:endParaRPr kumimoji="1" lang="zh-CN" altLang="en-US" sz="2400" kern="0" dirty="0">
              <a:cs typeface="+mn-ea"/>
              <a:sym typeface="+mn-lt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1686719" y="1625384"/>
            <a:ext cx="6477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578485" y="291465"/>
            <a:ext cx="197929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课堂检测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9014" y="1490626"/>
            <a:ext cx="2960987" cy="30860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8"/>
          <p:cNvSpPr txBox="1"/>
          <p:nvPr/>
        </p:nvSpPr>
        <p:spPr>
          <a:xfrm>
            <a:off x="4259104" y="1367869"/>
            <a:ext cx="4471035" cy="92814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目镜</a:t>
            </a:r>
            <a:r>
              <a:rPr lang="zh-CN" altLang="en-US" sz="2400" dirty="0">
                <a:cs typeface="+mn-ea"/>
                <a:sym typeface="+mn-lt"/>
              </a:rPr>
              <a:t>：放大物象，镜头上标有放大倍数（</a:t>
            </a:r>
            <a:r>
              <a:rPr lang="en-US" altLang="zh-CN" sz="2400" dirty="0">
                <a:cs typeface="+mn-ea"/>
                <a:sym typeface="+mn-lt"/>
              </a:rPr>
              <a:t>5×, 10×, 16×)</a:t>
            </a:r>
            <a:endParaRPr lang="en-US" altLang="zh-CN" sz="2400" dirty="0">
              <a:cs typeface="+mn-ea"/>
              <a:sym typeface="+mn-lt"/>
            </a:endParaRPr>
          </a:p>
          <a:p>
            <a:pPr algn="ctr">
              <a:defRPr/>
            </a:pPr>
            <a:endParaRPr lang="en-US" altLang="zh-CN" sz="2800" dirty="0">
              <a:cs typeface="+mn-ea"/>
              <a:sym typeface="+mn-lt"/>
            </a:endParaRPr>
          </a:p>
          <a:p>
            <a:pPr algn="ctr">
              <a:defRPr/>
            </a:pP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6" name="Rectangle 27"/>
          <p:cNvSpPr txBox="1"/>
          <p:nvPr/>
        </p:nvSpPr>
        <p:spPr>
          <a:xfrm>
            <a:off x="4311650" y="2863850"/>
            <a:ext cx="4625340" cy="8769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257175" indent="-257175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物镜</a:t>
            </a:r>
            <a:r>
              <a:rPr lang="zh-CN" altLang="en-US" sz="2400" dirty="0">
                <a:cs typeface="+mn-ea"/>
                <a:sym typeface="+mn-lt"/>
              </a:rPr>
              <a:t>：放大物象，镜头上标有放大倍数（</a:t>
            </a:r>
            <a:r>
              <a:rPr lang="en-US" altLang="zh-CN" sz="2400" dirty="0">
                <a:cs typeface="+mn-ea"/>
                <a:sym typeface="+mn-lt"/>
              </a:rPr>
              <a:t>10×</a:t>
            </a:r>
            <a:r>
              <a:rPr lang="zh-CN" altLang="en-US" sz="2400" dirty="0">
                <a:cs typeface="+mn-ea"/>
                <a:sym typeface="+mn-lt"/>
              </a:rPr>
              <a:t>，</a:t>
            </a:r>
            <a:r>
              <a:rPr lang="en-US" altLang="zh-CN" sz="2400" dirty="0">
                <a:cs typeface="+mn-ea"/>
                <a:sym typeface="+mn-lt"/>
              </a:rPr>
              <a:t>40×</a:t>
            </a:r>
            <a:r>
              <a:rPr lang="zh-CN" altLang="en-US" sz="2400" dirty="0">
                <a:cs typeface="+mn-ea"/>
                <a:sym typeface="+mn-lt"/>
              </a:rPr>
              <a:t>，</a:t>
            </a:r>
            <a:r>
              <a:rPr lang="en-US" altLang="zh-CN" sz="2400" dirty="0">
                <a:cs typeface="+mn-ea"/>
                <a:sym typeface="+mn-lt"/>
              </a:rPr>
              <a:t>100×</a:t>
            </a:r>
            <a:r>
              <a:rPr lang="zh-CN" altLang="en-US" sz="2400" dirty="0">
                <a:cs typeface="+mn-ea"/>
                <a:sym typeface="+mn-lt"/>
              </a:rPr>
              <a:t>）</a:t>
            </a:r>
            <a:endParaRPr lang="en-US" altLang="zh-CN" sz="2400" dirty="0">
              <a:cs typeface="+mn-ea"/>
              <a:sym typeface="+mn-lt"/>
            </a:endParaRPr>
          </a:p>
          <a:p>
            <a:pPr marL="257175" indent="-257175">
              <a:spcBef>
                <a:spcPct val="20000"/>
              </a:spcBef>
              <a:defRPr/>
            </a:pPr>
            <a:endParaRPr lang="en-US" altLang="zh-CN" sz="1600" dirty="0">
              <a:cs typeface="+mn-ea"/>
              <a:sym typeface="+mn-lt"/>
            </a:endParaRPr>
          </a:p>
          <a:p>
            <a:pPr marL="257175" indent="-257175">
              <a:spcBef>
                <a:spcPct val="20000"/>
              </a:spcBef>
              <a:defRPr/>
            </a:pPr>
            <a:endParaRPr lang="en-US" altLang="zh-CN" sz="1600" dirty="0">
              <a:cs typeface="+mn-ea"/>
              <a:sym typeface="+mn-lt"/>
            </a:endParaRPr>
          </a:p>
          <a:p>
            <a:pPr marL="257175" indent="-257175">
              <a:spcBef>
                <a:spcPct val="20000"/>
              </a:spcBef>
              <a:defRPr/>
            </a:pP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4340" name="Line 79"/>
          <p:cNvSpPr/>
          <p:nvPr/>
        </p:nvSpPr>
        <p:spPr>
          <a:xfrm flipH="1">
            <a:off x="2438400" y="1626156"/>
            <a:ext cx="1872997" cy="1214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41" name="Line 79"/>
          <p:cNvSpPr/>
          <p:nvPr/>
        </p:nvSpPr>
        <p:spPr>
          <a:xfrm rot="-1380000" flipH="1" flipV="1">
            <a:off x="2805684" y="2797360"/>
            <a:ext cx="1443866" cy="61032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620" name="文本框 24619"/>
          <p:cNvSpPr txBox="1"/>
          <p:nvPr/>
        </p:nvSpPr>
        <p:spPr>
          <a:xfrm>
            <a:off x="4682410" y="3812688"/>
            <a:ext cx="3883819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目镜越长，放大倍数越小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物镜越长，放大倍数越大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68779" y="301988"/>
            <a:ext cx="327850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1.</a:t>
            </a:r>
            <a:r>
              <a:rPr lang="zh-CN" altLang="en-US" sz="2800" b="1" dirty="0">
                <a:cs typeface="+mn-ea"/>
                <a:sym typeface="+mn-lt"/>
              </a:rPr>
              <a:t>显微镜的光学部分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4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4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688279" y="812735"/>
            <a:ext cx="1064419" cy="16430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752698" y="806544"/>
            <a:ext cx="1074896" cy="1641634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3"/>
            </p:custDataLst>
          </p:nvPr>
        </p:nvPicPr>
        <p:blipFill rotWithShape="1">
          <a:blip r:embed="rId4" cstate="screen"/>
          <a:srcRect t="6835"/>
          <a:stretch>
            <a:fillRect/>
          </a:stretch>
        </p:blipFill>
        <p:spPr>
          <a:xfrm rot="10800000">
            <a:off x="4189545" y="810830"/>
            <a:ext cx="3372326" cy="1684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249460" y="2413093"/>
            <a:ext cx="1014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目镜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0682" y="2445955"/>
            <a:ext cx="10149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63026" y="850994"/>
            <a:ext cx="2264569" cy="55673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圆角矩形 7"/>
          <p:cNvSpPr/>
          <p:nvPr/>
        </p:nvSpPr>
        <p:spPr>
          <a:xfrm>
            <a:off x="4183194" y="838200"/>
            <a:ext cx="3372803" cy="4912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/>
        </p:nvSpPr>
        <p:spPr>
          <a:xfrm>
            <a:off x="5338576" y="407605"/>
            <a:ext cx="144973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有螺纹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9898" y="373427"/>
            <a:ext cx="144973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没有螺纹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9172" y="4446597"/>
            <a:ext cx="10758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目镜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9486" y="4446756"/>
            <a:ext cx="10351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2890" y="4404846"/>
            <a:ext cx="10758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目镜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3867" y="4399131"/>
            <a:ext cx="10351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rot="16200000">
            <a:off x="2169795" y="4084955"/>
            <a:ext cx="170180" cy="546735"/>
          </a:xfrm>
          <a:prstGeom prst="leftBrace">
            <a:avLst>
              <a:gd name="adj1" fmla="val 32060"/>
              <a:gd name="adj2" fmla="val 536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左大括号 15"/>
          <p:cNvSpPr/>
          <p:nvPr/>
        </p:nvSpPr>
        <p:spPr>
          <a:xfrm rot="16200000">
            <a:off x="3439683" y="3911610"/>
            <a:ext cx="225743" cy="747236"/>
          </a:xfrm>
          <a:prstGeom prst="leftBrace">
            <a:avLst>
              <a:gd name="adj1" fmla="val 38117"/>
              <a:gd name="adj2" fmla="val 4995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左大括号 16"/>
          <p:cNvSpPr/>
          <p:nvPr/>
        </p:nvSpPr>
        <p:spPr>
          <a:xfrm rot="16200000">
            <a:off x="5276215" y="3717925"/>
            <a:ext cx="161290" cy="991235"/>
          </a:xfrm>
          <a:prstGeom prst="leftBrace">
            <a:avLst>
              <a:gd name="adj1" fmla="val 38546"/>
              <a:gd name="adj2" fmla="val 4875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左大括号 17"/>
          <p:cNvSpPr/>
          <p:nvPr/>
        </p:nvSpPr>
        <p:spPr>
          <a:xfrm rot="16200000">
            <a:off x="6746240" y="3697605"/>
            <a:ext cx="185420" cy="1055370"/>
          </a:xfrm>
          <a:prstGeom prst="leftBrace">
            <a:avLst>
              <a:gd name="adj1" fmla="val 4216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02" name="图片 101"/>
          <p:cNvPicPr/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715658" y="3066742"/>
            <a:ext cx="2465070" cy="11134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6"/>
          <a:stretch>
            <a:fillRect/>
          </a:stretch>
        </p:blipFill>
        <p:spPr>
          <a:xfrm>
            <a:off x="4646977" y="3092142"/>
            <a:ext cx="2832259" cy="97250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3" grpId="0"/>
      <p:bldP spid="14" grpId="0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6370" y="1465934"/>
            <a:ext cx="3035141" cy="33292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Line 79"/>
          <p:cNvSpPr/>
          <p:nvPr/>
        </p:nvSpPr>
        <p:spPr>
          <a:xfrm flipH="1">
            <a:off x="1957066" y="1663339"/>
            <a:ext cx="1555754" cy="73008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0941" y="1366158"/>
            <a:ext cx="4932521" cy="12376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粗准焦螺旋</a:t>
            </a:r>
            <a:r>
              <a:rPr lang="zh-CN" altLang="en-US" sz="2800" dirty="0">
                <a:cs typeface="+mn-ea"/>
                <a:sym typeface="+mn-lt"/>
              </a:rPr>
              <a:t>：</a:t>
            </a:r>
            <a:r>
              <a:rPr lang="zh-CN" altLang="en-US" sz="2400" dirty="0">
                <a:cs typeface="+mn-ea"/>
                <a:sym typeface="+mn-lt"/>
              </a:rPr>
              <a:t>使镜筒大幅度升降。逆时针旋转上升镜筒；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顺时针旋转下降镜筒。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389" name="Line 79"/>
          <p:cNvSpPr/>
          <p:nvPr/>
        </p:nvSpPr>
        <p:spPr>
          <a:xfrm flipH="1" flipV="1">
            <a:off x="1751689" y="2909208"/>
            <a:ext cx="1761131" cy="49911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68395" y="3187065"/>
            <a:ext cx="5474970" cy="16071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细准焦螺旋</a:t>
            </a:r>
            <a:r>
              <a:rPr lang="zh-CN" altLang="en-US" sz="2800" dirty="0">
                <a:cs typeface="+mn-ea"/>
                <a:sym typeface="+mn-lt"/>
              </a:rPr>
              <a:t>：使镜筒小幅度升降。</a:t>
            </a:r>
            <a:endParaRPr lang="en-US" altLang="zh-CN" sz="20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逆时针旋转上升镜筒；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顺时针旋转下降镜筒。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779" y="301988"/>
            <a:ext cx="327850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2.</a:t>
            </a:r>
            <a:r>
              <a:rPr lang="zh-CN" altLang="en-US" sz="2800" b="1" dirty="0">
                <a:cs typeface="+mn-ea"/>
                <a:sym typeface="+mn-lt"/>
              </a:rPr>
              <a:t>显微镜的机械部分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54631" y="1593691"/>
            <a:ext cx="2869504" cy="31475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Line 79"/>
          <p:cNvSpPr/>
          <p:nvPr/>
        </p:nvSpPr>
        <p:spPr>
          <a:xfrm flipH="1">
            <a:off x="4818032" y="2123836"/>
            <a:ext cx="863253" cy="85296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35" name="Line 79"/>
          <p:cNvSpPr/>
          <p:nvPr/>
        </p:nvSpPr>
        <p:spPr>
          <a:xfrm flipH="1">
            <a:off x="5067300" y="3615690"/>
            <a:ext cx="83058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Line 79"/>
          <p:cNvSpPr/>
          <p:nvPr/>
        </p:nvSpPr>
        <p:spPr>
          <a:xfrm>
            <a:off x="2640330" y="2186940"/>
            <a:ext cx="1885950" cy="1371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37" name="Line 79"/>
          <p:cNvSpPr/>
          <p:nvPr/>
        </p:nvSpPr>
        <p:spPr>
          <a:xfrm flipV="1">
            <a:off x="2683130" y="3615690"/>
            <a:ext cx="1671700" cy="41567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31761" y="1873056"/>
            <a:ext cx="323850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转换器</a:t>
            </a:r>
            <a:r>
              <a:rPr lang="zh-CN" altLang="en-US" sz="2400" dirty="0">
                <a:cs typeface="+mn-ea"/>
                <a:sym typeface="+mn-lt"/>
              </a:rPr>
              <a:t>：安放和转换物镜镜头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87402" y="3395845"/>
            <a:ext cx="254889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载物台</a:t>
            </a:r>
            <a:r>
              <a:rPr lang="zh-CN" altLang="en-US" sz="2400" dirty="0">
                <a:cs typeface="+mn-ea"/>
                <a:sym typeface="+mn-lt"/>
              </a:rPr>
              <a:t>：安放玻片标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8680" y="1703546"/>
            <a:ext cx="314325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通光孔</a:t>
            </a:r>
            <a:r>
              <a:rPr lang="zh-CN" altLang="en-US" sz="2400" dirty="0">
                <a:cs typeface="+mn-ea"/>
                <a:sym typeface="+mn-lt"/>
              </a:rPr>
              <a:t>：使光线通过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6291" y="3804943"/>
            <a:ext cx="250698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压片夹</a:t>
            </a:r>
            <a:r>
              <a:rPr lang="zh-CN" altLang="en-US" sz="2400" dirty="0">
                <a:cs typeface="+mn-ea"/>
                <a:sym typeface="+mn-lt"/>
              </a:rPr>
              <a:t>：固定玻</a:t>
            </a:r>
            <a:r>
              <a:rPr lang="en-US" altLang="zh-CN" sz="2400" dirty="0">
                <a:cs typeface="+mn-ea"/>
                <a:sym typeface="+mn-lt"/>
              </a:rPr>
              <a:t>   </a:t>
            </a:r>
            <a:r>
              <a:rPr lang="zh-CN" altLang="en-US" sz="2400" dirty="0">
                <a:cs typeface="+mn-ea"/>
                <a:sym typeface="+mn-lt"/>
              </a:rPr>
              <a:t>片标本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17765" name="Group 5"/>
          <p:cNvGrpSpPr/>
          <p:nvPr/>
        </p:nvGrpSpPr>
        <p:grpSpPr>
          <a:xfrm>
            <a:off x="972265" y="2573893"/>
            <a:ext cx="1620440" cy="756047"/>
            <a:chOff x="2873" y="2352"/>
            <a:chExt cx="1361" cy="635"/>
          </a:xfrm>
        </p:grpSpPr>
        <p:sp>
          <p:nvSpPr>
            <p:cNvPr id="18443" name="AutoShape 6"/>
            <p:cNvSpPr/>
            <p:nvPr/>
          </p:nvSpPr>
          <p:spPr>
            <a:xfrm>
              <a:off x="2873" y="2352"/>
              <a:ext cx="1361" cy="635"/>
            </a:xfrm>
            <a:prstGeom prst="parallelogram">
              <a:avLst>
                <a:gd name="adj" fmla="val 53582"/>
              </a:avLst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defRPr/>
              </a:pP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44" name="Oval 7"/>
            <p:cNvSpPr/>
            <p:nvPr/>
          </p:nvSpPr>
          <p:spPr>
            <a:xfrm>
              <a:off x="3358" y="2509"/>
              <a:ext cx="363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defRPr/>
              </a:pP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7768" name="Line 8"/>
          <p:cNvSpPr/>
          <p:nvPr/>
        </p:nvSpPr>
        <p:spPr>
          <a:xfrm rot="5400000" flipV="1">
            <a:off x="1362265" y="2597040"/>
            <a:ext cx="828725" cy="1090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68778" y="301988"/>
            <a:ext cx="3682847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2.</a:t>
            </a:r>
            <a:r>
              <a:rPr lang="zh-CN" altLang="en-US" sz="2800" b="1" dirty="0">
                <a:cs typeface="+mn-ea"/>
                <a:sym typeface="+mn-lt"/>
              </a:rPr>
              <a:t>显微镜的机械部分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85255" y="1502569"/>
            <a:ext cx="2803922" cy="29934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Line 79"/>
          <p:cNvSpPr/>
          <p:nvPr/>
        </p:nvSpPr>
        <p:spPr>
          <a:xfrm flipH="1">
            <a:off x="4894860" y="2009060"/>
            <a:ext cx="881102" cy="51696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15" name="Line 79"/>
          <p:cNvSpPr/>
          <p:nvPr/>
        </p:nvSpPr>
        <p:spPr>
          <a:xfrm>
            <a:off x="3032760" y="265176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16" name="Line 79"/>
          <p:cNvSpPr/>
          <p:nvPr/>
        </p:nvSpPr>
        <p:spPr>
          <a:xfrm>
            <a:off x="2827021" y="4085748"/>
            <a:ext cx="1212473" cy="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17" name="Line 79"/>
          <p:cNvSpPr/>
          <p:nvPr/>
        </p:nvSpPr>
        <p:spPr>
          <a:xfrm flipH="1" flipV="1">
            <a:off x="5261610" y="4326890"/>
            <a:ext cx="514350" cy="88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5249" y="1559204"/>
            <a:ext cx="314706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镜筒</a:t>
            </a:r>
            <a:r>
              <a:rPr lang="zh-CN" altLang="en-US" sz="2400" dirty="0">
                <a:cs typeface="+mn-ea"/>
                <a:sym typeface="+mn-lt"/>
              </a:rPr>
              <a:t>：上端安装目镜，下端连接转换器，把目镜和物镜聚合起来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5960" y="4105910"/>
            <a:ext cx="320929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镜座</a:t>
            </a:r>
            <a:r>
              <a:rPr lang="zh-CN" altLang="en-US" sz="2400" dirty="0">
                <a:cs typeface="+mn-ea"/>
                <a:sym typeface="+mn-lt"/>
              </a:rPr>
              <a:t>：稳定和支撑镜身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210" y="2379980"/>
            <a:ext cx="258572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镜臂</a:t>
            </a:r>
            <a:r>
              <a:rPr lang="zh-CN" altLang="en-US" sz="2400" dirty="0">
                <a:cs typeface="+mn-ea"/>
                <a:sym typeface="+mn-lt"/>
              </a:rPr>
              <a:t>：握镜部位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260" y="3886647"/>
            <a:ext cx="2803922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镜柱</a:t>
            </a:r>
            <a:r>
              <a:rPr lang="zh-CN" altLang="en-US" sz="2400" dirty="0">
                <a:cs typeface="+mn-ea"/>
                <a:sym typeface="+mn-lt"/>
              </a:rPr>
              <a:t>：支撑载物台和镜臂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322" name="Line 79"/>
          <p:cNvSpPr/>
          <p:nvPr/>
        </p:nvSpPr>
        <p:spPr>
          <a:xfrm flipH="1" flipV="1">
            <a:off x="4804410" y="1836425"/>
            <a:ext cx="914402" cy="583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68779" y="301988"/>
            <a:ext cx="327850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2.</a:t>
            </a:r>
            <a:r>
              <a:rPr lang="zh-CN" altLang="en-US" sz="2800" b="1" dirty="0">
                <a:cs typeface="+mn-ea"/>
                <a:sym typeface="+mn-lt"/>
              </a:rPr>
              <a:t>显微镜的机械部分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导出向导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0395" y="1377746"/>
            <a:ext cx="3032177" cy="33259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Line 79"/>
          <p:cNvSpPr/>
          <p:nvPr/>
        </p:nvSpPr>
        <p:spPr>
          <a:xfrm rot="600000" flipH="1">
            <a:off x="2465348" y="4055064"/>
            <a:ext cx="1654680" cy="25959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460" name="Line 79"/>
          <p:cNvSpPr/>
          <p:nvPr/>
        </p:nvSpPr>
        <p:spPr>
          <a:xfrm flipH="1">
            <a:off x="2837815" y="2310130"/>
            <a:ext cx="1292860" cy="125158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0040" y="1892835"/>
            <a:ext cx="464058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遮光器</a:t>
            </a:r>
            <a:r>
              <a:rPr lang="zh-CN" altLang="en-US" sz="2400" dirty="0">
                <a:cs typeface="+mn-ea"/>
                <a:sym typeface="+mn-lt"/>
              </a:rPr>
              <a:t>：其上有大小不等的光圈，可调节光线的强弱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0042" y="3576752"/>
            <a:ext cx="3359944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反光镜</a:t>
            </a:r>
            <a:r>
              <a:rPr lang="zh-CN" altLang="en-US" sz="2400" dirty="0">
                <a:cs typeface="+mn-ea"/>
                <a:sym typeface="+mn-lt"/>
              </a:rPr>
              <a:t>：反射光线。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光线强时，用平面镜；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光线弱时，用凹面镜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17773" name="Group 13"/>
          <p:cNvGrpSpPr/>
          <p:nvPr/>
        </p:nvGrpSpPr>
        <p:grpSpPr>
          <a:xfrm>
            <a:off x="5869977" y="2702546"/>
            <a:ext cx="870109" cy="691821"/>
            <a:chOff x="3093" y="2275"/>
            <a:chExt cx="1022" cy="1009"/>
          </a:xfrm>
        </p:grpSpPr>
        <p:sp>
          <p:nvSpPr>
            <p:cNvPr id="19464" name="Oval 14"/>
            <p:cNvSpPr/>
            <p:nvPr/>
          </p:nvSpPr>
          <p:spPr>
            <a:xfrm>
              <a:off x="3093" y="2275"/>
              <a:ext cx="1022" cy="1009"/>
            </a:xfrm>
            <a:prstGeom prst="ellipse">
              <a:avLst/>
            </a:prstGeom>
            <a:solidFill>
              <a:schemeClr val="tx1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defRPr/>
              </a:pP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9465" name="Group 15"/>
            <p:cNvGrpSpPr/>
            <p:nvPr/>
          </p:nvGrpSpPr>
          <p:grpSpPr>
            <a:xfrm>
              <a:off x="3225" y="2394"/>
              <a:ext cx="780" cy="844"/>
              <a:chOff x="3333" y="754"/>
              <a:chExt cx="1406" cy="1406"/>
            </a:xfrm>
          </p:grpSpPr>
          <p:sp>
            <p:nvSpPr>
              <p:cNvPr id="19466" name="Oval 16"/>
              <p:cNvSpPr/>
              <p:nvPr/>
            </p:nvSpPr>
            <p:spPr>
              <a:xfrm>
                <a:off x="4014" y="845"/>
                <a:ext cx="725" cy="725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67" name="Oval 17"/>
              <p:cNvSpPr/>
              <p:nvPr/>
            </p:nvSpPr>
            <p:spPr>
              <a:xfrm>
                <a:off x="3695" y="1525"/>
                <a:ext cx="635" cy="635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68" name="Oval 18"/>
              <p:cNvSpPr/>
              <p:nvPr/>
            </p:nvSpPr>
            <p:spPr>
              <a:xfrm>
                <a:off x="3333" y="1162"/>
                <a:ext cx="499" cy="499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69" name="Oval 19"/>
              <p:cNvSpPr/>
              <p:nvPr/>
            </p:nvSpPr>
            <p:spPr>
              <a:xfrm>
                <a:off x="3560" y="754"/>
                <a:ext cx="363" cy="363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7781" name="Line 21"/>
          <p:cNvSpPr/>
          <p:nvPr/>
        </p:nvSpPr>
        <p:spPr>
          <a:xfrm rot="13800000" flipV="1">
            <a:off x="6600290" y="2695566"/>
            <a:ext cx="520562" cy="626619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780" name="Text Box 20"/>
          <p:cNvSpPr txBox="1"/>
          <p:nvPr/>
        </p:nvSpPr>
        <p:spPr>
          <a:xfrm>
            <a:off x="7267480" y="2784086"/>
            <a:ext cx="759619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光圈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7782" name="Text Box 22"/>
          <p:cNvSpPr txBox="1"/>
          <p:nvPr/>
        </p:nvSpPr>
        <p:spPr>
          <a:xfrm>
            <a:off x="4296013" y="1030083"/>
            <a:ext cx="3623786" cy="8070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外界光线强时，用            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外界光线弱时，用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650" name="文本框 26649"/>
          <p:cNvSpPr txBox="1"/>
          <p:nvPr/>
        </p:nvSpPr>
        <p:spPr>
          <a:xfrm>
            <a:off x="6762353" y="1011033"/>
            <a:ext cx="112966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小光圈</a:t>
            </a:r>
            <a:endParaRPr lang="zh-CN" altLang="en-US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6651" name="文本框 26650"/>
          <p:cNvSpPr txBox="1"/>
          <p:nvPr/>
        </p:nvSpPr>
        <p:spPr>
          <a:xfrm>
            <a:off x="6762353" y="1380286"/>
            <a:ext cx="1057751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大光圈</a:t>
            </a:r>
            <a:endParaRPr lang="zh-CN" altLang="en-US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4029" y="300718"/>
            <a:ext cx="327850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3.</a:t>
            </a:r>
            <a:r>
              <a:rPr lang="zh-CN" altLang="en-US" sz="2800" b="1" dirty="0">
                <a:cs typeface="+mn-ea"/>
                <a:sym typeface="+mn-lt"/>
              </a:rPr>
              <a:t>显微镜的照明部分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7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17780" grpId="0"/>
      <p:bldP spid="117782" grpId="0" bldLvl="0" animBg="1"/>
      <p:bldP spid="26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53539" y="340088"/>
            <a:ext cx="48844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800" b="1" smtClean="0">
                <a:cs typeface="+mn-ea"/>
                <a:sym typeface="+mn-lt"/>
              </a:rPr>
              <a:t>【</a:t>
            </a:r>
            <a:r>
              <a:rPr lang="zh-CN" altLang="en-US" sz="2800" b="1" smtClean="0">
                <a:cs typeface="+mn-ea"/>
                <a:sym typeface="+mn-lt"/>
              </a:rPr>
              <a:t>实验</a:t>
            </a:r>
            <a:r>
              <a:rPr lang="en-US" altLang="zh-CN" sz="2800" b="1" smtClean="0">
                <a:cs typeface="+mn-ea"/>
                <a:sym typeface="+mn-lt"/>
              </a:rPr>
              <a:t>•</a:t>
            </a:r>
            <a:r>
              <a:rPr lang="zh-CN" altLang="en-US" sz="2800" b="1" smtClean="0">
                <a:cs typeface="+mn-ea"/>
                <a:sym typeface="+mn-lt"/>
              </a:rPr>
              <a:t>探究</a:t>
            </a:r>
            <a:r>
              <a:rPr lang="en-US" altLang="zh-CN" sz="2800" b="1" smtClean="0">
                <a:cs typeface="+mn-ea"/>
                <a:sym typeface="+mn-lt"/>
              </a:rPr>
              <a:t>】</a:t>
            </a:r>
            <a:r>
              <a:rPr lang="zh-CN" altLang="en-US" sz="2800" b="1" smtClean="0">
                <a:cs typeface="+mn-ea"/>
                <a:sym typeface="+mn-lt"/>
              </a:rPr>
              <a:t>练习使用显微镜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903826"/>
            <a:ext cx="254725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p"/>
            </a:pPr>
            <a:r>
              <a:rPr lang="zh-CN" altLang="en-US" sz="2800" b="1" smtClean="0">
                <a:latin typeface="+mn-ea"/>
              </a:rPr>
              <a:t>方法步骤：</a:t>
            </a:r>
            <a:endParaRPr lang="zh-CN" altLang="en-US" sz="2800" b="1">
              <a:latin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45652" y="1474823"/>
            <a:ext cx="2837815" cy="4997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1.</a:t>
            </a:r>
            <a:r>
              <a:rPr lang="zh-CN" altLang="en-US" sz="2800" b="1" smtClean="0">
                <a:solidFill>
                  <a:srgbClr val="FF0000"/>
                </a:solidFill>
              </a:rPr>
              <a:t>取镜和安放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5652" y="2052916"/>
            <a:ext cx="4813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取镜：一只手握住镜臂</a:t>
            </a:r>
            <a:endParaRPr lang="zh-CN" altLang="en-US" sz="2800"/>
          </a:p>
          <a:p>
            <a:r>
              <a:rPr lang="zh-CN" altLang="en-US" sz="2800"/>
              <a:t>      一只手托镜座放在前胸</a:t>
            </a:r>
            <a:endParaRPr lang="zh-CN" altLang="en-US" sz="2800"/>
          </a:p>
        </p:txBody>
      </p:sp>
      <p:pic>
        <p:nvPicPr>
          <p:cNvPr id="13" name="图片 12" descr="IMG_20190912_192903"/>
          <p:cNvPicPr>
            <a:picLocks noChangeAspect="1"/>
          </p:cNvPicPr>
          <p:nvPr/>
        </p:nvPicPr>
        <p:blipFill rotWithShape="1">
          <a:blip r:embed="rId1" cstate="email">
            <a:lum bright="6000" contrast="54000"/>
          </a:blip>
          <a:srcRect b="7703"/>
          <a:stretch>
            <a:fillRect/>
          </a:stretch>
        </p:blipFill>
        <p:spPr>
          <a:xfrm rot="16200000">
            <a:off x="5264276" y="1322613"/>
            <a:ext cx="3717940" cy="288036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5652" y="3085371"/>
            <a:ext cx="46507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安放：显微镜镜座距实验台边缘大约</a:t>
            </a:r>
            <a:r>
              <a:rPr lang="en-US" altLang="zh-CN" sz="2800">
                <a:solidFill>
                  <a:srgbClr val="FF0000"/>
                </a:solidFill>
              </a:rPr>
              <a:t>7</a:t>
            </a:r>
            <a:r>
              <a:rPr lang="zh-CN" altLang="en-US" sz="2800">
                <a:solidFill>
                  <a:srgbClr val="FF0000"/>
                </a:solidFill>
              </a:rPr>
              <a:t>厘米</a:t>
            </a:r>
            <a:endParaRPr lang="zh-CN" altLang="en-US" sz="2800"/>
          </a:p>
          <a:p>
            <a:r>
              <a:rPr lang="zh-CN" altLang="en-US" sz="2800"/>
              <a:t>     </a:t>
            </a:r>
            <a:r>
              <a:rPr lang="en-US" altLang="zh-CN" sz="2800"/>
              <a:t> </a:t>
            </a:r>
            <a:r>
              <a:rPr lang="zh-CN" altLang="en-US" sz="2800"/>
              <a:t>装好目镜和物镜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UNIT_PLACING_PICTURE_USER_VIEWPORT" val="{&quot;height&quot;:7979,&quot;width&quot;:11519}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554_1*i*1"/>
  <p:tag name="KSO_WM_UNIT_LAYERLEVEL" val="1"/>
  <p:tag name="KSO_WM_TAG_VERSION" val="1.0"/>
  <p:tag name="KSO_WM_UNIT_SUBTYPE" val="h"/>
  <p:tag name="KSO_WM_SLIDE_BACKGROUND_TYPE" val="bottomTop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554"/>
  <p:tag name="KSO_WM_UNIT_VALUE" val="742"/>
  <p:tag name="KSO_WM_TEMPLATE_ASSEMBLE_XID" val="637600a50c9383becde15bb7"/>
  <p:tag name="KSO_WM_TEMPLATE_ASSEMBLE_GROUPID" val="637600a50c9383becde15bb7"/>
</p:tagLst>
</file>

<file path=ppt/tags/tag152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ID" val="diagram20212554_1*i*2"/>
  <p:tag name="KSO_WM_TEMPLATE_CATEGORY" val="diagram"/>
  <p:tag name="KSO_WM_TEMPLATE_INDEX" val="20212554"/>
  <p:tag name="KSO_WM_UNIT_LAYERLEVEL" val="1"/>
  <p:tag name="KSO_WM_TAG_VERSION" val="1.0"/>
  <p:tag name="KSO_WM_CHIP_GROUPID" val="5eda18a25860357932c55e72"/>
  <p:tag name="KSO_WM_UNIT_SM_LIMIT_TYPE" val="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87954b66e62149b6bb20f091f3010c8e&quot;,&quot;X&quot;:{&quot;Pos&quot;:1},&quot;Y&quot;:{&quot;Pos&quot;:1}},&quot;whChangeMode&quot;:0}"/>
  <p:tag name="KSO_WM_UNIT_DEC_AREA_ID" val="20fff01016c043e99cd2397da552d07b"/>
  <p:tag name="KSO_WM_CHIP_XID" val="5eda18ef5860357932c55e83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VALUE" val="864"/>
  <p:tag name="KSO_WM_TEMPLATE_ASSEMBLE_XID" val="637600a50c9383becde15bb7"/>
  <p:tag name="KSO_WM_TEMPLATE_ASSEMBLE_GROUPID" val="637600a50c9383becde15bb7"/>
</p:tagLst>
</file>

<file path=ppt/tags/tag153.xml><?xml version="1.0" encoding="utf-8"?>
<p:tagLst xmlns:p="http://schemas.openxmlformats.org/presentationml/2006/main">
  <p:tag name="KSO_WM_SLIDE_ID" val="diagram2021255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2554"/>
  <p:tag name="KSO_WM_SLIDE_LAYOUT" val="a_d"/>
  <p:tag name="KSO_WM_SLIDE_LAYOUT_CNT" val="1_1"/>
  <p:tag name="KSO_WM_TEMPLATE_THUMBS_INDEX" val="1、4、7、12、13、14、15、16、17、18、20、24、25、28、33、36、40、43、44"/>
  <p:tag name="KSO_WM_SLIDE_BACKGROUND" val="[&quot;bottomTop&quot;,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,[{&quot;text_align&quot;:&quot;ct&quot;,&quot;text_direction&quot;:&quot;horizontal&quot;,&quot;support_big_font&quot;:false,&quot;picture_toward&quot;:0,&quot;picture_dockside&quot;:[],&quot;fill_id&quot;:&quot;fbc1d1c81b9c4bca8f09873cfc4ac6db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]"/>
  <p:tag name="KSO_WM_SLIDE_SIZE" val="960*491"/>
  <p:tag name="KSO_WM_SLIDE_POSITION" val="0*48"/>
  <p:tag name="KSO_WM_CHIP_XID" val="5eda18ef5860357932c55e83"/>
  <p:tag name="KSO_WM_CHIP_DECFILLPROP" val="[]"/>
  <p:tag name="KSO_WM_CHIP_GROUPID" val="5eda18a25860357932c55e72"/>
  <p:tag name="KSO_WM_SLIDE_BK_DARK_LIGHT" val="2"/>
  <p:tag name="KSO_WM_SLIDE_BACKGROUND_TYPE" val="bottomTop"/>
  <p:tag name="KSO_WM_SLIDE_SUPPORT_FEATURE_TYPE" val="3"/>
  <p:tag name="KSO_WM_TEMPLATE_ASSEMBLE_XID" val="637600a50c9383becde15bb7"/>
  <p:tag name="KSO_WM_TEMPLATE_ASSEMBLE_GROUPID" val="637600a50c9383becde15bb7"/>
  <p:tag name="KSO_WM_SLIDE_LAYOUT_INFO" val="{&quot;backgroundInfo&quot;:[{&quot;bottom&quot;:0,&quot;bottomAbs&quot;:false,&quot;left&quot;:0,&quot;leftAbs&quot;:false,&quot;right&quot;:0,&quot;rightAbs&quot;:false,&quot;top&quot;:0.444444448,&quot;topAbs&quot;:false,&quot;type&quot;:&quot;bottomTop&quot;},{&quot;bottom&quot;:0,&quot;bottomAbs&quot;:false,&quot;left&quot;:0,&quot;leftAbs&quot;:false,&quot;right&quot;:0,&quot;rightAbs&quot;:false,&quot;top&quot;:0,&quot;topAbs&quot;:false,&quot;type&quot;:&quot;general&quot;}],&quot;id&quot;:&quot;2022-11-17T17:36:38&quot;,&quot;maxSize&quot;:{&quot;size1&quot;:26.7},&quot;minSize&quot;:{&quot;size1&quot;:20},&quot;normalSize&quot;:{&quot;size1&quot;:20},&quot;subLayout&quot;:[{&quot;id&quot;:&quot;2022-11-17T17:36:38&quot;,&quot;margin&quot;:{&quot;bottom&quot;:0,&quot;left&quot;:1.6929999589920044,&quot;right&quot;:1.6929999589920044,&quot;top&quot;:1.6929999589920044},&quot;type&quot;:0},{&quot;id&quot;:&quot;2022-11-17T17:36:38&quot;,&quot;margin&quot;:{&quot;bottom&quot;:2.5399999618530273,&quot;left&quot;:2.5399999618530273,&quot;right&quot;:2.5399999618530273,&quot;top&quot;:2.117000102996826},&quot;type&quot;:0}],&quot;type&quot;:0}"/>
  <p:tag name="KSO_WM_SLIDE_THEME_ID" val="3323111"/>
  <p:tag name="KSO_WM_SLIDE_THEME_NAME" val="蓝白色默认模板简约风主题"/>
</p:tagLst>
</file>

<file path=ppt/tags/tag15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2.xml><?xml version="1.0" encoding="utf-8"?>
<p:tagLst xmlns:p="http://schemas.openxmlformats.org/presentationml/2006/main">
  <p:tag name="KSO_WPP_MARK_KEY" val="49b9b6e1-e1fc-4b5b-a9b0-5ef0b7d82dca"/>
  <p:tag name="COMMONDATA" val="eyJoZGlkIjoiYWY3ZTM4MmMxMDZiNWZhZmZhNTcyNzc1ZTRjYTU5MTIifQ=="/>
  <p:tag name="commondata" val="eyJoZGlkIjoiN2YxOGMyNDFkMTQxMWJhZTVlZDhiNDQyZGU2OTYwOWEifQ=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2117</Words>
  <Application>WPS 演示</Application>
  <PresentationFormat>全屏显示(16:9)</PresentationFormat>
  <Paragraphs>363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Times New Roman</vt:lpstr>
      <vt:lpstr>Wingdings</vt:lpstr>
      <vt:lpstr>思源黑体 CN Light</vt:lpstr>
      <vt:lpstr>Calibri</vt:lpstr>
      <vt:lpstr>Office 主题​​</vt:lpstr>
      <vt:lpstr>1_Office 主题​​</vt:lpstr>
      <vt:lpstr>学习使用显微镜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4.复原放回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87</cp:revision>
  <dcterms:created xsi:type="dcterms:W3CDTF">2020-05-08T02:36:00Z</dcterms:created>
  <dcterms:modified xsi:type="dcterms:W3CDTF">2024-08-31T00:55:16Z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EF1C11EFC8BF462591F76D3548176C25_12</vt:lpwstr>
  </property>
</Properties>
</file>