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  <p:sldMasterId id="2147483669" r:id="rId4"/>
  </p:sldMasterIdLst>
  <p:notesMasterIdLst>
    <p:notesMasterId r:id="rId6"/>
  </p:notesMasterIdLst>
  <p:handoutMasterIdLst>
    <p:handoutMasterId r:id="rId25"/>
  </p:handoutMasterIdLst>
  <p:sldIdLst>
    <p:sldId id="360" r:id="rId5"/>
    <p:sldId id="344" r:id="rId7"/>
    <p:sldId id="345" r:id="rId8"/>
    <p:sldId id="379" r:id="rId9"/>
    <p:sldId id="380" r:id="rId10"/>
    <p:sldId id="400" r:id="rId11"/>
    <p:sldId id="278" r:id="rId12"/>
    <p:sldId id="351" r:id="rId13"/>
    <p:sldId id="348" r:id="rId14"/>
    <p:sldId id="350" r:id="rId15"/>
    <p:sldId id="352" r:id="rId16"/>
    <p:sldId id="402" r:id="rId17"/>
    <p:sldId id="282" r:id="rId18"/>
    <p:sldId id="397" r:id="rId19"/>
    <p:sldId id="398" r:id="rId20"/>
    <p:sldId id="399" r:id="rId21"/>
    <p:sldId id="384" r:id="rId22"/>
    <p:sldId id="283" r:id="rId23"/>
    <p:sldId id="333" r:id="rId24"/>
  </p:sldIdLst>
  <p:sldSz cx="9144000" cy="5144135" type="screen16x9"/>
  <p:notesSz cx="6858000" cy="9144000"/>
  <p:custDataLst>
    <p:tags r:id="rId30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1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  <p:cmAuthor id="0" name="HJZX010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C4C9"/>
    <a:srgbClr val="000000"/>
    <a:srgbClr val="F2F2F2"/>
    <a:srgbClr val="079FA9"/>
    <a:srgbClr val="FFFFFF"/>
    <a:srgbClr val="3399FF"/>
    <a:srgbClr val="CC0099"/>
    <a:srgbClr val="66FF33"/>
    <a:srgbClr val="EBE6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068" autoAdjust="0"/>
    <p:restoredTop sz="94660" autoAdjust="0"/>
  </p:normalViewPr>
  <p:slideViewPr>
    <p:cSldViewPr showGuides="1">
      <p:cViewPr>
        <p:scale>
          <a:sx n="80" d="100"/>
          <a:sy n="80" d="100"/>
        </p:scale>
        <p:origin x="-1980" y="-858"/>
      </p:cViewPr>
      <p:guideLst>
        <p:guide orient="horz" pos="1620"/>
        <p:guide pos="281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0" Type="http://schemas.openxmlformats.org/officeDocument/2006/relationships/tags" Target="tags/tag259.xml"/><Relationship Id="rId3" Type="http://schemas.openxmlformats.org/officeDocument/2006/relationships/slideMaster" Target="slideMasters/slideMaster2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B80E8AA-D652-46DE-B7BD-04BFE288C85D}" type="doc">
      <dgm:prSet loTypeId="urn:microsoft.com/office/officeart/2005/8/layout/radial1#1" loCatId="relationship" qsTypeId="urn:microsoft.com/office/officeart/2005/8/quickstyle/simple1#1" qsCatId="simple" csTypeId="urn:microsoft.com/office/officeart/2005/8/colors/accent0_3" csCatId="accent1"/>
      <dgm:spPr/>
    </dgm:pt>
    <dgm:pt modelId="{504226BA-8794-4EF9-AD44-C45B47036E1A}">
      <dgm:prSet custT="1"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kumimoji="0" lang="zh-CN" altLang="en-US" sz="2400" b="1" i="0" u="none" strike="noStrike" cap="none" normalizeH="0" baseline="0">
              <a:ln>
                <a:noFill/>
              </a:ln>
              <a:effectLst/>
              <a:latin typeface="+mn-ea"/>
              <a:ea typeface="+mn-ea"/>
            </a:rPr>
            <a:t>细菌</a:t>
          </a:r>
        </a:p>
      </dgm:t>
    </dgm:pt>
    <dgm:pt modelId="{6D05B890-D1F7-4D6F-88F5-CBA6F7230681}" cxnId="{04720A0D-B36D-4A75-8D2F-EC4081A75BFB}" type="parTrans">
      <dgm:prSet/>
      <dgm:spPr/>
      <dgm:t>
        <a:bodyPr/>
        <a:lstStyle/>
        <a:p>
          <a:endParaRPr lang="zh-CN" altLang="en-US" sz="2400">
            <a:latin typeface="+mn-ea"/>
            <a:ea typeface="+mn-ea"/>
          </a:endParaRPr>
        </a:p>
      </dgm:t>
    </dgm:pt>
    <dgm:pt modelId="{C9E4E5C9-82DC-416C-A5C1-DF1649606B97}" cxnId="{04720A0D-B36D-4A75-8D2F-EC4081A75BFB}" type="sibTrans">
      <dgm:prSet/>
      <dgm:spPr/>
      <dgm:t>
        <a:bodyPr/>
        <a:lstStyle/>
        <a:p>
          <a:endParaRPr lang="zh-CN" altLang="en-US" sz="2400">
            <a:latin typeface="+mn-ea"/>
            <a:ea typeface="+mn-ea"/>
          </a:endParaRPr>
        </a:p>
      </dgm:t>
    </dgm:pt>
    <dgm:pt modelId="{16A172EE-692D-4111-9DBD-BED9EB875391}">
      <dgm:prSet custT="1"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kumimoji="0" lang="zh-CN" altLang="en-US" sz="2400" b="1" i="0" u="none" strike="noStrike" cap="none" normalizeH="0" baseline="0">
              <a:ln>
                <a:noFill/>
              </a:ln>
              <a:effectLst/>
              <a:latin typeface="+mn-ea"/>
              <a:ea typeface="+mn-ea"/>
            </a:rPr>
            <a:t>发现</a:t>
          </a:r>
        </a:p>
      </dgm:t>
    </dgm:pt>
    <dgm:pt modelId="{41E8DEE9-2E6F-4CF1-A7D1-34A76743FF18}" cxnId="{95AFF056-E59A-494C-A6CC-3616F6E63B72}" type="parTrans">
      <dgm:prSet custT="1"/>
      <dgm:spPr/>
      <dgm:t>
        <a:bodyPr/>
        <a:lstStyle/>
        <a:p>
          <a:endParaRPr lang="zh-CN" altLang="en-US" sz="2400">
            <a:latin typeface="+mn-ea"/>
            <a:ea typeface="+mn-ea"/>
          </a:endParaRPr>
        </a:p>
      </dgm:t>
    </dgm:pt>
    <dgm:pt modelId="{8195D5BD-7E31-4F36-80AB-17C21DA749C7}" cxnId="{95AFF056-E59A-494C-A6CC-3616F6E63B72}" type="sibTrans">
      <dgm:prSet/>
      <dgm:spPr/>
      <dgm:t>
        <a:bodyPr/>
        <a:lstStyle/>
        <a:p>
          <a:endParaRPr lang="zh-CN" altLang="en-US" sz="2400">
            <a:latin typeface="+mn-ea"/>
            <a:ea typeface="+mn-ea"/>
          </a:endParaRPr>
        </a:p>
      </dgm:t>
    </dgm:pt>
    <dgm:pt modelId="{910A6C63-569C-465B-972D-7123AD40A880}">
      <dgm:prSet custT="1"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kumimoji="0" lang="zh-CN" altLang="en-US" sz="2400" b="1" i="0" u="none" strike="noStrike" cap="none" normalizeH="0" baseline="0">
              <a:ln>
                <a:noFill/>
              </a:ln>
              <a:effectLst/>
              <a:latin typeface="+mn-ea"/>
              <a:ea typeface="+mn-ea"/>
            </a:rPr>
            <a:t>大小</a:t>
          </a:r>
        </a:p>
      </dgm:t>
    </dgm:pt>
    <dgm:pt modelId="{338823FB-C2EA-4007-BA1C-2382EA0C816E}" cxnId="{0F9D1DF2-7A86-43A2-83F1-9D6742CF58DB}" type="parTrans">
      <dgm:prSet custT="1"/>
      <dgm:spPr/>
      <dgm:t>
        <a:bodyPr/>
        <a:lstStyle/>
        <a:p>
          <a:endParaRPr lang="zh-CN" altLang="en-US" sz="2400">
            <a:latin typeface="+mn-ea"/>
            <a:ea typeface="+mn-ea"/>
          </a:endParaRPr>
        </a:p>
      </dgm:t>
    </dgm:pt>
    <dgm:pt modelId="{AF30338D-FEBC-42ED-B173-2B35B510AD66}" cxnId="{0F9D1DF2-7A86-43A2-83F1-9D6742CF58DB}" type="sibTrans">
      <dgm:prSet/>
      <dgm:spPr/>
      <dgm:t>
        <a:bodyPr/>
        <a:lstStyle/>
        <a:p>
          <a:endParaRPr lang="zh-CN" altLang="en-US" sz="2400">
            <a:latin typeface="+mn-ea"/>
            <a:ea typeface="+mn-ea"/>
          </a:endParaRPr>
        </a:p>
      </dgm:t>
    </dgm:pt>
    <dgm:pt modelId="{F029C987-3F24-48E6-9A81-884FE020ACCE}">
      <dgm:prSet custT="1"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kumimoji="0" lang="zh-CN" altLang="en-US" sz="2400" b="1" i="0" u="none" strike="noStrike" cap="none" normalizeH="0" baseline="0">
              <a:ln>
                <a:noFill/>
              </a:ln>
              <a:effectLst/>
              <a:latin typeface="+mn-ea"/>
              <a:ea typeface="+mn-ea"/>
            </a:rPr>
            <a:t>形态</a:t>
          </a:r>
        </a:p>
      </dgm:t>
    </dgm:pt>
    <dgm:pt modelId="{06121E52-70C7-4450-95F6-30E798A9B3B8}" cxnId="{D5704FDC-0D3A-4992-9F8B-42159761764D}" type="parTrans">
      <dgm:prSet custT="1"/>
      <dgm:spPr/>
      <dgm:t>
        <a:bodyPr/>
        <a:lstStyle/>
        <a:p>
          <a:endParaRPr lang="zh-CN" altLang="en-US" sz="2400">
            <a:latin typeface="+mn-ea"/>
            <a:ea typeface="+mn-ea"/>
          </a:endParaRPr>
        </a:p>
      </dgm:t>
    </dgm:pt>
    <dgm:pt modelId="{0C151BC3-C7A5-476E-A845-9E80BC1ED36C}" cxnId="{D5704FDC-0D3A-4992-9F8B-42159761764D}" type="sibTrans">
      <dgm:prSet/>
      <dgm:spPr/>
      <dgm:t>
        <a:bodyPr/>
        <a:lstStyle/>
        <a:p>
          <a:endParaRPr lang="zh-CN" altLang="en-US" sz="2400">
            <a:latin typeface="+mn-ea"/>
            <a:ea typeface="+mn-ea"/>
          </a:endParaRPr>
        </a:p>
      </dgm:t>
    </dgm:pt>
    <dgm:pt modelId="{1C8B6A5E-EA44-4587-8FB4-00F9C0DF3624}">
      <dgm:prSet custT="1"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kumimoji="0" lang="zh-CN" altLang="en-US" sz="2400" b="1" i="0" u="none" strike="noStrike" cap="none" normalizeH="0" baseline="0">
              <a:ln>
                <a:noFill/>
              </a:ln>
              <a:effectLst/>
              <a:latin typeface="+mn-ea"/>
              <a:ea typeface="+mn-ea"/>
            </a:rPr>
            <a:t>结构</a:t>
          </a:r>
        </a:p>
      </dgm:t>
    </dgm:pt>
    <dgm:pt modelId="{BD20C125-A104-46FC-BAB8-DCAD87AB2744}" cxnId="{F78706F0-93DE-42FB-B238-4B948469EFE3}" type="parTrans">
      <dgm:prSet custT="1"/>
      <dgm:spPr/>
      <dgm:t>
        <a:bodyPr/>
        <a:lstStyle/>
        <a:p>
          <a:endParaRPr lang="zh-CN" altLang="en-US" sz="2400">
            <a:latin typeface="+mn-ea"/>
            <a:ea typeface="+mn-ea"/>
          </a:endParaRPr>
        </a:p>
      </dgm:t>
    </dgm:pt>
    <dgm:pt modelId="{AC17A105-A3ED-4311-8594-522F341EB177}" cxnId="{F78706F0-93DE-42FB-B238-4B948469EFE3}" type="sibTrans">
      <dgm:prSet/>
      <dgm:spPr/>
      <dgm:t>
        <a:bodyPr/>
        <a:lstStyle/>
        <a:p>
          <a:endParaRPr lang="zh-CN" altLang="en-US" sz="2400">
            <a:latin typeface="+mn-ea"/>
            <a:ea typeface="+mn-ea"/>
          </a:endParaRPr>
        </a:p>
      </dgm:t>
    </dgm:pt>
    <dgm:pt modelId="{664B00CE-DBD8-4C6F-B6C4-00B04C0A6063}">
      <dgm:prSet custT="1"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kumimoji="0" lang="zh-CN" altLang="en-US" sz="2400" b="1" i="0" u="none" strike="noStrike" cap="none" normalizeH="0" baseline="0">
              <a:ln>
                <a:noFill/>
              </a:ln>
              <a:effectLst/>
              <a:latin typeface="+mn-ea"/>
              <a:ea typeface="+mn-ea"/>
            </a:rPr>
            <a:t>营养</a:t>
          </a:r>
        </a:p>
      </dgm:t>
    </dgm:pt>
    <dgm:pt modelId="{AFA95799-E1B1-4F0A-9112-9F86BD1B5E20}" cxnId="{4BC4CEDE-0118-4F8D-BA4D-B8672BEECAED}" type="parTrans">
      <dgm:prSet custT="1"/>
      <dgm:spPr/>
      <dgm:t>
        <a:bodyPr/>
        <a:lstStyle/>
        <a:p>
          <a:endParaRPr lang="zh-CN" altLang="en-US" sz="2400">
            <a:latin typeface="+mn-ea"/>
            <a:ea typeface="+mn-ea"/>
          </a:endParaRPr>
        </a:p>
      </dgm:t>
    </dgm:pt>
    <dgm:pt modelId="{333427D6-6F12-4304-85EE-5B9B2BF7D7FE}" cxnId="{4BC4CEDE-0118-4F8D-BA4D-B8672BEECAED}" type="sibTrans">
      <dgm:prSet/>
      <dgm:spPr/>
      <dgm:t>
        <a:bodyPr/>
        <a:lstStyle/>
        <a:p>
          <a:endParaRPr lang="zh-CN" altLang="en-US" sz="2400">
            <a:latin typeface="+mn-ea"/>
            <a:ea typeface="+mn-ea"/>
          </a:endParaRPr>
        </a:p>
      </dgm:t>
    </dgm:pt>
    <dgm:pt modelId="{2B534EB6-463D-48E0-8AE2-E559F291EAA7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kumimoji="0" lang="zh-CN" altLang="en-US" sz="2400" b="1" i="0" u="none" strike="noStrike" cap="none" normalizeH="0" baseline="0" dirty="0">
              <a:ln>
                <a:noFill/>
              </a:ln>
              <a:effectLst/>
              <a:latin typeface="+mn-ea"/>
              <a:ea typeface="+mn-ea"/>
            </a:rPr>
            <a:t>生殖</a:t>
          </a:r>
        </a:p>
      </dgm:t>
    </dgm:pt>
    <dgm:pt modelId="{5DADC1D2-F136-4B68-8CB3-0519A2916E4B}" cxnId="{F19E91C6-19AF-47E5-B91E-9521F5C69A94}" type="parTrans">
      <dgm:prSet custT="1"/>
      <dgm:spPr/>
      <dgm:t>
        <a:bodyPr/>
        <a:lstStyle/>
        <a:p>
          <a:endParaRPr lang="zh-CN" altLang="en-US" sz="2400">
            <a:latin typeface="+mn-ea"/>
            <a:ea typeface="+mn-ea"/>
          </a:endParaRPr>
        </a:p>
      </dgm:t>
    </dgm:pt>
    <dgm:pt modelId="{745EFD21-FF46-48E6-8FB2-A221E812D753}" cxnId="{F19E91C6-19AF-47E5-B91E-9521F5C69A94}" type="sibTrans">
      <dgm:prSet/>
      <dgm:spPr/>
      <dgm:t>
        <a:bodyPr/>
        <a:lstStyle/>
        <a:p>
          <a:endParaRPr lang="zh-CN" altLang="en-US" sz="2400">
            <a:latin typeface="+mn-ea"/>
            <a:ea typeface="+mn-ea"/>
          </a:endParaRPr>
        </a:p>
      </dgm:t>
    </dgm:pt>
    <dgm:pt modelId="{3AA71078-767F-497B-BA5A-32693D664F32}" type="pres">
      <dgm:prSet presAssocID="{0B80E8AA-D652-46DE-B7BD-04BFE288C85D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275C842A-8AA5-48F2-BF09-FB37D910DAB6}" type="pres">
      <dgm:prSet presAssocID="{504226BA-8794-4EF9-AD44-C45B47036E1A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A5EA33FC-1FF0-44BD-B868-E2479D47F3A2}" type="pres">
      <dgm:prSet presAssocID="{41E8DEE9-2E6F-4CF1-A7D1-34A76743FF18}" presName="Name9" presStyleLbl="parChTrans1D2" presStyleIdx="0" presStyleCnt="6"/>
      <dgm:spPr/>
      <dgm:t>
        <a:bodyPr/>
        <a:lstStyle/>
        <a:p>
          <a:endParaRPr lang="zh-CN" altLang="en-US"/>
        </a:p>
      </dgm:t>
    </dgm:pt>
    <dgm:pt modelId="{C961E4BB-2FC1-4817-B8DF-8E12E5C9467B}" type="pres">
      <dgm:prSet presAssocID="{41E8DEE9-2E6F-4CF1-A7D1-34A76743FF18}" presName="connTx" presStyleLbl="parChTrans1D2" presStyleIdx="0" presStyleCnt="6"/>
      <dgm:spPr/>
      <dgm:t>
        <a:bodyPr/>
        <a:lstStyle/>
        <a:p>
          <a:endParaRPr lang="zh-CN" altLang="en-US"/>
        </a:p>
      </dgm:t>
    </dgm:pt>
    <dgm:pt modelId="{6DDE9E16-9075-4BDC-9504-3930C9641EDE}" type="pres">
      <dgm:prSet presAssocID="{16A172EE-692D-4111-9DBD-BED9EB875391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B1452B-9523-46E1-B1D4-96DAE1387265}" type="pres">
      <dgm:prSet presAssocID="{338823FB-C2EA-4007-BA1C-2382EA0C816E}" presName="Name9" presStyleLbl="parChTrans1D2" presStyleIdx="1" presStyleCnt="6"/>
      <dgm:spPr/>
      <dgm:t>
        <a:bodyPr/>
        <a:lstStyle/>
        <a:p>
          <a:endParaRPr lang="zh-CN" altLang="en-US"/>
        </a:p>
      </dgm:t>
    </dgm:pt>
    <dgm:pt modelId="{CDD28BC8-6360-43D3-811D-800FA06959C4}" type="pres">
      <dgm:prSet presAssocID="{338823FB-C2EA-4007-BA1C-2382EA0C816E}" presName="connTx" presStyleLbl="parChTrans1D2" presStyleIdx="1" presStyleCnt="6"/>
      <dgm:spPr/>
      <dgm:t>
        <a:bodyPr/>
        <a:lstStyle/>
        <a:p>
          <a:endParaRPr lang="zh-CN" altLang="en-US"/>
        </a:p>
      </dgm:t>
    </dgm:pt>
    <dgm:pt modelId="{15649E3D-7893-470C-A78F-302D2564B546}" type="pres">
      <dgm:prSet presAssocID="{910A6C63-569C-465B-972D-7123AD40A880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9DE5469-ECED-45C6-A856-D038DABCD653}" type="pres">
      <dgm:prSet presAssocID="{06121E52-70C7-4450-95F6-30E798A9B3B8}" presName="Name9" presStyleLbl="parChTrans1D2" presStyleIdx="2" presStyleCnt="6"/>
      <dgm:spPr/>
      <dgm:t>
        <a:bodyPr/>
        <a:lstStyle/>
        <a:p>
          <a:endParaRPr lang="zh-CN" altLang="en-US"/>
        </a:p>
      </dgm:t>
    </dgm:pt>
    <dgm:pt modelId="{0A45E0DB-5D60-440A-92D0-87BBB2E4E7ED}" type="pres">
      <dgm:prSet presAssocID="{06121E52-70C7-4450-95F6-30E798A9B3B8}" presName="connTx" presStyleLbl="parChTrans1D2" presStyleIdx="2" presStyleCnt="6"/>
      <dgm:spPr/>
      <dgm:t>
        <a:bodyPr/>
        <a:lstStyle/>
        <a:p>
          <a:endParaRPr lang="zh-CN" altLang="en-US"/>
        </a:p>
      </dgm:t>
    </dgm:pt>
    <dgm:pt modelId="{45960468-EC2F-44B5-8066-EFC68CBBA172}" type="pres">
      <dgm:prSet presAssocID="{F029C987-3F24-48E6-9A81-884FE020ACCE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CCEA32D-4543-4C34-B731-5C5CFCEDFAB6}" type="pres">
      <dgm:prSet presAssocID="{BD20C125-A104-46FC-BAB8-DCAD87AB2744}" presName="Name9" presStyleLbl="parChTrans1D2" presStyleIdx="3" presStyleCnt="6"/>
      <dgm:spPr/>
      <dgm:t>
        <a:bodyPr/>
        <a:lstStyle/>
        <a:p>
          <a:endParaRPr lang="zh-CN" altLang="en-US"/>
        </a:p>
      </dgm:t>
    </dgm:pt>
    <dgm:pt modelId="{282BA229-EBC1-44FA-9FCE-EAD5B02FE89F}" type="pres">
      <dgm:prSet presAssocID="{BD20C125-A104-46FC-BAB8-DCAD87AB2744}" presName="connTx" presStyleLbl="parChTrans1D2" presStyleIdx="3" presStyleCnt="6"/>
      <dgm:spPr/>
      <dgm:t>
        <a:bodyPr/>
        <a:lstStyle/>
        <a:p>
          <a:endParaRPr lang="zh-CN" altLang="en-US"/>
        </a:p>
      </dgm:t>
    </dgm:pt>
    <dgm:pt modelId="{1B3936E1-4F9E-4019-B01C-E65AFA3D7F34}" type="pres">
      <dgm:prSet presAssocID="{1C8B6A5E-EA44-4587-8FB4-00F9C0DF3624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2310737-DF9F-478E-A683-17ED9ADBE90F}" type="pres">
      <dgm:prSet presAssocID="{AFA95799-E1B1-4F0A-9112-9F86BD1B5E20}" presName="Name9" presStyleLbl="parChTrans1D2" presStyleIdx="4" presStyleCnt="6"/>
      <dgm:spPr/>
      <dgm:t>
        <a:bodyPr/>
        <a:lstStyle/>
        <a:p>
          <a:endParaRPr lang="zh-CN" altLang="en-US"/>
        </a:p>
      </dgm:t>
    </dgm:pt>
    <dgm:pt modelId="{407A07C3-8DFA-4FD0-898A-8649C893C6FB}" type="pres">
      <dgm:prSet presAssocID="{AFA95799-E1B1-4F0A-9112-9F86BD1B5E20}" presName="connTx" presStyleLbl="parChTrans1D2" presStyleIdx="4" presStyleCnt="6"/>
      <dgm:spPr/>
      <dgm:t>
        <a:bodyPr/>
        <a:lstStyle/>
        <a:p>
          <a:endParaRPr lang="zh-CN" altLang="en-US"/>
        </a:p>
      </dgm:t>
    </dgm:pt>
    <dgm:pt modelId="{3463F241-4A20-41BC-910E-F7A3B4112EA0}" type="pres">
      <dgm:prSet presAssocID="{664B00CE-DBD8-4C6F-B6C4-00B04C0A6063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A8DAB86-68CB-475B-8575-714F76CE1772}" type="pres">
      <dgm:prSet presAssocID="{5DADC1D2-F136-4B68-8CB3-0519A2916E4B}" presName="Name9" presStyleLbl="parChTrans1D2" presStyleIdx="5" presStyleCnt="6"/>
      <dgm:spPr/>
      <dgm:t>
        <a:bodyPr/>
        <a:lstStyle/>
        <a:p>
          <a:endParaRPr lang="zh-CN" altLang="en-US"/>
        </a:p>
      </dgm:t>
    </dgm:pt>
    <dgm:pt modelId="{BF614E5C-B240-4D3C-A89A-C7383461E134}" type="pres">
      <dgm:prSet presAssocID="{5DADC1D2-F136-4B68-8CB3-0519A2916E4B}" presName="connTx" presStyleLbl="parChTrans1D2" presStyleIdx="5" presStyleCnt="6"/>
      <dgm:spPr/>
      <dgm:t>
        <a:bodyPr/>
        <a:lstStyle/>
        <a:p>
          <a:endParaRPr lang="zh-CN" altLang="en-US"/>
        </a:p>
      </dgm:t>
    </dgm:pt>
    <dgm:pt modelId="{DC16CA04-F763-4A10-800B-266DE465C4C6}" type="pres">
      <dgm:prSet presAssocID="{2B534EB6-463D-48E0-8AE2-E559F291EAA7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07182E1-5B03-4726-B7D7-A672B8AB3FA9}" type="presOf" srcId="{664B00CE-DBD8-4C6F-B6C4-00B04C0A6063}" destId="{3463F241-4A20-41BC-910E-F7A3B4112EA0}" srcOrd="0" destOrd="0" presId="urn:microsoft.com/office/officeart/2005/8/layout/radial1#1"/>
    <dgm:cxn modelId="{F19E91C6-19AF-47E5-B91E-9521F5C69A94}" srcId="{504226BA-8794-4EF9-AD44-C45B47036E1A}" destId="{2B534EB6-463D-48E0-8AE2-E559F291EAA7}" srcOrd="5" destOrd="0" parTransId="{5DADC1D2-F136-4B68-8CB3-0519A2916E4B}" sibTransId="{745EFD21-FF46-48E6-8FB2-A221E812D753}"/>
    <dgm:cxn modelId="{A0D6F1AE-F303-481D-A12F-AC69CF7CAD82}" type="presOf" srcId="{06121E52-70C7-4450-95F6-30E798A9B3B8}" destId="{0A45E0DB-5D60-440A-92D0-87BBB2E4E7ED}" srcOrd="1" destOrd="0" presId="urn:microsoft.com/office/officeart/2005/8/layout/radial1#1"/>
    <dgm:cxn modelId="{D8D9BEB1-BD42-415C-96F4-5C9A78A0CE2F}" type="presOf" srcId="{338823FB-C2EA-4007-BA1C-2382EA0C816E}" destId="{CDD28BC8-6360-43D3-811D-800FA06959C4}" srcOrd="1" destOrd="0" presId="urn:microsoft.com/office/officeart/2005/8/layout/radial1#1"/>
    <dgm:cxn modelId="{55416041-7248-46A4-96D1-46DEB2192E3D}" type="presOf" srcId="{338823FB-C2EA-4007-BA1C-2382EA0C816E}" destId="{C7B1452B-9523-46E1-B1D4-96DAE1387265}" srcOrd="0" destOrd="0" presId="urn:microsoft.com/office/officeart/2005/8/layout/radial1#1"/>
    <dgm:cxn modelId="{15EA26E3-38EA-411C-B8EF-42CBB3B65164}" type="presOf" srcId="{910A6C63-569C-465B-972D-7123AD40A880}" destId="{15649E3D-7893-470C-A78F-302D2564B546}" srcOrd="0" destOrd="0" presId="urn:microsoft.com/office/officeart/2005/8/layout/radial1#1"/>
    <dgm:cxn modelId="{B0DB6668-70ED-4B43-8552-496C003BAFC1}" type="presOf" srcId="{BD20C125-A104-46FC-BAB8-DCAD87AB2744}" destId="{282BA229-EBC1-44FA-9FCE-EAD5B02FE89F}" srcOrd="1" destOrd="0" presId="urn:microsoft.com/office/officeart/2005/8/layout/radial1#1"/>
    <dgm:cxn modelId="{04720A0D-B36D-4A75-8D2F-EC4081A75BFB}" srcId="{0B80E8AA-D652-46DE-B7BD-04BFE288C85D}" destId="{504226BA-8794-4EF9-AD44-C45B47036E1A}" srcOrd="0" destOrd="0" parTransId="{6D05B890-D1F7-4D6F-88F5-CBA6F7230681}" sibTransId="{C9E4E5C9-82DC-416C-A5C1-DF1649606B97}"/>
    <dgm:cxn modelId="{D7312515-9F54-44D3-B97A-5CE6392D7301}" type="presOf" srcId="{2B534EB6-463D-48E0-8AE2-E559F291EAA7}" destId="{DC16CA04-F763-4A10-800B-266DE465C4C6}" srcOrd="0" destOrd="0" presId="urn:microsoft.com/office/officeart/2005/8/layout/radial1#1"/>
    <dgm:cxn modelId="{4BC4CEDE-0118-4F8D-BA4D-B8672BEECAED}" srcId="{504226BA-8794-4EF9-AD44-C45B47036E1A}" destId="{664B00CE-DBD8-4C6F-B6C4-00B04C0A6063}" srcOrd="4" destOrd="0" parTransId="{AFA95799-E1B1-4F0A-9112-9F86BD1B5E20}" sibTransId="{333427D6-6F12-4304-85EE-5B9B2BF7D7FE}"/>
    <dgm:cxn modelId="{77319D4F-7AB8-4442-9C48-6200F0C23926}" type="presOf" srcId="{0B80E8AA-D652-46DE-B7BD-04BFE288C85D}" destId="{3AA71078-767F-497B-BA5A-32693D664F32}" srcOrd="0" destOrd="0" presId="urn:microsoft.com/office/officeart/2005/8/layout/radial1#1"/>
    <dgm:cxn modelId="{F78706F0-93DE-42FB-B238-4B948469EFE3}" srcId="{504226BA-8794-4EF9-AD44-C45B47036E1A}" destId="{1C8B6A5E-EA44-4587-8FB4-00F9C0DF3624}" srcOrd="3" destOrd="0" parTransId="{BD20C125-A104-46FC-BAB8-DCAD87AB2744}" sibTransId="{AC17A105-A3ED-4311-8594-522F341EB177}"/>
    <dgm:cxn modelId="{DB63EAC0-0F10-425D-9582-1BBCB31F4CCE}" type="presOf" srcId="{5DADC1D2-F136-4B68-8CB3-0519A2916E4B}" destId="{FA8DAB86-68CB-475B-8575-714F76CE1772}" srcOrd="0" destOrd="0" presId="urn:microsoft.com/office/officeart/2005/8/layout/radial1#1"/>
    <dgm:cxn modelId="{3ED95063-5F08-49CC-BFB6-6D1F9322B10C}" type="presOf" srcId="{1C8B6A5E-EA44-4587-8FB4-00F9C0DF3624}" destId="{1B3936E1-4F9E-4019-B01C-E65AFA3D7F34}" srcOrd="0" destOrd="0" presId="urn:microsoft.com/office/officeart/2005/8/layout/radial1#1"/>
    <dgm:cxn modelId="{D5704FDC-0D3A-4992-9F8B-42159761764D}" srcId="{504226BA-8794-4EF9-AD44-C45B47036E1A}" destId="{F029C987-3F24-48E6-9A81-884FE020ACCE}" srcOrd="2" destOrd="0" parTransId="{06121E52-70C7-4450-95F6-30E798A9B3B8}" sibTransId="{0C151BC3-C7A5-476E-A845-9E80BC1ED36C}"/>
    <dgm:cxn modelId="{95AFF056-E59A-494C-A6CC-3616F6E63B72}" srcId="{504226BA-8794-4EF9-AD44-C45B47036E1A}" destId="{16A172EE-692D-4111-9DBD-BED9EB875391}" srcOrd="0" destOrd="0" parTransId="{41E8DEE9-2E6F-4CF1-A7D1-34A76743FF18}" sibTransId="{8195D5BD-7E31-4F36-80AB-17C21DA749C7}"/>
    <dgm:cxn modelId="{65D01DCA-4E9D-4849-81D1-BCE74B6EB2E6}" type="presOf" srcId="{F029C987-3F24-48E6-9A81-884FE020ACCE}" destId="{45960468-EC2F-44B5-8066-EFC68CBBA172}" srcOrd="0" destOrd="0" presId="urn:microsoft.com/office/officeart/2005/8/layout/radial1#1"/>
    <dgm:cxn modelId="{1E861C72-6ABF-4300-B09A-34B81FAE24A1}" type="presOf" srcId="{504226BA-8794-4EF9-AD44-C45B47036E1A}" destId="{275C842A-8AA5-48F2-BF09-FB37D910DAB6}" srcOrd="0" destOrd="0" presId="urn:microsoft.com/office/officeart/2005/8/layout/radial1#1"/>
    <dgm:cxn modelId="{7C21DB66-BF27-4935-8F07-31AE3D606257}" type="presOf" srcId="{16A172EE-692D-4111-9DBD-BED9EB875391}" destId="{6DDE9E16-9075-4BDC-9504-3930C9641EDE}" srcOrd="0" destOrd="0" presId="urn:microsoft.com/office/officeart/2005/8/layout/radial1#1"/>
    <dgm:cxn modelId="{B72905B4-DB38-4C37-AA58-5D19F4609808}" type="presOf" srcId="{41E8DEE9-2E6F-4CF1-A7D1-34A76743FF18}" destId="{A5EA33FC-1FF0-44BD-B868-E2479D47F3A2}" srcOrd="0" destOrd="0" presId="urn:microsoft.com/office/officeart/2005/8/layout/radial1#1"/>
    <dgm:cxn modelId="{0F9D1DF2-7A86-43A2-83F1-9D6742CF58DB}" srcId="{504226BA-8794-4EF9-AD44-C45B47036E1A}" destId="{910A6C63-569C-465B-972D-7123AD40A880}" srcOrd="1" destOrd="0" parTransId="{338823FB-C2EA-4007-BA1C-2382EA0C816E}" sibTransId="{AF30338D-FEBC-42ED-B173-2B35B510AD66}"/>
    <dgm:cxn modelId="{273AED48-BA8E-4D3D-A8C9-6029F0FF530B}" type="presOf" srcId="{5DADC1D2-F136-4B68-8CB3-0519A2916E4B}" destId="{BF614E5C-B240-4D3C-A89A-C7383461E134}" srcOrd="1" destOrd="0" presId="urn:microsoft.com/office/officeart/2005/8/layout/radial1#1"/>
    <dgm:cxn modelId="{8AE219F5-D04E-486C-AFED-0AB412EE3DC3}" type="presOf" srcId="{AFA95799-E1B1-4F0A-9112-9F86BD1B5E20}" destId="{D2310737-DF9F-478E-A683-17ED9ADBE90F}" srcOrd="0" destOrd="0" presId="urn:microsoft.com/office/officeart/2005/8/layout/radial1#1"/>
    <dgm:cxn modelId="{9AC49FB2-59AB-4EF0-BB4F-D412EE62F983}" type="presOf" srcId="{06121E52-70C7-4450-95F6-30E798A9B3B8}" destId="{D9DE5469-ECED-45C6-A856-D038DABCD653}" srcOrd="0" destOrd="0" presId="urn:microsoft.com/office/officeart/2005/8/layout/radial1#1"/>
    <dgm:cxn modelId="{FA780572-7C86-4386-A06D-742D40DA6D80}" type="presOf" srcId="{AFA95799-E1B1-4F0A-9112-9F86BD1B5E20}" destId="{407A07C3-8DFA-4FD0-898A-8649C893C6FB}" srcOrd="1" destOrd="0" presId="urn:microsoft.com/office/officeart/2005/8/layout/radial1#1"/>
    <dgm:cxn modelId="{A3EE0388-756D-4A60-A71E-065F79F97A68}" type="presOf" srcId="{41E8DEE9-2E6F-4CF1-A7D1-34A76743FF18}" destId="{C961E4BB-2FC1-4817-B8DF-8E12E5C9467B}" srcOrd="1" destOrd="0" presId="urn:microsoft.com/office/officeart/2005/8/layout/radial1#1"/>
    <dgm:cxn modelId="{CF85D013-76B5-48BA-A297-3338CE1B12E9}" type="presOf" srcId="{BD20C125-A104-46FC-BAB8-DCAD87AB2744}" destId="{CCCEA32D-4543-4C34-B731-5C5CFCEDFAB6}" srcOrd="0" destOrd="0" presId="urn:microsoft.com/office/officeart/2005/8/layout/radial1#1"/>
    <dgm:cxn modelId="{1F986A4D-DF70-49DF-9D72-496D33313DA4}" type="presParOf" srcId="{3AA71078-767F-497B-BA5A-32693D664F32}" destId="{275C842A-8AA5-48F2-BF09-FB37D910DAB6}" srcOrd="0" destOrd="0" presId="urn:microsoft.com/office/officeart/2005/8/layout/radial1#1"/>
    <dgm:cxn modelId="{6C43335D-5C6C-4303-8490-69704B3E1428}" type="presParOf" srcId="{3AA71078-767F-497B-BA5A-32693D664F32}" destId="{A5EA33FC-1FF0-44BD-B868-E2479D47F3A2}" srcOrd="1" destOrd="0" presId="urn:microsoft.com/office/officeart/2005/8/layout/radial1#1"/>
    <dgm:cxn modelId="{39FE4EE6-78BA-4E32-B99C-CA2519DEC2A3}" type="presParOf" srcId="{A5EA33FC-1FF0-44BD-B868-E2479D47F3A2}" destId="{C961E4BB-2FC1-4817-B8DF-8E12E5C9467B}" srcOrd="0" destOrd="0" presId="urn:microsoft.com/office/officeart/2005/8/layout/radial1#1"/>
    <dgm:cxn modelId="{FDF566A1-69A9-43DC-982C-E582AB5788A1}" type="presParOf" srcId="{3AA71078-767F-497B-BA5A-32693D664F32}" destId="{6DDE9E16-9075-4BDC-9504-3930C9641EDE}" srcOrd="2" destOrd="0" presId="urn:microsoft.com/office/officeart/2005/8/layout/radial1#1"/>
    <dgm:cxn modelId="{F4BE20BE-8ADE-4F52-AAAF-BC7DF9220CD9}" type="presParOf" srcId="{3AA71078-767F-497B-BA5A-32693D664F32}" destId="{C7B1452B-9523-46E1-B1D4-96DAE1387265}" srcOrd="3" destOrd="0" presId="urn:microsoft.com/office/officeart/2005/8/layout/radial1#1"/>
    <dgm:cxn modelId="{7001FD12-3465-4689-83A0-043B5FE789E1}" type="presParOf" srcId="{C7B1452B-9523-46E1-B1D4-96DAE1387265}" destId="{CDD28BC8-6360-43D3-811D-800FA06959C4}" srcOrd="0" destOrd="0" presId="urn:microsoft.com/office/officeart/2005/8/layout/radial1#1"/>
    <dgm:cxn modelId="{A4454866-CECA-419A-A72C-D7CEB840EE4A}" type="presParOf" srcId="{3AA71078-767F-497B-BA5A-32693D664F32}" destId="{15649E3D-7893-470C-A78F-302D2564B546}" srcOrd="4" destOrd="0" presId="urn:microsoft.com/office/officeart/2005/8/layout/radial1#1"/>
    <dgm:cxn modelId="{AA40B9A7-2F3D-406D-B9AD-77C472D9D269}" type="presParOf" srcId="{3AA71078-767F-497B-BA5A-32693D664F32}" destId="{D9DE5469-ECED-45C6-A856-D038DABCD653}" srcOrd="5" destOrd="0" presId="urn:microsoft.com/office/officeart/2005/8/layout/radial1#1"/>
    <dgm:cxn modelId="{4C5B2ED9-23A3-4998-B17A-F77D27D5A0D5}" type="presParOf" srcId="{D9DE5469-ECED-45C6-A856-D038DABCD653}" destId="{0A45E0DB-5D60-440A-92D0-87BBB2E4E7ED}" srcOrd="0" destOrd="0" presId="urn:microsoft.com/office/officeart/2005/8/layout/radial1#1"/>
    <dgm:cxn modelId="{24D46FF9-7219-45CE-8EB7-3EB532359FA8}" type="presParOf" srcId="{3AA71078-767F-497B-BA5A-32693D664F32}" destId="{45960468-EC2F-44B5-8066-EFC68CBBA172}" srcOrd="6" destOrd="0" presId="urn:microsoft.com/office/officeart/2005/8/layout/radial1#1"/>
    <dgm:cxn modelId="{358F8201-49E8-462A-A845-F5C529370C5F}" type="presParOf" srcId="{3AA71078-767F-497B-BA5A-32693D664F32}" destId="{CCCEA32D-4543-4C34-B731-5C5CFCEDFAB6}" srcOrd="7" destOrd="0" presId="urn:microsoft.com/office/officeart/2005/8/layout/radial1#1"/>
    <dgm:cxn modelId="{53B1647D-6478-49D3-99B5-38F711B84718}" type="presParOf" srcId="{CCCEA32D-4543-4C34-B731-5C5CFCEDFAB6}" destId="{282BA229-EBC1-44FA-9FCE-EAD5B02FE89F}" srcOrd="0" destOrd="0" presId="urn:microsoft.com/office/officeart/2005/8/layout/radial1#1"/>
    <dgm:cxn modelId="{B75DBB0A-FBBB-46F0-8A3A-5C0E7803D4DD}" type="presParOf" srcId="{3AA71078-767F-497B-BA5A-32693D664F32}" destId="{1B3936E1-4F9E-4019-B01C-E65AFA3D7F34}" srcOrd="8" destOrd="0" presId="urn:microsoft.com/office/officeart/2005/8/layout/radial1#1"/>
    <dgm:cxn modelId="{9D6328D0-C938-4F68-A980-7530D006B735}" type="presParOf" srcId="{3AA71078-767F-497B-BA5A-32693D664F32}" destId="{D2310737-DF9F-478E-A683-17ED9ADBE90F}" srcOrd="9" destOrd="0" presId="urn:microsoft.com/office/officeart/2005/8/layout/radial1#1"/>
    <dgm:cxn modelId="{BCE135F4-30E0-450A-8256-70A8CED01022}" type="presParOf" srcId="{D2310737-DF9F-478E-A683-17ED9ADBE90F}" destId="{407A07C3-8DFA-4FD0-898A-8649C893C6FB}" srcOrd="0" destOrd="0" presId="urn:microsoft.com/office/officeart/2005/8/layout/radial1#1"/>
    <dgm:cxn modelId="{403ABDCB-6AFC-462B-8F93-A2FA08AEE557}" type="presParOf" srcId="{3AA71078-767F-497B-BA5A-32693D664F32}" destId="{3463F241-4A20-41BC-910E-F7A3B4112EA0}" srcOrd="10" destOrd="0" presId="urn:microsoft.com/office/officeart/2005/8/layout/radial1#1"/>
    <dgm:cxn modelId="{8111AD81-FB85-4EAE-BE11-C2F506332B54}" type="presParOf" srcId="{3AA71078-767F-497B-BA5A-32693D664F32}" destId="{FA8DAB86-68CB-475B-8575-714F76CE1772}" srcOrd="11" destOrd="0" presId="urn:microsoft.com/office/officeart/2005/8/layout/radial1#1"/>
    <dgm:cxn modelId="{87BC2CDC-8004-4AEE-810A-8FED2013A50B}" type="presParOf" srcId="{FA8DAB86-68CB-475B-8575-714F76CE1772}" destId="{BF614E5C-B240-4D3C-A89A-C7383461E134}" srcOrd="0" destOrd="0" presId="urn:microsoft.com/office/officeart/2005/8/layout/radial1#1"/>
    <dgm:cxn modelId="{657E1A4A-0A67-44CB-AC69-0B8F898911C6}" type="presParOf" srcId="{3AA71078-767F-497B-BA5A-32693D664F32}" destId="{DC16CA04-F763-4A10-800B-266DE465C4C6}" srcOrd="12" destOrd="0" presId="urn:microsoft.com/office/officeart/2005/8/layout/radial1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3402806" cy="3402806"/>
        <a:chOff x="0" y="0"/>
        <a:chExt cx="3402806" cy="3402806"/>
      </a:xfrm>
    </dsp:grpSpPr>
    <dsp:sp modelId="{275C842A-8AA5-48F2-BF09-FB37D910DAB6}">
      <dsp:nvSpPr>
        <dsp:cNvPr id="3" name="椭圆 2"/>
        <dsp:cNvSpPr/>
      </dsp:nvSpPr>
      <dsp:spPr bwMode="white">
        <a:xfrm>
          <a:off x="1228791" y="1228791"/>
          <a:ext cx="945224" cy="945224"/>
        </a:xfrm>
        <a:prstGeom prst="ellipse">
          <a:avLst/>
        </a:prstGeom>
      </dsp:spPr>
      <dsp:style>
        <a:lnRef idx="2">
          <a:schemeClr val="lt2"/>
        </a:lnRef>
        <a:fillRef idx="1">
          <a:schemeClr val="dk2"/>
        </a:fillRef>
        <a:effectRef idx="0">
          <a:scrgbClr r="0" g="0" b="0"/>
        </a:effectRef>
        <a:fontRef idx="minor">
          <a:schemeClr val="lt1"/>
        </a:fontRef>
      </dsp:style>
      <dsp:txBody>
        <a:bodyPr lIns="15240" tIns="15240" rIns="15240" bIns="152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kumimoji="0" lang="zh-CN" altLang="en-US" sz="2400" b="1" i="0" u="none" strike="noStrike" cap="none" normalizeH="0" baseline="0">
              <a:ln>
                <a:noFill/>
              </a:ln>
              <a:effectLst/>
              <a:latin typeface="+mn-ea"/>
              <a:ea typeface="+mn-ea"/>
            </a:rPr>
            <a:t>细菌</a:t>
          </a:r>
        </a:p>
      </dsp:txBody>
      <dsp:txXfrm>
        <a:off x="1228791" y="1228791"/>
        <a:ext cx="945224" cy="945224"/>
      </dsp:txXfrm>
    </dsp:sp>
    <dsp:sp modelId="{A5EA33FC-1FF0-44BD-B868-E2479D47F3A2}">
      <dsp:nvSpPr>
        <dsp:cNvPr id="4" name="任意多边形 3"/>
        <dsp:cNvSpPr/>
      </dsp:nvSpPr>
      <dsp:spPr bwMode="white">
        <a:xfrm>
          <a:off x="1559619" y="1062007"/>
          <a:ext cx="283567" cy="50000"/>
        </a:xfrm>
        <a:custGeom>
          <a:avLst/>
          <a:gdLst/>
          <a:ahLst/>
          <a:cxnLst/>
          <a:pathLst>
            <a:path w="447" h="79">
              <a:moveTo>
                <a:pt x="223" y="263"/>
              </a:moveTo>
              <a:lnTo>
                <a:pt x="223" y="-184"/>
              </a:lnTo>
            </a:path>
          </a:pathLst>
        </a:custGeom>
      </dsp:spPr>
      <dsp:style>
        <a:lnRef idx="2">
          <a:schemeClr val="dk2">
            <a:shade val="60000"/>
          </a:schemeClr>
        </a:lnRef>
        <a:fillRef idx="0">
          <a:schemeClr val="dk2"/>
        </a:fillRef>
        <a:effectRef idx="0">
          <a:scrgbClr r="0" g="0" b="0"/>
        </a:effectRef>
        <a:fontRef idx="minor"/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solidFill>
              <a:schemeClr val="tx1"/>
            </a:solidFill>
            <a:latin typeface="+mn-ea"/>
            <a:ea typeface="+mn-ea"/>
          </a:endParaRPr>
        </a:p>
      </dsp:txBody>
      <dsp:txXfrm>
        <a:off x="1559619" y="1062007"/>
        <a:ext cx="283567" cy="50000"/>
      </dsp:txXfrm>
    </dsp:sp>
    <dsp:sp modelId="{6DDE9E16-9075-4BDC-9504-3930C9641EDE}">
      <dsp:nvSpPr>
        <dsp:cNvPr id="5" name="椭圆 4"/>
        <dsp:cNvSpPr/>
      </dsp:nvSpPr>
      <dsp:spPr bwMode="white">
        <a:xfrm>
          <a:off x="1228791" y="0"/>
          <a:ext cx="945224" cy="945224"/>
        </a:xfrm>
        <a:prstGeom prst="ellipse">
          <a:avLst/>
        </a:prstGeom>
      </dsp:spPr>
      <dsp:style>
        <a:lnRef idx="2">
          <a:schemeClr val="lt2"/>
        </a:lnRef>
        <a:fillRef idx="1">
          <a:schemeClr val="dk2"/>
        </a:fillRef>
        <a:effectRef idx="0">
          <a:scrgbClr r="0" g="0" b="0"/>
        </a:effectRef>
        <a:fontRef idx="minor">
          <a:schemeClr val="lt1"/>
        </a:fontRef>
      </dsp:style>
      <dsp:txBody>
        <a:bodyPr lIns="15240" tIns="15240" rIns="15240" bIns="152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kumimoji="0" lang="zh-CN" altLang="en-US" sz="2400" b="1" i="0" u="none" strike="noStrike" cap="none" normalizeH="0" baseline="0">
              <a:ln>
                <a:noFill/>
              </a:ln>
              <a:effectLst/>
              <a:latin typeface="+mn-ea"/>
              <a:ea typeface="+mn-ea"/>
            </a:rPr>
            <a:t>发现</a:t>
          </a:r>
        </a:p>
      </dsp:txBody>
      <dsp:txXfrm>
        <a:off x="1228791" y="0"/>
        <a:ext cx="945224" cy="945224"/>
      </dsp:txXfrm>
    </dsp:sp>
    <dsp:sp modelId="{C7B1452B-9523-46E1-B1D4-96DAE1387265}">
      <dsp:nvSpPr>
        <dsp:cNvPr id="6" name="任意多边形 5"/>
        <dsp:cNvSpPr/>
      </dsp:nvSpPr>
      <dsp:spPr bwMode="white">
        <a:xfrm>
          <a:off x="2091702" y="1369205"/>
          <a:ext cx="283567" cy="50000"/>
        </a:xfrm>
        <a:custGeom>
          <a:avLst/>
          <a:gdLst/>
          <a:ahLst/>
          <a:cxnLst/>
          <a:pathLst>
            <a:path w="447" h="79">
              <a:moveTo>
                <a:pt x="30" y="151"/>
              </a:moveTo>
              <a:lnTo>
                <a:pt x="417" y="-72"/>
              </a:lnTo>
            </a:path>
          </a:pathLst>
        </a:custGeom>
      </dsp:spPr>
      <dsp:style>
        <a:lnRef idx="2">
          <a:schemeClr val="dk2">
            <a:shade val="60000"/>
          </a:schemeClr>
        </a:lnRef>
        <a:fillRef idx="0">
          <a:schemeClr val="dk2"/>
        </a:fillRef>
        <a:effectRef idx="0">
          <a:scrgbClr r="0" g="0" b="0"/>
        </a:effectRef>
        <a:fontRef idx="minor"/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solidFill>
              <a:schemeClr val="tx1"/>
            </a:solidFill>
            <a:latin typeface="+mn-ea"/>
            <a:ea typeface="+mn-ea"/>
          </a:endParaRPr>
        </a:p>
      </dsp:txBody>
      <dsp:txXfrm>
        <a:off x="2091702" y="1369205"/>
        <a:ext cx="283567" cy="50000"/>
      </dsp:txXfrm>
    </dsp:sp>
    <dsp:sp modelId="{15649E3D-7893-470C-A78F-302D2564B546}">
      <dsp:nvSpPr>
        <dsp:cNvPr id="7" name="椭圆 6"/>
        <dsp:cNvSpPr/>
      </dsp:nvSpPr>
      <dsp:spPr bwMode="white">
        <a:xfrm>
          <a:off x="2292955" y="614396"/>
          <a:ext cx="945224" cy="945224"/>
        </a:xfrm>
        <a:prstGeom prst="ellipse">
          <a:avLst/>
        </a:prstGeom>
      </dsp:spPr>
      <dsp:style>
        <a:lnRef idx="2">
          <a:schemeClr val="lt2"/>
        </a:lnRef>
        <a:fillRef idx="1">
          <a:schemeClr val="dk2"/>
        </a:fillRef>
        <a:effectRef idx="0">
          <a:scrgbClr r="0" g="0" b="0"/>
        </a:effectRef>
        <a:fontRef idx="minor">
          <a:schemeClr val="lt1"/>
        </a:fontRef>
      </dsp:style>
      <dsp:txBody>
        <a:bodyPr lIns="15240" tIns="15240" rIns="15240" bIns="152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kumimoji="0" lang="zh-CN" altLang="en-US" sz="2400" b="1" i="0" u="none" strike="noStrike" cap="none" normalizeH="0" baseline="0">
              <a:ln>
                <a:noFill/>
              </a:ln>
              <a:effectLst/>
              <a:latin typeface="+mn-ea"/>
              <a:ea typeface="+mn-ea"/>
            </a:rPr>
            <a:t>大小</a:t>
          </a:r>
        </a:p>
      </dsp:txBody>
      <dsp:txXfrm>
        <a:off x="2292955" y="614396"/>
        <a:ext cx="945224" cy="945224"/>
      </dsp:txXfrm>
    </dsp:sp>
    <dsp:sp modelId="{D9DE5469-ECED-45C6-A856-D038DABCD653}">
      <dsp:nvSpPr>
        <dsp:cNvPr id="8" name="任意多边形 7"/>
        <dsp:cNvSpPr/>
      </dsp:nvSpPr>
      <dsp:spPr bwMode="white">
        <a:xfrm>
          <a:off x="2091702" y="1983601"/>
          <a:ext cx="283567" cy="50000"/>
        </a:xfrm>
        <a:custGeom>
          <a:avLst/>
          <a:gdLst/>
          <a:ahLst/>
          <a:cxnLst/>
          <a:pathLst>
            <a:path w="447" h="79">
              <a:moveTo>
                <a:pt x="30" y="-72"/>
              </a:moveTo>
              <a:lnTo>
                <a:pt x="417" y="151"/>
              </a:lnTo>
            </a:path>
          </a:pathLst>
        </a:custGeom>
      </dsp:spPr>
      <dsp:style>
        <a:lnRef idx="2">
          <a:schemeClr val="dk2">
            <a:shade val="60000"/>
          </a:schemeClr>
        </a:lnRef>
        <a:fillRef idx="0">
          <a:schemeClr val="dk2"/>
        </a:fillRef>
        <a:effectRef idx="0">
          <a:scrgbClr r="0" g="0" b="0"/>
        </a:effectRef>
        <a:fontRef idx="minor"/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solidFill>
              <a:schemeClr val="tx1"/>
            </a:solidFill>
            <a:latin typeface="+mn-ea"/>
            <a:ea typeface="+mn-ea"/>
          </a:endParaRPr>
        </a:p>
      </dsp:txBody>
      <dsp:txXfrm>
        <a:off x="2091702" y="1983601"/>
        <a:ext cx="283567" cy="50000"/>
      </dsp:txXfrm>
    </dsp:sp>
    <dsp:sp modelId="{45960468-EC2F-44B5-8066-EFC68CBBA172}">
      <dsp:nvSpPr>
        <dsp:cNvPr id="9" name="椭圆 8"/>
        <dsp:cNvSpPr/>
      </dsp:nvSpPr>
      <dsp:spPr bwMode="white">
        <a:xfrm>
          <a:off x="2292955" y="1843187"/>
          <a:ext cx="945224" cy="945224"/>
        </a:xfrm>
        <a:prstGeom prst="ellipse">
          <a:avLst/>
        </a:prstGeom>
      </dsp:spPr>
      <dsp:style>
        <a:lnRef idx="2">
          <a:schemeClr val="lt2"/>
        </a:lnRef>
        <a:fillRef idx="1">
          <a:schemeClr val="dk2"/>
        </a:fillRef>
        <a:effectRef idx="0">
          <a:scrgbClr r="0" g="0" b="0"/>
        </a:effectRef>
        <a:fontRef idx="minor">
          <a:schemeClr val="lt1"/>
        </a:fontRef>
      </dsp:style>
      <dsp:txBody>
        <a:bodyPr lIns="15240" tIns="15240" rIns="15240" bIns="152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kumimoji="0" lang="zh-CN" altLang="en-US" sz="2400" b="1" i="0" u="none" strike="noStrike" cap="none" normalizeH="0" baseline="0">
              <a:ln>
                <a:noFill/>
              </a:ln>
              <a:effectLst/>
              <a:latin typeface="+mn-ea"/>
              <a:ea typeface="+mn-ea"/>
            </a:rPr>
            <a:t>形态</a:t>
          </a:r>
        </a:p>
      </dsp:txBody>
      <dsp:txXfrm>
        <a:off x="2292955" y="1843187"/>
        <a:ext cx="945224" cy="945224"/>
      </dsp:txXfrm>
    </dsp:sp>
    <dsp:sp modelId="{CCCEA32D-4543-4C34-B731-5C5CFCEDFAB6}">
      <dsp:nvSpPr>
        <dsp:cNvPr id="10" name="任意多边形 9"/>
        <dsp:cNvSpPr/>
      </dsp:nvSpPr>
      <dsp:spPr bwMode="white">
        <a:xfrm>
          <a:off x="1559619" y="2290799"/>
          <a:ext cx="283567" cy="50000"/>
        </a:xfrm>
        <a:custGeom>
          <a:avLst/>
          <a:gdLst/>
          <a:ahLst/>
          <a:cxnLst/>
          <a:pathLst>
            <a:path w="447" h="79">
              <a:moveTo>
                <a:pt x="223" y="-184"/>
              </a:moveTo>
              <a:lnTo>
                <a:pt x="223" y="263"/>
              </a:lnTo>
            </a:path>
          </a:pathLst>
        </a:custGeom>
      </dsp:spPr>
      <dsp:style>
        <a:lnRef idx="2">
          <a:schemeClr val="dk2">
            <a:shade val="60000"/>
          </a:schemeClr>
        </a:lnRef>
        <a:fillRef idx="0">
          <a:schemeClr val="dk2"/>
        </a:fillRef>
        <a:effectRef idx="0">
          <a:scrgbClr r="0" g="0" b="0"/>
        </a:effectRef>
        <a:fontRef idx="minor"/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solidFill>
              <a:schemeClr val="tx1"/>
            </a:solidFill>
            <a:latin typeface="+mn-ea"/>
            <a:ea typeface="+mn-ea"/>
          </a:endParaRPr>
        </a:p>
      </dsp:txBody>
      <dsp:txXfrm>
        <a:off x="1559619" y="2290799"/>
        <a:ext cx="283567" cy="50000"/>
      </dsp:txXfrm>
    </dsp:sp>
    <dsp:sp modelId="{1B3936E1-4F9E-4019-B01C-E65AFA3D7F34}">
      <dsp:nvSpPr>
        <dsp:cNvPr id="11" name="椭圆 10"/>
        <dsp:cNvSpPr/>
      </dsp:nvSpPr>
      <dsp:spPr bwMode="white">
        <a:xfrm>
          <a:off x="1228791" y="2457582"/>
          <a:ext cx="945224" cy="945224"/>
        </a:xfrm>
        <a:prstGeom prst="ellipse">
          <a:avLst/>
        </a:prstGeom>
      </dsp:spPr>
      <dsp:style>
        <a:lnRef idx="2">
          <a:schemeClr val="lt2"/>
        </a:lnRef>
        <a:fillRef idx="1">
          <a:schemeClr val="dk2"/>
        </a:fillRef>
        <a:effectRef idx="0">
          <a:scrgbClr r="0" g="0" b="0"/>
        </a:effectRef>
        <a:fontRef idx="minor">
          <a:schemeClr val="lt1"/>
        </a:fontRef>
      </dsp:style>
      <dsp:txBody>
        <a:bodyPr lIns="15240" tIns="15240" rIns="15240" bIns="152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kumimoji="0" lang="zh-CN" altLang="en-US" sz="2400" b="1" i="0" u="none" strike="noStrike" cap="none" normalizeH="0" baseline="0">
              <a:ln>
                <a:noFill/>
              </a:ln>
              <a:effectLst/>
              <a:latin typeface="+mn-ea"/>
              <a:ea typeface="+mn-ea"/>
            </a:rPr>
            <a:t>结构</a:t>
          </a:r>
        </a:p>
      </dsp:txBody>
      <dsp:txXfrm>
        <a:off x="1228791" y="2457582"/>
        <a:ext cx="945224" cy="945224"/>
      </dsp:txXfrm>
    </dsp:sp>
    <dsp:sp modelId="{D2310737-DF9F-478E-A683-17ED9ADBE90F}">
      <dsp:nvSpPr>
        <dsp:cNvPr id="12" name="任意多边形 11"/>
        <dsp:cNvSpPr/>
      </dsp:nvSpPr>
      <dsp:spPr bwMode="white">
        <a:xfrm>
          <a:off x="1027537" y="1983601"/>
          <a:ext cx="283567" cy="50000"/>
        </a:xfrm>
        <a:custGeom>
          <a:avLst/>
          <a:gdLst/>
          <a:ahLst/>
          <a:cxnLst/>
          <a:pathLst>
            <a:path w="447" h="79">
              <a:moveTo>
                <a:pt x="417" y="-72"/>
              </a:moveTo>
              <a:lnTo>
                <a:pt x="30" y="151"/>
              </a:lnTo>
            </a:path>
          </a:pathLst>
        </a:custGeom>
      </dsp:spPr>
      <dsp:style>
        <a:lnRef idx="2">
          <a:schemeClr val="dk2">
            <a:shade val="60000"/>
          </a:schemeClr>
        </a:lnRef>
        <a:fillRef idx="0">
          <a:schemeClr val="dk2"/>
        </a:fillRef>
        <a:effectRef idx="0">
          <a:scrgbClr r="0" g="0" b="0"/>
        </a:effectRef>
        <a:fontRef idx="minor"/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solidFill>
              <a:schemeClr val="tx1"/>
            </a:solidFill>
            <a:latin typeface="+mn-ea"/>
            <a:ea typeface="+mn-ea"/>
          </a:endParaRPr>
        </a:p>
      </dsp:txBody>
      <dsp:txXfrm>
        <a:off x="1027537" y="1983601"/>
        <a:ext cx="283567" cy="50000"/>
      </dsp:txXfrm>
    </dsp:sp>
    <dsp:sp modelId="{3463F241-4A20-41BC-910E-F7A3B4112EA0}">
      <dsp:nvSpPr>
        <dsp:cNvPr id="13" name="椭圆 12"/>
        <dsp:cNvSpPr/>
      </dsp:nvSpPr>
      <dsp:spPr bwMode="white">
        <a:xfrm>
          <a:off x="164627" y="1843187"/>
          <a:ext cx="945224" cy="945224"/>
        </a:xfrm>
        <a:prstGeom prst="ellipse">
          <a:avLst/>
        </a:prstGeom>
      </dsp:spPr>
      <dsp:style>
        <a:lnRef idx="2">
          <a:schemeClr val="lt2"/>
        </a:lnRef>
        <a:fillRef idx="1">
          <a:schemeClr val="dk2"/>
        </a:fillRef>
        <a:effectRef idx="0">
          <a:scrgbClr r="0" g="0" b="0"/>
        </a:effectRef>
        <a:fontRef idx="minor">
          <a:schemeClr val="lt1"/>
        </a:fontRef>
      </dsp:style>
      <dsp:txBody>
        <a:bodyPr lIns="15240" tIns="15240" rIns="15240" bIns="152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kumimoji="0" lang="zh-CN" altLang="en-US" sz="2400" b="1" i="0" u="none" strike="noStrike" cap="none" normalizeH="0" baseline="0">
              <a:ln>
                <a:noFill/>
              </a:ln>
              <a:effectLst/>
              <a:latin typeface="+mn-ea"/>
              <a:ea typeface="+mn-ea"/>
            </a:rPr>
            <a:t>营养</a:t>
          </a:r>
        </a:p>
      </dsp:txBody>
      <dsp:txXfrm>
        <a:off x="164627" y="1843187"/>
        <a:ext cx="945224" cy="945224"/>
      </dsp:txXfrm>
    </dsp:sp>
    <dsp:sp modelId="{FA8DAB86-68CB-475B-8575-714F76CE1772}">
      <dsp:nvSpPr>
        <dsp:cNvPr id="14" name="任意多边形 13"/>
        <dsp:cNvSpPr/>
      </dsp:nvSpPr>
      <dsp:spPr bwMode="white">
        <a:xfrm>
          <a:off x="1027537" y="1369205"/>
          <a:ext cx="283567" cy="50000"/>
        </a:xfrm>
        <a:custGeom>
          <a:avLst/>
          <a:gdLst/>
          <a:ahLst/>
          <a:cxnLst/>
          <a:pathLst>
            <a:path w="447" h="79">
              <a:moveTo>
                <a:pt x="417" y="151"/>
              </a:moveTo>
              <a:lnTo>
                <a:pt x="30" y="-72"/>
              </a:lnTo>
            </a:path>
          </a:pathLst>
        </a:custGeom>
      </dsp:spPr>
      <dsp:style>
        <a:lnRef idx="2">
          <a:schemeClr val="dk2">
            <a:shade val="60000"/>
          </a:schemeClr>
        </a:lnRef>
        <a:fillRef idx="0">
          <a:schemeClr val="dk2"/>
        </a:fillRef>
        <a:effectRef idx="0">
          <a:scrgbClr r="0" g="0" b="0"/>
        </a:effectRef>
        <a:fontRef idx="minor"/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solidFill>
              <a:schemeClr val="tx1"/>
            </a:solidFill>
            <a:latin typeface="+mn-ea"/>
            <a:ea typeface="+mn-ea"/>
          </a:endParaRPr>
        </a:p>
      </dsp:txBody>
      <dsp:txXfrm>
        <a:off x="1027537" y="1369205"/>
        <a:ext cx="283567" cy="50000"/>
      </dsp:txXfrm>
    </dsp:sp>
    <dsp:sp modelId="{DC16CA04-F763-4A10-800B-266DE465C4C6}">
      <dsp:nvSpPr>
        <dsp:cNvPr id="15" name="椭圆 14"/>
        <dsp:cNvSpPr/>
      </dsp:nvSpPr>
      <dsp:spPr bwMode="white">
        <a:xfrm>
          <a:off x="164627" y="614396"/>
          <a:ext cx="945224" cy="945224"/>
        </a:xfrm>
        <a:prstGeom prst="ellipse">
          <a:avLst/>
        </a:prstGeom>
      </dsp:spPr>
      <dsp:style>
        <a:lnRef idx="2">
          <a:schemeClr val="lt2"/>
        </a:lnRef>
        <a:fillRef idx="1">
          <a:schemeClr val="dk2"/>
        </a:fillRef>
        <a:effectRef idx="0">
          <a:scrgbClr r="0" g="0" b="0"/>
        </a:effectRef>
        <a:fontRef idx="minor">
          <a:schemeClr val="lt1"/>
        </a:fontRef>
      </dsp:style>
      <dsp:txBody>
        <a:bodyPr lIns="15240" tIns="15240" rIns="15240" bIns="152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kumimoji="0" lang="zh-CN" altLang="en-US" sz="2400" b="1" i="0" u="none" strike="noStrike" cap="none" normalizeH="0" baseline="0" dirty="0">
              <a:ln>
                <a:noFill/>
              </a:ln>
              <a:effectLst/>
              <a:latin typeface="+mn-ea"/>
              <a:ea typeface="+mn-ea"/>
            </a:rPr>
            <a:t>生殖</a:t>
          </a:r>
        </a:p>
      </dsp:txBody>
      <dsp:txXfrm>
        <a:off x="164627" y="614396"/>
        <a:ext cx="945224" cy="9452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#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Sty" val="noArr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页眉占位符 2457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z="120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4579" name="日期占位符 2457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1508" name="幻灯片图像占位符 24579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533" y="685800"/>
            <a:ext cx="6094934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文本占位符 24580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24582" name="页脚占位符 2458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eaLnBrk="1" hangingPunct="1">
              <a:buFont typeface="Arial" panose="020B0604020202020204" pitchFamily="34" charset="0"/>
              <a:buNone/>
              <a:defRPr sz="120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4583" name="灯片编号占位符 2458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defRPr>
            </a:lvl1pPr>
          </a:lstStyle>
          <a:p>
            <a:pPr>
              <a:defRPr/>
            </a:pPr>
            <a:fld id="{6CD3A170-3C5C-48A0-A89D-42F67DF8BF0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</a:defRPr>
    </a:lvl1pPr>
    <a:lvl2pPr marL="457200" lvl="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</a:defRPr>
    </a:lvl2pPr>
    <a:lvl3pPr marL="914400" lvl="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</a:defRPr>
    </a:lvl3pPr>
    <a:lvl4pPr marL="1371600" lvl="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</a:defRPr>
    </a:lvl4pPr>
    <a:lvl5pPr marL="1828800" lvl="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DF685-6826-4BAA-B89E-CF7624DBFC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591A971-AE35-4709-888A-2C066310C108}" type="slidenum">
              <a:rPr lang="en-US" altLang="zh-CN"/>
            </a:fld>
            <a:endParaRPr lang="en-US" altLang="zh-CN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/>
              <a:t>我将从以下</a:t>
            </a:r>
            <a:r>
              <a:rPr lang="en-US" altLang="zh-CN"/>
              <a:t>6</a:t>
            </a:r>
            <a:r>
              <a:rPr lang="zh-CN" altLang="en-US"/>
              <a:t>个方面来进行说课。首先，对本节课的教学内容作分析。本课是人教版八年级上册内容，其核心概念是“细菌”，也就是以上这</a:t>
            </a:r>
            <a:r>
              <a:rPr lang="en-US" altLang="zh-CN"/>
              <a:t>5</a:t>
            </a:r>
            <a:r>
              <a:rPr lang="zh-CN" altLang="en-US"/>
              <a:t>人知识点。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tags" Target="../tags/tag39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7" Type="http://schemas.openxmlformats.org/officeDocument/2006/relationships/tags" Target="../tags/tag92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00.xml"/><Relationship Id="rId8" Type="http://schemas.openxmlformats.org/officeDocument/2006/relationships/tags" Target="../tags/tag99.xml"/><Relationship Id="rId7" Type="http://schemas.openxmlformats.org/officeDocument/2006/relationships/tags" Target="../tags/tag98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6" Type="http://schemas.openxmlformats.org/officeDocument/2006/relationships/tags" Target="../tags/tag116.xml"/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6" Type="http://schemas.openxmlformats.org/officeDocument/2006/relationships/tags" Target="../tags/tag121.xml"/><Relationship Id="rId5" Type="http://schemas.openxmlformats.org/officeDocument/2006/relationships/tags" Target="../tags/tag120.xml"/><Relationship Id="rId4" Type="http://schemas.openxmlformats.org/officeDocument/2006/relationships/tags" Target="../tags/tag119.xml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image" Target="../media/image5.png"/><Relationship Id="rId7" Type="http://schemas.openxmlformats.org/officeDocument/2006/relationships/image" Target="../media/image4.png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file:///E:\&#36719;&#20214;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5" Type="http://schemas.openxmlformats.org/officeDocument/2006/relationships/image" Target="../media/image10.png"/><Relationship Id="rId14" Type="http://schemas.openxmlformats.org/officeDocument/2006/relationships/tags" Target="../tags/tag3.xml"/><Relationship Id="rId13" Type="http://schemas.openxmlformats.org/officeDocument/2006/relationships/hyperlink" Target="http://www.youyi100.com/" TargetMode="External"/><Relationship Id="rId12" Type="http://schemas.openxmlformats.org/officeDocument/2006/relationships/image" Target="../media/image9.png"/><Relationship Id="rId11" Type="http://schemas.openxmlformats.org/officeDocument/2006/relationships/image" Target="../media/image8.png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390896"/>
            <a:ext cx="6858000" cy="1242039"/>
          </a:xfrm>
        </p:spPr>
        <p:txBody>
          <a:bodyPr anchor="b">
            <a:normAutofit/>
          </a:bodyPr>
          <a:lstStyle>
            <a:lvl1pPr algn="ctr">
              <a:defRPr sz="3040" b="0"/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760"/>
            </a:lvl1pPr>
            <a:lvl2pPr marL="193040" indent="0" algn="ctr">
              <a:buNone/>
              <a:defRPr sz="845"/>
            </a:lvl2pPr>
            <a:lvl3pPr marL="386080" indent="0" algn="ctr">
              <a:buNone/>
              <a:defRPr sz="760"/>
            </a:lvl3pPr>
            <a:lvl4pPr marL="578485" indent="0" algn="ctr">
              <a:buNone/>
              <a:defRPr sz="675"/>
            </a:lvl4pPr>
            <a:lvl5pPr marL="771525" indent="0" algn="ctr">
              <a:buNone/>
              <a:defRPr sz="675"/>
            </a:lvl5pPr>
            <a:lvl6pPr marL="964565" indent="0" algn="ctr">
              <a:buNone/>
              <a:defRPr sz="675"/>
            </a:lvl6pPr>
            <a:lvl7pPr marL="1157605" indent="0" algn="ctr">
              <a:buNone/>
              <a:defRPr sz="675"/>
            </a:lvl7pPr>
            <a:lvl8pPr marL="1350645" indent="0" algn="ctr">
              <a:buNone/>
              <a:defRPr sz="675"/>
            </a:lvl8pPr>
            <a:lvl9pPr marL="1543050" indent="0" algn="ctr">
              <a:buNone/>
              <a:defRPr sz="675"/>
            </a:lvl9pPr>
          </a:lstStyle>
          <a:p>
            <a:r>
              <a:rPr lang="zh-CN" altLang="en-US"/>
              <a:t>单击以编辑母版副标题样式</a:t>
            </a:r>
            <a:endParaRPr lang="zh-CN" altLang="en-US" dirty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31958-77A3-4A57-A6D7-BE3DFEA707E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93341" y="612850"/>
            <a:ext cx="2160000" cy="3867627"/>
          </a:xfrm>
        </p:spPr>
        <p:txBody>
          <a:bodyPr wrap="square" anchor="ctr">
            <a:normAutofit/>
          </a:bodyPr>
          <a:lstStyle>
            <a:lvl1pPr algn="ctr">
              <a:defRPr sz="37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15975" y="2770925"/>
            <a:ext cx="7512050" cy="1839744"/>
          </a:xfrm>
        </p:spPr>
        <p:txBody>
          <a:bodyPr wrap="square" anchor="t">
            <a:normAutofit/>
          </a:bodyPr>
          <a:lstStyle>
            <a:lvl1pPr algn="ctr">
              <a:defRPr sz="31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815975" y="234980"/>
            <a:ext cx="7512050" cy="2196576"/>
          </a:xfrm>
        </p:spPr>
        <p:txBody>
          <a:bodyPr wrap="square" anchor="b">
            <a:normAutofit/>
          </a:bodyPr>
          <a:lstStyle>
            <a:lvl1pPr marL="0" indent="0" algn="ctr">
              <a:buNone/>
              <a:defRPr sz="6000" b="1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21018" y="1023426"/>
            <a:ext cx="3886200" cy="3610346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734878" y="1023426"/>
            <a:ext cx="3886200" cy="3610346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33"/>
            <a:ext cx="8100000" cy="540067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20780" y="1027237"/>
            <a:ext cx="3868340" cy="40505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20780" y="1549958"/>
            <a:ext cx="3868340" cy="3096673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733449" y="1016282"/>
            <a:ext cx="3887391" cy="40505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733449" y="1539002"/>
            <a:ext cx="3887391" cy="3096673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28650" y="270033"/>
            <a:ext cx="7886700" cy="4363739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33"/>
            <a:ext cx="8100000" cy="540067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21494" y="972146"/>
            <a:ext cx="8100060" cy="432012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100" b="0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r>
              <a:rPr lang="zh-CN" altLang="en-US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55601" y="368346"/>
            <a:ext cx="8432800" cy="2223974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851"/>
            <a:ext cx="2057400" cy="273878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55601" y="2953163"/>
            <a:ext cx="8432799" cy="1740066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225068"/>
            <a:ext cx="364331" cy="385830"/>
          </a:xfrm>
          <a:prstGeom prst="rect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7" rIns="51435" bIns="25717" rtlCol="0" anchor="ctr"/>
          <a:p>
            <a:pPr algn="ctr"/>
            <a:endParaRPr lang="zh-CN" altLang="en-US" sz="100" dirty="0">
              <a:latin typeface="黑体" panose="02010609060101010101" pitchFamily="49" charset="-122"/>
              <a:ea typeface="阿里巴巴普惠体 B" panose="00020600040101010101" pitchFamily="18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07976" y="102711"/>
            <a:ext cx="8528050" cy="2470556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580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07976" y="2958165"/>
            <a:ext cx="8528049" cy="1707020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93341" y="613092"/>
            <a:ext cx="2160000" cy="3867150"/>
          </a:xfrm>
        </p:spPr>
        <p:txBody>
          <a:bodyPr wrap="square" anchor="ctr">
            <a:normAutofit/>
          </a:bodyPr>
          <a:lstStyle>
            <a:lvl1pPr algn="ctr">
              <a:defRPr sz="37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15975" y="2770901"/>
            <a:ext cx="7512050" cy="1839517"/>
          </a:xfrm>
        </p:spPr>
        <p:txBody>
          <a:bodyPr wrap="square" anchor="t">
            <a:normAutofit/>
          </a:bodyPr>
          <a:lstStyle>
            <a:lvl1pPr algn="ctr">
              <a:defRPr sz="31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815975" y="235269"/>
            <a:ext cx="7512050" cy="2196305"/>
          </a:xfrm>
        </p:spPr>
        <p:txBody>
          <a:bodyPr wrap="square" anchor="b">
            <a:normAutofit/>
          </a:bodyPr>
          <a:lstStyle>
            <a:lvl1pPr marL="0" indent="0" algn="ctr">
              <a:buNone/>
              <a:defRPr sz="6000" b="1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21018" y="1023618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734878" y="1023618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318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20780" y="1027428"/>
            <a:ext cx="3868340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20780" y="1550084"/>
            <a:ext cx="3868340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733449" y="1016474"/>
            <a:ext cx="3887391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733449" y="1539130"/>
            <a:ext cx="3887391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28650" y="270318"/>
            <a:ext cx="7886700" cy="43632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318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21494" y="972344"/>
            <a:ext cx="8100060" cy="431959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100" b="0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r>
              <a:rPr lang="zh-CN" altLang="en-US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55601" y="368618"/>
            <a:ext cx="8432800" cy="2223700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580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55601" y="2953116"/>
            <a:ext cx="8432799" cy="1739852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B155A5-79AC-40CC-8A3A-57403E2F3A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1"/>
            <a:ext cx="9144000" cy="5144135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790066"/>
            <a:ext cx="9144000" cy="3537784"/>
          </a:xfrm>
          <a:prstGeom prst="rect">
            <a:avLst/>
          </a:prstGeom>
          <a:solidFill>
            <a:schemeClr val="accent6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 dirty="0"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" y="1220410"/>
            <a:ext cx="2751079" cy="2463469"/>
            <a:chOff x="0" y="1626235"/>
            <a:chExt cx="3668105" cy="3284220"/>
          </a:xfrm>
        </p:grpSpPr>
        <p:pic>
          <p:nvPicPr>
            <p:cNvPr id="6" name="图片 5" descr="学练优物理"/>
            <p:cNvPicPr>
              <a:picLocks noChangeAspect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>
            <a:xfrm>
              <a:off x="0" y="1739265"/>
              <a:ext cx="2195195" cy="3171190"/>
            </a:xfrm>
            <a:prstGeom prst="rect">
              <a:avLst/>
            </a:prstGeom>
          </p:spPr>
        </p:pic>
        <p:pic>
          <p:nvPicPr>
            <p:cNvPr id="8" name="图片 7" descr="学练优化学"/>
            <p:cNvPicPr>
              <a:picLocks noChangeAspect="1"/>
            </p:cNvPicPr>
            <p:nvPr/>
          </p:nvPicPr>
          <p:blipFill>
            <a:blip r:embed="rId6" cstate="screen"/>
            <a:srcRect/>
            <a:stretch>
              <a:fillRect/>
            </a:stretch>
          </p:blipFill>
          <p:spPr>
            <a:xfrm>
              <a:off x="736310" y="1739265"/>
              <a:ext cx="2133600" cy="3048000"/>
            </a:xfrm>
            <a:prstGeom prst="rect">
              <a:avLst/>
            </a:prstGeom>
          </p:spPr>
        </p:pic>
        <p:pic>
          <p:nvPicPr>
            <p:cNvPr id="10" name="图片 9" descr="学练优生物"/>
            <p:cNvPicPr>
              <a:picLocks noChangeAspect="1"/>
            </p:cNvPicPr>
            <p:nvPr/>
          </p:nvPicPr>
          <p:blipFill>
            <a:blip r:embed="rId7" cstate="screen"/>
            <a:srcRect/>
            <a:stretch>
              <a:fillRect/>
            </a:stretch>
          </p:blipFill>
          <p:spPr>
            <a:xfrm>
              <a:off x="1361785" y="1626235"/>
              <a:ext cx="2306320" cy="3115310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 userDrawn="1"/>
        </p:nvGrpSpPr>
        <p:grpSpPr>
          <a:xfrm>
            <a:off x="2893220" y="1112764"/>
            <a:ext cx="2347953" cy="2402026"/>
            <a:chOff x="3857625" y="1482725"/>
            <a:chExt cx="3130605" cy="320230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8" cstate="screen"/>
            <a:stretch>
              <a:fillRect/>
            </a:stretch>
          </p:blipFill>
          <p:spPr>
            <a:xfrm>
              <a:off x="3857625" y="1683385"/>
              <a:ext cx="2199640" cy="3001645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9" cstate="screen"/>
            <a:srcRect/>
            <a:stretch>
              <a:fillRect/>
            </a:stretch>
          </p:blipFill>
          <p:spPr>
            <a:xfrm>
              <a:off x="4124380" y="1482725"/>
              <a:ext cx="2863850" cy="3183890"/>
            </a:xfrm>
            <a:prstGeom prst="rect">
              <a:avLst/>
            </a:prstGeom>
          </p:spPr>
        </p:pic>
      </p:grpSp>
      <p:pic>
        <p:nvPicPr>
          <p:cNvPr id="14" name="图片 13" descr="时习之物理"/>
          <p:cNvPicPr>
            <a:picLocks noChangeAspect="1"/>
          </p:cNvPicPr>
          <p:nvPr userDrawn="1"/>
        </p:nvPicPr>
        <p:blipFill>
          <a:blip r:embed="rId10" cstate="screen"/>
          <a:srcRect/>
          <a:stretch>
            <a:fillRect/>
          </a:stretch>
        </p:blipFill>
        <p:spPr>
          <a:xfrm>
            <a:off x="5027640" y="1220410"/>
            <a:ext cx="1753076" cy="2309146"/>
          </a:xfrm>
          <a:prstGeom prst="rect">
            <a:avLst/>
          </a:prstGeom>
        </p:spPr>
      </p:pic>
      <p:sp>
        <p:nvSpPr>
          <p:cNvPr id="19" name="文本框 18"/>
          <p:cNvSpPr txBox="1"/>
          <p:nvPr userDrawn="1"/>
        </p:nvSpPr>
        <p:spPr>
          <a:xfrm>
            <a:off x="2646893" y="4522183"/>
            <a:ext cx="3054350" cy="2959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4831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2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黑体" panose="02010609060101010101" pitchFamily="49" charset="-122"/>
              </a:rPr>
              <a:t>更多精彩，请访问：</a:t>
            </a:r>
            <a:r>
              <a:rPr kumimoji="0" lang="en-US" altLang="zh-CN" sz="132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黑体" panose="02010609060101010101" pitchFamily="49" charset="-122"/>
              </a:rPr>
              <a:t>www.youyi100.com</a:t>
            </a:r>
            <a:endParaRPr kumimoji="0" lang="zh-CN" altLang="en-US" sz="132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20" name="文本框 19"/>
          <p:cNvSpPr txBox="1"/>
          <p:nvPr userDrawn="1"/>
        </p:nvSpPr>
        <p:spPr>
          <a:xfrm>
            <a:off x="565947" y="3798670"/>
            <a:ext cx="1728000" cy="295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895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32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黑体" panose="02010609060101010101" pitchFamily="49" charset="-122"/>
              </a:rPr>
              <a:t>初中《学练优》系列</a:t>
            </a:r>
            <a:endParaRPr kumimoji="0" lang="zh-CN" altLang="zh-CN" sz="132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 userDrawn="1"/>
        </p:nvSpPr>
        <p:spPr>
          <a:xfrm>
            <a:off x="3051900" y="3801491"/>
            <a:ext cx="1728000" cy="295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258BFD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895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32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初中《新领程》系列</a:t>
            </a:r>
            <a:endParaRPr kumimoji="0" lang="zh-CN" altLang="zh-CN" sz="132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5083680" y="3798670"/>
            <a:ext cx="1728000" cy="295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258BFD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895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32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初中《时习之》系列</a:t>
            </a:r>
            <a:endParaRPr kumimoji="0" lang="zh-CN" altLang="zh-CN" sz="132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3" name="文本框 22"/>
          <p:cNvSpPr txBox="1"/>
          <p:nvPr userDrawn="1"/>
        </p:nvSpPr>
        <p:spPr>
          <a:xfrm>
            <a:off x="7137834" y="3793213"/>
            <a:ext cx="1728000" cy="295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258BFD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895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32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初中《优干线》系列</a:t>
            </a:r>
            <a:endParaRPr kumimoji="0" lang="zh-CN" altLang="zh-CN" sz="132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24" name="组合 23"/>
          <p:cNvGrpSpPr/>
          <p:nvPr userDrawn="1"/>
        </p:nvGrpSpPr>
        <p:grpSpPr>
          <a:xfrm>
            <a:off x="6862227" y="1778083"/>
            <a:ext cx="2111588" cy="1435991"/>
            <a:chOff x="9149636" y="2369708"/>
            <a:chExt cx="2815450" cy="1914419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11" cstate="screen"/>
            <a:srcRect/>
            <a:stretch>
              <a:fillRect/>
            </a:stretch>
          </p:blipFill>
          <p:spPr>
            <a:xfrm rot="273989">
              <a:off x="9159011" y="2369708"/>
              <a:ext cx="2806075" cy="178531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12" cstate="screen"/>
            <a:srcRect/>
            <a:stretch>
              <a:fillRect/>
            </a:stretch>
          </p:blipFill>
          <p:spPr>
            <a:xfrm rot="21034940">
              <a:off x="9149636" y="2487677"/>
              <a:ext cx="2758877" cy="179645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</p:spPr>
        </p:pic>
      </p:grpSp>
      <p:sp>
        <p:nvSpPr>
          <p:cNvPr id="30" name="圆角矩形 31">
            <a:hlinkClick r:id="rId13"/>
          </p:cNvPr>
          <p:cNvSpPr/>
          <p:nvPr userDrawn="1"/>
        </p:nvSpPr>
        <p:spPr>
          <a:xfrm>
            <a:off x="6084105" y="4533287"/>
            <a:ext cx="900000" cy="254825"/>
          </a:xfrm>
          <a:prstGeom prst="round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zh-CN" altLang="en-US" sz="1325" b="0" dirty="0">
                <a:solidFill>
                  <a:srgbClr val="436379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点击进入</a:t>
            </a:r>
            <a:endParaRPr kumimoji="1" lang="zh-CN" altLang="en-US" sz="1325" b="0" dirty="0">
              <a:solidFill>
                <a:srgbClr val="436379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5" name="图片 14" descr="0e9b630705a2abe99b84265c438249e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6210" y="131445"/>
            <a:ext cx="859790" cy="356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07976" y="102406"/>
            <a:ext cx="8528050" cy="2470861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851"/>
            <a:ext cx="2057400" cy="273878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07976" y="2958213"/>
            <a:ext cx="8528049" cy="1707231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ags" Target="../tags/tag4.xml"/><Relationship Id="rId8" Type="http://schemas.openxmlformats.org/officeDocument/2006/relationships/image" Target="../media/image11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2.png"/><Relationship Id="rId12" Type="http://schemas.openxmlformats.org/officeDocument/2006/relationships/tags" Target="../tags/tag7.xml"/><Relationship Id="rId11" Type="http://schemas.openxmlformats.org/officeDocument/2006/relationships/tags" Target="../tags/tag6.xml"/><Relationship Id="rId10" Type="http://schemas.openxmlformats.org/officeDocument/2006/relationships/tags" Target="../tags/tag5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0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9" Type="http://schemas.openxmlformats.org/officeDocument/2006/relationships/tags" Target="../tags/tag67.xml"/><Relationship Id="rId18" Type="http://schemas.openxmlformats.org/officeDocument/2006/relationships/tags" Target="../tags/tag66.xml"/><Relationship Id="rId17" Type="http://schemas.openxmlformats.org/officeDocument/2006/relationships/tags" Target="../tags/tag65.xml"/><Relationship Id="rId16" Type="http://schemas.openxmlformats.org/officeDocument/2006/relationships/tags" Target="../tags/tag64.xml"/><Relationship Id="rId15" Type="http://schemas.openxmlformats.org/officeDocument/2006/relationships/tags" Target="../tags/tag63.xml"/><Relationship Id="rId14" Type="http://schemas.openxmlformats.org/officeDocument/2006/relationships/tags" Target="../tags/tag62.xml"/><Relationship Id="rId13" Type="http://schemas.openxmlformats.org/officeDocument/2006/relationships/image" Target="../media/image11.png"/><Relationship Id="rId12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7.xml"/><Relationship Id="rId1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8.xml"/><Relationship Id="rId8" Type="http://schemas.openxmlformats.org/officeDocument/2006/relationships/slideLayout" Target="../slideLayouts/slideLayout27.xml"/><Relationship Id="rId7" Type="http://schemas.openxmlformats.org/officeDocument/2006/relationships/slideLayout" Target="../slideLayouts/slideLayout26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9" Type="http://schemas.openxmlformats.org/officeDocument/2006/relationships/theme" Target="../theme/theme3.xml"/><Relationship Id="rId18" Type="http://schemas.openxmlformats.org/officeDocument/2006/relationships/tags" Target="../tags/tag127.xml"/><Relationship Id="rId17" Type="http://schemas.openxmlformats.org/officeDocument/2006/relationships/tags" Target="../tags/tag126.xml"/><Relationship Id="rId16" Type="http://schemas.openxmlformats.org/officeDocument/2006/relationships/tags" Target="../tags/tag125.xml"/><Relationship Id="rId15" Type="http://schemas.openxmlformats.org/officeDocument/2006/relationships/tags" Target="../tags/tag124.xml"/><Relationship Id="rId14" Type="http://schemas.openxmlformats.org/officeDocument/2006/relationships/tags" Target="../tags/tag123.xml"/><Relationship Id="rId13" Type="http://schemas.openxmlformats.org/officeDocument/2006/relationships/tags" Target="../tags/tag122.xml"/><Relationship Id="rId12" Type="http://schemas.openxmlformats.org/officeDocument/2006/relationships/image" Target="../media/image11.png"/><Relationship Id="rId11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  <p:custDataLst>
              <p:tags r:id="rId9"/>
            </p:custDataLst>
          </p:nvPr>
        </p:nvSpPr>
        <p:spPr bwMode="auto">
          <a:xfrm>
            <a:off x="628650" y="273892"/>
            <a:ext cx="7886700" cy="994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  <p:custDataLst>
              <p:tags r:id="rId10"/>
            </p:custDataLst>
          </p:nvPr>
        </p:nvSpPr>
        <p:spPr bwMode="auto">
          <a:xfrm>
            <a:off x="628650" y="1369458"/>
            <a:ext cx="7886700" cy="3264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505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505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505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defRPr>
            </a:lvl1pPr>
          </a:lstStyle>
          <a:p>
            <a:pPr>
              <a:defRPr/>
            </a:pPr>
            <a:fld id="{50B155A5-79AC-40CC-8A3A-57403E2F3A92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黑体" panose="02010609060101010101" pitchFamily="49" charset="-122"/>
              <a:buNone/>
              <a:defRPr/>
            </a:pPr>
            <a:endParaRPr lang="zh-CN" altLang="en-US" sz="845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3" name="图片 2" descr="0e9b630705a2abe99b84265c438249e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3" cstate="screen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68970" y="66040"/>
            <a:ext cx="797560" cy="3302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l" defTabSz="38608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</a:defRPr>
      </a:lvl1pPr>
      <a:lvl2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96520" indent="-96520" algn="l" defTabSz="386080" rtl="0" eaLnBrk="0" fontAlgn="base" hangingPunct="0">
        <a:lnSpc>
          <a:spcPct val="90000"/>
        </a:lnSpc>
        <a:spcBef>
          <a:spcPct val="85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</a:defRPr>
      </a:lvl1pPr>
      <a:lvl2pPr marL="289560" indent="-96520" algn="l" defTabSz="386080" rtl="0" eaLnBrk="0" fontAlgn="base" hangingPunct="0">
        <a:lnSpc>
          <a:spcPct val="90000"/>
        </a:lnSpc>
        <a:spcBef>
          <a:spcPts val="205"/>
        </a:spcBef>
        <a:spcAft>
          <a:spcPct val="0"/>
        </a:spcAft>
        <a:buFont typeface="Arial" panose="020B0604020202020204" pitchFamily="34" charset="0"/>
        <a:buChar char="•"/>
        <a:defRPr sz="825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</a:defRPr>
      </a:lvl2pPr>
      <a:lvl3pPr marL="482600" indent="-96520" algn="l" defTabSz="386080" rtl="0" eaLnBrk="0" fontAlgn="base" hangingPunct="0">
        <a:lnSpc>
          <a:spcPct val="90000"/>
        </a:lnSpc>
        <a:spcBef>
          <a:spcPts val="205"/>
        </a:spcBef>
        <a:spcAft>
          <a:spcPct val="0"/>
        </a:spcAft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</a:defRPr>
      </a:lvl3pPr>
      <a:lvl4pPr marL="675640" indent="-96520" algn="l" defTabSz="386080" rtl="0" eaLnBrk="0" fontAlgn="base" hangingPunct="0">
        <a:lnSpc>
          <a:spcPct val="90000"/>
        </a:lnSpc>
        <a:spcBef>
          <a:spcPts val="205"/>
        </a:spcBef>
        <a:spcAft>
          <a:spcPct val="0"/>
        </a:spcAft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</a:defRPr>
      </a:lvl4pPr>
      <a:lvl5pPr marL="868045" indent="-96520" algn="l" defTabSz="386080" rtl="0" eaLnBrk="0" fontAlgn="base" hangingPunct="0">
        <a:lnSpc>
          <a:spcPct val="90000"/>
        </a:lnSpc>
        <a:spcBef>
          <a:spcPts val="205"/>
        </a:spcBef>
        <a:spcAft>
          <a:spcPct val="0"/>
        </a:spcAft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</a:defRPr>
      </a:lvl5pPr>
      <a:lvl6pPr marL="1061085" indent="-96520" algn="l" defTabSz="386080" rtl="0" eaLnBrk="1" latinLnBrk="0" hangingPunct="1">
        <a:lnSpc>
          <a:spcPct val="90000"/>
        </a:lnSpc>
        <a:spcBef>
          <a:spcPts val="210"/>
        </a:spcBef>
        <a:buFont typeface="Arial" panose="020B0604020202020204" pitchFamily="34" charset="0"/>
        <a:buChar char="•"/>
        <a:defRPr sz="760" kern="1200">
          <a:solidFill>
            <a:schemeClr val="tx1"/>
          </a:solidFill>
          <a:latin typeface="+mn-lt"/>
          <a:ea typeface="+mn-ea"/>
          <a:cs typeface="+mn-cs"/>
        </a:defRPr>
      </a:lvl6pPr>
      <a:lvl7pPr marL="1254125" indent="-96520" algn="l" defTabSz="386080" rtl="0" eaLnBrk="1" latinLnBrk="0" hangingPunct="1">
        <a:lnSpc>
          <a:spcPct val="90000"/>
        </a:lnSpc>
        <a:spcBef>
          <a:spcPts val="210"/>
        </a:spcBef>
        <a:buFont typeface="Arial" panose="020B0604020202020204" pitchFamily="34" charset="0"/>
        <a:buChar char="•"/>
        <a:defRPr sz="760" kern="1200">
          <a:solidFill>
            <a:schemeClr val="tx1"/>
          </a:solidFill>
          <a:latin typeface="+mn-lt"/>
          <a:ea typeface="+mn-ea"/>
          <a:cs typeface="+mn-cs"/>
        </a:defRPr>
      </a:lvl7pPr>
      <a:lvl8pPr marL="1447165" indent="-96520" algn="l" defTabSz="386080" rtl="0" eaLnBrk="1" latinLnBrk="0" hangingPunct="1">
        <a:lnSpc>
          <a:spcPct val="90000"/>
        </a:lnSpc>
        <a:spcBef>
          <a:spcPts val="210"/>
        </a:spcBef>
        <a:buFont typeface="Arial" panose="020B0604020202020204" pitchFamily="34" charset="0"/>
        <a:buChar char="•"/>
        <a:defRPr sz="760" kern="1200">
          <a:solidFill>
            <a:schemeClr val="tx1"/>
          </a:solidFill>
          <a:latin typeface="+mn-lt"/>
          <a:ea typeface="+mn-ea"/>
          <a:cs typeface="+mn-cs"/>
        </a:defRPr>
      </a:lvl8pPr>
      <a:lvl9pPr marL="1640205" indent="-96520" algn="l" defTabSz="386080" rtl="0" eaLnBrk="1" latinLnBrk="0" hangingPunct="1">
        <a:lnSpc>
          <a:spcPct val="90000"/>
        </a:lnSpc>
        <a:spcBef>
          <a:spcPts val="210"/>
        </a:spcBef>
        <a:buFont typeface="Arial" panose="020B0604020202020204" pitchFamily="34" charset="0"/>
        <a:buChar char="•"/>
        <a:defRPr sz="7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386080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1pPr>
      <a:lvl2pPr marL="193040" algn="l" defTabSz="386080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2pPr>
      <a:lvl3pPr marL="386080" algn="l" defTabSz="386080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3pPr>
      <a:lvl4pPr marL="578485" algn="l" defTabSz="386080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algn="l" defTabSz="386080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5pPr>
      <a:lvl6pPr marL="964565" algn="l" defTabSz="386080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6pPr>
      <a:lvl7pPr marL="1157605" algn="l" defTabSz="386080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7pPr>
      <a:lvl8pPr marL="1350645" algn="l" defTabSz="386080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8pPr>
      <a:lvl9pPr marL="1543050" algn="l" defTabSz="386080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521100" y="270033"/>
            <a:ext cx="8100000" cy="540067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521018" y="1023588"/>
            <a:ext cx="8099584" cy="3610421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521018" y="4767851"/>
            <a:ext cx="2057400" cy="27387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3028950" y="4767851"/>
            <a:ext cx="3086100" cy="2738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6565583" y="4767851"/>
            <a:ext cx="2057400" cy="27387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</p:titleStyle>
    <p:bodyStyle>
      <a:lvl1pPr marL="171450" indent="-171450" algn="l" defTabSz="685800" rtl="0" eaLnBrk="1" latinLnBrk="0" hangingPunct="1">
        <a:lnSpc>
          <a:spcPct val="13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  <a:lvl2pPr marL="403860" indent="-15494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2pPr>
      <a:lvl3pPr marL="599440" indent="-121285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3pPr>
      <a:lvl4pPr marL="772795" indent="-11176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4pPr>
      <a:lvl5pPr marL="926465" indent="-9525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0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521100" y="270318"/>
            <a:ext cx="8100000" cy="54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521018" y="1023779"/>
            <a:ext cx="8099584" cy="360997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521018" y="4767580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28950" y="4767580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565583" y="4767580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8"/>
            </p:custDataLst>
          </p:nvPr>
        </p:nvSpPr>
        <p:spPr>
          <a:xfrm>
            <a:off x="0" y="318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</p:titleStyle>
    <p:bodyStyle>
      <a:lvl1pPr marL="171450" indent="-171450" algn="l" defTabSz="685800" rtl="0" eaLnBrk="1" latinLnBrk="0" hangingPunct="1">
        <a:lnSpc>
          <a:spcPct val="13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  <a:lvl2pPr marL="403860" indent="-15494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2pPr>
      <a:lvl3pPr marL="599440" indent="-121285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3pPr>
      <a:lvl4pPr marL="772795" indent="-11176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4pPr>
      <a:lvl5pPr marL="926465" indent="-9525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0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0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3" Type="http://schemas.openxmlformats.org/officeDocument/2006/relationships/tags" Target="../tags/tag129.xml"/><Relationship Id="rId2" Type="http://schemas.openxmlformats.org/officeDocument/2006/relationships/image" Target="../media/image13.jpeg"/><Relationship Id="rId1" Type="http://schemas.openxmlformats.org/officeDocument/2006/relationships/tags" Target="../tags/tag128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9.xml"/><Relationship Id="rId6" Type="http://schemas.openxmlformats.org/officeDocument/2006/relationships/tags" Target="../tags/tag15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tags" Target="../tags/tag15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tags" Target="../tags/tag154.xml"/><Relationship Id="rId2" Type="http://schemas.openxmlformats.org/officeDocument/2006/relationships/image" Target="../media/image30.jpeg"/><Relationship Id="rId1" Type="http://schemas.openxmlformats.org/officeDocument/2006/relationships/tags" Target="../tags/tag153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tags" Target="../tags/tag156.xml"/><Relationship Id="rId2" Type="http://schemas.openxmlformats.org/officeDocument/2006/relationships/image" Target="../media/image31.jpeg"/><Relationship Id="rId1" Type="http://schemas.openxmlformats.org/officeDocument/2006/relationships/tags" Target="../tags/tag155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9.xml"/><Relationship Id="rId7" Type="http://schemas.openxmlformats.org/officeDocument/2006/relationships/tags" Target="../tags/tag15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tags" Target="../tags/tag157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9.xml"/><Relationship Id="rId6" Type="http://schemas.openxmlformats.org/officeDocument/2006/relationships/tags" Target="../tags/tag162.xml"/><Relationship Id="rId5" Type="http://schemas.openxmlformats.org/officeDocument/2006/relationships/tags" Target="../tags/tag161.xml"/><Relationship Id="rId4" Type="http://schemas.openxmlformats.org/officeDocument/2006/relationships/image" Target="../media/image33.jpeg"/><Relationship Id="rId3" Type="http://schemas.openxmlformats.org/officeDocument/2006/relationships/tags" Target="../tags/tag160.xml"/><Relationship Id="rId2" Type="http://schemas.openxmlformats.org/officeDocument/2006/relationships/image" Target="../media/image32.jpeg"/><Relationship Id="rId1" Type="http://schemas.openxmlformats.org/officeDocument/2006/relationships/tags" Target="../tags/tag159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9.xml"/><Relationship Id="rId6" Type="http://schemas.openxmlformats.org/officeDocument/2006/relationships/tags" Target="../tags/tag166.xml"/><Relationship Id="rId5" Type="http://schemas.openxmlformats.org/officeDocument/2006/relationships/tags" Target="../tags/tag165.xml"/><Relationship Id="rId4" Type="http://schemas.openxmlformats.org/officeDocument/2006/relationships/image" Target="../media/image35.jpeg"/><Relationship Id="rId3" Type="http://schemas.openxmlformats.org/officeDocument/2006/relationships/tags" Target="../tags/tag164.xml"/><Relationship Id="rId2" Type="http://schemas.openxmlformats.org/officeDocument/2006/relationships/image" Target="../media/image34.jpeg"/><Relationship Id="rId1" Type="http://schemas.openxmlformats.org/officeDocument/2006/relationships/tags" Target="../tags/tag163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tags" Target="../tags/tag170.xml"/><Relationship Id="rId3" Type="http://schemas.openxmlformats.org/officeDocument/2006/relationships/tags" Target="../tags/tag169.xml"/><Relationship Id="rId2" Type="http://schemas.openxmlformats.org/officeDocument/2006/relationships/tags" Target="../tags/tag168.xml"/><Relationship Id="rId1" Type="http://schemas.openxmlformats.org/officeDocument/2006/relationships/tags" Target="../tags/tag167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79.xml"/><Relationship Id="rId83" Type="http://schemas.openxmlformats.org/officeDocument/2006/relationships/slideLayout" Target="../slideLayouts/slideLayout9.xml"/><Relationship Id="rId82" Type="http://schemas.openxmlformats.org/officeDocument/2006/relationships/tags" Target="../tags/tag252.xml"/><Relationship Id="rId81" Type="http://schemas.openxmlformats.org/officeDocument/2006/relationships/tags" Target="../tags/tag251.xml"/><Relationship Id="rId80" Type="http://schemas.openxmlformats.org/officeDocument/2006/relationships/tags" Target="../tags/tag250.xml"/><Relationship Id="rId8" Type="http://schemas.openxmlformats.org/officeDocument/2006/relationships/tags" Target="../tags/tag178.xml"/><Relationship Id="rId79" Type="http://schemas.openxmlformats.org/officeDocument/2006/relationships/tags" Target="../tags/tag249.xml"/><Relationship Id="rId78" Type="http://schemas.openxmlformats.org/officeDocument/2006/relationships/tags" Target="../tags/tag248.xml"/><Relationship Id="rId77" Type="http://schemas.openxmlformats.org/officeDocument/2006/relationships/tags" Target="../tags/tag247.xml"/><Relationship Id="rId76" Type="http://schemas.openxmlformats.org/officeDocument/2006/relationships/tags" Target="../tags/tag246.xml"/><Relationship Id="rId75" Type="http://schemas.openxmlformats.org/officeDocument/2006/relationships/tags" Target="../tags/tag245.xml"/><Relationship Id="rId74" Type="http://schemas.openxmlformats.org/officeDocument/2006/relationships/tags" Target="../tags/tag244.xml"/><Relationship Id="rId73" Type="http://schemas.openxmlformats.org/officeDocument/2006/relationships/tags" Target="../tags/tag243.xml"/><Relationship Id="rId72" Type="http://schemas.openxmlformats.org/officeDocument/2006/relationships/tags" Target="../tags/tag242.xml"/><Relationship Id="rId71" Type="http://schemas.openxmlformats.org/officeDocument/2006/relationships/tags" Target="../tags/tag241.xml"/><Relationship Id="rId70" Type="http://schemas.openxmlformats.org/officeDocument/2006/relationships/tags" Target="../tags/tag240.xml"/><Relationship Id="rId7" Type="http://schemas.openxmlformats.org/officeDocument/2006/relationships/tags" Target="../tags/tag177.xml"/><Relationship Id="rId69" Type="http://schemas.openxmlformats.org/officeDocument/2006/relationships/tags" Target="../tags/tag239.xml"/><Relationship Id="rId68" Type="http://schemas.openxmlformats.org/officeDocument/2006/relationships/tags" Target="../tags/tag238.xml"/><Relationship Id="rId67" Type="http://schemas.openxmlformats.org/officeDocument/2006/relationships/tags" Target="../tags/tag237.xml"/><Relationship Id="rId66" Type="http://schemas.openxmlformats.org/officeDocument/2006/relationships/tags" Target="../tags/tag236.xml"/><Relationship Id="rId65" Type="http://schemas.openxmlformats.org/officeDocument/2006/relationships/tags" Target="../tags/tag235.xml"/><Relationship Id="rId64" Type="http://schemas.openxmlformats.org/officeDocument/2006/relationships/tags" Target="../tags/tag234.xml"/><Relationship Id="rId63" Type="http://schemas.openxmlformats.org/officeDocument/2006/relationships/tags" Target="../tags/tag233.xml"/><Relationship Id="rId62" Type="http://schemas.openxmlformats.org/officeDocument/2006/relationships/tags" Target="../tags/tag232.xml"/><Relationship Id="rId61" Type="http://schemas.openxmlformats.org/officeDocument/2006/relationships/tags" Target="../tags/tag231.xml"/><Relationship Id="rId60" Type="http://schemas.openxmlformats.org/officeDocument/2006/relationships/tags" Target="../tags/tag230.xml"/><Relationship Id="rId6" Type="http://schemas.openxmlformats.org/officeDocument/2006/relationships/tags" Target="../tags/tag176.xml"/><Relationship Id="rId59" Type="http://schemas.openxmlformats.org/officeDocument/2006/relationships/tags" Target="../tags/tag229.xml"/><Relationship Id="rId58" Type="http://schemas.openxmlformats.org/officeDocument/2006/relationships/tags" Target="../tags/tag228.xml"/><Relationship Id="rId57" Type="http://schemas.openxmlformats.org/officeDocument/2006/relationships/tags" Target="../tags/tag227.xml"/><Relationship Id="rId56" Type="http://schemas.openxmlformats.org/officeDocument/2006/relationships/tags" Target="../tags/tag226.xml"/><Relationship Id="rId55" Type="http://schemas.openxmlformats.org/officeDocument/2006/relationships/tags" Target="../tags/tag225.xml"/><Relationship Id="rId54" Type="http://schemas.openxmlformats.org/officeDocument/2006/relationships/tags" Target="../tags/tag224.xml"/><Relationship Id="rId53" Type="http://schemas.openxmlformats.org/officeDocument/2006/relationships/tags" Target="../tags/tag223.xml"/><Relationship Id="rId52" Type="http://schemas.openxmlformats.org/officeDocument/2006/relationships/tags" Target="../tags/tag222.xml"/><Relationship Id="rId51" Type="http://schemas.openxmlformats.org/officeDocument/2006/relationships/tags" Target="../tags/tag221.xml"/><Relationship Id="rId50" Type="http://schemas.openxmlformats.org/officeDocument/2006/relationships/tags" Target="../tags/tag220.xml"/><Relationship Id="rId5" Type="http://schemas.openxmlformats.org/officeDocument/2006/relationships/tags" Target="../tags/tag175.xml"/><Relationship Id="rId49" Type="http://schemas.openxmlformats.org/officeDocument/2006/relationships/tags" Target="../tags/tag219.xml"/><Relationship Id="rId48" Type="http://schemas.openxmlformats.org/officeDocument/2006/relationships/tags" Target="../tags/tag218.xml"/><Relationship Id="rId47" Type="http://schemas.openxmlformats.org/officeDocument/2006/relationships/tags" Target="../tags/tag217.xml"/><Relationship Id="rId46" Type="http://schemas.openxmlformats.org/officeDocument/2006/relationships/tags" Target="../tags/tag216.xml"/><Relationship Id="rId45" Type="http://schemas.openxmlformats.org/officeDocument/2006/relationships/tags" Target="../tags/tag215.xml"/><Relationship Id="rId44" Type="http://schemas.openxmlformats.org/officeDocument/2006/relationships/tags" Target="../tags/tag214.xml"/><Relationship Id="rId43" Type="http://schemas.openxmlformats.org/officeDocument/2006/relationships/tags" Target="../tags/tag213.xml"/><Relationship Id="rId42" Type="http://schemas.openxmlformats.org/officeDocument/2006/relationships/tags" Target="../tags/tag212.xml"/><Relationship Id="rId41" Type="http://schemas.openxmlformats.org/officeDocument/2006/relationships/tags" Target="../tags/tag211.xml"/><Relationship Id="rId40" Type="http://schemas.openxmlformats.org/officeDocument/2006/relationships/tags" Target="../tags/tag210.xml"/><Relationship Id="rId4" Type="http://schemas.openxmlformats.org/officeDocument/2006/relationships/tags" Target="../tags/tag174.xml"/><Relationship Id="rId39" Type="http://schemas.openxmlformats.org/officeDocument/2006/relationships/tags" Target="../tags/tag209.xml"/><Relationship Id="rId38" Type="http://schemas.openxmlformats.org/officeDocument/2006/relationships/tags" Target="../tags/tag208.xml"/><Relationship Id="rId37" Type="http://schemas.openxmlformats.org/officeDocument/2006/relationships/tags" Target="../tags/tag207.xml"/><Relationship Id="rId36" Type="http://schemas.openxmlformats.org/officeDocument/2006/relationships/tags" Target="../tags/tag206.xml"/><Relationship Id="rId35" Type="http://schemas.openxmlformats.org/officeDocument/2006/relationships/tags" Target="../tags/tag205.xml"/><Relationship Id="rId34" Type="http://schemas.openxmlformats.org/officeDocument/2006/relationships/tags" Target="../tags/tag204.xml"/><Relationship Id="rId33" Type="http://schemas.openxmlformats.org/officeDocument/2006/relationships/tags" Target="../tags/tag203.xml"/><Relationship Id="rId32" Type="http://schemas.openxmlformats.org/officeDocument/2006/relationships/tags" Target="../tags/tag202.xml"/><Relationship Id="rId31" Type="http://schemas.openxmlformats.org/officeDocument/2006/relationships/tags" Target="../tags/tag201.xml"/><Relationship Id="rId30" Type="http://schemas.openxmlformats.org/officeDocument/2006/relationships/tags" Target="../tags/tag200.xml"/><Relationship Id="rId3" Type="http://schemas.openxmlformats.org/officeDocument/2006/relationships/tags" Target="../tags/tag173.xml"/><Relationship Id="rId29" Type="http://schemas.openxmlformats.org/officeDocument/2006/relationships/tags" Target="../tags/tag199.xml"/><Relationship Id="rId28" Type="http://schemas.openxmlformats.org/officeDocument/2006/relationships/tags" Target="../tags/tag198.xml"/><Relationship Id="rId27" Type="http://schemas.openxmlformats.org/officeDocument/2006/relationships/tags" Target="../tags/tag197.xml"/><Relationship Id="rId26" Type="http://schemas.openxmlformats.org/officeDocument/2006/relationships/tags" Target="../tags/tag196.xml"/><Relationship Id="rId25" Type="http://schemas.openxmlformats.org/officeDocument/2006/relationships/tags" Target="../tags/tag195.xml"/><Relationship Id="rId24" Type="http://schemas.openxmlformats.org/officeDocument/2006/relationships/tags" Target="../tags/tag194.xml"/><Relationship Id="rId23" Type="http://schemas.openxmlformats.org/officeDocument/2006/relationships/tags" Target="../tags/tag193.xml"/><Relationship Id="rId22" Type="http://schemas.openxmlformats.org/officeDocument/2006/relationships/tags" Target="../tags/tag192.xml"/><Relationship Id="rId21" Type="http://schemas.openxmlformats.org/officeDocument/2006/relationships/tags" Target="../tags/tag191.xml"/><Relationship Id="rId20" Type="http://schemas.openxmlformats.org/officeDocument/2006/relationships/tags" Target="../tags/tag190.xml"/><Relationship Id="rId2" Type="http://schemas.openxmlformats.org/officeDocument/2006/relationships/tags" Target="../tags/tag172.xml"/><Relationship Id="rId19" Type="http://schemas.openxmlformats.org/officeDocument/2006/relationships/tags" Target="../tags/tag189.xml"/><Relationship Id="rId18" Type="http://schemas.openxmlformats.org/officeDocument/2006/relationships/tags" Target="../tags/tag188.xml"/><Relationship Id="rId17" Type="http://schemas.openxmlformats.org/officeDocument/2006/relationships/tags" Target="../tags/tag187.xml"/><Relationship Id="rId16" Type="http://schemas.openxmlformats.org/officeDocument/2006/relationships/tags" Target="../tags/tag186.xml"/><Relationship Id="rId15" Type="http://schemas.openxmlformats.org/officeDocument/2006/relationships/tags" Target="../tags/tag185.xml"/><Relationship Id="rId14" Type="http://schemas.openxmlformats.org/officeDocument/2006/relationships/tags" Target="../tags/tag184.xml"/><Relationship Id="rId13" Type="http://schemas.openxmlformats.org/officeDocument/2006/relationships/tags" Target="../tags/tag183.xml"/><Relationship Id="rId12" Type="http://schemas.openxmlformats.org/officeDocument/2006/relationships/tags" Target="../tags/tag182.xml"/><Relationship Id="rId11" Type="http://schemas.openxmlformats.org/officeDocument/2006/relationships/tags" Target="../tags/tag181.xml"/><Relationship Id="rId10" Type="http://schemas.openxmlformats.org/officeDocument/2006/relationships/tags" Target="../tags/tag180.xml"/><Relationship Id="rId1" Type="http://schemas.openxmlformats.org/officeDocument/2006/relationships/tags" Target="../tags/tag171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tags" Target="../tags/tag255.xml"/><Relationship Id="rId2" Type="http://schemas.openxmlformats.org/officeDocument/2006/relationships/tags" Target="../tags/tag254.xml"/><Relationship Id="rId1" Type="http://schemas.openxmlformats.org/officeDocument/2006/relationships/tags" Target="../tags/tag253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tags" Target="../tags/tag258.xml"/><Relationship Id="rId2" Type="http://schemas.openxmlformats.org/officeDocument/2006/relationships/tags" Target="../tags/tag257.xml"/><Relationship Id="rId1" Type="http://schemas.openxmlformats.org/officeDocument/2006/relationships/tags" Target="../tags/tag256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tags" Target="../tags/tag133.xml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tags" Target="../tags/tag132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9.xml"/><Relationship Id="rId6" Type="http://schemas.openxmlformats.org/officeDocument/2006/relationships/tags" Target="../tags/tag136.xml"/><Relationship Id="rId5" Type="http://schemas.openxmlformats.org/officeDocument/2006/relationships/tags" Target="../tags/tag135.xml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tags" Target="../tags/tag134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tags" Target="../tags/tag139.xml"/><Relationship Id="rId4" Type="http://schemas.openxmlformats.org/officeDocument/2006/relationships/tags" Target="../tags/tag138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tags" Target="../tags/tag137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tags" Target="../tags/tag142.xml"/><Relationship Id="rId4" Type="http://schemas.openxmlformats.org/officeDocument/2006/relationships/tags" Target="../tags/tag141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tags" Target="../tags/tag14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44.xml"/><Relationship Id="rId1" Type="http://schemas.openxmlformats.org/officeDocument/2006/relationships/tags" Target="../tags/tag14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46.xml"/><Relationship Id="rId1" Type="http://schemas.openxmlformats.org/officeDocument/2006/relationships/tags" Target="../tags/tag14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48.xml"/><Relationship Id="rId1" Type="http://schemas.openxmlformats.org/officeDocument/2006/relationships/tags" Target="../tags/tag147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tags" Target="../tags/tag150.xml"/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tags" Target="../tags/tag14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02430" y="4688840"/>
            <a:ext cx="4867275" cy="436245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p>
            <a:pPr algn="dist" defTabSz="342900">
              <a:defRPr/>
            </a:pP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人教版 生物（初中）（七年级上）</a:t>
            </a:r>
            <a:endParaRPr lang="zh-CN" altLang="en-US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pic>
        <p:nvPicPr>
          <p:cNvPr id="4" name="Picture 2" descr="巴斯德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32045" y="1297940"/>
            <a:ext cx="3622040" cy="2548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/>
        <p:txBody>
          <a:bodyPr wrap="square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800">
                <a:uLnTx/>
                <a:uFillTx/>
                <a:sym typeface="+mn-ea"/>
              </a:rPr>
              <a:t>细菌</a:t>
            </a:r>
            <a:endParaRPr lang="zh-CN" altLang="en-US" sz="4800">
              <a:uLnTx/>
              <a:uFillTx/>
              <a:sym typeface="+mn-ea"/>
            </a:endParaRPr>
          </a:p>
        </p:txBody>
      </p:sp>
      <p:sp>
        <p:nvSpPr>
          <p:cNvPr id="10" name="署名"/>
          <p:cNvSpPr>
            <a:spLocks noGrp="1"/>
          </p:cNvSpPr>
          <p:nvPr>
            <p:ph type="body" sz="quarter" idx="17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pPr marL="0" lvl="0" indent="0" algn="ctr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ct val="100000"/>
              <a:buNone/>
            </a:pPr>
            <a:r>
              <a:rPr lang="zh-CN" altLang="en-US" sz="2200" dirty="0">
                <a:solidFill>
                  <a:schemeClr val="tx1"/>
                </a:solidFill>
                <a:sym typeface="+mn-lt"/>
              </a:rPr>
              <a:t>第四章  第2节 </a:t>
            </a:r>
            <a:endParaRPr lang="zh-CN" altLang="en-US" sz="2200" dirty="0">
              <a:solidFill>
                <a:schemeClr val="tx1"/>
              </a:solidFill>
              <a:sym typeface="+mn-lt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7" name="Picture 3" descr="细菌的繁殖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892855" y="712853"/>
            <a:ext cx="2053309" cy="800100"/>
          </a:xfrm>
          <a:prstGeom prst="rect">
            <a:avLst/>
          </a:prstGeom>
          <a:noFill/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39750" y="4362450"/>
            <a:ext cx="865060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00000"/>
              </a:lnSpc>
              <a:buFont typeface="黑体" panose="02010609060101010101" pitchFamily="49" charset="-122"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细菌的繁殖很快，在适宜条件下每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20~30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分钟就能分裂一次。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256155" y="734695"/>
            <a:ext cx="248094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一个细菌细胞含有单一的</a:t>
            </a:r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DNA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环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2256155" y="1820545"/>
            <a:ext cx="180467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DNA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被复制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2256155" y="3416300"/>
            <a:ext cx="203009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一个细菌分裂成两个细菌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2256155" y="2693035"/>
            <a:ext cx="204533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形成新的细胞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3" name="Picture 9" descr="细菌的繁殖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98099" y="1624052"/>
            <a:ext cx="1899311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0" descr="细菌的繁殖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64610" y="2511193"/>
            <a:ext cx="2053309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1" descr="细菌的繁殖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13277" y="3416778"/>
            <a:ext cx="2155974" cy="772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539750" y="173990"/>
            <a:ext cx="28143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细菌的繁殖过程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763446" y="3900937"/>
            <a:ext cx="4861322" cy="50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endParaRPr lang="zh-CN" altLang="zh-CN" sz="1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828040" y="772160"/>
            <a:ext cx="4321175" cy="203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　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有些细菌在生长发育后期，个体缩小、细胞壁增厚，形成芽孢。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436235" y="2499995"/>
            <a:ext cx="298005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电镜下细菌的芽孢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5" name="Picture 5" descr="ta1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67718" y="915670"/>
            <a:ext cx="1794510" cy="171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67995" y="3148330"/>
            <a:ext cx="8191500" cy="134683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eaLnBrk="1" hangingPunct="1">
              <a:lnSpc>
                <a:spcPct val="100000"/>
              </a:lnSpc>
              <a:spcBef>
                <a:spcPct val="40000"/>
              </a:spcBef>
              <a:buFont typeface="Wingdings" panose="05000000000000000000" charset="0"/>
              <a:buChar char="Ø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芽孢是形成抵御恶劣环境的休眠体（耐高温、耐干燥）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342900" indent="-342900" eaLnBrk="1" hangingPunct="1">
              <a:lnSpc>
                <a:spcPct val="100000"/>
              </a:lnSpc>
              <a:spcBef>
                <a:spcPct val="40000"/>
              </a:spcBef>
              <a:buFont typeface="Wingdings" panose="05000000000000000000" charset="0"/>
              <a:buChar char="Ø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芽孢的孢壁较厚，折光性强，要用专门的染色方法才能观察到芽孢。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9750" y="176530"/>
            <a:ext cx="15043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芽孢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-36195" y="772160"/>
            <a:ext cx="920051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effectLst/>
                <a:latin typeface="+mn-ea"/>
                <a:ea typeface="+mn-ea"/>
                <a:cs typeface="黑体" panose="02010609060101010101" pitchFamily="49" charset="-122"/>
              </a:rPr>
              <a:t>小而轻的芽孢可随风飘散各处，落在适当环境中，又能萌发成细菌。</a:t>
            </a:r>
            <a:endParaRPr lang="zh-CN" altLang="en-US" sz="2400" dirty="0">
              <a:solidFill>
                <a:schemeClr val="tx1"/>
              </a:solidFill>
              <a:effectLst/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25" name="Rectangle 3"/>
          <p:cNvSpPr>
            <a:spLocks noChangeArrowheads="1"/>
          </p:cNvSpPr>
          <p:nvPr/>
        </p:nvSpPr>
        <p:spPr bwMode="auto">
          <a:xfrm>
            <a:off x="107315" y="1374140"/>
            <a:ext cx="813181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40000"/>
              </a:spcBef>
            </a:pPr>
            <a:r>
              <a:rPr lang="zh-CN" altLang="en-US" sz="2400">
                <a:latin typeface="+mn-ea"/>
                <a:ea typeface="+mn-ea"/>
                <a:cs typeface="黑体" panose="02010609060101010101" pitchFamily="49" charset="-122"/>
              </a:rPr>
              <a:t>细菌快速繁殖和形成芽孢的特性，使它们几乎无处不在。</a:t>
            </a:r>
            <a:endParaRPr lang="zh-CN" altLang="en-US" sz="2400"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5200650" y="3058160"/>
            <a:ext cx="189293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+mn-ea"/>
                <a:ea typeface="+mn-ea"/>
                <a:cs typeface="黑体" panose="02010609060101010101" pitchFamily="49" charset="-122"/>
              </a:rPr>
              <a:t>一个芽孢形成一个细菌</a:t>
            </a:r>
            <a:endParaRPr lang="zh-CN" altLang="en-US" sz="2400" dirty="0">
              <a:solidFill>
                <a:srgbClr val="FF0000"/>
              </a:solidFill>
              <a:latin typeface="+mn-ea"/>
              <a:ea typeface="+mn-ea"/>
              <a:cs typeface="黑体" panose="02010609060101010101" pitchFamily="49" charset="-122"/>
            </a:endParaRPr>
          </a:p>
        </p:txBody>
      </p:sp>
      <p:grpSp>
        <p:nvGrpSpPr>
          <p:cNvPr id="27" name="Group 5"/>
          <p:cNvGrpSpPr/>
          <p:nvPr/>
        </p:nvGrpSpPr>
        <p:grpSpPr bwMode="auto">
          <a:xfrm>
            <a:off x="1763205" y="2221139"/>
            <a:ext cx="3086952" cy="2653267"/>
            <a:chOff x="1167" y="1846"/>
            <a:chExt cx="2776" cy="2386"/>
          </a:xfrm>
        </p:grpSpPr>
        <p:pic>
          <p:nvPicPr>
            <p:cNvPr id="28" name="Picture 6" descr="一个芽孢形成一个细菌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BFBFB">
                    <a:alpha val="100000"/>
                  </a:srgbClr>
                </a:clrFrom>
                <a:clrTo>
                  <a:srgbClr val="FBFBFB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48" y="2016"/>
              <a:ext cx="2544" cy="19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Text Box 7"/>
            <p:cNvSpPr txBox="1">
              <a:spLocks noChangeArrowheads="1"/>
            </p:cNvSpPr>
            <p:nvPr/>
          </p:nvSpPr>
          <p:spPr bwMode="auto">
            <a:xfrm>
              <a:off x="1309" y="1846"/>
              <a:ext cx="1342" cy="414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dirty="0">
                  <a:solidFill>
                    <a:schemeClr val="tx1"/>
                  </a:solidFill>
                  <a:latin typeface="+mn-ea"/>
                  <a:ea typeface="+mn-ea"/>
                  <a:cs typeface="黑体" panose="02010609060101010101" pitchFamily="49" charset="-122"/>
                </a:rPr>
                <a:t>释放芽孢</a:t>
              </a:r>
              <a:endParaRPr lang="zh-CN" altLang="en-US" sz="2400" dirty="0">
                <a:solidFill>
                  <a:schemeClr val="tx1"/>
                </a:solidFill>
                <a:latin typeface="+mn-ea"/>
                <a:ea typeface="+mn-ea"/>
                <a:cs typeface="黑体" panose="02010609060101010101" pitchFamily="49" charset="-122"/>
              </a:endParaRPr>
            </a:p>
          </p:txBody>
        </p:sp>
        <p:sp>
          <p:nvSpPr>
            <p:cNvPr id="30" name="Text Box 8"/>
            <p:cNvSpPr txBox="1">
              <a:spLocks noChangeArrowheads="1"/>
            </p:cNvSpPr>
            <p:nvPr/>
          </p:nvSpPr>
          <p:spPr bwMode="auto">
            <a:xfrm>
              <a:off x="1167" y="2608"/>
              <a:ext cx="321" cy="141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dirty="0">
                  <a:solidFill>
                    <a:schemeClr val="tx1"/>
                  </a:solidFill>
                  <a:latin typeface="+mn-ea"/>
                  <a:ea typeface="+mn-ea"/>
                  <a:cs typeface="黑体" panose="02010609060101010101" pitchFamily="49" charset="-122"/>
                </a:rPr>
                <a:t>形成芽孢</a:t>
              </a:r>
              <a:endParaRPr lang="zh-CN" altLang="en-US" sz="2400" dirty="0">
                <a:solidFill>
                  <a:schemeClr val="tx1"/>
                </a:solidFill>
                <a:latin typeface="+mn-ea"/>
                <a:ea typeface="+mn-ea"/>
                <a:cs typeface="黑体" panose="02010609060101010101" pitchFamily="49" charset="-122"/>
              </a:endParaRPr>
            </a:p>
          </p:txBody>
        </p:sp>
        <p:sp>
          <p:nvSpPr>
            <p:cNvPr id="31" name="Text Box 9"/>
            <p:cNvSpPr txBox="1">
              <a:spLocks noChangeArrowheads="1"/>
            </p:cNvSpPr>
            <p:nvPr/>
          </p:nvSpPr>
          <p:spPr bwMode="auto">
            <a:xfrm>
              <a:off x="2221" y="3818"/>
              <a:ext cx="817" cy="414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>
                  <a:solidFill>
                    <a:schemeClr val="tx1"/>
                  </a:solidFill>
                  <a:latin typeface="+mn-ea"/>
                  <a:ea typeface="+mn-ea"/>
                  <a:cs typeface="黑体" panose="02010609060101010101" pitchFamily="49" charset="-122"/>
                </a:rPr>
                <a:t>细菌</a:t>
              </a:r>
              <a:endParaRPr lang="zh-CN" altLang="en-US" sz="2400">
                <a:solidFill>
                  <a:schemeClr val="tx1"/>
                </a:solidFill>
                <a:latin typeface="+mn-ea"/>
                <a:ea typeface="+mn-ea"/>
                <a:cs typeface="黑体" panose="02010609060101010101" pitchFamily="49" charset="-122"/>
              </a:endParaRPr>
            </a:p>
          </p:txBody>
        </p:sp>
        <p:sp>
          <p:nvSpPr>
            <p:cNvPr id="32" name="Text Box 10"/>
            <p:cNvSpPr txBox="1">
              <a:spLocks noChangeArrowheads="1"/>
            </p:cNvSpPr>
            <p:nvPr/>
          </p:nvSpPr>
          <p:spPr bwMode="auto">
            <a:xfrm>
              <a:off x="3552" y="2680"/>
              <a:ext cx="391" cy="141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>
                  <a:solidFill>
                    <a:schemeClr val="tx1"/>
                  </a:solidFill>
                  <a:latin typeface="+mn-ea"/>
                  <a:ea typeface="+mn-ea"/>
                  <a:cs typeface="黑体" panose="02010609060101010101" pitchFamily="49" charset="-122"/>
                </a:rPr>
                <a:t>芽孢萌发</a:t>
              </a:r>
              <a:endParaRPr lang="zh-CN" altLang="en-US" sz="2400">
                <a:solidFill>
                  <a:schemeClr val="tx1"/>
                </a:solidFill>
                <a:latin typeface="+mn-ea"/>
                <a:ea typeface="+mn-ea"/>
                <a:cs typeface="黑体" panose="02010609060101010101" pitchFamily="49" charset="-122"/>
              </a:endParaRPr>
            </a:p>
          </p:txBody>
        </p:sp>
        <p:sp>
          <p:nvSpPr>
            <p:cNvPr id="33" name="Text Box 11"/>
            <p:cNvSpPr txBox="1">
              <a:spLocks noChangeArrowheads="1"/>
            </p:cNvSpPr>
            <p:nvPr/>
          </p:nvSpPr>
          <p:spPr bwMode="auto">
            <a:xfrm>
              <a:off x="2915" y="1930"/>
              <a:ext cx="737" cy="414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>
                  <a:solidFill>
                    <a:schemeClr val="tx1"/>
                  </a:solidFill>
                  <a:latin typeface="+mn-ea"/>
                  <a:ea typeface="+mn-ea"/>
                  <a:cs typeface="黑体" panose="02010609060101010101" pitchFamily="49" charset="-122"/>
                </a:rPr>
                <a:t>芽孢</a:t>
              </a:r>
              <a:endParaRPr lang="zh-CN" altLang="en-US" sz="2400">
                <a:solidFill>
                  <a:schemeClr val="tx1"/>
                </a:solidFill>
                <a:latin typeface="+mn-ea"/>
                <a:ea typeface="+mn-ea"/>
                <a:cs typeface="黑体" panose="02010609060101010101" pitchFamily="49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graphicFrame>
        <p:nvGraphicFramePr>
          <p:cNvPr id="2" name="图示 1"/>
          <p:cNvGraphicFramePr/>
          <p:nvPr/>
        </p:nvGraphicFramePr>
        <p:xfrm>
          <a:off x="2715816" y="778678"/>
          <a:ext cx="3402806" cy="34028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8943" name="AutoShape 31"/>
          <p:cNvSpPr>
            <a:spLocks noChangeArrowheads="1"/>
          </p:cNvSpPr>
          <p:nvPr/>
        </p:nvSpPr>
        <p:spPr bwMode="auto">
          <a:xfrm>
            <a:off x="6374765" y="2607310"/>
            <a:ext cx="1809750" cy="808990"/>
          </a:xfrm>
          <a:prstGeom prst="wedgeRectCallout">
            <a:avLst>
              <a:gd name="adj1" fmla="val -84947"/>
              <a:gd name="adj2" fmla="val 34536"/>
            </a:avLst>
          </a:prstGeom>
          <a:solidFill>
            <a:srgbClr val="37C4C9"/>
          </a:solidFill>
          <a:ln w="9525">
            <a:noFill/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800">
              <a:solidFill>
                <a:schemeClr val="bg1"/>
              </a:solidFill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38945" name="Text Box 33"/>
          <p:cNvSpPr txBox="1">
            <a:spLocks noChangeArrowheads="1"/>
          </p:cNvSpPr>
          <p:nvPr/>
        </p:nvSpPr>
        <p:spPr bwMode="auto">
          <a:xfrm>
            <a:off x="6411595" y="2607310"/>
            <a:ext cx="186118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tx1"/>
                </a:solidFill>
                <a:latin typeface="+mn-ea"/>
                <a:ea typeface="+mn-ea"/>
                <a:cs typeface="黑体" panose="02010609060101010101" pitchFamily="49" charset="-122"/>
              </a:rPr>
              <a:t>杆状、球状</a:t>
            </a:r>
            <a:endParaRPr lang="zh-CN" altLang="en-US" sz="2400" b="1">
              <a:solidFill>
                <a:schemeClr val="tx1"/>
              </a:solidFill>
              <a:latin typeface="+mn-ea"/>
              <a:ea typeface="+mn-ea"/>
              <a:cs typeface="黑体" panose="02010609060101010101" pitchFamily="49" charset="-122"/>
            </a:endParaRPr>
          </a:p>
          <a:p>
            <a:pPr eaLnBrk="1" hangingPunct="1"/>
            <a:r>
              <a:rPr lang="zh-CN" altLang="en-US" sz="2400" b="1">
                <a:solidFill>
                  <a:schemeClr val="tx1"/>
                </a:solidFill>
                <a:latin typeface="+mn-ea"/>
                <a:ea typeface="+mn-ea"/>
                <a:cs typeface="黑体" panose="02010609060101010101" pitchFamily="49" charset="-122"/>
              </a:rPr>
              <a:t>螺旋状</a:t>
            </a:r>
            <a:endParaRPr lang="zh-CN" altLang="en-US" sz="2400" b="1">
              <a:solidFill>
                <a:schemeClr val="tx1"/>
              </a:solidFill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38947" name="AutoShape 35"/>
          <p:cNvSpPr>
            <a:spLocks noChangeArrowheads="1"/>
          </p:cNvSpPr>
          <p:nvPr/>
        </p:nvSpPr>
        <p:spPr bwMode="auto">
          <a:xfrm>
            <a:off x="3134360" y="4195445"/>
            <a:ext cx="4121785" cy="854710"/>
          </a:xfrm>
          <a:prstGeom prst="wedgeRectCallout">
            <a:avLst>
              <a:gd name="adj1" fmla="val -21591"/>
              <a:gd name="adj2" fmla="val -71556"/>
            </a:avLst>
          </a:prstGeom>
          <a:solidFill>
            <a:srgbClr val="37C4C9"/>
          </a:solidFill>
          <a:ln w="9525">
            <a:noFill/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800">
              <a:solidFill>
                <a:schemeClr val="bg1"/>
              </a:solidFill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38949" name="Text Box 37"/>
          <p:cNvSpPr txBox="1">
            <a:spLocks noChangeArrowheads="1"/>
          </p:cNvSpPr>
          <p:nvPr/>
        </p:nvSpPr>
        <p:spPr bwMode="auto">
          <a:xfrm>
            <a:off x="3134171" y="4250221"/>
            <a:ext cx="41452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chemeClr val="tx1"/>
                </a:solidFill>
                <a:latin typeface="+mn-ea"/>
                <a:ea typeface="+mn-ea"/>
                <a:cs typeface="黑体" panose="02010609060101010101" pitchFamily="49" charset="-122"/>
              </a:rPr>
              <a:t>有细胞壁、细胞膜、细胞质、</a:t>
            </a:r>
            <a:endParaRPr lang="zh-CN" altLang="en-US" sz="2400" b="1" dirty="0">
              <a:solidFill>
                <a:schemeClr val="tx1"/>
              </a:solidFill>
              <a:latin typeface="+mn-ea"/>
              <a:ea typeface="+mn-ea"/>
              <a:cs typeface="黑体" panose="02010609060101010101" pitchFamily="49" charset="-122"/>
            </a:endParaRPr>
          </a:p>
          <a:p>
            <a:pPr eaLnBrk="1" hangingPunct="1"/>
            <a:r>
              <a:rPr lang="en-US" altLang="zh-CN" sz="2400" b="1" dirty="0">
                <a:solidFill>
                  <a:schemeClr val="tx1"/>
                </a:solidFill>
                <a:latin typeface="+mn-ea"/>
                <a:ea typeface="+mn-ea"/>
                <a:cs typeface="黑体" panose="02010609060101010101" pitchFamily="49" charset="-122"/>
              </a:rPr>
              <a:t>DNA,</a:t>
            </a:r>
            <a:r>
              <a:rPr lang="zh-CN" altLang="en-US" sz="2400" b="1" dirty="0">
                <a:solidFill>
                  <a:schemeClr val="tx1"/>
                </a:solidFill>
                <a:latin typeface="+mn-ea"/>
                <a:ea typeface="+mn-ea"/>
                <a:cs typeface="黑体" panose="02010609060101010101" pitchFamily="49" charset="-122"/>
              </a:rPr>
              <a:t>无成形的细胞核</a:t>
            </a:r>
            <a:endParaRPr lang="zh-CN" altLang="en-US" sz="2400" b="1" dirty="0">
              <a:solidFill>
                <a:schemeClr val="tx1"/>
              </a:solidFill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38950" name="AutoShape 38"/>
          <p:cNvSpPr>
            <a:spLocks noChangeArrowheads="1"/>
          </p:cNvSpPr>
          <p:nvPr/>
        </p:nvSpPr>
        <p:spPr bwMode="auto">
          <a:xfrm>
            <a:off x="1477645" y="2701290"/>
            <a:ext cx="963930" cy="529590"/>
          </a:xfrm>
          <a:prstGeom prst="wedgeRectCallout">
            <a:avLst>
              <a:gd name="adj1" fmla="val 108959"/>
              <a:gd name="adj2" fmla="val 24940"/>
            </a:avLst>
          </a:prstGeom>
          <a:solidFill>
            <a:srgbClr val="37C4C9"/>
          </a:solidFill>
          <a:ln w="9525">
            <a:noFill/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800">
              <a:solidFill>
                <a:schemeClr val="bg1"/>
              </a:solidFill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38951" name="Text Box 39"/>
          <p:cNvSpPr txBox="1">
            <a:spLocks noChangeArrowheads="1"/>
          </p:cNvSpPr>
          <p:nvPr/>
        </p:nvSpPr>
        <p:spPr bwMode="auto">
          <a:xfrm>
            <a:off x="1565044" y="2739870"/>
            <a:ext cx="792480" cy="46037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tx1"/>
                </a:solidFill>
                <a:effectLst/>
                <a:latin typeface="+mn-ea"/>
                <a:ea typeface="+mn-ea"/>
                <a:cs typeface="黑体" panose="02010609060101010101" pitchFamily="49" charset="-122"/>
              </a:rPr>
              <a:t>异养</a:t>
            </a:r>
            <a:endParaRPr lang="zh-CN" altLang="en-US" sz="2400" b="1">
              <a:solidFill>
                <a:schemeClr val="tx1"/>
              </a:solidFill>
              <a:effectLst/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38952" name="AutoShape 40"/>
          <p:cNvSpPr>
            <a:spLocks noChangeArrowheads="1"/>
          </p:cNvSpPr>
          <p:nvPr/>
        </p:nvSpPr>
        <p:spPr bwMode="auto">
          <a:xfrm>
            <a:off x="346075" y="1173480"/>
            <a:ext cx="2123440" cy="857250"/>
          </a:xfrm>
          <a:prstGeom prst="wedgeRectCallout">
            <a:avLst>
              <a:gd name="adj1" fmla="val 77033"/>
              <a:gd name="adj2" fmla="val 36962"/>
            </a:avLst>
          </a:prstGeom>
          <a:solidFill>
            <a:srgbClr val="37C4C9"/>
          </a:solidFill>
          <a:ln w="9525">
            <a:noFill/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800">
              <a:solidFill>
                <a:schemeClr val="bg1"/>
              </a:solidFill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38953" name="Text Box 41"/>
          <p:cNvSpPr txBox="1">
            <a:spLocks noChangeArrowheads="1"/>
          </p:cNvSpPr>
          <p:nvPr/>
        </p:nvSpPr>
        <p:spPr bwMode="auto">
          <a:xfrm>
            <a:off x="361950" y="1173480"/>
            <a:ext cx="2098040" cy="82994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tx1"/>
                </a:solidFill>
                <a:latin typeface="+mn-ea"/>
                <a:ea typeface="+mn-ea"/>
                <a:cs typeface="黑体" panose="02010609060101010101" pitchFamily="49" charset="-122"/>
              </a:rPr>
              <a:t>分裂生殖、速度快、数量多</a:t>
            </a:r>
            <a:endParaRPr lang="zh-CN" altLang="en-US" sz="2400" b="1">
              <a:solidFill>
                <a:schemeClr val="tx1"/>
              </a:solidFill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38958" name="AutoShape 46"/>
          <p:cNvSpPr>
            <a:spLocks noChangeArrowheads="1"/>
          </p:cNvSpPr>
          <p:nvPr/>
        </p:nvSpPr>
        <p:spPr bwMode="auto">
          <a:xfrm>
            <a:off x="6374765" y="1499235"/>
            <a:ext cx="1428750" cy="479425"/>
          </a:xfrm>
          <a:prstGeom prst="wedgeRectCallout">
            <a:avLst>
              <a:gd name="adj1" fmla="val -86227"/>
              <a:gd name="adj2" fmla="val 30402"/>
            </a:avLst>
          </a:prstGeom>
          <a:solidFill>
            <a:srgbClr val="37C4C9"/>
          </a:solidFill>
          <a:ln w="9525">
            <a:noFill/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800">
              <a:solidFill>
                <a:schemeClr val="bg1"/>
              </a:solidFill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38959" name="Text Box 47"/>
          <p:cNvSpPr txBox="1">
            <a:spLocks noChangeArrowheads="1"/>
          </p:cNvSpPr>
          <p:nvPr/>
        </p:nvSpPr>
        <p:spPr bwMode="auto">
          <a:xfrm>
            <a:off x="6403106" y="1521627"/>
            <a:ext cx="14020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tx1"/>
                </a:solidFill>
                <a:latin typeface="+mn-ea"/>
                <a:ea typeface="+mn-ea"/>
                <a:cs typeface="黑体" panose="02010609060101010101" pitchFamily="49" charset="-122"/>
              </a:rPr>
              <a:t>十分微小</a:t>
            </a:r>
            <a:endParaRPr lang="zh-CN" altLang="en-US" sz="2400" b="1">
              <a:solidFill>
                <a:schemeClr val="tx1"/>
              </a:solidFill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360" y="180975"/>
            <a:ext cx="31889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n>
                  <a:noFill/>
                </a:ln>
                <a:effectLst/>
                <a:latin typeface="+mn-ea"/>
                <a:ea typeface="+mn-ea"/>
                <a:sym typeface="+mn-ea"/>
              </a:rPr>
              <a:t>细菌的主要特征</a:t>
            </a:r>
            <a:endParaRPr lang="zh-CN" altLang="en-US" sz="2800" b="1">
              <a:ln>
                <a:noFill/>
              </a:ln>
              <a:effectLst/>
              <a:latin typeface="+mn-ea"/>
              <a:ea typeface="+mn-ea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8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8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8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8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8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8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8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8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8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43" grpId="0" bldLvl="0" animBg="1"/>
      <p:bldP spid="38945" grpId="0"/>
      <p:bldP spid="38947" grpId="0" bldLvl="0" animBg="1"/>
      <p:bldP spid="38949" grpId="0"/>
      <p:bldP spid="38950" grpId="0" bldLvl="0" animBg="1"/>
      <p:bldP spid="38951" grpId="0" bldLvl="0" animBg="1"/>
      <p:bldP spid="38952" grpId="0" bldLvl="0" animBg="1"/>
      <p:bldP spid="38953" grpId="0" bldLvl="0" animBg="1"/>
      <p:bldP spid="38958" grpId="0" bldLvl="0" animBg="1"/>
      <p:bldP spid="3895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67360" y="180975"/>
            <a:ext cx="31889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+mn-ea"/>
                <a:ea typeface="+mn-ea"/>
                <a:sym typeface="+mn-ea"/>
              </a:rPr>
              <a:t>细菌与人类的关系</a:t>
            </a:r>
            <a:endParaRPr lang="zh-CN" altLang="en-US" sz="2800" b="1">
              <a:latin typeface="+mn-ea"/>
              <a:ea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59840" y="771525"/>
            <a:ext cx="44672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很多细菌对人类是有益的。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2"/>
          <a:stretch>
            <a:fillRect/>
          </a:stretch>
        </p:blipFill>
        <p:spPr>
          <a:xfrm>
            <a:off x="899795" y="1293495"/>
            <a:ext cx="3108960" cy="1962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文本框 17"/>
          <p:cNvSpPr txBox="1"/>
          <p:nvPr>
            <p:custDataLst>
              <p:tags r:id="rId3"/>
            </p:custDataLst>
          </p:nvPr>
        </p:nvSpPr>
        <p:spPr>
          <a:xfrm>
            <a:off x="4716145" y="3075940"/>
            <a:ext cx="4309745" cy="2009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将人的控制合成胰岛素的基因转入大肠杆菌，培养这种大肠杆菌，就可以生产治疗糖尿病的药物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胰岛素。</a:t>
            </a:r>
            <a:endPara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1" name="图片 100"/>
          <p:cNvPicPr/>
          <p:nvPr/>
        </p:nvPicPr>
        <p:blipFill>
          <a:blip r:embed="rId4"/>
          <a:stretch>
            <a:fillRect/>
          </a:stretch>
        </p:blipFill>
        <p:spPr>
          <a:xfrm>
            <a:off x="5004435" y="1245870"/>
            <a:ext cx="3491230" cy="18167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467360" y="3134360"/>
            <a:ext cx="4269740" cy="2009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利用乳酸菌可以使牛奶变为酸奶，将蔬菜制成泡菜；</a:t>
            </a:r>
            <a:endPara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利用醋酸菌可以制醋；</a:t>
            </a:r>
            <a:endPara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利用棒状杆菌可以生产味精。</a:t>
            </a:r>
            <a:endPara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102" name="图片 101"/>
          <p:cNvPicPr/>
          <p:nvPr/>
        </p:nvPicPr>
        <p:blipFill>
          <a:blip r:embed="rId2"/>
          <a:stretch>
            <a:fillRect/>
          </a:stretch>
        </p:blipFill>
        <p:spPr>
          <a:xfrm>
            <a:off x="611505" y="716915"/>
            <a:ext cx="4032885" cy="24174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67360" y="180975"/>
            <a:ext cx="31889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+mn-ea"/>
                <a:ea typeface="+mn-ea"/>
                <a:sym typeface="+mn-ea"/>
              </a:rPr>
              <a:t>细菌与人类的关系</a:t>
            </a:r>
            <a:endParaRPr lang="zh-CN" altLang="en-US" sz="2800" b="1">
              <a:latin typeface="+mn-ea"/>
              <a:ea typeface="+mn-ea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67360" y="3134360"/>
            <a:ext cx="4269740" cy="1529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有些细菌可以分解有机物，污水处理厂可以利用细菌净化生活污水或工业废水。</a:t>
            </a:r>
            <a:endPara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4" name="图片 103"/>
          <p:cNvPicPr/>
          <p:nvPr/>
        </p:nvPicPr>
        <p:blipFill>
          <a:blip r:embed="rId4"/>
          <a:srcRect b="14439"/>
          <a:stretch>
            <a:fillRect/>
          </a:stretch>
        </p:blipFill>
        <p:spPr>
          <a:xfrm>
            <a:off x="4860290" y="716915"/>
            <a:ext cx="4105910" cy="24307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4860290" y="3292475"/>
            <a:ext cx="4269740" cy="1529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清洁能源沼气的主要成分是甲烷。甲烷菌可以利用农作物秸秆、人畜粪便生产沼气。</a:t>
            </a:r>
            <a:endPara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" name="标题 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259840" y="771525"/>
            <a:ext cx="44672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少数细菌对人类有害。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360" y="180975"/>
            <a:ext cx="31889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+mn-ea"/>
                <a:ea typeface="+mn-ea"/>
                <a:sym typeface="+mn-ea"/>
              </a:rPr>
              <a:t>细菌与人类的关系</a:t>
            </a:r>
            <a:endParaRPr lang="zh-CN" altLang="en-US" sz="2800" b="1">
              <a:latin typeface="+mn-ea"/>
              <a:ea typeface="+mn-ea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11505" y="1419860"/>
            <a:ext cx="799909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有的会引起传染性疾病，严重时会危机人和动物的生命。</a:t>
            </a:r>
            <a:endPara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331595" y="1923415"/>
            <a:ext cx="6637655" cy="1529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例如，结核分杆枝菌可以使人和家畜患结核病。</a:t>
            </a:r>
            <a:endPara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鼠疫耶尔森菌会引发鼠疫。</a:t>
            </a:r>
            <a:endPara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链球菌可以使人患猩红热等多种疾病。</a:t>
            </a:r>
            <a:endPara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9795" y="3867785"/>
            <a:ext cx="73075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抗生素的发现和疫苗的发明，让人类拥有了战胜这些疾病的武器。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122" name="组合 121"/>
          <p:cNvGrpSpPr/>
          <p:nvPr/>
        </p:nvGrpSpPr>
        <p:grpSpPr>
          <a:xfrm>
            <a:off x="85725" y="495300"/>
            <a:ext cx="8869045" cy="4453964"/>
            <a:chOff x="135" y="780"/>
            <a:chExt cx="13967" cy="7014"/>
          </a:xfrm>
        </p:grpSpPr>
        <p:sp>
          <p:nvSpPr>
            <p:cNvPr id="72" name="Text Box 66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088" y="4440"/>
              <a:ext cx="2940" cy="130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p>
              <a:r>
                <a:rPr lang="zh-CN" altLang="en-US" sz="2400" b="1" dirty="0">
                  <a:solidFill>
                    <a:srgbClr val="050C0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高温、干旱</a:t>
              </a:r>
              <a:endParaRPr lang="zh-CN" altLang="en-US" sz="2400" b="1" dirty="0">
                <a:solidFill>
                  <a:srgbClr val="050C0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b="1" dirty="0">
                  <a:solidFill>
                    <a:srgbClr val="050C0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低温</a:t>
              </a:r>
              <a:endParaRPr lang="zh-CN" altLang="en-US" sz="2400" b="1" dirty="0">
                <a:solidFill>
                  <a:srgbClr val="050C0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Line 8"/>
            <p:cNvSpPr>
              <a:spLocks noChangeShapeType="1"/>
            </p:cNvSpPr>
            <p:nvPr>
              <p:custDataLst>
                <p:tags r:id="rId3"/>
              </p:custDataLst>
            </p:nvPr>
          </p:nvSpPr>
          <p:spPr bwMode="auto">
            <a:xfrm>
              <a:off x="5654" y="4835"/>
              <a:ext cx="20" cy="2073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tailEnd type="triangle" w="med" len="med"/>
            </a:ln>
            <a:effectLst/>
          </p:spPr>
          <p:txBody>
            <a:bodyPr>
              <a:noAutofit/>
            </a:bodyPr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Rectangle 10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4464" y="6908"/>
              <a:ext cx="2953" cy="725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miter lim="800000"/>
            </a:ln>
            <a:effectLst/>
          </p:spPr>
          <p:txBody>
            <a:bodyPr wrap="square" anchor="ctr">
              <a:spAutoFit/>
            </a:bodyPr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Rectangle 13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2503" y="3303"/>
              <a:ext cx="1961" cy="725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miter lim="800000"/>
            </a:ln>
            <a:effectLst/>
          </p:spPr>
          <p:txBody>
            <a:bodyPr wrap="square" anchor="ctr">
              <a:spAutoFit/>
            </a:bodyPr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Line 14"/>
            <p:cNvSpPr>
              <a:spLocks noChangeShapeType="1"/>
            </p:cNvSpPr>
            <p:nvPr>
              <p:custDataLst>
                <p:tags r:id="rId6"/>
              </p:custDataLst>
            </p:nvPr>
          </p:nvSpPr>
          <p:spPr bwMode="auto">
            <a:xfrm flipH="1">
              <a:off x="2023" y="3733"/>
              <a:ext cx="480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tailEnd type="triangle" w="med" len="med"/>
            </a:ln>
            <a:effectLst/>
          </p:spPr>
          <p:txBody>
            <a:bodyPr>
              <a:spAutoFit/>
            </a:bodyPr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Line 15"/>
            <p:cNvSpPr>
              <a:spLocks noChangeShapeType="1"/>
            </p:cNvSpPr>
            <p:nvPr>
              <p:custDataLst>
                <p:tags r:id="rId7"/>
              </p:custDataLst>
            </p:nvPr>
          </p:nvSpPr>
          <p:spPr bwMode="auto">
            <a:xfrm flipH="1">
              <a:off x="2182" y="5105"/>
              <a:ext cx="2765" cy="2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tailEnd type="triangle" w="med" len="med"/>
            </a:ln>
            <a:effectLst/>
          </p:spPr>
          <p:txBody>
            <a:bodyPr>
              <a:noAutofit/>
            </a:bodyPr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Text Box 19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5194" y="3035"/>
              <a:ext cx="870" cy="159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eaVert" wrap="none">
              <a:spAutoFit/>
            </a:bodyPr>
            <a:p>
              <a:r>
                <a:rPr lang="zh-CN" altLang="en-US" sz="2400" b="1" dirty="0">
                  <a:solidFill>
                    <a:srgbClr val="050C0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细  菌</a:t>
              </a:r>
              <a:endParaRPr lang="zh-CN" altLang="en-US" sz="2400" b="1" dirty="0">
                <a:solidFill>
                  <a:srgbClr val="050C0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Oval 20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6974" y="1980"/>
              <a:ext cx="1303" cy="1008"/>
            </a:xfrm>
            <a:prstGeom prst="ellips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 wrap="square" anchor="ctr">
              <a:spAutoFit/>
            </a:bodyPr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Oval 21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11059" y="780"/>
              <a:ext cx="1808" cy="1008"/>
            </a:xfrm>
            <a:prstGeom prst="ellips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 anchor="ctr">
              <a:spAutoFit/>
            </a:bodyPr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Oval 22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11054" y="5453"/>
              <a:ext cx="1320" cy="1329"/>
            </a:xfrm>
            <a:prstGeom prst="ellips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 wrap="square" anchor="ctr">
              <a:noAutofit/>
            </a:bodyPr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Text Box 23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11087" y="950"/>
              <a:ext cx="1733" cy="72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p>
              <a:r>
                <a:rPr lang="zh-CN" altLang="en-US" sz="2400" b="1" dirty="0">
                  <a:solidFill>
                    <a:srgbClr val="050C0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细胞壁</a:t>
              </a:r>
              <a:endParaRPr lang="zh-CN" altLang="en-US" sz="2400" b="1" dirty="0">
                <a:solidFill>
                  <a:srgbClr val="050C0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Rectangle 25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 rot="5400000">
              <a:off x="4534" y="3345"/>
              <a:ext cx="2240" cy="733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miter lim="800000"/>
            </a:ln>
            <a:effectLst/>
          </p:spPr>
          <p:txBody>
            <a:bodyPr wrap="square" anchor="ctr">
              <a:spAutoFit/>
            </a:bodyPr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Oval 26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7039" y="3300"/>
              <a:ext cx="1338" cy="1008"/>
            </a:xfrm>
            <a:prstGeom prst="ellips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 wrap="square" anchor="ctr">
              <a:spAutoFit/>
            </a:bodyPr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Oval 27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6889" y="4730"/>
              <a:ext cx="1693" cy="864"/>
            </a:xfrm>
            <a:prstGeom prst="ellips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 wrap="square" anchor="ctr">
              <a:noAutofit/>
            </a:bodyPr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Line 28"/>
            <p:cNvSpPr>
              <a:spLocks noChangeShapeType="1"/>
            </p:cNvSpPr>
            <p:nvPr>
              <p:custDataLst>
                <p:tags r:id="rId16"/>
              </p:custDataLst>
            </p:nvPr>
          </p:nvSpPr>
          <p:spPr bwMode="auto">
            <a:xfrm>
              <a:off x="6014" y="3755"/>
              <a:ext cx="1026" cy="1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>
              <a:noAutofit/>
            </a:bodyPr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Line 29"/>
            <p:cNvSpPr>
              <a:spLocks noChangeShapeType="1"/>
            </p:cNvSpPr>
            <p:nvPr>
              <p:custDataLst>
                <p:tags r:id="rId17"/>
              </p:custDataLst>
            </p:nvPr>
          </p:nvSpPr>
          <p:spPr bwMode="auto">
            <a:xfrm>
              <a:off x="6494" y="2435"/>
              <a:ext cx="0" cy="276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>
              <a:spAutoFit/>
            </a:bodyPr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Line 30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>
              <a:off x="6494" y="2435"/>
              <a:ext cx="480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>
              <a:spAutoFit/>
            </a:bodyPr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Line 31"/>
            <p:cNvSpPr>
              <a:spLocks noChangeShapeType="1"/>
            </p:cNvSpPr>
            <p:nvPr>
              <p:custDataLst>
                <p:tags r:id="rId19"/>
              </p:custDataLst>
            </p:nvPr>
          </p:nvSpPr>
          <p:spPr bwMode="auto">
            <a:xfrm>
              <a:off x="6494" y="5195"/>
              <a:ext cx="395" cy="25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>
              <a:noAutofit/>
            </a:bodyPr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Line 32"/>
            <p:cNvSpPr>
              <a:spLocks noChangeShapeType="1"/>
            </p:cNvSpPr>
            <p:nvPr>
              <p:custDataLst>
                <p:tags r:id="rId20"/>
              </p:custDataLst>
            </p:nvPr>
          </p:nvSpPr>
          <p:spPr bwMode="auto">
            <a:xfrm>
              <a:off x="9014" y="2435"/>
              <a:ext cx="0" cy="276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>
              <a:spAutoFit/>
            </a:bodyPr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Line 33"/>
            <p:cNvSpPr>
              <a:spLocks noChangeShapeType="1"/>
            </p:cNvSpPr>
            <p:nvPr>
              <p:custDataLst>
                <p:tags r:id="rId21"/>
              </p:custDataLst>
            </p:nvPr>
          </p:nvSpPr>
          <p:spPr bwMode="auto">
            <a:xfrm>
              <a:off x="8294" y="2435"/>
              <a:ext cx="720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>
              <a:spAutoFit/>
            </a:bodyPr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Line 34"/>
            <p:cNvSpPr>
              <a:spLocks noChangeShapeType="1"/>
            </p:cNvSpPr>
            <p:nvPr>
              <p:custDataLst>
                <p:tags r:id="rId22"/>
              </p:custDataLst>
            </p:nvPr>
          </p:nvSpPr>
          <p:spPr bwMode="auto">
            <a:xfrm flipV="1">
              <a:off x="8377" y="3747"/>
              <a:ext cx="638" cy="4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>
              <a:noAutofit/>
            </a:bodyPr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Line 35"/>
            <p:cNvSpPr>
              <a:spLocks noChangeShapeType="1"/>
            </p:cNvSpPr>
            <p:nvPr>
              <p:custDataLst>
                <p:tags r:id="rId23"/>
              </p:custDataLst>
            </p:nvPr>
          </p:nvSpPr>
          <p:spPr bwMode="auto">
            <a:xfrm>
              <a:off x="8582" y="5195"/>
              <a:ext cx="433" cy="25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>
              <a:noAutofit/>
            </a:bodyPr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Line 36"/>
            <p:cNvSpPr>
              <a:spLocks noChangeShapeType="1"/>
            </p:cNvSpPr>
            <p:nvPr>
              <p:custDataLst>
                <p:tags r:id="rId24"/>
              </p:custDataLst>
            </p:nvPr>
          </p:nvSpPr>
          <p:spPr bwMode="auto">
            <a:xfrm flipV="1">
              <a:off x="9014" y="3733"/>
              <a:ext cx="382" cy="22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>
              <a:noAutofit/>
            </a:bodyPr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Rectangle 37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 rot="5400000">
              <a:off x="8449" y="3480"/>
              <a:ext cx="2583" cy="725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miter lim="800000"/>
            </a:ln>
            <a:effectLst/>
          </p:spPr>
          <p:txBody>
            <a:bodyPr wrap="square" anchor="ctr">
              <a:spAutoFit/>
            </a:bodyPr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Line 38"/>
            <p:cNvSpPr>
              <a:spLocks noChangeShapeType="1"/>
            </p:cNvSpPr>
            <p:nvPr>
              <p:custDataLst>
                <p:tags r:id="rId26"/>
              </p:custDataLst>
            </p:nvPr>
          </p:nvSpPr>
          <p:spPr bwMode="auto">
            <a:xfrm>
              <a:off x="10104" y="3755"/>
              <a:ext cx="470" cy="7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>
              <a:noAutofit/>
            </a:bodyPr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Line 39"/>
            <p:cNvSpPr>
              <a:spLocks noChangeShapeType="1"/>
            </p:cNvSpPr>
            <p:nvPr>
              <p:custDataLst>
                <p:tags r:id="rId27"/>
              </p:custDataLst>
            </p:nvPr>
          </p:nvSpPr>
          <p:spPr bwMode="auto">
            <a:xfrm>
              <a:off x="10574" y="1235"/>
              <a:ext cx="0" cy="480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>
              <a:spAutoFit/>
            </a:bodyPr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Line 40"/>
            <p:cNvSpPr>
              <a:spLocks noChangeShapeType="1"/>
            </p:cNvSpPr>
            <p:nvPr>
              <p:custDataLst>
                <p:tags r:id="rId28"/>
              </p:custDataLst>
            </p:nvPr>
          </p:nvSpPr>
          <p:spPr bwMode="auto">
            <a:xfrm>
              <a:off x="10574" y="1235"/>
              <a:ext cx="480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>
              <a:spAutoFit/>
            </a:bodyPr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Line 41"/>
            <p:cNvSpPr>
              <a:spLocks noChangeShapeType="1"/>
            </p:cNvSpPr>
            <p:nvPr>
              <p:custDataLst>
                <p:tags r:id="rId29"/>
              </p:custDataLst>
            </p:nvPr>
          </p:nvSpPr>
          <p:spPr bwMode="auto">
            <a:xfrm>
              <a:off x="10574" y="2315"/>
              <a:ext cx="480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>
              <a:spAutoFit/>
            </a:bodyPr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Line 42"/>
            <p:cNvSpPr>
              <a:spLocks noChangeShapeType="1"/>
            </p:cNvSpPr>
            <p:nvPr>
              <p:custDataLst>
                <p:tags r:id="rId30"/>
              </p:custDataLst>
            </p:nvPr>
          </p:nvSpPr>
          <p:spPr bwMode="auto">
            <a:xfrm>
              <a:off x="10574" y="3755"/>
              <a:ext cx="480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>
              <a:spAutoFit/>
            </a:bodyPr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Line 43"/>
            <p:cNvSpPr>
              <a:spLocks noChangeShapeType="1"/>
            </p:cNvSpPr>
            <p:nvPr>
              <p:custDataLst>
                <p:tags r:id="rId31"/>
              </p:custDataLst>
            </p:nvPr>
          </p:nvSpPr>
          <p:spPr bwMode="auto">
            <a:xfrm>
              <a:off x="10574" y="4835"/>
              <a:ext cx="480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>
              <a:spAutoFit/>
            </a:bodyPr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Line 44"/>
            <p:cNvSpPr>
              <a:spLocks noChangeShapeType="1"/>
            </p:cNvSpPr>
            <p:nvPr>
              <p:custDataLst>
                <p:tags r:id="rId32"/>
              </p:custDataLst>
            </p:nvPr>
          </p:nvSpPr>
          <p:spPr bwMode="auto">
            <a:xfrm>
              <a:off x="10574" y="6035"/>
              <a:ext cx="480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>
              <a:spAutoFit/>
            </a:bodyPr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Oval 45"/>
            <p:cNvSpPr>
              <a:spLocks noChangeArrowheads="1"/>
            </p:cNvSpPr>
            <p:nvPr>
              <p:custDataLst>
                <p:tags r:id="rId33"/>
              </p:custDataLst>
            </p:nvPr>
          </p:nvSpPr>
          <p:spPr bwMode="auto">
            <a:xfrm>
              <a:off x="11052" y="1860"/>
              <a:ext cx="1800" cy="1008"/>
            </a:xfrm>
            <a:prstGeom prst="ellips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 anchor="ctr">
              <a:spAutoFit/>
            </a:bodyPr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Oval 46"/>
            <p:cNvSpPr>
              <a:spLocks noChangeArrowheads="1"/>
            </p:cNvSpPr>
            <p:nvPr>
              <p:custDataLst>
                <p:tags r:id="rId34"/>
              </p:custDataLst>
            </p:nvPr>
          </p:nvSpPr>
          <p:spPr bwMode="auto">
            <a:xfrm>
              <a:off x="11052" y="3285"/>
              <a:ext cx="1683" cy="1008"/>
            </a:xfrm>
            <a:prstGeom prst="ellips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 anchor="ctr">
              <a:spAutoFit/>
            </a:bodyPr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Oval 47"/>
            <p:cNvSpPr>
              <a:spLocks noChangeArrowheads="1"/>
            </p:cNvSpPr>
            <p:nvPr>
              <p:custDataLst>
                <p:tags r:id="rId35"/>
              </p:custDataLst>
            </p:nvPr>
          </p:nvSpPr>
          <p:spPr bwMode="auto">
            <a:xfrm>
              <a:off x="11052" y="4374"/>
              <a:ext cx="2184" cy="1020"/>
            </a:xfrm>
            <a:prstGeom prst="ellips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 wrap="square" anchor="ctr">
              <a:spAutoFit/>
            </a:bodyPr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Line 48"/>
            <p:cNvSpPr>
              <a:spLocks noChangeShapeType="1"/>
            </p:cNvSpPr>
            <p:nvPr>
              <p:custDataLst>
                <p:tags r:id="rId36"/>
              </p:custDataLst>
            </p:nvPr>
          </p:nvSpPr>
          <p:spPr bwMode="auto">
            <a:xfrm flipV="1">
              <a:off x="12374" y="5668"/>
              <a:ext cx="360" cy="36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>
              <a:spAutoFit/>
            </a:bodyPr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Line 49"/>
            <p:cNvSpPr>
              <a:spLocks noChangeShapeType="1"/>
            </p:cNvSpPr>
            <p:nvPr>
              <p:custDataLst>
                <p:tags r:id="rId37"/>
              </p:custDataLst>
            </p:nvPr>
          </p:nvSpPr>
          <p:spPr bwMode="auto">
            <a:xfrm>
              <a:off x="12374" y="6073"/>
              <a:ext cx="397" cy="506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>
              <a:noAutofit/>
            </a:bodyPr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Text Box 50"/>
            <p:cNvSpPr txBox="1">
              <a:spLocks noChangeArrowheads="1"/>
            </p:cNvSpPr>
            <p:nvPr>
              <p:custDataLst>
                <p:tags r:id="rId38"/>
              </p:custDataLst>
            </p:nvPr>
          </p:nvSpPr>
          <p:spPr bwMode="auto">
            <a:xfrm>
              <a:off x="6994" y="2143"/>
              <a:ext cx="1253" cy="72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p>
              <a:r>
                <a:rPr lang="zh-CN" altLang="en-US" sz="2400" b="1" dirty="0">
                  <a:solidFill>
                    <a:srgbClr val="050C0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球状</a:t>
              </a:r>
              <a:endParaRPr lang="zh-CN" altLang="en-US" sz="2400" b="1" dirty="0">
                <a:solidFill>
                  <a:srgbClr val="050C0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Text Box 51"/>
            <p:cNvSpPr txBox="1">
              <a:spLocks noChangeArrowheads="1"/>
            </p:cNvSpPr>
            <p:nvPr>
              <p:custDataLst>
                <p:tags r:id="rId39"/>
              </p:custDataLst>
            </p:nvPr>
          </p:nvSpPr>
          <p:spPr bwMode="auto">
            <a:xfrm>
              <a:off x="9295" y="2592"/>
              <a:ext cx="870" cy="269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eaVert" wrap="square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50C0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单细胞个体</a:t>
              </a:r>
              <a:endParaRPr lang="zh-CN" altLang="en-US" sz="2400" b="1" dirty="0">
                <a:solidFill>
                  <a:srgbClr val="050C0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Text Box 52"/>
            <p:cNvSpPr txBox="1">
              <a:spLocks noChangeArrowheads="1"/>
            </p:cNvSpPr>
            <p:nvPr>
              <p:custDataLst>
                <p:tags r:id="rId40"/>
              </p:custDataLst>
            </p:nvPr>
          </p:nvSpPr>
          <p:spPr bwMode="auto">
            <a:xfrm>
              <a:off x="11089" y="5668"/>
              <a:ext cx="1253" cy="125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noAutofit/>
            </a:bodyPr>
            <a:p>
              <a:pPr>
                <a:lnSpc>
                  <a:spcPct val="80000"/>
                </a:lnSpc>
              </a:pPr>
              <a:r>
                <a:rPr lang="zh-CN" altLang="en-US" sz="2400" b="1" dirty="0">
                  <a:solidFill>
                    <a:srgbClr val="050C0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特殊</a:t>
              </a:r>
              <a:endParaRPr lang="zh-CN" altLang="en-US" sz="2400" b="1" dirty="0">
                <a:solidFill>
                  <a:srgbClr val="050C0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80000"/>
                </a:lnSpc>
              </a:pPr>
              <a:r>
                <a:rPr lang="zh-CN" altLang="en-US" sz="2400" b="1" dirty="0">
                  <a:solidFill>
                    <a:srgbClr val="050C0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结构</a:t>
              </a:r>
              <a:endParaRPr lang="zh-CN" altLang="en-US" sz="2400" b="1" dirty="0">
                <a:solidFill>
                  <a:srgbClr val="050C0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Oval 53"/>
            <p:cNvSpPr>
              <a:spLocks noChangeArrowheads="1"/>
            </p:cNvSpPr>
            <p:nvPr>
              <p:custDataLst>
                <p:tags r:id="rId41"/>
              </p:custDataLst>
            </p:nvPr>
          </p:nvSpPr>
          <p:spPr bwMode="auto">
            <a:xfrm>
              <a:off x="12734" y="5319"/>
              <a:ext cx="1288" cy="876"/>
            </a:xfrm>
            <a:prstGeom prst="ellips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 wrap="square" anchor="ctr">
              <a:noAutofit/>
            </a:bodyPr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" name="Oval 54"/>
            <p:cNvSpPr>
              <a:spLocks noChangeArrowheads="1"/>
            </p:cNvSpPr>
            <p:nvPr>
              <p:custDataLst>
                <p:tags r:id="rId42"/>
              </p:custDataLst>
            </p:nvPr>
          </p:nvSpPr>
          <p:spPr bwMode="auto">
            <a:xfrm>
              <a:off x="12737" y="6313"/>
              <a:ext cx="1365" cy="882"/>
            </a:xfrm>
            <a:prstGeom prst="ellips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 wrap="square" anchor="ctr">
              <a:noAutofit/>
            </a:bodyPr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Line 55"/>
            <p:cNvSpPr>
              <a:spLocks noChangeShapeType="1"/>
            </p:cNvSpPr>
            <p:nvPr>
              <p:custDataLst>
                <p:tags r:id="rId43"/>
              </p:custDataLst>
            </p:nvPr>
          </p:nvSpPr>
          <p:spPr bwMode="auto">
            <a:xfrm flipV="1">
              <a:off x="4463" y="3733"/>
              <a:ext cx="831" cy="22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>
              <a:noAutofit/>
            </a:bodyPr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" name="Line 56"/>
            <p:cNvSpPr>
              <a:spLocks noChangeShapeType="1"/>
            </p:cNvSpPr>
            <p:nvPr>
              <p:custDataLst>
                <p:tags r:id="rId44"/>
              </p:custDataLst>
            </p:nvPr>
          </p:nvSpPr>
          <p:spPr bwMode="auto">
            <a:xfrm>
              <a:off x="4934" y="2335"/>
              <a:ext cx="0" cy="276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>
              <a:spAutoFit/>
            </a:bodyPr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" name="Line 57"/>
            <p:cNvSpPr>
              <a:spLocks noChangeShapeType="1"/>
            </p:cNvSpPr>
            <p:nvPr>
              <p:custDataLst>
                <p:tags r:id="rId45"/>
              </p:custDataLst>
            </p:nvPr>
          </p:nvSpPr>
          <p:spPr bwMode="auto">
            <a:xfrm>
              <a:off x="4457" y="2330"/>
              <a:ext cx="477" cy="11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>
              <a:noAutofit/>
            </a:bodyPr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" name="Rectangle 59"/>
            <p:cNvSpPr>
              <a:spLocks noChangeArrowheads="1"/>
            </p:cNvSpPr>
            <p:nvPr>
              <p:custDataLst>
                <p:tags r:id="rId46"/>
              </p:custDataLst>
            </p:nvPr>
          </p:nvSpPr>
          <p:spPr bwMode="auto">
            <a:xfrm>
              <a:off x="2445" y="1910"/>
              <a:ext cx="2005" cy="725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miter lim="800000"/>
            </a:ln>
            <a:effectLst/>
          </p:spPr>
          <p:txBody>
            <a:bodyPr wrap="square" anchor="ctr">
              <a:spAutoFit/>
            </a:bodyPr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" name="Rectangle 60"/>
            <p:cNvSpPr>
              <a:spLocks noChangeArrowheads="1"/>
            </p:cNvSpPr>
            <p:nvPr>
              <p:custDataLst>
                <p:tags r:id="rId47"/>
              </p:custDataLst>
            </p:nvPr>
          </p:nvSpPr>
          <p:spPr bwMode="auto">
            <a:xfrm>
              <a:off x="695" y="4690"/>
              <a:ext cx="1440" cy="738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miter lim="800000"/>
            </a:ln>
            <a:effectLst/>
          </p:spPr>
          <p:txBody>
            <a:bodyPr anchor="ctr">
              <a:spAutoFit/>
            </a:bodyPr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Line 61"/>
            <p:cNvSpPr>
              <a:spLocks noChangeShapeType="1"/>
            </p:cNvSpPr>
            <p:nvPr>
              <p:custDataLst>
                <p:tags r:id="rId48"/>
              </p:custDataLst>
            </p:nvPr>
          </p:nvSpPr>
          <p:spPr bwMode="auto">
            <a:xfrm flipH="1" flipV="1">
              <a:off x="1845" y="1935"/>
              <a:ext cx="600" cy="36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tailEnd type="triangle" w="med" len="med"/>
            </a:ln>
            <a:effectLst/>
          </p:spPr>
          <p:txBody>
            <a:bodyPr>
              <a:spAutoFit/>
            </a:bodyPr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Line 62"/>
            <p:cNvSpPr>
              <a:spLocks noChangeShapeType="1"/>
            </p:cNvSpPr>
            <p:nvPr>
              <p:custDataLst>
                <p:tags r:id="rId49"/>
              </p:custDataLst>
            </p:nvPr>
          </p:nvSpPr>
          <p:spPr bwMode="auto">
            <a:xfrm flipH="1">
              <a:off x="1860" y="2328"/>
              <a:ext cx="568" cy="425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tailEnd type="triangle" w="med" len="med"/>
            </a:ln>
            <a:effectLst/>
          </p:spPr>
          <p:txBody>
            <a:bodyPr wrap="square">
              <a:spAutoFit/>
            </a:bodyPr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Oval 63"/>
            <p:cNvSpPr>
              <a:spLocks noChangeArrowheads="1"/>
            </p:cNvSpPr>
            <p:nvPr>
              <p:custDataLst>
                <p:tags r:id="rId50"/>
              </p:custDataLst>
            </p:nvPr>
          </p:nvSpPr>
          <p:spPr bwMode="auto">
            <a:xfrm>
              <a:off x="513" y="1280"/>
              <a:ext cx="1350" cy="1008"/>
            </a:xfrm>
            <a:prstGeom prst="ellips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 wrap="square" anchor="ctr">
              <a:spAutoFit/>
            </a:bodyPr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0" name="Oval 64"/>
            <p:cNvSpPr>
              <a:spLocks noChangeArrowheads="1"/>
            </p:cNvSpPr>
            <p:nvPr>
              <p:custDataLst>
                <p:tags r:id="rId51"/>
              </p:custDataLst>
            </p:nvPr>
          </p:nvSpPr>
          <p:spPr bwMode="auto">
            <a:xfrm>
              <a:off x="505" y="2300"/>
              <a:ext cx="1370" cy="1008"/>
            </a:xfrm>
            <a:prstGeom prst="ellips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 wrap="square" anchor="ctr">
              <a:spAutoFit/>
            </a:bodyPr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" name="Oval 65"/>
            <p:cNvSpPr>
              <a:spLocks noChangeArrowheads="1"/>
            </p:cNvSpPr>
            <p:nvPr>
              <p:custDataLst>
                <p:tags r:id="rId52"/>
              </p:custDataLst>
            </p:nvPr>
          </p:nvSpPr>
          <p:spPr bwMode="auto">
            <a:xfrm>
              <a:off x="350" y="3355"/>
              <a:ext cx="1625" cy="1200"/>
            </a:xfrm>
            <a:prstGeom prst="ellips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 wrap="square" anchor="ctr">
              <a:noAutofit/>
            </a:bodyPr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3" name="Text Box 67"/>
            <p:cNvSpPr txBox="1">
              <a:spLocks noChangeArrowheads="1"/>
            </p:cNvSpPr>
            <p:nvPr>
              <p:custDataLst>
                <p:tags r:id="rId53"/>
              </p:custDataLst>
            </p:nvPr>
          </p:nvSpPr>
          <p:spPr bwMode="auto">
            <a:xfrm>
              <a:off x="2370" y="2020"/>
              <a:ext cx="2215" cy="72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p>
              <a:r>
                <a:rPr lang="zh-CN" altLang="en-US" sz="2400" b="1" dirty="0">
                  <a:solidFill>
                    <a:srgbClr val="050C0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营养方式</a:t>
              </a:r>
              <a:endParaRPr lang="zh-CN" altLang="en-US" sz="2400" b="1" dirty="0">
                <a:solidFill>
                  <a:srgbClr val="050C0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4" name="Text Box 68"/>
            <p:cNvSpPr txBox="1">
              <a:spLocks noChangeArrowheads="1"/>
            </p:cNvSpPr>
            <p:nvPr>
              <p:custDataLst>
                <p:tags r:id="rId54"/>
              </p:custDataLst>
            </p:nvPr>
          </p:nvSpPr>
          <p:spPr bwMode="auto">
            <a:xfrm>
              <a:off x="2407" y="3370"/>
              <a:ext cx="2215" cy="72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p>
              <a:r>
                <a:rPr lang="zh-CN" altLang="en-US" sz="2400" b="1" dirty="0">
                  <a:solidFill>
                    <a:srgbClr val="050C0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繁殖方式</a:t>
              </a:r>
              <a:endParaRPr lang="zh-CN" altLang="en-US" sz="2400" b="1" dirty="0">
                <a:solidFill>
                  <a:srgbClr val="050C0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5" name="Text Box 69"/>
            <p:cNvSpPr txBox="1">
              <a:spLocks noChangeArrowheads="1"/>
            </p:cNvSpPr>
            <p:nvPr>
              <p:custDataLst>
                <p:tags r:id="rId55"/>
              </p:custDataLst>
            </p:nvPr>
          </p:nvSpPr>
          <p:spPr bwMode="auto">
            <a:xfrm>
              <a:off x="4375" y="6965"/>
              <a:ext cx="3180" cy="72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p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与人类的关系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6" name="Line 70"/>
            <p:cNvSpPr>
              <a:spLocks noChangeShapeType="1"/>
            </p:cNvSpPr>
            <p:nvPr>
              <p:custDataLst>
                <p:tags r:id="rId56"/>
              </p:custDataLst>
            </p:nvPr>
          </p:nvSpPr>
          <p:spPr bwMode="auto">
            <a:xfrm flipH="1">
              <a:off x="3864" y="7283"/>
              <a:ext cx="600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tailEnd type="triangle" w="med" len="med"/>
            </a:ln>
            <a:effectLst/>
          </p:spPr>
          <p:txBody>
            <a:bodyPr>
              <a:spAutoFit/>
            </a:bodyPr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7" name="Oval 71"/>
            <p:cNvSpPr>
              <a:spLocks noChangeArrowheads="1"/>
            </p:cNvSpPr>
            <p:nvPr>
              <p:custDataLst>
                <p:tags r:id="rId57"/>
              </p:custDataLst>
            </p:nvPr>
          </p:nvSpPr>
          <p:spPr bwMode="auto">
            <a:xfrm>
              <a:off x="2611" y="6841"/>
              <a:ext cx="1224" cy="854"/>
            </a:xfrm>
            <a:prstGeom prst="ellips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 wrap="square" anchor="ctr">
              <a:noAutofit/>
            </a:bodyPr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8" name="Oval 72"/>
            <p:cNvSpPr>
              <a:spLocks noChangeArrowheads="1"/>
            </p:cNvSpPr>
            <p:nvPr>
              <p:custDataLst>
                <p:tags r:id="rId58"/>
              </p:custDataLst>
            </p:nvPr>
          </p:nvSpPr>
          <p:spPr bwMode="auto">
            <a:xfrm>
              <a:off x="8146" y="6841"/>
              <a:ext cx="1350" cy="953"/>
            </a:xfrm>
            <a:prstGeom prst="ellips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 wrap="square" anchor="ctr">
              <a:noAutofit/>
            </a:bodyPr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" name="Line 73"/>
            <p:cNvSpPr>
              <a:spLocks noChangeShapeType="1"/>
            </p:cNvSpPr>
            <p:nvPr>
              <p:custDataLst>
                <p:tags r:id="rId59"/>
              </p:custDataLst>
            </p:nvPr>
          </p:nvSpPr>
          <p:spPr bwMode="auto">
            <a:xfrm>
              <a:off x="7426" y="7355"/>
              <a:ext cx="720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tailEnd type="triangle" w="med" len="med"/>
            </a:ln>
            <a:effectLst/>
          </p:spPr>
          <p:txBody>
            <a:bodyPr>
              <a:spAutoFit/>
            </a:bodyPr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9" name="Line 74"/>
            <p:cNvSpPr>
              <a:spLocks noChangeShapeType="1"/>
            </p:cNvSpPr>
            <p:nvPr>
              <p:custDataLst>
                <p:tags r:id="rId60"/>
              </p:custDataLst>
            </p:nvPr>
          </p:nvSpPr>
          <p:spPr bwMode="auto">
            <a:xfrm flipV="1">
              <a:off x="9497" y="7345"/>
              <a:ext cx="569" cy="1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>
              <a:noAutofit/>
            </a:bodyPr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0" name="Line 75"/>
            <p:cNvSpPr>
              <a:spLocks noChangeShapeType="1"/>
            </p:cNvSpPr>
            <p:nvPr>
              <p:custDataLst>
                <p:tags r:id="rId61"/>
              </p:custDataLst>
            </p:nvPr>
          </p:nvSpPr>
          <p:spPr bwMode="auto">
            <a:xfrm>
              <a:off x="2250" y="7287"/>
              <a:ext cx="360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>
              <a:spAutoFit/>
            </a:bodyPr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1" name="Oval 76"/>
            <p:cNvSpPr>
              <a:spLocks noChangeArrowheads="1"/>
            </p:cNvSpPr>
            <p:nvPr>
              <p:custDataLst>
                <p:tags r:id="rId62"/>
              </p:custDataLst>
            </p:nvPr>
          </p:nvSpPr>
          <p:spPr bwMode="auto">
            <a:xfrm>
              <a:off x="183" y="6774"/>
              <a:ext cx="2088" cy="1020"/>
            </a:xfrm>
            <a:prstGeom prst="ellips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 wrap="square" anchor="ctr">
              <a:spAutoFit/>
            </a:bodyPr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" name="Oval 77"/>
            <p:cNvSpPr>
              <a:spLocks noChangeArrowheads="1"/>
            </p:cNvSpPr>
            <p:nvPr>
              <p:custDataLst>
                <p:tags r:id="rId63"/>
              </p:custDataLst>
            </p:nvPr>
          </p:nvSpPr>
          <p:spPr bwMode="auto">
            <a:xfrm>
              <a:off x="10066" y="6841"/>
              <a:ext cx="1490" cy="953"/>
            </a:xfrm>
            <a:prstGeom prst="ellips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 wrap="square" anchor="ctr">
              <a:noAutofit/>
            </a:bodyPr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3" name="Text Box 78"/>
            <p:cNvSpPr txBox="1">
              <a:spLocks noChangeArrowheads="1"/>
            </p:cNvSpPr>
            <p:nvPr>
              <p:custDataLst>
                <p:tags r:id="rId64"/>
              </p:custDataLst>
            </p:nvPr>
          </p:nvSpPr>
          <p:spPr bwMode="auto">
            <a:xfrm>
              <a:off x="10195" y="6970"/>
              <a:ext cx="1253" cy="72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p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沼气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4" name="Text Box 79"/>
            <p:cNvSpPr txBox="1">
              <a:spLocks noChangeArrowheads="1"/>
            </p:cNvSpPr>
            <p:nvPr>
              <p:custDataLst>
                <p:tags r:id="rId65"/>
              </p:custDataLst>
            </p:nvPr>
          </p:nvSpPr>
          <p:spPr bwMode="auto">
            <a:xfrm>
              <a:off x="135" y="6958"/>
              <a:ext cx="2215" cy="72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p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肺结核等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5" name="Line 80"/>
            <p:cNvSpPr>
              <a:spLocks noChangeShapeType="1"/>
            </p:cNvSpPr>
            <p:nvPr>
              <p:custDataLst>
                <p:tags r:id="rId66"/>
              </p:custDataLst>
            </p:nvPr>
          </p:nvSpPr>
          <p:spPr bwMode="auto">
            <a:xfrm>
              <a:off x="9014" y="3755"/>
              <a:ext cx="383" cy="8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tailEnd type="triangle" w="med" len="med"/>
            </a:ln>
            <a:effectLst/>
          </p:spPr>
          <p:txBody>
            <a:bodyPr>
              <a:noAutofit/>
            </a:bodyPr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6" name="Line 81"/>
            <p:cNvSpPr>
              <a:spLocks noChangeShapeType="1"/>
            </p:cNvSpPr>
            <p:nvPr>
              <p:custDataLst>
                <p:tags r:id="rId67"/>
              </p:custDataLst>
            </p:nvPr>
          </p:nvSpPr>
          <p:spPr bwMode="auto">
            <a:xfrm flipV="1">
              <a:off x="10104" y="3747"/>
              <a:ext cx="470" cy="8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tailEnd type="triangle" w="med" len="med"/>
            </a:ln>
            <a:effectLst/>
          </p:spPr>
          <p:txBody>
            <a:bodyPr>
              <a:noAutofit/>
            </a:bodyPr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7" name="Text Box 82"/>
            <p:cNvSpPr txBox="1">
              <a:spLocks noChangeArrowheads="1"/>
            </p:cNvSpPr>
            <p:nvPr>
              <p:custDataLst>
                <p:tags r:id="rId68"/>
              </p:custDataLst>
            </p:nvPr>
          </p:nvSpPr>
          <p:spPr bwMode="auto">
            <a:xfrm>
              <a:off x="7069" y="3447"/>
              <a:ext cx="1252" cy="72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杆状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8" name="Text Box 83"/>
            <p:cNvSpPr txBox="1">
              <a:spLocks noChangeArrowheads="1"/>
            </p:cNvSpPr>
            <p:nvPr>
              <p:custDataLst>
                <p:tags r:id="rId69"/>
              </p:custDataLst>
            </p:nvPr>
          </p:nvSpPr>
          <p:spPr bwMode="auto">
            <a:xfrm>
              <a:off x="6889" y="4830"/>
              <a:ext cx="1734" cy="72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螺旋状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9" name="Text Box 84"/>
            <p:cNvSpPr txBox="1">
              <a:spLocks noChangeArrowheads="1"/>
            </p:cNvSpPr>
            <p:nvPr>
              <p:custDataLst>
                <p:tags r:id="rId70"/>
              </p:custDataLst>
            </p:nvPr>
          </p:nvSpPr>
          <p:spPr bwMode="auto">
            <a:xfrm>
              <a:off x="11071" y="2009"/>
              <a:ext cx="1734" cy="72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细胞膜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0" name="Text Box 85"/>
            <p:cNvSpPr txBox="1">
              <a:spLocks noChangeArrowheads="1"/>
            </p:cNvSpPr>
            <p:nvPr>
              <p:custDataLst>
                <p:tags r:id="rId71"/>
              </p:custDataLst>
            </p:nvPr>
          </p:nvSpPr>
          <p:spPr bwMode="auto">
            <a:xfrm>
              <a:off x="11037" y="3447"/>
              <a:ext cx="1734" cy="72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细胞质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1" name="Text Box 86"/>
            <p:cNvSpPr txBox="1">
              <a:spLocks noChangeArrowheads="1"/>
            </p:cNvSpPr>
            <p:nvPr>
              <p:custDataLst>
                <p:tags r:id="rId72"/>
              </p:custDataLst>
            </p:nvPr>
          </p:nvSpPr>
          <p:spPr bwMode="auto">
            <a:xfrm>
              <a:off x="10970" y="4555"/>
              <a:ext cx="2216" cy="72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遗传物质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" name="Text Box 87"/>
            <p:cNvSpPr txBox="1">
              <a:spLocks noChangeArrowheads="1"/>
            </p:cNvSpPr>
            <p:nvPr>
              <p:custDataLst>
                <p:tags r:id="rId73"/>
              </p:custDataLst>
            </p:nvPr>
          </p:nvSpPr>
          <p:spPr bwMode="auto">
            <a:xfrm>
              <a:off x="12796" y="5423"/>
              <a:ext cx="1252" cy="72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鞭毛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3" name="Text Box 88"/>
            <p:cNvSpPr txBox="1">
              <a:spLocks noChangeArrowheads="1"/>
            </p:cNvSpPr>
            <p:nvPr>
              <p:custDataLst>
                <p:tags r:id="rId74"/>
              </p:custDataLst>
            </p:nvPr>
          </p:nvSpPr>
          <p:spPr bwMode="auto">
            <a:xfrm>
              <a:off x="12796" y="6419"/>
              <a:ext cx="1252" cy="72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荚膜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4" name="Text Box 89"/>
            <p:cNvSpPr txBox="1">
              <a:spLocks noChangeArrowheads="1"/>
            </p:cNvSpPr>
            <p:nvPr>
              <p:custDataLst>
                <p:tags r:id="rId75"/>
              </p:custDataLst>
            </p:nvPr>
          </p:nvSpPr>
          <p:spPr bwMode="auto">
            <a:xfrm>
              <a:off x="557" y="1442"/>
              <a:ext cx="1252" cy="72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寄生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5" name="Text Box 90"/>
            <p:cNvSpPr txBox="1">
              <a:spLocks noChangeArrowheads="1"/>
            </p:cNvSpPr>
            <p:nvPr>
              <p:custDataLst>
                <p:tags r:id="rId76"/>
              </p:custDataLst>
            </p:nvPr>
          </p:nvSpPr>
          <p:spPr bwMode="auto">
            <a:xfrm>
              <a:off x="512" y="2435"/>
              <a:ext cx="1252" cy="72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腐生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6" name="Text Box 91"/>
            <p:cNvSpPr txBox="1">
              <a:spLocks noChangeArrowheads="1"/>
            </p:cNvSpPr>
            <p:nvPr>
              <p:custDataLst>
                <p:tags r:id="rId77"/>
              </p:custDataLst>
            </p:nvPr>
          </p:nvSpPr>
          <p:spPr bwMode="auto">
            <a:xfrm>
              <a:off x="507" y="3300"/>
              <a:ext cx="1581" cy="130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分裂生殖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7" name="Text Box 92"/>
            <p:cNvSpPr txBox="1">
              <a:spLocks noChangeArrowheads="1"/>
            </p:cNvSpPr>
            <p:nvPr>
              <p:custDataLst>
                <p:tags r:id="rId78"/>
              </p:custDataLst>
            </p:nvPr>
          </p:nvSpPr>
          <p:spPr bwMode="auto">
            <a:xfrm>
              <a:off x="772" y="4694"/>
              <a:ext cx="1252" cy="72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芽孢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8" name="Text Box 93"/>
            <p:cNvSpPr txBox="1">
              <a:spLocks noChangeArrowheads="1"/>
            </p:cNvSpPr>
            <p:nvPr>
              <p:custDataLst>
                <p:tags r:id="rId79"/>
              </p:custDataLst>
            </p:nvPr>
          </p:nvSpPr>
          <p:spPr bwMode="auto">
            <a:xfrm>
              <a:off x="2597" y="6944"/>
              <a:ext cx="1252" cy="72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有害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9" name="Text Box 94"/>
            <p:cNvSpPr txBox="1">
              <a:spLocks noChangeArrowheads="1"/>
            </p:cNvSpPr>
            <p:nvPr>
              <p:custDataLst>
                <p:tags r:id="rId80"/>
              </p:custDataLst>
            </p:nvPr>
          </p:nvSpPr>
          <p:spPr bwMode="auto">
            <a:xfrm>
              <a:off x="8126" y="6958"/>
              <a:ext cx="1252" cy="72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有益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1" name="文本框 120"/>
          <p:cNvSpPr txBox="1"/>
          <p:nvPr>
            <p:custDataLst>
              <p:tags r:id="rId81"/>
            </p:custDataLst>
          </p:nvPr>
        </p:nvSpPr>
        <p:spPr>
          <a:xfrm>
            <a:off x="490220" y="178435"/>
            <a:ext cx="27025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n>
                  <a:noFill/>
                </a:ln>
                <a:effectLst/>
                <a:latin typeface="+mn-ea"/>
                <a:ea typeface="+mn-ea"/>
                <a:sym typeface="+mn-ea"/>
              </a:rPr>
              <a:t>课堂小结</a:t>
            </a:r>
            <a:endParaRPr lang="zh-CN" altLang="en-US" sz="2800" b="1">
              <a:ln>
                <a:noFill/>
              </a:ln>
              <a:effectLst/>
              <a:latin typeface="+mn-ea"/>
              <a:ea typeface="+mn-ea"/>
              <a:sym typeface="+mn-ea"/>
            </a:endParaRPr>
          </a:p>
        </p:txBody>
      </p:sp>
    </p:spTree>
    <p:custDataLst>
      <p:tags r:id="rId8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770890" y="1059815"/>
            <a:ext cx="7741285" cy="3646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</a:pPr>
            <a:r>
              <a:rPr lang="en-US" altLang="zh-CN" sz="2400" dirty="0">
                <a:latin typeface="+mn-ea"/>
                <a:ea typeface="+mn-ea"/>
                <a:cs typeface="黑体" panose="02010609060101010101" pitchFamily="49" charset="-122"/>
              </a:rPr>
              <a:t>1</a:t>
            </a:r>
            <a:r>
              <a:rPr lang="zh-CN" altLang="en-US" sz="2400" dirty="0">
                <a:latin typeface="+mn-ea"/>
                <a:ea typeface="+mn-ea"/>
                <a:cs typeface="黑体" panose="02010609060101010101" pitchFamily="49" charset="-122"/>
              </a:rPr>
              <a:t>、被称为“微生物学之父”的是（ </a:t>
            </a:r>
            <a:r>
              <a:rPr lang="zh-CN" altLang="en-US" sz="2800" dirty="0">
                <a:latin typeface="+mn-ea"/>
                <a:ea typeface="+mn-ea"/>
                <a:cs typeface="黑体" panose="02010609060101010101" pitchFamily="49" charset="-122"/>
              </a:rPr>
              <a:t>  </a:t>
            </a:r>
            <a:r>
              <a:rPr lang="zh-CN" altLang="en-US" sz="2400" dirty="0">
                <a:latin typeface="+mn-ea"/>
                <a:ea typeface="+mn-ea"/>
                <a:cs typeface="黑体" panose="02010609060101010101" pitchFamily="49" charset="-122"/>
              </a:rPr>
              <a:t>  ）</a:t>
            </a:r>
            <a:endParaRPr lang="zh-CN" altLang="en-US" sz="2400" dirty="0">
              <a:latin typeface="+mn-ea"/>
              <a:ea typeface="+mn-ea"/>
              <a:cs typeface="黑体" panose="02010609060101010101" pitchFamily="49" charset="-122"/>
            </a:endParaRPr>
          </a:p>
          <a:p>
            <a:pPr eaLnBrk="1" hangingPunct="1">
              <a:lnSpc>
                <a:spcPct val="100000"/>
              </a:lnSpc>
              <a:spcBef>
                <a:spcPct val="20000"/>
              </a:spcBef>
            </a:pPr>
            <a:r>
              <a:rPr lang="en-US" altLang="zh-CN" sz="2400" dirty="0">
                <a:latin typeface="+mn-ea"/>
                <a:ea typeface="+mn-ea"/>
                <a:cs typeface="黑体" panose="02010609060101010101" pitchFamily="49" charset="-122"/>
              </a:rPr>
              <a:t>A</a:t>
            </a:r>
            <a:r>
              <a:rPr lang="zh-CN" altLang="en-US" sz="2400" dirty="0">
                <a:latin typeface="+mn-ea"/>
                <a:ea typeface="+mn-ea"/>
                <a:cs typeface="黑体" panose="02010609060101010101" pitchFamily="49" charset="-122"/>
              </a:rPr>
              <a:t>、巴斯德        </a:t>
            </a:r>
            <a:r>
              <a:rPr lang="en-US" altLang="zh-CN" sz="2400" dirty="0">
                <a:latin typeface="+mn-ea"/>
                <a:ea typeface="+mn-ea"/>
                <a:cs typeface="黑体" panose="02010609060101010101" pitchFamily="49" charset="-122"/>
              </a:rPr>
              <a:t>B</a:t>
            </a:r>
            <a:r>
              <a:rPr lang="zh-CN" altLang="en-US" sz="2400" dirty="0">
                <a:latin typeface="+mn-ea"/>
                <a:ea typeface="+mn-ea"/>
                <a:cs typeface="黑体" panose="02010609060101010101" pitchFamily="49" charset="-122"/>
              </a:rPr>
              <a:t>、列文</a:t>
            </a:r>
            <a:r>
              <a:rPr lang="en-US" altLang="zh-CN" sz="2400" dirty="0">
                <a:latin typeface="+mn-ea"/>
                <a:ea typeface="+mn-ea"/>
                <a:cs typeface="黑体" panose="02010609060101010101" pitchFamily="49" charset="-122"/>
              </a:rPr>
              <a:t>.</a:t>
            </a:r>
            <a:r>
              <a:rPr lang="zh-CN" altLang="en-US" sz="2400" dirty="0">
                <a:latin typeface="+mn-ea"/>
                <a:ea typeface="+mn-ea"/>
                <a:cs typeface="黑体" panose="02010609060101010101" pitchFamily="49" charset="-122"/>
              </a:rPr>
              <a:t>虎克     </a:t>
            </a:r>
            <a:endParaRPr lang="zh-CN" altLang="en-US" sz="2400" dirty="0">
              <a:latin typeface="+mn-ea"/>
              <a:ea typeface="+mn-ea"/>
              <a:cs typeface="黑体" panose="02010609060101010101" pitchFamily="49" charset="-122"/>
            </a:endParaRPr>
          </a:p>
          <a:p>
            <a:pPr eaLnBrk="1" hangingPunct="1">
              <a:lnSpc>
                <a:spcPct val="100000"/>
              </a:lnSpc>
              <a:spcBef>
                <a:spcPct val="20000"/>
              </a:spcBef>
            </a:pPr>
            <a:r>
              <a:rPr lang="en-US" altLang="zh-CN" sz="2400" dirty="0">
                <a:latin typeface="+mn-ea"/>
                <a:ea typeface="+mn-ea"/>
                <a:cs typeface="黑体" panose="02010609060101010101" pitchFamily="49" charset="-122"/>
              </a:rPr>
              <a:t>C</a:t>
            </a:r>
            <a:r>
              <a:rPr lang="zh-CN" altLang="en-US" sz="2400" dirty="0">
                <a:latin typeface="+mn-ea"/>
                <a:ea typeface="+mn-ea"/>
                <a:cs typeface="黑体" panose="02010609060101010101" pitchFamily="49" charset="-122"/>
              </a:rPr>
              <a:t>、弗莱明        </a:t>
            </a:r>
            <a:r>
              <a:rPr lang="en-US" altLang="zh-CN" sz="2400" dirty="0">
                <a:latin typeface="+mn-ea"/>
                <a:ea typeface="+mn-ea"/>
                <a:cs typeface="黑体" panose="02010609060101010101" pitchFamily="49" charset="-122"/>
              </a:rPr>
              <a:t>D</a:t>
            </a:r>
            <a:r>
              <a:rPr lang="zh-CN" altLang="en-US" sz="2400" dirty="0">
                <a:latin typeface="+mn-ea"/>
                <a:ea typeface="+mn-ea"/>
                <a:cs typeface="黑体" panose="02010609060101010101" pitchFamily="49" charset="-122"/>
              </a:rPr>
              <a:t>、达尔文</a:t>
            </a:r>
            <a:endParaRPr lang="zh-CN" altLang="en-US" sz="2400" dirty="0">
              <a:latin typeface="+mn-ea"/>
              <a:ea typeface="+mn-ea"/>
              <a:cs typeface="黑体" panose="02010609060101010101" pitchFamily="49" charset="-122"/>
            </a:endParaRPr>
          </a:p>
          <a:p>
            <a:pPr eaLnBrk="1" hangingPunct="1">
              <a:lnSpc>
                <a:spcPct val="100000"/>
              </a:lnSpc>
              <a:spcBef>
                <a:spcPct val="20000"/>
              </a:spcBef>
            </a:pPr>
            <a:endParaRPr lang="zh-CN" altLang="en-US" sz="2400" dirty="0">
              <a:latin typeface="+mn-ea"/>
              <a:ea typeface="+mn-ea"/>
              <a:cs typeface="黑体" panose="02010609060101010101" pitchFamily="49" charset="-122"/>
            </a:endParaRPr>
          </a:p>
          <a:p>
            <a:pPr eaLnBrk="1" hangingPunct="1">
              <a:lnSpc>
                <a:spcPct val="100000"/>
              </a:lnSpc>
              <a:spcBef>
                <a:spcPct val="20000"/>
              </a:spcBef>
            </a:pPr>
            <a:r>
              <a:rPr lang="en-US" altLang="zh-CN" sz="2400" dirty="0">
                <a:latin typeface="+mn-ea"/>
                <a:ea typeface="+mn-ea"/>
                <a:cs typeface="黑体" panose="02010609060101010101" pitchFamily="49" charset="-122"/>
              </a:rPr>
              <a:t>2</a:t>
            </a:r>
            <a:r>
              <a:rPr lang="zh-CN" altLang="en-US" sz="2400" dirty="0">
                <a:latin typeface="+mn-ea"/>
                <a:ea typeface="+mn-ea"/>
                <a:cs typeface="黑体" panose="02010609060101010101" pitchFamily="49" charset="-122"/>
              </a:rPr>
              <a:t>、有些细菌在一定条件下，能形成对恶劣环境有很强抵抗力的休眠体是（     ）</a:t>
            </a:r>
            <a:endParaRPr lang="zh-CN" altLang="en-US" sz="2400" dirty="0">
              <a:latin typeface="+mn-ea"/>
              <a:ea typeface="+mn-ea"/>
              <a:cs typeface="黑体" panose="02010609060101010101" pitchFamily="49" charset="-122"/>
            </a:endParaRPr>
          </a:p>
          <a:p>
            <a:pPr eaLnBrk="1" hangingPunct="1">
              <a:lnSpc>
                <a:spcPct val="100000"/>
              </a:lnSpc>
              <a:spcBef>
                <a:spcPct val="20000"/>
              </a:spcBef>
            </a:pPr>
            <a:r>
              <a:rPr lang="en-US" altLang="zh-CN" sz="2400" dirty="0">
                <a:latin typeface="+mn-ea"/>
                <a:ea typeface="+mn-ea"/>
                <a:cs typeface="黑体" panose="02010609060101010101" pitchFamily="49" charset="-122"/>
              </a:rPr>
              <a:t>A</a:t>
            </a:r>
            <a:r>
              <a:rPr lang="zh-CN" altLang="en-US" sz="2400" dirty="0">
                <a:latin typeface="+mn-ea"/>
                <a:ea typeface="+mn-ea"/>
                <a:cs typeface="黑体" panose="02010609060101010101" pitchFamily="49" charset="-122"/>
              </a:rPr>
              <a:t>、孢子             </a:t>
            </a:r>
            <a:r>
              <a:rPr lang="en-US" altLang="zh-CN" sz="2400" dirty="0">
                <a:latin typeface="+mn-ea"/>
                <a:ea typeface="+mn-ea"/>
                <a:cs typeface="黑体" panose="02010609060101010101" pitchFamily="49" charset="-122"/>
              </a:rPr>
              <a:t>B</a:t>
            </a:r>
            <a:r>
              <a:rPr lang="zh-CN" altLang="en-US" sz="2400" dirty="0">
                <a:latin typeface="+mn-ea"/>
                <a:ea typeface="+mn-ea"/>
                <a:cs typeface="黑体" panose="02010609060101010101" pitchFamily="49" charset="-122"/>
              </a:rPr>
              <a:t>、芽孢      </a:t>
            </a:r>
            <a:endParaRPr lang="zh-CN" altLang="en-US" sz="2400" dirty="0">
              <a:latin typeface="+mn-ea"/>
              <a:ea typeface="+mn-ea"/>
              <a:cs typeface="黑体" panose="02010609060101010101" pitchFamily="49" charset="-122"/>
            </a:endParaRPr>
          </a:p>
          <a:p>
            <a:pPr eaLnBrk="1" hangingPunct="1">
              <a:lnSpc>
                <a:spcPct val="100000"/>
              </a:lnSpc>
              <a:spcBef>
                <a:spcPct val="20000"/>
              </a:spcBef>
            </a:pPr>
            <a:r>
              <a:rPr lang="en-US" altLang="zh-CN" sz="2400" dirty="0">
                <a:latin typeface="+mn-ea"/>
                <a:ea typeface="+mn-ea"/>
                <a:cs typeface="黑体" panose="02010609060101010101" pitchFamily="49" charset="-122"/>
              </a:rPr>
              <a:t>C</a:t>
            </a:r>
            <a:r>
              <a:rPr lang="zh-CN" altLang="en-US" sz="2400" dirty="0">
                <a:latin typeface="+mn-ea"/>
                <a:ea typeface="+mn-ea"/>
                <a:cs typeface="黑体" panose="02010609060101010101" pitchFamily="49" charset="-122"/>
              </a:rPr>
              <a:t>、种子             </a:t>
            </a:r>
            <a:r>
              <a:rPr lang="en-US" altLang="zh-CN" sz="2400" dirty="0">
                <a:latin typeface="+mn-ea"/>
                <a:ea typeface="+mn-ea"/>
                <a:cs typeface="黑体" panose="02010609060101010101" pitchFamily="49" charset="-122"/>
              </a:rPr>
              <a:t>D</a:t>
            </a:r>
            <a:r>
              <a:rPr lang="zh-CN" altLang="en-US" sz="2400" dirty="0">
                <a:latin typeface="+mn-ea"/>
                <a:ea typeface="+mn-ea"/>
                <a:cs typeface="黑体" panose="02010609060101010101" pitchFamily="49" charset="-122"/>
              </a:rPr>
              <a:t>、芽体</a:t>
            </a:r>
            <a:endParaRPr lang="zh-CN" altLang="en-US" sz="2400" dirty="0">
              <a:latin typeface="+mn-ea"/>
              <a:ea typeface="+mn-ea"/>
              <a:cs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endParaRPr lang="zh-CN" altLang="en-US" sz="2400" dirty="0"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5868082" y="987952"/>
            <a:ext cx="416502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en-US" altLang="zh-CN" sz="4000" dirty="0">
                <a:solidFill>
                  <a:srgbClr val="FF0000"/>
                </a:solidFill>
                <a:latin typeface="+mn-ea"/>
                <a:ea typeface="+mn-ea"/>
                <a:cs typeface="黑体" panose="02010609060101010101" pitchFamily="49" charset="-122"/>
              </a:rPr>
              <a:t>A</a:t>
            </a:r>
            <a:endParaRPr lang="en-US" altLang="zh-CN" sz="4000" dirty="0">
              <a:solidFill>
                <a:srgbClr val="FF0000"/>
              </a:solidFill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467360" y="180975"/>
            <a:ext cx="31889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n>
                  <a:noFill/>
                </a:ln>
                <a:effectLst/>
                <a:latin typeface="+mn-ea"/>
                <a:ea typeface="+mn-ea"/>
                <a:sym typeface="+mn-ea"/>
              </a:rPr>
              <a:t>课堂检测</a:t>
            </a:r>
            <a:endParaRPr lang="zh-CN" altLang="en-US" sz="2800" b="1">
              <a:ln>
                <a:noFill/>
              </a:ln>
              <a:effectLst/>
              <a:latin typeface="+mn-ea"/>
              <a:ea typeface="+mn-ea"/>
              <a:sym typeface="+mn-ea"/>
            </a:endParaRPr>
          </a:p>
        </p:txBody>
      </p:sp>
      <p:sp>
        <p:nvSpPr>
          <p:cNvPr id="2" name="Rectangle 11"/>
          <p:cNvSpPr>
            <a:spLocks noChangeArrowheads="1"/>
          </p:cNvSpPr>
          <p:nvPr/>
        </p:nvSpPr>
        <p:spPr bwMode="auto">
          <a:xfrm>
            <a:off x="3492035" y="3148579"/>
            <a:ext cx="416502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en-US" altLang="zh-CN" sz="4000" dirty="0">
                <a:solidFill>
                  <a:srgbClr val="FF0000"/>
                </a:solidFill>
                <a:latin typeface="+mn-ea"/>
                <a:ea typeface="+mn-ea"/>
                <a:cs typeface="黑体" panose="02010609060101010101" pitchFamily="49" charset="-122"/>
              </a:rPr>
              <a:t>B</a:t>
            </a:r>
            <a:endParaRPr lang="en-US" altLang="zh-CN" sz="4000" dirty="0">
              <a:solidFill>
                <a:srgbClr val="FF0000"/>
              </a:solidFill>
              <a:latin typeface="+mn-ea"/>
              <a:ea typeface="+mn-ea"/>
              <a:cs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826135" y="843915"/>
            <a:ext cx="8373745" cy="351091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171450" indent="-171450">
              <a:lnSpc>
                <a:spcPct val="150000"/>
              </a:lnSpc>
              <a:spcBef>
                <a:spcPts val="750"/>
              </a:spcBef>
              <a:buFontTx/>
              <a:buNone/>
              <a:defRPr sz="2400" b="1">
                <a:latin typeface="+mn-ea"/>
                <a:ea typeface="+mn-ea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latin typeface="+mn-lt"/>
                <a:ea typeface="+mn-ea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latin typeface="+mn-lt"/>
                <a:ea typeface="+mn-ea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latin typeface="+mn-lt"/>
                <a:ea typeface="+mn-ea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latin typeface="+mn-lt"/>
                <a:ea typeface="+mn-ea"/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>
                <a:latin typeface="+mn-lt"/>
                <a:ea typeface="+mn-ea"/>
              </a:defRPr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>
                <a:latin typeface="+mn-lt"/>
                <a:ea typeface="+mn-ea"/>
              </a:defRPr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>
                <a:latin typeface="+mn-lt"/>
                <a:ea typeface="+mn-ea"/>
              </a:defRPr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>
                <a:latin typeface="+mn-lt"/>
                <a:ea typeface="+mn-ea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dirty="0">
                <a:cs typeface="黑体" panose="02010609060101010101" pitchFamily="49" charset="-122"/>
              </a:rPr>
              <a:t>3</a:t>
            </a:r>
            <a:r>
              <a:rPr lang="zh-CN" altLang="en-US" dirty="0">
                <a:cs typeface="黑体" panose="02010609060101010101" pitchFamily="49" charset="-122"/>
              </a:rPr>
              <a:t>、细菌和植物细胞的主要区别是</a:t>
            </a:r>
            <a:r>
              <a:rPr lang="en-US" altLang="zh-CN" dirty="0">
                <a:cs typeface="黑体" panose="02010609060101010101" pitchFamily="49" charset="-122"/>
              </a:rPr>
              <a:t>(     )</a:t>
            </a:r>
            <a:endParaRPr lang="en-US" altLang="zh-CN" dirty="0">
              <a:cs typeface="黑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en-US" altLang="zh-CN" dirty="0">
                <a:cs typeface="黑体" panose="02010609060101010101" pitchFamily="49" charset="-122"/>
              </a:rPr>
              <a:t>A</a:t>
            </a:r>
            <a:r>
              <a:rPr lang="zh-CN" altLang="en-US" dirty="0">
                <a:cs typeface="黑体" panose="02010609060101010101" pitchFamily="49" charset="-122"/>
              </a:rPr>
              <a:t>、细菌有细胞核</a:t>
            </a:r>
            <a:endParaRPr lang="zh-CN" altLang="en-US" dirty="0">
              <a:cs typeface="黑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en-US" altLang="zh-CN" dirty="0">
                <a:cs typeface="黑体" panose="02010609060101010101" pitchFamily="49" charset="-122"/>
              </a:rPr>
              <a:t>B</a:t>
            </a:r>
            <a:r>
              <a:rPr lang="zh-CN" altLang="en-US" dirty="0">
                <a:cs typeface="黑体" panose="02010609060101010101" pitchFamily="49" charset="-122"/>
              </a:rPr>
              <a:t>、细菌有细胞质</a:t>
            </a:r>
            <a:endParaRPr lang="zh-CN" altLang="en-US" dirty="0">
              <a:cs typeface="黑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en-US" altLang="zh-CN" dirty="0">
                <a:cs typeface="黑体" panose="02010609060101010101" pitchFamily="49" charset="-122"/>
              </a:rPr>
              <a:t>C</a:t>
            </a:r>
            <a:r>
              <a:rPr lang="zh-CN" altLang="en-US" dirty="0">
                <a:cs typeface="黑体" panose="02010609060101010101" pitchFamily="49" charset="-122"/>
              </a:rPr>
              <a:t>、细菌无成形的细胞核</a:t>
            </a:r>
            <a:endParaRPr lang="zh-CN" altLang="en-US" dirty="0">
              <a:cs typeface="黑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en-US" altLang="zh-CN" dirty="0">
                <a:cs typeface="黑体" panose="02010609060101010101" pitchFamily="49" charset="-122"/>
              </a:rPr>
              <a:t>D</a:t>
            </a:r>
            <a:r>
              <a:rPr lang="zh-CN" altLang="en-US" dirty="0">
                <a:cs typeface="黑体" panose="02010609060101010101" pitchFamily="49" charset="-122"/>
              </a:rPr>
              <a:t>、细菌有成形的细胞核</a:t>
            </a:r>
            <a:endParaRPr lang="zh-CN" altLang="en-US" dirty="0">
              <a:cs typeface="黑体" panose="02010609060101010101" pitchFamily="49" charset="-122"/>
            </a:endParaRPr>
          </a:p>
          <a:p>
            <a:pPr>
              <a:lnSpc>
                <a:spcPct val="50000"/>
              </a:lnSpc>
              <a:spcAft>
                <a:spcPts val="0"/>
              </a:spcAft>
            </a:pPr>
            <a:endParaRPr lang="en-US" altLang="zh-CN" dirty="0">
              <a:cs typeface="黑体" panose="02010609060101010101" pitchFamily="49" charset="-122"/>
            </a:endParaRPr>
          </a:p>
          <a:p>
            <a:pPr eaLnBrk="1" hangingPunct="1">
              <a:lnSpc>
                <a:spcPct val="100000"/>
              </a:lnSpc>
            </a:pPr>
            <a:r>
              <a:rPr kumimoji="1" lang="en-US" altLang="zh-CN" dirty="0">
                <a:cs typeface="黑体" panose="02010609060101010101" pitchFamily="49" charset="-122"/>
              </a:rPr>
              <a:t>4</a:t>
            </a:r>
            <a:r>
              <a:rPr kumimoji="1" lang="zh-CN" altLang="en-US" dirty="0">
                <a:cs typeface="黑体" panose="02010609060101010101" pitchFamily="49" charset="-122"/>
              </a:rPr>
              <a:t>、有些细菌的细胞壁外有一层荚膜，其作用是（    ）</a:t>
            </a:r>
            <a:endParaRPr kumimoji="1" lang="zh-CN" altLang="en-US" dirty="0">
              <a:cs typeface="黑体" panose="02010609060101010101" pitchFamily="49" charset="-122"/>
            </a:endParaRPr>
          </a:p>
          <a:p>
            <a:pPr eaLnBrk="1" hangingPunct="1">
              <a:lnSpc>
                <a:spcPct val="100000"/>
              </a:lnSpc>
            </a:pPr>
            <a:r>
              <a:rPr kumimoji="1" lang="en-US" altLang="zh-CN" dirty="0">
                <a:cs typeface="黑体" panose="02010609060101010101" pitchFamily="49" charset="-122"/>
              </a:rPr>
              <a:t>A</a:t>
            </a:r>
            <a:r>
              <a:rPr kumimoji="1" lang="zh-CN" altLang="en-US" dirty="0">
                <a:cs typeface="黑体" panose="02010609060101010101" pitchFamily="49" charset="-122"/>
              </a:rPr>
              <a:t>、用于吸水      </a:t>
            </a:r>
            <a:r>
              <a:rPr kumimoji="1" lang="en-US" altLang="zh-CN" dirty="0">
                <a:cs typeface="黑体" panose="02010609060101010101" pitchFamily="49" charset="-122"/>
              </a:rPr>
              <a:t>B</a:t>
            </a:r>
            <a:r>
              <a:rPr kumimoji="1" lang="zh-CN" altLang="en-US" dirty="0">
                <a:cs typeface="黑体" panose="02010609060101010101" pitchFamily="49" charset="-122"/>
              </a:rPr>
              <a:t>、保护作用 </a:t>
            </a:r>
            <a:endParaRPr kumimoji="1" lang="zh-CN" altLang="en-US" dirty="0">
              <a:cs typeface="黑体" panose="02010609060101010101" pitchFamily="49" charset="-122"/>
            </a:endParaRPr>
          </a:p>
          <a:p>
            <a:pPr eaLnBrk="1" hangingPunct="1">
              <a:lnSpc>
                <a:spcPct val="100000"/>
              </a:lnSpc>
            </a:pPr>
            <a:r>
              <a:rPr kumimoji="1" lang="en-US" altLang="zh-CN" dirty="0">
                <a:cs typeface="黑体" panose="02010609060101010101" pitchFamily="49" charset="-122"/>
              </a:rPr>
              <a:t>C</a:t>
            </a:r>
            <a:r>
              <a:rPr kumimoji="1" lang="zh-CN" altLang="en-US" dirty="0">
                <a:cs typeface="黑体" panose="02010609060101010101" pitchFamily="49" charset="-122"/>
              </a:rPr>
              <a:t>、用于繁殖      </a:t>
            </a:r>
            <a:r>
              <a:rPr kumimoji="1" lang="en-US" altLang="zh-CN" dirty="0">
                <a:cs typeface="黑体" panose="02010609060101010101" pitchFamily="49" charset="-122"/>
              </a:rPr>
              <a:t>D</a:t>
            </a:r>
            <a:r>
              <a:rPr kumimoji="1" lang="zh-CN" altLang="en-US" dirty="0">
                <a:cs typeface="黑体" panose="02010609060101010101" pitchFamily="49" charset="-122"/>
              </a:rPr>
              <a:t>、利于吸收营养</a:t>
            </a:r>
            <a:endParaRPr kumimoji="1" lang="zh-CN" altLang="en-US" dirty="0">
              <a:cs typeface="黑体" panose="02010609060101010101" pitchFamily="49" charset="-122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5720310" y="483605"/>
            <a:ext cx="385763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400" b="1">
                <a:solidFill>
                  <a:srgbClr val="FF0000"/>
                </a:solidFill>
                <a:latin typeface="+mn-ea"/>
                <a:ea typeface="+mn-ea"/>
              </a:defRPr>
            </a:lvl1pPr>
            <a:lvl2pPr marL="742950" indent="-285750">
              <a:defRPr sz="2000" b="1"/>
            </a:lvl2pPr>
            <a:lvl3pPr marL="1143000" indent="-228600">
              <a:defRPr sz="2000" b="1"/>
            </a:lvl3pPr>
            <a:lvl4pPr marL="1600200" indent="-228600">
              <a:defRPr sz="2000" b="1"/>
            </a:lvl4pPr>
            <a:lvl5pPr marL="2057400" indent="-228600">
              <a:defRPr sz="2000" b="1"/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/>
            </a:lvl9pPr>
          </a:lstStyle>
          <a:p>
            <a:r>
              <a:rPr lang="en-US" altLang="zh-CN" sz="4000" dirty="0">
                <a:cs typeface="黑体" panose="02010609060101010101" pitchFamily="49" charset="-122"/>
              </a:rPr>
              <a:t>C</a:t>
            </a:r>
            <a:endParaRPr lang="en-US" altLang="zh-CN" sz="4000" dirty="0">
              <a:cs typeface="黑体" panose="02010609060101010101" pitchFamily="49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7596413" y="3076220"/>
            <a:ext cx="385763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400" b="1">
                <a:solidFill>
                  <a:srgbClr val="FF0000"/>
                </a:solidFill>
                <a:latin typeface="+mn-ea"/>
                <a:ea typeface="+mn-ea"/>
              </a:defRPr>
            </a:lvl1pPr>
            <a:lvl2pPr marL="742950" indent="-285750">
              <a:defRPr sz="2000" b="1"/>
            </a:lvl2pPr>
            <a:lvl3pPr marL="1143000" indent="-228600">
              <a:defRPr sz="2000" b="1"/>
            </a:lvl3pPr>
            <a:lvl4pPr marL="1600200" indent="-228600">
              <a:defRPr sz="2000" b="1"/>
            </a:lvl4pPr>
            <a:lvl5pPr marL="2057400" indent="-228600">
              <a:defRPr sz="2000" b="1"/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/>
            </a:lvl9pPr>
          </a:lstStyle>
          <a:p>
            <a:r>
              <a:rPr lang="en-US" altLang="zh-CN" sz="4000" dirty="0">
                <a:cs typeface="黑体" panose="02010609060101010101" pitchFamily="49" charset="-122"/>
              </a:rPr>
              <a:t>B</a:t>
            </a:r>
            <a:endParaRPr lang="en-US" altLang="zh-CN" sz="4000" dirty="0"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467360" y="180975"/>
            <a:ext cx="31889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n>
                  <a:noFill/>
                </a:ln>
                <a:effectLst/>
                <a:latin typeface="+mn-ea"/>
                <a:ea typeface="+mn-ea"/>
                <a:sym typeface="+mn-ea"/>
              </a:rPr>
              <a:t>课堂检测</a:t>
            </a:r>
            <a:endParaRPr lang="zh-CN" altLang="en-US" sz="2800" b="1">
              <a:ln>
                <a:noFill/>
              </a:ln>
              <a:effectLst/>
              <a:latin typeface="+mn-ea"/>
              <a:ea typeface="+mn-ea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12" name="Picture 2" descr="pic_4317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33604" y="1687486"/>
            <a:ext cx="2583656" cy="2411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 descr="pic_4317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8705" y="1707965"/>
            <a:ext cx="2580323" cy="2369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4204421" y="4171279"/>
            <a:ext cx="10858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杆菌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7120255" y="4171315"/>
            <a:ext cx="120904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螺旋菌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683101" y="771975"/>
            <a:ext cx="667893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电镜下的几种细菌形态（颜色经人工处理）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7" name="Picture 7" descr="pic_4317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3228" y="1687486"/>
            <a:ext cx="2886075" cy="2411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1395974" y="4171279"/>
            <a:ext cx="11049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球菌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521970" y="172085"/>
            <a:ext cx="4050030" cy="521970"/>
          </a:xfrm>
          <a:prstGeom prst="rect">
            <a:avLst/>
          </a:prstGeom>
          <a:noFill/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一、细菌的形态和结构</a:t>
            </a:r>
            <a:endParaRPr lang="zh-CN" altLang="en-US" sz="2800" b="1" dirty="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9" name="Picture 2" descr="葡萄球菌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331658" y="968059"/>
            <a:ext cx="1701404" cy="1644467"/>
          </a:xfrm>
          <a:prstGeom prst="rect">
            <a:avLst/>
          </a:prstGeom>
          <a:noFill/>
        </p:spPr>
      </p:pic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1458160" y="2607156"/>
            <a:ext cx="15430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葡萄球菌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1" name="Picture 6" descr="乳酸杆菌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22371" y="968198"/>
            <a:ext cx="1997869" cy="1645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3528060" y="2626360"/>
            <a:ext cx="162750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乳酸杆菌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3" name="Picture 8" descr="螺旋菌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490419" y="980641"/>
            <a:ext cx="1944290" cy="1619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6005959" y="2626206"/>
            <a:ext cx="14287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螺旋菌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15" name="Group 10"/>
          <p:cNvGrpSpPr/>
          <p:nvPr/>
        </p:nvGrpSpPr>
        <p:grpSpPr bwMode="auto">
          <a:xfrm>
            <a:off x="2555543" y="3519567"/>
            <a:ext cx="2404297" cy="1025128"/>
            <a:chOff x="-23" y="2750"/>
            <a:chExt cx="1395" cy="861"/>
          </a:xfrm>
        </p:grpSpPr>
        <p:sp>
          <p:nvSpPr>
            <p:cNvPr id="16" name="Text Box 11"/>
            <p:cNvSpPr txBox="1">
              <a:spLocks noChangeArrowheads="1"/>
            </p:cNvSpPr>
            <p:nvPr/>
          </p:nvSpPr>
          <p:spPr bwMode="auto">
            <a:xfrm>
              <a:off x="-23" y="2801"/>
              <a:ext cx="1395" cy="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kumimoji="1"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细菌的种类</a:t>
              </a:r>
              <a:endPara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  <p:sp>
          <p:nvSpPr>
            <p:cNvPr id="17" name="AutoShape 12"/>
            <p:cNvSpPr/>
            <p:nvPr/>
          </p:nvSpPr>
          <p:spPr bwMode="auto">
            <a:xfrm>
              <a:off x="1156" y="2750"/>
              <a:ext cx="123" cy="861"/>
            </a:xfrm>
            <a:prstGeom prst="leftBrace">
              <a:avLst>
                <a:gd name="adj1" fmla="val 45043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endPara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18" name="Text Box 13"/>
          <p:cNvSpPr txBox="1">
            <a:spLocks noChangeArrowheads="1"/>
          </p:cNvSpPr>
          <p:nvPr/>
        </p:nvSpPr>
        <p:spPr bwMode="auto">
          <a:xfrm>
            <a:off x="4636457" y="3380360"/>
            <a:ext cx="1079897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球菌</a:t>
            </a:r>
            <a:endParaRPr lang="zh-CN" altLang="en-US" sz="2400" b="1" dirty="0">
              <a:effectLst>
                <a:outerShdw blurRad="38100" dist="38100" dir="2700000" algn="tl">
                  <a:srgbClr val="FFFFFF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3" name="Text Box 14"/>
          <p:cNvSpPr txBox="1">
            <a:spLocks noChangeArrowheads="1"/>
          </p:cNvSpPr>
          <p:nvPr/>
        </p:nvSpPr>
        <p:spPr bwMode="auto">
          <a:xfrm>
            <a:off x="4744209" y="3792850"/>
            <a:ext cx="864394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杆菌</a:t>
            </a:r>
            <a:endParaRPr lang="zh-CN" altLang="en-US" sz="2400" b="1" dirty="0">
              <a:effectLst>
                <a:outerShdw blurRad="38100" dist="38100" dir="2700000" algn="tl">
                  <a:srgbClr val="FFFFFF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4" name="Text Box 15"/>
          <p:cNvSpPr txBox="1">
            <a:spLocks noChangeArrowheads="1"/>
          </p:cNvSpPr>
          <p:nvPr/>
        </p:nvSpPr>
        <p:spPr bwMode="auto">
          <a:xfrm>
            <a:off x="4744209" y="4231657"/>
            <a:ext cx="1134666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螺旋菌</a:t>
            </a:r>
            <a:endParaRPr lang="zh-CN" altLang="en-US" sz="2400" b="1" dirty="0">
              <a:effectLst>
                <a:outerShdw blurRad="38100" dist="38100" dir="2700000" algn="tl">
                  <a:srgbClr val="FFFFFF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Rectangle 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21970" y="172085"/>
            <a:ext cx="4050030" cy="521970"/>
          </a:xfrm>
          <a:prstGeom prst="rect">
            <a:avLst/>
          </a:prstGeom>
          <a:noFill/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一、细菌的形态和结构</a:t>
            </a:r>
            <a:endParaRPr lang="zh-CN" altLang="en-US" sz="2800" b="1" dirty="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18" grpId="0" bldLvl="0" animBg="1" autoUpdateAnimBg="0"/>
      <p:bldP spid="23" grpId="0" bldLvl="0" animBg="1" autoUpdateAnimBg="0"/>
      <p:bldP spid="24" grpId="0" bldLvl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10245" name="Picture 3" descr="pic_4319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8FAF9">
                  <a:alpha val="100000"/>
                </a:srgbClr>
              </a:clrFrom>
              <a:clrTo>
                <a:srgbClr val="F8FAF9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12146" y="2073196"/>
            <a:ext cx="5017294" cy="2732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圆角矩形 42"/>
          <p:cNvSpPr/>
          <p:nvPr/>
        </p:nvSpPr>
        <p:spPr>
          <a:xfrm>
            <a:off x="4468495" y="4109085"/>
            <a:ext cx="944880" cy="37528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荚膜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419985" y="4537710"/>
            <a:ext cx="1206500" cy="3752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细胞膜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733800" y="4430395"/>
            <a:ext cx="1206500" cy="3752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细胞壁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5180330" y="3841115"/>
            <a:ext cx="1213485" cy="37528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细胞质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769771" y="2769715"/>
            <a:ext cx="803672" cy="37504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鞭毛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157730" y="2073275"/>
            <a:ext cx="951865" cy="3752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DNA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Line 15"/>
          <p:cNvSpPr>
            <a:spLocks noChangeShapeType="1"/>
          </p:cNvSpPr>
          <p:nvPr/>
        </p:nvSpPr>
        <p:spPr bwMode="auto">
          <a:xfrm flipV="1">
            <a:off x="2930130" y="1858887"/>
            <a:ext cx="864394" cy="37861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0">
              <a:ea typeface="黑体" panose="02010609060101010101" pitchFamily="49" charset="-122"/>
            </a:endParaRPr>
          </a:p>
        </p:txBody>
      </p:sp>
      <p:sp>
        <p:nvSpPr>
          <p:cNvPr id="48" name="Text Box 16"/>
          <p:cNvSpPr txBox="1">
            <a:spLocks noChangeArrowheads="1"/>
          </p:cNvSpPr>
          <p:nvPr/>
        </p:nvSpPr>
        <p:spPr bwMode="auto">
          <a:xfrm>
            <a:off x="3780238" y="1587979"/>
            <a:ext cx="273010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没有成形的细胞核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2350770" y="4447540"/>
            <a:ext cx="1329690" cy="535940"/>
          </a:xfrm>
          <a:prstGeom prst="ellipse">
            <a:avLst/>
          </a:prstGeom>
          <a:noFill/>
          <a:ln w="508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52" name="椭圆 51"/>
          <p:cNvSpPr/>
          <p:nvPr/>
        </p:nvSpPr>
        <p:spPr>
          <a:xfrm>
            <a:off x="3733800" y="4340225"/>
            <a:ext cx="1155065" cy="535940"/>
          </a:xfrm>
          <a:prstGeom prst="ellipse">
            <a:avLst/>
          </a:prstGeom>
          <a:noFill/>
          <a:ln w="508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54" name="右箭头 53"/>
          <p:cNvSpPr/>
          <p:nvPr/>
        </p:nvSpPr>
        <p:spPr>
          <a:xfrm rot="19858510">
            <a:off x="4842272" y="1360011"/>
            <a:ext cx="428625" cy="214313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grpSp>
        <p:nvGrpSpPr>
          <p:cNvPr id="2" name="组合 56"/>
          <p:cNvGrpSpPr/>
          <p:nvPr/>
        </p:nvGrpSpPr>
        <p:grpSpPr bwMode="auto">
          <a:xfrm>
            <a:off x="5375674" y="1071880"/>
            <a:ext cx="1470025" cy="492125"/>
            <a:chOff x="5429257" y="1000108"/>
            <a:chExt cx="1960046" cy="656171"/>
          </a:xfrm>
        </p:grpSpPr>
        <p:sp>
          <p:nvSpPr>
            <p:cNvPr id="55" name="圆角矩形 54"/>
            <p:cNvSpPr/>
            <p:nvPr/>
          </p:nvSpPr>
          <p:spPr>
            <a:xfrm>
              <a:off x="5429257" y="1000108"/>
              <a:ext cx="1960046" cy="656171"/>
            </a:xfrm>
            <a:prstGeom prst="roundRect">
              <a:avLst/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10262" name="TextBox 55"/>
            <p:cNvSpPr txBox="1">
              <a:spLocks noChangeArrowheads="1"/>
            </p:cNvSpPr>
            <p:nvPr/>
          </p:nvSpPr>
          <p:spPr bwMode="auto">
            <a:xfrm>
              <a:off x="5463970" y="1037361"/>
              <a:ext cx="1889773" cy="613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原核生物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6012180" y="4314190"/>
            <a:ext cx="15335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基本结构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0" name="Picture 5" descr="2010012913360554744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948170" y="555625"/>
            <a:ext cx="1431290" cy="953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Rectangle 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21970" y="172085"/>
            <a:ext cx="4050030" cy="521970"/>
          </a:xfrm>
          <a:prstGeom prst="rect">
            <a:avLst/>
          </a:prstGeom>
          <a:noFill/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一、细菌的形态和结构</a:t>
            </a:r>
            <a:endParaRPr lang="zh-CN" altLang="en-US" sz="2800" b="1" dirty="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5126990" y="3750945"/>
            <a:ext cx="1296035" cy="535940"/>
          </a:xfrm>
          <a:prstGeom prst="ellipse">
            <a:avLst/>
          </a:prstGeom>
          <a:noFill/>
          <a:ln w="508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1764030" y="3220085"/>
            <a:ext cx="186055" cy="8763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113155" y="4246245"/>
            <a:ext cx="1206500" cy="3752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菌毛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043940" y="4156075"/>
            <a:ext cx="1329690" cy="535940"/>
          </a:xfrm>
          <a:prstGeom prst="ellipse">
            <a:avLst/>
          </a:prstGeom>
          <a:noFill/>
          <a:ln w="508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400"/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1" grpId="0" bldLvl="0" animBg="1"/>
      <p:bldP spid="52" grpId="0" bldLvl="0" animBg="1"/>
      <p:bldP spid="53" grpId="0" bldLvl="0" animBg="1"/>
      <p:bldP spid="54" grpId="0" bldLvl="0" animBg="1"/>
      <p:bldP spid="60" grpId="0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11268" name="Picture 7" descr="u=1785860613,4203132685&amp;fm=23&amp;gp=0"/>
          <p:cNvPicPr>
            <a:picLocks noChangeAspect="1" noChangeArrowheads="1"/>
          </p:cNvPicPr>
          <p:nvPr/>
        </p:nvPicPr>
        <p:blipFill>
          <a:blip r:embed="rId2"/>
          <a:srcRect b="8946"/>
          <a:stretch>
            <a:fillRect/>
          </a:stretch>
        </p:blipFill>
        <p:spPr bwMode="auto">
          <a:xfrm>
            <a:off x="1763395" y="1203960"/>
            <a:ext cx="251841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圆角矩形 9"/>
          <p:cNvSpPr/>
          <p:nvPr/>
        </p:nvSpPr>
        <p:spPr>
          <a:xfrm>
            <a:off x="1732280" y="3366135"/>
            <a:ext cx="2625090" cy="495935"/>
          </a:xfrm>
          <a:prstGeom prst="roundRect">
            <a:avLst/>
          </a:prstGeom>
          <a:solidFill>
            <a:srgbClr val="F2A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长有鞭毛的细菌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732655" y="3366135"/>
            <a:ext cx="2625090" cy="495935"/>
          </a:xfrm>
          <a:prstGeom prst="roundRect">
            <a:avLst/>
          </a:prstGeom>
          <a:solidFill>
            <a:srgbClr val="F2A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长有荚膜的细菌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910888" y="4294268"/>
            <a:ext cx="155376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特殊结构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AutoShape 5"/>
          <p:cNvSpPr/>
          <p:nvPr/>
        </p:nvSpPr>
        <p:spPr bwMode="auto">
          <a:xfrm rot="16200000">
            <a:off x="4517830" y="2793487"/>
            <a:ext cx="215503" cy="2678906"/>
          </a:xfrm>
          <a:prstGeom prst="leftBrace">
            <a:avLst>
              <a:gd name="adj1" fmla="val 74841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>
              <a:ea typeface="黑体" panose="02010609060101010101" pitchFamily="49" charset="-122"/>
            </a:endParaRPr>
          </a:p>
        </p:txBody>
      </p:sp>
      <p:pic>
        <p:nvPicPr>
          <p:cNvPr id="11273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8" y="1446931"/>
            <a:ext cx="3296841" cy="1607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Rectangle 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21970" y="172085"/>
            <a:ext cx="4050030" cy="521970"/>
          </a:xfrm>
          <a:prstGeom prst="rect">
            <a:avLst/>
          </a:prstGeom>
          <a:noFill/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一、细菌的形态和结构</a:t>
            </a:r>
            <a:endParaRPr lang="zh-CN" altLang="en-US" sz="2800" b="1" dirty="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 autoUpdateAnimBg="0"/>
      <p:bldP spid="11" grpId="0" bldLvl="0" animBg="1" autoUpdateAnimBg="0"/>
      <p:bldP spid="14" grpId="0" autoUpdateAnimBg="0"/>
      <p:bldP spid="16" grpId="0" bldLvl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8" name="Group 2"/>
          <p:cNvGrpSpPr/>
          <p:nvPr/>
        </p:nvGrpSpPr>
        <p:grpSpPr bwMode="auto">
          <a:xfrm>
            <a:off x="432287" y="1366837"/>
            <a:ext cx="2213372" cy="1072753"/>
            <a:chOff x="124" y="1297"/>
            <a:chExt cx="1859" cy="901"/>
          </a:xfrm>
        </p:grpSpPr>
        <p:sp>
          <p:nvSpPr>
            <p:cNvPr id="9" name="Text Box 3"/>
            <p:cNvSpPr txBox="1">
              <a:spLocks noChangeArrowheads="1"/>
            </p:cNvSpPr>
            <p:nvPr/>
          </p:nvSpPr>
          <p:spPr bwMode="auto">
            <a:xfrm>
              <a:off x="124" y="1403"/>
              <a:ext cx="1859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kumimoji="1" lang="zh-CN" altLang="en-US" sz="2400" dirty="0">
                  <a:latin typeface="+mn-ea"/>
                  <a:ea typeface="+mn-ea"/>
                  <a:cs typeface="黑体" panose="02010609060101010101" pitchFamily="49" charset="-122"/>
                </a:rPr>
                <a:t>细菌的结构</a:t>
              </a:r>
              <a:endParaRPr kumimoji="1" lang="zh-CN" altLang="en-US" sz="2400" dirty="0">
                <a:latin typeface="+mn-ea"/>
                <a:ea typeface="+mn-ea"/>
                <a:cs typeface="黑体" panose="02010609060101010101" pitchFamily="49" charset="-122"/>
              </a:endParaRPr>
            </a:p>
          </p:txBody>
        </p:sp>
        <p:sp>
          <p:nvSpPr>
            <p:cNvPr id="10" name="AutoShape 4"/>
            <p:cNvSpPr/>
            <p:nvPr/>
          </p:nvSpPr>
          <p:spPr bwMode="auto">
            <a:xfrm>
              <a:off x="1611" y="1297"/>
              <a:ext cx="134" cy="901"/>
            </a:xfrm>
            <a:prstGeom prst="leftBrace">
              <a:avLst>
                <a:gd name="adj1" fmla="val 41713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endParaRPr lang="zh-CN" altLang="en-US" sz="2400">
                <a:latin typeface="+mn-ea"/>
                <a:ea typeface="+mn-ea"/>
                <a:cs typeface="黑体" panose="02010609060101010101" pitchFamily="49" charset="-122"/>
              </a:endParaRPr>
            </a:p>
          </p:txBody>
        </p:sp>
      </p:grpSp>
      <p:grpSp>
        <p:nvGrpSpPr>
          <p:cNvPr id="11" name="Group 5"/>
          <p:cNvGrpSpPr/>
          <p:nvPr/>
        </p:nvGrpSpPr>
        <p:grpSpPr bwMode="auto">
          <a:xfrm>
            <a:off x="2362290" y="726182"/>
            <a:ext cx="1563291" cy="1025128"/>
            <a:chOff x="1882" y="896"/>
            <a:chExt cx="1313" cy="861"/>
          </a:xfrm>
        </p:grpSpPr>
        <p:sp>
          <p:nvSpPr>
            <p:cNvPr id="12" name="AutoShape 6"/>
            <p:cNvSpPr/>
            <p:nvPr/>
          </p:nvSpPr>
          <p:spPr bwMode="auto">
            <a:xfrm>
              <a:off x="3092" y="896"/>
              <a:ext cx="103" cy="861"/>
            </a:xfrm>
            <a:prstGeom prst="leftBrace">
              <a:avLst>
                <a:gd name="adj1" fmla="val 38527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endParaRPr lang="zh-CN" altLang="en-US" sz="2400">
                <a:latin typeface="+mn-ea"/>
                <a:ea typeface="+mn-ea"/>
                <a:cs typeface="黑体" panose="02010609060101010101" pitchFamily="49" charset="-122"/>
              </a:endParaRPr>
            </a:p>
          </p:txBody>
        </p:sp>
        <p:sp>
          <p:nvSpPr>
            <p:cNvPr id="13" name="Text Box 7"/>
            <p:cNvSpPr txBox="1">
              <a:spLocks noChangeArrowheads="1"/>
            </p:cNvSpPr>
            <p:nvPr/>
          </p:nvSpPr>
          <p:spPr bwMode="auto">
            <a:xfrm>
              <a:off x="1882" y="1162"/>
              <a:ext cx="1235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kumimoji="1" lang="zh-CN" altLang="en-US" sz="2400" dirty="0">
                  <a:latin typeface="+mn-ea"/>
                  <a:ea typeface="+mn-ea"/>
                  <a:cs typeface="黑体" panose="02010609060101010101" pitchFamily="49" charset="-122"/>
                </a:rPr>
                <a:t>一般结构</a:t>
              </a:r>
              <a:endParaRPr kumimoji="1" lang="zh-CN" altLang="en-US" sz="2400" dirty="0">
                <a:latin typeface="+mn-ea"/>
                <a:ea typeface="+mn-ea"/>
                <a:cs typeface="黑体" panose="02010609060101010101" pitchFamily="49" charset="-122"/>
              </a:endParaRPr>
            </a:p>
          </p:txBody>
        </p:sp>
      </p:grp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3923111" y="832356"/>
            <a:ext cx="145851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kumimoji="1" lang="zh-CN" altLang="en-US" sz="2400">
                <a:latin typeface="+mn-ea"/>
                <a:ea typeface="+mn-ea"/>
                <a:cs typeface="黑体" panose="02010609060101010101" pitchFamily="49" charset="-122"/>
              </a:rPr>
              <a:t>细胞膜</a:t>
            </a:r>
            <a:endParaRPr kumimoji="1" lang="zh-CN" altLang="en-US" sz="2400"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3923111" y="1156206"/>
            <a:ext cx="140374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kumimoji="1" lang="zh-CN" altLang="en-US" sz="2400" dirty="0">
                <a:latin typeface="+mn-ea"/>
                <a:ea typeface="+mn-ea"/>
                <a:cs typeface="黑体" panose="02010609060101010101" pitchFamily="49" charset="-122"/>
              </a:rPr>
              <a:t>细胞质</a:t>
            </a:r>
            <a:endParaRPr kumimoji="1" lang="zh-CN" altLang="en-US" sz="2400" dirty="0"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3923111" y="508711"/>
            <a:ext cx="1619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kumimoji="1" lang="zh-CN" altLang="en-US" sz="2400" dirty="0">
                <a:latin typeface="+mn-ea"/>
                <a:ea typeface="+mn-ea"/>
                <a:cs typeface="黑体" panose="02010609060101010101" pitchFamily="49" charset="-122"/>
              </a:rPr>
              <a:t>细胞壁</a:t>
            </a:r>
            <a:endParaRPr kumimoji="1" lang="zh-CN" altLang="en-US" sz="2400" dirty="0"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3923030" y="1484630"/>
            <a:ext cx="170561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kumimoji="1" lang="zh-CN" altLang="en-US" sz="2400" dirty="0">
                <a:latin typeface="+mn-ea"/>
                <a:ea typeface="+mn-ea"/>
                <a:cs typeface="黑体" panose="02010609060101010101" pitchFamily="49" charset="-122"/>
              </a:rPr>
              <a:t>遗传物质</a:t>
            </a:r>
            <a:endParaRPr kumimoji="1" lang="zh-CN" altLang="en-US" sz="2400" dirty="0">
              <a:latin typeface="+mn-ea"/>
              <a:ea typeface="+mn-ea"/>
              <a:cs typeface="黑体" panose="02010609060101010101" pitchFamily="49" charset="-122"/>
            </a:endParaRPr>
          </a:p>
        </p:txBody>
      </p:sp>
      <p:grpSp>
        <p:nvGrpSpPr>
          <p:cNvPr id="18" name="Group 12"/>
          <p:cNvGrpSpPr/>
          <p:nvPr/>
        </p:nvGrpSpPr>
        <p:grpSpPr bwMode="auto">
          <a:xfrm>
            <a:off x="2362290" y="2004811"/>
            <a:ext cx="1620440" cy="645319"/>
            <a:chOff x="1837" y="2070"/>
            <a:chExt cx="1361" cy="542"/>
          </a:xfrm>
        </p:grpSpPr>
        <p:sp>
          <p:nvSpPr>
            <p:cNvPr id="20" name="Text Box 14"/>
            <p:cNvSpPr txBox="1">
              <a:spLocks noChangeArrowheads="1"/>
            </p:cNvSpPr>
            <p:nvPr/>
          </p:nvSpPr>
          <p:spPr bwMode="auto">
            <a:xfrm>
              <a:off x="1837" y="2070"/>
              <a:ext cx="1361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kumimoji="1" lang="zh-CN" altLang="en-US" sz="2400" dirty="0">
                  <a:latin typeface="+mn-ea"/>
                  <a:ea typeface="+mn-ea"/>
                  <a:cs typeface="黑体" panose="02010609060101010101" pitchFamily="49" charset="-122"/>
                </a:rPr>
                <a:t>特殊结构</a:t>
              </a:r>
              <a:endParaRPr kumimoji="1" lang="zh-CN" altLang="en-US" sz="2400" dirty="0">
                <a:latin typeface="+mn-ea"/>
                <a:ea typeface="+mn-ea"/>
                <a:cs typeface="黑体" panose="02010609060101010101" pitchFamily="49" charset="-122"/>
              </a:endParaRPr>
            </a:p>
          </p:txBody>
        </p:sp>
        <p:sp>
          <p:nvSpPr>
            <p:cNvPr id="19" name="AutoShape 13"/>
            <p:cNvSpPr/>
            <p:nvPr/>
          </p:nvSpPr>
          <p:spPr bwMode="auto">
            <a:xfrm>
              <a:off x="3054" y="2164"/>
              <a:ext cx="96" cy="408"/>
            </a:xfrm>
            <a:prstGeom prst="leftBrace">
              <a:avLst>
                <a:gd name="adj1" fmla="val 37363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endParaRPr lang="zh-CN" altLang="en-US" sz="2400">
                <a:latin typeface="+mn-ea"/>
                <a:ea typeface="+mn-ea"/>
                <a:cs typeface="黑体" panose="02010609060101010101" pitchFamily="49" charset="-122"/>
              </a:endParaRPr>
            </a:p>
          </p:txBody>
        </p:sp>
      </p:grpSp>
      <p:sp>
        <p:nvSpPr>
          <p:cNvPr id="22" name="Rectangle 16"/>
          <p:cNvSpPr>
            <a:spLocks noChangeArrowheads="1"/>
          </p:cNvSpPr>
          <p:nvPr/>
        </p:nvSpPr>
        <p:spPr bwMode="auto">
          <a:xfrm>
            <a:off x="3923111" y="1925413"/>
            <a:ext cx="7924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kumimoji="1" lang="zh-CN" altLang="en-US" sz="2400" dirty="0">
                <a:latin typeface="+mn-ea"/>
                <a:ea typeface="+mn-ea"/>
                <a:cs typeface="黑体" panose="02010609060101010101" pitchFamily="49" charset="-122"/>
              </a:rPr>
              <a:t>鞭毛</a:t>
            </a:r>
            <a:endParaRPr kumimoji="1" lang="zh-CN" altLang="en-US" sz="2400" dirty="0"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23" name="Rectangle 17"/>
          <p:cNvSpPr>
            <a:spLocks noChangeArrowheads="1"/>
          </p:cNvSpPr>
          <p:nvPr/>
        </p:nvSpPr>
        <p:spPr bwMode="auto">
          <a:xfrm>
            <a:off x="3923111" y="2334596"/>
            <a:ext cx="17068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kumimoji="1" lang="zh-CN" altLang="en-US" sz="2400" dirty="0">
                <a:latin typeface="+mn-ea"/>
                <a:ea typeface="+mn-ea"/>
                <a:cs typeface="黑体" panose="02010609060101010101" pitchFamily="49" charset="-122"/>
              </a:rPr>
              <a:t>有些有荚膜</a:t>
            </a:r>
            <a:endParaRPr kumimoji="1" lang="zh-CN" altLang="en-US" sz="2400" dirty="0">
              <a:latin typeface="+mn-ea"/>
              <a:ea typeface="+mn-ea"/>
              <a:cs typeface="黑体" panose="02010609060101010101" pitchFamily="49" charset="-122"/>
            </a:endParaRPr>
          </a:p>
        </p:txBody>
      </p:sp>
      <p:grpSp>
        <p:nvGrpSpPr>
          <p:cNvPr id="24" name="Group 25"/>
          <p:cNvGrpSpPr/>
          <p:nvPr/>
        </p:nvGrpSpPr>
        <p:grpSpPr bwMode="auto">
          <a:xfrm>
            <a:off x="423080" y="3140550"/>
            <a:ext cx="2219325" cy="971550"/>
            <a:chOff x="144" y="2655"/>
            <a:chExt cx="1864" cy="816"/>
          </a:xfrm>
        </p:grpSpPr>
        <p:sp>
          <p:nvSpPr>
            <p:cNvPr id="25" name="AutoShape 19"/>
            <p:cNvSpPr/>
            <p:nvPr/>
          </p:nvSpPr>
          <p:spPr bwMode="auto">
            <a:xfrm>
              <a:off x="1610" y="2655"/>
              <a:ext cx="135" cy="816"/>
            </a:xfrm>
            <a:prstGeom prst="leftBrace">
              <a:avLst>
                <a:gd name="adj1" fmla="val 51852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endParaRPr lang="zh-CN" altLang="en-US" sz="2400" dirty="0">
                <a:latin typeface="+mn-ea"/>
                <a:ea typeface="+mn-ea"/>
                <a:cs typeface="黑体" panose="02010609060101010101" pitchFamily="49" charset="-122"/>
              </a:endParaRPr>
            </a:p>
          </p:txBody>
        </p:sp>
        <p:sp>
          <p:nvSpPr>
            <p:cNvPr id="26" name="Text Box 20"/>
            <p:cNvSpPr txBox="1">
              <a:spLocks noChangeArrowheads="1"/>
            </p:cNvSpPr>
            <p:nvPr/>
          </p:nvSpPr>
          <p:spPr bwMode="auto">
            <a:xfrm>
              <a:off x="144" y="2743"/>
              <a:ext cx="1864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kumimoji="1" lang="zh-CN" altLang="en-US" sz="2400" dirty="0">
                  <a:latin typeface="+mn-ea"/>
                  <a:ea typeface="+mn-ea"/>
                  <a:cs typeface="黑体" panose="02010609060101010101" pitchFamily="49" charset="-122"/>
                </a:rPr>
                <a:t>细胞的种类</a:t>
              </a:r>
              <a:endParaRPr kumimoji="1" lang="zh-CN" altLang="en-US" sz="2400" dirty="0">
                <a:latin typeface="+mn-ea"/>
                <a:ea typeface="+mn-ea"/>
                <a:cs typeface="黑体" panose="02010609060101010101" pitchFamily="49" charset="-122"/>
              </a:endParaRPr>
            </a:p>
          </p:txBody>
        </p:sp>
      </p:grpSp>
      <p:sp>
        <p:nvSpPr>
          <p:cNvPr id="27" name="Text Box 21"/>
          <p:cNvSpPr txBox="1">
            <a:spLocks noChangeArrowheads="1"/>
          </p:cNvSpPr>
          <p:nvPr/>
        </p:nvSpPr>
        <p:spPr bwMode="auto">
          <a:xfrm>
            <a:off x="2329815" y="2823210"/>
            <a:ext cx="161226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dirty="0">
                <a:latin typeface="+mn-ea"/>
                <a:ea typeface="+mn-ea"/>
                <a:cs typeface="黑体" panose="02010609060101010101" pitchFamily="49" charset="-122"/>
              </a:rPr>
              <a:t>原核细胞：</a:t>
            </a:r>
            <a:endParaRPr kumimoji="1" lang="zh-CN" altLang="en-US" sz="2400" dirty="0"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28" name="Text Box 22"/>
          <p:cNvSpPr txBox="1">
            <a:spLocks noChangeArrowheads="1"/>
          </p:cNvSpPr>
          <p:nvPr/>
        </p:nvSpPr>
        <p:spPr bwMode="auto">
          <a:xfrm>
            <a:off x="2329905" y="3634303"/>
            <a:ext cx="1999059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dirty="0">
                <a:latin typeface="+mn-ea"/>
                <a:ea typeface="+mn-ea"/>
                <a:cs typeface="黑体" panose="02010609060101010101" pitchFamily="49" charset="-122"/>
              </a:rPr>
              <a:t>真核细胞：</a:t>
            </a:r>
            <a:endParaRPr kumimoji="1" lang="zh-CN" altLang="en-US" sz="2400" dirty="0"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30" name="Rectangle 26"/>
          <p:cNvSpPr>
            <a:spLocks noChangeArrowheads="1"/>
          </p:cNvSpPr>
          <p:nvPr/>
        </p:nvSpPr>
        <p:spPr bwMode="auto">
          <a:xfrm>
            <a:off x="3780155" y="2966720"/>
            <a:ext cx="493903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kumimoji="1" lang="zh-CN" altLang="en-US" sz="2400" dirty="0">
                <a:latin typeface="+mn-ea"/>
                <a:ea typeface="+mn-ea"/>
                <a:cs typeface="黑体" panose="02010609060101010101" pitchFamily="49" charset="-122"/>
              </a:rPr>
              <a:t>没有真正细胞核。</a:t>
            </a:r>
            <a:r>
              <a:rPr kumimoji="1" lang="zh-CN" altLang="en-US" sz="2400" dirty="0">
                <a:solidFill>
                  <a:srgbClr val="FF0000"/>
                </a:solidFill>
                <a:latin typeface="+mn-ea"/>
                <a:ea typeface="+mn-ea"/>
                <a:cs typeface="黑体" panose="02010609060101010101" pitchFamily="49" charset="-122"/>
              </a:rPr>
              <a:t>例</a:t>
            </a:r>
            <a:r>
              <a:rPr kumimoji="1" lang="zh-CN" altLang="en-US" sz="2400" dirty="0">
                <a:latin typeface="+mn-ea"/>
                <a:ea typeface="+mn-ea"/>
                <a:cs typeface="黑体" panose="02010609060101010101" pitchFamily="49" charset="-122"/>
              </a:rPr>
              <a:t>：细菌、蓝藻</a:t>
            </a:r>
            <a:endParaRPr kumimoji="1" lang="zh-CN" altLang="en-US" sz="2400" dirty="0"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31" name="Rectangle 27"/>
          <p:cNvSpPr>
            <a:spLocks noChangeArrowheads="1"/>
          </p:cNvSpPr>
          <p:nvPr/>
        </p:nvSpPr>
        <p:spPr bwMode="auto">
          <a:xfrm>
            <a:off x="3780155" y="3808730"/>
            <a:ext cx="493331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kumimoji="1" lang="zh-CN" altLang="en-US" sz="2400" dirty="0">
                <a:latin typeface="+mn-ea"/>
                <a:ea typeface="+mn-ea"/>
                <a:cs typeface="黑体" panose="02010609060101010101" pitchFamily="49" charset="-122"/>
              </a:rPr>
              <a:t>有真正的细胞核。</a:t>
            </a:r>
            <a:r>
              <a:rPr kumimoji="1" lang="zh-CN" altLang="en-US" sz="2400" dirty="0">
                <a:solidFill>
                  <a:srgbClr val="FF0000"/>
                </a:solidFill>
                <a:latin typeface="+mn-ea"/>
                <a:ea typeface="+mn-ea"/>
                <a:cs typeface="黑体" panose="02010609060101010101" pitchFamily="49" charset="-122"/>
              </a:rPr>
              <a:t>例</a:t>
            </a:r>
            <a:r>
              <a:rPr kumimoji="1" lang="zh-CN" altLang="en-US" sz="2400" dirty="0">
                <a:latin typeface="+mn-ea"/>
                <a:ea typeface="+mn-ea"/>
                <a:cs typeface="黑体" panose="02010609060101010101" pitchFamily="49" charset="-122"/>
              </a:rPr>
              <a:t>：动植物和真菌等细胞</a:t>
            </a:r>
            <a:endParaRPr kumimoji="1" lang="zh-CN" altLang="en-US" sz="2400" dirty="0">
              <a:latin typeface="+mn-ea"/>
              <a:ea typeface="+mn-ea"/>
              <a:cs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22" grpId="0"/>
      <p:bldP spid="23" grpId="0"/>
      <p:bldP spid="27" grpId="0"/>
      <p:bldP spid="28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683640" y="708341"/>
            <a:ext cx="400939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．细菌的结构有什么特点？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83895" y="1419860"/>
            <a:ext cx="79171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2400" b="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　　细菌的结构特点是具有细胞壁、细胞膜、细胞质，没有细胞核、叶绿体，有遗传物质</a:t>
            </a:r>
            <a:r>
              <a:rPr lang="en-US" altLang="zh-CN" sz="2400" b="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DNA</a:t>
            </a:r>
            <a:r>
              <a:rPr lang="zh-CN" altLang="en-US" sz="2400" b="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2400" b="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683895" y="2572385"/>
            <a:ext cx="797687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．试根据细菌的结构推测，细菌的营养方式是怎样的？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683895" y="3220085"/>
            <a:ext cx="803148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2400" b="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　　由于细菌的细胞内没有叶绿体，所以不能进行光合作用制造有机物，只能依靠现成的有机物生活，它的营养方式是异养型。</a:t>
            </a:r>
            <a:endParaRPr lang="zh-CN" altLang="en-US" sz="2400" b="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9750" y="195580"/>
            <a:ext cx="22002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讨论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标题 20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970915" y="716280"/>
            <a:ext cx="308737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异养型（寄生、腐生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endParaRPr lang="en-US" altLang="zh-CN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491490" y="158115"/>
            <a:ext cx="4338320" cy="52197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defRPr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二、细菌的营养方式</a:t>
            </a:r>
            <a:endParaRPr lang="zh-CN" altLang="en-US" sz="2800" dirty="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976630" y="2827655"/>
            <a:ext cx="144462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kumimoji="1" lang="zh-CN" altLang="en-US" sz="2400" b="1" dirty="0">
                <a:latin typeface="+mn-ea"/>
                <a:ea typeface="+mn-ea"/>
                <a:cs typeface="黑体" panose="02010609060101010101" pitchFamily="49" charset="-122"/>
              </a:rPr>
              <a:t>动物没有叶绿体</a:t>
            </a:r>
            <a:endParaRPr kumimoji="1" lang="zh-CN" altLang="en-US" sz="2400" b="1" dirty="0"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2394585" y="3253740"/>
            <a:ext cx="502285" cy="63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lnSpc>
                <a:spcPct val="150000"/>
              </a:lnSpc>
            </a:pPr>
            <a:endParaRPr lang="zh-CN" altLang="en-US" sz="1800" b="1"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4781550" y="2827655"/>
            <a:ext cx="252666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kumimoji="1" lang="zh-CN" altLang="en-US" sz="2400" b="1">
                <a:latin typeface="+mn-ea"/>
                <a:ea typeface="+mn-ea"/>
                <a:cs typeface="黑体" panose="02010609060101010101" pitchFamily="49" charset="-122"/>
              </a:rPr>
              <a:t>利用现有的有机物生活（异养）</a:t>
            </a:r>
            <a:endParaRPr kumimoji="1" lang="zh-CN" altLang="en-US" sz="2400" b="1"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976630" y="1850390"/>
            <a:ext cx="155702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kumimoji="1" lang="zh-CN" altLang="en-US" sz="2400" b="1" dirty="0">
                <a:latin typeface="+mn-ea"/>
                <a:ea typeface="+mn-ea"/>
                <a:cs typeface="黑体" panose="02010609060101010101" pitchFamily="49" charset="-122"/>
              </a:rPr>
              <a:t>植物细胞</a:t>
            </a:r>
            <a:r>
              <a:rPr kumimoji="1" lang="zh-CN" altLang="en-US" sz="2400" b="1" dirty="0">
                <a:solidFill>
                  <a:srgbClr val="FF0000"/>
                </a:solidFill>
                <a:latin typeface="+mn-ea"/>
                <a:ea typeface="+mn-ea"/>
                <a:cs typeface="黑体" panose="02010609060101010101" pitchFamily="49" charset="-122"/>
              </a:rPr>
              <a:t>有叶绿体</a:t>
            </a:r>
            <a:endParaRPr kumimoji="1" lang="zh-CN" altLang="en-US" sz="2400" b="1" dirty="0">
              <a:solidFill>
                <a:srgbClr val="FF0000"/>
              </a:solidFill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8" name="Line 14"/>
          <p:cNvSpPr>
            <a:spLocks noChangeShapeType="1"/>
          </p:cNvSpPr>
          <p:nvPr/>
        </p:nvSpPr>
        <p:spPr bwMode="auto">
          <a:xfrm>
            <a:off x="2394585" y="2275840"/>
            <a:ext cx="502285" cy="63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lnSpc>
                <a:spcPct val="150000"/>
              </a:lnSpc>
            </a:pPr>
            <a:endParaRPr lang="zh-CN" altLang="en-US" sz="1800" b="1"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2828925" y="1850390"/>
            <a:ext cx="15417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kumimoji="1" lang="zh-CN" altLang="en-US" sz="2400" b="1" dirty="0">
                <a:latin typeface="+mn-ea"/>
                <a:ea typeface="+mn-ea"/>
                <a:cs typeface="黑体" panose="02010609060101010101" pitchFamily="49" charset="-122"/>
              </a:rPr>
              <a:t>可进行光 合作用</a:t>
            </a:r>
            <a:endParaRPr kumimoji="1" lang="zh-CN" altLang="en-US" sz="2400" b="1" dirty="0"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10" name="Line 16"/>
          <p:cNvSpPr>
            <a:spLocks noChangeShapeType="1"/>
          </p:cNvSpPr>
          <p:nvPr/>
        </p:nvSpPr>
        <p:spPr bwMode="auto">
          <a:xfrm>
            <a:off x="4241165" y="2275840"/>
            <a:ext cx="502285" cy="63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lnSpc>
                <a:spcPct val="150000"/>
              </a:lnSpc>
            </a:pPr>
            <a:endParaRPr lang="zh-CN" altLang="en-US" sz="1800" b="1"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4815840" y="1850390"/>
            <a:ext cx="177673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kumimoji="1" lang="zh-CN" altLang="en-US" sz="2400" b="1">
                <a:latin typeface="+mn-ea"/>
                <a:ea typeface="+mn-ea"/>
                <a:cs typeface="黑体" panose="02010609060101010101" pitchFamily="49" charset="-122"/>
              </a:rPr>
              <a:t>制造有机物                （自养）</a:t>
            </a:r>
            <a:endParaRPr kumimoji="1" lang="zh-CN" altLang="en-US" sz="2400" b="1"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2851785" y="2827655"/>
            <a:ext cx="144462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kumimoji="1" lang="zh-CN" altLang="en-US" sz="2400" b="1" dirty="0">
                <a:latin typeface="+mn-ea"/>
                <a:ea typeface="+mn-ea"/>
                <a:cs typeface="黑体" panose="02010609060101010101" pitchFamily="49" charset="-122"/>
              </a:rPr>
              <a:t>不能进行光合作用</a:t>
            </a:r>
            <a:endParaRPr kumimoji="1" lang="zh-CN" altLang="en-US" sz="2400" b="1" dirty="0"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13" name="Line 19"/>
          <p:cNvSpPr>
            <a:spLocks noChangeShapeType="1"/>
          </p:cNvSpPr>
          <p:nvPr/>
        </p:nvSpPr>
        <p:spPr bwMode="auto">
          <a:xfrm>
            <a:off x="4272280" y="3220085"/>
            <a:ext cx="502285" cy="63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lnSpc>
                <a:spcPct val="150000"/>
              </a:lnSpc>
            </a:pPr>
            <a:endParaRPr lang="zh-CN" altLang="en-US" sz="1800" b="1"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14" name="Text Box 20"/>
          <p:cNvSpPr txBox="1">
            <a:spLocks noChangeArrowheads="1"/>
          </p:cNvSpPr>
          <p:nvPr/>
        </p:nvSpPr>
        <p:spPr bwMode="auto">
          <a:xfrm>
            <a:off x="976630" y="3898265"/>
            <a:ext cx="144462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kumimoji="1" lang="zh-CN" altLang="en-US" sz="2400" b="1" dirty="0">
                <a:latin typeface="+mn-ea"/>
                <a:ea typeface="+mn-ea"/>
                <a:cs typeface="黑体" panose="02010609060101010101" pitchFamily="49" charset="-122"/>
              </a:rPr>
              <a:t>细菌没有叶绿体</a:t>
            </a:r>
            <a:endParaRPr kumimoji="1" lang="zh-CN" altLang="en-US" sz="2400" b="1" dirty="0"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15" name="Text Box 21"/>
          <p:cNvSpPr txBox="1">
            <a:spLocks noChangeArrowheads="1"/>
          </p:cNvSpPr>
          <p:nvPr/>
        </p:nvSpPr>
        <p:spPr bwMode="auto">
          <a:xfrm>
            <a:off x="2851785" y="3689985"/>
            <a:ext cx="144462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kumimoji="1" lang="zh-CN" altLang="en-US" sz="2400" b="1" dirty="0">
                <a:latin typeface="+mn-ea"/>
                <a:ea typeface="+mn-ea"/>
                <a:cs typeface="黑体" panose="02010609060101010101" pitchFamily="49" charset="-122"/>
              </a:rPr>
              <a:t>大多数不能进行光合作用</a:t>
            </a:r>
            <a:endParaRPr kumimoji="1" lang="zh-CN" altLang="en-US" sz="2400" b="1" dirty="0"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16" name="Line 22"/>
          <p:cNvSpPr>
            <a:spLocks noChangeShapeType="1"/>
          </p:cNvSpPr>
          <p:nvPr/>
        </p:nvSpPr>
        <p:spPr bwMode="auto">
          <a:xfrm>
            <a:off x="2394585" y="4323715"/>
            <a:ext cx="502285" cy="63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lnSpc>
                <a:spcPct val="150000"/>
              </a:lnSpc>
            </a:pPr>
            <a:endParaRPr lang="zh-CN" altLang="en-US" sz="1800" b="1"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17" name="Line 23"/>
          <p:cNvSpPr>
            <a:spLocks noChangeShapeType="1"/>
          </p:cNvSpPr>
          <p:nvPr/>
        </p:nvSpPr>
        <p:spPr bwMode="auto">
          <a:xfrm>
            <a:off x="4241165" y="4323080"/>
            <a:ext cx="502285" cy="63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lnSpc>
                <a:spcPct val="150000"/>
              </a:lnSpc>
            </a:pPr>
            <a:endParaRPr lang="zh-CN" altLang="en-US" sz="1800" b="1"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18" name="Text Box 24"/>
          <p:cNvSpPr txBox="1">
            <a:spLocks noChangeArrowheads="1"/>
          </p:cNvSpPr>
          <p:nvPr/>
        </p:nvSpPr>
        <p:spPr bwMode="auto">
          <a:xfrm>
            <a:off x="4781550" y="3898265"/>
            <a:ext cx="226123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kumimoji="1" lang="zh-CN" altLang="en-US" sz="2400" b="1" dirty="0">
                <a:latin typeface="+mn-ea"/>
                <a:ea typeface="+mn-ea"/>
                <a:cs typeface="黑体" panose="02010609060101010101" pitchFamily="49" charset="-122"/>
              </a:rPr>
              <a:t>利用现有的有机物生活</a:t>
            </a:r>
            <a:endParaRPr kumimoji="1" lang="zh-CN" altLang="en-US" sz="2400" b="1" dirty="0"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19" name="Rectangle 25"/>
          <p:cNvSpPr>
            <a:spLocks noChangeArrowheads="1"/>
          </p:cNvSpPr>
          <p:nvPr/>
        </p:nvSpPr>
        <p:spPr bwMode="auto">
          <a:xfrm>
            <a:off x="5881370" y="4271010"/>
            <a:ext cx="15462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kumimoji="1" lang="zh-CN" altLang="en-US" sz="2400" b="1">
                <a:solidFill>
                  <a:srgbClr val="FF0000"/>
                </a:solidFill>
                <a:latin typeface="+mn-ea"/>
                <a:ea typeface="+mn-ea"/>
                <a:cs typeface="黑体" panose="02010609060101010101" pitchFamily="49" charset="-122"/>
              </a:rPr>
              <a:t>（异养）</a:t>
            </a:r>
            <a:endParaRPr kumimoji="1" lang="zh-CN" altLang="en-US" sz="2400" b="1">
              <a:solidFill>
                <a:srgbClr val="FF0000"/>
              </a:solidFill>
              <a:latin typeface="+mn-ea"/>
              <a:ea typeface="+mn-ea"/>
              <a:cs typeface="黑体" panose="02010609060101010101" pitchFamily="49" charset="-122"/>
            </a:endParaRPr>
          </a:p>
        </p:txBody>
      </p:sp>
      <p:sp>
        <p:nvSpPr>
          <p:cNvPr id="20" name="Text Box 26"/>
          <p:cNvSpPr txBox="1">
            <a:spLocks noChangeArrowheads="1"/>
          </p:cNvSpPr>
          <p:nvPr/>
        </p:nvSpPr>
        <p:spPr bwMode="auto">
          <a:xfrm>
            <a:off x="971550" y="1283335"/>
            <a:ext cx="743648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2400" b="1" dirty="0">
                <a:latin typeface="+mn-ea"/>
                <a:ea typeface="+mn-ea"/>
                <a:cs typeface="黑体" panose="02010609060101010101" pitchFamily="49" charset="-122"/>
              </a:rPr>
              <a:t>植物、动物和细菌是如何获取营养的？</a:t>
            </a:r>
            <a:endParaRPr lang="zh-CN" altLang="en-US" sz="2400" b="1" dirty="0">
              <a:latin typeface="+mn-ea"/>
              <a:ea typeface="+mn-ea"/>
              <a:cs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utoUpdateAnimBg="0"/>
      <p:bldP spid="6" grpId="0" autoUpdateAnimBg="0"/>
      <p:bldP spid="7" grpId="0" autoUpdateAnimBg="0"/>
      <p:bldP spid="9" grpId="0" autoUpdateAnimBg="0"/>
      <p:bldP spid="11" grpId="0" autoUpdateAnimBg="0"/>
      <p:bldP spid="12" grpId="0" autoUpdateAnimBg="0"/>
      <p:bldP spid="14" grpId="0" autoUpdateAnimBg="0"/>
      <p:bldP spid="15" grpId="0"/>
      <p:bldP spid="18" grpId="0" autoUpdateAnimBg="0"/>
      <p:bldP spid="19" grpId="0"/>
      <p:bldP spid="20" grpId="0"/>
      <p:bldP spid="2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1619885" y="4084320"/>
            <a:ext cx="225996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2000" b="1"/>
            </a:lvl2pPr>
            <a:lvl3pPr marL="1143000" indent="-228600">
              <a:defRPr sz="2000" b="1"/>
            </a:lvl3pPr>
            <a:lvl4pPr marL="1600200" indent="-228600">
              <a:defRPr sz="2000" b="1"/>
            </a:lvl4pPr>
            <a:lvl5pPr marL="2057400" indent="-228600">
              <a:defRPr sz="2000" b="1"/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/>
            </a:lvl9pPr>
          </a:lstStyle>
          <a:p>
            <a:pPr>
              <a:lnSpc>
                <a:spcPct val="100000"/>
              </a:lnSpc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电镜下的照片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1282700" y="1275080"/>
            <a:ext cx="2773045" cy="27095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1" name="Picture 2" descr="细菌生殖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283710" y="1275715"/>
            <a:ext cx="3611880" cy="2708910"/>
          </a:xfrm>
          <a:prstGeom prst="rect">
            <a:avLst/>
          </a:prstGeom>
          <a:noFill/>
        </p:spPr>
      </p:pic>
      <p:sp>
        <p:nvSpPr>
          <p:cNvPr id="2" name="文本框 1"/>
          <p:cNvSpPr txBox="1"/>
          <p:nvPr/>
        </p:nvSpPr>
        <p:spPr>
          <a:xfrm>
            <a:off x="467360" y="167640"/>
            <a:ext cx="56261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三、细菌的繁殖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分裂生殖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5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5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50"/>
  <p:tag name="KSO_WM_TEMPLATE_CATEGORY" val="custom"/>
  <p:tag name="KSO_WM_TEMPLATE_INDEX" val="20233488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27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488"/>
  <p:tag name="KSO_WM_TEMPLATE_THUMBS_INDEX" val="1、9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488_1*a*1"/>
  <p:tag name="KSO_WM_TEMPLATE_CATEGORY" val="custom"/>
  <p:tag name="KSO_WM_TEMPLATE_INDEX" val="20233488"/>
  <p:tag name="KSO_WM_UNIT_LAYERLEVEL" val="1"/>
  <p:tag name="KSO_WM_TAG_VERSION" val="3.0"/>
  <p:tag name="KSO_WM_BEAUTIFY_FLAG" val="#wm#"/>
  <p:tag name="KSO_WM_UNIT_PRESET_TEXT" val="单击此处添加文档标题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30.xml><?xml version="1.0" encoding="utf-8"?>
<p:tagLst xmlns:p="http://schemas.openxmlformats.org/presentationml/2006/main">
  <p:tag name="KSO_WM_UNIT_SUBTYPE" val="b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4"/>
  <p:tag name="KSO_WM_UNIT_ID" val="custom20233488_1*f*4"/>
  <p:tag name="KSO_WM_TEMPLATE_CATEGORY" val="custom"/>
  <p:tag name="KSO_WM_TEMPLATE_INDEX" val="20233488"/>
  <p:tag name="KSO_WM_UNIT_LAYERLEVEL" val="1"/>
  <p:tag name="KSO_WM_TAG_VERSION" val="3.0"/>
  <p:tag name="KSO_WM_BEAUTIFY_FLAG" val="#wm#"/>
  <p:tag name="KSO_WM_UNIT_PRESET_TEXT" val="汇报人：WPS"/>
</p:tagLst>
</file>

<file path=ppt/tags/tag131.xml><?xml version="1.0" encoding="utf-8"?>
<p:tagLst xmlns:p="http://schemas.openxmlformats.org/presentationml/2006/main">
  <p:tag name="KSO_WM_SLIDE_ID" val="custom20233488_1"/>
  <p:tag name="KSO_WM_TEMPLATE_SUBCATEGORY" val="29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20233488"/>
  <p:tag name="KSO_WM_SLIDE_LAYOUT" val="a_f"/>
  <p:tag name="KSO_WM_SLIDE_LAYOUT_CNT" val="1_1"/>
  <p:tag name="KSO_WM_SLIDE_TYPE" val="title"/>
  <p:tag name="KSO_WM_SLIDE_SUBTYPE" val="pureTxt"/>
  <p:tag name="KSO_WM_TEMPLATE_THUMBS_INDEX" val="1、9"/>
  <p:tag name="KSO_WM_SLIDE_THEME_ID" val="3323111"/>
  <p:tag name="KSO_WM_SLIDE_THEME_NAME" val="蓝白色默认模板简约风主题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33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44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4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48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50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52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54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5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58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60.xml><?xml version="1.0" encoding="utf-8"?>
<p:tagLst xmlns:p="http://schemas.openxmlformats.org/presentationml/2006/main">
  <p:tag name="KSO_WM_DIAGRAM_VIRTUALLY_FRAME" val="{&quot;height&quot;:338.6,&quot;left&quot;:34.75,&quot;top&quot;:66.4,&quot;width&quot;:386.0750393700787}"/>
</p:tagLst>
</file>

<file path=ppt/tags/tag161.xml><?xml version="1.0" encoding="utf-8"?>
<p:tagLst xmlns:p="http://schemas.openxmlformats.org/presentationml/2006/main">
  <p:tag name="KSO_WM_DIAGRAM_VIRTUALLY_FRAME" val="{&quot;height&quot;:338.6,&quot;left&quot;:34.75,&quot;top&quot;:66.4,&quot;width&quot;:386.0750393700787}"/>
</p:tagLst>
</file>

<file path=ppt/tags/tag162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64.xml><?xml version="1.0" encoding="utf-8"?>
<p:tagLst xmlns:p="http://schemas.openxmlformats.org/presentationml/2006/main">
  <p:tag name="KSO_WM_DIAGRAM_VIRTUALLY_FRAME" val="{&quot;height&quot;:338.6,&quot;left&quot;:34.75,&quot;top&quot;:66.4,&quot;width&quot;:386.0750393700787}"/>
</p:tagLst>
</file>

<file path=ppt/tags/tag165.xml><?xml version="1.0" encoding="utf-8"?>
<p:tagLst xmlns:p="http://schemas.openxmlformats.org/presentationml/2006/main">
  <p:tag name="KSO_WM_DIAGRAM_VIRTUALLY_FRAME" val="{&quot;height&quot;:338.6,&quot;left&quot;:34.75,&quot;top&quot;:66.4,&quot;width&quot;:386.0750393700787}"/>
</p:tagLst>
</file>

<file path=ppt/tags/tag16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68.xml><?xml version="1.0" encoding="utf-8"?>
<p:tagLst xmlns:p="http://schemas.openxmlformats.org/presentationml/2006/main">
  <p:tag name="KSO_WM_DIAGRAM_VIRTUALLY_FRAME" val="{&quot;height&quot;:338.6,&quot;left&quot;:34.75,&quot;top&quot;:66.4,&quot;width&quot;:386.0750393700787}"/>
</p:tagLst>
</file>

<file path=ppt/tags/tag169.xml><?xml version="1.0" encoding="utf-8"?>
<p:tagLst xmlns:p="http://schemas.openxmlformats.org/presentationml/2006/main">
  <p:tag name="KSO_WM_DIAGRAM_VIRTUALLY_FRAME" val="{&quot;height&quot;:338.6,&quot;left&quot;:34.75,&quot;top&quot;:66.4,&quot;width&quot;:386.0750393700787}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70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180.xml><?xml version="1.0" encoding="utf-8"?>
<p:tagLst xmlns:p="http://schemas.openxmlformats.org/presentationml/2006/main">
  <p:tag name="KSO_WM_BEAUTIFY_FLAG" val=""/>
</p:tagLst>
</file>

<file path=ppt/tags/tag181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KSO_WM_BEAUTIFY_FLAG" val=""/>
</p:tagLst>
</file>

<file path=ppt/tags/tag183.xml><?xml version="1.0" encoding="utf-8"?>
<p:tagLst xmlns:p="http://schemas.openxmlformats.org/presentationml/2006/main">
  <p:tag name="KSO_WM_BEAUTIFY_FLAG" val=""/>
</p:tagLst>
</file>

<file path=ppt/tags/tag184.xml><?xml version="1.0" encoding="utf-8"?>
<p:tagLst xmlns:p="http://schemas.openxmlformats.org/presentationml/2006/main">
  <p:tag name="KSO_WM_BEAUTIFY_FLAG" val=""/>
</p:tagLst>
</file>

<file path=ppt/tags/tag185.xml><?xml version="1.0" encoding="utf-8"?>
<p:tagLst xmlns:p="http://schemas.openxmlformats.org/presentationml/2006/main">
  <p:tag name="KSO_WM_BEAUTIFY_FLAG" val=""/>
</p:tagLst>
</file>

<file path=ppt/tags/tag186.xml><?xml version="1.0" encoding="utf-8"?>
<p:tagLst xmlns:p="http://schemas.openxmlformats.org/presentationml/2006/main">
  <p:tag name="KSO_WM_BEAUTIFY_FLAG" val=""/>
</p:tagLst>
</file>

<file path=ppt/tags/tag187.xml><?xml version="1.0" encoding="utf-8"?>
<p:tagLst xmlns:p="http://schemas.openxmlformats.org/presentationml/2006/main">
  <p:tag name="KSO_WM_BEAUTIFY_FLAG" val=""/>
</p:tagLst>
</file>

<file path=ppt/tags/tag188.xml><?xml version="1.0" encoding="utf-8"?>
<p:tagLst xmlns:p="http://schemas.openxmlformats.org/presentationml/2006/main">
  <p:tag name="KSO_WM_BEAUTIFY_FLAG" val=""/>
</p:tagLst>
</file>

<file path=ppt/tags/tag189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90.xml><?xml version="1.0" encoding="utf-8"?>
<p:tagLst xmlns:p="http://schemas.openxmlformats.org/presentationml/2006/main">
  <p:tag name="KSO_WM_BEAUTIFY_FLAG" val=""/>
</p:tagLst>
</file>

<file path=ppt/tags/tag191.xml><?xml version="1.0" encoding="utf-8"?>
<p:tagLst xmlns:p="http://schemas.openxmlformats.org/presentationml/2006/main">
  <p:tag name="KSO_WM_BEAUTIFY_FLAG" val=""/>
</p:tagLst>
</file>

<file path=ppt/tags/tag192.xml><?xml version="1.0" encoding="utf-8"?>
<p:tagLst xmlns:p="http://schemas.openxmlformats.org/presentationml/2006/main">
  <p:tag name="KSO_WM_BEAUTIFY_FLAG" val=""/>
</p:tagLst>
</file>

<file path=ppt/tags/tag193.xml><?xml version="1.0" encoding="utf-8"?>
<p:tagLst xmlns:p="http://schemas.openxmlformats.org/presentationml/2006/main">
  <p:tag name="KSO_WM_BEAUTIFY_FLAG" val=""/>
</p:tagLst>
</file>

<file path=ppt/tags/tag194.xml><?xml version="1.0" encoding="utf-8"?>
<p:tagLst xmlns:p="http://schemas.openxmlformats.org/presentationml/2006/main">
  <p:tag name="KSO_WM_BEAUTIFY_FLAG" val=""/>
</p:tagLst>
</file>

<file path=ppt/tags/tag195.xml><?xml version="1.0" encoding="utf-8"?>
<p:tagLst xmlns:p="http://schemas.openxmlformats.org/presentationml/2006/main">
  <p:tag name="KSO_WM_BEAUTIFY_FLAG" val=""/>
</p:tagLst>
</file>

<file path=ppt/tags/tag196.xml><?xml version="1.0" encoding="utf-8"?>
<p:tagLst xmlns:p="http://schemas.openxmlformats.org/presentationml/2006/main">
  <p:tag name="KSO_WM_BEAUTIFY_FLAG" val=""/>
</p:tagLst>
</file>

<file path=ppt/tags/tag197.xml><?xml version="1.0" encoding="utf-8"?>
<p:tagLst xmlns:p="http://schemas.openxmlformats.org/presentationml/2006/main">
  <p:tag name="KSO_WM_BEAUTIFY_FLAG" val=""/>
</p:tagLst>
</file>

<file path=ppt/tags/tag198.xml><?xml version="1.0" encoding="utf-8"?>
<p:tagLst xmlns:p="http://schemas.openxmlformats.org/presentationml/2006/main">
  <p:tag name="KSO_WM_BEAUTIFY_FLAG" val=""/>
</p:tagLst>
</file>

<file path=ppt/tags/tag19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AS_UNIQUEID" val="108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200.xml><?xml version="1.0" encoding="utf-8"?>
<p:tagLst xmlns:p="http://schemas.openxmlformats.org/presentationml/2006/main">
  <p:tag name="KSO_WM_BEAUTIFY_FLAG" val=""/>
</p:tagLst>
</file>

<file path=ppt/tags/tag201.xml><?xml version="1.0" encoding="utf-8"?>
<p:tagLst xmlns:p="http://schemas.openxmlformats.org/presentationml/2006/main">
  <p:tag name="KSO_WM_BEAUTIFY_FLAG" val=""/>
</p:tagLst>
</file>

<file path=ppt/tags/tag202.xml><?xml version="1.0" encoding="utf-8"?>
<p:tagLst xmlns:p="http://schemas.openxmlformats.org/presentationml/2006/main">
  <p:tag name="KSO_WM_BEAUTIFY_FLAG" val=""/>
</p:tagLst>
</file>

<file path=ppt/tags/tag203.xml><?xml version="1.0" encoding="utf-8"?>
<p:tagLst xmlns:p="http://schemas.openxmlformats.org/presentationml/2006/main">
  <p:tag name="KSO_WM_BEAUTIFY_FLAG" val=""/>
</p:tagLst>
</file>

<file path=ppt/tags/tag204.xml><?xml version="1.0" encoding="utf-8"?>
<p:tagLst xmlns:p="http://schemas.openxmlformats.org/presentationml/2006/main">
  <p:tag name="KSO_WM_BEAUTIFY_FLAG" val=""/>
</p:tagLst>
</file>

<file path=ppt/tags/tag205.xml><?xml version="1.0" encoding="utf-8"?>
<p:tagLst xmlns:p="http://schemas.openxmlformats.org/presentationml/2006/main">
  <p:tag name="KSO_WM_BEAUTIFY_FLAG" val=""/>
</p:tagLst>
</file>

<file path=ppt/tags/tag206.xml><?xml version="1.0" encoding="utf-8"?>
<p:tagLst xmlns:p="http://schemas.openxmlformats.org/presentationml/2006/main">
  <p:tag name="KSO_WM_BEAUTIFY_FLAG" val=""/>
</p:tagLst>
</file>

<file path=ppt/tags/tag207.xml><?xml version="1.0" encoding="utf-8"?>
<p:tagLst xmlns:p="http://schemas.openxmlformats.org/presentationml/2006/main">
  <p:tag name="KSO_WM_BEAUTIFY_FLAG" val=""/>
</p:tagLst>
</file>

<file path=ppt/tags/tag208.xml><?xml version="1.0" encoding="utf-8"?>
<p:tagLst xmlns:p="http://schemas.openxmlformats.org/presentationml/2006/main">
  <p:tag name="KSO_WM_BEAUTIFY_FLAG" val=""/>
</p:tagLst>
</file>

<file path=ppt/tags/tag209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210.xml><?xml version="1.0" encoding="utf-8"?>
<p:tagLst xmlns:p="http://schemas.openxmlformats.org/presentationml/2006/main">
  <p:tag name="KSO_WM_BEAUTIFY_FLAG" val=""/>
</p:tagLst>
</file>

<file path=ppt/tags/tag211.xml><?xml version="1.0" encoding="utf-8"?>
<p:tagLst xmlns:p="http://schemas.openxmlformats.org/presentationml/2006/main">
  <p:tag name="KSO_WM_BEAUTIFY_FLAG" val=""/>
</p:tagLst>
</file>

<file path=ppt/tags/tag212.xml><?xml version="1.0" encoding="utf-8"?>
<p:tagLst xmlns:p="http://schemas.openxmlformats.org/presentationml/2006/main">
  <p:tag name="KSO_WM_BEAUTIFY_FLAG" val=""/>
</p:tagLst>
</file>

<file path=ppt/tags/tag213.xml><?xml version="1.0" encoding="utf-8"?>
<p:tagLst xmlns:p="http://schemas.openxmlformats.org/presentationml/2006/main">
  <p:tag name="KSO_WM_BEAUTIFY_FLAG" val=""/>
</p:tagLst>
</file>

<file path=ppt/tags/tag214.xml><?xml version="1.0" encoding="utf-8"?>
<p:tagLst xmlns:p="http://schemas.openxmlformats.org/presentationml/2006/main">
  <p:tag name="KSO_WM_BEAUTIFY_FLAG" val=""/>
</p:tagLst>
</file>

<file path=ppt/tags/tag215.xml><?xml version="1.0" encoding="utf-8"?>
<p:tagLst xmlns:p="http://schemas.openxmlformats.org/presentationml/2006/main">
  <p:tag name="KSO_WM_BEAUTIFY_FLAG" val=""/>
</p:tagLst>
</file>

<file path=ppt/tags/tag216.xml><?xml version="1.0" encoding="utf-8"?>
<p:tagLst xmlns:p="http://schemas.openxmlformats.org/presentationml/2006/main">
  <p:tag name="KSO_WM_BEAUTIFY_FLAG" val=""/>
</p:tagLst>
</file>

<file path=ppt/tags/tag217.xml><?xml version="1.0" encoding="utf-8"?>
<p:tagLst xmlns:p="http://schemas.openxmlformats.org/presentationml/2006/main">
  <p:tag name="KSO_WM_BEAUTIFY_FLAG" val=""/>
</p:tagLst>
</file>

<file path=ppt/tags/tag218.xml><?xml version="1.0" encoding="utf-8"?>
<p:tagLst xmlns:p="http://schemas.openxmlformats.org/presentationml/2006/main">
  <p:tag name="KSO_WM_BEAUTIFY_FLAG" val=""/>
</p:tagLst>
</file>

<file path=ppt/tags/tag219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220.xml><?xml version="1.0" encoding="utf-8"?>
<p:tagLst xmlns:p="http://schemas.openxmlformats.org/presentationml/2006/main">
  <p:tag name="KSO_WM_BEAUTIFY_FLAG" val=""/>
</p:tagLst>
</file>

<file path=ppt/tags/tag221.xml><?xml version="1.0" encoding="utf-8"?>
<p:tagLst xmlns:p="http://schemas.openxmlformats.org/presentationml/2006/main">
  <p:tag name="KSO_WM_BEAUTIFY_FLAG" val=""/>
</p:tagLst>
</file>

<file path=ppt/tags/tag222.xml><?xml version="1.0" encoding="utf-8"?>
<p:tagLst xmlns:p="http://schemas.openxmlformats.org/presentationml/2006/main">
  <p:tag name="KSO_WM_BEAUTIFY_FLAG" val=""/>
</p:tagLst>
</file>

<file path=ppt/tags/tag223.xml><?xml version="1.0" encoding="utf-8"?>
<p:tagLst xmlns:p="http://schemas.openxmlformats.org/presentationml/2006/main">
  <p:tag name="KSO_WM_BEAUTIFY_FLAG" val=""/>
</p:tagLst>
</file>

<file path=ppt/tags/tag224.xml><?xml version="1.0" encoding="utf-8"?>
<p:tagLst xmlns:p="http://schemas.openxmlformats.org/presentationml/2006/main">
  <p:tag name="KSO_WM_BEAUTIFY_FLAG" val=""/>
</p:tagLst>
</file>

<file path=ppt/tags/tag225.xml><?xml version="1.0" encoding="utf-8"?>
<p:tagLst xmlns:p="http://schemas.openxmlformats.org/presentationml/2006/main">
  <p:tag name="KSO_WM_BEAUTIFY_FLAG" val=""/>
</p:tagLst>
</file>

<file path=ppt/tags/tag226.xml><?xml version="1.0" encoding="utf-8"?>
<p:tagLst xmlns:p="http://schemas.openxmlformats.org/presentationml/2006/main">
  <p:tag name="KSO_WM_BEAUTIFY_FLAG" val=""/>
</p:tagLst>
</file>

<file path=ppt/tags/tag227.xml><?xml version="1.0" encoding="utf-8"?>
<p:tagLst xmlns:p="http://schemas.openxmlformats.org/presentationml/2006/main">
  <p:tag name="KSO_WM_BEAUTIFY_FLAG" val=""/>
</p:tagLst>
</file>

<file path=ppt/tags/tag228.xml><?xml version="1.0" encoding="utf-8"?>
<p:tagLst xmlns:p="http://schemas.openxmlformats.org/presentationml/2006/main">
  <p:tag name="KSO_WM_BEAUTIFY_FLAG" val=""/>
</p:tagLst>
</file>

<file path=ppt/tags/tag229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230.xml><?xml version="1.0" encoding="utf-8"?>
<p:tagLst xmlns:p="http://schemas.openxmlformats.org/presentationml/2006/main">
  <p:tag name="KSO_WM_BEAUTIFY_FLAG" val=""/>
</p:tagLst>
</file>

<file path=ppt/tags/tag231.xml><?xml version="1.0" encoding="utf-8"?>
<p:tagLst xmlns:p="http://schemas.openxmlformats.org/presentationml/2006/main">
  <p:tag name="KSO_WM_BEAUTIFY_FLAG" val=""/>
</p:tagLst>
</file>

<file path=ppt/tags/tag232.xml><?xml version="1.0" encoding="utf-8"?>
<p:tagLst xmlns:p="http://schemas.openxmlformats.org/presentationml/2006/main">
  <p:tag name="KSO_WM_BEAUTIFY_FLAG" val=""/>
</p:tagLst>
</file>

<file path=ppt/tags/tag233.xml><?xml version="1.0" encoding="utf-8"?>
<p:tagLst xmlns:p="http://schemas.openxmlformats.org/presentationml/2006/main">
  <p:tag name="KSO_WM_BEAUTIFY_FLAG" val=""/>
</p:tagLst>
</file>

<file path=ppt/tags/tag234.xml><?xml version="1.0" encoding="utf-8"?>
<p:tagLst xmlns:p="http://schemas.openxmlformats.org/presentationml/2006/main">
  <p:tag name="KSO_WM_BEAUTIFY_FLAG" val=""/>
</p:tagLst>
</file>

<file path=ppt/tags/tag235.xml><?xml version="1.0" encoding="utf-8"?>
<p:tagLst xmlns:p="http://schemas.openxmlformats.org/presentationml/2006/main">
  <p:tag name="KSO_WM_BEAUTIFY_FLAG" val=""/>
</p:tagLst>
</file>

<file path=ppt/tags/tag236.xml><?xml version="1.0" encoding="utf-8"?>
<p:tagLst xmlns:p="http://schemas.openxmlformats.org/presentationml/2006/main">
  <p:tag name="KSO_WM_BEAUTIFY_FLAG" val=""/>
</p:tagLst>
</file>

<file path=ppt/tags/tag237.xml><?xml version="1.0" encoding="utf-8"?>
<p:tagLst xmlns:p="http://schemas.openxmlformats.org/presentationml/2006/main">
  <p:tag name="KSO_WM_BEAUTIFY_FLAG" val=""/>
</p:tagLst>
</file>

<file path=ppt/tags/tag238.xml><?xml version="1.0" encoding="utf-8"?>
<p:tagLst xmlns:p="http://schemas.openxmlformats.org/presentationml/2006/main">
  <p:tag name="KSO_WM_BEAUTIFY_FLAG" val=""/>
</p:tagLst>
</file>

<file path=ppt/tags/tag239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240.xml><?xml version="1.0" encoding="utf-8"?>
<p:tagLst xmlns:p="http://schemas.openxmlformats.org/presentationml/2006/main">
  <p:tag name="KSO_WM_BEAUTIFY_FLAG" val=""/>
</p:tagLst>
</file>

<file path=ppt/tags/tag241.xml><?xml version="1.0" encoding="utf-8"?>
<p:tagLst xmlns:p="http://schemas.openxmlformats.org/presentationml/2006/main">
  <p:tag name="KSO_WM_BEAUTIFY_FLAG" val=""/>
</p:tagLst>
</file>

<file path=ppt/tags/tag242.xml><?xml version="1.0" encoding="utf-8"?>
<p:tagLst xmlns:p="http://schemas.openxmlformats.org/presentationml/2006/main">
  <p:tag name="KSO_WM_BEAUTIFY_FLAG" val=""/>
</p:tagLst>
</file>

<file path=ppt/tags/tag243.xml><?xml version="1.0" encoding="utf-8"?>
<p:tagLst xmlns:p="http://schemas.openxmlformats.org/presentationml/2006/main">
  <p:tag name="KSO_WM_BEAUTIFY_FLAG" val=""/>
</p:tagLst>
</file>

<file path=ppt/tags/tag244.xml><?xml version="1.0" encoding="utf-8"?>
<p:tagLst xmlns:p="http://schemas.openxmlformats.org/presentationml/2006/main">
  <p:tag name="KSO_WM_BEAUTIFY_FLAG" val=""/>
</p:tagLst>
</file>

<file path=ppt/tags/tag245.xml><?xml version="1.0" encoding="utf-8"?>
<p:tagLst xmlns:p="http://schemas.openxmlformats.org/presentationml/2006/main">
  <p:tag name="KSO_WM_BEAUTIFY_FLAG" val=""/>
</p:tagLst>
</file>

<file path=ppt/tags/tag246.xml><?xml version="1.0" encoding="utf-8"?>
<p:tagLst xmlns:p="http://schemas.openxmlformats.org/presentationml/2006/main">
  <p:tag name="KSO_WM_BEAUTIFY_FLAG" val=""/>
</p:tagLst>
</file>

<file path=ppt/tags/tag247.xml><?xml version="1.0" encoding="utf-8"?>
<p:tagLst xmlns:p="http://schemas.openxmlformats.org/presentationml/2006/main">
  <p:tag name="KSO_WM_BEAUTIFY_FLAG" val=""/>
</p:tagLst>
</file>

<file path=ppt/tags/tag248.xml><?xml version="1.0" encoding="utf-8"?>
<p:tagLst xmlns:p="http://schemas.openxmlformats.org/presentationml/2006/main">
  <p:tag name="KSO_WM_BEAUTIFY_FLAG" val=""/>
</p:tagLst>
</file>

<file path=ppt/tags/tag249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250.xml><?xml version="1.0" encoding="utf-8"?>
<p:tagLst xmlns:p="http://schemas.openxmlformats.org/presentationml/2006/main">
  <p:tag name="KSO_WM_BEAUTIFY_FLAG" val=""/>
</p:tagLst>
</file>

<file path=ppt/tags/tag251.xml><?xml version="1.0" encoding="utf-8"?>
<p:tagLst xmlns:p="http://schemas.openxmlformats.org/presentationml/2006/main">
  <p:tag name="KSO_WM_BEAUTIFY_FLAG" val=""/>
</p:tagLst>
</file>

<file path=ppt/tags/tag252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54.xml><?xml version="1.0" encoding="utf-8"?>
<p:tagLst xmlns:p="http://schemas.openxmlformats.org/presentationml/2006/main">
  <p:tag name="KSO_WM_BEAUTIFY_FLAG" val=""/>
</p:tagLst>
</file>

<file path=ppt/tags/tag255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57.xml><?xml version="1.0" encoding="utf-8"?>
<p:tagLst xmlns:p="http://schemas.openxmlformats.org/presentationml/2006/main">
  <p:tag name="KSO_WM_BEAUTIFY_FLAG" val=""/>
</p:tagLst>
</file>

<file path=ppt/tags/tag258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259.xml><?xml version="1.0" encoding="utf-8"?>
<p:tagLst xmlns:p="http://schemas.openxmlformats.org/presentationml/2006/main">
  <p:tag name="KSO_WM_DOC_GUID" val="{2a4dcfc4-9c63-44c5-9b53-ddf45a1c50f2}"/>
  <p:tag name="KSO_WPP_MARK_KEY" val="7f666e34-a8ee-45e4-9d63-1debb30a738f"/>
  <p:tag name="COMMONDATA" val="eyJoZGlkIjoiYWY3ZTM4MmMxMDZiNWZhZmZhNTcyNzc1ZTRjYTU5MTIifQ=="/>
  <p:tag name="commondata" val="eyJoZGlkIjoiN2YxOGMyNDFkMTQxMWJhZTVlZDhiNDQyZGU2OTYwOWEifQ==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5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6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5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5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50"/>
  <p:tag name="KSO_WM_TEMPLATE_CATEGORY" val="custom"/>
  <p:tag name="KSO_WM_TEMPLATE_INDEX" val="20233488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67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488"/>
  <p:tag name="KSO_WM_TEMPLATE_THUMBS_INDEX" val="1、9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83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heme/theme1.xml><?xml version="1.0" encoding="utf-8"?>
<a:theme xmlns:a="http://schemas.openxmlformats.org/drawingml/2006/main" name="优翼生物课件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黑体"/>
        <a:ea typeface="黑体"/>
        <a:cs typeface=""/>
      </a:majorFont>
      <a:minorFont>
        <a:latin typeface="黑体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自定义 109">
      <a:dk1>
        <a:srgbClr val="000000"/>
      </a:dk1>
      <a:lt1>
        <a:srgbClr val="FFFFFF"/>
      </a:lt1>
      <a:dk2>
        <a:srgbClr val="44546A"/>
      </a:dk2>
      <a:lt2>
        <a:srgbClr val="FEFEFE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658BD5"/>
      </a:hlink>
      <a:folHlink>
        <a:srgbClr val="A16AA5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自定义 109">
      <a:dk1>
        <a:srgbClr val="000000"/>
      </a:dk1>
      <a:lt1>
        <a:srgbClr val="FFFFFF"/>
      </a:lt1>
      <a:dk2>
        <a:srgbClr val="44546A"/>
      </a:dk2>
      <a:lt2>
        <a:srgbClr val="FEFEFE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658BD5"/>
      </a:hlink>
      <a:folHlink>
        <a:srgbClr val="A16AA5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0</TotalTime>
  <Words>1546</Words>
  <Application>WPS 演示</Application>
  <PresentationFormat>自定义</PresentationFormat>
  <Paragraphs>292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黑体</vt:lpstr>
      <vt:lpstr>微软雅黑</vt:lpstr>
      <vt:lpstr>阿里巴巴普惠体 B</vt:lpstr>
      <vt:lpstr>Arial Unicode MS</vt:lpstr>
      <vt:lpstr>Wingdings</vt:lpstr>
      <vt:lpstr>楷体</vt:lpstr>
      <vt:lpstr>优翼生物课件</vt:lpstr>
      <vt:lpstr>Office 主题​​</vt:lpstr>
      <vt:lpstr>1_Office 主题​​</vt:lpstr>
      <vt:lpstr>细菌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115</cp:revision>
  <dcterms:created xsi:type="dcterms:W3CDTF">2005-03-24T11:45:00Z</dcterms:created>
  <dcterms:modified xsi:type="dcterms:W3CDTF">2024-08-31T00:59:17Z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EAD08B4AA3A746F5B0CE577AB4AF89BD</vt:lpwstr>
  </property>
</Properties>
</file>