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45"/>
  </p:handoutMasterIdLst>
  <p:sldIdLst>
    <p:sldId id="336" r:id="rId4"/>
    <p:sldId id="511" r:id="rId6"/>
    <p:sldId id="620" r:id="rId7"/>
    <p:sldId id="618" r:id="rId8"/>
    <p:sldId id="621" r:id="rId9"/>
    <p:sldId id="263" r:id="rId10"/>
    <p:sldId id="258" r:id="rId11"/>
    <p:sldId id="622" r:id="rId12"/>
    <p:sldId id="272" r:id="rId13"/>
    <p:sldId id="405" r:id="rId14"/>
    <p:sldId id="638" r:id="rId15"/>
    <p:sldId id="421" r:id="rId16"/>
    <p:sldId id="623" r:id="rId17"/>
    <p:sldId id="624" r:id="rId18"/>
    <p:sldId id="429" r:id="rId19"/>
    <p:sldId id="442" r:id="rId20"/>
    <p:sldId id="422" r:id="rId21"/>
    <p:sldId id="443" r:id="rId22"/>
    <p:sldId id="451" r:id="rId23"/>
    <p:sldId id="625" r:id="rId24"/>
    <p:sldId id="461" r:id="rId25"/>
    <p:sldId id="626" r:id="rId26"/>
    <p:sldId id="463" r:id="rId27"/>
    <p:sldId id="630" r:id="rId28"/>
    <p:sldId id="627" r:id="rId29"/>
    <p:sldId id="631" r:id="rId30"/>
    <p:sldId id="632" r:id="rId31"/>
    <p:sldId id="633" r:id="rId32"/>
    <p:sldId id="628" r:id="rId33"/>
    <p:sldId id="634" r:id="rId34"/>
    <p:sldId id="635" r:id="rId35"/>
    <p:sldId id="671" r:id="rId36"/>
    <p:sldId id="644" r:id="rId37"/>
    <p:sldId id="645" r:id="rId38"/>
    <p:sldId id="372" r:id="rId39"/>
    <p:sldId id="431" r:id="rId40"/>
    <p:sldId id="432" r:id="rId41"/>
    <p:sldId id="467" r:id="rId42"/>
    <p:sldId id="466" r:id="rId43"/>
    <p:sldId id="641" r:id="rId44"/>
  </p:sldIdLst>
  <p:sldSz cx="9144000" cy="5144135" type="screen16x9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87" userDrawn="1">
          <p15:clr>
            <a:srgbClr val="A4A3A4"/>
          </p15:clr>
        </p15:guide>
        <p15:guide id="2" pos="28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JZX010" initials="" lastIdx="0" clrIdx="0"/>
  <p:cmAuthor id="2" name="作者" initials="A" lastIdx="0" clrIdx="1"/>
  <p:cmAuthor id="1" name="kingsoft" initials="k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9FA9"/>
    <a:srgbClr val="CCFFCC"/>
    <a:srgbClr val="19202A"/>
    <a:srgbClr val="F0ECE6"/>
    <a:srgbClr val="1D1D1D"/>
    <a:srgbClr val="E6DFD5"/>
    <a:srgbClr val="ECECCE"/>
    <a:srgbClr val="EAE6D0"/>
    <a:srgbClr val="2C62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06" d="100"/>
          <a:sy n="106" d="100"/>
        </p:scale>
        <p:origin x="732" y="288"/>
      </p:cViewPr>
      <p:guideLst>
        <p:guide orient="horz" pos="1487"/>
        <p:guide pos="280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-4344" y="-720"/>
      </p:cViewPr>
      <p:guideLst>
        <p:guide orient="horz" pos="2644"/>
        <p:guide pos="210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0" Type="http://schemas.openxmlformats.org/officeDocument/2006/relationships/tags" Target="tags/tag346.xml"/><Relationship Id="rId5" Type="http://schemas.openxmlformats.org/officeDocument/2006/relationships/notesMaster" Target="notesMasters/notesMaster1.xml"/><Relationship Id="rId49" Type="http://schemas.openxmlformats.org/officeDocument/2006/relationships/commentAuthors" Target="commentAuthors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D4A67A-4AFA-4648-81F8-C6968A51882D}" type="datetimeFigureOut">
              <a:rPr lang="zh-CN" altLang="en-US" smtClean="0">
                <a:ea typeface="黑体" panose="02010609060101010101" pitchFamily="2" charset="-122"/>
              </a:rPr>
            </a:fld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BB2506-0F9E-474E-A55C-D88F5BB8828D}" type="slidenum">
              <a:rPr lang="zh-CN" altLang="en-US" smtClean="0">
                <a:ea typeface="黑体" panose="02010609060101010101" pitchFamily="2" charset="-122"/>
              </a:rPr>
            </a:fld>
            <a:endParaRPr lang="zh-CN" altLang="en-US"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2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2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406"/>
            <a:ext cx="8528050" cy="2470861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851"/>
            <a:ext cx="2057400" cy="273878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8213"/>
            <a:ext cx="8528049" cy="1707231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33"/>
            <a:ext cx="8100000" cy="540067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146"/>
            <a:ext cx="8100060" cy="432012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46"/>
            <a:ext cx="8432800" cy="2223974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851"/>
            <a:ext cx="2057400" cy="273878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3163"/>
            <a:ext cx="8432799" cy="1740066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711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580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8165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3092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901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5269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618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618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318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428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50084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474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9130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318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318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344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618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580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3116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850"/>
            <a:ext cx="2160000" cy="3867627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925"/>
            <a:ext cx="7512050" cy="1839744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80"/>
            <a:ext cx="7512050" cy="2196576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426"/>
            <a:ext cx="3886200" cy="3610346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426"/>
            <a:ext cx="3886200" cy="3610346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33"/>
            <a:ext cx="8100000" cy="540067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237"/>
            <a:ext cx="3868340" cy="40505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958"/>
            <a:ext cx="3868340" cy="3096673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282"/>
            <a:ext cx="3887391" cy="40505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9002"/>
            <a:ext cx="3887391" cy="3096673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33"/>
            <a:ext cx="7886700" cy="4363739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9" Type="http://schemas.openxmlformats.org/officeDocument/2006/relationships/theme" Target="../theme/theme2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21100" y="270033"/>
            <a:ext cx="8100000" cy="540067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521018" y="1023588"/>
            <a:ext cx="8099584" cy="3610421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521018" y="4767851"/>
            <a:ext cx="2057400" cy="2738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28950" y="4767851"/>
            <a:ext cx="3086100" cy="2738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565583" y="4767851"/>
            <a:ext cx="2057400" cy="2738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318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779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580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580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580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318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jpeg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image" Target="../media/image12.jpeg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191.xml"/><Relationship Id="rId19" Type="http://schemas.openxmlformats.org/officeDocument/2006/relationships/tags" Target="../tags/tag204.xml"/><Relationship Id="rId18" Type="http://schemas.openxmlformats.org/officeDocument/2006/relationships/tags" Target="../tags/tag203.xml"/><Relationship Id="rId17" Type="http://schemas.openxmlformats.org/officeDocument/2006/relationships/tags" Target="../tags/tag202.xml"/><Relationship Id="rId16" Type="http://schemas.openxmlformats.org/officeDocument/2006/relationships/tags" Target="../tags/tag201.xml"/><Relationship Id="rId15" Type="http://schemas.openxmlformats.org/officeDocument/2006/relationships/tags" Target="../tags/tag200.xml"/><Relationship Id="rId14" Type="http://schemas.openxmlformats.org/officeDocument/2006/relationships/image" Target="../media/image15.jpeg"/><Relationship Id="rId13" Type="http://schemas.openxmlformats.org/officeDocument/2006/relationships/tags" Target="../tags/tag199.xml"/><Relationship Id="rId12" Type="http://schemas.openxmlformats.org/officeDocument/2006/relationships/image" Target="../media/image14.jpeg"/><Relationship Id="rId11" Type="http://schemas.openxmlformats.org/officeDocument/2006/relationships/tags" Target="../tags/tag198.xml"/><Relationship Id="rId10" Type="http://schemas.openxmlformats.org/officeDocument/2006/relationships/tags" Target="../tags/tag197.xml"/><Relationship Id="rId1" Type="http://schemas.openxmlformats.org/officeDocument/2006/relationships/tags" Target="../tags/tag190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tags" Target="../tags/tag20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18.xml"/><Relationship Id="rId8" Type="http://schemas.openxmlformats.org/officeDocument/2006/relationships/tags" Target="../tags/tag217.xml"/><Relationship Id="rId7" Type="http://schemas.openxmlformats.org/officeDocument/2006/relationships/tags" Target="../tags/tag216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221.xml"/><Relationship Id="rId11" Type="http://schemas.openxmlformats.org/officeDocument/2006/relationships/tags" Target="../tags/tag220.xml"/><Relationship Id="rId10" Type="http://schemas.openxmlformats.org/officeDocument/2006/relationships/tags" Target="../tags/tag219.xml"/><Relationship Id="rId1" Type="http://schemas.openxmlformats.org/officeDocument/2006/relationships/tags" Target="../tags/tag210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image" Target="../media/image16.png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3" Type="http://schemas.openxmlformats.org/officeDocument/2006/relationships/image" Target="../media/image17.png"/><Relationship Id="rId2" Type="http://schemas.openxmlformats.org/officeDocument/2006/relationships/tags" Target="../tags/tag228.xml"/><Relationship Id="rId1" Type="http://schemas.openxmlformats.org/officeDocument/2006/relationships/tags" Target="../tags/tag22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image" Target="../media/image19.jpeg"/><Relationship Id="rId5" Type="http://schemas.openxmlformats.org/officeDocument/2006/relationships/tags" Target="../tags/tag234.xml"/><Relationship Id="rId4" Type="http://schemas.openxmlformats.org/officeDocument/2006/relationships/image" Target="../media/image18.jpeg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241.xml"/><Relationship Id="rId14" Type="http://schemas.openxmlformats.org/officeDocument/2006/relationships/tags" Target="../tags/tag240.xml"/><Relationship Id="rId13" Type="http://schemas.openxmlformats.org/officeDocument/2006/relationships/tags" Target="../tags/tag239.xml"/><Relationship Id="rId12" Type="http://schemas.openxmlformats.org/officeDocument/2006/relationships/image" Target="../media/image21.jpeg"/><Relationship Id="rId11" Type="http://schemas.openxmlformats.org/officeDocument/2006/relationships/tags" Target="../tags/tag238.xml"/><Relationship Id="rId10" Type="http://schemas.openxmlformats.org/officeDocument/2006/relationships/image" Target="../media/image20.jpeg"/><Relationship Id="rId1" Type="http://schemas.openxmlformats.org/officeDocument/2006/relationships/tags" Target="../tags/tag23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50.xml"/><Relationship Id="rId8" Type="http://schemas.openxmlformats.org/officeDocument/2006/relationships/tags" Target="../tags/tag249.xml"/><Relationship Id="rId7" Type="http://schemas.openxmlformats.org/officeDocument/2006/relationships/tags" Target="../tags/tag248.xml"/><Relationship Id="rId6" Type="http://schemas.openxmlformats.org/officeDocument/2006/relationships/tags" Target="../tags/tag247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253.xml"/><Relationship Id="rId11" Type="http://schemas.openxmlformats.org/officeDocument/2006/relationships/tags" Target="../tags/tag252.xml"/><Relationship Id="rId10" Type="http://schemas.openxmlformats.org/officeDocument/2006/relationships/tags" Target="../tags/tag251.xml"/><Relationship Id="rId1" Type="http://schemas.openxmlformats.org/officeDocument/2006/relationships/tags" Target="../tags/tag24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6.xml"/><Relationship Id="rId3" Type="http://schemas.openxmlformats.org/officeDocument/2006/relationships/image" Target="../media/image22.jpeg"/><Relationship Id="rId2" Type="http://schemas.openxmlformats.org/officeDocument/2006/relationships/tags" Target="../tags/tag255.xml"/><Relationship Id="rId1" Type="http://schemas.openxmlformats.org/officeDocument/2006/relationships/tags" Target="../tags/tag25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65.xml"/><Relationship Id="rId8" Type="http://schemas.openxmlformats.org/officeDocument/2006/relationships/tags" Target="../tags/tag264.xml"/><Relationship Id="rId7" Type="http://schemas.openxmlformats.org/officeDocument/2006/relationships/tags" Target="../tags/tag263.xml"/><Relationship Id="rId6" Type="http://schemas.openxmlformats.org/officeDocument/2006/relationships/tags" Target="../tags/tag262.xml"/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" Type="http://schemas.openxmlformats.org/officeDocument/2006/relationships/tags" Target="../tags/tag259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258.xml"/><Relationship Id="rId19" Type="http://schemas.openxmlformats.org/officeDocument/2006/relationships/tags" Target="../tags/tag275.xml"/><Relationship Id="rId18" Type="http://schemas.openxmlformats.org/officeDocument/2006/relationships/tags" Target="../tags/tag274.xml"/><Relationship Id="rId17" Type="http://schemas.openxmlformats.org/officeDocument/2006/relationships/tags" Target="../tags/tag273.xml"/><Relationship Id="rId16" Type="http://schemas.openxmlformats.org/officeDocument/2006/relationships/tags" Target="../tags/tag272.xml"/><Relationship Id="rId15" Type="http://schemas.openxmlformats.org/officeDocument/2006/relationships/tags" Target="../tags/tag271.xml"/><Relationship Id="rId14" Type="http://schemas.openxmlformats.org/officeDocument/2006/relationships/tags" Target="../tags/tag270.xml"/><Relationship Id="rId13" Type="http://schemas.openxmlformats.org/officeDocument/2006/relationships/tags" Target="../tags/tag269.xml"/><Relationship Id="rId12" Type="http://schemas.openxmlformats.org/officeDocument/2006/relationships/tags" Target="../tags/tag268.xml"/><Relationship Id="rId11" Type="http://schemas.openxmlformats.org/officeDocument/2006/relationships/tags" Target="../tags/tag267.xml"/><Relationship Id="rId10" Type="http://schemas.openxmlformats.org/officeDocument/2006/relationships/tags" Target="../tags/tag266.xml"/><Relationship Id="rId1" Type="http://schemas.openxmlformats.org/officeDocument/2006/relationships/tags" Target="../tags/tag2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8.xml"/><Relationship Id="rId3" Type="http://schemas.openxmlformats.org/officeDocument/2006/relationships/image" Target="../media/image23.jpeg"/><Relationship Id="rId2" Type="http://schemas.openxmlformats.org/officeDocument/2006/relationships/tags" Target="../tags/tag277.xml"/><Relationship Id="rId1" Type="http://schemas.openxmlformats.org/officeDocument/2006/relationships/tags" Target="../tags/tag276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tags" Target="../tags/tag27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tags" Target="../tags/tag288.xml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294.xml"/><Relationship Id="rId12" Type="http://schemas.openxmlformats.org/officeDocument/2006/relationships/tags" Target="../tags/tag293.xml"/><Relationship Id="rId11" Type="http://schemas.openxmlformats.org/officeDocument/2006/relationships/tags" Target="../tags/tag292.xml"/><Relationship Id="rId10" Type="http://schemas.openxmlformats.org/officeDocument/2006/relationships/tags" Target="../tags/tag291.xml"/><Relationship Id="rId1" Type="http://schemas.openxmlformats.org/officeDocument/2006/relationships/tags" Target="../tags/tag28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7.xml"/><Relationship Id="rId3" Type="http://schemas.openxmlformats.org/officeDocument/2006/relationships/image" Target="../media/image26.jpeg"/><Relationship Id="rId2" Type="http://schemas.openxmlformats.org/officeDocument/2006/relationships/tags" Target="../tags/tag296.xml"/><Relationship Id="rId1" Type="http://schemas.openxmlformats.org/officeDocument/2006/relationships/tags" Target="../tags/tag295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00.xml"/><Relationship Id="rId3" Type="http://schemas.openxmlformats.org/officeDocument/2006/relationships/image" Target="../media/image27.jpeg"/><Relationship Id="rId2" Type="http://schemas.openxmlformats.org/officeDocument/2006/relationships/tags" Target="../tags/tag299.xml"/><Relationship Id="rId1" Type="http://schemas.openxmlformats.org/officeDocument/2006/relationships/tags" Target="../tags/tag298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03.xml"/><Relationship Id="rId7" Type="http://schemas.openxmlformats.org/officeDocument/2006/relationships/image" Target="../media/image32.jpeg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tags" Target="../tags/tag302.xml"/><Relationship Id="rId1" Type="http://schemas.openxmlformats.org/officeDocument/2006/relationships/tags" Target="../tags/tag301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08.xml"/><Relationship Id="rId4" Type="http://schemas.openxmlformats.org/officeDocument/2006/relationships/tags" Target="../tags/tag307.xml"/><Relationship Id="rId3" Type="http://schemas.openxmlformats.org/officeDocument/2006/relationships/tags" Target="../tags/tag306.xml"/><Relationship Id="rId2" Type="http://schemas.openxmlformats.org/officeDocument/2006/relationships/tags" Target="../tags/tag305.xml"/><Relationship Id="rId1" Type="http://schemas.openxmlformats.org/officeDocument/2006/relationships/tags" Target="../tags/tag304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10.xml"/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tags" Target="../tags/tag309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1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tags" Target="../tags/tag311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316.xml"/><Relationship Id="rId6" Type="http://schemas.openxmlformats.org/officeDocument/2006/relationships/tags" Target="../tags/tag315.xml"/><Relationship Id="rId5" Type="http://schemas.openxmlformats.org/officeDocument/2006/relationships/tags" Target="../tags/tag314.xml"/><Relationship Id="rId4" Type="http://schemas.openxmlformats.org/officeDocument/2006/relationships/image" Target="../media/image41.pn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tags" Target="../tags/tag3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18.xml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tags" Target="../tags/tag317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20.xml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tags" Target="../tags/tag3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2.xml"/><Relationship Id="rId1" Type="http://schemas.openxmlformats.org/officeDocument/2006/relationships/tags" Target="../tags/tag3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4.xml"/><Relationship Id="rId1" Type="http://schemas.openxmlformats.org/officeDocument/2006/relationships/tags" Target="../tags/tag3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6.xml"/><Relationship Id="rId1" Type="http://schemas.openxmlformats.org/officeDocument/2006/relationships/tags" Target="../tags/tag3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8.xml"/><Relationship Id="rId1" Type="http://schemas.openxmlformats.org/officeDocument/2006/relationships/tags" Target="../tags/tag3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0.xml"/><Relationship Id="rId1" Type="http://schemas.openxmlformats.org/officeDocument/2006/relationships/tags" Target="../tags/tag329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" Type="http://schemas.openxmlformats.org/officeDocument/2006/relationships/tags" Target="../tags/tag331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37.xml"/><Relationship Id="rId3" Type="http://schemas.openxmlformats.org/officeDocument/2006/relationships/tags" Target="../tags/tag336.xml"/><Relationship Id="rId2" Type="http://schemas.openxmlformats.org/officeDocument/2006/relationships/tags" Target="../tags/tag335.xml"/><Relationship Id="rId1" Type="http://schemas.openxmlformats.org/officeDocument/2006/relationships/tags" Target="../tags/tag334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42.xml"/><Relationship Id="rId4" Type="http://schemas.openxmlformats.org/officeDocument/2006/relationships/tags" Target="../tags/tag341.xml"/><Relationship Id="rId3" Type="http://schemas.openxmlformats.org/officeDocument/2006/relationships/tags" Target="../tags/tag340.xml"/><Relationship Id="rId2" Type="http://schemas.openxmlformats.org/officeDocument/2006/relationships/tags" Target="../tags/tag339.xml"/><Relationship Id="rId1" Type="http://schemas.openxmlformats.org/officeDocument/2006/relationships/tags" Target="../tags/tag338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image" Target="../media/image3.jpeg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" Type="http://schemas.openxmlformats.org/officeDocument/2006/relationships/tags" Target="../tags/tag34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tags" Target="../tags/tag137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image" Target="../media/image4.jpeg"/><Relationship Id="rId38" Type="http://schemas.openxmlformats.org/officeDocument/2006/relationships/slideLayout" Target="../slideLayouts/slideLayout2.xml"/><Relationship Id="rId37" Type="http://schemas.openxmlformats.org/officeDocument/2006/relationships/tags" Target="../tags/tag165.xml"/><Relationship Id="rId36" Type="http://schemas.openxmlformats.org/officeDocument/2006/relationships/tags" Target="../tags/tag164.xml"/><Relationship Id="rId35" Type="http://schemas.openxmlformats.org/officeDocument/2006/relationships/tags" Target="../tags/tag163.xml"/><Relationship Id="rId34" Type="http://schemas.openxmlformats.org/officeDocument/2006/relationships/tags" Target="../tags/tag162.xml"/><Relationship Id="rId33" Type="http://schemas.openxmlformats.org/officeDocument/2006/relationships/tags" Target="../tags/tag161.xml"/><Relationship Id="rId32" Type="http://schemas.openxmlformats.org/officeDocument/2006/relationships/tags" Target="../tags/tag160.xml"/><Relationship Id="rId31" Type="http://schemas.openxmlformats.org/officeDocument/2006/relationships/tags" Target="../tags/tag159.xml"/><Relationship Id="rId30" Type="http://schemas.openxmlformats.org/officeDocument/2006/relationships/tags" Target="../tags/tag158.xml"/><Relationship Id="rId3" Type="http://schemas.openxmlformats.org/officeDocument/2006/relationships/tags" Target="../tags/tag134.xml"/><Relationship Id="rId29" Type="http://schemas.openxmlformats.org/officeDocument/2006/relationships/tags" Target="../tags/tag157.xml"/><Relationship Id="rId28" Type="http://schemas.openxmlformats.org/officeDocument/2006/relationships/tags" Target="../tags/tag156.xml"/><Relationship Id="rId27" Type="http://schemas.openxmlformats.org/officeDocument/2006/relationships/tags" Target="../tags/tag155.xml"/><Relationship Id="rId26" Type="http://schemas.openxmlformats.org/officeDocument/2006/relationships/tags" Target="../tags/tag154.xml"/><Relationship Id="rId25" Type="http://schemas.openxmlformats.org/officeDocument/2006/relationships/tags" Target="../tags/tag153.xml"/><Relationship Id="rId24" Type="http://schemas.openxmlformats.org/officeDocument/2006/relationships/tags" Target="../tags/tag152.xml"/><Relationship Id="rId23" Type="http://schemas.openxmlformats.org/officeDocument/2006/relationships/tags" Target="../tags/tag151.xml"/><Relationship Id="rId22" Type="http://schemas.openxmlformats.org/officeDocument/2006/relationships/tags" Target="../tags/tag150.xml"/><Relationship Id="rId21" Type="http://schemas.openxmlformats.org/officeDocument/2006/relationships/tags" Target="../tags/tag149.xml"/><Relationship Id="rId20" Type="http://schemas.openxmlformats.org/officeDocument/2006/relationships/tags" Target="../tags/tag148.xml"/><Relationship Id="rId2" Type="http://schemas.openxmlformats.org/officeDocument/2006/relationships/tags" Target="../tags/tag133.xml"/><Relationship Id="rId19" Type="http://schemas.openxmlformats.org/officeDocument/2006/relationships/tags" Target="../tags/tag147.xml"/><Relationship Id="rId18" Type="http://schemas.openxmlformats.org/officeDocument/2006/relationships/tags" Target="../tags/tag146.xml"/><Relationship Id="rId17" Type="http://schemas.openxmlformats.org/officeDocument/2006/relationships/tags" Target="../tags/tag145.xml"/><Relationship Id="rId16" Type="http://schemas.openxmlformats.org/officeDocument/2006/relationships/tags" Target="../tags/tag144.xml"/><Relationship Id="rId15" Type="http://schemas.openxmlformats.org/officeDocument/2006/relationships/tags" Target="../tags/tag143.xml"/><Relationship Id="rId14" Type="http://schemas.openxmlformats.org/officeDocument/2006/relationships/tags" Target="../tags/tag142.xml"/><Relationship Id="rId13" Type="http://schemas.openxmlformats.org/officeDocument/2006/relationships/tags" Target="../tags/tag141.xml"/><Relationship Id="rId12" Type="http://schemas.openxmlformats.org/officeDocument/2006/relationships/image" Target="../media/image6.png"/><Relationship Id="rId11" Type="http://schemas.openxmlformats.org/officeDocument/2006/relationships/tags" Target="../tags/tag140.xml"/><Relationship Id="rId10" Type="http://schemas.openxmlformats.org/officeDocument/2006/relationships/image" Target="../media/image5.png"/><Relationship Id="rId1" Type="http://schemas.openxmlformats.org/officeDocument/2006/relationships/tags" Target="../tags/tag13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8.xml"/><Relationship Id="rId4" Type="http://schemas.openxmlformats.org/officeDocument/2006/relationships/image" Target="../media/image8.png"/><Relationship Id="rId3" Type="http://schemas.openxmlformats.org/officeDocument/2006/relationships/image" Target="../media/image7.jpeg"/><Relationship Id="rId2" Type="http://schemas.openxmlformats.org/officeDocument/2006/relationships/tags" Target="../tags/tag167.xml"/><Relationship Id="rId1" Type="http://schemas.openxmlformats.org/officeDocument/2006/relationships/tags" Target="../tags/tag16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7.xml"/><Relationship Id="rId8" Type="http://schemas.openxmlformats.org/officeDocument/2006/relationships/tags" Target="../tags/tag176.xml"/><Relationship Id="rId7" Type="http://schemas.openxmlformats.org/officeDocument/2006/relationships/tags" Target="../tags/tag175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80.xml"/><Relationship Id="rId11" Type="http://schemas.openxmlformats.org/officeDocument/2006/relationships/tags" Target="../tags/tag179.xml"/><Relationship Id="rId10" Type="http://schemas.openxmlformats.org/officeDocument/2006/relationships/tags" Target="../tags/tag178.xml"/><Relationship Id="rId1" Type="http://schemas.openxmlformats.org/officeDocument/2006/relationships/tags" Target="../tags/tag169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3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6.xml"/><Relationship Id="rId3" Type="http://schemas.openxmlformats.org/officeDocument/2006/relationships/image" Target="../media/image11.jpeg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34920" y="4688829"/>
            <a:ext cx="3659497" cy="3454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 algn="dist" defTabSz="342900"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人教版  生物（初中） （七年级 上）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915376" y="1198695"/>
            <a:ext cx="3721894" cy="2525078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标题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uLnTx/>
                <a:uFillTx/>
                <a:sym typeface="+mn-ea"/>
              </a:rPr>
              <a:t>无脊椎动物</a:t>
            </a:r>
            <a:endParaRPr lang="zh-CN" altLang="en-US" sz="4800" dirty="0">
              <a:uLnTx/>
              <a:uFillTx/>
              <a:sym typeface="+mn-ea"/>
            </a:endParaRPr>
          </a:p>
        </p:txBody>
      </p:sp>
      <p:sp>
        <p:nvSpPr>
          <p:cNvPr id="5" name="署名"/>
          <p:cNvSpPr>
            <a:spLocks noGrp="1"/>
          </p:cNvSpPr>
          <p:nvPr>
            <p:ph type="body" sz="quarter" idx="17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 dirty="0">
                <a:solidFill>
                  <a:schemeClr val="tx1"/>
                </a:solidFill>
                <a:sym typeface="+mn-lt"/>
              </a:rPr>
              <a:t>第二章  第一节</a:t>
            </a:r>
            <a:endParaRPr lang="zh-CN" altLang="en-US" sz="2200" dirty="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二、扁形动物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080" y="643890"/>
            <a:ext cx="64376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（一）代表动物</a:t>
            </a:r>
            <a:r>
              <a:rPr lang="en-US" altLang="zh-CN" sz="2800" b="1" spc="30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</a:t>
            </a:r>
            <a:r>
              <a:rPr lang="zh-CN" altLang="en-US" sz="2800" b="1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+mn-ea"/>
                <a:sym typeface="+mn-ea"/>
              </a:rPr>
              <a:t>涡虫</a:t>
            </a:r>
            <a:endParaRPr lang="zh-CN" altLang="en-US" sz="2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0835" y="899160"/>
            <a:ext cx="8558530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外部形态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marL="742950" lvl="1" indent="0" algn="l" fontAlgn="auto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身体柔软、柳叶形、背腹扁平、两侧对称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marL="742950" lvl="1" indent="0" algn="l" fontAlgn="auto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体长一般1-1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5</a:t>
            </a:r>
            <a:r>
              <a:rPr lang="zh-CN" altLang="en-US" sz="2400" dirty="0">
                <a:sym typeface="+mn-ea"/>
              </a:rPr>
              <a:t>CM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marL="742950" lvl="1" indent="0" algn="l" fontAlgn="auto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背面呈褐色，三角形的前端背面有两个可以感光的黑色眼点。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marL="742950" lvl="1" indent="0" algn="l" fontAlgn="auto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消化器官简单，吃进去的食物在肠内消化，消化后的食物仍从口排出，有口无肛门。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0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二、扁形动物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080" y="643890"/>
            <a:ext cx="64376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（二）其他扁形动物</a:t>
            </a:r>
            <a:endParaRPr lang="zh-CN" altLang="en-US" sz="2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36865" name="Text Box 2"/>
          <p:cNvSpPr/>
          <p:nvPr>
            <p:custDataLst>
              <p:tags r:id="rId3"/>
            </p:custDataLst>
          </p:nvPr>
        </p:nvSpPr>
        <p:spPr>
          <a:xfrm>
            <a:off x="998855" y="2891155"/>
            <a:ext cx="6059170" cy="340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  <a:buFont typeface="Arial" panose="020B0604020202020204" pitchFamily="34" charset="0"/>
            </a:pPr>
            <a:endParaRPr lang="zh-CN" altLang="en-US" sz="1350" b="1"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pic>
        <p:nvPicPr>
          <p:cNvPr id="36866" name="Picture 3" descr="日本血吸虫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6963410" y="1213485"/>
            <a:ext cx="1231900" cy="212280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6868" name="Rectangle 2"/>
          <p:cNvSpPr/>
          <p:nvPr>
            <p:custDataLst>
              <p:tags r:id="rId6"/>
            </p:custDataLst>
          </p:nvPr>
        </p:nvSpPr>
        <p:spPr>
          <a:xfrm>
            <a:off x="764540" y="3387090"/>
            <a:ext cx="1411605" cy="4387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涡虫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6869" name="Rectangle 2"/>
          <p:cNvSpPr/>
          <p:nvPr>
            <p:custDataLst>
              <p:tags r:id="rId7"/>
            </p:custDataLst>
          </p:nvPr>
        </p:nvSpPr>
        <p:spPr>
          <a:xfrm>
            <a:off x="2959100" y="3387090"/>
            <a:ext cx="1235710" cy="4387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buFont typeface="Arial" panose="020B0604020202020204" pitchFamily="34" charset="0"/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绦虫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pic>
        <p:nvPicPr>
          <p:cNvPr id="36870" name="Picture 3" descr="蜗虫P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744220" y="1213485"/>
            <a:ext cx="1517015" cy="214884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6871" name="Rectangle 2"/>
          <p:cNvSpPr/>
          <p:nvPr>
            <p:custDataLst>
              <p:tags r:id="rId10"/>
            </p:custDataLst>
          </p:nvPr>
        </p:nvSpPr>
        <p:spPr>
          <a:xfrm>
            <a:off x="4314825" y="3856355"/>
            <a:ext cx="1925955" cy="600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寄生生活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pic>
        <p:nvPicPr>
          <p:cNvPr id="36872" name="Picture 13" descr="http://p0.so.qhimgs1.com/bdr/_240_/t01ba6b821ade8019f0.jp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5069840" y="1213485"/>
            <a:ext cx="1557020" cy="212280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73" name="Picture 15" descr="http://p2.so.qhimgs1.com/bdr/_240_/t0155f82574d96015be.jp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rcRect b="13301"/>
          <a:stretch>
            <a:fillRect/>
          </a:stretch>
        </p:blipFill>
        <p:spPr>
          <a:xfrm>
            <a:off x="2560320" y="1213485"/>
            <a:ext cx="2220595" cy="213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6874" name="Rectangle 2"/>
          <p:cNvSpPr/>
          <p:nvPr>
            <p:custDataLst>
              <p:tags r:id="rId15"/>
            </p:custDataLst>
          </p:nvPr>
        </p:nvSpPr>
        <p:spPr>
          <a:xfrm>
            <a:off x="6664960" y="3387090"/>
            <a:ext cx="1908175" cy="4387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buFont typeface="Arial" panose="020B0604020202020204" pitchFamily="34" charset="0"/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血吸虫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6875" name="Rectangle 2"/>
          <p:cNvSpPr/>
          <p:nvPr>
            <p:custDataLst>
              <p:tags r:id="rId16"/>
            </p:custDataLst>
          </p:nvPr>
        </p:nvSpPr>
        <p:spPr>
          <a:xfrm>
            <a:off x="4686300" y="3387090"/>
            <a:ext cx="2410460" cy="3898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buFont typeface="Arial" panose="020B0604020202020204" pitchFamily="34" charset="0"/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华枝睾吸虫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cxnSp>
        <p:nvCxnSpPr>
          <p:cNvPr id="36876" name="直接连接符 16"/>
          <p:cNvCxnSpPr/>
          <p:nvPr>
            <p:custDataLst>
              <p:tags r:id="rId17"/>
            </p:custDataLst>
          </p:nvPr>
        </p:nvCxnSpPr>
        <p:spPr>
          <a:xfrm>
            <a:off x="2409645" y="1017752"/>
            <a:ext cx="1905" cy="4010025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</a:ln>
        </p:spPr>
      </p:cxnSp>
      <p:sp>
        <p:nvSpPr>
          <p:cNvPr id="36877" name="Rectangle 2"/>
          <p:cNvSpPr/>
          <p:nvPr>
            <p:custDataLst>
              <p:tags r:id="rId18"/>
            </p:custDataLst>
          </p:nvPr>
        </p:nvSpPr>
        <p:spPr>
          <a:xfrm>
            <a:off x="610870" y="3856355"/>
            <a:ext cx="1647825" cy="5575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自由生活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29205" y="4519930"/>
            <a:ext cx="6323965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lnSpc>
                <a:spcPct val="9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寄生虫特点：消化器官简单、生殖器官发达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 fill="hold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 fill="hold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 fill="hold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 fill="hold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/>
      <p:bldP spid="36868" grpId="0"/>
      <p:bldP spid="36869" grpId="0"/>
      <p:bldP spid="36871" grpId="0"/>
      <p:bldP spid="36874" grpId="0"/>
      <p:bldP spid="36875" grpId="0"/>
      <p:bldP spid="36877" grpId="0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二、扁形动物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080" y="643890"/>
            <a:ext cx="64376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（三）主要特征</a:t>
            </a:r>
            <a:endParaRPr lang="zh-CN" altLang="en-US" sz="2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43000" y="1496695"/>
            <a:ext cx="2104390" cy="2546985"/>
            <a:chOff x="1800" y="2357"/>
            <a:chExt cx="3314" cy="4011"/>
          </a:xfrm>
        </p:grpSpPr>
        <p:sp>
          <p:nvSpPr>
            <p:cNvPr id="7" name="同心圆 6"/>
            <p:cNvSpPr/>
            <p:nvPr/>
          </p:nvSpPr>
          <p:spPr>
            <a:xfrm>
              <a:off x="2572" y="2357"/>
              <a:ext cx="1955" cy="1938"/>
            </a:xfrm>
            <a:prstGeom prst="donut">
              <a:avLst>
                <a:gd name="adj" fmla="val 8504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600">
                  <a:solidFill>
                    <a:schemeClr val="tx1"/>
                  </a:solidFill>
                </a:rPr>
                <a:t>1</a:t>
              </a:r>
              <a:endParaRPr lang="en-US" altLang="zh-CN" sz="6600">
                <a:solidFill>
                  <a:schemeClr val="tx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800" y="4519"/>
              <a:ext cx="3314" cy="184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身体呈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两侧对称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83000" y="1496695"/>
            <a:ext cx="1808480" cy="2251710"/>
            <a:chOff x="5800" y="2357"/>
            <a:chExt cx="2848" cy="3546"/>
          </a:xfrm>
        </p:grpSpPr>
        <p:sp>
          <p:nvSpPr>
            <p:cNvPr id="11" name="文本框 10"/>
            <p:cNvSpPr txBox="1"/>
            <p:nvPr/>
          </p:nvSpPr>
          <p:spPr>
            <a:xfrm>
              <a:off x="5800" y="4984"/>
              <a:ext cx="2848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背腹扁平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</p:txBody>
        </p:sp>
        <p:sp>
          <p:nvSpPr>
            <p:cNvPr id="8" name="同心圆 7"/>
            <p:cNvSpPr/>
            <p:nvPr>
              <p:custDataLst>
                <p:tags r:id="rId3"/>
              </p:custDataLst>
            </p:nvPr>
          </p:nvSpPr>
          <p:spPr>
            <a:xfrm>
              <a:off x="6247" y="2357"/>
              <a:ext cx="1955" cy="1938"/>
            </a:xfrm>
            <a:prstGeom prst="donut">
              <a:avLst>
                <a:gd name="adj" fmla="val 8504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600">
                  <a:solidFill>
                    <a:schemeClr val="tx1"/>
                  </a:solidFill>
                </a:rPr>
                <a:t>2</a:t>
              </a:r>
              <a:endParaRPr lang="en-US" altLang="zh-CN" sz="660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59500" y="1496695"/>
            <a:ext cx="1402080" cy="2546350"/>
            <a:chOff x="9700" y="2357"/>
            <a:chExt cx="2208" cy="4010"/>
          </a:xfrm>
        </p:grpSpPr>
        <p:sp>
          <p:nvSpPr>
            <p:cNvPr id="14" name="文本框 13"/>
            <p:cNvSpPr txBox="1"/>
            <p:nvPr/>
          </p:nvSpPr>
          <p:spPr>
            <a:xfrm>
              <a:off x="9700" y="4519"/>
              <a:ext cx="2208" cy="184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有口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无肛门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</p:txBody>
        </p:sp>
        <p:sp>
          <p:nvSpPr>
            <p:cNvPr id="12" name="同心圆 11"/>
            <p:cNvSpPr/>
            <p:nvPr>
              <p:custDataLst>
                <p:tags r:id="rId4"/>
              </p:custDataLst>
            </p:nvPr>
          </p:nvSpPr>
          <p:spPr>
            <a:xfrm>
              <a:off x="9869" y="2357"/>
              <a:ext cx="1955" cy="1938"/>
            </a:xfrm>
            <a:prstGeom prst="donut">
              <a:avLst>
                <a:gd name="adj" fmla="val 8504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600">
                  <a:solidFill>
                    <a:schemeClr val="tx1"/>
                  </a:solidFill>
                </a:rPr>
                <a:t>3</a:t>
              </a:r>
              <a:endParaRPr lang="en-US" altLang="zh-CN" sz="6600">
                <a:solidFill>
                  <a:schemeClr val="tx1"/>
                </a:solidFill>
              </a:endParaRPr>
            </a:p>
          </p:txBody>
        </p:sp>
      </p:grp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47596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62596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43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75026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00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16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502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二、扁形动物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080" y="643890"/>
            <a:ext cx="64376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（四）</a:t>
            </a:r>
            <a:r>
              <a:rPr lang="zh-CN" altLang="en-US" sz="2800" b="1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+mn-ea"/>
                <a:sym typeface="黑体" panose="02010609060101010101" pitchFamily="2" charset="-122"/>
              </a:rPr>
              <a:t>比较</a:t>
            </a:r>
            <a:r>
              <a:rPr lang="zh-CN" altLang="en-US" sz="2800" b="1" spc="180">
                <a:ln w="3175">
                  <a:noFill/>
                  <a:prstDash val="dash"/>
                </a:ln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刺胞</a:t>
            </a:r>
            <a:r>
              <a:rPr lang="zh-CN" altLang="en-US" sz="2800" b="1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+mn-ea"/>
                <a:sym typeface="黑体" panose="02010609060101010101" pitchFamily="2" charset="-122"/>
              </a:rPr>
              <a:t>动物和扁形动物</a:t>
            </a:r>
            <a:endParaRPr lang="zh-CN" altLang="en-US" sz="2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sym typeface="+mn-ea"/>
            </a:endParaRPr>
          </a:p>
        </p:txBody>
      </p:sp>
      <p:graphicFrame>
        <p:nvGraphicFramePr>
          <p:cNvPr id="39937" name="Group 35"/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521018" y="1023588"/>
          <a:ext cx="8099425" cy="3908425"/>
        </p:xfrm>
        <a:graphic>
          <a:graphicData uri="http://schemas.openxmlformats.org/drawingml/2006/table">
            <a:tbl>
              <a:tblPr/>
              <a:tblGrid>
                <a:gridCol w="2099310"/>
                <a:gridCol w="3140075"/>
                <a:gridCol w="2860040"/>
              </a:tblGrid>
              <a:tr h="41846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20000"/>
                        </a:spcBef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黑体" panose="02010609060101010101" pitchFamily="2" charset="-122"/>
                          <a:sym typeface="黑体" panose="02010609060101010101" pitchFamily="2" charset="-122"/>
                        </a:rPr>
                        <a:t>种   类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28575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20000"/>
                        </a:spcBef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腔肠动物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20000"/>
                        </a:spcBef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扁形动物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28575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7588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20000"/>
                        </a:spcBef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身体对称性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28575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2025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 </a:t>
                      </a:r>
                      <a:r>
                        <a:rPr lang="zh-CN" altLang="en-US" sz="2025" b="1" u="sng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  </a:t>
                      </a:r>
                      <a:endParaRPr lang="zh-CN" altLang="en-US" sz="2025" b="1" u="sng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en-US" altLang="zh-CN" sz="1800" b="1" u="sng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  </a:t>
                      </a:r>
                      <a:endParaRPr lang="en-US" altLang="zh-CN" sz="1800" b="1" u="sng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78359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20000"/>
                        </a:spcBef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共同点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28575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 gridSpan="2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endParaRPr lang="zh-CN" altLang="en-US" sz="2025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 hMerge="1">
                  <a:tcPr marL="51441" marR="51441" marT="25720" marB="2572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63119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20000"/>
                        </a:spcBef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生活方式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28575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2025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 </a:t>
                      </a:r>
                      <a:endParaRPr lang="zh-CN" altLang="en-US" sz="2025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endParaRPr lang="zh-CN" altLang="en-US" sz="2025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50990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lnSpc>
                          <a:spcPct val="90000"/>
                        </a:lnSpc>
                        <a:spcBef>
                          <a:spcPct val="20000"/>
                        </a:spcBef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运动能力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28575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2025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   </a:t>
                      </a:r>
                      <a:endParaRPr lang="zh-CN" altLang="en-US" sz="2025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2025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  </a:t>
                      </a:r>
                      <a:endParaRPr lang="zh-CN" altLang="en-US" sz="2025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8064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20000"/>
                        </a:spcBef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黑体" panose="02010609060101010101" pitchFamily="2" charset="-122"/>
                        </a:rPr>
                        <a:t>代表动物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28575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endParaRPr lang="zh-CN" altLang="en-US" sz="1575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endParaRPr lang="zh-CN" altLang="en-US" sz="1575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黑体" panose="02010609060101010101" pitchFamily="2" charset="-122"/>
                      </a:endParaRPr>
                    </a:p>
                  </a:txBody>
                  <a:tcPr marL="51441" marR="51441" marT="25720" marB="25720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28575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28575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9967" name="Rectangle 54"/>
          <p:cNvSpPr/>
          <p:nvPr>
            <p:custDataLst>
              <p:tags r:id="rId4"/>
            </p:custDataLst>
          </p:nvPr>
        </p:nvSpPr>
        <p:spPr>
          <a:xfrm>
            <a:off x="5582920" y="4209415"/>
            <a:ext cx="2776855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涡虫、华枝睾吸虫、日本血吸虫、绦虫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9968" name="Rectangle 5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835910" y="4233545"/>
            <a:ext cx="2756535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>
              <a:spcBef>
                <a:spcPct val="20000"/>
              </a:spcBef>
            </a:pPr>
            <a:r>
              <a:rPr lang="zh-CN" altLang="en-US" sz="2400" b="1" spc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海葵、海蜇、</a:t>
            </a:r>
            <a:r>
              <a:rPr lang="zh-CN" altLang="en-US" sz="24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珊瑚虫、水母、水螅</a:t>
            </a:r>
            <a:endParaRPr lang="zh-CN" altLang="en-US" sz="2400" b="1" spc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9970" name="Rectangle 5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162126" y="1664685"/>
            <a:ext cx="2106476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spcBef>
                <a:spcPct val="20000"/>
              </a:spcBef>
            </a:pPr>
            <a:r>
              <a:rPr lang="zh-CN" altLang="en-US" sz="24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辐射对称</a:t>
            </a:r>
            <a:endParaRPr lang="zh-CN" altLang="en-US" sz="2400" b="1" spc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9971" name="Rectangle 5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852596" y="1664685"/>
            <a:ext cx="2106476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spcBef>
                <a:spcPct val="20000"/>
              </a:spcBef>
            </a:pPr>
            <a:r>
              <a:rPr lang="zh-CN" altLang="en-US" sz="24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两侧对称</a:t>
            </a:r>
            <a:endParaRPr lang="zh-CN" altLang="en-US" sz="2400" b="1" spc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9974" name="Rectangle 5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52575" y="3163870"/>
            <a:ext cx="2106476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spcBef>
                <a:spcPct val="20000"/>
              </a:spcBef>
            </a:pPr>
            <a:r>
              <a:rPr lang="zh-CN" altLang="en-US" sz="24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自由生活</a:t>
            </a:r>
            <a:endParaRPr lang="zh-CN" altLang="en-US" sz="2400" b="1" spc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9975" name="Rectangle 5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659200" y="3163316"/>
            <a:ext cx="2512529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spcBef>
                <a:spcPct val="20000"/>
              </a:spcBef>
            </a:pPr>
            <a:r>
              <a:rPr lang="zh-CN" altLang="en-US" sz="24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自由或寄生生活</a:t>
            </a:r>
            <a:endParaRPr lang="zh-CN" altLang="en-US" sz="2400" b="1" spc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9976" name="Rectangle 5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60355" y="3749106"/>
            <a:ext cx="2106476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spcBef>
                <a:spcPct val="20000"/>
              </a:spcBef>
            </a:pPr>
            <a:r>
              <a:rPr lang="zh-CN" altLang="en-US" sz="24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较弱</a:t>
            </a:r>
            <a:endParaRPr lang="zh-CN" altLang="en-US" sz="2400" b="1" spc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9977" name="Rectangle 5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736544" y="3734272"/>
            <a:ext cx="2106476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spcBef>
                <a:spcPct val="20000"/>
              </a:spcBef>
            </a:pPr>
            <a:r>
              <a:rPr lang="zh-CN" altLang="en-US" sz="2400" b="1" spc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较强</a:t>
            </a:r>
            <a:endParaRPr lang="zh-CN" altLang="en-US" sz="2400" b="1" spc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52445" y="2414270"/>
            <a:ext cx="18821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有口无肛门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 fill="hold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 fill="hold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/>
      <p:bldP spid="39967" grpId="0"/>
      <p:bldP spid="39968" grpId="0" bldLvl="0" animBg="1"/>
      <p:bldP spid="39970" grpId="0" bldLvl="0" animBg="1"/>
      <p:bldP spid="39971" grpId="0" bldLvl="0" animBg="1"/>
      <p:bldP spid="39974" grpId="0" bldLvl="0" animBg="1"/>
      <p:bldP spid="39975" grpId="0" bldLvl="0" animBg="1"/>
      <p:bldP spid="39976" grpId="0" bldLvl="0" animBg="1"/>
      <p:bldP spid="39977" grpId="0" bldLvl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三、线虫动物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1965" y="643890"/>
            <a:ext cx="4256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（一）</a:t>
            </a: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代表动物</a:t>
            </a:r>
            <a:r>
              <a:rPr lang="en-US" altLang="zh-CN" sz="2800" b="1" spc="30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</a:t>
            </a: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蛔虫</a:t>
            </a:r>
            <a:endParaRPr lang="zh-CN" sz="2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椭圆 7"/>
          <p:cNvSpPr/>
          <p:nvPr>
            <p:custDataLst>
              <p:tags r:id="rId3"/>
            </p:custDataLst>
          </p:nvPr>
        </p:nvSpPr>
        <p:spPr>
          <a:xfrm>
            <a:off x="834833" y="1358160"/>
            <a:ext cx="2809875" cy="2783681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rgbClr val="079F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9" name="空心弧 8"/>
          <p:cNvSpPr/>
          <p:nvPr>
            <p:custDataLst>
              <p:tags r:id="rId5"/>
            </p:custDataLst>
          </p:nvPr>
        </p:nvSpPr>
        <p:spPr>
          <a:xfrm rot="5400000">
            <a:off x="672193" y="1181947"/>
            <a:ext cx="3136106" cy="3136106"/>
          </a:xfrm>
          <a:prstGeom prst="blockArc">
            <a:avLst>
              <a:gd name="adj1" fmla="val 10800000"/>
              <a:gd name="adj2" fmla="val 21578710"/>
              <a:gd name="adj3" fmla="val 2770"/>
            </a:avLst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14336" y="1358397"/>
            <a:ext cx="373903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代表动物：蛔虫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剪去对角的矩形 14"/>
          <p:cNvSpPr/>
          <p:nvPr/>
        </p:nvSpPr>
        <p:spPr>
          <a:xfrm>
            <a:off x="3960971" y="1876081"/>
            <a:ext cx="4512469" cy="2265998"/>
          </a:xfrm>
          <a:prstGeom prst="snip2DiagRect">
            <a:avLst/>
          </a:prstGeom>
          <a:solidFill>
            <a:srgbClr val="26CAC1"/>
          </a:solidFill>
          <a:ln w="63500" cmpd="sng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6" name="文本框 15"/>
          <p:cNvSpPr txBox="1"/>
          <p:nvPr/>
        </p:nvSpPr>
        <p:spPr>
          <a:xfrm>
            <a:off x="4012565" y="1993900"/>
            <a:ext cx="443230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生活环境</a:t>
            </a:r>
            <a:endParaRPr lang="zh-CN" altLang="en-US" sz="135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1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寄生在人的小肠里，靠吸食小肠中半消化的食糜生活。</a:t>
            </a:r>
            <a:endParaRPr lang="zh-CN" altLang="en-US" sz="27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生活方式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寄生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三、线虫动物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1965" y="643890"/>
            <a:ext cx="66649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0" hangingPunct="0">
              <a:defRPr/>
            </a:pP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（二）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归纳蛔虫的形态结构和生理功能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22530" name="图片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6473" y="2646601"/>
            <a:ext cx="258603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418465" y="1398270"/>
          <a:ext cx="8211185" cy="281940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869950"/>
                <a:gridCol w="3559175"/>
                <a:gridCol w="3782060"/>
              </a:tblGrid>
              <a:tr h="57213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</a:rPr>
                        <a:t>项目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1436" marR="51436" marT="0" marB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</a:rPr>
                        <a:t>特点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1436" marR="51436" marT="0" marB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</a:rPr>
                        <a:t>适应环境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1436" marR="51436" marT="0" marB="0"/>
                </a:tc>
              </a:tr>
              <a:tr h="114998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</a:rPr>
                        <a:t>形态结构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1436" marR="51436" marT="0" marB="0"/>
                </a:tc>
                <a:tc>
                  <a:txBody>
                    <a:bodyPr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1436" marR="51436" marT="0" marB="0"/>
                </a:tc>
                <a:tc>
                  <a:txBody>
                    <a:bodyPr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1436" marR="51436" marT="0" marB="0"/>
                </a:tc>
              </a:tr>
              <a:tr h="109728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chemeClr val="tx1"/>
                          </a:solidFill>
                          <a:effectLst/>
                        </a:rPr>
                        <a:t>生理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</a:rPr>
                        <a:t>功能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1436" marR="51436" marT="0" marB="0"/>
                </a:tc>
                <a:tc>
                  <a:txBody>
                    <a:bodyPr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1436" marR="51436" marT="0" marB="0"/>
                </a:tc>
                <a:tc>
                  <a:txBody>
                    <a:bodyPr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1436" marR="51436" marT="0" marB="0"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360805" y="1975485"/>
            <a:ext cx="3373120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zh-CN" sz="2400" kern="1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身体细长，呈圆柱形，体表有角质层，没有运动器官</a:t>
            </a:r>
            <a:endParaRPr lang="zh-CN" altLang="zh-CN" sz="2400" kern="1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0805" y="3237230"/>
            <a:ext cx="3493770" cy="82994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zh-CN" sz="2400" kern="1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消化管结构简单，生殖器官发达</a:t>
            </a:r>
            <a:endParaRPr lang="zh-CN" altLang="zh-CN" sz="2400" kern="1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70145" y="1975485"/>
            <a:ext cx="3659505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zh-CN" sz="2400" kern="1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适应小肠内的寄生生活，避免受到消化液的侵蚀，只能蠕动</a:t>
            </a:r>
            <a:endParaRPr lang="zh-CN" altLang="zh-CN" sz="2400" kern="1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70145" y="3260090"/>
            <a:ext cx="3660140" cy="82994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zh-CN" sz="2400" kern="1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直接消化小肠内的食糜，生殖能力强</a:t>
            </a:r>
            <a:endParaRPr lang="zh-CN" altLang="zh-CN" sz="2400" kern="1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/>
      <p:bldP spid="6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三、线虫动物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965" y="643890"/>
            <a:ext cx="34410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0" hangingPunct="0">
              <a:defRPr/>
            </a:pP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（三）</a:t>
            </a:r>
            <a:r>
              <a:rPr lang="zh-CN" altLang="en-US" sz="2800" b="1">
                <a:latin typeface="+mj-lt"/>
                <a:ea typeface="+mj-ea"/>
                <a:sym typeface="+mn-ea"/>
              </a:rPr>
              <a:t>其他线虫动物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idx="4294967295"/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8410" b="8710"/>
          <a:stretch>
            <a:fillRect/>
          </a:stretch>
        </p:blipFill>
        <p:spPr>
          <a:xfrm>
            <a:off x="0" y="938530"/>
            <a:ext cx="3508375" cy="1588770"/>
          </a:xfrm>
        </p:spPr>
      </p:pic>
      <p:pic>
        <p:nvPicPr>
          <p:cNvPr id="8" name="图片占位符 11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 l="12796" r="7982" b="29818"/>
          <a:stretch>
            <a:fillRect/>
          </a:stretch>
        </p:blipFill>
        <p:spPr>
          <a:xfrm>
            <a:off x="4872355" y="938530"/>
            <a:ext cx="2779395" cy="176212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805180" y="1365250"/>
            <a:ext cx="6019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/>
              <a:t>蛲虫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7752715" y="1365250"/>
            <a:ext cx="5937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/>
            </a:lvl1pPr>
          </a:lstStyle>
          <a:p>
            <a:r>
              <a:rPr lang="zh-CN" altLang="en-US" sz="2400" b="1"/>
              <a:t>钩虫</a:t>
            </a:r>
            <a:endParaRPr lang="zh-CN" altLang="en-US" sz="2400" b="1"/>
          </a:p>
        </p:txBody>
      </p:sp>
      <p:pic>
        <p:nvPicPr>
          <p:cNvPr id="14" name="图片占位符 8"/>
          <p:cNvPicPr>
            <a:picLocks noGrp="1"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1529080" y="2806065"/>
            <a:ext cx="2719705" cy="1946275"/>
          </a:xfrm>
          <a:prstGeom prst="rect">
            <a:avLst/>
          </a:prstGeom>
        </p:spPr>
      </p:pic>
      <p:pic>
        <p:nvPicPr>
          <p:cNvPr id="15" name="图片占位符 9"/>
          <p:cNvPicPr>
            <a:picLocks noGrp="1"/>
          </p:cNvPicPr>
          <p:nvPr>
            <p:custDataLst>
              <p:tags r:id="rId11"/>
            </p:custDataLst>
          </p:nvPr>
        </p:nvPicPr>
        <p:blipFill>
          <a:blip r:embed="rId12" cstate="email"/>
          <a:srcRect/>
          <a:stretch>
            <a:fillRect/>
          </a:stretch>
        </p:blipFill>
        <p:spPr>
          <a:xfrm>
            <a:off x="4872355" y="2806065"/>
            <a:ext cx="2779395" cy="193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805180" y="3333750"/>
            <a:ext cx="645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丝虫</a:t>
            </a:r>
            <a:endParaRPr lang="zh-CN" altLang="en-US" sz="2400" b="1"/>
          </a:p>
        </p:txBody>
      </p:sp>
      <p:sp>
        <p:nvSpPr>
          <p:cNvPr id="17" name="文本框 16"/>
          <p:cNvSpPr txBox="1"/>
          <p:nvPr>
            <p:custDataLst>
              <p:tags r:id="rId14"/>
            </p:custDataLst>
          </p:nvPr>
        </p:nvSpPr>
        <p:spPr>
          <a:xfrm>
            <a:off x="7752715" y="3333750"/>
            <a:ext cx="4635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线虫</a:t>
            </a:r>
            <a:endParaRPr lang="zh-CN" altLang="en-US" sz="2400" b="1"/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/>
      <p:bldP spid="9" grpId="0"/>
      <p:bldP spid="13" grpId="0"/>
      <p:bldP spid="9" grpId="1"/>
      <p:bldP spid="13" grpId="1"/>
      <p:bldP spid="16" grpId="0"/>
      <p:bldP spid="17" grpId="0"/>
      <p:bldP spid="16" grpId="1"/>
      <p:bldP spid="1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三、线虫动物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1965" y="643890"/>
            <a:ext cx="29832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（四）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主要特征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grpSp>
        <p:nvGrpSpPr>
          <p:cNvPr id="17" name="组合 16"/>
          <p:cNvGrpSpPr/>
          <p:nvPr>
            <p:custDataLst>
              <p:tags r:id="rId3"/>
            </p:custDataLst>
          </p:nvPr>
        </p:nvGrpSpPr>
        <p:grpSpPr>
          <a:xfrm>
            <a:off x="1143000" y="1496695"/>
            <a:ext cx="2395855" cy="2546985"/>
            <a:chOff x="1665" y="2357"/>
            <a:chExt cx="3773" cy="4011"/>
          </a:xfrm>
        </p:grpSpPr>
        <p:sp>
          <p:nvSpPr>
            <p:cNvPr id="10" name="同心圆 9"/>
            <p:cNvSpPr/>
            <p:nvPr>
              <p:custDataLst>
                <p:tags r:id="rId4"/>
              </p:custDataLst>
            </p:nvPr>
          </p:nvSpPr>
          <p:spPr>
            <a:xfrm>
              <a:off x="2572" y="2357"/>
              <a:ext cx="1955" cy="1938"/>
            </a:xfrm>
            <a:prstGeom prst="donut">
              <a:avLst>
                <a:gd name="adj" fmla="val 8504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600">
                  <a:solidFill>
                    <a:schemeClr val="tx1"/>
                  </a:solidFill>
                </a:rPr>
                <a:t>1</a:t>
              </a:r>
              <a:endParaRPr lang="en-US" altLang="zh-CN" sz="6600">
                <a:solidFill>
                  <a:schemeClr val="tx1"/>
                </a:solidFill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5"/>
              </p:custDataLst>
            </p:nvPr>
          </p:nvSpPr>
          <p:spPr>
            <a:xfrm>
              <a:off x="1665" y="4519"/>
              <a:ext cx="3773" cy="184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身体细长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呈圆柱形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6"/>
            </p:custDataLst>
          </p:nvPr>
        </p:nvGrpSpPr>
        <p:grpSpPr>
          <a:xfrm>
            <a:off x="3971925" y="1496695"/>
            <a:ext cx="1402080" cy="2546985"/>
            <a:chOff x="6120" y="2357"/>
            <a:chExt cx="2208" cy="4011"/>
          </a:xfrm>
        </p:grpSpPr>
        <p:sp>
          <p:nvSpPr>
            <p:cNvPr id="12" name="文本框 11"/>
            <p:cNvSpPr txBox="1"/>
            <p:nvPr>
              <p:custDataLst>
                <p:tags r:id="rId7"/>
              </p:custDataLst>
            </p:nvPr>
          </p:nvSpPr>
          <p:spPr>
            <a:xfrm>
              <a:off x="6120" y="4519"/>
              <a:ext cx="2208" cy="184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体表有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角质层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</p:txBody>
        </p:sp>
        <p:sp>
          <p:nvSpPr>
            <p:cNvPr id="13" name="同心圆 12"/>
            <p:cNvSpPr/>
            <p:nvPr>
              <p:custDataLst>
                <p:tags r:id="rId8"/>
              </p:custDataLst>
            </p:nvPr>
          </p:nvSpPr>
          <p:spPr>
            <a:xfrm>
              <a:off x="6247" y="2357"/>
              <a:ext cx="1955" cy="1938"/>
            </a:xfrm>
            <a:prstGeom prst="donut">
              <a:avLst>
                <a:gd name="adj" fmla="val 8504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600">
                  <a:solidFill>
                    <a:schemeClr val="tx1"/>
                  </a:solidFill>
                </a:rPr>
                <a:t>2</a:t>
              </a:r>
              <a:endParaRPr lang="en-US" altLang="zh-CN" sz="660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>
            <p:custDataLst>
              <p:tags r:id="rId9"/>
            </p:custDataLst>
          </p:nvPr>
        </p:nvGrpSpPr>
        <p:grpSpPr>
          <a:xfrm>
            <a:off x="6245225" y="1496695"/>
            <a:ext cx="1402080" cy="2546985"/>
            <a:chOff x="9700" y="2357"/>
            <a:chExt cx="2208" cy="4011"/>
          </a:xfrm>
        </p:grpSpPr>
        <p:sp>
          <p:nvSpPr>
            <p:cNvPr id="20" name="文本框 19"/>
            <p:cNvSpPr txBox="1"/>
            <p:nvPr>
              <p:custDataLst>
                <p:tags r:id="rId10"/>
              </p:custDataLst>
            </p:nvPr>
          </p:nvSpPr>
          <p:spPr>
            <a:xfrm>
              <a:off x="9700" y="4519"/>
              <a:ext cx="2208" cy="184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有口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有肛门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</p:txBody>
        </p:sp>
        <p:sp>
          <p:nvSpPr>
            <p:cNvPr id="21" name="同心圆 20"/>
            <p:cNvSpPr/>
            <p:nvPr>
              <p:custDataLst>
                <p:tags r:id="rId11"/>
              </p:custDataLst>
            </p:nvPr>
          </p:nvSpPr>
          <p:spPr>
            <a:xfrm>
              <a:off x="9869" y="2357"/>
              <a:ext cx="1955" cy="1938"/>
            </a:xfrm>
            <a:prstGeom prst="donut">
              <a:avLst>
                <a:gd name="adj" fmla="val 8504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600">
                  <a:solidFill>
                    <a:schemeClr val="tx1"/>
                  </a:solidFill>
                </a:rPr>
                <a:t>3</a:t>
              </a:r>
              <a:endParaRPr lang="en-US" altLang="zh-CN" sz="6600">
                <a:solidFill>
                  <a:schemeClr val="tx1"/>
                </a:solidFill>
              </a:endParaRPr>
            </a:p>
          </p:txBody>
        </p:sp>
      </p:grp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47596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62596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43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75026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00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16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502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7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四、环节动物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pic>
        <p:nvPicPr>
          <p:cNvPr id="18" name="图片 17" descr="蚯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265" y="1180439"/>
            <a:ext cx="4637246" cy="308038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24339" y="4380045"/>
            <a:ext cx="847153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7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蚯蚓的身体呈长</a:t>
            </a: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圆筒形</a:t>
            </a:r>
            <a:r>
              <a:rPr lang="zh-CN" altLang="en-US" sz="27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，由许多相似的</a:t>
            </a: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环形体节</a:t>
            </a:r>
            <a:r>
              <a:rPr lang="zh-CN" altLang="en-US" sz="27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构成。</a:t>
            </a:r>
            <a:endParaRPr lang="zh-CN" altLang="en-US" sz="27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2535" name="直接连接符 5"/>
          <p:cNvCxnSpPr/>
          <p:nvPr/>
        </p:nvCxnSpPr>
        <p:spPr>
          <a:xfrm flipV="1">
            <a:off x="4752975" y="2532512"/>
            <a:ext cx="1612583" cy="5715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2538" name="TextBox 9"/>
          <p:cNvSpPr txBox="1"/>
          <p:nvPr/>
        </p:nvSpPr>
        <p:spPr>
          <a:xfrm>
            <a:off x="6502718" y="2262002"/>
            <a:ext cx="1522571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700" b="1" dirty="0">
                <a:latin typeface="黑体" panose="02010609060101010101" pitchFamily="2" charset="-122"/>
                <a:ea typeface="黑体" panose="02010609060101010101" pitchFamily="2" charset="-122"/>
              </a:rPr>
              <a:t>环带</a:t>
            </a:r>
            <a:endParaRPr lang="zh-CN" altLang="en-US" sz="27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2536" name="直接连接符 7"/>
          <p:cNvCxnSpPr/>
          <p:nvPr/>
        </p:nvCxnSpPr>
        <p:spPr>
          <a:xfrm flipV="1">
            <a:off x="3926681" y="3300704"/>
            <a:ext cx="2507456" cy="19526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2537" name="TextBox 8"/>
          <p:cNvSpPr txBox="1"/>
          <p:nvPr/>
        </p:nvSpPr>
        <p:spPr>
          <a:xfrm>
            <a:off x="5858828" y="3024002"/>
            <a:ext cx="2320766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2700" b="1" dirty="0">
                <a:latin typeface="黑体" panose="02010609060101010101" pitchFamily="2" charset="-122"/>
                <a:ea typeface="黑体" panose="02010609060101010101" pitchFamily="2" charset="-122"/>
              </a:rPr>
              <a:t>体节</a:t>
            </a:r>
            <a:endParaRPr lang="zh-CN" altLang="en-US" sz="27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700" b="1" dirty="0">
                <a:latin typeface="黑体" panose="02010609060101010101" pitchFamily="2" charset="-122"/>
                <a:ea typeface="黑体" panose="02010609060101010101" pitchFamily="2" charset="-122"/>
              </a:rPr>
              <a:t>（体节相似</a:t>
            </a:r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95524" y="1329505"/>
            <a:ext cx="2336483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身体分节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1965" y="643890"/>
            <a:ext cx="53740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（一）</a:t>
            </a: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代表动物</a:t>
            </a:r>
            <a:r>
              <a:rPr lang="en-US" altLang="zh-CN" sz="2800" b="1" spc="30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</a:t>
            </a: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蚯蚓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7" grpId="1"/>
      <p:bldP spid="19" grpId="0"/>
      <p:bldP spid="22538" grpId="0"/>
      <p:bldP spid="22537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7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四、环节动物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965" y="643890"/>
            <a:ext cx="53740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（一）代表动物</a:t>
            </a:r>
            <a:r>
              <a:rPr lang="en-US" altLang="zh-CN" sz="2800" b="1" spc="30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</a:t>
            </a: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蚯蚓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12850" y="2384425"/>
            <a:ext cx="4987925" cy="42926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None/>
            </a:pPr>
            <a:r>
              <a:rPr lang="en-US" altLang="zh-CN" sz="2800" b="1" spc="100" dirty="0">
                <a:solidFill>
                  <a:srgbClr val="079FA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身体分节对运动有什么意义？</a:t>
            </a:r>
            <a:endParaRPr lang="en-US" altLang="zh-CN" sz="2800" b="1" spc="100" dirty="0">
              <a:solidFill>
                <a:srgbClr val="079FA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01591" y="2369382"/>
            <a:ext cx="813235" cy="620858"/>
            <a:chOff x="5655" y="909"/>
            <a:chExt cx="1281" cy="978"/>
          </a:xfrm>
        </p:grpSpPr>
        <p:sp>
          <p:nvSpPr>
            <p:cNvPr id="7" name="Rectangle 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780" y="962"/>
              <a:ext cx="1026" cy="850"/>
            </a:xfrm>
            <a:prstGeom prst="rect">
              <a:avLst/>
            </a:prstGeom>
            <a:solidFill>
              <a:srgbClr val="079FA9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9" name="Freeform 6"/>
            <p:cNvSpPr/>
            <p:nvPr>
              <p:custDataLst>
                <p:tags r:id="rId5"/>
              </p:custDataLst>
            </p:nvPr>
          </p:nvSpPr>
          <p:spPr bwMode="auto">
            <a:xfrm>
              <a:off x="5655" y="909"/>
              <a:ext cx="358" cy="478"/>
            </a:xfrm>
            <a:custGeom>
              <a:avLst/>
              <a:gdLst>
                <a:gd name="T0" fmla="*/ 150 w 260"/>
                <a:gd name="T1" fmla="*/ 0 h 347"/>
                <a:gd name="T2" fmla="*/ 260 w 260"/>
                <a:gd name="T3" fmla="*/ 0 h 347"/>
                <a:gd name="T4" fmla="*/ 105 w 260"/>
                <a:gd name="T5" fmla="*/ 347 h 347"/>
                <a:gd name="T6" fmla="*/ 0 w 260"/>
                <a:gd name="T7" fmla="*/ 347 h 347"/>
                <a:gd name="T8" fmla="*/ 150 w 260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347">
                  <a:moveTo>
                    <a:pt x="150" y="0"/>
                  </a:moveTo>
                  <a:lnTo>
                    <a:pt x="260" y="0"/>
                  </a:lnTo>
                  <a:lnTo>
                    <a:pt x="105" y="347"/>
                  </a:lnTo>
                  <a:lnTo>
                    <a:pt x="0" y="347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64CAD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10" name="Freeform 7"/>
            <p:cNvSpPr/>
            <p:nvPr>
              <p:custDataLst>
                <p:tags r:id="rId6"/>
              </p:custDataLst>
            </p:nvPr>
          </p:nvSpPr>
          <p:spPr bwMode="auto">
            <a:xfrm>
              <a:off x="6573" y="1409"/>
              <a:ext cx="362" cy="478"/>
            </a:xfrm>
            <a:custGeom>
              <a:avLst/>
              <a:gdLst>
                <a:gd name="T0" fmla="*/ 153 w 263"/>
                <a:gd name="T1" fmla="*/ 0 h 347"/>
                <a:gd name="T2" fmla="*/ 263 w 263"/>
                <a:gd name="T3" fmla="*/ 0 h 347"/>
                <a:gd name="T4" fmla="*/ 105 w 263"/>
                <a:gd name="T5" fmla="*/ 347 h 347"/>
                <a:gd name="T6" fmla="*/ 0 w 263"/>
                <a:gd name="T7" fmla="*/ 347 h 347"/>
                <a:gd name="T8" fmla="*/ 153 w 263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47">
                  <a:moveTo>
                    <a:pt x="153" y="0"/>
                  </a:moveTo>
                  <a:lnTo>
                    <a:pt x="263" y="0"/>
                  </a:lnTo>
                  <a:lnTo>
                    <a:pt x="105" y="347"/>
                  </a:lnTo>
                  <a:lnTo>
                    <a:pt x="0" y="347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64CAD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11" name="Object 1107"/>
            <p:cNvSpPr txBox="1"/>
            <p:nvPr>
              <p:custDataLst>
                <p:tags r:id="rId7"/>
              </p:custDataLst>
            </p:nvPr>
          </p:nvSpPr>
          <p:spPr>
            <a:xfrm>
              <a:off x="5884" y="1035"/>
              <a:ext cx="848" cy="697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rmAutofit fontScale="90000" lnSpcReduction="20000"/>
            </a:bodyPr>
            <a:p>
              <a:pPr algn="ctr" defTabSz="457200">
                <a:lnSpc>
                  <a:spcPct val="150000"/>
                </a:lnSpc>
              </a:pPr>
              <a:r>
                <a:rPr lang="en-US" altLang="zh-CN" sz="2400" b="1" spc="150" dirty="0">
                  <a:solidFill>
                    <a:schemeClr val="lt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02</a:t>
              </a:r>
              <a:endParaRPr lang="en-US" altLang="zh-CN" sz="2400" b="1" spc="150" dirty="0">
                <a:solidFill>
                  <a:schemeClr val="lt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6153150" y="2223135"/>
            <a:ext cx="2918460" cy="101536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spc="13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身体分节可以使蚯蚓的躯体运动灵活。</a:t>
            </a:r>
            <a:endParaRPr lang="zh-CN" altLang="en-US" sz="2400" spc="13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99720" y="3666490"/>
            <a:ext cx="812800" cy="621030"/>
            <a:chOff x="5655" y="2670"/>
            <a:chExt cx="1280" cy="978"/>
          </a:xfrm>
        </p:grpSpPr>
        <p:sp>
          <p:nvSpPr>
            <p:cNvPr id="14" name="Rectangle 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780" y="2722"/>
              <a:ext cx="1026" cy="850"/>
            </a:xfrm>
            <a:prstGeom prst="rect">
              <a:avLst/>
            </a:prstGeom>
            <a:solidFill>
              <a:srgbClr val="079FA9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1" name="Freeform 6"/>
            <p:cNvSpPr/>
            <p:nvPr>
              <p:custDataLst>
                <p:tags r:id="rId10"/>
              </p:custDataLst>
            </p:nvPr>
          </p:nvSpPr>
          <p:spPr bwMode="auto">
            <a:xfrm>
              <a:off x="5655" y="2670"/>
              <a:ext cx="358" cy="478"/>
            </a:xfrm>
            <a:custGeom>
              <a:avLst/>
              <a:gdLst>
                <a:gd name="T0" fmla="*/ 150 w 260"/>
                <a:gd name="T1" fmla="*/ 0 h 347"/>
                <a:gd name="T2" fmla="*/ 260 w 260"/>
                <a:gd name="T3" fmla="*/ 0 h 347"/>
                <a:gd name="T4" fmla="*/ 105 w 260"/>
                <a:gd name="T5" fmla="*/ 347 h 347"/>
                <a:gd name="T6" fmla="*/ 0 w 260"/>
                <a:gd name="T7" fmla="*/ 347 h 347"/>
                <a:gd name="T8" fmla="*/ 150 w 260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347">
                  <a:moveTo>
                    <a:pt x="150" y="0"/>
                  </a:moveTo>
                  <a:lnTo>
                    <a:pt x="260" y="0"/>
                  </a:lnTo>
                  <a:lnTo>
                    <a:pt x="105" y="347"/>
                  </a:lnTo>
                  <a:lnTo>
                    <a:pt x="0" y="347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64CAD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2" name="Freeform 7"/>
            <p:cNvSpPr/>
            <p:nvPr>
              <p:custDataLst>
                <p:tags r:id="rId11"/>
              </p:custDataLst>
            </p:nvPr>
          </p:nvSpPr>
          <p:spPr bwMode="auto">
            <a:xfrm>
              <a:off x="6573" y="3170"/>
              <a:ext cx="362" cy="478"/>
            </a:xfrm>
            <a:custGeom>
              <a:avLst/>
              <a:gdLst>
                <a:gd name="T0" fmla="*/ 153 w 263"/>
                <a:gd name="T1" fmla="*/ 0 h 347"/>
                <a:gd name="T2" fmla="*/ 263 w 263"/>
                <a:gd name="T3" fmla="*/ 0 h 347"/>
                <a:gd name="T4" fmla="*/ 105 w 263"/>
                <a:gd name="T5" fmla="*/ 347 h 347"/>
                <a:gd name="T6" fmla="*/ 0 w 263"/>
                <a:gd name="T7" fmla="*/ 347 h 347"/>
                <a:gd name="T8" fmla="*/ 153 w 263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47">
                  <a:moveTo>
                    <a:pt x="153" y="0"/>
                  </a:moveTo>
                  <a:lnTo>
                    <a:pt x="263" y="0"/>
                  </a:lnTo>
                  <a:lnTo>
                    <a:pt x="105" y="347"/>
                  </a:lnTo>
                  <a:lnTo>
                    <a:pt x="0" y="347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64CAD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3" name="Object 1107"/>
            <p:cNvSpPr txBox="1"/>
            <p:nvPr>
              <p:custDataLst>
                <p:tags r:id="rId12"/>
              </p:custDataLst>
            </p:nvPr>
          </p:nvSpPr>
          <p:spPr>
            <a:xfrm>
              <a:off x="5884" y="2795"/>
              <a:ext cx="848" cy="697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rmAutofit fontScale="90000" lnSpcReduction="20000"/>
            </a:bodyPr>
            <a:p>
              <a:pPr algn="ctr" defTabSz="457200">
                <a:lnSpc>
                  <a:spcPct val="150000"/>
                </a:lnSpc>
              </a:pPr>
              <a:r>
                <a:rPr lang="en-US" altLang="zh-CN" sz="2400" b="1" spc="150" dirty="0">
                  <a:solidFill>
                    <a:schemeClr val="lt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03</a:t>
              </a:r>
              <a:endParaRPr lang="en-US" altLang="zh-CN" sz="2400" b="1" spc="150" dirty="0">
                <a:solidFill>
                  <a:schemeClr val="lt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40" name="文本框 39"/>
          <p:cNvSpPr txBox="1"/>
          <p:nvPr>
            <p:custDataLst>
              <p:tags r:id="rId13"/>
            </p:custDataLst>
          </p:nvPr>
        </p:nvSpPr>
        <p:spPr>
          <a:xfrm>
            <a:off x="1210945" y="3745865"/>
            <a:ext cx="4514215" cy="442595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None/>
            </a:pPr>
            <a:r>
              <a:rPr lang="en-US" altLang="zh-CN" sz="2800" b="1" spc="110" dirty="0">
                <a:solidFill>
                  <a:srgbClr val="079FA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刚毛在运动中起什么作用？</a:t>
            </a:r>
            <a:endParaRPr lang="en-US" altLang="zh-CN" sz="2800" b="1" spc="110" dirty="0">
              <a:solidFill>
                <a:srgbClr val="079FA9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052820" y="3761105"/>
            <a:ext cx="3091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固定身体，协助运动。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02226" y="1205427"/>
            <a:ext cx="813235" cy="620858"/>
            <a:chOff x="5655" y="909"/>
            <a:chExt cx="1281" cy="978"/>
          </a:xfrm>
        </p:grpSpPr>
        <p:sp>
          <p:nvSpPr>
            <p:cNvPr id="51" name="Rectangle 5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5780" y="962"/>
              <a:ext cx="1026" cy="850"/>
            </a:xfrm>
            <a:prstGeom prst="rect">
              <a:avLst/>
            </a:prstGeom>
            <a:solidFill>
              <a:srgbClr val="079FA9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52" name="Freeform 6"/>
            <p:cNvSpPr/>
            <p:nvPr>
              <p:custDataLst>
                <p:tags r:id="rId15"/>
              </p:custDataLst>
            </p:nvPr>
          </p:nvSpPr>
          <p:spPr bwMode="auto">
            <a:xfrm>
              <a:off x="5655" y="909"/>
              <a:ext cx="358" cy="478"/>
            </a:xfrm>
            <a:custGeom>
              <a:avLst/>
              <a:gdLst>
                <a:gd name="T0" fmla="*/ 150 w 260"/>
                <a:gd name="T1" fmla="*/ 0 h 347"/>
                <a:gd name="T2" fmla="*/ 260 w 260"/>
                <a:gd name="T3" fmla="*/ 0 h 347"/>
                <a:gd name="T4" fmla="*/ 105 w 260"/>
                <a:gd name="T5" fmla="*/ 347 h 347"/>
                <a:gd name="T6" fmla="*/ 0 w 260"/>
                <a:gd name="T7" fmla="*/ 347 h 347"/>
                <a:gd name="T8" fmla="*/ 150 w 260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347">
                  <a:moveTo>
                    <a:pt x="150" y="0"/>
                  </a:moveTo>
                  <a:lnTo>
                    <a:pt x="260" y="0"/>
                  </a:lnTo>
                  <a:lnTo>
                    <a:pt x="105" y="347"/>
                  </a:lnTo>
                  <a:lnTo>
                    <a:pt x="0" y="347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64CAD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53" name="Freeform 7"/>
            <p:cNvSpPr/>
            <p:nvPr>
              <p:custDataLst>
                <p:tags r:id="rId16"/>
              </p:custDataLst>
            </p:nvPr>
          </p:nvSpPr>
          <p:spPr bwMode="auto">
            <a:xfrm>
              <a:off x="6573" y="1409"/>
              <a:ext cx="362" cy="478"/>
            </a:xfrm>
            <a:custGeom>
              <a:avLst/>
              <a:gdLst>
                <a:gd name="T0" fmla="*/ 153 w 263"/>
                <a:gd name="T1" fmla="*/ 0 h 347"/>
                <a:gd name="T2" fmla="*/ 263 w 263"/>
                <a:gd name="T3" fmla="*/ 0 h 347"/>
                <a:gd name="T4" fmla="*/ 105 w 263"/>
                <a:gd name="T5" fmla="*/ 347 h 347"/>
                <a:gd name="T6" fmla="*/ 0 w 263"/>
                <a:gd name="T7" fmla="*/ 347 h 347"/>
                <a:gd name="T8" fmla="*/ 153 w 263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47">
                  <a:moveTo>
                    <a:pt x="153" y="0"/>
                  </a:moveTo>
                  <a:lnTo>
                    <a:pt x="263" y="0"/>
                  </a:lnTo>
                  <a:lnTo>
                    <a:pt x="105" y="347"/>
                  </a:lnTo>
                  <a:lnTo>
                    <a:pt x="0" y="347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64CAD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54" name="Object 1107"/>
            <p:cNvSpPr txBox="1"/>
            <p:nvPr>
              <p:custDataLst>
                <p:tags r:id="rId17"/>
              </p:custDataLst>
            </p:nvPr>
          </p:nvSpPr>
          <p:spPr>
            <a:xfrm>
              <a:off x="5884" y="1035"/>
              <a:ext cx="848" cy="697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rmAutofit fontScale="90000" lnSpcReduction="20000"/>
            </a:bodyPr>
            <a:p>
              <a:pPr algn="ctr" defTabSz="457200">
                <a:lnSpc>
                  <a:spcPct val="150000"/>
                </a:lnSpc>
              </a:pPr>
              <a:r>
                <a:rPr lang="en-US" altLang="zh-CN" sz="2400" b="1" spc="150" dirty="0">
                  <a:solidFill>
                    <a:schemeClr val="lt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01</a:t>
              </a:r>
              <a:endParaRPr lang="en-US" altLang="zh-CN" sz="2400" b="1" spc="150" dirty="0">
                <a:solidFill>
                  <a:schemeClr val="lt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5" name="文本框 54"/>
          <p:cNvSpPr txBox="1"/>
          <p:nvPr>
            <p:custDataLst>
              <p:tags r:id="rId18"/>
            </p:custDataLst>
          </p:nvPr>
        </p:nvSpPr>
        <p:spPr>
          <a:xfrm>
            <a:off x="1216025" y="1271270"/>
            <a:ext cx="4987925" cy="42926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None/>
            </a:pPr>
            <a:r>
              <a:rPr lang="zh-CN" altLang="en-US" sz="2800" b="1" spc="100" dirty="0">
                <a:solidFill>
                  <a:srgbClr val="079FA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蚯蚓是怎样完成</a:t>
            </a:r>
            <a:r>
              <a:rPr lang="en-US" altLang="zh-CN" sz="2800" b="1" spc="100" dirty="0">
                <a:solidFill>
                  <a:srgbClr val="079FA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运动</a:t>
            </a:r>
            <a:r>
              <a:rPr lang="zh-CN" altLang="en-US" sz="2800" b="1" spc="100" dirty="0">
                <a:solidFill>
                  <a:srgbClr val="079FA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en-US" altLang="zh-CN" sz="2800" b="1" spc="100" dirty="0">
                <a:solidFill>
                  <a:srgbClr val="079FA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en-US" altLang="zh-CN" sz="2800" b="1" spc="100" dirty="0">
              <a:solidFill>
                <a:srgbClr val="079FA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522595" y="840740"/>
            <a:ext cx="31489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蚯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蚓的体壁有发达的肌肉，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肌肉与刚毛配合可以完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成。</a:t>
            </a:r>
            <a:endParaRPr lang="zh-CN" altLang="en-US" sz="2400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7" grpId="1"/>
      <p:bldP spid="55" grpId="0"/>
      <p:bldP spid="56" grpId="0"/>
      <p:bldP spid="55" grpId="1"/>
      <p:bldP spid="56" grpId="1"/>
      <p:bldP spid="6" grpId="0"/>
      <p:bldP spid="13" grpId="0"/>
      <p:bldP spid="6" grpId="1"/>
      <p:bldP spid="13" grpId="1"/>
      <p:bldP spid="40" grpId="0"/>
      <p:bldP spid="49" grpId="0"/>
      <p:bldP spid="40" grpId="1"/>
      <p:bldP spid="4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2275" y="175260"/>
            <a:ext cx="31686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+mn-ea"/>
                <a:sym typeface="+mn-ea"/>
              </a:rPr>
              <a:t>动物是多种多样的</a:t>
            </a:r>
            <a:endParaRPr lang="zh-CN" altLang="en-US" sz="2800" b="1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7740" y="1266825"/>
            <a:ext cx="1500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</a:rPr>
              <a:t>脊椎动物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93110" y="897255"/>
            <a:ext cx="437832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400" dirty="0"/>
              <a:t>像鱼这样，</a:t>
            </a:r>
            <a:r>
              <a:rPr lang="zh-CN" altLang="en-US" sz="2400" b="1" dirty="0"/>
              <a:t>身体内有由脊椎骨组成的脊柱的动物</a:t>
            </a:r>
            <a:r>
              <a:rPr lang="zh-CN" altLang="en-US" sz="2400" dirty="0"/>
              <a:t>。</a:t>
            </a:r>
            <a:endParaRPr lang="zh-CN" altLang="en-US" sz="2400" dirty="0"/>
          </a:p>
        </p:txBody>
      </p:sp>
      <p:sp>
        <p:nvSpPr>
          <p:cNvPr id="5" name="文本框 4"/>
          <p:cNvSpPr txBox="1"/>
          <p:nvPr/>
        </p:nvSpPr>
        <p:spPr>
          <a:xfrm>
            <a:off x="876300" y="2572385"/>
            <a:ext cx="2037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</a:rPr>
              <a:t>无脊椎动物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55315" y="2203450"/>
            <a:ext cx="4934585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400" dirty="0"/>
              <a:t>像鲍（俗称鲍鱼）、枪乌贼（俗称鱿鱼）这样，</a:t>
            </a:r>
            <a:r>
              <a:rPr lang="zh-CN" altLang="en-US" sz="2400" b="1" dirty="0"/>
              <a:t>体内没有</a:t>
            </a:r>
            <a:r>
              <a:rPr lang="zh-CN" altLang="en-US" sz="2400" b="1" dirty="0">
                <a:sym typeface="+mn-ea"/>
              </a:rPr>
              <a:t>由</a:t>
            </a:r>
            <a:r>
              <a:rPr lang="zh-CN" altLang="en-US" sz="2400" b="1" dirty="0"/>
              <a:t>脊椎骨组成的脊柱的动物</a:t>
            </a:r>
            <a:r>
              <a:rPr lang="zh-CN" altLang="en-US" sz="2400" dirty="0"/>
              <a:t>。</a:t>
            </a:r>
            <a:endParaRPr lang="zh-CN" altLang="en-US" sz="2400" dirty="0"/>
          </a:p>
        </p:txBody>
      </p:sp>
      <p:sp>
        <p:nvSpPr>
          <p:cNvPr id="8" name="文本框 7"/>
          <p:cNvSpPr txBox="1"/>
          <p:nvPr/>
        </p:nvSpPr>
        <p:spPr>
          <a:xfrm>
            <a:off x="1412240" y="4069080"/>
            <a:ext cx="6898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400" b="1" dirty="0"/>
              <a:t>在自然界中，无脊椎动物的种类比脊椎动物的多。</a:t>
            </a:r>
            <a:endParaRPr lang="zh-CN" altLang="en-US" sz="2400" b="1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7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四、环节动物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965" y="643890"/>
            <a:ext cx="53740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（二）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其他环节动物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5" name="图片 4" descr="沙蚕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44830" y="1318710"/>
            <a:ext cx="4728686" cy="2855595"/>
          </a:xfrm>
          <a:prstGeom prst="rect">
            <a:avLst/>
          </a:prstGeom>
        </p:spPr>
      </p:pic>
      <p:sp>
        <p:nvSpPr>
          <p:cNvPr id="219" name=" 219"/>
          <p:cNvSpPr/>
          <p:nvPr/>
        </p:nvSpPr>
        <p:spPr>
          <a:xfrm>
            <a:off x="1931670" y="4270984"/>
            <a:ext cx="1686401" cy="463868"/>
          </a:xfrm>
          <a:prstGeom prst="roundRect">
            <a:avLst>
              <a:gd name="adj" fmla="val 50000"/>
            </a:avLst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>
                <a:solidFill>
                  <a:srgbClr val="FFFFFF"/>
                </a:solidFill>
              </a:rPr>
              <a:t>沙蚕</a:t>
            </a:r>
            <a:endParaRPr lang="zh-CN" altLang="en-US" sz="3000">
              <a:solidFill>
                <a:srgbClr val="FFFFFF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28499" y="2465996"/>
            <a:ext cx="652463" cy="64389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>
            <a:stCxn id="6" idx="6"/>
          </p:cNvCxnSpPr>
          <p:nvPr/>
        </p:nvCxnSpPr>
        <p:spPr>
          <a:xfrm flipV="1">
            <a:off x="3880961" y="1886241"/>
            <a:ext cx="1715135" cy="9017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610066" y="1565407"/>
            <a:ext cx="3255169" cy="2445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/>
              <a:t>疣足</a:t>
            </a:r>
            <a:endParaRPr lang="zh-CN" altLang="en-US" sz="3000"/>
          </a:p>
          <a:p>
            <a:pPr>
              <a:lnSpc>
                <a:spcPct val="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/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2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海产种类一般具有，除海产种类外，其他环节动物一般具有刚毛。</a:t>
            </a:r>
            <a:endParaRPr lang="zh-CN" altLang="en-US" sz="24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7" grpId="1"/>
      <p:bldP spid="6" grpId="0" bldLvl="0" animBg="1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" name="图片 2" descr="蚂蟥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472464" y="1090427"/>
            <a:ext cx="3970020" cy="2509361"/>
          </a:xfrm>
          <a:prstGeom prst="rect">
            <a:avLst/>
          </a:prstGeom>
        </p:spPr>
      </p:pic>
      <p:sp>
        <p:nvSpPr>
          <p:cNvPr id="4" name=" 219"/>
          <p:cNvSpPr/>
          <p:nvPr/>
        </p:nvSpPr>
        <p:spPr>
          <a:xfrm>
            <a:off x="1287145" y="3726180"/>
            <a:ext cx="2363470" cy="546100"/>
          </a:xfrm>
          <a:prstGeom prst="roundRect">
            <a:avLst>
              <a:gd name="adj" fmla="val 50000"/>
            </a:avLst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FFFFFF"/>
                </a:solidFill>
              </a:rPr>
              <a:t>蛭（蚂蟥）</a:t>
            </a: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09745" y="3704590"/>
            <a:ext cx="44557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可通过吸盘吸附在鱼、蛙、家畜以及人的皮肤上，吸食血液。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91" y="1062805"/>
            <a:ext cx="3596640" cy="2565083"/>
          </a:xfrm>
          <a:prstGeom prst="rect">
            <a:avLst/>
          </a:prstGeom>
        </p:spPr>
      </p:pic>
      <p:sp>
        <p:nvSpPr>
          <p:cNvPr id="17" name="Title 6"/>
          <p:cNvSpPr txBox="1"/>
          <p:nvPr>
            <p:custDataLst>
              <p:tags r:id="rId4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四、环节动物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1965" y="643890"/>
            <a:ext cx="53740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（二）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其他环节动物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7" grpId="0" build="p"/>
      <p:bldP spid="1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7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四、环节动物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965" y="643890"/>
            <a:ext cx="53740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（三）</a:t>
            </a:r>
            <a:r>
              <a:rPr lang="zh-CN" altLang="en-US" sz="2800" b="1" spc="30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主要特征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2286450"/>
            <a:ext cx="9144000" cy="2857500"/>
          </a:xfrm>
          <a:prstGeom prst="rect">
            <a:avLst/>
          </a:prstGeom>
          <a:solidFill>
            <a:srgbClr val="079FA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664210" y="1239520"/>
            <a:ext cx="7836535" cy="343154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27000" dist="38100" dir="5400000" algn="t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kumimoji="1" lang="zh-CN" altLang="en-US" sz="1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9" name="矩形: 圆角 108"/>
          <p:cNvSpPr/>
          <p:nvPr>
            <p:custDataLst>
              <p:tags r:id="rId5"/>
            </p:custDataLst>
          </p:nvPr>
        </p:nvSpPr>
        <p:spPr>
          <a:xfrm>
            <a:off x="1100455" y="1589405"/>
            <a:ext cx="7009130" cy="1243965"/>
          </a:xfrm>
          <a:prstGeom prst="roundRect">
            <a:avLst>
              <a:gd name="adj" fmla="val 50000"/>
            </a:avLst>
          </a:prstGeom>
          <a:solidFill>
            <a:srgbClr val="64CA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111" name="椭圆 110"/>
          <p:cNvSpPr/>
          <p:nvPr>
            <p:custDataLst>
              <p:tags r:id="rId6"/>
            </p:custDataLst>
          </p:nvPr>
        </p:nvSpPr>
        <p:spPr>
          <a:xfrm>
            <a:off x="1305955" y="1737159"/>
            <a:ext cx="949667" cy="949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7" name="文本框 10"/>
          <p:cNvSpPr txBox="1"/>
          <p:nvPr>
            <p:custDataLst>
              <p:tags r:id="rId7"/>
            </p:custDataLst>
          </p:nvPr>
        </p:nvSpPr>
        <p:spPr>
          <a:xfrm>
            <a:off x="2367915" y="1715135"/>
            <a:ext cx="5255260" cy="949960"/>
          </a:xfrm>
          <a:prstGeom prst="rect">
            <a:avLst/>
          </a:prstGeom>
          <a:noFill/>
        </p:spPr>
        <p:txBody>
          <a:bodyPr vert="horz" wrap="square" lIns="67500" tIns="35100" rIns="67500" bIns="3510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en-US" altLang="zh-CN" sz="2800" spc="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身体呈圆筒形，由许多相似的体节组成</a:t>
            </a:r>
            <a:endParaRPr lang="en-US" altLang="zh-CN" sz="2800" spc="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标题 5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421539" y="1862739"/>
            <a:ext cx="717873" cy="654146"/>
          </a:xfrm>
          <a:prstGeom prst="rect">
            <a:avLst/>
          </a:prstGeom>
        </p:spPr>
        <p:txBody>
          <a:bodyPr vert="horz" lIns="67500" tIns="35100" rIns="67500" bIns="35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2700" b="1" spc="3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01</a:t>
            </a:r>
            <a:endParaRPr lang="en-US" altLang="zh-CN" sz="2700" b="1" spc="300" dirty="0">
              <a:solidFill>
                <a:schemeClr val="dk1">
                  <a:lumMod val="85000"/>
                  <a:lumOff val="1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: 圆角 108"/>
          <p:cNvSpPr/>
          <p:nvPr>
            <p:custDataLst>
              <p:tags r:id="rId9"/>
            </p:custDataLst>
          </p:nvPr>
        </p:nvSpPr>
        <p:spPr>
          <a:xfrm>
            <a:off x="1100455" y="3161030"/>
            <a:ext cx="7009130" cy="1243965"/>
          </a:xfrm>
          <a:prstGeom prst="roundRect">
            <a:avLst>
              <a:gd name="adj" fmla="val 50000"/>
            </a:avLst>
          </a:prstGeom>
          <a:solidFill>
            <a:srgbClr val="64CA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9" name="椭圆 8"/>
          <p:cNvSpPr/>
          <p:nvPr>
            <p:custDataLst>
              <p:tags r:id="rId10"/>
            </p:custDataLst>
          </p:nvPr>
        </p:nvSpPr>
        <p:spPr>
          <a:xfrm>
            <a:off x="1305955" y="3308771"/>
            <a:ext cx="949667" cy="9496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文本框 10"/>
          <p:cNvSpPr txBox="1"/>
          <p:nvPr>
            <p:custDataLst>
              <p:tags r:id="rId11"/>
            </p:custDataLst>
          </p:nvPr>
        </p:nvSpPr>
        <p:spPr>
          <a:xfrm>
            <a:off x="2440146" y="3558672"/>
            <a:ext cx="5017770" cy="449104"/>
          </a:xfrm>
          <a:prstGeom prst="rect">
            <a:avLst/>
          </a:prstGeom>
          <a:noFill/>
        </p:spPr>
        <p:txBody>
          <a:bodyPr vert="horz" wrap="square" lIns="67500" tIns="35100" rIns="67500" bIns="3510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800" spc="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</a:t>
            </a:r>
            <a:r>
              <a:rPr lang="en-US" altLang="zh-CN" sz="2800" spc="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靠刚毛或疣足辅助运动。</a:t>
            </a:r>
            <a:endParaRPr lang="en-US" altLang="zh-CN" sz="2800" spc="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标题 5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1421539" y="3434352"/>
            <a:ext cx="717873" cy="654146"/>
          </a:xfrm>
          <a:prstGeom prst="rect">
            <a:avLst/>
          </a:prstGeom>
        </p:spPr>
        <p:txBody>
          <a:bodyPr vert="horz" lIns="67500" tIns="35100" rIns="67500" bIns="35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2700" b="1" spc="3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02</a:t>
            </a:r>
            <a:endParaRPr lang="en-US" altLang="zh-CN" sz="2700" b="1" spc="300" dirty="0">
              <a:solidFill>
                <a:schemeClr val="dk1">
                  <a:lumMod val="85000"/>
                  <a:lumOff val="1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7" grpId="1"/>
      <p:bldP spid="4" grpId="0"/>
      <p:bldP spid="109" grpId="0" bldLvl="0" animBg="1"/>
      <p:bldP spid="127" grpId="0"/>
      <p:bldP spid="4" grpId="1"/>
      <p:bldP spid="109" grpId="1" animBg="1"/>
      <p:bldP spid="127" grpId="1"/>
      <p:bldP spid="11" grpId="0"/>
      <p:bldP spid="7" grpId="0" bldLvl="0" animBg="1"/>
      <p:bldP spid="10" grpId="0"/>
      <p:bldP spid="11" grpId="1"/>
      <p:bldP spid="7" grpId="1" animBg="1"/>
      <p:bldP spid="1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7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五、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节肢</a:t>
            </a: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965" y="643890"/>
            <a:ext cx="65201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（一）</a:t>
            </a:r>
            <a:r>
              <a:rPr lang="zh-CN" altLang="en-US" sz="2800" b="1" spc="30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代表动物</a:t>
            </a:r>
            <a:r>
              <a:rPr lang="en-US" altLang="zh-CN" sz="2800" b="1" spc="30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</a:t>
            </a:r>
            <a:r>
              <a:rPr lang="zh-CN" altLang="en-US" sz="2800" b="1" spc="30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蝗虫</a:t>
            </a:r>
            <a:endParaRPr lang="zh-CN" altLang="en-US" sz="2800" b="1" spc="300" dirty="0"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3856" y="1930691"/>
            <a:ext cx="3293745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生活环境：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   禾本科作物的害虫，全国各地均有分布。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" name="图片 14" descr="蝗虫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23824" y="1167739"/>
            <a:ext cx="4595813" cy="328136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7" grpId="1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标题 9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7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五、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节肢</a:t>
            </a: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1965" y="643890"/>
            <a:ext cx="46824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（一）</a:t>
            </a:r>
            <a:r>
              <a:rPr lang="zh-CN" altLang="en-US" sz="2800" b="1" spc="30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代表动物</a:t>
            </a:r>
            <a:r>
              <a:rPr lang="en-US" altLang="zh-CN" sz="2800" b="1" spc="30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</a:t>
            </a:r>
            <a:r>
              <a:rPr lang="zh-CN" altLang="en-US" sz="2800" b="1" spc="30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蝗虫</a:t>
            </a:r>
            <a:endParaRPr lang="zh-CN" altLang="en-US" sz="2800" b="1" spc="300" dirty="0"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2980" y="1097915"/>
            <a:ext cx="22078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外骨骼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蝉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97193" y="1853856"/>
            <a:ext cx="2810828" cy="249602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08019" y="1853856"/>
            <a:ext cx="539305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 b="1" dirty="0">
                <a:solidFill>
                  <a:srgbClr val="C00000"/>
                </a:solidFill>
              </a:rPr>
              <a:t>   </a:t>
            </a:r>
            <a:r>
              <a:rPr lang="zh-CN" altLang="en-US" sz="3000" b="1" dirty="0">
                <a:solidFill>
                  <a:srgbClr val="C00000"/>
                </a:solidFill>
              </a:rPr>
              <a:t>但</a:t>
            </a:r>
            <a:r>
              <a:rPr lang="zh-CN" altLang="en-US" sz="2400" b="1" dirty="0"/>
              <a:t>外骨骼会限制昆虫的发育和长大。</a:t>
            </a:r>
            <a:endParaRPr lang="zh-CN" altLang="en-US" sz="24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线形标注 1 15"/>
          <p:cNvSpPr/>
          <p:nvPr/>
        </p:nvSpPr>
        <p:spPr>
          <a:xfrm>
            <a:off x="2326481" y="1853856"/>
            <a:ext cx="881539" cy="355759"/>
          </a:xfrm>
          <a:prstGeom prst="borderCallout1">
            <a:avLst>
              <a:gd name="adj1" fmla="val 103748"/>
              <a:gd name="adj2" fmla="val 48514"/>
              <a:gd name="adj3" fmla="val 479785"/>
              <a:gd name="adj4" fmla="val 11129"/>
            </a:avLst>
          </a:prstGeom>
          <a:solidFill>
            <a:srgbClr val="079FA9"/>
          </a:solidFill>
          <a:ln w="63500">
            <a:solidFill>
              <a:srgbClr val="079F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/>
              <a:t>蝉蜕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397193" y="3994124"/>
            <a:ext cx="1565910" cy="4140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100" b="1">
                <a:latin typeface="黑体" panose="02010609060101010101" pitchFamily="2" charset="-122"/>
                <a:ea typeface="黑体" panose="02010609060101010101" pitchFamily="2" charset="-122"/>
              </a:rPr>
              <a:t>昆虫的蜕皮</a:t>
            </a:r>
            <a:endParaRPr lang="zh-CN" altLang="en-US" sz="21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2320" y="3994124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外骨骼作用：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11115" y="3994124"/>
            <a:ext cx="198929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/>
              <a:t>1</a:t>
            </a:r>
            <a:r>
              <a:rPr lang="zh-CN" altLang="en-US" sz="2400" b="1" dirty="0"/>
              <a:t>、保护</a:t>
            </a:r>
            <a:endParaRPr lang="zh-CN" altLang="en-US" sz="24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5111115" y="4503420"/>
            <a:ext cx="3740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/>
              <a:t>2</a:t>
            </a:r>
            <a:r>
              <a:rPr lang="zh-CN" altLang="en-US" sz="2400" b="1" dirty="0"/>
              <a:t>、防止体内水分的蒸发</a:t>
            </a:r>
            <a:endParaRPr lang="en-US" altLang="zh-CN" sz="2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3208020" y="2988760"/>
            <a:ext cx="4907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 dirty="0">
                <a:solidFill>
                  <a:srgbClr val="C00000"/>
                </a:solidFill>
                <a:sym typeface="+mn-ea"/>
              </a:rPr>
              <a:t>   </a:t>
            </a:r>
            <a:r>
              <a:rPr lang="zh-CN" altLang="en-US" sz="3000" b="1" dirty="0">
                <a:solidFill>
                  <a:srgbClr val="C00000"/>
                </a:solidFill>
                <a:sym typeface="+mn-ea"/>
              </a:rPr>
              <a:t>所以</a:t>
            </a:r>
            <a:r>
              <a:rPr lang="zh-CN" altLang="en-US" sz="2400" b="1" dirty="0">
                <a:sym typeface="+mn-ea"/>
              </a:rPr>
              <a:t>昆虫需要定期</a:t>
            </a:r>
            <a:r>
              <a:rPr lang="zh-CN" altLang="en-US" sz="3000" b="1" dirty="0">
                <a:solidFill>
                  <a:srgbClr val="C00000"/>
                </a:solidFill>
                <a:sym typeface="+mn-ea"/>
              </a:rPr>
              <a:t>蜕皮</a:t>
            </a:r>
            <a:r>
              <a:rPr lang="zh-CN" altLang="en-US" sz="1350" b="1" dirty="0">
                <a:solidFill>
                  <a:srgbClr val="C00000"/>
                </a:solidFill>
                <a:sym typeface="+mn-ea"/>
              </a:rPr>
              <a:t>。</a:t>
            </a:r>
            <a:endParaRPr lang="zh-CN" altLang="en-US" sz="1350" b="1" dirty="0">
              <a:solidFill>
                <a:srgbClr val="C00000"/>
              </a:solidFill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7" grpId="1"/>
      <p:bldP spid="14" grpId="0"/>
      <p:bldP spid="5" grpId="0"/>
      <p:bldP spid="16" grpId="0" bldLvl="0" animBg="1"/>
      <p:bldP spid="6" grpId="0" bldLvl="0" animBg="1"/>
      <p:bldP spid="3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标题 9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7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四、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节肢</a:t>
            </a: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1965" y="643890"/>
            <a:ext cx="53740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/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（二）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其他节肢动物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13510" y="1281430"/>
            <a:ext cx="1981200" cy="1943100"/>
            <a:chOff x="2638" y="1846"/>
            <a:chExt cx="3120" cy="3060"/>
          </a:xfrm>
        </p:grpSpPr>
        <p:pic>
          <p:nvPicPr>
            <p:cNvPr id="7" name="图片 6" descr="七星瓢虫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2638" y="1846"/>
              <a:ext cx="3121" cy="306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19" name=" 219"/>
            <p:cNvSpPr/>
            <p:nvPr/>
          </p:nvSpPr>
          <p:spPr>
            <a:xfrm>
              <a:off x="2671" y="1955"/>
              <a:ext cx="2408" cy="617"/>
            </a:xfrm>
            <a:prstGeom prst="roundRect">
              <a:avLst>
                <a:gd name="adj" fmla="val 50000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250" b="1">
                  <a:solidFill>
                    <a:srgbClr val="FFFF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七星瓢虫</a:t>
              </a:r>
              <a:endParaRPr lang="zh-CN" altLang="en-US" sz="2250" b="1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25290" y="866775"/>
            <a:ext cx="1960880" cy="1943100"/>
            <a:chOff x="5761" y="1846"/>
            <a:chExt cx="3088" cy="3060"/>
          </a:xfrm>
        </p:grpSpPr>
        <p:pic>
          <p:nvPicPr>
            <p:cNvPr id="5" name="图片 4" descr="蝴蝶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5761" y="1846"/>
              <a:ext cx="3088" cy="306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1" name=" 219"/>
            <p:cNvSpPr/>
            <p:nvPr/>
          </p:nvSpPr>
          <p:spPr>
            <a:xfrm>
              <a:off x="5791" y="1955"/>
              <a:ext cx="1482" cy="544"/>
            </a:xfrm>
            <a:prstGeom prst="roundRect">
              <a:avLst>
                <a:gd name="adj" fmla="val 50000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>
                  <a:solidFill>
                    <a:srgbClr val="FFFF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蝴蝶</a:t>
              </a:r>
              <a:endParaRPr lang="zh-CN" altLang="en-US" sz="2400" b="1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586220" y="643890"/>
            <a:ext cx="1906270" cy="1944370"/>
            <a:chOff x="8848" y="1845"/>
            <a:chExt cx="3002" cy="3062"/>
          </a:xfrm>
        </p:grpSpPr>
        <p:pic>
          <p:nvPicPr>
            <p:cNvPr id="6" name="图片 5" descr="蚂蚁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8848" y="1845"/>
              <a:ext cx="3003" cy="306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2" name=" 219"/>
            <p:cNvSpPr/>
            <p:nvPr/>
          </p:nvSpPr>
          <p:spPr>
            <a:xfrm>
              <a:off x="8882" y="1955"/>
              <a:ext cx="1457" cy="544"/>
            </a:xfrm>
            <a:prstGeom prst="roundRect">
              <a:avLst>
                <a:gd name="adj" fmla="val 50000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>
                  <a:solidFill>
                    <a:srgbClr val="FFFF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蚂蚁</a:t>
              </a:r>
              <a:endParaRPr lang="zh-CN" altLang="en-US" sz="2400" b="1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80130" y="3037205"/>
            <a:ext cx="1982470" cy="1887220"/>
            <a:chOff x="2638" y="4851"/>
            <a:chExt cx="3122" cy="2972"/>
          </a:xfrm>
        </p:grpSpPr>
        <p:pic>
          <p:nvPicPr>
            <p:cNvPr id="8" name="图片 7" descr="蚊子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2638" y="4851"/>
              <a:ext cx="3123" cy="29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3" name=" 219"/>
            <p:cNvSpPr/>
            <p:nvPr/>
          </p:nvSpPr>
          <p:spPr>
            <a:xfrm>
              <a:off x="2671" y="4906"/>
              <a:ext cx="1434" cy="546"/>
            </a:xfrm>
            <a:prstGeom prst="roundRect">
              <a:avLst>
                <a:gd name="adj" fmla="val 50000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>
                  <a:solidFill>
                    <a:srgbClr val="FFFF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蚊</a:t>
              </a:r>
              <a:endParaRPr lang="zh-CN" altLang="en-US" sz="2400" b="1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70295" y="2914015"/>
            <a:ext cx="1957070" cy="1887220"/>
            <a:chOff x="5768" y="4851"/>
            <a:chExt cx="3082" cy="2972"/>
          </a:xfrm>
        </p:grpSpPr>
        <p:pic>
          <p:nvPicPr>
            <p:cNvPr id="9" name="图片 8" descr="蟋蟀"/>
            <p:cNvPicPr>
              <a:picLocks noChangeAspect="1"/>
            </p:cNvPicPr>
            <p:nvPr/>
          </p:nvPicPr>
          <p:blipFill>
            <a:blip r:embed="rId7" cstate="email"/>
            <a:srcRect l="-91" b="-233"/>
            <a:stretch>
              <a:fillRect/>
            </a:stretch>
          </p:blipFill>
          <p:spPr>
            <a:xfrm>
              <a:off x="5768" y="4851"/>
              <a:ext cx="3083" cy="29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4" name=" 219"/>
            <p:cNvSpPr/>
            <p:nvPr/>
          </p:nvSpPr>
          <p:spPr>
            <a:xfrm>
              <a:off x="5793" y="4906"/>
              <a:ext cx="1618" cy="546"/>
            </a:xfrm>
            <a:prstGeom prst="roundRect">
              <a:avLst>
                <a:gd name="adj" fmla="val 50000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>
                  <a:solidFill>
                    <a:srgbClr val="FFFF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蟋蟀</a:t>
              </a:r>
              <a:endParaRPr lang="zh-CN" altLang="en-US" sz="2400" b="1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7" grpId="0" build="p"/>
      <p:bldP spid="1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7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五、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节肢</a:t>
            </a: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1965" y="643890"/>
            <a:ext cx="53740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/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（三）</a:t>
            </a:r>
            <a:r>
              <a:rPr lang="zh-CN" altLang="en-US" sz="2800" b="1" dirty="0">
                <a:latin typeface="+mn-ea"/>
                <a:cs typeface="黑体" panose="02010609060101010101" pitchFamily="2" charset="-122"/>
                <a:sym typeface="+mn-ea"/>
              </a:rPr>
              <a:t>主要特征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>
          <a:xfrm>
            <a:off x="1674389" y="2923547"/>
            <a:ext cx="5273747" cy="806820"/>
          </a:xfrm>
          <a:custGeom>
            <a:avLst/>
            <a:gdLst>
              <a:gd name="connsiteX0" fmla="*/ 282756 w 3611066"/>
              <a:gd name="connsiteY0" fmla="*/ 0 h 552450"/>
              <a:gd name="connsiteX1" fmla="*/ 3611066 w 3611066"/>
              <a:gd name="connsiteY1" fmla="*/ 0 h 552450"/>
              <a:gd name="connsiteX2" fmla="*/ 3328310 w 3611066"/>
              <a:gd name="connsiteY2" fmla="*/ 552450 h 552450"/>
              <a:gd name="connsiteX3" fmla="*/ 0 w 3611066"/>
              <a:gd name="connsiteY3" fmla="*/ 55245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1066" h="552450">
                <a:moveTo>
                  <a:pt x="282756" y="0"/>
                </a:moveTo>
                <a:lnTo>
                  <a:pt x="3611066" y="0"/>
                </a:lnTo>
                <a:lnTo>
                  <a:pt x="3328310" y="552450"/>
                </a:lnTo>
                <a:lnTo>
                  <a:pt x="0" y="552450"/>
                </a:lnTo>
                <a:close/>
              </a:path>
            </a:pathLst>
          </a:custGeom>
          <a:solidFill>
            <a:srgbClr val="079FA9"/>
          </a:solidFill>
        </p:spPr>
        <p:txBody>
          <a:bodyPr rot="0" spcFirstLastPara="0" vertOverflow="overflow" horzOverflow="overflow" vert="horz" wrap="square" lIns="162000" tIns="35100" rIns="162000" bIns="35100" numCol="1" spcCol="0" rtlCol="0" fromWordArt="0" anchor="ctr" anchorCtr="1" forceAA="0" compatLnSpc="1">
            <a:noAutofit/>
          </a:bodyPr>
          <a:p>
            <a:pPr algn="ctr"/>
            <a:r>
              <a:rPr lang="zh-CN" altLang="en-US" sz="33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身体和附肢都分节</a:t>
            </a:r>
            <a:endParaRPr lang="zh-CN" altLang="en-US" sz="3300" b="1" dirty="0">
              <a:solidFill>
                <a:schemeClr val="tx1">
                  <a:lumMod val="5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4"/>
            </p:custDataLst>
          </p:nvPr>
        </p:nvSpPr>
        <p:spPr>
          <a:xfrm>
            <a:off x="1986005" y="1604223"/>
            <a:ext cx="5273748" cy="806820"/>
          </a:xfrm>
          <a:custGeom>
            <a:avLst/>
            <a:gdLst>
              <a:gd name="connsiteX0" fmla="*/ 282757 w 3611067"/>
              <a:gd name="connsiteY0" fmla="*/ 0 h 552450"/>
              <a:gd name="connsiteX1" fmla="*/ 3611067 w 3611067"/>
              <a:gd name="connsiteY1" fmla="*/ 0 h 552450"/>
              <a:gd name="connsiteX2" fmla="*/ 3328310 w 3611067"/>
              <a:gd name="connsiteY2" fmla="*/ 552450 h 552450"/>
              <a:gd name="connsiteX3" fmla="*/ 0 w 3611067"/>
              <a:gd name="connsiteY3" fmla="*/ 55245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1067" h="552450">
                <a:moveTo>
                  <a:pt x="282757" y="0"/>
                </a:moveTo>
                <a:lnTo>
                  <a:pt x="3611067" y="0"/>
                </a:lnTo>
                <a:lnTo>
                  <a:pt x="3328310" y="552450"/>
                </a:lnTo>
                <a:lnTo>
                  <a:pt x="0" y="552450"/>
                </a:lnTo>
                <a:close/>
              </a:path>
            </a:pathLst>
          </a:custGeom>
          <a:solidFill>
            <a:srgbClr val="079FA9"/>
          </a:solidFill>
        </p:spPr>
        <p:txBody>
          <a:bodyPr rot="0" spcFirstLastPara="0" vertOverflow="overflow" horzOverflow="overflow" vert="horz" wrap="square" lIns="162000" tIns="35100" rIns="162000" bIns="35100" numCol="1" spcCol="0" rtlCol="0" fromWordArt="0" anchor="ctr" anchorCtr="1" forceAA="0" compatLnSpc="1">
            <a:noAutofit/>
          </a:bodyPr>
          <a:p>
            <a:pPr algn="ctr"/>
            <a:r>
              <a:rPr lang="zh-CN" altLang="en-US" sz="33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体表有坚韧的外骨骼</a:t>
            </a:r>
            <a:endParaRPr lang="zh-CN" altLang="en-US" sz="3300" b="1" dirty="0">
              <a:solidFill>
                <a:schemeClr val="tx1">
                  <a:lumMod val="5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7" grpId="1"/>
      <p:bldP spid="7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标题 9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2275" y="175260"/>
            <a:ext cx="4364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 dirty="0">
                <a:solidFill>
                  <a:srgbClr val="1D1D1D"/>
                </a:solidFill>
                <a:latin typeface="+mn-ea"/>
                <a:sym typeface="+mn-ea"/>
              </a:rPr>
              <a:t>无脊椎动物的主要类群</a:t>
            </a:r>
            <a:endParaRPr lang="zh-CN" altLang="en-US" sz="2800" b="1" noProof="0" dirty="0">
              <a:solidFill>
                <a:srgbClr val="1D1D1D"/>
              </a:solidFill>
              <a:latin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6300" y="2941320"/>
            <a:ext cx="2037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</a:rPr>
              <a:t>代表动物还有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3380" y="2673985"/>
            <a:ext cx="493458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fontAlgn="auto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 b="1" noProof="0" dirty="0">
                <a:latin typeface="+mn-ea"/>
                <a:sym typeface="+mn-ea"/>
              </a:rPr>
              <a:t>软体动物的代表动物——河蚌、鲍、枪乌贼、扇贝、蜗牛等。</a:t>
            </a:r>
            <a:endParaRPr lang="zh-CN" altLang="en-US" sz="2400" dirty="0"/>
          </a:p>
        </p:txBody>
      </p:sp>
      <p:sp>
        <p:nvSpPr>
          <p:cNvPr id="9" name="文本框 8"/>
          <p:cNvSpPr txBox="1"/>
          <p:nvPr/>
        </p:nvSpPr>
        <p:spPr>
          <a:xfrm>
            <a:off x="2900680" y="3877310"/>
            <a:ext cx="53028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>
              <a:spcBef>
                <a:spcPct val="5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棘</a:t>
            </a:r>
            <a:r>
              <a:rPr lang="zh-CN" altLang="en-US" sz="2400" b="1" noProof="0" dirty="0">
                <a:latin typeface="+mn-ea"/>
                <a:sym typeface="+mn-ea"/>
              </a:rPr>
              <a:t>皮动物的代表动物——海星、海蛇尾、海胆、海参等。</a:t>
            </a:r>
            <a:endParaRPr lang="zh-CN" altLang="en-US" sz="2800" b="1" noProof="0" dirty="0">
              <a:solidFill>
                <a:srgbClr val="1D1D1D"/>
              </a:solidFill>
              <a:latin typeface="+mn-ea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69975" y="772795"/>
            <a:ext cx="2679065" cy="1901190"/>
            <a:chOff x="1233" y="1216"/>
            <a:chExt cx="4219" cy="2994"/>
          </a:xfrm>
        </p:grpSpPr>
        <p:pic>
          <p:nvPicPr>
            <p:cNvPr id="102" name="图片 10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308" y="1216"/>
              <a:ext cx="4145" cy="299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文本框 1"/>
            <p:cNvSpPr txBox="1"/>
            <p:nvPr/>
          </p:nvSpPr>
          <p:spPr>
            <a:xfrm>
              <a:off x="1233" y="3486"/>
              <a:ext cx="144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 b="1" noProof="0" dirty="0">
                  <a:solidFill>
                    <a:schemeClr val="bg1"/>
                  </a:solidFill>
                  <a:latin typeface="+mn-ea"/>
                  <a:sym typeface="+mn-ea"/>
                </a:rPr>
                <a:t>蜗牛</a:t>
              </a:r>
              <a:endParaRPr lang="zh-CN" altLang="en-US" sz="2400" b="1" noProof="0" dirty="0">
                <a:solidFill>
                  <a:schemeClr val="bg1"/>
                </a:solidFill>
                <a:latin typeface="+mn-ea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23105" y="751840"/>
            <a:ext cx="3221990" cy="1921510"/>
            <a:chOff x="7123" y="1184"/>
            <a:chExt cx="5074" cy="3026"/>
          </a:xfrm>
        </p:grpSpPr>
        <p:pic>
          <p:nvPicPr>
            <p:cNvPr id="104" name="图片 103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7123" y="1184"/>
              <a:ext cx="5075" cy="30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7123" y="3485"/>
              <a:ext cx="1379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 b="1" noProof="0" dirty="0">
                  <a:solidFill>
                    <a:srgbClr val="FF0000"/>
                  </a:solidFill>
                  <a:latin typeface="+mn-ea"/>
                  <a:sym typeface="+mn-ea"/>
                </a:rPr>
                <a:t>海星</a:t>
              </a:r>
              <a:endParaRPr lang="zh-CN" altLang="en-US" sz="2400" b="1" noProof="0" dirty="0">
                <a:solidFill>
                  <a:srgbClr val="FF0000"/>
                </a:solidFill>
                <a:latin typeface="+mn-ea"/>
                <a:sym typeface="+mn-ea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2275" y="175260"/>
            <a:ext cx="54571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 dirty="0">
                <a:solidFill>
                  <a:srgbClr val="1D1D1D"/>
                </a:solidFill>
                <a:latin typeface="+mn-ea"/>
                <a:sym typeface="+mn-ea"/>
              </a:rPr>
              <a:t>无脊椎动物与人类生活的关系</a:t>
            </a:r>
            <a:endParaRPr lang="zh-CN" altLang="en-US" sz="2800" b="1" noProof="0" dirty="0">
              <a:solidFill>
                <a:srgbClr val="1D1D1D"/>
              </a:solidFill>
              <a:latin typeface="+mn-ea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32413" y="2929864"/>
            <a:ext cx="3200876" cy="1619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20" name="矩形 19"/>
          <p:cNvSpPr/>
          <p:nvPr/>
        </p:nvSpPr>
        <p:spPr>
          <a:xfrm>
            <a:off x="5332413" y="1182026"/>
            <a:ext cx="3200876" cy="1619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19" name="矩形 18"/>
          <p:cNvSpPr/>
          <p:nvPr/>
        </p:nvSpPr>
        <p:spPr>
          <a:xfrm>
            <a:off x="623253" y="2929864"/>
            <a:ext cx="3200876" cy="1619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18" name="矩形 17"/>
          <p:cNvSpPr/>
          <p:nvPr/>
        </p:nvSpPr>
        <p:spPr>
          <a:xfrm>
            <a:off x="623253" y="1182026"/>
            <a:ext cx="3200876" cy="1619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986803" y="1259021"/>
            <a:ext cx="1619726" cy="1619726"/>
          </a:xfrm>
          <a:prstGeom prst="ellipse">
            <a:avLst/>
          </a:prstGeom>
          <a:ln w="476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756786" y="1272991"/>
            <a:ext cx="1619726" cy="1619726"/>
          </a:xfrm>
          <a:prstGeom prst="ellipse">
            <a:avLst/>
          </a:prstGeom>
          <a:ln w="476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774883" y="3082265"/>
            <a:ext cx="1583531" cy="1583531"/>
          </a:xfrm>
          <a:prstGeom prst="ellipse">
            <a:avLst/>
          </a:prstGeom>
          <a:ln w="476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951561" y="3112745"/>
            <a:ext cx="1583531" cy="1583531"/>
          </a:xfrm>
          <a:prstGeom prst="ellipse">
            <a:avLst/>
          </a:prstGeom>
          <a:ln w="476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2167575" y="1443487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ctr" eaLnBrk="0" hangingPunct="0">
              <a:spcBef>
                <a:spcPct val="2000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食用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8480" y="1833880"/>
            <a:ext cx="24485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 fontAlgn="auto">
              <a:lnSpc>
                <a:spcPct val="100000"/>
              </a:lnSpc>
            </a:pP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海蜇可加工成营养较高的海产品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21121" y="1443487"/>
            <a:ext cx="11010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供观赏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10960" y="1833880"/>
            <a:ext cx="24860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红珊瑚可以做工艺品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51601" y="3316102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l" eaLnBrk="0" hangingPunct="0">
              <a:spcBef>
                <a:spcPct val="2000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药用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51600" y="3705225"/>
            <a:ext cx="23698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柳珊瑚有降血压的功效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893" y="3143382"/>
            <a:ext cx="293751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r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形成岛屿、加固海岸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r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栖息场所和庇护所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35915" y="3873500"/>
            <a:ext cx="263080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00000"/>
              </a:lnSpc>
            </a:pP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珊瑚虫分泌的石灰质物质，堆积构成。</a:t>
            </a:r>
            <a:endParaRPr lang="en-US" altLang="zh-CN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8321" y="724032"/>
            <a:ext cx="4805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+mn-ea"/>
                <a:sym typeface="+mn-ea"/>
              </a:rPr>
              <a:t>（一）刺胞动物与人类的关系</a:t>
            </a:r>
            <a:endParaRPr lang="zh-CN" altLang="en-US" sz="2800" b="1" noProof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+mn-ea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3" grpId="1"/>
      <p:bldP spid="14" grpId="1"/>
      <p:bldP spid="15" grpId="0"/>
      <p:bldP spid="16" grpId="0"/>
      <p:bldP spid="15" grpId="1"/>
      <p:bldP spid="16" grpId="1"/>
      <p:bldP spid="23" grpId="0"/>
      <p:bldP spid="24" grpId="0"/>
      <p:bldP spid="23" grpId="1"/>
      <p:bldP spid="24" grpId="1"/>
      <p:bldP spid="17" grpId="0"/>
      <p:bldP spid="22" grpId="0"/>
      <p:bldP spid="17" grpId="1"/>
      <p:bldP spid="2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38321" y="724032"/>
            <a:ext cx="4805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+mn-ea"/>
                <a:sym typeface="+mn-ea"/>
              </a:rPr>
              <a:t>（二）环节动物与人类的关系</a:t>
            </a:r>
            <a:endParaRPr lang="zh-CN" altLang="en-US" sz="2800" b="1" noProof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2275" y="175260"/>
            <a:ext cx="54571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 dirty="0">
                <a:solidFill>
                  <a:srgbClr val="1D1D1D"/>
                </a:solidFill>
                <a:latin typeface="+mn-ea"/>
                <a:sym typeface="+mn-ea"/>
              </a:rPr>
              <a:t>无脊椎动物与人类生活的关系</a:t>
            </a:r>
            <a:endParaRPr lang="zh-CN" altLang="en-US" sz="2800" b="1" noProof="0" dirty="0">
              <a:solidFill>
                <a:srgbClr val="1D1D1D"/>
              </a:solidFill>
              <a:latin typeface="+mn-ea"/>
              <a:sym typeface="+mn-ea"/>
            </a:endParaRPr>
          </a:p>
        </p:txBody>
      </p:sp>
      <p:pic>
        <p:nvPicPr>
          <p:cNvPr id="12" name="图片 11" descr="医蛭"/>
          <p:cNvPicPr>
            <a:picLocks noChangeAspect="1"/>
          </p:cNvPicPr>
          <p:nvPr/>
        </p:nvPicPr>
        <p:blipFill>
          <a:blip r:embed="rId2" cstate="email"/>
          <a:srcRect r="1430" b="3415"/>
          <a:stretch>
            <a:fillRect/>
          </a:stretch>
        </p:blipFill>
        <p:spPr>
          <a:xfrm>
            <a:off x="6131560" y="1281430"/>
            <a:ext cx="2522855" cy="2343785"/>
          </a:xfrm>
          <a:prstGeom prst="rect">
            <a:avLst/>
          </a:prstGeom>
        </p:spPr>
      </p:pic>
      <p:pic>
        <p:nvPicPr>
          <p:cNvPr id="13" name="图片 12" descr="蚯蚓疏松土壤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10553" y="1281721"/>
            <a:ext cx="2342674" cy="234267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4324" y="3702024"/>
            <a:ext cx="2860834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" dirty="0"/>
              <a:t>1.</a:t>
            </a:r>
            <a:r>
              <a:rPr lang="zh-CN" altLang="en-US" sz="2100"/>
              <a:t>疏松土壤</a:t>
            </a:r>
            <a:endParaRPr lang="zh-CN" altLang="en-US" sz="2100"/>
          </a:p>
          <a:p>
            <a:r>
              <a:rPr lang="en-US" altLang="zh-CN" sz="2100" dirty="0"/>
              <a:t>2.</a:t>
            </a:r>
            <a:r>
              <a:rPr lang="zh-CN" altLang="en-US" sz="2100"/>
              <a:t>蚓粪可提高土壤肥力</a:t>
            </a:r>
            <a:endParaRPr lang="zh-CN" altLang="en-US" sz="2100"/>
          </a:p>
          <a:p>
            <a:r>
              <a:rPr lang="en-US" altLang="zh-CN" sz="2100" dirty="0"/>
              <a:t>3.</a:t>
            </a:r>
            <a:r>
              <a:rPr lang="zh-CN" altLang="en-US" sz="2100"/>
              <a:t>优质蛋白饲料</a:t>
            </a:r>
            <a:endParaRPr lang="zh-CN" altLang="en-US" sz="2100"/>
          </a:p>
        </p:txBody>
      </p:sp>
      <p:sp>
        <p:nvSpPr>
          <p:cNvPr id="15" name="文本框 14"/>
          <p:cNvSpPr txBox="1"/>
          <p:nvPr/>
        </p:nvSpPr>
        <p:spPr>
          <a:xfrm>
            <a:off x="3295968" y="3702024"/>
            <a:ext cx="255079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00"/>
              <a:t>鱼、虾、蟹的食饵。</a:t>
            </a:r>
            <a:endParaRPr lang="zh-CN" altLang="en-US" sz="2100"/>
          </a:p>
        </p:txBody>
      </p:sp>
      <p:sp>
        <p:nvSpPr>
          <p:cNvPr id="16" name="文本框 15"/>
          <p:cNvSpPr txBox="1"/>
          <p:nvPr/>
        </p:nvSpPr>
        <p:spPr>
          <a:xfrm>
            <a:off x="6131719" y="3702024"/>
            <a:ext cx="255079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" dirty="0"/>
              <a:t>1.</a:t>
            </a:r>
            <a:r>
              <a:rPr lang="zh-CN" altLang="en-US" sz="2100"/>
              <a:t>可以用于外科手术</a:t>
            </a:r>
            <a:endParaRPr lang="zh-CN" altLang="en-US" sz="2100"/>
          </a:p>
          <a:p>
            <a:r>
              <a:rPr lang="en-US" altLang="zh-CN" sz="2100" dirty="0"/>
              <a:t>2.</a:t>
            </a:r>
            <a:r>
              <a:rPr lang="zh-CN" altLang="en-US" sz="2100"/>
              <a:t>可提取蛭素，生产抗血栓药物。</a:t>
            </a:r>
            <a:endParaRPr lang="zh-CN" altLang="en-US" sz="210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rcRect l="35592"/>
          <a:stretch>
            <a:fillRect/>
          </a:stretch>
        </p:blipFill>
        <p:spPr>
          <a:xfrm>
            <a:off x="3165158" y="1281721"/>
            <a:ext cx="2753678" cy="234267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415494" y="3259455"/>
            <a:ext cx="732790" cy="365125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t">
            <a:noAutofit/>
          </a:bodyPr>
          <a:p>
            <a:pPr algn="ctr"/>
            <a:r>
              <a:rPr lang="zh-CN" altLang="en-US" sz="2100">
                <a:sym typeface="+mn-ea"/>
              </a:rPr>
              <a:t>蚯蚓</a:t>
            </a:r>
            <a:endParaRPr lang="zh-CN" altLang="en-US" sz="2100"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4175839" y="3259455"/>
            <a:ext cx="732790" cy="365125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t">
            <a:noAutofit/>
          </a:bodyPr>
          <a:p>
            <a:pPr algn="ctr"/>
            <a:r>
              <a:rPr lang="zh-CN" altLang="en-US" sz="2100">
                <a:sym typeface="+mn-ea"/>
              </a:rPr>
              <a:t>沙蚕</a:t>
            </a:r>
            <a:endParaRPr lang="zh-CN" altLang="en-US" sz="2100"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>
          <a:xfrm>
            <a:off x="7040324" y="3259455"/>
            <a:ext cx="732790" cy="365125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t">
            <a:noAutofit/>
          </a:bodyPr>
          <a:p>
            <a:pPr algn="ctr"/>
            <a:r>
              <a:rPr lang="zh-CN" altLang="en-US" sz="2100">
                <a:sym typeface="+mn-ea"/>
              </a:rPr>
              <a:t>水蛭</a:t>
            </a:r>
            <a:endParaRPr lang="zh-CN" altLang="en-US" sz="2100"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2275" y="175260"/>
            <a:ext cx="4364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+mn-ea"/>
                <a:sym typeface="+mn-ea"/>
              </a:rPr>
              <a:t>无脊椎动物的主要类群</a:t>
            </a:r>
            <a:endParaRPr lang="zh-CN" altLang="en-US" sz="2800" b="1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7740" y="1266825"/>
            <a:ext cx="1500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</a:rPr>
              <a:t>生活环境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93110" y="897255"/>
            <a:ext cx="437832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400" dirty="0"/>
              <a:t>如海洋、河流、森林、草地、荒漠、苔原等。</a:t>
            </a:r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939800" y="2572385"/>
            <a:ext cx="1528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</a:rPr>
              <a:t>代表动物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3380" y="2305050"/>
            <a:ext cx="493458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fontAlgn="auto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刺胞动物的代表动物——水螅</a:t>
            </a:r>
            <a:endParaRPr lang="zh-CN" altLang="en-US" sz="24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00680" y="2846070"/>
            <a:ext cx="53028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扁形动物代表动物——涡虫</a:t>
            </a:r>
            <a:endParaRPr lang="zh-CN" altLang="en-US" sz="2400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21610" y="3375025"/>
            <a:ext cx="49371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线虫动物的代表动物——蛔虫</a:t>
            </a:r>
            <a:endParaRPr lang="zh-CN" altLang="en-US" sz="24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21610" y="3921760"/>
            <a:ext cx="49371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环节动物的代表动物——蚯蚓</a:t>
            </a:r>
            <a:endParaRPr lang="zh-CN" altLang="en-US" sz="24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21610" y="4431665"/>
            <a:ext cx="49371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节肢动物的代表动物——蝗虫</a:t>
            </a:r>
            <a:endParaRPr lang="zh-CN" altLang="en-US" sz="24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38321" y="724032"/>
            <a:ext cx="4805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+mn-ea"/>
                <a:sym typeface="+mn-ea"/>
              </a:rPr>
              <a:t>（三）</a:t>
            </a:r>
            <a:r>
              <a:rPr lang="zh-CN" altLang="en-US" sz="2800" b="1" noProof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+mn-ea"/>
                <a:sym typeface="+mn-ea"/>
              </a:rPr>
              <a:t>节肢</a:t>
            </a:r>
            <a:r>
              <a:rPr lang="zh-CN" altLang="en-US" sz="2800" b="1" noProof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+mn-ea"/>
                <a:sym typeface="+mn-ea"/>
              </a:rPr>
              <a:t>动物与人类的关系</a:t>
            </a:r>
            <a:endParaRPr lang="zh-CN" altLang="en-US" sz="2800" b="1" noProof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2275" y="175260"/>
            <a:ext cx="54571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 dirty="0">
                <a:solidFill>
                  <a:srgbClr val="1D1D1D"/>
                </a:solidFill>
                <a:latin typeface="+mn-ea"/>
                <a:sym typeface="+mn-ea"/>
              </a:rPr>
              <a:t>无脊椎动物与人类生活的关系</a:t>
            </a:r>
            <a:endParaRPr lang="zh-CN" altLang="en-US" sz="2800" b="1" noProof="0" dirty="0">
              <a:solidFill>
                <a:srgbClr val="1D1D1D"/>
              </a:solidFill>
              <a:latin typeface="+mn-ea"/>
              <a:sym typeface="+mn-ea"/>
            </a:endParaRPr>
          </a:p>
        </p:txBody>
      </p:sp>
      <p:pic>
        <p:nvPicPr>
          <p:cNvPr id="3" name="图片 2" descr="虾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105535" y="1252855"/>
            <a:ext cx="3060700" cy="30607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图片 1" descr="蜜蜂传粉"/>
          <p:cNvPicPr>
            <a:picLocks noChangeAspect="1"/>
          </p:cNvPicPr>
          <p:nvPr/>
        </p:nvPicPr>
        <p:blipFill>
          <a:blip r:embed="rId3" cstate="email"/>
          <a:srcRect b="-606"/>
          <a:stretch>
            <a:fillRect/>
          </a:stretch>
        </p:blipFill>
        <p:spPr>
          <a:xfrm>
            <a:off x="5043170" y="1252220"/>
            <a:ext cx="3060700" cy="30607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735330" y="4333875"/>
            <a:ext cx="39427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虾、蟹等为人类和其他的海洋生物提供了动物蛋白。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5" y="4364355"/>
            <a:ext cx="39427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蜜蜂等昆虫为地球上几十万种开花植物传播花粉。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5765" y="2098675"/>
            <a:ext cx="5105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>
                <a:solidFill>
                  <a:schemeClr val="tx1"/>
                </a:solidFill>
                <a:latin typeface="+mj-lt"/>
                <a:ea typeface="+mj-ea"/>
                <a:sym typeface="+mn-ea"/>
              </a:rPr>
              <a:t>食用</a:t>
            </a:r>
            <a:endParaRPr lang="zh-CN" altLang="zh-CN" sz="3200" b="1">
              <a:solidFill>
                <a:schemeClr val="tx1"/>
              </a:solidFill>
              <a:latin typeface="+mj-lt"/>
              <a:ea typeface="+mj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61510" y="1555750"/>
            <a:ext cx="53911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>
                <a:solidFill>
                  <a:schemeClr val="tx1"/>
                </a:solidFill>
                <a:latin typeface="+mj-lt"/>
                <a:ea typeface="+mj-ea"/>
                <a:sym typeface="+mn-ea"/>
              </a:rPr>
              <a:t>为植物传粉</a:t>
            </a:r>
            <a:endParaRPr lang="zh-CN" altLang="zh-CN" sz="2800" b="1">
              <a:solidFill>
                <a:schemeClr val="tx1"/>
              </a:solidFill>
              <a:latin typeface="+mj-lt"/>
              <a:ea typeface="+mj-ea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3" grpId="1"/>
      <p:bldP spid="1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果蝇的红眼与白眼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001101" y="1171549"/>
            <a:ext cx="3334703" cy="310610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9465" y="4342130"/>
            <a:ext cx="38614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蝎、蜈蚣、蝉蜕等可以入药，治疗疾病。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6320" y="4526915"/>
            <a:ext cx="3844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果蝇是非常经典的实验材料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9230" y="2106930"/>
            <a:ext cx="61023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>
                <a:solidFill>
                  <a:schemeClr val="tx1"/>
                </a:solidFill>
                <a:latin typeface="+mj-lt"/>
                <a:ea typeface="+mj-ea"/>
                <a:sym typeface="+mn-ea"/>
              </a:rPr>
              <a:t>药用</a:t>
            </a:r>
            <a:endParaRPr lang="zh-CN" altLang="zh-CN" sz="3200" b="1">
              <a:solidFill>
                <a:schemeClr val="tx1"/>
              </a:solidFill>
              <a:latin typeface="+mj-lt"/>
              <a:ea typeface="+mj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35645" y="2062480"/>
            <a:ext cx="6216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>
                <a:solidFill>
                  <a:schemeClr val="tx1"/>
                </a:solidFill>
                <a:latin typeface="+mj-lt"/>
                <a:ea typeface="+mj-ea"/>
                <a:sym typeface="+mn-ea"/>
              </a:rPr>
              <a:t>科研</a:t>
            </a:r>
            <a:endParaRPr lang="zh-CN" altLang="zh-CN" sz="2800" b="1">
              <a:solidFill>
                <a:schemeClr val="tx1"/>
              </a:solidFill>
              <a:latin typeface="+mj-lt"/>
              <a:ea typeface="+mj-ea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8321" y="724032"/>
            <a:ext cx="4805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+mn-ea"/>
                <a:sym typeface="+mn-ea"/>
              </a:rPr>
              <a:t>（三）</a:t>
            </a:r>
            <a:r>
              <a:rPr lang="zh-CN" altLang="en-US" sz="2800" b="1" noProof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+mn-ea"/>
                <a:sym typeface="+mn-ea"/>
              </a:rPr>
              <a:t>节肢</a:t>
            </a:r>
            <a:r>
              <a:rPr lang="zh-CN" altLang="en-US" sz="2800" b="1" noProof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+mn-ea"/>
                <a:sym typeface="+mn-ea"/>
              </a:rPr>
              <a:t>动物与人类的关系</a:t>
            </a:r>
            <a:endParaRPr lang="zh-CN" altLang="en-US" sz="2800" b="1" noProof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2275" y="175260"/>
            <a:ext cx="54571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 dirty="0">
                <a:solidFill>
                  <a:srgbClr val="1D1D1D"/>
                </a:solidFill>
                <a:latin typeface="+mn-ea"/>
                <a:sym typeface="+mn-ea"/>
              </a:rPr>
              <a:t>无脊椎动物与人类生活的关系</a:t>
            </a:r>
            <a:endParaRPr lang="zh-CN" altLang="en-US" sz="2800" b="1" noProof="0" dirty="0">
              <a:solidFill>
                <a:srgbClr val="1D1D1D"/>
              </a:solidFill>
              <a:latin typeface="+mn-ea"/>
              <a:sym typeface="+mn-ea"/>
            </a:endParaRPr>
          </a:p>
        </p:txBody>
      </p:sp>
      <p:pic>
        <p:nvPicPr>
          <p:cNvPr id="3" name="图片 2" descr="17152481455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15" y="1334135"/>
            <a:ext cx="3600450" cy="27813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8" grpId="1"/>
      <p:bldP spid="9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71955" y="647065"/>
            <a:ext cx="6003925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400" dirty="0"/>
              <a:t>不少无脊椎动物对人类既有有益的一面，也有</a:t>
            </a:r>
            <a:r>
              <a:rPr lang="zh-CN" altLang="en-US" sz="2800" b="1" dirty="0"/>
              <a:t>有害的</a:t>
            </a:r>
            <a:r>
              <a:rPr lang="zh-CN" altLang="en-US" sz="2400" dirty="0"/>
              <a:t>一面。</a:t>
            </a:r>
            <a:endParaRPr lang="zh-CN" altLang="en-US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2478405" y="1788795"/>
            <a:ext cx="5008245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400" dirty="0"/>
              <a:t>例如，蛾的幼虫取食植物，是农业害虫；血吸虫、蛔虫、绦虫等寄生在人或动物体内，引发疾病等。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1570355" y="3300095"/>
            <a:ext cx="6003925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400" dirty="0"/>
              <a:t>在防治有害动物、保护和利用有益动物方面，人们都应该</a:t>
            </a:r>
            <a:r>
              <a:rPr lang="zh-CN" altLang="en-US" sz="2400" b="1" dirty="0">
                <a:solidFill>
                  <a:srgbClr val="FF0000"/>
                </a:solidFill>
              </a:rPr>
              <a:t>秉持科学的态度</a:t>
            </a:r>
            <a:r>
              <a:rPr lang="zh-CN" altLang="en-US" sz="2400" dirty="0"/>
              <a:t>，让自己的行为符合自然规律。</a:t>
            </a:r>
            <a:endParaRPr lang="zh-CN" altLang="en-US" sz="2400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82905" y="129540"/>
            <a:ext cx="2310765" cy="616585"/>
          </a:xfrm>
        </p:spPr>
        <p:txBody>
          <a:bodyPr rtlCol="0">
            <a:normAutofit/>
          </a:bodyPr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b="1" dirty="0" smtClean="0"/>
              <a:t>课堂小结</a:t>
            </a:r>
            <a:endParaRPr lang="zh-CN" altLang="en-US" b="1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793750" y="1536065"/>
            <a:ext cx="52641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无脊椎动物</a:t>
            </a:r>
            <a:endParaRPr lang="zh-CN" altLang="en-US" sz="2800"/>
          </a:p>
        </p:txBody>
      </p:sp>
      <p:sp>
        <p:nvSpPr>
          <p:cNvPr id="4" name="左大括号 3"/>
          <p:cNvSpPr/>
          <p:nvPr/>
        </p:nvSpPr>
        <p:spPr>
          <a:xfrm>
            <a:off x="1319530" y="1283335"/>
            <a:ext cx="614680" cy="344297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71625" y="2296795"/>
            <a:ext cx="1851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无脊椎动物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3641725" y="490855"/>
            <a:ext cx="171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①刺胞动物</a:t>
            </a:r>
            <a:endParaRPr lang="zh-CN" altLang="en-US" sz="2000"/>
          </a:p>
        </p:txBody>
      </p:sp>
      <p:sp>
        <p:nvSpPr>
          <p:cNvPr id="8" name="文本框 7"/>
          <p:cNvSpPr txBox="1"/>
          <p:nvPr/>
        </p:nvSpPr>
        <p:spPr>
          <a:xfrm>
            <a:off x="5445760" y="129540"/>
            <a:ext cx="25558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代表动物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——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水螅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92750" y="889635"/>
            <a:ext cx="1456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主要特征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45760" y="518160"/>
            <a:ext cx="1456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其他种类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45760" y="1203960"/>
            <a:ext cx="1456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连线生活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99815" y="1836420"/>
            <a:ext cx="171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②扁形动物</a:t>
            </a:r>
            <a:endParaRPr lang="zh-CN" altLang="en-US" sz="2000"/>
          </a:p>
        </p:txBody>
      </p:sp>
      <p:sp>
        <p:nvSpPr>
          <p:cNvPr id="14" name="左大括号 13"/>
          <p:cNvSpPr/>
          <p:nvPr/>
        </p:nvSpPr>
        <p:spPr>
          <a:xfrm>
            <a:off x="3259455" y="805180"/>
            <a:ext cx="614680" cy="344297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5316220" y="210185"/>
            <a:ext cx="259080" cy="1202055"/>
          </a:xfrm>
          <a:prstGeom prst="leftBrace">
            <a:avLst>
              <a:gd name="adj1" fmla="val 8333"/>
              <a:gd name="adj2" fmla="val 48864"/>
            </a:avLst>
          </a:prstGeom>
          <a:ln>
            <a:solidFill>
              <a:schemeClr val="tx1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445760" y="1434465"/>
            <a:ext cx="25558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代表动物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——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涡虫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45760" y="2162175"/>
            <a:ext cx="1456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主要特征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45760" y="1830070"/>
            <a:ext cx="1456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其他种类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45760" y="2508885"/>
            <a:ext cx="3368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比较</a:t>
            </a:r>
            <a:r>
              <a:rPr lang="zh-CN" altLang="en-US" sz="2000" spc="180">
                <a:ln w="3175">
                  <a:noFill/>
                  <a:prstDash val="dash"/>
                </a:ln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刺胞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动物和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扁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形动物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5316220" y="1515110"/>
            <a:ext cx="259080" cy="1202055"/>
          </a:xfrm>
          <a:prstGeom prst="leftBrace">
            <a:avLst>
              <a:gd name="adj1" fmla="val 8333"/>
              <a:gd name="adj2" fmla="val 48864"/>
            </a:avLst>
          </a:prstGeom>
          <a:ln>
            <a:solidFill>
              <a:schemeClr val="tx1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599815" y="3414395"/>
            <a:ext cx="171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③线虫动物</a:t>
            </a:r>
            <a:endParaRPr lang="zh-CN" altLang="en-US" sz="2000"/>
          </a:p>
        </p:txBody>
      </p:sp>
      <p:sp>
        <p:nvSpPr>
          <p:cNvPr id="24" name="文本框 23"/>
          <p:cNvSpPr txBox="1"/>
          <p:nvPr/>
        </p:nvSpPr>
        <p:spPr>
          <a:xfrm>
            <a:off x="5445760" y="3039745"/>
            <a:ext cx="25558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代表动物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——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蛔虫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45760" y="4004310"/>
            <a:ext cx="1456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主要特征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45760" y="3533140"/>
            <a:ext cx="1456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其他种类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28" name="左大括号 27"/>
          <p:cNvSpPr/>
          <p:nvPr/>
        </p:nvSpPr>
        <p:spPr>
          <a:xfrm>
            <a:off x="5316220" y="3120390"/>
            <a:ext cx="259080" cy="1202055"/>
          </a:xfrm>
          <a:prstGeom prst="leftBrace">
            <a:avLst>
              <a:gd name="adj1" fmla="val 8333"/>
              <a:gd name="adj2" fmla="val 48864"/>
            </a:avLst>
          </a:prstGeom>
          <a:ln>
            <a:solidFill>
              <a:schemeClr val="tx1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82905" y="129540"/>
            <a:ext cx="2310765" cy="616585"/>
          </a:xfrm>
        </p:spPr>
        <p:txBody>
          <a:bodyPr rtlCol="0">
            <a:normAutofit/>
          </a:bodyPr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b="1" dirty="0" smtClean="0"/>
              <a:t>课堂小结</a:t>
            </a:r>
            <a:endParaRPr lang="zh-CN" altLang="en-US" b="1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793750" y="1536065"/>
            <a:ext cx="52641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无脊椎动物</a:t>
            </a:r>
            <a:endParaRPr lang="zh-CN" altLang="en-US" sz="2800"/>
          </a:p>
        </p:txBody>
      </p:sp>
      <p:sp>
        <p:nvSpPr>
          <p:cNvPr id="4" name="左大括号 3"/>
          <p:cNvSpPr/>
          <p:nvPr/>
        </p:nvSpPr>
        <p:spPr>
          <a:xfrm>
            <a:off x="1319530" y="1283335"/>
            <a:ext cx="614680" cy="344297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71625" y="2296795"/>
            <a:ext cx="1851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无脊椎动物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3618230" y="911225"/>
            <a:ext cx="171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④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环节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动物</a:t>
            </a:r>
            <a:endParaRPr lang="zh-CN" altLang="en-US" sz="2000"/>
          </a:p>
        </p:txBody>
      </p:sp>
      <p:sp>
        <p:nvSpPr>
          <p:cNvPr id="8" name="文本框 7"/>
          <p:cNvSpPr txBox="1"/>
          <p:nvPr/>
        </p:nvSpPr>
        <p:spPr>
          <a:xfrm>
            <a:off x="5422265" y="549910"/>
            <a:ext cx="25558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代表动物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——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蚯蚓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9255" y="1456055"/>
            <a:ext cx="1456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主要特征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22265" y="1002665"/>
            <a:ext cx="1456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其他种类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76320" y="2637155"/>
            <a:ext cx="171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⑤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节肢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动物</a:t>
            </a:r>
            <a:endParaRPr lang="zh-CN" altLang="en-US" sz="2000"/>
          </a:p>
        </p:txBody>
      </p:sp>
      <p:sp>
        <p:nvSpPr>
          <p:cNvPr id="14" name="左大括号 13"/>
          <p:cNvSpPr/>
          <p:nvPr/>
        </p:nvSpPr>
        <p:spPr>
          <a:xfrm>
            <a:off x="3259455" y="805180"/>
            <a:ext cx="614680" cy="344297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5292725" y="630555"/>
            <a:ext cx="259080" cy="1202055"/>
          </a:xfrm>
          <a:prstGeom prst="leftBrace">
            <a:avLst>
              <a:gd name="adj1" fmla="val 8333"/>
              <a:gd name="adj2" fmla="val 48864"/>
            </a:avLst>
          </a:prstGeom>
          <a:ln>
            <a:solidFill>
              <a:schemeClr val="tx1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398770" y="2172335"/>
            <a:ext cx="2555875" cy="622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代表动物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——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蝗虫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398770" y="3143885"/>
            <a:ext cx="1456690" cy="622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主要特征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91785" y="2674620"/>
            <a:ext cx="1456690" cy="422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其他种类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5292725" y="2319655"/>
            <a:ext cx="258445" cy="1257300"/>
          </a:xfrm>
          <a:prstGeom prst="leftBrace">
            <a:avLst>
              <a:gd name="adj1" fmla="val 8333"/>
              <a:gd name="adj2" fmla="val 48864"/>
            </a:avLst>
          </a:prstGeom>
          <a:ln>
            <a:solidFill>
              <a:schemeClr val="tx1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529330" y="3853815"/>
            <a:ext cx="3349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⑥软体动物、棘皮动物</a:t>
            </a:r>
            <a:endParaRPr lang="zh-CN" altLang="en-US" sz="2400" b="1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85950" y="4524375"/>
            <a:ext cx="423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无脊椎动物与人类生活的关系</a:t>
            </a:r>
            <a:endParaRPr lang="zh-CN" altLang="en-US" sz="200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82905" y="129540"/>
            <a:ext cx="2310765" cy="61658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b="1" dirty="0" smtClean="0"/>
              <a:t>课堂测试</a:t>
            </a:r>
            <a:endParaRPr lang="zh-CN" altLang="en-US" b="1" dirty="0" smtClean="0"/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63270" y="1014730"/>
            <a:ext cx="785558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．下列有关刺胞动物的叙述，错误的是（　　）</a:t>
            </a:r>
            <a:endParaRPr lang="zh-CN" altLang="zh-CN" sz="24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．刺胞动物都在水中生活</a:t>
            </a:r>
            <a:b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．海葵、海蜇、珊瑚虫都是刺胞动物</a:t>
            </a:r>
            <a:b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．刺胞动物一般都是脊椎动物</a:t>
            </a:r>
            <a:b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．刺胞动物有口无肛门</a:t>
            </a:r>
            <a:endParaRPr lang="zh-CN" altLang="zh-CN" sz="24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563360" y="1014730"/>
            <a:ext cx="56896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94970" y="139065"/>
            <a:ext cx="2350770" cy="616585"/>
          </a:xfrm>
        </p:spPr>
        <p:txBody>
          <a:bodyPr rtlCol="0">
            <a:noAutofit/>
          </a:bodyPr>
          <a:p>
            <a:pPr algn="l" defTabSz="914400" eaLnBrk="1" fontAlgn="auto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3200" b="1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黑体" panose="02010609060101010101" pitchFamily="2" charset="-122"/>
              </a:rPr>
              <a:t>课堂检测</a:t>
            </a:r>
            <a:endParaRPr lang="en-US" altLang="zh-CN" sz="3200" b="1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+mn-ea"/>
              <a:ea typeface="+mn-ea"/>
              <a:cs typeface="+mn-cs"/>
              <a:sym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4535" y="1279525"/>
            <a:ext cx="802894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.小明在实践活动中，观察到清澈溪流的石块下面，有一类形状像柳叶、 身体背腹扁平、有口无肛门的动物。据此推测该动物属于（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A.</a:t>
            </a:r>
            <a:r>
              <a:rPr lang="zh-CN" altLang="en-US" sz="2400" spc="180">
                <a:ln w="3175">
                  <a:noFill/>
                  <a:prstDash val="dash"/>
                </a:ln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刺胞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动物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               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B.扁形动物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C.线虫动物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               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D.节肢动物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5020" y="2357120"/>
            <a:ext cx="7435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B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94970" y="139065"/>
            <a:ext cx="2350770" cy="616585"/>
          </a:xfrm>
        </p:spPr>
        <p:txBody>
          <a:bodyPr rtlCol="0">
            <a:noAutofit/>
          </a:bodyPr>
          <a:p>
            <a:pPr algn="l" defTabSz="914400" eaLnBrk="1" fontAlgn="auto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3200" b="1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黑体" panose="02010609060101010101" pitchFamily="2" charset="-122"/>
              </a:rPr>
              <a:t>课堂检测</a:t>
            </a:r>
            <a:endParaRPr lang="en-US" altLang="zh-CN" sz="3200" b="1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+mn-ea"/>
              <a:ea typeface="+mn-ea"/>
              <a:cs typeface="+mn-cs"/>
              <a:sym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6775" y="1076325"/>
            <a:ext cx="772477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.人若进入含有钉螺的水域，很有可能感染血吸虫病，下列有关叙述中错误的是 (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A.血吸虫生殖器管发达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B.血吸虫能够寄生在人和钉螺的体内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C.血吸虫有口无肛门，身体呈辐射对称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D.血吸虫体内没有脊柱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727575" y="1644650"/>
            <a:ext cx="7435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C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82905" y="129540"/>
            <a:ext cx="2310765" cy="616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黑体" panose="02010609060101010101" pitchFamily="2" charset="-122"/>
                <a:cs typeface="+mj-cs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b="1" dirty="0" smtClean="0"/>
              <a:t>课堂测试</a:t>
            </a:r>
            <a:endParaRPr lang="zh-CN" altLang="en-US" b="1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442595" y="1047750"/>
            <a:ext cx="858964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.雨后，常见到地面上有一些蚯蚓，这是因为(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)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A.蚯蚓爬出地面饮水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B.蚯蚓喜欢在潮湿的地面上爬行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C.蚯蚓爬出地面呼吸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D.雨后的蚯蚓出来晒太阳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53375" y="1100535"/>
            <a:ext cx="454819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eaLnBrk="0" hangingPunct="0"/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</a:rPr>
              <a:t>C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82905" y="129540"/>
            <a:ext cx="2310765" cy="616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黑体" panose="02010609060101010101" pitchFamily="2" charset="-122"/>
                <a:cs typeface="+mj-cs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b="1" dirty="0" smtClean="0"/>
              <a:t>课堂测试</a:t>
            </a:r>
            <a:endParaRPr lang="zh-CN" altLang="en-US" b="1" dirty="0" smtClean="0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107440" y="1020445"/>
            <a:ext cx="736981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.下列哪项是环节动物的主要特征（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A.身体呈辐射对称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B.有口无肛门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C.靠刚毛或疣足辅助运动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D.体表有角质层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937375" y="1063625"/>
            <a:ext cx="4070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C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3080" y="643890"/>
            <a:ext cx="64376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（一）代表动物</a:t>
            </a:r>
            <a:r>
              <a:rPr lang="en-US" altLang="zh-CN" sz="2800" b="1" spc="30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</a:t>
            </a: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水螅</a:t>
            </a:r>
            <a:endParaRPr lang="zh-CN" altLang="en-US" sz="2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1680" y="1165860"/>
            <a:ext cx="22821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1.</a:t>
            </a:r>
            <a:r>
              <a:rPr lang="zh-CN" altLang="en-US" sz="2800" b="1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体形特点</a:t>
            </a:r>
            <a:endParaRPr lang="zh-CN" altLang="en-US" sz="2800" b="1" noProof="0" dirty="0">
              <a:ln>
                <a:noFill/>
              </a:ln>
              <a:solidFill>
                <a:srgbClr val="1D1D1D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6155" y="1481455"/>
            <a:ext cx="448373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lnSpc>
                <a:spcPct val="200000"/>
              </a:lnSpc>
              <a:buClrTx/>
              <a:buSzTx/>
              <a:buFont typeface="+mj-lt"/>
              <a:buNone/>
            </a:pP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体色：</a:t>
            </a:r>
            <a:r>
              <a:rPr lang="zh-CN" altLang="en-US" sz="2800" dirty="0">
                <a:solidFill>
                  <a:schemeClr val="tx1"/>
                </a:solidFill>
                <a:latin typeface="+mj-lt"/>
                <a:sym typeface="+mn-ea"/>
              </a:rPr>
              <a:t>浅褐色</a:t>
            </a:r>
            <a:r>
              <a:rPr lang="zh-CN" altLang="en-US" sz="2800" dirty="0" smtClean="0">
                <a:solidFill>
                  <a:schemeClr val="tx1"/>
                </a:solidFill>
                <a:latin typeface="+mj-lt"/>
                <a:sym typeface="+mn-ea"/>
              </a:rPr>
              <a:t>（几乎</a:t>
            </a:r>
            <a:r>
              <a:rPr lang="zh-CN" altLang="en-US" sz="2800" dirty="0">
                <a:solidFill>
                  <a:schemeClr val="tx1"/>
                </a:solidFill>
                <a:latin typeface="+mj-lt"/>
                <a:sym typeface="+mn-ea"/>
              </a:rPr>
              <a:t>透明</a:t>
            </a:r>
            <a:r>
              <a:rPr lang="zh-CN" altLang="en-US" sz="2800" dirty="0" smtClean="0">
                <a:solidFill>
                  <a:schemeClr val="tx1"/>
                </a:solidFill>
                <a:latin typeface="+mj-lt"/>
                <a:sym typeface="+mn-ea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形体：</a:t>
            </a:r>
            <a:r>
              <a:rPr lang="zh-CN" altLang="en-US" sz="2800" dirty="0">
                <a:solidFill>
                  <a:schemeClr val="tx1"/>
                </a:solidFill>
                <a:latin typeface="+mj-lt"/>
                <a:sym typeface="+mn-ea"/>
              </a:rPr>
              <a:t>圆筒形、</a:t>
            </a:r>
            <a:r>
              <a:rPr lang="zh-CN" altLang="en-US" sz="2800" dirty="0" smtClean="0">
                <a:solidFill>
                  <a:schemeClr val="tx1"/>
                </a:solidFill>
                <a:latin typeface="+mj-lt"/>
                <a:sym typeface="+mn-ea"/>
              </a:rPr>
              <a:t>口向上</a:t>
            </a:r>
            <a:endParaRPr lang="zh-CN" altLang="en-US" sz="2800" dirty="0" smtClean="0">
              <a:solidFill>
                <a:schemeClr val="tx1"/>
              </a:solidFill>
              <a:latin typeface="+mj-lt"/>
              <a:sym typeface="+mn-ea"/>
            </a:endParaRPr>
          </a:p>
          <a:p>
            <a:pPr algn="l" eaLnBrk="1" hangingPunct="1">
              <a:lnSpc>
                <a:spcPct val="200000"/>
              </a:lnSpc>
              <a:buClrTx/>
              <a:buSzTx/>
              <a:buFont typeface="+mj-lt"/>
              <a:buNone/>
            </a:pP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体长：</a:t>
            </a:r>
            <a:r>
              <a:rPr lang="zh-CN" altLang="en-US" sz="2800" dirty="0">
                <a:sym typeface="+mn-ea"/>
              </a:rPr>
              <a:t>0.5</a:t>
            </a: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-</a:t>
            </a:r>
            <a:r>
              <a:rPr lang="zh-CN" altLang="en-US" sz="2800" dirty="0">
                <a:sym typeface="+mn-ea"/>
              </a:rPr>
              <a:t>1CM，辐射对称</a:t>
            </a:r>
            <a:endParaRPr lang="zh-CN" altLang="en-US" sz="2800" dirty="0">
              <a:sym typeface="+mn-ea"/>
            </a:endParaRPr>
          </a:p>
        </p:txBody>
      </p:sp>
      <p:pic>
        <p:nvPicPr>
          <p:cNvPr id="20484" name="Picture 2" descr="https://pic.baike.soso.com/ugc/baikepic2/0/20160717010200-888694879.jpg/80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661660" y="1481455"/>
            <a:ext cx="2773680" cy="3019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" name="Title 6"/>
          <p:cNvSpPr txBox="1"/>
          <p:nvPr>
            <p:custDataLst>
              <p:tags r:id="rId4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一、刺胞动物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build="p"/>
      <p:bldP spid="7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82905" y="129540"/>
            <a:ext cx="2310765" cy="616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黑体" panose="02010609060101010101" pitchFamily="2" charset="-122"/>
                <a:cs typeface="+mj-cs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b="1" dirty="0" smtClean="0"/>
              <a:t>课堂测试</a:t>
            </a:r>
            <a:endParaRPr lang="zh-CN" altLang="en-US" b="1" dirty="0" smtClean="0"/>
          </a:p>
        </p:txBody>
      </p:sp>
      <p:sp>
        <p:nvSpPr>
          <p:cNvPr id="35841" name="矩形 3"/>
          <p:cNvSpPr/>
          <p:nvPr/>
        </p:nvSpPr>
        <p:spPr>
          <a:xfrm>
            <a:off x="258445" y="975360"/>
            <a:ext cx="8814435" cy="3450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fontAlgn="auto">
              <a:lnSpc>
                <a:spcPct val="70000"/>
              </a:lnSpc>
              <a:buFont typeface="Wingdings 2" panose="05020102010507070707" pitchFamily="18" charset="2"/>
            </a:pPr>
            <a:r>
              <a:rPr lang="en-US" altLang="zh-CN" sz="2400">
                <a:latin typeface="Arial" panose="020B0604020202020204" pitchFamily="34" charset="0"/>
                <a:ea typeface="黑体" panose="02010609060101010101" pitchFamily="2" charset="-122"/>
              </a:rPr>
              <a:t>6.</a:t>
            </a:r>
            <a:r>
              <a:rPr lang="zh-CN" altLang="en-US" sz="2400">
                <a:latin typeface="Arial" panose="020B0604020202020204" pitchFamily="34" charset="0"/>
                <a:ea typeface="黑体" panose="02010609060101010101" pitchFamily="2" charset="-122"/>
              </a:rPr>
              <a:t>请把下列动物与它们的特征分别用线连起来。</a:t>
            </a:r>
            <a:endParaRPr lang="zh-CN" altLang="en-US" sz="240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auto">
              <a:lnSpc>
                <a:spcPct val="70000"/>
              </a:lnSpc>
              <a:buFont typeface="Wingdings 2" panose="05020102010507070707" pitchFamily="18" charset="2"/>
            </a:pPr>
            <a:endParaRPr lang="zh-CN" altLang="en-US" sz="240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auto">
              <a:lnSpc>
                <a:spcPct val="70000"/>
              </a:lnSpc>
              <a:buFont typeface="Wingdings 2" panose="05020102010507070707" pitchFamily="18" charset="2"/>
            </a:pPr>
            <a:r>
              <a:rPr lang="en-US" altLang="zh-CN" sz="2400">
                <a:latin typeface="Arial" panose="020B0604020202020204" pitchFamily="34" charset="0"/>
                <a:ea typeface="黑体" panose="02010609060101010101" pitchFamily="2" charset="-122"/>
              </a:rPr>
              <a:t>A</a:t>
            </a:r>
            <a:r>
              <a:rPr lang="zh-CN" altLang="en-US" sz="2400">
                <a:latin typeface="Arial" panose="020B0604020202020204" pitchFamily="34" charset="0"/>
                <a:ea typeface="黑体" panose="02010609060101010101" pitchFamily="2" charset="-122"/>
              </a:rPr>
              <a:t>．</a:t>
            </a:r>
            <a:r>
              <a:rPr lang="zh-CN" altLang="zh-CN" sz="240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刺胞</a:t>
            </a:r>
            <a:r>
              <a:rPr lang="zh-CN" altLang="en-US" sz="2400">
                <a:latin typeface="Arial" panose="020B0604020202020204" pitchFamily="34" charset="0"/>
                <a:ea typeface="黑体" panose="02010609060101010101" pitchFamily="2" charset="-122"/>
              </a:rPr>
              <a:t>动物                       ①身体扁平，有口无肛门</a:t>
            </a:r>
            <a:endParaRPr lang="en-US" altLang="zh-CN" sz="240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auto">
              <a:lnSpc>
                <a:spcPct val="70000"/>
              </a:lnSpc>
              <a:buFont typeface="Wingdings 2" panose="05020102010507070707" pitchFamily="18" charset="2"/>
            </a:pPr>
            <a:endParaRPr lang="zh-CN" altLang="en-US" sz="240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auto">
              <a:lnSpc>
                <a:spcPct val="70000"/>
              </a:lnSpc>
              <a:buFont typeface="Wingdings 2" panose="05020102010507070707" pitchFamily="18" charset="2"/>
            </a:pPr>
            <a:r>
              <a:rPr lang="en-US" altLang="zh-CN" sz="2400">
                <a:latin typeface="Arial" panose="020B0604020202020204" pitchFamily="34" charset="0"/>
                <a:ea typeface="黑体" panose="02010609060101010101" pitchFamily="2" charset="-122"/>
              </a:rPr>
              <a:t>B</a:t>
            </a:r>
            <a:r>
              <a:rPr lang="zh-CN" altLang="en-US" sz="2400">
                <a:latin typeface="Arial" panose="020B0604020202020204" pitchFamily="34" charset="0"/>
                <a:ea typeface="黑体" panose="02010609060101010101" pitchFamily="2" charset="-122"/>
              </a:rPr>
              <a:t>．扁形动物                       ②身体分节，运动器官为刚毛或疣足</a:t>
            </a:r>
            <a:endParaRPr lang="en-US" altLang="zh-CN" sz="240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auto">
              <a:lnSpc>
                <a:spcPct val="70000"/>
              </a:lnSpc>
              <a:buFont typeface="Wingdings 2" panose="05020102010507070707" pitchFamily="18" charset="2"/>
            </a:pPr>
            <a:endParaRPr lang="zh-CN" altLang="en-US" sz="240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auto">
              <a:lnSpc>
                <a:spcPct val="70000"/>
              </a:lnSpc>
              <a:buFont typeface="Wingdings 2" panose="05020102010507070707" pitchFamily="18" charset="2"/>
            </a:pPr>
            <a:r>
              <a:rPr lang="en-US" altLang="zh-CN" sz="2400">
                <a:latin typeface="Arial" panose="020B0604020202020204" pitchFamily="34" charset="0"/>
                <a:ea typeface="黑体" panose="02010609060101010101" pitchFamily="2" charset="-122"/>
              </a:rPr>
              <a:t>C</a:t>
            </a:r>
            <a:r>
              <a:rPr lang="zh-CN" altLang="en-US" sz="2400">
                <a:latin typeface="Arial" panose="020B0604020202020204" pitchFamily="34" charset="0"/>
                <a:ea typeface="黑体" panose="02010609060101010101" pitchFamily="2" charset="-122"/>
              </a:rPr>
              <a:t>．线虫动物                       ③身体</a:t>
            </a:r>
            <a:r>
              <a:rPr lang="zh-CN" sz="2400">
                <a:latin typeface="Arial" panose="020B0604020202020204" pitchFamily="34" charset="0"/>
                <a:ea typeface="黑体" panose="02010609060101010101" pitchFamily="2" charset="-122"/>
              </a:rPr>
              <a:t>柔软，大多具有贝壳</a:t>
            </a:r>
            <a:endParaRPr lang="zh-CN" sz="240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auto">
              <a:lnSpc>
                <a:spcPct val="70000"/>
              </a:lnSpc>
              <a:buFont typeface="Wingdings 2" panose="05020102010507070707" pitchFamily="18" charset="2"/>
            </a:pPr>
            <a:endParaRPr lang="zh-CN" altLang="en-US" sz="240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auto">
              <a:lnSpc>
                <a:spcPct val="70000"/>
              </a:lnSpc>
              <a:buFont typeface="Wingdings 2" panose="05020102010507070707" pitchFamily="18" charset="2"/>
            </a:pPr>
            <a:r>
              <a:rPr lang="en-US" altLang="zh-CN" sz="2400">
                <a:latin typeface="Arial" panose="020B0604020202020204" pitchFamily="34" charset="0"/>
                <a:ea typeface="黑体" panose="02010609060101010101" pitchFamily="2" charset="-122"/>
              </a:rPr>
              <a:t>D</a:t>
            </a:r>
            <a:r>
              <a:rPr lang="zh-CN" altLang="en-US" sz="2400">
                <a:latin typeface="Arial" panose="020B0604020202020204" pitchFamily="34" charset="0"/>
                <a:ea typeface="黑体" panose="02010609060101010101" pitchFamily="2" charset="-122"/>
              </a:rPr>
              <a:t>．环节动物                       ④身体和附肢都分节，有外骨骼</a:t>
            </a:r>
            <a:endParaRPr lang="en-US" altLang="zh-CN" sz="240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auto">
              <a:lnSpc>
                <a:spcPct val="70000"/>
              </a:lnSpc>
              <a:buFont typeface="Wingdings 2" panose="05020102010507070707" pitchFamily="18" charset="2"/>
            </a:pPr>
            <a:endParaRPr lang="zh-CN" altLang="en-US" sz="240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auto">
              <a:lnSpc>
                <a:spcPct val="70000"/>
              </a:lnSpc>
              <a:buFont typeface="Wingdings 2" panose="05020102010507070707" pitchFamily="18" charset="2"/>
            </a:pPr>
            <a:r>
              <a:rPr lang="en-US" altLang="zh-CN" sz="2400">
                <a:latin typeface="Arial" panose="020B0604020202020204" pitchFamily="34" charset="0"/>
                <a:ea typeface="黑体" panose="02010609060101010101" pitchFamily="2" charset="-122"/>
              </a:rPr>
              <a:t>E</a:t>
            </a:r>
            <a:r>
              <a:rPr lang="zh-CN" altLang="en-US" sz="2400">
                <a:latin typeface="Arial" panose="020B0604020202020204" pitchFamily="34" charset="0"/>
                <a:ea typeface="黑体" panose="02010609060101010101" pitchFamily="2" charset="-122"/>
              </a:rPr>
              <a:t>．软体动物                       ⑤身体表面有刺细胞</a:t>
            </a:r>
            <a:endParaRPr lang="en-US" altLang="zh-CN" sz="240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auto">
              <a:lnSpc>
                <a:spcPct val="70000"/>
              </a:lnSpc>
              <a:buFont typeface="Wingdings 2" panose="05020102010507070707" pitchFamily="18" charset="2"/>
            </a:pPr>
            <a:endParaRPr lang="zh-CN" altLang="en-US" sz="240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auto">
              <a:lnSpc>
                <a:spcPct val="70000"/>
              </a:lnSpc>
              <a:buFont typeface="Wingdings 2" panose="05020102010507070707" pitchFamily="18" charset="2"/>
            </a:pPr>
            <a:r>
              <a:rPr lang="en-US" altLang="zh-CN" sz="2400">
                <a:latin typeface="Arial" panose="020B0604020202020204" pitchFamily="34" charset="0"/>
                <a:ea typeface="黑体" panose="02010609060101010101" pitchFamily="2" charset="-122"/>
              </a:rPr>
              <a:t>F</a:t>
            </a:r>
            <a:r>
              <a:rPr lang="zh-CN" altLang="en-US" sz="2400">
                <a:latin typeface="Arial" panose="020B0604020202020204" pitchFamily="34" charset="0"/>
                <a:ea typeface="黑体" panose="02010609060101010101" pitchFamily="2" charset="-122"/>
              </a:rPr>
              <a:t>．节肢动物                       ⑥身体不分节，体表有角质层</a:t>
            </a:r>
            <a:endParaRPr lang="zh-CN" altLang="en-US" sz="24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103755" y="1624489"/>
            <a:ext cx="1885950" cy="20847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109470" y="1692434"/>
            <a:ext cx="1905000" cy="4845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098993" y="2657793"/>
            <a:ext cx="1872615" cy="15544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134235" y="2251234"/>
            <a:ext cx="1886585" cy="9366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078514" y="2746534"/>
            <a:ext cx="1936115" cy="9442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072481" y="3237230"/>
            <a:ext cx="1948180" cy="9499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一、刺胞动物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pic>
        <p:nvPicPr>
          <p:cNvPr id="25601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0573" y="682890"/>
            <a:ext cx="2729249" cy="385810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" name="文本框 9"/>
          <p:cNvSpPr/>
          <p:nvPr>
            <p:custDataLst>
              <p:tags r:id="rId5"/>
            </p:custDataLst>
          </p:nvPr>
        </p:nvSpPr>
        <p:spPr>
          <a:xfrm>
            <a:off x="3667760" y="1386840"/>
            <a:ext cx="895350" cy="570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触手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grpSp>
        <p:nvGrpSpPr>
          <p:cNvPr id="5" name="组合 16"/>
          <p:cNvGrpSpPr/>
          <p:nvPr>
            <p:custDataLst>
              <p:tags r:id="rId6"/>
            </p:custDataLst>
          </p:nvPr>
        </p:nvGrpSpPr>
        <p:grpSpPr>
          <a:xfrm>
            <a:off x="4366571" y="1688093"/>
            <a:ext cx="1222922" cy="72637"/>
            <a:chOff x="3012974" y="1118937"/>
            <a:chExt cx="2172637" cy="129818"/>
          </a:xfrm>
        </p:grpSpPr>
        <p:cxnSp>
          <p:nvCxnSpPr>
            <p:cNvPr id="6" name="直接连接符 7"/>
            <p:cNvCxnSpPr/>
            <p:nvPr>
              <p:custDataLst>
                <p:tags r:id="rId7"/>
              </p:custDataLst>
            </p:nvPr>
          </p:nvCxnSpPr>
          <p:spPr>
            <a:xfrm flipH="1">
              <a:off x="3012974" y="1118937"/>
              <a:ext cx="155845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</p:cxnSp>
        <p:cxnSp>
          <p:nvCxnSpPr>
            <p:cNvPr id="7" name="直接连接符 10"/>
            <p:cNvCxnSpPr/>
            <p:nvPr>
              <p:custDataLst>
                <p:tags r:id="rId8"/>
              </p:custDataLst>
            </p:nvPr>
          </p:nvCxnSpPr>
          <p:spPr>
            <a:xfrm flipH="1" flipV="1">
              <a:off x="3012974" y="1131602"/>
              <a:ext cx="2172637" cy="11715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</p:cxnSp>
      </p:grpSp>
      <p:pic>
        <p:nvPicPr>
          <p:cNvPr id="8" name="图片 17"/>
          <p:cNvPicPr>
            <a:picLocks noGrp="1"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586615" y="3524264"/>
            <a:ext cx="859737" cy="87640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9" name="图片 18"/>
          <p:cNvPicPr>
            <a:picLocks noGrp="1"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852157" y="2335873"/>
            <a:ext cx="845448" cy="85616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4" name="椭圆 2"/>
          <p:cNvSpPr/>
          <p:nvPr>
            <p:custDataLst>
              <p:tags r:id="rId13"/>
            </p:custDataLst>
          </p:nvPr>
        </p:nvSpPr>
        <p:spPr>
          <a:xfrm>
            <a:off x="5064363" y="1922676"/>
            <a:ext cx="77401" cy="7740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240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grpSp>
        <p:nvGrpSpPr>
          <p:cNvPr id="15" name="组合 16"/>
          <p:cNvGrpSpPr/>
          <p:nvPr>
            <p:custDataLst>
              <p:tags r:id="rId14"/>
            </p:custDataLst>
          </p:nvPr>
        </p:nvGrpSpPr>
        <p:grpSpPr>
          <a:xfrm>
            <a:off x="4042681" y="1960781"/>
            <a:ext cx="1060977" cy="964525"/>
            <a:chOff x="2508901" y="1560885"/>
            <a:chExt cx="1885847" cy="1712080"/>
          </a:xfrm>
        </p:grpSpPr>
        <p:cxnSp>
          <p:nvCxnSpPr>
            <p:cNvPr id="16" name="直接连接符 6"/>
            <p:cNvCxnSpPr/>
            <p:nvPr>
              <p:custDataLst>
                <p:tags r:id="rId15"/>
              </p:custDataLst>
            </p:nvPr>
          </p:nvCxnSpPr>
          <p:spPr>
            <a:xfrm flipH="1">
              <a:off x="2508901" y="1560885"/>
              <a:ext cx="1817589" cy="8060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  <p:cxnSp>
          <p:nvCxnSpPr>
            <p:cNvPr id="17" name="直接连接符 15"/>
            <p:cNvCxnSpPr/>
            <p:nvPr>
              <p:custDataLst>
                <p:tags r:id="rId16"/>
              </p:custDataLst>
            </p:nvPr>
          </p:nvCxnSpPr>
          <p:spPr>
            <a:xfrm flipH="1">
              <a:off x="3623265" y="1629114"/>
              <a:ext cx="771483" cy="16438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</p:grpSp>
      <p:cxnSp>
        <p:nvCxnSpPr>
          <p:cNvPr id="18" name="直接连接符 30"/>
          <p:cNvCxnSpPr/>
          <p:nvPr>
            <p:custDataLst>
              <p:tags r:id="rId17"/>
            </p:custDataLst>
          </p:nvPr>
        </p:nvCxnSpPr>
        <p:spPr>
          <a:xfrm>
            <a:off x="5481133" y="2363262"/>
            <a:ext cx="101334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9"/>
          <p:cNvSpPr/>
          <p:nvPr>
            <p:custDataLst>
              <p:tags r:id="rId18"/>
            </p:custDataLst>
          </p:nvPr>
        </p:nvSpPr>
        <p:spPr>
          <a:xfrm>
            <a:off x="6494780" y="2075180"/>
            <a:ext cx="566420" cy="570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口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cxnSp>
        <p:nvCxnSpPr>
          <p:cNvPr id="20" name="直接连接符 37"/>
          <p:cNvCxnSpPr/>
          <p:nvPr>
            <p:custDataLst>
              <p:tags r:id="rId19"/>
            </p:custDataLst>
          </p:nvPr>
        </p:nvCxnSpPr>
        <p:spPr>
          <a:xfrm>
            <a:off x="5433502" y="2849192"/>
            <a:ext cx="106097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9"/>
          <p:cNvSpPr/>
          <p:nvPr>
            <p:custDataLst>
              <p:tags r:id="rId20"/>
            </p:custDataLst>
          </p:nvPr>
        </p:nvSpPr>
        <p:spPr>
          <a:xfrm>
            <a:off x="6494780" y="2499360"/>
            <a:ext cx="1273175" cy="570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内胚层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cxnSp>
        <p:nvCxnSpPr>
          <p:cNvPr id="22" name="直接连接符 40"/>
          <p:cNvCxnSpPr/>
          <p:nvPr>
            <p:custDataLst>
              <p:tags r:id="rId21"/>
            </p:custDataLst>
          </p:nvPr>
        </p:nvCxnSpPr>
        <p:spPr>
          <a:xfrm>
            <a:off x="5491216" y="3122667"/>
            <a:ext cx="99310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9"/>
          <p:cNvSpPr/>
          <p:nvPr>
            <p:custDataLst>
              <p:tags r:id="rId22"/>
            </p:custDataLst>
          </p:nvPr>
        </p:nvSpPr>
        <p:spPr>
          <a:xfrm>
            <a:off x="6494780" y="2837815"/>
            <a:ext cx="1273175" cy="570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外胚层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cxnSp>
        <p:nvCxnSpPr>
          <p:cNvPr id="24" name="直接连接符 53"/>
          <p:cNvCxnSpPr/>
          <p:nvPr>
            <p:custDataLst>
              <p:tags r:id="rId23"/>
            </p:custDataLst>
          </p:nvPr>
        </p:nvCxnSpPr>
        <p:spPr>
          <a:xfrm>
            <a:off x="5280450" y="3491633"/>
            <a:ext cx="120387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9"/>
          <p:cNvSpPr/>
          <p:nvPr>
            <p:custDataLst>
              <p:tags r:id="rId24"/>
            </p:custDataLst>
          </p:nvPr>
        </p:nvSpPr>
        <p:spPr>
          <a:xfrm>
            <a:off x="6494780" y="3192780"/>
            <a:ext cx="1273175" cy="570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消化腔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cxnSp>
        <p:nvCxnSpPr>
          <p:cNvPr id="26" name="直接连接符 56"/>
          <p:cNvCxnSpPr/>
          <p:nvPr>
            <p:custDataLst>
              <p:tags r:id="rId25"/>
            </p:custDataLst>
          </p:nvPr>
        </p:nvCxnSpPr>
        <p:spPr>
          <a:xfrm flipV="1">
            <a:off x="5300163" y="3962468"/>
            <a:ext cx="1194435" cy="381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上弧形箭头 28693"/>
          <p:cNvSpPr/>
          <p:nvPr>
            <p:custDataLst>
              <p:tags r:id="rId26"/>
            </p:custDataLst>
          </p:nvPr>
        </p:nvSpPr>
        <p:spPr>
          <a:xfrm rot="5520000">
            <a:off x="4227250" y="3280156"/>
            <a:ext cx="409626" cy="342942"/>
          </a:xfrm>
          <a:prstGeom prst="curvedDownArrow">
            <a:avLst>
              <a:gd name="adj1" fmla="val 25006"/>
              <a:gd name="adj2" fmla="val 50001"/>
              <a:gd name="adj3" fmla="val 2500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cxnSp>
        <p:nvCxnSpPr>
          <p:cNvPr id="28" name="直接连接符 28695"/>
          <p:cNvCxnSpPr/>
          <p:nvPr>
            <p:custDataLst>
              <p:tags r:id="rId27"/>
            </p:custDataLst>
          </p:nvPr>
        </p:nvCxnSpPr>
        <p:spPr>
          <a:xfrm>
            <a:off x="3781901" y="2810992"/>
            <a:ext cx="5144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699"/>
          <p:cNvSpPr/>
          <p:nvPr>
            <p:custDataLst>
              <p:tags r:id="rId28"/>
            </p:custDataLst>
          </p:nvPr>
        </p:nvSpPr>
        <p:spPr>
          <a:xfrm>
            <a:off x="2142490" y="2492375"/>
            <a:ext cx="1880235" cy="570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卷曲的刺丝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0" name="文本框 74"/>
          <p:cNvSpPr/>
          <p:nvPr>
            <p:custDataLst>
              <p:tags r:id="rId29"/>
            </p:custDataLst>
          </p:nvPr>
        </p:nvSpPr>
        <p:spPr>
          <a:xfrm>
            <a:off x="1766433" y="3661203"/>
            <a:ext cx="1782585" cy="570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弹出的刺丝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cxnSp>
        <p:nvCxnSpPr>
          <p:cNvPr id="31" name="直接连接符 77"/>
          <p:cNvCxnSpPr/>
          <p:nvPr>
            <p:custDataLst>
              <p:tags r:id="rId30"/>
            </p:custDataLst>
          </p:nvPr>
        </p:nvCxnSpPr>
        <p:spPr>
          <a:xfrm>
            <a:off x="3447295" y="3983902"/>
            <a:ext cx="5144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21" name="文本框 9"/>
          <p:cNvSpPr/>
          <p:nvPr>
            <p:custDataLst>
              <p:tags r:id="rId31"/>
            </p:custDataLst>
          </p:nvPr>
        </p:nvSpPr>
        <p:spPr>
          <a:xfrm>
            <a:off x="6494780" y="3630930"/>
            <a:ext cx="1243330" cy="570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芽体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25628" name="Text Box 2"/>
          <p:cNvSpPr/>
          <p:nvPr>
            <p:custDataLst>
              <p:tags r:id="rId32"/>
            </p:custDataLst>
          </p:nvPr>
        </p:nvSpPr>
        <p:spPr>
          <a:xfrm>
            <a:off x="321310" y="1143000"/>
            <a:ext cx="221170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2.</a:t>
            </a:r>
            <a:r>
              <a:rPr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内部结构</a:t>
            </a:r>
            <a:endParaRPr lang="en-US" altLang="zh-CN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cxnSp>
        <p:nvCxnSpPr>
          <p:cNvPr id="32" name="直接连接符 77"/>
          <p:cNvCxnSpPr/>
          <p:nvPr>
            <p:custDataLst>
              <p:tags r:id="rId33"/>
            </p:custDataLst>
          </p:nvPr>
        </p:nvCxnSpPr>
        <p:spPr>
          <a:xfrm flipV="1">
            <a:off x="3588900" y="4192182"/>
            <a:ext cx="511810" cy="182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74"/>
          <p:cNvSpPr/>
          <p:nvPr>
            <p:custDataLst>
              <p:tags r:id="rId34"/>
            </p:custDataLst>
          </p:nvPr>
        </p:nvSpPr>
        <p:spPr>
          <a:xfrm>
            <a:off x="2533015" y="4046855"/>
            <a:ext cx="1226185" cy="570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刺细胞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cxnSp>
        <p:nvCxnSpPr>
          <p:cNvPr id="34" name="直接连接符 77"/>
          <p:cNvCxnSpPr/>
          <p:nvPr>
            <p:custDataLst>
              <p:tags r:id="rId35"/>
            </p:custDataLst>
          </p:nvPr>
        </p:nvCxnSpPr>
        <p:spPr>
          <a:xfrm flipH="1">
            <a:off x="4305815" y="4145192"/>
            <a:ext cx="9525" cy="34734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74"/>
          <p:cNvSpPr/>
          <p:nvPr>
            <p:custDataLst>
              <p:tags r:id="rId36"/>
            </p:custDataLst>
          </p:nvPr>
        </p:nvSpPr>
        <p:spPr>
          <a:xfrm>
            <a:off x="3807460" y="4377690"/>
            <a:ext cx="1226185" cy="570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细胞核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3080" y="643890"/>
            <a:ext cx="64376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（一）代表动物</a:t>
            </a:r>
            <a:r>
              <a:rPr lang="en-US" altLang="zh-CN" sz="2800" b="1" spc="30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</a:t>
            </a: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水螅</a:t>
            </a:r>
            <a:endParaRPr lang="zh-CN" altLang="en-US" sz="2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sym typeface="+mn-ea"/>
            </a:endParaRPr>
          </a:p>
        </p:txBody>
      </p:sp>
    </p:spTree>
    <p:custDataLst>
      <p:tags r:id="rId3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0" grpId="0" build="p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一、刺胞动物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6401" y="703077"/>
            <a:ext cx="34823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>
                <a:solidFill>
                  <a:srgbClr val="1D1D1D"/>
                </a:solidFill>
                <a:latin typeface="+mn-ea"/>
                <a:sym typeface="+mn-ea"/>
              </a:rPr>
              <a:t>（二）其他</a:t>
            </a:r>
            <a:r>
              <a:rPr lang="zh-CN" altLang="en-US" sz="2800" b="1" spc="180">
                <a:ln w="3175">
                  <a:noFill/>
                  <a:prstDash val="dash"/>
                </a:ln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刺胞动物</a:t>
            </a:r>
            <a:endParaRPr lang="zh-CN" altLang="en-US" sz="2800" b="1" noProof="0">
              <a:solidFill>
                <a:srgbClr val="1D1D1D"/>
              </a:solidFill>
              <a:latin typeface="+mn-ea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45710" y="1705610"/>
            <a:ext cx="2720340" cy="2329815"/>
            <a:chOff x="7802" y="1730"/>
            <a:chExt cx="4284" cy="3669"/>
          </a:xfrm>
        </p:grpSpPr>
        <p:pic>
          <p:nvPicPr>
            <p:cNvPr id="100" name="图片 99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7802" y="1730"/>
              <a:ext cx="4285" cy="29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" name="文本框 35"/>
            <p:cNvSpPr txBox="1"/>
            <p:nvPr/>
          </p:nvSpPr>
          <p:spPr>
            <a:xfrm>
              <a:off x="8995" y="4675"/>
              <a:ext cx="1741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海葵</a:t>
              </a:r>
              <a:endPara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21385" y="1639570"/>
            <a:ext cx="2778760" cy="2395855"/>
            <a:chOff x="1451" y="2582"/>
            <a:chExt cx="4376" cy="3773"/>
          </a:xfrm>
        </p:grpSpPr>
        <p:sp>
          <p:nvSpPr>
            <p:cNvPr id="11" name="文本框 10"/>
            <p:cNvSpPr txBox="1"/>
            <p:nvPr/>
          </p:nvSpPr>
          <p:spPr>
            <a:xfrm>
              <a:off x="2769" y="5631"/>
              <a:ext cx="1741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珊瑚虫</a:t>
              </a:r>
              <a:endPara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" name="图片 1" descr="企业微信截图_1715247186692 (1)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51" y="2582"/>
              <a:ext cx="4376" cy="2936"/>
            </a:xfrm>
            <a:prstGeom prst="rect">
              <a:avLst/>
            </a:prstGeom>
          </p:spPr>
        </p:pic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0" grpId="0" build="p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一、刺胞动物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3"/>
            </p:custDataLst>
          </p:nvPr>
        </p:nvGrpSpPr>
        <p:grpSpPr>
          <a:xfrm>
            <a:off x="1186815" y="1734820"/>
            <a:ext cx="2104390" cy="2546350"/>
            <a:chOff x="1800" y="2357"/>
            <a:chExt cx="3314" cy="4010"/>
          </a:xfrm>
        </p:grpSpPr>
        <p:sp>
          <p:nvSpPr>
            <p:cNvPr id="8" name="同心圆 7"/>
            <p:cNvSpPr/>
            <p:nvPr>
              <p:custDataLst>
                <p:tags r:id="rId4"/>
              </p:custDataLst>
            </p:nvPr>
          </p:nvSpPr>
          <p:spPr>
            <a:xfrm>
              <a:off x="2572" y="2357"/>
              <a:ext cx="1955" cy="1938"/>
            </a:xfrm>
            <a:prstGeom prst="donut">
              <a:avLst>
                <a:gd name="adj" fmla="val 8504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600">
                  <a:solidFill>
                    <a:schemeClr val="tx1"/>
                  </a:solidFill>
                </a:rPr>
                <a:t>1</a:t>
              </a:r>
              <a:endParaRPr lang="en-US" altLang="zh-CN" sz="6600">
                <a:solidFill>
                  <a:schemeClr val="tx1"/>
                </a:solidFill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5"/>
              </p:custDataLst>
            </p:nvPr>
          </p:nvSpPr>
          <p:spPr>
            <a:xfrm>
              <a:off x="1800" y="4519"/>
              <a:ext cx="3314" cy="184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身体呈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辐射对称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6"/>
            </p:custDataLst>
          </p:nvPr>
        </p:nvGrpSpPr>
        <p:grpSpPr>
          <a:xfrm>
            <a:off x="3930015" y="1734820"/>
            <a:ext cx="1402080" cy="2546985"/>
            <a:chOff x="6120" y="2357"/>
            <a:chExt cx="2208" cy="4011"/>
          </a:xfrm>
        </p:grpSpPr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>
            <a:xfrm>
              <a:off x="6120" y="4519"/>
              <a:ext cx="2208" cy="184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体表有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刺细胞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</p:txBody>
        </p:sp>
        <p:sp>
          <p:nvSpPr>
            <p:cNvPr id="12" name="同心圆 11"/>
            <p:cNvSpPr/>
            <p:nvPr>
              <p:custDataLst>
                <p:tags r:id="rId8"/>
              </p:custDataLst>
            </p:nvPr>
          </p:nvSpPr>
          <p:spPr>
            <a:xfrm>
              <a:off x="6247" y="2357"/>
              <a:ext cx="1955" cy="1938"/>
            </a:xfrm>
            <a:prstGeom prst="donut">
              <a:avLst>
                <a:gd name="adj" fmla="val 8504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600">
                  <a:solidFill>
                    <a:schemeClr val="tx1"/>
                  </a:solidFill>
                </a:rPr>
                <a:t>2</a:t>
              </a:r>
              <a:endParaRPr lang="en-US" altLang="zh-CN" sz="660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>
            <p:custDataLst>
              <p:tags r:id="rId9"/>
            </p:custDataLst>
          </p:nvPr>
        </p:nvGrpSpPr>
        <p:grpSpPr>
          <a:xfrm>
            <a:off x="6203315" y="1734820"/>
            <a:ext cx="1402080" cy="2546350"/>
            <a:chOff x="9700" y="2357"/>
            <a:chExt cx="2208" cy="4010"/>
          </a:xfrm>
        </p:grpSpPr>
        <p:sp>
          <p:nvSpPr>
            <p:cNvPr id="14" name="文本框 13"/>
            <p:cNvSpPr txBox="1"/>
            <p:nvPr>
              <p:custDataLst>
                <p:tags r:id="rId10"/>
              </p:custDataLst>
            </p:nvPr>
          </p:nvSpPr>
          <p:spPr>
            <a:xfrm>
              <a:off x="9700" y="4519"/>
              <a:ext cx="2208" cy="184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有口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  <a:p>
              <a:pPr marL="342900" indent="-342900" algn="ctr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无肛门</a:t>
              </a:r>
              <a:endPara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</p:txBody>
        </p:sp>
        <p:sp>
          <p:nvSpPr>
            <p:cNvPr id="13" name="同心圆 12"/>
            <p:cNvSpPr/>
            <p:nvPr>
              <p:custDataLst>
                <p:tags r:id="rId11"/>
              </p:custDataLst>
            </p:nvPr>
          </p:nvSpPr>
          <p:spPr>
            <a:xfrm>
              <a:off x="9869" y="2357"/>
              <a:ext cx="1955" cy="1938"/>
            </a:xfrm>
            <a:prstGeom prst="donut">
              <a:avLst>
                <a:gd name="adj" fmla="val 8504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600">
                  <a:solidFill>
                    <a:schemeClr val="tx1"/>
                  </a:solidFill>
                </a:rPr>
                <a:t>3</a:t>
              </a:r>
              <a:endParaRPr lang="en-US" altLang="zh-CN" sz="660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16401" y="703077"/>
            <a:ext cx="2672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>
                <a:solidFill>
                  <a:srgbClr val="1D1D1D"/>
                </a:solidFill>
                <a:latin typeface="+mn-ea"/>
                <a:sym typeface="+mn-ea"/>
              </a:rPr>
              <a:t>（三）主要特征</a:t>
            </a:r>
            <a:endParaRPr lang="en-US" altLang="zh-CN" sz="2800" b="1" noProof="0">
              <a:solidFill>
                <a:srgbClr val="1D1D1D"/>
              </a:solidFill>
              <a:latin typeface="+mn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47596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62596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43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75026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00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16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502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84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一、刺胞动物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6401" y="644022"/>
            <a:ext cx="2672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>
                <a:solidFill>
                  <a:srgbClr val="1D1D1D"/>
                </a:solidFill>
                <a:latin typeface="+mn-ea"/>
                <a:sym typeface="+mn-ea"/>
              </a:rPr>
              <a:t>（四）连线生活</a:t>
            </a:r>
            <a:endParaRPr lang="zh-CN" altLang="en-US" sz="2800" b="1" noProof="0">
              <a:solidFill>
                <a:srgbClr val="1D1D1D"/>
              </a:solidFill>
              <a:latin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33426" y="1246639"/>
            <a:ext cx="3410903" cy="22769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0" y="1246637"/>
            <a:ext cx="4079558" cy="22764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1655" y="3721232"/>
            <a:ext cx="8061008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00025" eaLnBrk="0" fontAlgn="auto" hangingPunct="0">
              <a:lnSpc>
                <a:spcPct val="100000"/>
              </a:lnSpc>
            </a:pP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在海水中游泳的人们常会遭到僧帽水母的攻击，它们的毒性非常强，任何被蜇伤者的身上都会出现恐怖的、类似于“鞭笞”（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biān chī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）的伤痕，经久不退。 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0" grpId="0" build="p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Title 6"/>
          <p:cNvSpPr txBox="1"/>
          <p:nvPr>
            <p:custDataLst>
              <p:tags r:id="rId2"/>
            </p:custDataLst>
          </p:nvPr>
        </p:nvSpPr>
        <p:spPr>
          <a:xfrm>
            <a:off x="358775" y="199390"/>
            <a:ext cx="3276600" cy="444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黑体" panose="02010609060101010101" pitchFamily="2" charset="-122"/>
              </a:rPr>
              <a:t>二、扁形动物</a:t>
            </a:r>
            <a:endParaRPr lang="zh-CN" altLang="en-US" sz="3200" b="1" spc="18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3080" y="643890"/>
            <a:ext cx="64376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（一）代表动物</a:t>
            </a:r>
            <a:r>
              <a:rPr lang="en-US" altLang="zh-CN" sz="2800" b="1" spc="30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</a:t>
            </a:r>
            <a:r>
              <a:rPr lang="zh-CN" altLang="en-US" sz="2800" b="1" noProof="0" dirty="0">
                <a:ln>
                  <a:noFill/>
                </a:ln>
                <a:solidFill>
                  <a:srgbClr val="1D1D1D"/>
                </a:solidFill>
                <a:effectLst/>
                <a:uLnTx/>
                <a:uFillTx/>
                <a:latin typeface="+mn-ea"/>
                <a:sym typeface="+mn-ea"/>
              </a:rPr>
              <a:t>涡虫</a:t>
            </a:r>
            <a:endParaRPr lang="zh-CN" altLang="en-US" sz="2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sym typeface="+mn-ea"/>
            </a:endParaRPr>
          </a:p>
        </p:txBody>
      </p:sp>
      <p:pic>
        <p:nvPicPr>
          <p:cNvPr id="20486" name="Picture 6" descr="C:\Users\影\Desktop\图片1.jpg图片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EFECE7">
                  <a:alpha val="100000"/>
                </a:srgbClr>
              </a:clrFrom>
              <a:clrTo>
                <a:srgbClr val="EFECE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0251" y="1187266"/>
            <a:ext cx="3148965" cy="309038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46075" y="1324610"/>
            <a:ext cx="538861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spcBef>
                <a:spcPct val="2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生态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习性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marL="742950" lvl="1" indent="0" algn="l" fontAlgn="auto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涡虫生活在淡水溪流中的石块下，营自由生活；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marL="742950" lvl="1" indent="0" algn="l" fontAlgn="auto">
              <a:lnSpc>
                <a:spcPct val="150000"/>
              </a:lnSpc>
              <a:spcBef>
                <a:spcPct val="0"/>
              </a:spcBef>
              <a:buChar char="•"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以活的或死的蠕虫、小甲壳类及昆虫的幼虫为食物。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0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2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3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2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2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29.xml><?xml version="1.0" encoding="utf-8"?>
<p:tagLst xmlns:p="http://schemas.openxmlformats.org/presentationml/2006/main">
  <p:tag name="KSO_WM_UNIT_PLACING_PICTURE_USER_VIEWPORT" val="{&quot;height&quot;:4078.124409448819,&quot;width&quot;:3746.25}"/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13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134.xml><?xml version="1.0" encoding="utf-8"?>
<p:tagLst xmlns:p="http://schemas.openxmlformats.org/presentationml/2006/main">
  <p:tag name="AS_UNIQUEID" val="315"/>
  <p:tag name="KSO_WM_BEAUTIFY_FLAG" val=""/>
</p:tagLst>
</file>

<file path=ppt/tags/tag135.xml><?xml version="1.0" encoding="utf-8"?>
<p:tagLst xmlns:p="http://schemas.openxmlformats.org/presentationml/2006/main">
  <p:tag name="AS_UNIQUEID" val="316"/>
  <p:tag name="KSO_WM_BEAUTIFY_FLAG" val=""/>
</p:tagLst>
</file>

<file path=ppt/tags/tag136.xml><?xml version="1.0" encoding="utf-8"?>
<p:tagLst xmlns:p="http://schemas.openxmlformats.org/presentationml/2006/main">
  <p:tag name="AS_UNIQUEID" val="463"/>
</p:tagLst>
</file>

<file path=ppt/tags/tag137.xml><?xml version="1.0" encoding="utf-8"?>
<p:tagLst xmlns:p="http://schemas.openxmlformats.org/presentationml/2006/main">
  <p:tag name="AS_UNIQUEID" val="317"/>
  <p:tag name="KSO_WM_BEAUTIFY_FLAG" val=""/>
</p:tagLst>
</file>

<file path=ppt/tags/tag138.xml><?xml version="1.0" encoding="utf-8"?>
<p:tagLst xmlns:p="http://schemas.openxmlformats.org/presentationml/2006/main">
  <p:tag name="AS_UNIQUEID" val="318"/>
  <p:tag name="KSO_WM_BEAUTIFY_FLAG" val=""/>
</p:tagLst>
</file>

<file path=ppt/tags/tag139.xml><?xml version="1.0" encoding="utf-8"?>
<p:tagLst xmlns:p="http://schemas.openxmlformats.org/presentationml/2006/main">
  <p:tag name="AS_UNIQUEID" val="319"/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AS_UNIQUEID" val="320"/>
  <p:tag name="KSO_WM_BEAUTIFY_FLAG" val=""/>
</p:tagLst>
</file>

<file path=ppt/tags/tag141.xml><?xml version="1.0" encoding="utf-8"?>
<p:tagLst xmlns:p="http://schemas.openxmlformats.org/presentationml/2006/main">
  <p:tag name="AS_UNIQUEID" val="321"/>
  <p:tag name="KSO_WM_BEAUTIFY_FLAG" val=""/>
</p:tagLst>
</file>

<file path=ppt/tags/tag142.xml><?xml version="1.0" encoding="utf-8"?>
<p:tagLst xmlns:p="http://schemas.openxmlformats.org/presentationml/2006/main">
  <p:tag name="AS_UNIQUEID" val="464"/>
</p:tagLst>
</file>

<file path=ppt/tags/tag143.xml><?xml version="1.0" encoding="utf-8"?>
<p:tagLst xmlns:p="http://schemas.openxmlformats.org/presentationml/2006/main">
  <p:tag name="AS_UNIQUEID" val="322"/>
  <p:tag name="KSO_WM_BEAUTIFY_FLAG" val=""/>
</p:tagLst>
</file>

<file path=ppt/tags/tag144.xml><?xml version="1.0" encoding="utf-8"?>
<p:tagLst xmlns:p="http://schemas.openxmlformats.org/presentationml/2006/main">
  <p:tag name="AS_UNIQUEID" val="323"/>
  <p:tag name="KSO_WM_BEAUTIFY_FLAG" val=""/>
</p:tagLst>
</file>

<file path=ppt/tags/tag145.xml><?xml version="1.0" encoding="utf-8"?>
<p:tagLst xmlns:p="http://schemas.openxmlformats.org/presentationml/2006/main">
  <p:tag name="AS_UNIQUEID" val="324"/>
  <p:tag name="KSO_WM_BEAUTIFY_FLAG" val=""/>
</p:tagLst>
</file>

<file path=ppt/tags/tag146.xml><?xml version="1.0" encoding="utf-8"?>
<p:tagLst xmlns:p="http://schemas.openxmlformats.org/presentationml/2006/main">
  <p:tag name="AS_UNIQUEID" val="325"/>
  <p:tag name="KSO_WM_BEAUTIFY_FLAG" val=""/>
</p:tagLst>
</file>

<file path=ppt/tags/tag147.xml><?xml version="1.0" encoding="utf-8"?>
<p:tagLst xmlns:p="http://schemas.openxmlformats.org/presentationml/2006/main">
  <p:tag name="AS_UNIQUEID" val="326"/>
  <p:tag name="KSO_WM_BEAUTIFY_FLAG" val=""/>
</p:tagLst>
</file>

<file path=ppt/tags/tag148.xml><?xml version="1.0" encoding="utf-8"?>
<p:tagLst xmlns:p="http://schemas.openxmlformats.org/presentationml/2006/main">
  <p:tag name="AS_UNIQUEID" val="327"/>
  <p:tag name="KSO_WM_BEAUTIFY_FLAG" val=""/>
</p:tagLst>
</file>

<file path=ppt/tags/tag149.xml><?xml version="1.0" encoding="utf-8"?>
<p:tagLst xmlns:p="http://schemas.openxmlformats.org/presentationml/2006/main">
  <p:tag name="AS_UNIQUEID" val="328"/>
  <p:tag name="KSO_WM_BEAUTIFY_FLAG" val="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50.xml><?xml version="1.0" encoding="utf-8"?>
<p:tagLst xmlns:p="http://schemas.openxmlformats.org/presentationml/2006/main">
  <p:tag name="AS_UNIQUEID" val="329"/>
  <p:tag name="KSO_WM_BEAUTIFY_FLAG" val=""/>
</p:tagLst>
</file>

<file path=ppt/tags/tag151.xml><?xml version="1.0" encoding="utf-8"?>
<p:tagLst xmlns:p="http://schemas.openxmlformats.org/presentationml/2006/main">
  <p:tag name="AS_UNIQUEID" val="330"/>
  <p:tag name="KSO_WM_BEAUTIFY_FLAG" val=""/>
</p:tagLst>
</file>

<file path=ppt/tags/tag152.xml><?xml version="1.0" encoding="utf-8"?>
<p:tagLst xmlns:p="http://schemas.openxmlformats.org/presentationml/2006/main">
  <p:tag name="AS_UNIQUEID" val="331"/>
  <p:tag name="KSO_WM_BEAUTIFY_FLAG" val=""/>
</p:tagLst>
</file>

<file path=ppt/tags/tag153.xml><?xml version="1.0" encoding="utf-8"?>
<p:tagLst xmlns:p="http://schemas.openxmlformats.org/presentationml/2006/main">
  <p:tag name="AS_UNIQUEID" val="332"/>
  <p:tag name="KSO_WM_BEAUTIFY_FLAG" val=""/>
</p:tagLst>
</file>

<file path=ppt/tags/tag154.xml><?xml version="1.0" encoding="utf-8"?>
<p:tagLst xmlns:p="http://schemas.openxmlformats.org/presentationml/2006/main">
  <p:tag name="AS_UNIQUEID" val="334"/>
  <p:tag name="KSO_WM_BEAUTIFY_FLAG" val=""/>
</p:tagLst>
</file>

<file path=ppt/tags/tag155.xml><?xml version="1.0" encoding="utf-8"?>
<p:tagLst xmlns:p="http://schemas.openxmlformats.org/presentationml/2006/main">
  <p:tag name="AS_UNIQUEID" val="335"/>
  <p:tag name="KSO_WM_BEAUTIFY_FLAG" val=""/>
</p:tagLst>
</file>

<file path=ppt/tags/tag156.xml><?xml version="1.0" encoding="utf-8"?>
<p:tagLst xmlns:p="http://schemas.openxmlformats.org/presentationml/2006/main">
  <p:tag name="AS_UNIQUEID" val="336"/>
  <p:tag name="KSO_WM_BEAUTIFY_FLAG" val=""/>
</p:tagLst>
</file>

<file path=ppt/tags/tag157.xml><?xml version="1.0" encoding="utf-8"?>
<p:tagLst xmlns:p="http://schemas.openxmlformats.org/presentationml/2006/main">
  <p:tag name="AS_UNIQUEID" val="337"/>
  <p:tag name="KSO_WM_BEAUTIFY_FLAG" val=""/>
</p:tagLst>
</file>

<file path=ppt/tags/tag158.xml><?xml version="1.0" encoding="utf-8"?>
<p:tagLst xmlns:p="http://schemas.openxmlformats.org/presentationml/2006/main">
  <p:tag name="AS_UNIQUEID" val="338"/>
  <p:tag name="KSO_WM_BEAUTIFY_FLAG" val=""/>
</p:tagLst>
</file>

<file path=ppt/tags/tag159.xml><?xml version="1.0" encoding="utf-8"?>
<p:tagLst xmlns:p="http://schemas.openxmlformats.org/presentationml/2006/main">
  <p:tag name="AS_UNIQUEID" val="333"/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60.xml><?xml version="1.0" encoding="utf-8"?>
<p:tagLst xmlns:p="http://schemas.openxmlformats.org/presentationml/2006/main">
  <p:tag name="AS_UNIQUEID" val="340"/>
  <p:tag name="KSO_WM_BEAUTIFY_FLAG" val=""/>
</p:tagLst>
</file>

<file path=ppt/tags/tag161.xml><?xml version="1.0" encoding="utf-8"?>
<p:tagLst xmlns:p="http://schemas.openxmlformats.org/presentationml/2006/main">
  <p:tag name="AS_UNIQUEID" val="338"/>
  <p:tag name="KSO_WM_BEAUTIFY_FLAG" val=""/>
</p:tagLst>
</file>

<file path=ppt/tags/tag162.xml><?xml version="1.0" encoding="utf-8"?>
<p:tagLst xmlns:p="http://schemas.openxmlformats.org/presentationml/2006/main">
  <p:tag name="AS_UNIQUEID" val="337"/>
  <p:tag name="KSO_WM_BEAUTIFY_FLAG" val=""/>
</p:tagLst>
</file>

<file path=ppt/tags/tag163.xml><?xml version="1.0" encoding="utf-8"?>
<p:tagLst xmlns:p="http://schemas.openxmlformats.org/presentationml/2006/main">
  <p:tag name="AS_UNIQUEID" val="338"/>
  <p:tag name="KSO_WM_BEAUTIFY_FLAG" val=""/>
</p:tagLst>
</file>

<file path=ppt/tags/tag164.xml><?xml version="1.0" encoding="utf-8"?>
<p:tagLst xmlns:p="http://schemas.openxmlformats.org/presentationml/2006/main">
  <p:tag name="AS_UNIQUEID" val="337"/>
  <p:tag name="KSO_WM_BEAUTIFY_FLAG" val=""/>
</p:tagLst>
</file>

<file path=ppt/tags/tag16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6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16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171.xml><?xml version="1.0" encoding="utf-8"?>
<p:tagLst xmlns:p="http://schemas.openxmlformats.org/presentationml/2006/main">
  <p:tag name="KSO_WM_DIAGRAM_VIRTUALLY_FRAME" val="{&quot;height&quot;:200.55,&quot;left&quot;:93.45,&quot;top&quot;:136.6,&quot;width&quot;:505.4}"/>
</p:tagLst>
</file>

<file path=ppt/tags/tag172.xml><?xml version="1.0" encoding="utf-8"?>
<p:tagLst xmlns:p="http://schemas.openxmlformats.org/presentationml/2006/main">
  <p:tag name="KSO_WM_DIAGRAM_VIRTUALLY_FRAME" val="{&quot;height&quot;:200.55,&quot;left&quot;:93.45,&quot;top&quot;:136.6,&quot;width&quot;:505.4}"/>
</p:tagLst>
</file>

<file path=ppt/tags/tag173.xml><?xml version="1.0" encoding="utf-8"?>
<p:tagLst xmlns:p="http://schemas.openxmlformats.org/presentationml/2006/main">
  <p:tag name="KSO_WM_DIAGRAM_VIRTUALLY_FRAME" val="{&quot;height&quot;:200.55,&quot;left&quot;:93.45,&quot;top&quot;:136.6,&quot;width&quot;:505.4}"/>
</p:tagLst>
</file>

<file path=ppt/tags/tag174.xml><?xml version="1.0" encoding="utf-8"?>
<p:tagLst xmlns:p="http://schemas.openxmlformats.org/presentationml/2006/main">
  <p:tag name="KSO_WM_DIAGRAM_VIRTUALLY_FRAME" val="{&quot;height&quot;:200.55,&quot;left&quot;:93.45,&quot;top&quot;:136.6,&quot;width&quot;:505.4}"/>
</p:tagLst>
</file>

<file path=ppt/tags/tag175.xml><?xml version="1.0" encoding="utf-8"?>
<p:tagLst xmlns:p="http://schemas.openxmlformats.org/presentationml/2006/main">
  <p:tag name="KSO_WM_DIAGRAM_VIRTUALLY_FRAME" val="{&quot;height&quot;:200.55,&quot;left&quot;:93.45,&quot;top&quot;:136.6,&quot;width&quot;:505.4}"/>
</p:tagLst>
</file>

<file path=ppt/tags/tag176.xml><?xml version="1.0" encoding="utf-8"?>
<p:tagLst xmlns:p="http://schemas.openxmlformats.org/presentationml/2006/main">
  <p:tag name="KSO_WM_BEAUTIFY_FLAG" val=""/>
  <p:tag name="KSO_WM_DIAGRAM_VIRTUALLY_FRAME" val="{&quot;height&quot;:200.55,&quot;left&quot;:93.45,&quot;top&quot;:136.6,&quot;width&quot;:505.4}"/>
</p:tagLst>
</file>

<file path=ppt/tags/tag177.xml><?xml version="1.0" encoding="utf-8"?>
<p:tagLst xmlns:p="http://schemas.openxmlformats.org/presentationml/2006/main">
  <p:tag name="KSO_WM_DIAGRAM_VIRTUALLY_FRAME" val="{&quot;height&quot;:200.55,&quot;left&quot;:93.45,&quot;top&quot;:136.6,&quot;width&quot;:505.4}"/>
</p:tagLst>
</file>

<file path=ppt/tags/tag178.xml><?xml version="1.0" encoding="utf-8"?>
<p:tagLst xmlns:p="http://schemas.openxmlformats.org/presentationml/2006/main">
  <p:tag name="KSO_WM_DIAGRAM_VIRTUALLY_FRAME" val="{&quot;height&quot;:200.55,&quot;left&quot;:93.45,&quot;top&quot;:136.6,&quot;width&quot;:505.4}"/>
</p:tagLst>
</file>

<file path=ppt/tags/tag179.xml><?xml version="1.0" encoding="utf-8"?>
<p:tagLst xmlns:p="http://schemas.openxmlformats.org/presentationml/2006/main">
  <p:tag name="KSO_WM_BEAUTIFY_FLAG" val=""/>
  <p:tag name="KSO_WM_DIAGRAM_VIRTUALLY_FRAME" val="{&quot;height&quot;:200.55,&quot;left&quot;:93.45,&quot;top&quot;:136.6,&quot;width&quot;:505.4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8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8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18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8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18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8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18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9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192.xml><?xml version="1.0" encoding="utf-8"?>
<p:tagLst xmlns:p="http://schemas.openxmlformats.org/presentationml/2006/main">
  <p:tag name="AS_UNIQUEID" val="404"/>
</p:tagLst>
</file>

<file path=ppt/tags/tag193.xml><?xml version="1.0" encoding="utf-8"?>
<p:tagLst xmlns:p="http://schemas.openxmlformats.org/presentationml/2006/main">
  <p:tag name="AS_UNIQUEID" val="405"/>
</p:tagLst>
</file>

<file path=ppt/tags/tag194.xml><?xml version="1.0" encoding="utf-8"?>
<p:tagLst xmlns:p="http://schemas.openxmlformats.org/presentationml/2006/main">
  <p:tag name="AS_UNIQUEID" val="407"/>
</p:tagLst>
</file>

<file path=ppt/tags/tag195.xml><?xml version="1.0" encoding="utf-8"?>
<p:tagLst xmlns:p="http://schemas.openxmlformats.org/presentationml/2006/main">
  <p:tag name="AS_UNIQUEID" val="408"/>
</p:tagLst>
</file>

<file path=ppt/tags/tag196.xml><?xml version="1.0" encoding="utf-8"?>
<p:tagLst xmlns:p="http://schemas.openxmlformats.org/presentationml/2006/main">
  <p:tag name="AS_UNIQUEID" val="409"/>
</p:tagLst>
</file>

<file path=ppt/tags/tag197.xml><?xml version="1.0" encoding="utf-8"?>
<p:tagLst xmlns:p="http://schemas.openxmlformats.org/presentationml/2006/main">
  <p:tag name="AS_UNIQUEID" val="410"/>
</p:tagLst>
</file>

<file path=ppt/tags/tag198.xml><?xml version="1.0" encoding="utf-8"?>
<p:tagLst xmlns:p="http://schemas.openxmlformats.org/presentationml/2006/main">
  <p:tag name="AS_UNIQUEID" val="411"/>
</p:tagLst>
</file>

<file path=ppt/tags/tag199.xml><?xml version="1.0" encoding="utf-8"?>
<p:tagLst xmlns:p="http://schemas.openxmlformats.org/presentationml/2006/main">
  <p:tag name="AS_UNIQUEID" val="41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00.xml><?xml version="1.0" encoding="utf-8"?>
<p:tagLst xmlns:p="http://schemas.openxmlformats.org/presentationml/2006/main">
  <p:tag name="AS_UNIQUEID" val="413"/>
</p:tagLst>
</file>

<file path=ppt/tags/tag201.xml><?xml version="1.0" encoding="utf-8"?>
<p:tagLst xmlns:p="http://schemas.openxmlformats.org/presentationml/2006/main">
  <p:tag name="AS_UNIQUEID" val="414"/>
</p:tagLst>
</file>

<file path=ppt/tags/tag202.xml><?xml version="1.0" encoding="utf-8"?>
<p:tagLst xmlns:p="http://schemas.openxmlformats.org/presentationml/2006/main">
  <p:tag name="AS_UNIQUEID" val="415"/>
</p:tagLst>
</file>

<file path=ppt/tags/tag203.xml><?xml version="1.0" encoding="utf-8"?>
<p:tagLst xmlns:p="http://schemas.openxmlformats.org/presentationml/2006/main">
  <p:tag name="AS_UNIQUEID" val="416"/>
</p:tagLst>
</file>

<file path=ppt/tags/tag20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0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1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212.xml><?xml version="1.0" encoding="utf-8"?>
<p:tagLst xmlns:p="http://schemas.openxmlformats.org/presentationml/2006/main">
  <p:tag name="AS_UNIQUEID" val="484"/>
  <p:tag name="KSO_WM_UNIT_TABLE_BEAUTIFY" val="smartTable{dbcd17de-76ae-4e4f-a756-dbc552594471}"/>
  <p:tag name="TABLE_ENDDRAG_ORIGIN_RECT" val="590*301"/>
  <p:tag name="TABLE_ENDDRAG_RECT" val="61*78*590*301"/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213.xml><?xml version="1.0" encoding="utf-8"?>
<p:tagLst xmlns:p="http://schemas.openxmlformats.org/presentationml/2006/main">
  <p:tag name="AS_UNIQUEID" val="426"/>
</p:tagLst>
</file>

<file path=ppt/tags/tag214.xml><?xml version="1.0" encoding="utf-8"?>
<p:tagLst xmlns:p="http://schemas.openxmlformats.org/presentationml/2006/main">
  <p:tag name="AS_UNIQUEID" val="427"/>
</p:tagLst>
</file>

<file path=ppt/tags/tag215.xml><?xml version="1.0" encoding="utf-8"?>
<p:tagLst xmlns:p="http://schemas.openxmlformats.org/presentationml/2006/main">
  <p:tag name="AS_UNIQUEID" val="429"/>
</p:tagLst>
</file>

<file path=ppt/tags/tag216.xml><?xml version="1.0" encoding="utf-8"?>
<p:tagLst xmlns:p="http://schemas.openxmlformats.org/presentationml/2006/main">
  <p:tag name="AS_UNIQUEID" val="430"/>
</p:tagLst>
</file>

<file path=ppt/tags/tag217.xml><?xml version="1.0" encoding="utf-8"?>
<p:tagLst xmlns:p="http://schemas.openxmlformats.org/presentationml/2006/main">
  <p:tag name="AS_UNIQUEID" val="433"/>
</p:tagLst>
</file>

<file path=ppt/tags/tag218.xml><?xml version="1.0" encoding="utf-8"?>
<p:tagLst xmlns:p="http://schemas.openxmlformats.org/presentationml/2006/main">
  <p:tag name="AS_UNIQUEID" val="434"/>
</p:tagLst>
</file>

<file path=ppt/tags/tag219.xml><?xml version="1.0" encoding="utf-8"?>
<p:tagLst xmlns:p="http://schemas.openxmlformats.org/presentationml/2006/main">
  <p:tag name="AS_UNIQUEID" val="435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20.xml><?xml version="1.0" encoding="utf-8"?>
<p:tagLst xmlns:p="http://schemas.openxmlformats.org/presentationml/2006/main">
  <p:tag name="AS_UNIQUEID" val="436"/>
</p:tagLst>
</file>

<file path=ppt/tags/tag22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2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2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4558_6*i*0"/>
  <p:tag name="KSO_WM_TEMPLATE_CATEGORY" val="custom"/>
  <p:tag name="KSO_WM_TEMPLATE_INDEX" val="20184558"/>
  <p:tag name="KSO_WM_UNIT_INDEX" val="0"/>
</p:tagLst>
</file>

<file path=ppt/tags/tag2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4558_6*i*2"/>
  <p:tag name="KSO_WM_TEMPLATE_CATEGORY" val="custom"/>
  <p:tag name="KSO_WM_TEMPLATE_INDEX" val="20184558"/>
  <p:tag name="KSO_WM_UNIT_INDEX" val="2"/>
</p:tagLst>
</file>

<file path=ppt/tags/tag22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22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229.xml><?xml version="1.0" encoding="utf-8"?>
<p:tagLst xmlns:p="http://schemas.openxmlformats.org/presentationml/2006/main">
  <p:tag name="KSO_WM_UNIT_TABLE_BEAUTIFY" val="smartTable{8efa6049-e454-41f4-be25-76a134bd1cbe}"/>
  <p:tag name="TABLE_ENDDRAG_ORIGIN_RECT" val="646*221"/>
  <p:tag name="TABLE_ENDDRAG_RECT" val="22*139*646*22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3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23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233.xml><?xml version="1.0" encoding="utf-8"?>
<p:tagLst xmlns:p="http://schemas.openxmlformats.org/presentationml/2006/main">
  <p:tag name="AS_UNIQUEID" val="683"/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234.xml><?xml version="1.0" encoding="utf-8"?>
<p:tagLst xmlns:p="http://schemas.openxmlformats.org/presentationml/2006/main">
  <p:tag name="AS_UNIQUEID" val="684"/>
</p:tagLst>
</file>

<file path=ppt/tags/tag235.xml><?xml version="1.0" encoding="utf-8"?>
<p:tagLst xmlns:p="http://schemas.openxmlformats.org/presentationml/2006/main">
  <p:tag name="AS_UNIQUEID" val="685"/>
</p:tagLst>
</file>

<file path=ppt/tags/tag236.xml><?xml version="1.0" encoding="utf-8"?>
<p:tagLst xmlns:p="http://schemas.openxmlformats.org/presentationml/2006/main">
  <p:tag name="AS_UNIQUEID" val="687"/>
</p:tagLst>
</file>

<file path=ppt/tags/tag237.xml><?xml version="1.0" encoding="utf-8"?>
<p:tagLst xmlns:p="http://schemas.openxmlformats.org/presentationml/2006/main">
  <p:tag name="AS_UNIQUEID" val="690"/>
</p:tagLst>
</file>

<file path=ppt/tags/tag238.xml><?xml version="1.0" encoding="utf-8"?>
<p:tagLst xmlns:p="http://schemas.openxmlformats.org/presentationml/2006/main">
  <p:tag name="AS_UNIQUEID" val="694"/>
</p:tagLst>
</file>

<file path=ppt/tags/tag239.xml><?xml version="1.0" encoding="utf-8"?>
<p:tagLst xmlns:p="http://schemas.openxmlformats.org/presentationml/2006/main">
  <p:tag name="AS_UNIQUEID" val="69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0.xml><?xml version="1.0" encoding="utf-8"?>
<p:tagLst xmlns:p="http://schemas.openxmlformats.org/presentationml/2006/main">
  <p:tag name="AS_UNIQUEID" val="693"/>
</p:tagLst>
</file>

<file path=ppt/tags/tag24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4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244.xml><?xml version="1.0" encoding="utf-8"?>
<p:tagLst xmlns:p="http://schemas.openxmlformats.org/presentationml/2006/main">
  <p:tag name="KSO_WM_DIAGRAM_VIRTUALLY_FRAME" val="{&quot;height&quot;:200.55,&quot;left&quot;:90,&quot;top&quot;:117.85,&quot;width&quot;:512.15}"/>
</p:tagLst>
</file>

<file path=ppt/tags/tag245.xml><?xml version="1.0" encoding="utf-8"?>
<p:tagLst xmlns:p="http://schemas.openxmlformats.org/presentationml/2006/main">
  <p:tag name="KSO_WM_DIAGRAM_VIRTUALLY_FRAME" val="{&quot;height&quot;:200.55,&quot;left&quot;:90,&quot;top&quot;:117.85,&quot;width&quot;:512.15}"/>
</p:tagLst>
</file>

<file path=ppt/tags/tag246.xml><?xml version="1.0" encoding="utf-8"?>
<p:tagLst xmlns:p="http://schemas.openxmlformats.org/presentationml/2006/main">
  <p:tag name="KSO_WM_DIAGRAM_VIRTUALLY_FRAME" val="{&quot;height&quot;:200.55,&quot;left&quot;:90,&quot;top&quot;:117.85,&quot;width&quot;:512.15}"/>
</p:tagLst>
</file>

<file path=ppt/tags/tag247.xml><?xml version="1.0" encoding="utf-8"?>
<p:tagLst xmlns:p="http://schemas.openxmlformats.org/presentationml/2006/main">
  <p:tag name="KSO_WM_DIAGRAM_VIRTUALLY_FRAME" val="{&quot;height&quot;:200.55,&quot;left&quot;:90,&quot;top&quot;:117.85,&quot;width&quot;:512.15}"/>
</p:tagLst>
</file>

<file path=ppt/tags/tag248.xml><?xml version="1.0" encoding="utf-8"?>
<p:tagLst xmlns:p="http://schemas.openxmlformats.org/presentationml/2006/main">
  <p:tag name="KSO_WM_DIAGRAM_VIRTUALLY_FRAME" val="{&quot;height&quot;:200.55,&quot;left&quot;:90,&quot;top&quot;:117.85,&quot;width&quot;:512.15}"/>
</p:tagLst>
</file>

<file path=ppt/tags/tag249.xml><?xml version="1.0" encoding="utf-8"?>
<p:tagLst xmlns:p="http://schemas.openxmlformats.org/presentationml/2006/main">
  <p:tag name="KSO_WM_BEAUTIFY_FLAG" val=""/>
  <p:tag name="KSO_WM_DIAGRAM_VIRTUALLY_FRAME" val="{&quot;height&quot;:200.55,&quot;left&quot;:90,&quot;top&quot;:117.85,&quot;width&quot;:512.15}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50.xml><?xml version="1.0" encoding="utf-8"?>
<p:tagLst xmlns:p="http://schemas.openxmlformats.org/presentationml/2006/main">
  <p:tag name="KSO_WM_DIAGRAM_VIRTUALLY_FRAME" val="{&quot;height&quot;:200.55,&quot;left&quot;:90,&quot;top&quot;:117.85,&quot;width&quot;:512.15}"/>
</p:tagLst>
</file>

<file path=ppt/tags/tag251.xml><?xml version="1.0" encoding="utf-8"?>
<p:tagLst xmlns:p="http://schemas.openxmlformats.org/presentationml/2006/main">
  <p:tag name="KSO_WM_DIAGRAM_VIRTUALLY_FRAME" val="{&quot;height&quot;:200.55,&quot;left&quot;:90,&quot;top&quot;:117.85,&quot;width&quot;:512.15}"/>
</p:tagLst>
</file>

<file path=ppt/tags/tag252.xml><?xml version="1.0" encoding="utf-8"?>
<p:tagLst xmlns:p="http://schemas.openxmlformats.org/presentationml/2006/main">
  <p:tag name="KSO_WM_BEAUTIFY_FLAG" val=""/>
  <p:tag name="KSO_WM_DIAGRAM_VIRTUALLY_FRAME" val="{&quot;height&quot;:200.55,&quot;left&quot;:90,&quot;top&quot;:117.85,&quot;width&quot;:512.15}"/>
</p:tagLst>
</file>

<file path=ppt/tags/tag25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25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25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25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25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9118_3*l_h_f*1_1_1"/>
  <p:tag name="KSO_WM_TEMPLATE_CATEGORY" val="diagram"/>
  <p:tag name="KSO_WM_TEMPLATE_INDEX" val="20219118"/>
  <p:tag name="KSO_WM_UNIT_LAYERLEVEL" val="1_1_1"/>
  <p:tag name="KSO_WM_TAG_VERSION" val="1.0"/>
  <p:tag name="KSO_WM_UNIT_PRESET_TEXT" val="单击此处输入你的正文，准确理解您传达的信息。单击此处输入你的正文，准确理解您传达的信息。单击此处输入你的正文。"/>
  <p:tag name="KSO_WM_CHIP_GROUPID" val="60b9dedcd573a1aeab43bc9c"/>
  <p:tag name="KSO_WM_CHIP_XID" val="60b9dedcd573a1aeab43bc9d"/>
  <p:tag name="KSO_WM_ASSEMBLE_CHIP_INDEX" val="cae4765fd67042e8a7005b55727f18d6"/>
  <p:tag name="KSO_WM_UNIT_VALUE" val="72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9118_3*l_h_i*1_1_1"/>
  <p:tag name="KSO_WM_TEMPLATE_CATEGORY" val="diagram"/>
  <p:tag name="KSO_WM_TEMPLATE_INDEX" val="20219118"/>
  <p:tag name="KSO_WM_UNIT_LAYERLEVEL" val="1_1_1"/>
  <p:tag name="KSO_WM_TAG_VERSION" val="1.0"/>
  <p:tag name="KSO_WM_BEAUTIFY_FLAG" val=""/>
  <p:tag name="KSO_WM_CHIP_GROUPID" val="60b9dedcd573a1aeab43bc9c"/>
  <p:tag name="KSO_WM_CHIP_XID" val="60b9dedcd573a1aeab43bc9d"/>
  <p:tag name="KSO_WM_ASSEMBLE_CHIP_INDEX" val="cae4765fd67042e8a7005b55727f18d6"/>
  <p:tag name="KSO_WM_UNIT_VALUE" val="6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9118_3*l_h_i*1_1_3"/>
  <p:tag name="KSO_WM_TEMPLATE_CATEGORY" val="diagram"/>
  <p:tag name="KSO_WM_TEMPLATE_INDEX" val="20219118"/>
  <p:tag name="KSO_WM_UNIT_LAYERLEVEL" val="1_1_1"/>
  <p:tag name="KSO_WM_TAG_VERSION" val="1.0"/>
  <p:tag name="KSO_WM_BEAUTIFY_FLAG" val=""/>
  <p:tag name="KSO_WM_CHIP_GROUPID" val="60b9dedcd573a1aeab43bc9c"/>
  <p:tag name="KSO_WM_CHIP_XID" val="60b9dedcd573a1aeab43bc9d"/>
  <p:tag name="KSO_WM_ASSEMBLE_CHIP_INDEX" val="cae4765fd67042e8a7005b55727f18d6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19118_3*l_h_i*1_1_4"/>
  <p:tag name="KSO_WM_TEMPLATE_CATEGORY" val="diagram"/>
  <p:tag name="KSO_WM_TEMPLATE_INDEX" val="20219118"/>
  <p:tag name="KSO_WM_UNIT_LAYERLEVEL" val="1_1_1"/>
  <p:tag name="KSO_WM_TAG_VERSION" val="1.0"/>
  <p:tag name="KSO_WM_BEAUTIFY_FLAG" val=""/>
  <p:tag name="KSO_WM_CHIP_GROUPID" val="60b9dedcd573a1aeab43bc9c"/>
  <p:tag name="KSO_WM_CHIP_XID" val="60b9dedcd573a1aeab43bc9d"/>
  <p:tag name="KSO_WM_ASSEMBLE_CHIP_INDEX" val="cae4765fd67042e8a7005b55727f18d6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9118_3*l_h_i*1_1_2"/>
  <p:tag name="KSO_WM_TEMPLATE_CATEGORY" val="diagram"/>
  <p:tag name="KSO_WM_TEMPLATE_INDEX" val="20219118"/>
  <p:tag name="KSO_WM_UNIT_LAYERLEVEL" val="1_1_1"/>
  <p:tag name="KSO_WM_TAG_VERSION" val="1.0"/>
  <p:tag name="KSO_WM_BEAUTIFY_FLAG" val=""/>
  <p:tag name="KSO_WM_CHIP_GROUPID" val="60b9dedcd573a1aeab43bc9c"/>
  <p:tag name="KSO_WM_CHIP_XID" val="60b9dedcd573a1aeab43bc9d"/>
  <p:tag name="KSO_WM_ASSEMBLE_CHIP_INDEX" val="cae4765fd67042e8a7005b55727f18d6"/>
  <p:tag name="KSO_WM_UNIT_VALUE" val="1"/>
  <p:tag name="KSO_WM_UNIT_TEXT_FILL_FORE_SCHEMECOLOR_INDEX_BRIGHTNESS" val="-0.25"/>
  <p:tag name="KSO_WM_UNIT_TEXT_FILL_FORE_SCHEMECOLOR_INDEX" val="5"/>
  <p:tag name="KSO_WM_UNIT_TEXT_FILL_TYPE" val="1"/>
  <p:tag name="KSO_WM_UNIT_USESOURCEFORMAT_APPLY" val="1"/>
</p:tagLst>
</file>

<file path=ppt/tags/tag26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9118_3*l_h_f*1_2_1"/>
  <p:tag name="KSO_WM_TEMPLATE_CATEGORY" val="diagram"/>
  <p:tag name="KSO_WM_TEMPLATE_INDEX" val="20219118"/>
  <p:tag name="KSO_WM_UNIT_LAYERLEVEL" val="1_1_1"/>
  <p:tag name="KSO_WM_TAG_VERSION" val="1.0"/>
  <p:tag name="KSO_WM_UNIT_PRESET_TEXT" val="单击此处输入你的正文，准确理解您传达的信息。单击此处输入你的正文，准确理解您传达的信息。单击此处输入你的正文。"/>
  <p:tag name="KSO_WM_CHIP_GROUPID" val="60b9dedcd573a1aeab43bc9c"/>
  <p:tag name="KSO_WM_CHIP_XID" val="60b9dedcd573a1aeab43bc9d"/>
  <p:tag name="KSO_WM_ASSEMBLE_CHIP_INDEX" val="cae4765fd67042e8a7005b55727f18d6"/>
  <p:tag name="KSO_WM_UNIT_VALUE" val="72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9118_3*l_h_i*1_2_1"/>
  <p:tag name="KSO_WM_TEMPLATE_CATEGORY" val="diagram"/>
  <p:tag name="KSO_WM_TEMPLATE_INDEX" val="20219118"/>
  <p:tag name="KSO_WM_UNIT_LAYERLEVEL" val="1_1_1"/>
  <p:tag name="KSO_WM_TAG_VERSION" val="1.0"/>
  <p:tag name="KSO_WM_BEAUTIFY_FLAG" val=""/>
  <p:tag name="KSO_WM_CHIP_GROUPID" val="60b9dedcd573a1aeab43bc9c"/>
  <p:tag name="KSO_WM_CHIP_XID" val="60b9dedcd573a1aeab43bc9d"/>
  <p:tag name="KSO_WM_ASSEMBLE_CHIP_INDEX" val="cae4765fd67042e8a7005b55727f18d6"/>
  <p:tag name="KSO_WM_UNIT_VALUE" val="6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19118_3*l_h_i*1_2_3"/>
  <p:tag name="KSO_WM_TEMPLATE_CATEGORY" val="diagram"/>
  <p:tag name="KSO_WM_TEMPLATE_INDEX" val="20219118"/>
  <p:tag name="KSO_WM_UNIT_LAYERLEVEL" val="1_1_1"/>
  <p:tag name="KSO_WM_TAG_VERSION" val="1.0"/>
  <p:tag name="KSO_WM_BEAUTIFY_FLAG" val=""/>
  <p:tag name="KSO_WM_CHIP_GROUPID" val="60b9dedcd573a1aeab43bc9c"/>
  <p:tag name="KSO_WM_CHIP_XID" val="60b9dedcd573a1aeab43bc9d"/>
  <p:tag name="KSO_WM_ASSEMBLE_CHIP_INDEX" val="cae4765fd67042e8a7005b55727f18d6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19118_3*l_h_i*1_2_4"/>
  <p:tag name="KSO_WM_TEMPLATE_CATEGORY" val="diagram"/>
  <p:tag name="KSO_WM_TEMPLATE_INDEX" val="20219118"/>
  <p:tag name="KSO_WM_UNIT_LAYERLEVEL" val="1_1_1"/>
  <p:tag name="KSO_WM_TAG_VERSION" val="1.0"/>
  <p:tag name="KSO_WM_BEAUTIFY_FLAG" val=""/>
  <p:tag name="KSO_WM_CHIP_GROUPID" val="60b9dedcd573a1aeab43bc9c"/>
  <p:tag name="KSO_WM_CHIP_XID" val="60b9dedcd573a1aeab43bc9d"/>
  <p:tag name="KSO_WM_ASSEMBLE_CHIP_INDEX" val="cae4765fd67042e8a7005b55727f18d6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9118_3*l_h_i*1_2_2"/>
  <p:tag name="KSO_WM_TEMPLATE_CATEGORY" val="diagram"/>
  <p:tag name="KSO_WM_TEMPLATE_INDEX" val="20219118"/>
  <p:tag name="KSO_WM_UNIT_LAYERLEVEL" val="1_1_1"/>
  <p:tag name="KSO_WM_TAG_VERSION" val="1.0"/>
  <p:tag name="KSO_WM_BEAUTIFY_FLAG" val=""/>
  <p:tag name="KSO_WM_CHIP_GROUPID" val="60b9dedcd573a1aeab43bc9c"/>
  <p:tag name="KSO_WM_CHIP_XID" val="60b9dedcd573a1aeab43bc9d"/>
  <p:tag name="KSO_WM_ASSEMBLE_CHIP_INDEX" val="cae4765fd67042e8a7005b55727f18d6"/>
  <p:tag name="KSO_WM_UNIT_VALUE" val="1"/>
  <p:tag name="KSO_WM_UNIT_TEXT_FILL_FORE_SCHEMECOLOR_INDEX_BRIGHTNESS" val="-0.25"/>
  <p:tag name="KSO_WM_UNIT_TEXT_FILL_FORE_SCHEMECOLOR_INDEX" val="5"/>
  <p:tag name="KSO_WM_UNIT_TEXT_FILL_TYPE" val="1"/>
  <p:tag name="KSO_WM_UNIT_USESOURCEFORMAT_APPLY" val="1"/>
</p:tagLst>
</file>

<file path=ppt/tags/tag26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9118_3*l_h_f*1_4_1"/>
  <p:tag name="KSO_WM_TEMPLATE_CATEGORY" val="diagram"/>
  <p:tag name="KSO_WM_TEMPLATE_INDEX" val="20219118"/>
  <p:tag name="KSO_WM_UNIT_LAYERLEVEL" val="1_1_1"/>
  <p:tag name="KSO_WM_TAG_VERSION" val="1.0"/>
  <p:tag name="KSO_WM_UNIT_PRESET_TEXT" val="单击此处输入你的正文，准确理解您传达的信息。单击此处输入你的正文，准确理解您传达的信息。单击此处输入你的正文。"/>
  <p:tag name="KSO_WM_CHIP_GROUPID" val="60b9dedcd573a1aeab43bc9c"/>
  <p:tag name="KSO_WM_CHIP_XID" val="60b9dedcd573a1aeab43bc9d"/>
  <p:tag name="KSO_WM_ASSEMBLE_CHIP_INDEX" val="cae4765fd67042e8a7005b55727f18d6"/>
  <p:tag name="KSO_WM_UNIT_VALUE" val="72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9118_3*l_h_i*1_1_1"/>
  <p:tag name="KSO_WM_TEMPLATE_CATEGORY" val="diagram"/>
  <p:tag name="KSO_WM_TEMPLATE_INDEX" val="20219118"/>
  <p:tag name="KSO_WM_UNIT_LAYERLEVEL" val="1_1_1"/>
  <p:tag name="KSO_WM_TAG_VERSION" val="1.0"/>
  <p:tag name="KSO_WM_BEAUTIFY_FLAG" val=""/>
  <p:tag name="KSO_WM_CHIP_GROUPID" val="60b9dedcd573a1aeab43bc9c"/>
  <p:tag name="KSO_WM_CHIP_XID" val="60b9dedcd573a1aeab43bc9d"/>
  <p:tag name="KSO_WM_ASSEMBLE_CHIP_INDEX" val="cae4765fd67042e8a7005b55727f18d6"/>
  <p:tag name="KSO_WM_UNIT_VALUE" val="6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9118_3*l_h_i*1_1_3"/>
  <p:tag name="KSO_WM_TEMPLATE_CATEGORY" val="diagram"/>
  <p:tag name="KSO_WM_TEMPLATE_INDEX" val="20219118"/>
  <p:tag name="KSO_WM_UNIT_LAYERLEVEL" val="1_1_1"/>
  <p:tag name="KSO_WM_TAG_VERSION" val="1.0"/>
  <p:tag name="KSO_WM_BEAUTIFY_FLAG" val=""/>
  <p:tag name="KSO_WM_CHIP_GROUPID" val="60b9dedcd573a1aeab43bc9c"/>
  <p:tag name="KSO_WM_CHIP_XID" val="60b9dedcd573a1aeab43bc9d"/>
  <p:tag name="KSO_WM_ASSEMBLE_CHIP_INDEX" val="cae4765fd67042e8a7005b55727f18d6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19118_3*l_h_i*1_1_4"/>
  <p:tag name="KSO_WM_TEMPLATE_CATEGORY" val="diagram"/>
  <p:tag name="KSO_WM_TEMPLATE_INDEX" val="20219118"/>
  <p:tag name="KSO_WM_UNIT_LAYERLEVEL" val="1_1_1"/>
  <p:tag name="KSO_WM_TAG_VERSION" val="1.0"/>
  <p:tag name="KSO_WM_BEAUTIFY_FLAG" val=""/>
  <p:tag name="KSO_WM_CHIP_GROUPID" val="60b9dedcd573a1aeab43bc9c"/>
  <p:tag name="KSO_WM_CHIP_XID" val="60b9dedcd573a1aeab43bc9d"/>
  <p:tag name="KSO_WM_ASSEMBLE_CHIP_INDEX" val="cae4765fd67042e8a7005b55727f18d6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9118_3*l_h_i*1_1_2"/>
  <p:tag name="KSO_WM_TEMPLATE_CATEGORY" val="diagram"/>
  <p:tag name="KSO_WM_TEMPLATE_INDEX" val="20219118"/>
  <p:tag name="KSO_WM_UNIT_LAYERLEVEL" val="1_1_1"/>
  <p:tag name="KSO_WM_TAG_VERSION" val="1.0"/>
  <p:tag name="KSO_WM_BEAUTIFY_FLAG" val=""/>
  <p:tag name="KSO_WM_CHIP_GROUPID" val="60b9dedcd573a1aeab43bc9c"/>
  <p:tag name="KSO_WM_CHIP_XID" val="60b9dedcd573a1aeab43bc9d"/>
  <p:tag name="KSO_WM_ASSEMBLE_CHIP_INDEX" val="cae4765fd67042e8a7005b55727f18d6"/>
  <p:tag name="KSO_WM_UNIT_VALUE" val="1"/>
  <p:tag name="KSO_WM_UNIT_TEXT_FILL_FORE_SCHEMECOLOR_INDEX_BRIGHTNESS" val="-0.25"/>
  <p:tag name="KSO_WM_UNIT_TEXT_FILL_FORE_SCHEMECOLOR_INDEX" val="5"/>
  <p:tag name="KSO_WM_UNIT_TEXT_FILL_TYPE" val="1"/>
  <p:tag name="KSO_WM_UNIT_USESOURCEFORMAT_APPLY" val="1"/>
</p:tagLst>
</file>

<file path=ppt/tags/tag27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9118_3*l_h_f*1_1_1"/>
  <p:tag name="KSO_WM_TEMPLATE_CATEGORY" val="diagram"/>
  <p:tag name="KSO_WM_TEMPLATE_INDEX" val="20219118"/>
  <p:tag name="KSO_WM_UNIT_LAYERLEVEL" val="1_1_1"/>
  <p:tag name="KSO_WM_TAG_VERSION" val="1.0"/>
  <p:tag name="KSO_WM_UNIT_PRESET_TEXT" val="单击此处输入你的正文，准确理解您传达的信息。单击此处输入你的正文，准确理解您传达的信息。单击此处输入你的正文。"/>
  <p:tag name="KSO_WM_CHIP_GROUPID" val="60b9dedcd573a1aeab43bc9c"/>
  <p:tag name="KSO_WM_CHIP_XID" val="60b9dedcd573a1aeab43bc9d"/>
  <p:tag name="KSO_WM_ASSEMBLE_CHIP_INDEX" val="cae4765fd67042e8a7005b55727f18d6"/>
  <p:tag name="KSO_WM_UNIT_VALUE" val="72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7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8"/>
  <p:tag name="KSO_WM_SPECIAL_SOURCE" val="bdnull"/>
  <p:tag name="KSO_WM_SLIDE_THEME_ID" val="3323111"/>
  <p:tag name="KSO_WM_SLIDE_THEME_NAME" val="蓝白色默认模板简约风主题"/>
  <p:tag name="KSO_WM_SLIDE_TYPE" val="text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27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8"/>
  <p:tag name="KSO_WM_SLIDE_THEME_ID" val="3323111"/>
  <p:tag name="KSO_WM_SLIDE_THEME_NAME" val="蓝白色默认模板简约风主题"/>
  <p:tag name="KSO_WM_SLIDE_TYPE" val="text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8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28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8"/>
  <p:tag name="KSO_WM_SPECIAL_SOURCE" val="bdnull"/>
  <p:tag name="KSO_WM_SLIDE_THEME_ID" val="3323111"/>
  <p:tag name="KSO_WM_SLIDE_THEME_NAME" val="蓝白色默认模板简约风主题"/>
  <p:tag name="KSO_WM_SLIDE_TYPE" val="text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8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554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2554"/>
  <p:tag name="KSO_WM_UNIT_VALUE" val="742"/>
  <p:tag name="KSO_WM_TEMPLATE_ASSEMBLE_XID" val="637600a50c9383becde15bb7"/>
  <p:tag name="KSO_WM_TEMPLATE_ASSEMBLE_GROUPID" val="637600a50c9383becde15bb7"/>
</p:tagLst>
</file>

<file path=ppt/tags/tag285.xml><?xml version="1.0" encoding="utf-8"?>
<p:tagLst xmlns:p="http://schemas.openxmlformats.org/presentationml/2006/main">
  <p:tag name="KSO_WM_UNIT_BLOCK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554_1*i*2"/>
  <p:tag name="KSO_WM_TEMPLATE_CATEGORY" val="diagram"/>
  <p:tag name="KSO_WM_TEMPLATE_INDEX" val="20212554"/>
  <p:tag name="KSO_WM_UNIT_LAYERLEVEL" val="1"/>
  <p:tag name="KSO_WM_TAG_VERSION" val="1.0"/>
  <p:tag name="KSO_WM_BEAUTIFY_FLAG" val="#wm#"/>
  <p:tag name="KSO_WM_CHIP_GROUPID" val="5eda18a25860357932c55e72"/>
  <p:tag name="KSO_WM_UNIT_SM_LIMIT_TYPE" val="2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87954b66e62149b6bb20f091f3010c8e&quot;,&quot;X&quot;:{&quot;Pos&quot;:1},&quot;Y&quot;:{&quot;Pos&quot;:1}},&quot;whChangeMode&quot;:0}"/>
  <p:tag name="KSO_WM_UNIT_DEC_AREA_ID" val="20fff01016c043e99cd2397da552d07b"/>
  <p:tag name="KSO_WM_CHIP_XID" val="5eda18ef5860357932c55e83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13"/>
  <p:tag name="KSO_WM_UNIT_VALUE" val="864"/>
  <p:tag name="KSO_WM_TEMPLATE_ASSEMBLE_XID" val="637600a50c9383becde15bb7"/>
  <p:tag name="KSO_WM_TEMPLATE_ASSEMBLE_GROUPID" val="637600a50c9383becde15bb7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9466_1*l_h_i*1_1_1"/>
  <p:tag name="KSO_WM_TEMPLATE_CATEGORY" val="diagram"/>
  <p:tag name="KSO_WM_TEMPLATE_INDEX" val="20219466"/>
  <p:tag name="KSO_WM_UNIT_LAYERLEVEL" val="1_1_1"/>
  <p:tag name="KSO_WM_TAG_VERSION" val="1.0"/>
  <p:tag name="KSO_WM_CHIP_GROUPID" val="60bee48d4a63c72506fbd491"/>
  <p:tag name="KSO_WM_CHIP_XID" val="60bee48d4a63c72506fbd492"/>
  <p:tag name="KSO_WM_ASSEMBLE_CHIP_INDEX" val="619148e738e84874aa3aabdc927cc645"/>
  <p:tag name="KSO_WM_UNIT_VALUE" val="13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9466_1*l_h_i*1_1_3"/>
  <p:tag name="KSO_WM_TEMPLATE_CATEGORY" val="diagram"/>
  <p:tag name="KSO_WM_TEMPLATE_INDEX" val="20219466"/>
  <p:tag name="KSO_WM_UNIT_LAYERLEVEL" val="1_1_1"/>
  <p:tag name="KSO_WM_TAG_VERSION" val="1.0"/>
  <p:tag name="KSO_WM_BEAUTIFY_FLAG" val="#wm#"/>
  <p:tag name="KSO_WM_CHIP_GROUPID" val="60bee48d4a63c72506fbd491"/>
  <p:tag name="KSO_WM_CHIP_XID" val="60bee48d4a63c72506fbd492"/>
  <p:tag name="KSO_WM_ASSEMBLE_CHIP_INDEX" val="619148e738e84874aa3aabdc927cc645"/>
  <p:tag name="KSO_WM_UNIT_VALUE" val="12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8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9466_1*l_h_f*1_1_1"/>
  <p:tag name="KSO_WM_TEMPLATE_CATEGORY" val="diagram"/>
  <p:tag name="KSO_WM_TEMPLATE_INDEX" val="20219466"/>
  <p:tag name="KSO_WM_UNIT_LAYERLEVEL" val="1_1_1"/>
  <p:tag name="KSO_WM_TAG_VERSION" val="1.0"/>
  <p:tag name="KSO_WM_UNIT_PRESET_TEXT" val="单击此处输入你的正文，准确理解您传达的信息"/>
  <p:tag name="KSO_WM_CHIP_GROUPID" val="60bee48d4a63c72506fbd491"/>
  <p:tag name="KSO_WM_CHIP_XID" val="60bee48d4a63c72506fbd492"/>
  <p:tag name="KSO_WM_ASSEMBLE_CHIP_INDEX" val="619148e738e84874aa3aabdc927cc645"/>
  <p:tag name="KSO_WM_UNIT_VALUE" val="36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ID" val="diagram20219466_1*l_h_i*1_1_2"/>
  <p:tag name="KSO_WM_TEMPLATE_CATEGORY" val="diagram"/>
  <p:tag name="KSO_WM_TEMPLATE_INDEX" val="20219466"/>
  <p:tag name="KSO_WM_UNIT_LAYERLEVEL" val="1_1_1"/>
  <p:tag name="KSO_WM_TAG_VERSION" val="1.0"/>
  <p:tag name="KSO_WM_CHIP_GROUPID" val="60bee48d4a63c72506fbd491"/>
  <p:tag name="KSO_WM_CHIP_XID" val="60bee48d4a63c72506fbd492"/>
  <p:tag name="KSO_WM_ASSEMBLE_CHIP_INDEX" val="619148e738e84874aa3aabdc927cc645"/>
  <p:tag name="KSO_WM_UNIT_VALUE" val="2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9466_1*l_h_i*1_2_1"/>
  <p:tag name="KSO_WM_TEMPLATE_CATEGORY" val="diagram"/>
  <p:tag name="KSO_WM_TEMPLATE_INDEX" val="20219466"/>
  <p:tag name="KSO_WM_UNIT_LAYERLEVEL" val="1_1_1"/>
  <p:tag name="KSO_WM_TAG_VERSION" val="1.0"/>
  <p:tag name="KSO_WM_CHIP_GROUPID" val="60bee48d4a63c72506fbd491"/>
  <p:tag name="KSO_WM_CHIP_XID" val="60bee48d4a63c72506fbd492"/>
  <p:tag name="KSO_WM_ASSEMBLE_CHIP_INDEX" val="619148e738e84874aa3aabdc927cc645"/>
  <p:tag name="KSO_WM_UNIT_VALUE" val="13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19466_1*l_h_i*1_2_3"/>
  <p:tag name="KSO_WM_TEMPLATE_CATEGORY" val="diagram"/>
  <p:tag name="KSO_WM_TEMPLATE_INDEX" val="20219466"/>
  <p:tag name="KSO_WM_UNIT_LAYERLEVEL" val="1_1_1"/>
  <p:tag name="KSO_WM_TAG_VERSION" val="1.0"/>
  <p:tag name="KSO_WM_BEAUTIFY_FLAG" val="#wm#"/>
  <p:tag name="KSO_WM_CHIP_GROUPID" val="60bee48d4a63c72506fbd491"/>
  <p:tag name="KSO_WM_CHIP_XID" val="60bee48d4a63c72506fbd492"/>
  <p:tag name="KSO_WM_ASSEMBLE_CHIP_INDEX" val="619148e738e84874aa3aabdc927cc645"/>
  <p:tag name="KSO_WM_UNIT_VALUE" val="12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9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9466_1*l_h_f*1_2_1"/>
  <p:tag name="KSO_WM_TEMPLATE_CATEGORY" val="diagram"/>
  <p:tag name="KSO_WM_TEMPLATE_INDEX" val="20219466"/>
  <p:tag name="KSO_WM_UNIT_LAYERLEVEL" val="1_1_1"/>
  <p:tag name="KSO_WM_TAG_VERSION" val="1.0"/>
  <p:tag name="KSO_WM_UNIT_PRESET_TEXT" val="单击此处输入你的正文，准确理解您传达的信息"/>
  <p:tag name="KSO_WM_CHIP_GROUPID" val="60bee48d4a63c72506fbd491"/>
  <p:tag name="KSO_WM_CHIP_XID" val="60bee48d4a63c72506fbd492"/>
  <p:tag name="KSO_WM_ASSEMBLE_CHIP_INDEX" val="619148e738e84874aa3aabdc927cc645"/>
  <p:tag name="KSO_WM_UNIT_VALUE" val="36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ID" val="diagram20219466_1*l_h_i*1_2_2"/>
  <p:tag name="KSO_WM_TEMPLATE_CATEGORY" val="diagram"/>
  <p:tag name="KSO_WM_TEMPLATE_INDEX" val="20219466"/>
  <p:tag name="KSO_WM_UNIT_LAYERLEVEL" val="1_1_1"/>
  <p:tag name="KSO_WM_TAG_VERSION" val="1.0"/>
  <p:tag name="KSO_WM_CHIP_GROUPID" val="60bee48d4a63c72506fbd491"/>
  <p:tag name="KSO_WM_CHIP_XID" val="60bee48d4a63c72506fbd492"/>
  <p:tag name="KSO_WM_ASSEMBLE_CHIP_INDEX" val="619148e738e84874aa3aabdc927cc645"/>
  <p:tag name="KSO_WM_UNIT_VALUE" val="2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29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8"/>
  <p:tag name="KSO_WM_SLIDE_THEME_ID" val="3323111"/>
  <p:tag name="KSO_WM_SLIDE_THEME_NAME" val="蓝白色默认模板简约风主题"/>
  <p:tag name="KSO_WM_SLIDE_TYPE" val="text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29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297.xml><?xml version="1.0" encoding="utf-8"?>
<p:tagLst xmlns:p="http://schemas.openxmlformats.org/presentationml/2006/main">
  <p:tag name="KSO_WM_BEAUTIFY_FLAG" val="#wm#"/>
  <p:tag name="KSO_WM_TEMPLATE_CATEGORY" val="diagram"/>
  <p:tag name="KSO_WM_TEMPLATE_INDEX" val="20212554"/>
  <p:tag name="KSO_WM_SPECIAL_SOURCE" val="bdnull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LAYOUT_INFO" val="{&quot;backgroundInfo&quot;:[{&quot;bottom&quot;:0,&quot;bottomAbs&quot;:false,&quot;left&quot;:0,&quot;leftAbs&quot;:false,&quot;right&quot;:0,&quot;rightAbs&quot;:false,&quot;top&quot;:0.444444448,&quot;topAbs&quot;:false,&quot;type&quot;:&quot;bottomTop&quot;},{&quot;bottom&quot;:0,&quot;bottomAbs&quot;:false,&quot;left&quot;:0,&quot;leftAbs&quot;:false,&quot;right&quot;:0,&quot;rightAbs&quot;:false,&quot;top&quot;:0,&quot;topAbs&quot;:false,&quot;type&quot;:&quot;general&quot;}],&quot;id&quot;:&quot;2022-11-17T17:36:38&quot;,&quot;maxSize&quot;:{&quot;size1&quot;:26.7},&quot;minSize&quot;:{&quot;size1&quot;:20},&quot;normalSize&quot;:{&quot;size1&quot;:20},&quot;subLayout&quot;:[{&quot;id&quot;:&quot;2022-11-17T17:36:38&quot;,&quot;margin&quot;:{&quot;bottom&quot;:0,&quot;left&quot;:1.6929999589920044,&quot;right&quot;:1.6929999589920044,&quot;top&quot;:1.6929999589920044},&quot;type&quot;:0},{&quot;id&quot;:&quot;2022-11-17T17:36:38&quot;,&quot;margin&quot;:{&quot;bottom&quot;:2.5399999618530273,&quot;left&quot;:2.5399999618530273,&quot;right&quot;:2.5399999618530273,&quot;top&quot;:2.117000102996826},&quot;type&quot;:0}],&quot;type&quot;:0}"/>
  <p:tag name="KSO_WM_SLIDE_BACKGROUND" val="[&quot;bottomTop&quot;,&quot;general&quot;]"/>
  <p:tag name="KSO_WM_SLIDE_RATIO" val="1.777778"/>
  <p:tag name="KSO_WM_SLIDE_ID" val="diagram2021255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91"/>
  <p:tag name="KSO_WM_SLIDE_POSITION" val="0*48"/>
  <p:tag name="KSO_WM_TAG_VERSION" val="1.0"/>
  <p:tag name="KSO_WM_SLIDE_LAYOUT" val="a_d"/>
  <p:tag name="KSO_WM_SLIDE_LAYOUT_CNT" val="1_1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862a40b1085942b3ac37b2627f08a9a8&quot;,&quot;fill_align&quot;:&quot;cm&quot;,&quot;chip_types&quot;:[&quot;diagram&quot;,&quot;pictext&quot;,&quot;text&quot;,&quot;picture&quot;,&quot;chart&quot;,&quot;table&quot;,&quot;video&quot;]}],[{&quot;text_align&quot;:&quot;ct&quot;,&quot;text_direction&quot;:&quot;horizontal&quot;,&quot;support_big_font&quot;:false,&quot;picture_toward&quot;:0,&quot;picture_dockside&quot;:[],&quot;fill_id&quot;:&quot;fbc1d1c81b9c4bca8f09873cfc4ac6db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862a40b1085942b3ac37b2627f08a9a8&quot;,&quot;fill_align&quot;:&quot;cm&quot;,&quot;chip_types&quot;:[&quot;diagram&quot;,&quot;pictext&quot;,&quot;text&quot;,&quot;picture&quot;,&quot;chart&quot;,&quot;table&quot;,&quot;video&quot;]}]]"/>
  <p:tag name="KSO_WM_CHIP_GROUPID" val="5eda18a25860357932c55e72"/>
  <p:tag name="KSO_WM_CHIP_XID" val="5eda18ef5860357932c55e83"/>
  <p:tag name="KSO_WM_CHIP_DECFILLPROP" val="[]"/>
  <p:tag name="KSO_WM_SLIDE_BK_DARK_LIGHT" val="2"/>
  <p:tag name="KSO_WM_SLIDE_BACKGROUND_TYPE" val="bottomTop"/>
  <p:tag name="KSO_WM_SLIDE_SUPPORT_FEATURE_TYPE" val="3"/>
  <p:tag name="KSO_WM_TEMPLATE_ASSEMBLE_XID" val="637600a50c9383becde15bb7"/>
  <p:tag name="KSO_WM_TEMPLATE_ASSEMBLE_GROUPID" val="637600a50c9383becde15bb7"/>
  <p:tag name="KSO_WM_SLIDE_THEME_ID" val="3323111"/>
  <p:tag name="KSO_WM_SLIDE_THEME_NAME" val="蓝白色默认模板简约风主题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9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0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75"/>
  <p:tag name="KSO_WM_SLIDE_THEME_ID" val="3323111"/>
  <p:tag name="KSO_WM_SLIDE_THEME_NAME" val="蓝白色默认模板简约风主题"/>
  <p:tag name="KSO_WM_SLIDE_TYPE" val="text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30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303.xml><?xml version="1.0" encoding="utf-8"?>
<p:tagLst xmlns:p="http://schemas.openxmlformats.org/presentationml/2006/main">
  <p:tag name="KSO_WM_BEAUTIFY_FLAG" val="#wm#"/>
  <p:tag name="KSO_WM_TEMPLATE_CATEGORY" val="diagram"/>
  <p:tag name="KSO_WM_TEMPLATE_INDEX" val="20212554"/>
  <p:tag name="KSO_WM_SLIDE_THEME_ID" val="3323111"/>
  <p:tag name="KSO_WM_SLIDE_THEME_NAME" val="蓝白色默认模板简约风主题"/>
  <p:tag name="KSO_WM_SLIDE_TYPE" val="text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0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251_1*f*1"/>
  <p:tag name="KSO_WM_TEMPLATE_CATEGORY" val="diagram"/>
  <p:tag name="KSO_WM_TEMPLATE_INDEX" val="20216251"/>
  <p:tag name="KSO_WM_UNIT_LAYERLEVEL" val="1"/>
  <p:tag name="KSO_WM_TAG_VERSION" val="1.0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d4d02dba51ff4efb9d131dbc0bd99d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3f6e8db94b441219e475b28470a40f9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b5d8f62a846156eda5492e"/>
  <p:tag name="KSO_WM_TEMPLATE_ASSEMBLE_GROUPID" val="5fb5d8f62a846156eda5492e"/>
  <p:tag name="KSO_WM_UNIT_SMARTLAYOUT_COMPRESS_INFO" val="{&#10;    &quot;id&quot;: &quot;2020-11-19T10:32:13&quot;,&#10;    &quot;max&quot;: 7.874015748399188e-05,&#10;    &quot;topChanged&quot;: 0&#10;}&#10;"/>
</p:tagLst>
</file>

<file path=ppt/tags/tag306.xml><?xml version="1.0" encoding="utf-8"?>
<p:tagLst xmlns:p="http://schemas.openxmlformats.org/presentationml/2006/main">
  <p:tag name="KSO_WM_TEMPLATE_CATEGORY" val="custom"/>
  <p:tag name="KSO_WM_TEMPLATE_INDEX" val="20184575"/>
  <p:tag name="KSO_WM_TAG_VERSION" val="1.0"/>
  <p:tag name="KSO_WM_BEAUTIFY_FLAG" val="#wm#"/>
  <p:tag name="KSO_WM_DIAGRAM_GROUP_CODE" val="l1-1"/>
  <p:tag name="KSO_WM_UNIT_TYPE" val="l_h_f"/>
  <p:tag name="KSO_WM_UNIT_INDEX" val="1_2_1"/>
  <p:tag name="KSO_WM_UNIT_ID" val="custom20184575_8*l_h_f*1_2_1"/>
  <p:tag name="KSO_WM_UNIT_LAYERLEVEL" val="1_1_1"/>
  <p:tag name="KSO_WM_UNIT_VALUE" val="13"/>
  <p:tag name="KSO_WM_UNIT_HIGHLIGHT" val="0"/>
  <p:tag name="KSO_WM_UNIT_COMPATIBLE" val="0"/>
  <p:tag name="KSO_WM_UNIT_CLEAR" val="0"/>
  <p:tag name="KSO_WM_UNIT_PRESET_TEXT" val="SED DO EIUSMOD TEMPOR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167.41291338582678,&quot;left&quot;:131.84165354330707,&quot;top&quot;:126.31677165354331,&quot;width&quot;:439.79244094488183}"/>
</p:tagLst>
</file>

<file path=ppt/tags/tag307.xml><?xml version="1.0" encoding="utf-8"?>
<p:tagLst xmlns:p="http://schemas.openxmlformats.org/presentationml/2006/main">
  <p:tag name="KSO_WM_TEMPLATE_CATEGORY" val="custom"/>
  <p:tag name="KSO_WM_TEMPLATE_INDEX" val="20184575"/>
  <p:tag name="KSO_WM_TAG_VERSION" val="1.0"/>
  <p:tag name="KSO_WM_DIAGRAM_GROUP_CODE" val="l1-1"/>
  <p:tag name="KSO_WM_UNIT_TYPE" val="l_h_f"/>
  <p:tag name="KSO_WM_UNIT_INDEX" val="1_1_1"/>
  <p:tag name="KSO_WM_UNIT_ID" val="custom20184575_8*l_h_f*1_1_1"/>
  <p:tag name="KSO_WM_UNIT_LAYERLEVEL" val="1_1_1"/>
  <p:tag name="KSO_WM_UNIT_VALUE" val="13"/>
  <p:tag name="KSO_WM_UNIT_HIGHLIGHT" val="0"/>
  <p:tag name="KSO_WM_UNIT_COMPATIBLE" val="0"/>
  <p:tag name="KSO_WM_UNIT_CLEAR" val="0"/>
  <p:tag name="KSO_WM_UNIT_PRESET_TEXT" val="SED DO EIUSMOD TEMPOR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167.41291338582678,&quot;left&quot;:131.84165354330707,&quot;top&quot;:126.31677165354331,&quot;width&quot;:439.79244094488183}"/>
</p:tagLst>
</file>

<file path=ppt/tags/tag308.xml><?xml version="1.0" encoding="utf-8"?>
<p:tagLst xmlns:p="http://schemas.openxmlformats.org/presentationml/2006/main">
  <p:tag name="KSO_WM_BEAUTIFY_FLAG" val="#wm#"/>
  <p:tag name="KSO_WM_TEMPLATE_CATEGORY" val="diagram"/>
  <p:tag name="KSO_WM_TEMPLATE_INDEX" val="20212554"/>
  <p:tag name="KSO_WM_SLIDE_THEME_ID" val="3323111"/>
  <p:tag name="KSO_WM_SLIDE_THEME_NAME" val="蓝白色默认模板简约风主题"/>
  <p:tag name="KSO_WM_SLIDE_TYPE" val="text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10.xml><?xml version="1.0" encoding="utf-8"?>
<p:tagLst xmlns:p="http://schemas.openxmlformats.org/presentationml/2006/main">
  <p:tag name="KSO_WM_BEAUTIFY_FLAG" val="#wm#"/>
  <p:tag name="KSO_WM_TEMPLATE_CATEGORY" val="diagram"/>
  <p:tag name="KSO_WM_TEMPLATE_INDEX" val="20212554"/>
  <p:tag name="KSO_WM_SLIDE_THEME_ID" val="3323111"/>
  <p:tag name="KSO_WM_SLIDE_THEME_NAME" val="蓝白色默认模板简约风主题"/>
  <p:tag name="KSO_WM_SLIDE_TYPE" val="text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12.xml><?xml version="1.0" encoding="utf-8"?>
<p:tagLst xmlns:p="http://schemas.openxmlformats.org/presentationml/2006/main">
  <p:tag name="KSO_WM_BEAUTIFY_FLAG" val="#wm#"/>
  <p:tag name="KSO_WM_TEMPLATE_CATEGORY" val="diagram"/>
  <p:tag name="KSO_WM_TEMPLATE_INDEX" val="20212554"/>
  <p:tag name="KSO_WM_SLIDE_THEME_ID" val="3323111"/>
  <p:tag name="KSO_WM_SLIDE_THEME_NAME" val="蓝白色默认模板简约风主题"/>
  <p:tag name="KSO_WM_SLIDE_TYPE" val="text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314.xml><?xml version="1.0" encoding="utf-8"?>
<p:tagLst xmlns:p="http://schemas.openxmlformats.org/presentationml/2006/main">
  <p:tag name="KSO_WM_BEAUTIFY_FLAG" val=""/>
</p:tagLst>
</file>

<file path=ppt/tags/tag315.xml><?xml version="1.0" encoding="utf-8"?>
<p:tagLst xmlns:p="http://schemas.openxmlformats.org/presentationml/2006/main">
  <p:tag name="KSO_WM_BEAUTIFY_FLAG" val=""/>
</p:tagLst>
</file>

<file path=ppt/tags/tag3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8"/>
  <p:tag name="KSO_WM_SPECIAL_SOURCE" val="bdnull"/>
  <p:tag name="KSO_WM_SLIDE_THEME_ID" val="3323111"/>
  <p:tag name="KSO_WM_SLIDE_THEME_NAME" val="蓝白色默认模板简约风主题"/>
  <p:tag name="KSO_WM_SLIDE_TYPE" val="text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1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8"/>
  <p:tag name="KSO_WM_SLIDE_THEME_ID" val="3323111"/>
  <p:tag name="KSO_WM_SLIDE_THEME_NAME" val="蓝白色默认模板简约风主题"/>
  <p:tag name="KSO_WM_SLIDE_TYPE" val="text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8"/>
  <p:tag name="KSO_WM_SLIDE_THEME_ID" val="3323111"/>
  <p:tag name="KSO_WM_SLIDE_THEME_NAME" val="蓝白色默认模板简约风主题"/>
  <p:tag name="KSO_WM_SLIDE_TYPE" val="text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2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8"/>
  <p:tag name="KSO_WM_SLIDE_THEME_ID" val="3323111"/>
  <p:tag name="KSO_WM_SLIDE_THEME_NAME" val="蓝白色默认模板简约风主题"/>
  <p:tag name="KSO_WM_SLIDE_TYPE" val="text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2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8"/>
  <p:tag name="KSO_WM_SLIDE_THEME_ID" val="3323111"/>
  <p:tag name="KSO_WM_SLIDE_THEME_NAME" val="蓝白色默认模板简约风主题"/>
  <p:tag name="KSO_WM_SLIDE_TYPE" val="text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2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8"/>
  <p:tag name="KSO_WM_SLIDE_THEME_ID" val="3323111"/>
  <p:tag name="KSO_WM_SLIDE_THEME_NAME" val="蓝白色默认模板简约风主题"/>
  <p:tag name="KSO_WM_SLIDE_TYPE" val="text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2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32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33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332.xml><?xml version="1.0" encoding="utf-8"?>
<p:tagLst xmlns:p="http://schemas.openxmlformats.org/presentationml/2006/main">
  <p:tag name="KSO_WM_BEAUTIFY_FLAG" val=""/>
</p:tagLst>
</file>

<file path=ppt/tags/tag33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335.xml><?xml version="1.0" encoding="utf-8"?>
<p:tagLst xmlns:p="http://schemas.openxmlformats.org/presentationml/2006/main">
  <p:tag name="KSO_WM_BEAUTIFY_FLAG" val=""/>
</p:tagLst>
</file>

<file path=ppt/tags/tag336.xml><?xml version="1.0" encoding="utf-8"?>
<p:tagLst xmlns:p="http://schemas.openxmlformats.org/presentationml/2006/main">
  <p:tag name="KSO_WM_BEAUTIFY_FLAG" val=""/>
</p:tagLst>
</file>

<file path=ppt/tags/tag33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8"/>
  <p:tag name="KSO_WM_SLIDE_THEME_ID" val="3323111"/>
  <p:tag name="KSO_WM_SLIDE_THEME_NAME" val="蓝白色默认模板简约风主题"/>
  <p:tag name="KSO_WM_SLIDE_TYPE" val="text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339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40.xml><?xml version="1.0" encoding="utf-8"?>
<p:tagLst xmlns:p="http://schemas.openxmlformats.org/presentationml/2006/main">
  <p:tag name="KSO_WM_BEAUTIFY_FLAG" val=""/>
</p:tagLst>
</file>

<file path=ppt/tags/tag341.xml><?xml version="1.0" encoding="utf-8"?>
<p:tagLst xmlns:p="http://schemas.openxmlformats.org/presentationml/2006/main">
  <p:tag name="KSO_WM_BEAUTIFY_FLAG" val=""/>
</p:tagLst>
</file>

<file path=ppt/tags/tag34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8"/>
  <p:tag name="KSO_WM_SLIDE_THEME_ID" val="3323111"/>
  <p:tag name="KSO_WM_SLIDE_THEME_NAME" val="蓝白色默认模板简约风主题"/>
  <p:tag name="KSO_WM_SLIDE_TYPE" val="text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44.xml><?xml version="1.0" encoding="utf-8"?>
<p:tagLst xmlns:p="http://schemas.openxmlformats.org/presentationml/2006/main">
  <p:tag name="KSO_WM_BEAUTIFY_FLAG" val=""/>
</p:tagLst>
</file>

<file path=ppt/tags/tag34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8"/>
  <p:tag name="KSO_WM_SLIDE_THEME_ID" val="3323111"/>
  <p:tag name="KSO_WM_SLIDE_THEME_NAME" val="蓝白色默认模板简约风主题"/>
  <p:tag name="KSO_WM_SLIDE_TYPE" val="text"/>
</p:tagLst>
</file>

<file path=ppt/tags/tag346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  <p:tag name="COMMONDATA" val="eyJoZGlkIjoiYWY3ZTM4MmMxMDZiNWZhZmZhNTcyNzc1ZTRjYTU5MTIifQ=="/>
  <p:tag name="KSO_WPP_MARK_KEY" val="9774e98c-45fe-43ef-ad92-d384fba1abd5"/>
  <p:tag name="commondata" val="eyJoZGlkIjoiN2YxOGMyNDFkMTQxMWJhZTVlZDhiNDQyZGU2OTYwOWEifQ==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7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3078</Words>
  <Application>WPS 演示</Application>
  <PresentationFormat>宽屏</PresentationFormat>
  <Paragraphs>588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8" baseType="lpstr">
      <vt:lpstr>Arial</vt:lpstr>
      <vt:lpstr>宋体</vt:lpstr>
      <vt:lpstr>Wingdings</vt:lpstr>
      <vt:lpstr>黑体</vt:lpstr>
      <vt:lpstr>阿里巴巴普惠体 B</vt:lpstr>
      <vt:lpstr>思源宋体</vt:lpstr>
      <vt:lpstr>等线</vt:lpstr>
      <vt:lpstr>思源宋体</vt:lpstr>
      <vt:lpstr>微软雅黑</vt:lpstr>
      <vt:lpstr>Segoe UI</vt:lpstr>
      <vt:lpstr>Calibri</vt:lpstr>
      <vt:lpstr>Arial Unicode MS</vt:lpstr>
      <vt:lpstr>Times New Roman</vt:lpstr>
      <vt:lpstr>楷体</vt:lpstr>
      <vt:lpstr>Wingdings 2</vt:lpstr>
      <vt:lpstr>Wingdings</vt:lpstr>
      <vt:lpstr>Office 主题​​</vt:lpstr>
      <vt:lpstr>1_Office 主题​​</vt:lpstr>
      <vt:lpstr>无脊椎动物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课堂小结</vt:lpstr>
      <vt:lpstr>课堂小结</vt:lpstr>
      <vt:lpstr>课堂测试</vt:lpstr>
      <vt:lpstr>课堂检测</vt:lpstr>
      <vt:lpstr>课堂检测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Administrator</cp:lastModifiedBy>
  <cp:revision>56</cp:revision>
  <cp:lastPrinted>2020-12-12T00:33:00Z</cp:lastPrinted>
  <dcterms:created xsi:type="dcterms:W3CDTF">2020-12-12T00:33:00Z</dcterms:created>
  <dcterms:modified xsi:type="dcterms:W3CDTF">2024-08-31T00:57:36Z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2F82DC613C8F4FF9ACA172488755EFD2</vt:lpwstr>
  </property>
  <property fmtid="{D5CDD505-2E9C-101B-9397-08002B2CF9AE}" pid="7" name="KSOProductBuildVer">
    <vt:lpwstr>2052-12.1.0.17857</vt:lpwstr>
  </property>
</Properties>
</file>