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1"/>
  </p:handoutMasterIdLst>
  <p:sldIdLst>
    <p:sldId id="290" r:id="rId4"/>
    <p:sldId id="309" r:id="rId6"/>
    <p:sldId id="262" r:id="rId7"/>
    <p:sldId id="263" r:id="rId8"/>
    <p:sldId id="274" r:id="rId9"/>
    <p:sldId id="273" r:id="rId10"/>
    <p:sldId id="266" r:id="rId11"/>
    <p:sldId id="314" r:id="rId12"/>
    <p:sldId id="275" r:id="rId13"/>
    <p:sldId id="267" r:id="rId14"/>
    <p:sldId id="268" r:id="rId15"/>
    <p:sldId id="270" r:id="rId16"/>
    <p:sldId id="269" r:id="rId17"/>
    <p:sldId id="276" r:id="rId18"/>
    <p:sldId id="288" r:id="rId19"/>
    <p:sldId id="277" r:id="rId20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72" userDrawn="1">
          <p15:clr>
            <a:srgbClr val="A4A3A4"/>
          </p15:clr>
        </p15:guide>
        <p15:guide id="2" pos="29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7E8EB"/>
    <a:srgbClr val="CFEBEE"/>
    <a:srgbClr val="079FA9"/>
    <a:srgbClr val="80CDD4"/>
    <a:srgbClr val="3BB2BB"/>
    <a:srgbClr val="57BDC5"/>
    <a:srgbClr val="73C8CF"/>
    <a:srgbClr val="DAEFF2"/>
    <a:srgbClr val="93D4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01" y="134"/>
      </p:cViewPr>
      <p:guideLst>
        <p:guide orient="horz" pos="1472"/>
        <p:guide pos="29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77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4DE4F2-B238-4BBB-8840-B4EAE60E59E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3DA99000-1C33-4116-8920-4459AC9E4FD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阿里巴巴普惠体 B" panose="00020600040101010101" pitchFamily="18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2.jpeg"/><Relationship Id="rId1" Type="http://schemas.openxmlformats.org/officeDocument/2006/relationships/tags" Target="../tags/tag1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6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68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0.png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image" Target="../media/image2.jpeg"/><Relationship Id="rId1" Type="http://schemas.openxmlformats.org/officeDocument/2006/relationships/tags" Target="../tags/tag16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image" Target="../media/image11.png"/><Relationship Id="rId1" Type="http://schemas.openxmlformats.org/officeDocument/2006/relationships/tags" Target="../tags/tag12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../media/image15.jpeg"/><Relationship Id="rId6" Type="http://schemas.openxmlformats.org/officeDocument/2006/relationships/hyperlink" Target="http://image.baidu.com/i?ct=503316480&amp;z=0&amp;tn=baiduimagedetail&amp;word=%C2%CC%B6%B9&amp;in=32309&amp;cl=2&amp;cm=1&amp;sc=0&amp;lm=-1&amp;pn=8&amp;rn=1&amp;di=276793444&amp;ln=2000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desk.kuyue.com/desk/class8/3996/b582abdc98673562.htm" TargetMode="External"/><Relationship Id="rId3" Type="http://schemas.openxmlformats.org/officeDocument/2006/relationships/image" Target="../media/image13.jpeg"/><Relationship Id="rId2" Type="http://schemas.openxmlformats.org/officeDocument/2006/relationships/hyperlink" Target="http://product.pinsou.com/show.asp?picid=29326" TargetMode="Externa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tags" Target="../tags/tag13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3.xml"/><Relationship Id="rId2" Type="http://schemas.openxmlformats.org/officeDocument/2006/relationships/image" Target="../media/image16.png"/><Relationship Id="rId1" Type="http://schemas.openxmlformats.org/officeDocument/2006/relationships/tags" Target="../tags/tag14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image" Target="../media/image17.png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image" Target="../media/image16.png"/><Relationship Id="rId19" Type="http://schemas.openxmlformats.org/officeDocument/2006/relationships/tags" Target="../tags/tag155.xml"/><Relationship Id="rId18" Type="http://schemas.openxmlformats.org/officeDocument/2006/relationships/image" Target="../media/image22.png"/><Relationship Id="rId17" Type="http://schemas.openxmlformats.org/officeDocument/2006/relationships/tags" Target="../tags/tag154.xml"/><Relationship Id="rId16" Type="http://schemas.openxmlformats.org/officeDocument/2006/relationships/image" Target="../media/image21.png"/><Relationship Id="rId15" Type="http://schemas.openxmlformats.org/officeDocument/2006/relationships/tags" Target="../tags/tag153.xml"/><Relationship Id="rId14" Type="http://schemas.openxmlformats.org/officeDocument/2006/relationships/image" Target="../media/image20.png"/><Relationship Id="rId13" Type="http://schemas.openxmlformats.org/officeDocument/2006/relationships/tags" Target="../tags/tag152.xml"/><Relationship Id="rId12" Type="http://schemas.openxmlformats.org/officeDocument/2006/relationships/image" Target="../media/image19.png"/><Relationship Id="rId11" Type="http://schemas.openxmlformats.org/officeDocument/2006/relationships/tags" Target="../tags/tag151.xml"/><Relationship Id="rId10" Type="http://schemas.openxmlformats.org/officeDocument/2006/relationships/image" Target="../media/image18.png"/><Relationship Id="rId1" Type="http://schemas.openxmlformats.org/officeDocument/2006/relationships/tags" Target="../tags/tag14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image" Target="../media/image26.jpeg"/><Relationship Id="rId3" Type="http://schemas.openxmlformats.org/officeDocument/2006/relationships/tags" Target="../tags/tag161.xml"/><Relationship Id="rId2" Type="http://schemas.openxmlformats.org/officeDocument/2006/relationships/image" Target="../media/image25.jpeg"/><Relationship Id="rId1" Type="http://schemas.openxmlformats.org/officeDocument/2006/relationships/tags" Target="../tags/tag16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0055" y="4676775"/>
            <a:ext cx="4893310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l="7722" r="61982"/>
          <a:stretch>
            <a:fillRect/>
          </a:stretch>
        </p:blipFill>
        <p:spPr>
          <a:xfrm>
            <a:off x="5440045" y="1499870"/>
            <a:ext cx="3028315" cy="1929765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4" name="标题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+mn-lt"/>
              </a:rPr>
              <a:t>植物体的结构层次</a:t>
            </a:r>
            <a:endParaRPr lang="zh-CN" altLang="en-US" sz="4800" dirty="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>
                <a:solidFill>
                  <a:schemeClr val="tx1"/>
                </a:solidFill>
                <a:sym typeface="+mn-lt"/>
              </a:rPr>
              <a:t>第三章  第3节</a:t>
            </a:r>
            <a:endParaRPr lang="zh-CN" altLang="en-US" sz="220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0481" descr="fanqie"/>
          <p:cNvPicPr>
            <a:picLocks noChangeAspect="1"/>
          </p:cNvPicPr>
          <p:nvPr/>
        </p:nvPicPr>
        <p:blipFill>
          <a:blip r:embed="rId1" cstate="email">
            <a:lum bright="-12000"/>
          </a:blip>
          <a:srcRect/>
          <a:stretch>
            <a:fillRect/>
          </a:stretch>
        </p:blipFill>
        <p:spPr>
          <a:xfrm>
            <a:off x="2199005" y="1292225"/>
            <a:ext cx="2294255" cy="154559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34" name="直接连接符 20482"/>
          <p:cNvSpPr/>
          <p:nvPr/>
        </p:nvSpPr>
        <p:spPr>
          <a:xfrm flipV="1">
            <a:off x="4315460" y="1776095"/>
            <a:ext cx="1729740" cy="12065"/>
          </a:xfrm>
          <a:prstGeom prst="line">
            <a:avLst/>
          </a:prstGeom>
          <a:ln w="5715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435" name="直接连接符 20483"/>
          <p:cNvSpPr/>
          <p:nvPr/>
        </p:nvSpPr>
        <p:spPr>
          <a:xfrm flipV="1">
            <a:off x="4213225" y="2121535"/>
            <a:ext cx="1831975" cy="1270"/>
          </a:xfrm>
          <a:prstGeom prst="line">
            <a:avLst/>
          </a:prstGeom>
          <a:ln w="5715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436" name="直接连接符 20484"/>
          <p:cNvSpPr/>
          <p:nvPr/>
        </p:nvSpPr>
        <p:spPr>
          <a:xfrm>
            <a:off x="3108325" y="1461770"/>
            <a:ext cx="2936875" cy="1270"/>
          </a:xfrm>
          <a:prstGeom prst="line">
            <a:avLst/>
          </a:prstGeom>
          <a:ln w="5715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437" name="文本框 20485"/>
          <p:cNvSpPr txBox="1"/>
          <p:nvPr/>
        </p:nvSpPr>
        <p:spPr>
          <a:xfrm>
            <a:off x="6115050" y="1221105"/>
            <a:ext cx="77279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果柄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438" name="文本框 20486"/>
          <p:cNvSpPr txBox="1"/>
          <p:nvPr/>
        </p:nvSpPr>
        <p:spPr>
          <a:xfrm>
            <a:off x="6113780" y="1620520"/>
            <a:ext cx="87630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果皮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439" name="文本框 20487"/>
          <p:cNvSpPr txBox="1"/>
          <p:nvPr/>
        </p:nvSpPr>
        <p:spPr>
          <a:xfrm>
            <a:off x="6114415" y="1987550"/>
            <a:ext cx="82423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果肉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440" name="直接连接符 20488"/>
          <p:cNvSpPr/>
          <p:nvPr/>
        </p:nvSpPr>
        <p:spPr>
          <a:xfrm flipV="1">
            <a:off x="3175635" y="2469515"/>
            <a:ext cx="2869565" cy="1270"/>
          </a:xfrm>
          <a:prstGeom prst="line">
            <a:avLst/>
          </a:prstGeom>
          <a:ln w="5715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441" name="文本框 20489"/>
          <p:cNvSpPr txBox="1"/>
          <p:nvPr/>
        </p:nvSpPr>
        <p:spPr>
          <a:xfrm>
            <a:off x="6112510" y="2350135"/>
            <a:ext cx="103124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筋络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0492" name="文本框 20491"/>
          <p:cNvSpPr txBox="1"/>
          <p:nvPr/>
        </p:nvSpPr>
        <p:spPr>
          <a:xfrm>
            <a:off x="1151890" y="2942590"/>
            <a:ext cx="7186295" cy="173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番茄</a:t>
            </a:r>
            <a:r>
              <a:rPr lang="zh-CN" altLang="en-US" sz="24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果皮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属于</a:t>
            </a:r>
            <a:r>
              <a:rPr lang="zh-CN" altLang="en-US" sz="2400" u="sng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     </a:t>
            </a:r>
            <a:r>
              <a:rPr lang="en-US" altLang="zh-CN" sz="2400" u="sng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2400" u="sng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组织，</a:t>
            </a:r>
            <a:r>
              <a:rPr lang="zh-CN" altLang="en-US" sz="2400" noProof="1">
                <a:solidFill>
                  <a:srgbClr val="FF0000"/>
                </a:solidFill>
                <a:cs typeface="+mn-ea"/>
                <a:sym typeface="+mn-lt"/>
              </a:rPr>
              <a:t>保护内部</a:t>
            </a:r>
            <a:endParaRPr lang="zh-CN" altLang="en-US" sz="2400" noProof="1">
              <a:solidFill>
                <a:srgbClr val="FF0066"/>
              </a:solidFill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番茄</a:t>
            </a:r>
            <a:r>
              <a:rPr lang="zh-CN" altLang="en-US" sz="24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果肉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属于</a:t>
            </a:r>
            <a:r>
              <a:rPr lang="zh-CN" altLang="en-US" sz="2400" u="sng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       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组织，</a:t>
            </a:r>
            <a:r>
              <a:rPr lang="zh-CN" altLang="en-US" sz="2400" noProof="1">
                <a:solidFill>
                  <a:srgbClr val="FF0000"/>
                </a:solidFill>
                <a:cs typeface="+mn-ea"/>
                <a:sym typeface="+mn-lt"/>
              </a:rPr>
              <a:t>储藏营养</a:t>
            </a:r>
            <a:endParaRPr lang="zh-CN" altLang="en-US" sz="2400" noProof="1">
              <a:solidFill>
                <a:srgbClr val="009900"/>
              </a:solidFill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果肉中的</a:t>
            </a:r>
            <a:r>
              <a:rPr lang="zh-CN" altLang="en-US" sz="24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细丝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属于</a:t>
            </a:r>
            <a:r>
              <a:rPr lang="zh-CN" altLang="en-US" sz="2400" u="sng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       </a:t>
            </a:r>
            <a:r>
              <a:rPr lang="zh-CN" altLang="en-US" sz="24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组织,</a:t>
            </a:r>
            <a:r>
              <a:rPr lang="zh-CN" altLang="en-US" sz="2400" noProof="1">
                <a:solidFill>
                  <a:srgbClr val="FF0000"/>
                </a:solidFill>
                <a:cs typeface="+mn-ea"/>
                <a:sym typeface="+mn-lt"/>
              </a:rPr>
              <a:t>运输</a:t>
            </a:r>
            <a:r>
              <a:rPr lang="zh-CN" altLang="en-US" sz="2400" noProof="1">
                <a:cs typeface="+mn-ea"/>
                <a:sym typeface="+mn-lt"/>
              </a:rPr>
              <a:t>水和无机盐。</a:t>
            </a:r>
            <a:endParaRPr lang="zh-CN" altLang="en-US" sz="2400" noProof="1"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493" name="文本框 20492"/>
          <p:cNvSpPr txBox="1"/>
          <p:nvPr/>
        </p:nvSpPr>
        <p:spPr>
          <a:xfrm>
            <a:off x="3190240" y="3044190"/>
            <a:ext cx="752475" cy="43751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4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保护</a:t>
            </a:r>
            <a:endParaRPr lang="zh-CN" altLang="en-US" sz="24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494" name="文本框 20493"/>
          <p:cNvSpPr txBox="1"/>
          <p:nvPr/>
        </p:nvSpPr>
        <p:spPr>
          <a:xfrm>
            <a:off x="3190240" y="3557270"/>
            <a:ext cx="752475" cy="43751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4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营养</a:t>
            </a:r>
            <a:endParaRPr lang="zh-CN" altLang="en-US" sz="24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495" name="文本框 20494"/>
          <p:cNvSpPr txBox="1"/>
          <p:nvPr/>
        </p:nvSpPr>
        <p:spPr>
          <a:xfrm>
            <a:off x="3794760" y="4126230"/>
            <a:ext cx="752475" cy="43751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4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输导</a:t>
            </a:r>
            <a:endParaRPr lang="zh-CN" altLang="en-US" sz="24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4916" y="308882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学以致用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/>
      <p:bldP spid="20494" grpId="0"/>
      <p:bldP spid="204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1506" descr="叶的结构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C1C5B7"/>
              </a:clrFrom>
              <a:clrTo>
                <a:srgbClr val="C1C5B7">
                  <a:alpha val="0"/>
                </a:srgbClr>
              </a:clrTo>
            </a:clrChange>
            <a:lum bright="12000" contrast="17998"/>
          </a:blip>
          <a:srcRect/>
          <a:stretch>
            <a:fillRect/>
          </a:stretch>
        </p:blipFill>
        <p:spPr>
          <a:xfrm>
            <a:off x="1191580" y="2022163"/>
            <a:ext cx="3311762" cy="2165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矩形 21507"/>
          <p:cNvSpPr/>
          <p:nvPr/>
        </p:nvSpPr>
        <p:spPr>
          <a:xfrm>
            <a:off x="5920740" y="2138045"/>
            <a:ext cx="240030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FF3300"/>
                </a:solidFill>
                <a:cs typeface="+mn-ea"/>
                <a:sym typeface="+mn-lt"/>
              </a:rPr>
              <a:t>（保护组织）</a:t>
            </a:r>
            <a:endParaRPr lang="zh-CN" altLang="en-US" sz="2800" b="1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5911850" y="2843530"/>
            <a:ext cx="255905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FF3300"/>
                </a:solidFill>
                <a:cs typeface="+mn-ea"/>
                <a:sym typeface="+mn-lt"/>
              </a:rPr>
              <a:t>（营养组织）</a:t>
            </a:r>
            <a:endParaRPr lang="zh-CN" altLang="en-US" sz="2800" b="1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972741" y="4262852"/>
            <a:ext cx="3942160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FF3300"/>
                </a:solidFill>
                <a:cs typeface="+mn-ea"/>
                <a:sym typeface="+mn-lt"/>
              </a:rPr>
              <a:t>（含输导、机械组织）</a:t>
            </a:r>
            <a:endParaRPr lang="zh-CN" altLang="en-US" sz="2800" b="1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19462" name="左大括号 21510"/>
          <p:cNvSpPr/>
          <p:nvPr/>
        </p:nvSpPr>
        <p:spPr>
          <a:xfrm flipH="1">
            <a:off x="4137753" y="2476862"/>
            <a:ext cx="170974" cy="1033469"/>
          </a:xfrm>
          <a:prstGeom prst="leftBrace">
            <a:avLst>
              <a:gd name="adj1" fmla="val 6362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0" hangingPunct="0">
              <a:defRPr/>
            </a:pPr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9463" name="文本框 21511"/>
          <p:cNvSpPr txBox="1"/>
          <p:nvPr/>
        </p:nvSpPr>
        <p:spPr>
          <a:xfrm>
            <a:off x="4782835" y="2843399"/>
            <a:ext cx="81108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叶肉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9464" name="直接连接符 21512"/>
          <p:cNvSpPr/>
          <p:nvPr/>
        </p:nvSpPr>
        <p:spPr>
          <a:xfrm>
            <a:off x="4137753" y="2379926"/>
            <a:ext cx="539354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465" name="文本框 21513"/>
          <p:cNvSpPr txBox="1"/>
          <p:nvPr/>
        </p:nvSpPr>
        <p:spPr>
          <a:xfrm>
            <a:off x="4713605" y="2198370"/>
            <a:ext cx="1111885" cy="3632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上表皮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9466" name="直接连接符 21514"/>
          <p:cNvSpPr/>
          <p:nvPr/>
        </p:nvSpPr>
        <p:spPr>
          <a:xfrm flipH="1">
            <a:off x="912270" y="3308045"/>
            <a:ext cx="1476529" cy="977714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467" name="文本框 21515"/>
          <p:cNvSpPr txBox="1"/>
          <p:nvPr/>
        </p:nvSpPr>
        <p:spPr>
          <a:xfrm>
            <a:off x="492760" y="4303395"/>
            <a:ext cx="102616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叶脉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9468" name="图片 21516" descr="叶脉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8919" y="1067440"/>
            <a:ext cx="2276563" cy="1056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9" name="直接连接符 21517"/>
          <p:cNvSpPr/>
          <p:nvPr/>
        </p:nvSpPr>
        <p:spPr>
          <a:xfrm>
            <a:off x="3997945" y="3751770"/>
            <a:ext cx="53935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470" name="文本框 21518"/>
          <p:cNvSpPr txBox="1"/>
          <p:nvPr/>
        </p:nvSpPr>
        <p:spPr>
          <a:xfrm>
            <a:off x="4661535" y="3615690"/>
            <a:ext cx="1216025" cy="3632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下表皮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520" name="矩形 21519"/>
          <p:cNvSpPr/>
          <p:nvPr/>
        </p:nvSpPr>
        <p:spPr>
          <a:xfrm>
            <a:off x="5920740" y="3545840"/>
            <a:ext cx="240030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FF3300"/>
                </a:solidFill>
                <a:cs typeface="+mn-ea"/>
                <a:sym typeface="+mn-lt"/>
              </a:rPr>
              <a:t>（保护组织）</a:t>
            </a:r>
            <a:endParaRPr lang="zh-CN" altLang="en-US" sz="2800" b="1" dirty="0">
              <a:solidFill>
                <a:srgbClr val="FF33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4916" y="318407"/>
            <a:ext cx="2626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观察叶的横切面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3553"/>
          <p:cNvSpPr/>
          <p:nvPr/>
        </p:nvSpPr>
        <p:spPr>
          <a:xfrm>
            <a:off x="3448803" y="1156175"/>
            <a:ext cx="4654868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cs typeface="+mn-ea"/>
                <a:sym typeface="+mn-lt"/>
              </a:rPr>
              <a:t>    </a:t>
            </a:r>
            <a:r>
              <a:rPr lang="zh-CN" altLang="en-US" sz="2400" dirty="0">
                <a:cs typeface="+mn-ea"/>
                <a:sym typeface="+mn-lt"/>
              </a:rPr>
              <a:t>由许多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形态相似，结构、功能相同</a:t>
            </a:r>
            <a:r>
              <a:rPr lang="zh-CN" altLang="en-US" sz="2400" dirty="0">
                <a:cs typeface="+mn-ea"/>
                <a:sym typeface="+mn-lt"/>
              </a:rPr>
              <a:t>的细胞联合在一起形成的细胞群</a:t>
            </a:r>
            <a:r>
              <a:rPr lang="en-US" altLang="zh-CN" sz="2400" dirty="0">
                <a:cs typeface="+mn-ea"/>
                <a:sym typeface="+mn-lt"/>
              </a:rPr>
              <a:t>--</a:t>
            </a:r>
            <a:r>
              <a:rPr lang="zh-CN" altLang="en-US" sz="2400" dirty="0">
                <a:cs typeface="+mn-ea"/>
                <a:sym typeface="+mn-lt"/>
              </a:rPr>
              <a:t>组织。 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3448803" y="2350331"/>
            <a:ext cx="4654868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cs typeface="+mn-ea"/>
                <a:sym typeface="+mn-lt"/>
              </a:rPr>
              <a:t>    </a:t>
            </a:r>
            <a:r>
              <a:rPr lang="zh-CN" altLang="en-US" sz="2400" dirty="0">
                <a:cs typeface="+mn-ea"/>
                <a:sym typeface="+mn-lt"/>
              </a:rPr>
              <a:t>由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不同的组织</a:t>
            </a:r>
            <a:r>
              <a:rPr lang="zh-CN" altLang="en-US" sz="2400" dirty="0">
                <a:cs typeface="+mn-ea"/>
                <a:sym typeface="+mn-lt"/>
              </a:rPr>
              <a:t>按照一定的次序联合起来，形成具有一定功能的结构</a:t>
            </a:r>
            <a:r>
              <a:rPr lang="en-US" altLang="zh-CN" sz="2400" dirty="0">
                <a:cs typeface="+mn-ea"/>
                <a:sym typeface="+mn-lt"/>
              </a:rPr>
              <a:t>--</a:t>
            </a:r>
            <a:r>
              <a:rPr lang="zh-CN" altLang="en-US" sz="2400" dirty="0">
                <a:cs typeface="+mn-ea"/>
                <a:sym typeface="+mn-lt"/>
              </a:rPr>
              <a:t>器官。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3556" name="组合 23555"/>
          <p:cNvGrpSpPr/>
          <p:nvPr/>
        </p:nvGrpSpPr>
        <p:grpSpPr>
          <a:xfrm>
            <a:off x="1182498" y="1156480"/>
            <a:ext cx="1899517" cy="594122"/>
            <a:chOff x="-132" y="162"/>
            <a:chExt cx="1781" cy="735"/>
          </a:xfrm>
        </p:grpSpPr>
        <p:sp>
          <p:nvSpPr>
            <p:cNvPr id="21508" name="文本框 23556"/>
            <p:cNvSpPr txBox="1"/>
            <p:nvPr/>
          </p:nvSpPr>
          <p:spPr>
            <a:xfrm>
              <a:off x="-132" y="201"/>
              <a:ext cx="996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400" dirty="0">
                  <a:cs typeface="+mn-ea"/>
                  <a:sym typeface="+mn-lt"/>
                </a:rPr>
                <a:t>细胞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graphicFrame>
          <p:nvGraphicFramePr>
            <p:cNvPr id="21509" name="对象 23557"/>
            <p:cNvGraphicFramePr>
              <a:graphicFrameLocks noChangeAspect="1"/>
            </p:cNvGraphicFramePr>
            <p:nvPr/>
          </p:nvGraphicFramePr>
          <p:xfrm>
            <a:off x="742" y="162"/>
            <a:ext cx="907" cy="7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66" name="" r:id="rId1" imgW="2124075" imgH="1628775" progId="PBrush">
                    <p:embed/>
                  </p:oleObj>
                </mc:Choice>
                <mc:Fallback>
                  <p:oleObj name="" r:id="rId1" imgW="2124075" imgH="1628775" progId="PBrush">
                    <p:embed/>
                    <p:pic>
                      <p:nvPicPr>
                        <p:cNvPr id="0" name="对象 2355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42" y="162"/>
                          <a:ext cx="907" cy="735"/>
                        </a:xfrm>
                        <a:prstGeom prst="rect">
                          <a:avLst/>
                        </a:prstGeom>
                        <a:noFill/>
                        <a:ln w="76200" cap="flat" cmpd="tri">
                          <a:solidFill>
                            <a:schemeClr val="tx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59" name="组合 23558"/>
          <p:cNvGrpSpPr/>
          <p:nvPr/>
        </p:nvGrpSpPr>
        <p:grpSpPr>
          <a:xfrm>
            <a:off x="1182427" y="2014826"/>
            <a:ext cx="1868628" cy="735512"/>
            <a:chOff x="-173" y="228"/>
            <a:chExt cx="1524" cy="674"/>
          </a:xfrm>
        </p:grpSpPr>
        <p:sp>
          <p:nvSpPr>
            <p:cNvPr id="21511" name="文本框 23559"/>
            <p:cNvSpPr txBox="1"/>
            <p:nvPr/>
          </p:nvSpPr>
          <p:spPr>
            <a:xfrm>
              <a:off x="-173" y="284"/>
              <a:ext cx="646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400" dirty="0">
                  <a:cs typeface="+mn-ea"/>
                  <a:sym typeface="+mn-lt"/>
                </a:rPr>
                <a:t>组织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graphicFrame>
          <p:nvGraphicFramePr>
            <p:cNvPr id="21512" name="对象 23560"/>
            <p:cNvGraphicFramePr>
              <a:graphicFrameLocks noChangeAspect="1"/>
            </p:cNvGraphicFramePr>
            <p:nvPr/>
          </p:nvGraphicFramePr>
          <p:xfrm>
            <a:off x="610" y="228"/>
            <a:ext cx="741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67" name="BMP 图像" r:id="rId3" imgW="2619375" imgH="1838325" progId="Paint.Picture">
                    <p:embed/>
                  </p:oleObj>
                </mc:Choice>
                <mc:Fallback>
                  <p:oleObj name="BMP 图像" r:id="rId3" imgW="2619375" imgH="1838325" progId="Paint.Picture">
                    <p:embed/>
                    <p:pic>
                      <p:nvPicPr>
                        <p:cNvPr id="0" name="对象 2356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10" y="228"/>
                          <a:ext cx="741" cy="674"/>
                        </a:xfrm>
                        <a:prstGeom prst="rect">
                          <a:avLst/>
                        </a:prstGeom>
                        <a:noFill/>
                        <a:ln w="76200" cap="flat" cmpd="tri">
                          <a:solidFill>
                            <a:schemeClr val="tx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62" name="组合 23561"/>
          <p:cNvGrpSpPr/>
          <p:nvPr/>
        </p:nvGrpSpPr>
        <p:grpSpPr>
          <a:xfrm>
            <a:off x="1163909" y="3031259"/>
            <a:ext cx="1879805" cy="649365"/>
            <a:chOff x="-190" y="0"/>
            <a:chExt cx="1846" cy="714"/>
          </a:xfrm>
        </p:grpSpPr>
        <p:sp>
          <p:nvSpPr>
            <p:cNvPr id="21514" name="文本框 23562"/>
            <p:cNvSpPr txBox="1"/>
            <p:nvPr/>
          </p:nvSpPr>
          <p:spPr>
            <a:xfrm>
              <a:off x="-190" y="77"/>
              <a:ext cx="778" cy="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400" dirty="0">
                  <a:cs typeface="+mn-ea"/>
                  <a:sym typeface="+mn-lt"/>
                </a:rPr>
                <a:t>器官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1515" name="图片 23563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744" y="0"/>
              <a:ext cx="912" cy="714"/>
            </a:xfrm>
            <a:prstGeom prst="rect">
              <a:avLst/>
            </a:prstGeom>
            <a:noFill/>
            <a:ln w="76200" cap="flat" cmpd="tri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23565" name="组合 23564"/>
          <p:cNvGrpSpPr/>
          <p:nvPr/>
        </p:nvGrpSpPr>
        <p:grpSpPr>
          <a:xfrm>
            <a:off x="1017223" y="3976114"/>
            <a:ext cx="1948471" cy="833653"/>
            <a:chOff x="-159" y="-48"/>
            <a:chExt cx="1849" cy="1344"/>
          </a:xfrm>
        </p:grpSpPr>
        <p:sp>
          <p:nvSpPr>
            <p:cNvPr id="21517" name="文本框 23565"/>
            <p:cNvSpPr txBox="1"/>
            <p:nvPr/>
          </p:nvSpPr>
          <p:spPr>
            <a:xfrm>
              <a:off x="-159" y="169"/>
              <a:ext cx="1041" cy="7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400" dirty="0">
                  <a:cs typeface="+mn-ea"/>
                  <a:sym typeface="+mn-lt"/>
                </a:rPr>
                <a:t>植物体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1518" name="图片 23566" descr="植物体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0" y="-48"/>
              <a:ext cx="790" cy="1344"/>
            </a:xfrm>
            <a:prstGeom prst="rect">
              <a:avLst/>
            </a:prstGeom>
            <a:noFill/>
            <a:ln w="76200" cap="flat" cmpd="tri">
              <a:solidFill>
                <a:srgbClr val="FFCC66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23568" name="文本框 23567"/>
          <p:cNvSpPr txBox="1"/>
          <p:nvPr/>
        </p:nvSpPr>
        <p:spPr>
          <a:xfrm>
            <a:off x="3448685" y="3615055"/>
            <a:ext cx="4864100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cs typeface="+mn-ea"/>
                <a:sym typeface="+mn-lt"/>
              </a:rPr>
              <a:t>    </a:t>
            </a:r>
            <a:r>
              <a:rPr lang="zh-CN" altLang="en-US" sz="2400" dirty="0">
                <a:cs typeface="+mn-ea"/>
                <a:sym typeface="+mn-lt"/>
              </a:rPr>
              <a:t>由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根、茎、叶、花、果实、种子</a:t>
            </a:r>
            <a:r>
              <a:rPr lang="zh-CN" altLang="en-US" sz="2400" dirty="0">
                <a:cs typeface="+mn-ea"/>
                <a:sym typeface="+mn-lt"/>
              </a:rPr>
              <a:t>六大器官构成完整的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植物体。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3569" name="直接连接符 23568"/>
          <p:cNvSpPr/>
          <p:nvPr/>
        </p:nvSpPr>
        <p:spPr>
          <a:xfrm flipH="1">
            <a:off x="1568171" y="1649179"/>
            <a:ext cx="3096" cy="45447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570" name="直接连接符 23569"/>
          <p:cNvSpPr/>
          <p:nvPr/>
        </p:nvSpPr>
        <p:spPr>
          <a:xfrm flipH="1">
            <a:off x="1574243" y="2585865"/>
            <a:ext cx="3095" cy="44839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571" name="直接连接符 23570"/>
          <p:cNvSpPr/>
          <p:nvPr/>
        </p:nvSpPr>
        <p:spPr>
          <a:xfrm>
            <a:off x="1560549" y="3615151"/>
            <a:ext cx="4525" cy="442362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2056" y="346987"/>
            <a:ext cx="684276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三、尝试按从微观到宏观，总结植物体的结构层次</a:t>
            </a:r>
            <a:endParaRPr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组合 24579"/>
          <p:cNvGrpSpPr/>
          <p:nvPr/>
        </p:nvGrpSpPr>
        <p:grpSpPr>
          <a:xfrm>
            <a:off x="1208027" y="1096169"/>
            <a:ext cx="6651368" cy="2077403"/>
            <a:chOff x="-149" y="-7"/>
            <a:chExt cx="5861" cy="1454"/>
          </a:xfrm>
        </p:grpSpPr>
        <p:sp>
          <p:nvSpPr>
            <p:cNvPr id="22532" name="文本框 24580"/>
            <p:cNvSpPr txBox="1"/>
            <p:nvPr/>
          </p:nvSpPr>
          <p:spPr>
            <a:xfrm>
              <a:off x="-149" y="408"/>
              <a:ext cx="504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细</a:t>
              </a:r>
              <a:endParaRPr lang="zh-CN" altLang="en-US" sz="2400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胞</a:t>
              </a:r>
              <a:endParaRPr lang="zh-CN" altLang="en-US" sz="24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2533" name="文本框 24581"/>
            <p:cNvSpPr txBox="1"/>
            <p:nvPr/>
          </p:nvSpPr>
          <p:spPr>
            <a:xfrm>
              <a:off x="1054" y="405"/>
              <a:ext cx="576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solidFill>
                    <a:srgbClr val="FF0000"/>
                  </a:solidFill>
                  <a:cs typeface="+mn-ea"/>
                  <a:sym typeface="+mn-lt"/>
                </a:rPr>
                <a:t>组</a:t>
              </a:r>
              <a:endParaRPr lang="zh-CN" altLang="en-US" sz="240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solidFill>
                    <a:srgbClr val="FF0000"/>
                  </a:solidFill>
                  <a:cs typeface="+mn-ea"/>
                  <a:sym typeface="+mn-lt"/>
                </a:rPr>
                <a:t>织</a:t>
              </a:r>
              <a:endParaRPr lang="zh-CN" altLang="en-US" sz="24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2534" name="文本框 24582"/>
            <p:cNvSpPr txBox="1"/>
            <p:nvPr/>
          </p:nvSpPr>
          <p:spPr>
            <a:xfrm>
              <a:off x="283" y="460"/>
              <a:ext cx="822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 dirty="0">
                  <a:cs typeface="+mn-ea"/>
                  <a:sym typeface="+mn-lt"/>
                </a:rPr>
                <a:t>分化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2535" name="文本框 24583"/>
            <p:cNvSpPr txBox="1"/>
            <p:nvPr/>
          </p:nvSpPr>
          <p:spPr>
            <a:xfrm>
              <a:off x="1434" y="471"/>
              <a:ext cx="756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cs typeface="+mn-ea"/>
                  <a:sym typeface="+mn-lt"/>
                </a:rPr>
                <a:t>组成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536" name="文本框 24584"/>
            <p:cNvSpPr txBox="1"/>
            <p:nvPr/>
          </p:nvSpPr>
          <p:spPr>
            <a:xfrm>
              <a:off x="2213" y="405"/>
              <a:ext cx="756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solidFill>
                    <a:srgbClr val="FF0000"/>
                  </a:solidFill>
                  <a:cs typeface="+mn-ea"/>
                  <a:sym typeface="+mn-lt"/>
                </a:rPr>
                <a:t>器</a:t>
              </a:r>
              <a:endParaRPr lang="zh-CN" altLang="en-US" sz="240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solidFill>
                    <a:srgbClr val="FF0000"/>
                  </a:solidFill>
                  <a:cs typeface="+mn-ea"/>
                  <a:sym typeface="+mn-lt"/>
                </a:rPr>
                <a:t>官</a:t>
              </a:r>
              <a:endParaRPr lang="zh-CN" altLang="en-US" sz="24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2537" name="文本框 24585"/>
            <p:cNvSpPr txBox="1"/>
            <p:nvPr/>
          </p:nvSpPr>
          <p:spPr>
            <a:xfrm>
              <a:off x="3186" y="-7"/>
              <a:ext cx="927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cs typeface="+mn-ea"/>
                  <a:sym typeface="+mn-lt"/>
                </a:rPr>
                <a:t>组成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538" name="文本框 24586"/>
            <p:cNvSpPr txBox="1"/>
            <p:nvPr/>
          </p:nvSpPr>
          <p:spPr>
            <a:xfrm>
              <a:off x="3217" y="1115"/>
              <a:ext cx="864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系统</a:t>
              </a:r>
              <a:endParaRPr lang="zh-CN" altLang="en-US" sz="24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2539" name="文本框 24587"/>
            <p:cNvSpPr txBox="1"/>
            <p:nvPr/>
          </p:nvSpPr>
          <p:spPr>
            <a:xfrm>
              <a:off x="3792" y="864"/>
              <a:ext cx="720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cs typeface="+mn-ea"/>
                  <a:sym typeface="+mn-lt"/>
                </a:rPr>
                <a:t>组成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540" name="文本框 24588"/>
            <p:cNvSpPr txBox="1"/>
            <p:nvPr/>
          </p:nvSpPr>
          <p:spPr>
            <a:xfrm>
              <a:off x="4335" y="110"/>
              <a:ext cx="1377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植物体</a:t>
              </a:r>
              <a:endParaRPr lang="zh-CN" altLang="en-US" sz="24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2541" name="文本框 24589"/>
            <p:cNvSpPr txBox="1"/>
            <p:nvPr/>
          </p:nvSpPr>
          <p:spPr>
            <a:xfrm>
              <a:off x="4335" y="1125"/>
              <a:ext cx="1296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solidFill>
                    <a:srgbClr val="FF0000"/>
                  </a:solidFill>
                  <a:cs typeface="+mn-ea"/>
                  <a:sym typeface="+mn-lt"/>
                </a:rPr>
                <a:t>动物体</a:t>
              </a:r>
              <a:endParaRPr lang="zh-CN" altLang="en-US" sz="24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2542" name="文本框 24590"/>
            <p:cNvSpPr txBox="1"/>
            <p:nvPr/>
          </p:nvSpPr>
          <p:spPr>
            <a:xfrm>
              <a:off x="2736" y="870"/>
              <a:ext cx="720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400">
                  <a:cs typeface="+mn-ea"/>
                  <a:sym typeface="+mn-lt"/>
                </a:rPr>
                <a:t>组成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543" name="直接连接符 24591"/>
            <p:cNvSpPr/>
            <p:nvPr/>
          </p:nvSpPr>
          <p:spPr>
            <a:xfrm>
              <a:off x="255" y="768"/>
              <a:ext cx="83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pPr>
                <a:defRPr/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44" name="直接连接符 24592"/>
            <p:cNvSpPr/>
            <p:nvPr/>
          </p:nvSpPr>
          <p:spPr>
            <a:xfrm>
              <a:off x="1440" y="768"/>
              <a:ext cx="76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pPr>
                <a:defRPr/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45" name="直接连接符 24593"/>
            <p:cNvSpPr/>
            <p:nvPr/>
          </p:nvSpPr>
          <p:spPr>
            <a:xfrm>
              <a:off x="3888" y="1296"/>
              <a:ext cx="43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pPr>
                <a:defRPr/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46" name="直接连接符 24594"/>
            <p:cNvSpPr/>
            <p:nvPr/>
          </p:nvSpPr>
          <p:spPr>
            <a:xfrm>
              <a:off x="2736" y="288"/>
              <a:ext cx="158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pPr>
                <a:defRPr/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47" name="直接连接符 24595"/>
            <p:cNvSpPr/>
            <p:nvPr/>
          </p:nvSpPr>
          <p:spPr>
            <a:xfrm>
              <a:off x="2736" y="1296"/>
              <a:ext cx="52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pPr>
                <a:defRPr/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48" name="直接连接符 24596"/>
            <p:cNvSpPr/>
            <p:nvPr/>
          </p:nvSpPr>
          <p:spPr>
            <a:xfrm>
              <a:off x="2736" y="288"/>
              <a:ext cx="0" cy="10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defRPr/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52056" y="341272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476" y="3378046"/>
            <a:ext cx="9144476" cy="1765459"/>
          </a:xfrm>
          <a:prstGeom prst="rect">
            <a:avLst/>
          </a:prstGeom>
        </p:spPr>
      </p:pic>
      <p:sp>
        <p:nvSpPr>
          <p:cNvPr id="12" name="平行四边形 11"/>
          <p:cNvSpPr/>
          <p:nvPr>
            <p:custDataLst>
              <p:tags r:id="rId3"/>
            </p:custDataLst>
          </p:nvPr>
        </p:nvSpPr>
        <p:spPr>
          <a:xfrm>
            <a:off x="-476" y="3378518"/>
            <a:ext cx="9144476" cy="1764983"/>
          </a:xfrm>
          <a:prstGeom prst="parallelogram">
            <a:avLst/>
          </a:prstGeom>
          <a:gradFill>
            <a:gsLst>
              <a:gs pos="0">
                <a:srgbClr val="5D9D53">
                  <a:alpha val="0"/>
                </a:srgbClr>
              </a:gs>
              <a:gs pos="100000">
                <a:srgbClr val="5D9D53">
                  <a:alpha val="2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cs typeface="黑体" panose="02010609060101010101" charset="-122"/>
            </a:endParaRPr>
          </a:p>
        </p:txBody>
      </p:sp>
      <p:sp>
        <p:nvSpPr>
          <p:cNvPr id="24601" name="文本框 24600"/>
          <p:cNvSpPr txBox="1"/>
          <p:nvPr/>
        </p:nvSpPr>
        <p:spPr>
          <a:xfrm>
            <a:off x="2547620" y="3834504"/>
            <a:ext cx="4048760" cy="4991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800" dirty="0">
                <a:cs typeface="+mn-ea"/>
                <a:sym typeface="+mn-lt"/>
              </a:rPr>
              <a:t>植物体没有</a:t>
            </a: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系统</a:t>
            </a:r>
            <a:r>
              <a:rPr lang="zh-CN" altLang="en-US" sz="2800" dirty="0">
                <a:cs typeface="+mn-ea"/>
                <a:sym typeface="+mn-lt"/>
              </a:rPr>
              <a:t>结构层次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5601"/>
          <p:cNvSpPr txBox="1"/>
          <p:nvPr/>
        </p:nvSpPr>
        <p:spPr>
          <a:xfrm>
            <a:off x="804545" y="951230"/>
            <a:ext cx="7802245" cy="33921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1.下列哪一项不属于植物体的结构层次（    ）   </a:t>
            </a:r>
            <a:endParaRPr lang="zh-CN" altLang="en-US" sz="2400" dirty="0"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A.细胞     B.组织   C.器官     D.系统</a:t>
            </a:r>
            <a:endParaRPr lang="zh-CN" altLang="en-US" sz="2400" dirty="0"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2．用开水烫一下番茄，会在其表面撕下一层皮，这层皮属于（    ）</a:t>
            </a:r>
            <a:endParaRPr lang="zh-CN" altLang="en-US" sz="2400" dirty="0"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A．保护组织       B．输导组织 </a:t>
            </a:r>
            <a:endParaRPr lang="zh-CN" altLang="en-US" sz="2400" dirty="0"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C．营养组织　    D．机械组织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6508194" y="1036876"/>
            <a:ext cx="43053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D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1908573" y="2668593"/>
            <a:ext cx="40830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A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2056" y="322222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l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  <p:bldP spid="25605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5601"/>
          <p:cNvSpPr txBox="1"/>
          <p:nvPr/>
        </p:nvSpPr>
        <p:spPr>
          <a:xfrm>
            <a:off x="711835" y="1440815"/>
            <a:ext cx="7915910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3.植物体某些部位的细胞具有旺盛的分裂能力，这些部位的细胞称为（    ） </a:t>
            </a:r>
            <a:endParaRPr lang="zh-CN" altLang="en-US" sz="2400" dirty="0"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A.保护组织       B.营养组织</a:t>
            </a:r>
            <a:endParaRPr lang="zh-CN" altLang="en-US" sz="2400" dirty="0"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C.分生组织       D.输导组织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2737009" y="2072709"/>
            <a:ext cx="513398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C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52056" y="322222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l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2"/>
          <p:cNvSpPr txBox="1"/>
          <p:nvPr/>
        </p:nvSpPr>
        <p:spPr>
          <a:xfrm>
            <a:off x="385604" y="1040495"/>
            <a:ext cx="8133398" cy="33921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4.</a:t>
            </a:r>
            <a:r>
              <a:rPr lang="zh-CN" altLang="en-US" sz="2400" dirty="0">
                <a:cs typeface="+mn-ea"/>
                <a:sym typeface="+mn-lt"/>
              </a:rPr>
              <a:t>结合所学知识，请回答下列问题：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（</a:t>
            </a: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）构成植物体的基本单位</a:t>
            </a:r>
            <a:r>
              <a:rPr lang="en-US" altLang="zh-CN" sz="2400" dirty="0">
                <a:cs typeface="+mn-ea"/>
                <a:sym typeface="+mn-lt"/>
              </a:rPr>
              <a:t>________</a:t>
            </a:r>
            <a:r>
              <a:rPr lang="zh-CN" altLang="en-US" sz="2400" dirty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（</a:t>
            </a:r>
            <a:r>
              <a:rPr lang="en-US" altLang="zh-CN" sz="2400" dirty="0">
                <a:cs typeface="+mn-ea"/>
                <a:sym typeface="+mn-lt"/>
              </a:rPr>
              <a:t>2</a:t>
            </a:r>
            <a:r>
              <a:rPr lang="zh-CN" altLang="en-US" sz="2400" dirty="0">
                <a:cs typeface="+mn-ea"/>
                <a:sym typeface="+mn-lt"/>
              </a:rPr>
              <a:t>）与植物的营养有关的器官是</a:t>
            </a:r>
            <a:r>
              <a:rPr lang="en-US" altLang="zh-CN" sz="2400" dirty="0">
                <a:cs typeface="+mn-ea"/>
                <a:sym typeface="+mn-lt"/>
              </a:rPr>
              <a:t>_____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en-US" altLang="zh-CN" sz="2400" dirty="0">
                <a:cs typeface="+mn-ea"/>
                <a:sym typeface="+mn-lt"/>
              </a:rPr>
              <a:t>______</a:t>
            </a:r>
            <a:r>
              <a:rPr lang="zh-CN" altLang="en-US" sz="2400" dirty="0">
                <a:cs typeface="+mn-ea"/>
                <a:sym typeface="+mn-lt"/>
              </a:rPr>
              <a:t>和</a:t>
            </a:r>
            <a:r>
              <a:rPr lang="en-US" altLang="zh-CN" sz="2400" dirty="0">
                <a:cs typeface="+mn-ea"/>
                <a:sym typeface="+mn-lt"/>
              </a:rPr>
              <a:t>______</a:t>
            </a:r>
            <a:r>
              <a:rPr lang="zh-CN" altLang="en-US" sz="2400" dirty="0">
                <a:cs typeface="+mn-ea"/>
                <a:sym typeface="+mn-lt"/>
              </a:rPr>
              <a:t>。与植物生殖有关的器官是</a:t>
            </a:r>
            <a:r>
              <a:rPr lang="en-US" altLang="zh-CN" sz="2400" dirty="0">
                <a:cs typeface="+mn-ea"/>
                <a:sym typeface="+mn-lt"/>
              </a:rPr>
              <a:t>_____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en-US" altLang="zh-CN" sz="2400" dirty="0">
                <a:cs typeface="+mn-ea"/>
                <a:sym typeface="+mn-lt"/>
              </a:rPr>
              <a:t>_____</a:t>
            </a:r>
            <a:r>
              <a:rPr lang="zh-CN" altLang="en-US" sz="2400" dirty="0">
                <a:cs typeface="+mn-ea"/>
                <a:sym typeface="+mn-lt"/>
              </a:rPr>
              <a:t>和</a:t>
            </a:r>
            <a:r>
              <a:rPr lang="en-US" altLang="zh-CN" sz="2400" dirty="0">
                <a:cs typeface="+mn-ea"/>
                <a:sym typeface="+mn-lt"/>
              </a:rPr>
              <a:t>_____</a:t>
            </a:r>
            <a:r>
              <a:rPr lang="zh-CN" altLang="en-US" sz="2400" dirty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（</a:t>
            </a:r>
            <a:r>
              <a:rPr lang="en-US" altLang="zh-CN" sz="2400" dirty="0">
                <a:cs typeface="+mn-ea"/>
                <a:sym typeface="+mn-lt"/>
              </a:rPr>
              <a:t>3</a:t>
            </a:r>
            <a:r>
              <a:rPr lang="zh-CN" altLang="en-US" sz="2400" dirty="0">
                <a:cs typeface="+mn-ea"/>
                <a:sym typeface="+mn-lt"/>
              </a:rPr>
              <a:t>）番茄的表皮属于</a:t>
            </a:r>
            <a:r>
              <a:rPr lang="en-US" altLang="zh-CN" sz="2400" dirty="0">
                <a:cs typeface="+mn-ea"/>
                <a:sym typeface="+mn-lt"/>
              </a:rPr>
              <a:t>________</a:t>
            </a:r>
            <a:r>
              <a:rPr lang="zh-CN" altLang="en-US" sz="2400" dirty="0">
                <a:cs typeface="+mn-ea"/>
                <a:sym typeface="+mn-lt"/>
              </a:rPr>
              <a:t>组织，而我们食用的果肉属于</a:t>
            </a:r>
            <a:r>
              <a:rPr lang="en-US" altLang="zh-CN" sz="2400" dirty="0">
                <a:cs typeface="+mn-ea"/>
                <a:sym typeface="+mn-lt"/>
              </a:rPr>
              <a:t>______</a:t>
            </a:r>
            <a:r>
              <a:rPr lang="zh-CN" altLang="en-US" sz="2400" dirty="0">
                <a:cs typeface="+mn-ea"/>
                <a:sym typeface="+mn-lt"/>
              </a:rPr>
              <a:t>组织 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4473298" y="1691727"/>
            <a:ext cx="84891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细胞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5050055" y="2260358"/>
            <a:ext cx="60007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根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49" name="Text Box 5"/>
          <p:cNvSpPr txBox="1"/>
          <p:nvPr/>
        </p:nvSpPr>
        <p:spPr>
          <a:xfrm>
            <a:off x="6165074" y="2260358"/>
            <a:ext cx="622459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茎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7369787" y="2261870"/>
            <a:ext cx="633889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叶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3899059" y="2777546"/>
            <a:ext cx="499586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花  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4893110" y="2795691"/>
            <a:ext cx="848678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果实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5968365" y="2787015"/>
            <a:ext cx="95821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种子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3607017" y="3336829"/>
            <a:ext cx="1082993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保护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819150" y="3884930"/>
            <a:ext cx="95758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营养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52056" y="322222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l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  <p:bldP spid="317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2354106" y="2924180"/>
            <a:ext cx="1246823" cy="496729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475073" y="2068830"/>
            <a:ext cx="1017746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635447" y="3197066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种子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70337" y="3721894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叶子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17655" y="2207895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茎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60711" y="1820863"/>
            <a:ext cx="551974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花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2475074" y="2748915"/>
            <a:ext cx="835819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98625" y="2485390"/>
            <a:ext cx="8089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果实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5116356" y="2437448"/>
            <a:ext cx="1504474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5322094" y="3957161"/>
            <a:ext cx="1167130" cy="952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02895" y="1957070"/>
            <a:ext cx="558800" cy="1393190"/>
            <a:chOff x="477" y="3082"/>
            <a:chExt cx="880" cy="2194"/>
          </a:xfrm>
        </p:grpSpPr>
        <p:sp>
          <p:nvSpPr>
            <p:cNvPr id="27" name="剪去对角的矩形 26"/>
            <p:cNvSpPr/>
            <p:nvPr/>
          </p:nvSpPr>
          <p:spPr>
            <a:xfrm>
              <a:off x="477" y="3082"/>
              <a:ext cx="863" cy="2195"/>
            </a:xfrm>
            <a:prstGeom prst="snip2DiagRect">
              <a:avLst/>
            </a:prstGeom>
            <a:gradFill>
              <a:gsLst>
                <a:gs pos="0">
                  <a:srgbClr val="93D4DA">
                    <a:alpha val="28000"/>
                  </a:srgbClr>
                </a:gs>
                <a:gs pos="100000">
                  <a:srgbClr val="80CDD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050"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1" y="3222"/>
              <a:ext cx="796" cy="19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100" b="1">
                  <a:solidFill>
                    <a:srgbClr val="079FA9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生殖器官</a:t>
              </a:r>
              <a:endParaRPr lang="zh-CN" altLang="en-US" sz="2100" b="1">
                <a:solidFill>
                  <a:srgbClr val="079FA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13725" y="2514600"/>
            <a:ext cx="547370" cy="1393190"/>
            <a:chOff x="12935" y="3960"/>
            <a:chExt cx="862" cy="2194"/>
          </a:xfrm>
        </p:grpSpPr>
        <p:sp>
          <p:nvSpPr>
            <p:cNvPr id="28" name="剪去对角的矩形 27"/>
            <p:cNvSpPr/>
            <p:nvPr/>
          </p:nvSpPr>
          <p:spPr>
            <a:xfrm>
              <a:off x="12935" y="3960"/>
              <a:ext cx="863" cy="2195"/>
            </a:xfrm>
            <a:prstGeom prst="snip2DiagRect">
              <a:avLst/>
            </a:prstGeom>
            <a:gradFill>
              <a:gsLst>
                <a:gs pos="0">
                  <a:srgbClr val="DAEFF2">
                    <a:alpha val="53000"/>
                  </a:srgbClr>
                </a:gs>
                <a:gs pos="100000">
                  <a:srgbClr val="73C8CF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050"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96" y="4095"/>
              <a:ext cx="796" cy="19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100" b="1">
                  <a:solidFill>
                    <a:srgbClr val="079FA9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营养器官</a:t>
              </a:r>
              <a:endParaRPr lang="zh-CN" altLang="en-US" sz="2100" b="1">
                <a:solidFill>
                  <a:srgbClr val="079FA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pic>
        <p:nvPicPr>
          <p:cNvPr id="10" name="图片 9" descr="千库网_黄灿灿的油菜花菜花_元素编号1195796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144204" y="724857"/>
            <a:ext cx="2757964" cy="3693319"/>
          </a:xfrm>
          <a:prstGeom prst="rect">
            <a:avLst/>
          </a:prstGeom>
        </p:spPr>
      </p:pic>
      <p:pic>
        <p:nvPicPr>
          <p:cNvPr id="22" name="图片 21" descr="22389 [转换]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0" y="4259108"/>
            <a:ext cx="9149239" cy="884396"/>
          </a:xfrm>
          <a:prstGeom prst="rect">
            <a:avLst/>
          </a:prstGeom>
        </p:spPr>
      </p:pic>
      <p:pic>
        <p:nvPicPr>
          <p:cNvPr id="23" name="图片 22" descr="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185763" y="4312925"/>
            <a:ext cx="884396" cy="557689"/>
          </a:xfrm>
          <a:prstGeom prst="rect">
            <a:avLst/>
          </a:prstGeom>
        </p:spPr>
      </p:pic>
      <p:pic>
        <p:nvPicPr>
          <p:cNvPr id="24" name="图片 23" descr="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268155" y="4312925"/>
            <a:ext cx="884396" cy="557689"/>
          </a:xfrm>
          <a:prstGeom prst="rect">
            <a:avLst/>
          </a:prstGeom>
        </p:spPr>
      </p:pic>
      <p:pic>
        <p:nvPicPr>
          <p:cNvPr id="25" name="图片 24" descr="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534378" y="4312925"/>
            <a:ext cx="884396" cy="557689"/>
          </a:xfrm>
          <a:prstGeom prst="rect">
            <a:avLst/>
          </a:prstGeom>
        </p:spPr>
      </p:pic>
      <p:pic>
        <p:nvPicPr>
          <p:cNvPr id="26" name="图片 25" descr="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20128" y="4312925"/>
            <a:ext cx="884396" cy="5576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34175" y="4408170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根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5535932" y="4637723"/>
            <a:ext cx="1136333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G:\[2012年秋季资料]\资料\2012年中小学正式版资料汇总\2012年中小学教材挂图图片\人教版生物7年级上册挂图图片\12.T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231380" y="4371340"/>
            <a:ext cx="717550" cy="7048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7" h="1737">
                <a:moveTo>
                  <a:pt x="884" y="0"/>
                </a:moveTo>
                <a:cubicBezTo>
                  <a:pt x="1371" y="0"/>
                  <a:pt x="1767" y="389"/>
                  <a:pt x="1767" y="869"/>
                </a:cubicBezTo>
                <a:cubicBezTo>
                  <a:pt x="1767" y="1348"/>
                  <a:pt x="1371" y="1737"/>
                  <a:pt x="884" y="1737"/>
                </a:cubicBezTo>
                <a:cubicBezTo>
                  <a:pt x="396" y="1737"/>
                  <a:pt x="0" y="1348"/>
                  <a:pt x="0" y="869"/>
                </a:cubicBezTo>
                <a:cubicBezTo>
                  <a:pt x="0" y="389"/>
                  <a:pt x="396" y="0"/>
                  <a:pt x="884" y="0"/>
                </a:cubicBezTo>
                <a:close/>
              </a:path>
            </a:pathLst>
          </a:custGeom>
          <a:noFill/>
          <a:ln w="19050">
            <a:solidFill>
              <a:srgbClr val="5D9D53">
                <a:alpha val="0"/>
              </a:srgbClr>
            </a:solidFill>
          </a:ln>
        </p:spPr>
      </p:pic>
      <p:pic>
        <p:nvPicPr>
          <p:cNvPr id="31" name="Picture 2" descr="G:\[2012年秋季资料]\资料\2012年中小学正式版资料汇总\2012年中小学教材挂图图片\人教版生物7年级上册挂图图片\12.TI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7231380" y="3554095"/>
            <a:ext cx="717550" cy="7048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7" h="1737">
                <a:moveTo>
                  <a:pt x="884" y="0"/>
                </a:moveTo>
                <a:cubicBezTo>
                  <a:pt x="1371" y="0"/>
                  <a:pt x="1767" y="389"/>
                  <a:pt x="1767" y="869"/>
                </a:cubicBezTo>
                <a:cubicBezTo>
                  <a:pt x="1767" y="1348"/>
                  <a:pt x="1371" y="1737"/>
                  <a:pt x="884" y="1737"/>
                </a:cubicBezTo>
                <a:cubicBezTo>
                  <a:pt x="396" y="1737"/>
                  <a:pt x="0" y="1348"/>
                  <a:pt x="0" y="869"/>
                </a:cubicBezTo>
                <a:cubicBezTo>
                  <a:pt x="0" y="389"/>
                  <a:pt x="396" y="0"/>
                  <a:pt x="884" y="0"/>
                </a:cubicBezTo>
                <a:close/>
              </a:path>
            </a:pathLst>
          </a:custGeom>
          <a:noFill/>
          <a:ln w="19050">
            <a:solidFill>
              <a:srgbClr val="5D9D53">
                <a:alpha val="0"/>
              </a:srgbClr>
            </a:solidFill>
          </a:ln>
        </p:spPr>
      </p:pic>
      <p:pic>
        <p:nvPicPr>
          <p:cNvPr id="32" name="Picture 2" descr="G:\[2012年秋季资料]\资料\2012年中小学正式版资料汇总\2012年中小学教材挂图图片\人教版生物7年级上册挂图图片\12.TIF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7231380" y="2131060"/>
            <a:ext cx="717550" cy="7048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7" h="1737">
                <a:moveTo>
                  <a:pt x="884" y="0"/>
                </a:moveTo>
                <a:cubicBezTo>
                  <a:pt x="1371" y="0"/>
                  <a:pt x="1767" y="389"/>
                  <a:pt x="1767" y="869"/>
                </a:cubicBezTo>
                <a:cubicBezTo>
                  <a:pt x="1767" y="1348"/>
                  <a:pt x="1371" y="1737"/>
                  <a:pt x="884" y="1737"/>
                </a:cubicBezTo>
                <a:cubicBezTo>
                  <a:pt x="396" y="1737"/>
                  <a:pt x="0" y="1348"/>
                  <a:pt x="0" y="869"/>
                </a:cubicBezTo>
                <a:cubicBezTo>
                  <a:pt x="0" y="389"/>
                  <a:pt x="396" y="0"/>
                  <a:pt x="884" y="0"/>
                </a:cubicBezTo>
                <a:close/>
              </a:path>
            </a:pathLst>
          </a:custGeom>
          <a:noFill/>
          <a:ln w="19050">
            <a:solidFill>
              <a:srgbClr val="5D9D53">
                <a:alpha val="0"/>
              </a:srgbClr>
            </a:solidFill>
          </a:ln>
        </p:spPr>
      </p:pic>
      <p:pic>
        <p:nvPicPr>
          <p:cNvPr id="33" name="Picture 2" descr="G:\[2012年秋季资料]\资料\2012年中小学正式版资料汇总\2012年中小学教材挂图图片\人教版生物7年级上册挂图图片\12.TIF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940275" y="1614492"/>
            <a:ext cx="688658" cy="6767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7" h="1737">
                <a:moveTo>
                  <a:pt x="884" y="0"/>
                </a:moveTo>
                <a:cubicBezTo>
                  <a:pt x="1371" y="0"/>
                  <a:pt x="1767" y="389"/>
                  <a:pt x="1767" y="869"/>
                </a:cubicBezTo>
                <a:cubicBezTo>
                  <a:pt x="1767" y="1348"/>
                  <a:pt x="1371" y="1737"/>
                  <a:pt x="884" y="1737"/>
                </a:cubicBezTo>
                <a:cubicBezTo>
                  <a:pt x="396" y="1737"/>
                  <a:pt x="0" y="1348"/>
                  <a:pt x="0" y="869"/>
                </a:cubicBezTo>
                <a:cubicBezTo>
                  <a:pt x="0" y="389"/>
                  <a:pt x="396" y="0"/>
                  <a:pt x="884" y="0"/>
                </a:cubicBezTo>
                <a:close/>
              </a:path>
            </a:pathLst>
          </a:custGeom>
          <a:noFill/>
          <a:ln w="19050">
            <a:solidFill>
              <a:srgbClr val="5D9D53">
                <a:alpha val="0"/>
              </a:srgbClr>
            </a:solidFill>
          </a:ln>
        </p:spPr>
      </p:pic>
      <p:pic>
        <p:nvPicPr>
          <p:cNvPr id="34" name="Picture 2" descr="G:\[2012年秋季资料]\资料\2012年中小学正式版资料汇总\2012年中小学教材挂图图片\人教版生物7年级上册挂图图片\12.TIF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940275" y="2337437"/>
            <a:ext cx="688658" cy="6767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7" h="1737">
                <a:moveTo>
                  <a:pt x="884" y="0"/>
                </a:moveTo>
                <a:cubicBezTo>
                  <a:pt x="1371" y="0"/>
                  <a:pt x="1767" y="389"/>
                  <a:pt x="1767" y="869"/>
                </a:cubicBezTo>
                <a:cubicBezTo>
                  <a:pt x="1767" y="1348"/>
                  <a:pt x="1371" y="1737"/>
                  <a:pt x="884" y="1737"/>
                </a:cubicBezTo>
                <a:cubicBezTo>
                  <a:pt x="396" y="1737"/>
                  <a:pt x="0" y="1348"/>
                  <a:pt x="0" y="869"/>
                </a:cubicBezTo>
                <a:cubicBezTo>
                  <a:pt x="0" y="389"/>
                  <a:pt x="396" y="0"/>
                  <a:pt x="884" y="0"/>
                </a:cubicBezTo>
                <a:close/>
              </a:path>
            </a:pathLst>
          </a:custGeom>
          <a:noFill/>
          <a:ln w="19050">
            <a:solidFill>
              <a:srgbClr val="5D9D53">
                <a:alpha val="0"/>
              </a:srgbClr>
            </a:solidFill>
          </a:ln>
        </p:spPr>
      </p:pic>
      <p:pic>
        <p:nvPicPr>
          <p:cNvPr id="35" name="Picture 2" descr="G:\[2012年秋季资料]\资料\2012年中小学正式版资料汇总\2012年中小学教材挂图图片\人教版生物7年级上册挂图图片\12.TIF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940275" y="3063721"/>
            <a:ext cx="688658" cy="6767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7" h="1737">
                <a:moveTo>
                  <a:pt x="884" y="0"/>
                </a:moveTo>
                <a:cubicBezTo>
                  <a:pt x="1371" y="0"/>
                  <a:pt x="1767" y="389"/>
                  <a:pt x="1767" y="869"/>
                </a:cubicBezTo>
                <a:cubicBezTo>
                  <a:pt x="1767" y="1348"/>
                  <a:pt x="1371" y="1737"/>
                  <a:pt x="884" y="1737"/>
                </a:cubicBezTo>
                <a:cubicBezTo>
                  <a:pt x="396" y="1737"/>
                  <a:pt x="0" y="1348"/>
                  <a:pt x="0" y="869"/>
                </a:cubicBezTo>
                <a:cubicBezTo>
                  <a:pt x="0" y="389"/>
                  <a:pt x="396" y="0"/>
                  <a:pt x="884" y="0"/>
                </a:cubicBezTo>
                <a:close/>
              </a:path>
            </a:pathLst>
          </a:custGeom>
          <a:noFill/>
          <a:ln w="19050">
            <a:solidFill>
              <a:srgbClr val="5D9D53">
                <a:alpha val="0"/>
              </a:srgbClr>
            </a:solidFill>
          </a:ln>
        </p:spPr>
      </p:pic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674916" y="289832"/>
            <a:ext cx="47599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一、绿色开花</a:t>
            </a: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植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物有六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大器官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7" grpId="0"/>
      <p:bldP spid="17" grpId="1"/>
      <p:bldP spid="18" grpId="0"/>
      <p:bldP spid="18" grpId="1"/>
      <p:bldP spid="20" grpId="0"/>
      <p:bldP spid="20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024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489450" y="2174875"/>
            <a:ext cx="1923415" cy="1282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10242"/>
          <p:cNvSpPr txBox="1"/>
          <p:nvPr/>
        </p:nvSpPr>
        <p:spPr>
          <a:xfrm>
            <a:off x="4589145" y="3692565"/>
            <a:ext cx="126047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cs typeface="+mn-ea"/>
                <a:sym typeface="+mn-lt"/>
              </a:rPr>
              <a:t>西兰花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259528" y="3664625"/>
            <a:ext cx="864394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solidFill>
                  <a:srgbClr val="FF0066"/>
                </a:solidFill>
                <a:cs typeface="+mn-ea"/>
                <a:sym typeface="+mn-lt"/>
              </a:rPr>
              <a:t>果实</a:t>
            </a:r>
            <a:endParaRPr lang="zh-CN" altLang="en-US" sz="2800" dirty="0">
              <a:solidFill>
                <a:srgbClr val="FF0066"/>
              </a:solidFill>
              <a:cs typeface="+mn-ea"/>
              <a:sym typeface="+mn-lt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3180080" y="3664625"/>
            <a:ext cx="98234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solidFill>
                  <a:srgbClr val="FF0066"/>
                </a:solidFill>
                <a:cs typeface="+mn-ea"/>
                <a:sym typeface="+mn-lt"/>
              </a:rPr>
              <a:t>种子</a:t>
            </a:r>
            <a:endParaRPr lang="zh-CN" altLang="en-US" sz="2800" dirty="0">
              <a:solidFill>
                <a:srgbClr val="FF0066"/>
              </a:solidFill>
              <a:cs typeface="+mn-ea"/>
              <a:sym typeface="+mn-lt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7615120" y="3664625"/>
            <a:ext cx="885111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solidFill>
                  <a:srgbClr val="FF0066"/>
                </a:solidFill>
                <a:cs typeface="+mn-ea"/>
                <a:sym typeface="+mn-lt"/>
              </a:rPr>
              <a:t>果实</a:t>
            </a:r>
            <a:endParaRPr lang="zh-CN" altLang="en-US" sz="2800" dirty="0">
              <a:solidFill>
                <a:srgbClr val="FF0066"/>
              </a:solidFill>
              <a:cs typeface="+mn-ea"/>
              <a:sym typeface="+mn-lt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5726705" y="3692565"/>
            <a:ext cx="49276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solidFill>
                  <a:srgbClr val="FF0066"/>
                </a:solidFill>
                <a:cs typeface="+mn-ea"/>
                <a:sym typeface="+mn-lt"/>
              </a:rPr>
              <a:t>花</a:t>
            </a:r>
            <a:endParaRPr lang="zh-CN" altLang="en-US" sz="2800" dirty="0">
              <a:solidFill>
                <a:srgbClr val="FF0066"/>
              </a:solidFill>
              <a:cs typeface="+mn-ea"/>
              <a:sym typeface="+mn-lt"/>
            </a:endParaRPr>
          </a:p>
        </p:txBody>
      </p:sp>
      <p:grpSp>
        <p:nvGrpSpPr>
          <p:cNvPr id="9227" name="组合 10251"/>
          <p:cNvGrpSpPr/>
          <p:nvPr/>
        </p:nvGrpSpPr>
        <p:grpSpPr>
          <a:xfrm>
            <a:off x="6709549" y="2182496"/>
            <a:ext cx="1874744" cy="1996743"/>
            <a:chOff x="-385" y="12"/>
            <a:chExt cx="2016" cy="2208"/>
          </a:xfrm>
        </p:grpSpPr>
        <p:pic>
          <p:nvPicPr>
            <p:cNvPr id="9228" name="图片 10252">
              <a:hlinkClick r:id="rId2"/>
            </p:cNvPr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-385" y="12"/>
              <a:ext cx="2016" cy="13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9" name="文本框 10253"/>
            <p:cNvSpPr txBox="1"/>
            <p:nvPr/>
          </p:nvSpPr>
          <p:spPr>
            <a:xfrm>
              <a:off x="-264" y="1643"/>
              <a:ext cx="1043" cy="5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茄子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9236" name="组合 10260"/>
          <p:cNvGrpSpPr/>
          <p:nvPr/>
        </p:nvGrpSpPr>
        <p:grpSpPr>
          <a:xfrm>
            <a:off x="467773" y="1962940"/>
            <a:ext cx="1310051" cy="2195413"/>
            <a:chOff x="-348" y="-310"/>
            <a:chExt cx="1512" cy="2255"/>
          </a:xfrm>
        </p:grpSpPr>
        <p:pic>
          <p:nvPicPr>
            <p:cNvPr id="9237" name="图片 10261">
              <a:hlinkClick r:id="rId4"/>
            </p:cNvPr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-82" y="-310"/>
              <a:ext cx="1246" cy="16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8" name="文本框 10262"/>
            <p:cNvSpPr txBox="1"/>
            <p:nvPr/>
          </p:nvSpPr>
          <p:spPr>
            <a:xfrm>
              <a:off x="-348" y="1409"/>
              <a:ext cx="1032" cy="5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葡萄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9239" name="组合 10263"/>
          <p:cNvGrpSpPr/>
          <p:nvPr/>
        </p:nvGrpSpPr>
        <p:grpSpPr>
          <a:xfrm>
            <a:off x="2309598" y="2176296"/>
            <a:ext cx="1737954" cy="2018944"/>
            <a:chOff x="-133" y="-78"/>
            <a:chExt cx="1556" cy="1622"/>
          </a:xfrm>
        </p:grpSpPr>
        <p:pic>
          <p:nvPicPr>
            <p:cNvPr id="9240" name="图片 10264">
              <a:hlinkClick r:id="rId6"/>
            </p:cNvPr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-133" y="-78"/>
              <a:ext cx="1556" cy="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1" name="文本框 10265"/>
            <p:cNvSpPr txBox="1"/>
            <p:nvPr/>
          </p:nvSpPr>
          <p:spPr>
            <a:xfrm>
              <a:off x="-99" y="1125"/>
              <a:ext cx="879" cy="4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绿豆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82075" y="1253487"/>
            <a:ext cx="7960360" cy="4991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 eaLnBrk="0" hangingPunct="0">
              <a:defRPr/>
            </a:pPr>
            <a:r>
              <a:rPr lang="zh-CN" altLang="en-US" sz="2800" dirty="0">
                <a:cs typeface="+mn-ea"/>
                <a:sym typeface="+mn-lt"/>
              </a:rPr>
              <a:t>请你辨认：平时所吃的食物属于植物的哪些器官？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674916" y="289832"/>
            <a:ext cx="4404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一、绿色开花植物六大器官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1266"/>
          <p:cNvSpPr txBox="1"/>
          <p:nvPr/>
        </p:nvSpPr>
        <p:spPr>
          <a:xfrm>
            <a:off x="972820" y="803275"/>
            <a:ext cx="722947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连一连：植物体每一种器官的主要功能是什么？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243" name="矩形 11267"/>
          <p:cNvSpPr/>
          <p:nvPr/>
        </p:nvSpPr>
        <p:spPr>
          <a:xfrm>
            <a:off x="1496617" y="-169069"/>
            <a:ext cx="264160" cy="5302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defRPr/>
            </a:pPr>
            <a:endParaRPr lang="zh-CN" altLang="en-US" sz="3000" b="1">
              <a:solidFill>
                <a:srgbClr val="00660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674916" y="289832"/>
            <a:ext cx="4404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一、绿色开花植物六大器官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972820" y="1371600"/>
            <a:ext cx="1359535" cy="4070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根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972820" y="2003425"/>
            <a:ext cx="1359535" cy="4070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茎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972820" y="2635250"/>
            <a:ext cx="1359535" cy="4070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叶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972820" y="3267075"/>
            <a:ext cx="1359535" cy="4070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花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972820" y="3898900"/>
            <a:ext cx="1359535" cy="4070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果实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972820" y="4530725"/>
            <a:ext cx="1359535" cy="4070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种子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4897120" y="1682115"/>
            <a:ext cx="3917315" cy="4705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输送水分、无机盐等物质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9"/>
            </p:custDataLst>
          </p:nvPr>
        </p:nvSpPr>
        <p:spPr>
          <a:xfrm>
            <a:off x="4897120" y="2512695"/>
            <a:ext cx="3917315" cy="4705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进行光合作用制造有机物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圆角矩形 17"/>
          <p:cNvSpPr/>
          <p:nvPr>
            <p:custDataLst>
              <p:tags r:id="rId10"/>
            </p:custDataLst>
          </p:nvPr>
        </p:nvSpPr>
        <p:spPr>
          <a:xfrm>
            <a:off x="4897120" y="3343275"/>
            <a:ext cx="3336925" cy="4705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繁殖后代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圆角矩形 18"/>
          <p:cNvSpPr/>
          <p:nvPr>
            <p:custDataLst>
              <p:tags r:id="rId11"/>
            </p:custDataLst>
          </p:nvPr>
        </p:nvSpPr>
        <p:spPr>
          <a:xfrm>
            <a:off x="4897120" y="4173855"/>
            <a:ext cx="3336925" cy="470535"/>
          </a:xfrm>
          <a:prstGeom prst="roundRect">
            <a:avLst>
              <a:gd name="adj" fmla="val 50000"/>
            </a:avLst>
          </a:prstGeom>
          <a:solidFill>
            <a:srgbClr val="57BDC5"/>
          </a:solidFill>
          <a:ln w="6350">
            <a:noFill/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吸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收水分和无机盐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490" name="直接连接符 20489"/>
          <p:cNvSpPr/>
          <p:nvPr/>
        </p:nvSpPr>
        <p:spPr>
          <a:xfrm>
            <a:off x="2428875" y="1682115"/>
            <a:ext cx="2395855" cy="2746375"/>
          </a:xfrm>
          <a:prstGeom prst="line">
            <a:avLst/>
          </a:prstGeom>
          <a:ln w="1905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>
              <a:cs typeface="黑体" panose="02010609060101010101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2428878" y="1939290"/>
            <a:ext cx="2392680" cy="296545"/>
          </a:xfrm>
          <a:prstGeom prst="line">
            <a:avLst/>
          </a:prstGeom>
          <a:ln w="19050">
            <a:solidFill>
              <a:srgbClr val="079F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V="1">
            <a:off x="2392683" y="2787015"/>
            <a:ext cx="2409825" cy="98425"/>
          </a:xfrm>
          <a:prstGeom prst="line">
            <a:avLst/>
          </a:prstGeom>
          <a:ln w="19050">
            <a:solidFill>
              <a:srgbClr val="079F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92683" y="3503936"/>
            <a:ext cx="2419350" cy="54610"/>
          </a:xfrm>
          <a:prstGeom prst="line">
            <a:avLst/>
          </a:prstGeom>
          <a:ln w="19050">
            <a:solidFill>
              <a:srgbClr val="079F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428875" y="3625215"/>
            <a:ext cx="2373630" cy="476250"/>
          </a:xfrm>
          <a:prstGeom prst="line">
            <a:avLst/>
          </a:prstGeom>
          <a:ln w="19050">
            <a:solidFill>
              <a:srgbClr val="079F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392681" y="3710940"/>
            <a:ext cx="2438400" cy="1097915"/>
          </a:xfrm>
          <a:prstGeom prst="line">
            <a:avLst/>
          </a:prstGeom>
          <a:ln w="19050">
            <a:solidFill>
              <a:srgbClr val="079F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接连接符 53250"/>
          <p:cNvSpPr/>
          <p:nvPr/>
        </p:nvSpPr>
        <p:spPr>
          <a:xfrm flipH="1">
            <a:off x="2169874" y="1276476"/>
            <a:ext cx="1020364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oval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1" name="直接连接符 53251"/>
          <p:cNvSpPr/>
          <p:nvPr/>
        </p:nvSpPr>
        <p:spPr>
          <a:xfrm flipH="1">
            <a:off x="4706620" y="1276476"/>
            <a:ext cx="2549605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2" name="直接连接符 53252"/>
          <p:cNvSpPr/>
          <p:nvPr/>
        </p:nvSpPr>
        <p:spPr>
          <a:xfrm>
            <a:off x="2174637" y="1276475"/>
            <a:ext cx="1" cy="438581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3" name="直接连接符 53253"/>
          <p:cNvSpPr/>
          <p:nvPr/>
        </p:nvSpPr>
        <p:spPr>
          <a:xfrm>
            <a:off x="2169875" y="1707912"/>
            <a:ext cx="5076825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4" name="直接连接符 53254"/>
          <p:cNvSpPr/>
          <p:nvPr/>
        </p:nvSpPr>
        <p:spPr>
          <a:xfrm>
            <a:off x="7246700" y="1276476"/>
            <a:ext cx="0" cy="440962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256" name="矩形 53255"/>
          <p:cNvSpPr/>
          <p:nvPr/>
        </p:nvSpPr>
        <p:spPr>
          <a:xfrm>
            <a:off x="2818742" y="820075"/>
            <a:ext cx="2270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分生组织的概念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3257" name="矩形 53256"/>
          <p:cNvSpPr/>
          <p:nvPr/>
        </p:nvSpPr>
        <p:spPr>
          <a:xfrm>
            <a:off x="2068549" y="1276473"/>
            <a:ext cx="5502201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终身具有分裂能力的细</a:t>
            </a:r>
            <a:r>
              <a:rPr lang="zh-CN" altLang="en-US" sz="2400">
                <a:cs typeface="+mn-ea"/>
                <a:sym typeface="+mn-lt"/>
              </a:rPr>
              <a:t>胞</a:t>
            </a:r>
            <a:r>
              <a:rPr lang="zh-CN" altLang="en-US" sz="2400" smtClean="0">
                <a:cs typeface="+mn-ea"/>
                <a:sym typeface="+mn-lt"/>
              </a:rPr>
              <a:t>群</a:t>
            </a:r>
            <a:r>
              <a:rPr lang="zh-CN" altLang="en-US" sz="2400">
                <a:cs typeface="+mn-ea"/>
                <a:sym typeface="+mn-lt"/>
              </a:rPr>
              <a:t>构</a:t>
            </a:r>
            <a:r>
              <a:rPr lang="zh-CN" altLang="en-US" sz="2400">
                <a:cs typeface="+mn-ea"/>
                <a:sym typeface="+mn-lt"/>
              </a:rPr>
              <a:t>成</a:t>
            </a:r>
            <a:r>
              <a:rPr lang="zh-CN" altLang="en-US" sz="2400" smtClean="0">
                <a:cs typeface="+mn-ea"/>
                <a:sym typeface="+mn-lt"/>
              </a:rPr>
              <a:t>的组织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3264" name="矩形 53263"/>
          <p:cNvSpPr/>
          <p:nvPr/>
        </p:nvSpPr>
        <p:spPr>
          <a:xfrm>
            <a:off x="3246066" y="1974591"/>
            <a:ext cx="13563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存在部位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3265" name="矩形 53264"/>
          <p:cNvSpPr/>
          <p:nvPr/>
        </p:nvSpPr>
        <p:spPr>
          <a:xfrm>
            <a:off x="2601158" y="2425388"/>
            <a:ext cx="491490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根的尖端，芽尖，茎的顶端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3272" name="矩形 53271"/>
          <p:cNvSpPr/>
          <p:nvPr/>
        </p:nvSpPr>
        <p:spPr>
          <a:xfrm>
            <a:off x="2818740" y="3046966"/>
            <a:ext cx="2270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cs typeface="+mn-ea"/>
                <a:sym typeface="+mn-lt"/>
              </a:rPr>
              <a:t>分生组织的功能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3273" name="矩形 53272"/>
          <p:cNvSpPr/>
          <p:nvPr/>
        </p:nvSpPr>
        <p:spPr>
          <a:xfrm>
            <a:off x="2341166" y="3506895"/>
            <a:ext cx="491490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dirty="0">
                <a:cs typeface="+mn-ea"/>
                <a:sym typeface="+mn-lt"/>
              </a:rPr>
              <a:t>     不断分裂产生新细胞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8086" y="962422"/>
            <a:ext cx="567690" cy="14909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cs typeface="+mn-ea"/>
                <a:sym typeface="+mn-lt"/>
              </a:rPr>
              <a:t>分生组织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9" name="Text Box 5"/>
          <p:cNvSpPr txBox="1"/>
          <p:nvPr/>
        </p:nvSpPr>
        <p:spPr>
          <a:xfrm>
            <a:off x="250431" y="4053559"/>
            <a:ext cx="859398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2400" dirty="0">
                <a:cs typeface="+mn-ea"/>
                <a:sym typeface="+mn-lt"/>
              </a:rPr>
              <a:t>细胞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小</a:t>
            </a:r>
            <a:r>
              <a:rPr lang="zh-CN" altLang="en-US" sz="2400" dirty="0">
                <a:cs typeface="+mn-ea"/>
                <a:sym typeface="+mn-lt"/>
              </a:rPr>
              <a:t>，细胞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壁薄</a:t>
            </a:r>
            <a:r>
              <a:rPr lang="zh-CN" altLang="en-US" sz="2400" dirty="0">
                <a:cs typeface="+mn-ea"/>
                <a:sym typeface="+mn-lt"/>
              </a:rPr>
              <a:t>，细胞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核大</a:t>
            </a:r>
            <a:r>
              <a:rPr lang="zh-CN" altLang="en-US" sz="2400" dirty="0">
                <a:cs typeface="+mn-ea"/>
                <a:sym typeface="+mn-lt"/>
              </a:rPr>
              <a:t>，细胞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质浓</a:t>
            </a:r>
            <a:r>
              <a:rPr lang="en-US" altLang="zh-CN" sz="2400" dirty="0">
                <a:cs typeface="+mn-ea"/>
                <a:sym typeface="+mn-lt"/>
              </a:rPr>
              <a:t>,</a:t>
            </a:r>
            <a:r>
              <a:rPr lang="zh-CN" altLang="en-US" sz="2400" dirty="0">
                <a:cs typeface="+mn-ea"/>
                <a:sym typeface="+mn-lt"/>
              </a:rPr>
              <a:t>具有很强的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分裂</a:t>
            </a:r>
            <a:r>
              <a:rPr lang="zh-CN" altLang="en-US" sz="2400">
                <a:cs typeface="+mn-ea"/>
                <a:sym typeface="+mn-lt"/>
              </a:rPr>
              <a:t>能</a:t>
            </a:r>
            <a:r>
              <a:rPr lang="zh-CN" altLang="en-US" sz="2400" smtClean="0">
                <a:cs typeface="+mn-ea"/>
                <a:sym typeface="+mn-lt"/>
              </a:rPr>
              <a:t>力，能够不断分裂产生新细胞，再由这些细胞分化形成其他组织。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3325" y="301897"/>
            <a:ext cx="4048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二、绿色植物的几种组织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直接连接符 53250"/>
          <p:cNvSpPr/>
          <p:nvPr/>
        </p:nvSpPr>
        <p:spPr>
          <a:xfrm flipH="1">
            <a:off x="2169874" y="2412546"/>
            <a:ext cx="1020364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oval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直接连接符 53251"/>
          <p:cNvSpPr/>
          <p:nvPr/>
        </p:nvSpPr>
        <p:spPr>
          <a:xfrm flipH="1">
            <a:off x="4706620" y="2412546"/>
            <a:ext cx="2549605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直接连接符 53252"/>
          <p:cNvSpPr/>
          <p:nvPr/>
        </p:nvSpPr>
        <p:spPr>
          <a:xfrm>
            <a:off x="2174637" y="2412546"/>
            <a:ext cx="1" cy="438581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直接连接符 53253"/>
          <p:cNvSpPr/>
          <p:nvPr/>
        </p:nvSpPr>
        <p:spPr>
          <a:xfrm>
            <a:off x="2169875" y="2843983"/>
            <a:ext cx="5076825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直接连接符 53254"/>
          <p:cNvSpPr/>
          <p:nvPr/>
        </p:nvSpPr>
        <p:spPr>
          <a:xfrm>
            <a:off x="7246700" y="2412547"/>
            <a:ext cx="0" cy="440962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直接连接符 53250"/>
          <p:cNvSpPr/>
          <p:nvPr/>
        </p:nvSpPr>
        <p:spPr>
          <a:xfrm flipH="1">
            <a:off x="2169874" y="3493858"/>
            <a:ext cx="1020364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oval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直接连接符 53251"/>
          <p:cNvSpPr/>
          <p:nvPr/>
        </p:nvSpPr>
        <p:spPr>
          <a:xfrm flipH="1">
            <a:off x="4706620" y="3493858"/>
            <a:ext cx="2549605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oval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直接连接符 53252"/>
          <p:cNvSpPr/>
          <p:nvPr/>
        </p:nvSpPr>
        <p:spPr>
          <a:xfrm>
            <a:off x="2174637" y="3493858"/>
            <a:ext cx="1" cy="438581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直接连接符 53253"/>
          <p:cNvSpPr/>
          <p:nvPr/>
        </p:nvSpPr>
        <p:spPr>
          <a:xfrm>
            <a:off x="2169875" y="3925295"/>
            <a:ext cx="5076825" cy="0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直接连接符 53254"/>
          <p:cNvSpPr/>
          <p:nvPr/>
        </p:nvSpPr>
        <p:spPr>
          <a:xfrm>
            <a:off x="7246700" y="3493858"/>
            <a:ext cx="0" cy="440962"/>
          </a:xfrm>
          <a:prstGeom prst="line">
            <a:avLst/>
          </a:prstGeom>
          <a:ln w="38100" cap="flat" cmpd="sng">
            <a:solidFill>
              <a:srgbClr val="079FA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Picture 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84" y="1049537"/>
            <a:ext cx="1195387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/>
      <p:bldP spid="53265" grpId="0"/>
      <p:bldP spid="53273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91287" y="2122379"/>
            <a:ext cx="1195387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31075" y="1204802"/>
            <a:ext cx="14585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保护组织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1225" y="3039952"/>
            <a:ext cx="15411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输导组织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99570" y="3528586"/>
            <a:ext cx="1511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薄壁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组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织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33213" y="1573102"/>
            <a:ext cx="14398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机械组织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9558" y="3395554"/>
            <a:ext cx="8699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6412" y="4113103"/>
            <a:ext cx="6000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0603" y="2122060"/>
            <a:ext cx="1428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8607" y="2924065"/>
            <a:ext cx="14763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88258" y="1122254"/>
            <a:ext cx="15430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70612" y="976202"/>
            <a:ext cx="128587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604910" y="3154252"/>
            <a:ext cx="14389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分生组织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0"/>
            </p:custDataLst>
          </p:nvPr>
        </p:nvSpPr>
        <p:spPr>
          <a:xfrm>
            <a:off x="653325" y="301897"/>
            <a:ext cx="4048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二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、植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物的</a:t>
            </a: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几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种主要组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织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44" name="Picture 8" descr="pic_3811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9999" contrast="41999"/>
          </a:blip>
          <a:srcRect/>
          <a:stretch>
            <a:fillRect/>
          </a:stretch>
        </p:blipFill>
        <p:spPr>
          <a:xfrm>
            <a:off x="5276920" y="1526493"/>
            <a:ext cx="1558343" cy="8657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84340" y="1188085"/>
            <a:ext cx="567690" cy="15417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cs typeface="+mn-ea"/>
                <a:sym typeface="+mn-lt"/>
              </a:rPr>
              <a:t>保护组织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894521" y="2991485"/>
            <a:ext cx="3533553" cy="1176020"/>
          </a:xfrm>
          <a:prstGeom prst="rect">
            <a:avLst/>
          </a:prstGeom>
          <a:noFill/>
          <a:ln w="19050">
            <a:solidFill>
              <a:srgbClr val="079FA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r>
              <a:rPr lang="en-US" altLang="zh-CN" sz="2400" kern="0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kern="0" dirty="0">
                <a:latin typeface="+mn-lt"/>
                <a:ea typeface="+mn-ea"/>
                <a:cs typeface="+mn-ea"/>
                <a:sym typeface="+mn-lt"/>
              </a:rPr>
              <a:t>根、茎、叶</a:t>
            </a:r>
            <a:r>
              <a:rPr lang="zh-CN" altLang="en-US" sz="2400" kern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表面</a:t>
            </a:r>
            <a:r>
              <a:rPr lang="zh-CN" altLang="en-US" sz="2400" kern="0" dirty="0">
                <a:latin typeface="+mn-lt"/>
                <a:ea typeface="+mn-ea"/>
                <a:cs typeface="+mn-ea"/>
                <a:sym typeface="+mn-lt"/>
              </a:rPr>
              <a:t>的表皮细胞构成保护组织，</a:t>
            </a:r>
            <a:r>
              <a:rPr lang="zh-CN" altLang="en-US" sz="2400" kern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具有保护</a:t>
            </a:r>
            <a:r>
              <a:rPr lang="zh-CN" altLang="en-US" sz="2400" ker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内</a:t>
            </a:r>
            <a:r>
              <a:rPr lang="zh-CN" altLang="en-US" sz="2400" kern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部结构的</a:t>
            </a:r>
            <a:r>
              <a:rPr lang="zh-CN" altLang="en-US" sz="2400" kern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功能。</a:t>
            </a:r>
            <a:endParaRPr lang="zh-CN" altLang="en-US" sz="2400" kern="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647" name="Picture 8" descr="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3566" y="1330036"/>
            <a:ext cx="1109117" cy="12588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466340" y="1188085"/>
            <a:ext cx="567690" cy="16662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cs typeface="+mn-ea"/>
                <a:sym typeface="+mn-lt"/>
              </a:rPr>
              <a:t>机械组织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70441" y="2729865"/>
            <a:ext cx="3627401" cy="1915160"/>
          </a:xfrm>
          <a:prstGeom prst="rect">
            <a:avLst/>
          </a:prstGeom>
          <a:noFill/>
          <a:ln w="19050">
            <a:solidFill>
              <a:srgbClr val="079FA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r>
              <a:rPr lang="en-US" altLang="zh-CN" sz="2400" kern="0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kern="0" dirty="0">
                <a:latin typeface="+mn-lt"/>
                <a:ea typeface="+mn-ea"/>
                <a:cs typeface="+mn-ea"/>
                <a:sym typeface="+mn-lt"/>
              </a:rPr>
              <a:t>茎、叶柄、叶片、花柄、果皮、种皮等处都有机械组</a:t>
            </a:r>
            <a:r>
              <a:rPr lang="zh-CN" altLang="en-US" sz="2400" kern="0">
                <a:latin typeface="+mn-lt"/>
                <a:ea typeface="+mn-ea"/>
                <a:cs typeface="+mn-ea"/>
                <a:sym typeface="+mn-lt"/>
              </a:rPr>
              <a:t>织</a:t>
            </a:r>
            <a:r>
              <a:rPr lang="zh-CN" altLang="en-US" sz="2400" kern="0" smtClean="0">
                <a:latin typeface="+mn-lt"/>
                <a:ea typeface="+mn-ea"/>
                <a:cs typeface="+mn-ea"/>
                <a:sym typeface="+mn-lt"/>
              </a:rPr>
              <a:t>。机械组织细胞的</a:t>
            </a:r>
            <a:r>
              <a:rPr lang="zh-CN" altLang="en-US" sz="2400" kern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细</a:t>
            </a:r>
            <a:r>
              <a:rPr lang="zh-CN" altLang="en-US" sz="2400" ker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胞</a:t>
            </a:r>
            <a:r>
              <a:rPr lang="zh-CN" altLang="en-US" sz="2400" kern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壁厚</a:t>
            </a:r>
            <a:r>
              <a:rPr lang="zh-CN" altLang="en-US" sz="2400" kern="0" dirty="0">
                <a:latin typeface="+mn-lt"/>
                <a:ea typeface="+mn-ea"/>
                <a:cs typeface="+mn-ea"/>
                <a:sym typeface="+mn-lt"/>
              </a:rPr>
              <a:t>。对植</a:t>
            </a:r>
            <a:r>
              <a:rPr lang="zh-CN" altLang="en-US" sz="2400" kern="0">
                <a:latin typeface="+mn-lt"/>
                <a:ea typeface="+mn-ea"/>
                <a:cs typeface="+mn-ea"/>
                <a:sym typeface="+mn-lt"/>
              </a:rPr>
              <a:t>物</a:t>
            </a:r>
            <a:r>
              <a:rPr lang="zh-CN" altLang="en-US" sz="2400" kern="0" smtClean="0">
                <a:latin typeface="+mn-lt"/>
                <a:ea typeface="+mn-ea"/>
                <a:cs typeface="+mn-ea"/>
                <a:sym typeface="+mn-lt"/>
              </a:rPr>
              <a:t>体主要起</a:t>
            </a:r>
            <a:r>
              <a:rPr lang="zh-CN" altLang="en-US" sz="2400" kern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支撑和保护</a:t>
            </a:r>
            <a:r>
              <a:rPr lang="zh-CN" altLang="en-US" sz="2400" kern="0" dirty="0">
                <a:latin typeface="+mn-lt"/>
                <a:ea typeface="+mn-ea"/>
                <a:cs typeface="+mn-ea"/>
                <a:sym typeface="+mn-lt"/>
              </a:rPr>
              <a:t>作用。</a:t>
            </a:r>
            <a:endParaRPr lang="zh-CN" altLang="en-US" sz="24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3"/>
            </p:custDataLst>
          </p:nvPr>
        </p:nvSpPr>
        <p:spPr>
          <a:xfrm>
            <a:off x="653325" y="301897"/>
            <a:ext cx="4048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二、绿色植物的几种组织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ldLvl="0" animBg="1"/>
      <p:bldP spid="4" grpId="0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内容占位符 15361" descr="营养组织"/>
          <p:cNvPicPr>
            <a:picLocks noGrp="1" noChangeAspect="1"/>
          </p:cNvPicPr>
          <p:nvPr>
            <p:ph sz="half" idx="4294967295"/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0670" y="951865"/>
            <a:ext cx="124333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内容占位符 15363" descr="输导组织"/>
          <p:cNvPicPr>
            <a:picLocks noGrp="1" noChangeAspect="1"/>
          </p:cNvPicPr>
          <p:nvPr>
            <p:ph sz="quarter" idx="4294967295"/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66470"/>
            <a:ext cx="563880" cy="1611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5365"/>
          <p:cNvSpPr txBox="1"/>
          <p:nvPr/>
        </p:nvSpPr>
        <p:spPr>
          <a:xfrm>
            <a:off x="4297960" y="2406709"/>
            <a:ext cx="4165556" cy="2284095"/>
          </a:xfrm>
          <a:prstGeom prst="rect">
            <a:avLst/>
          </a:prstGeom>
          <a:noFill/>
          <a:ln w="19050">
            <a:solidFill>
              <a:srgbClr val="079FA9"/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400">
                <a:cs typeface="+mn-ea"/>
                <a:sym typeface="+mn-lt"/>
              </a:rPr>
              <a:t>根、茎</a:t>
            </a:r>
            <a:r>
              <a:rPr lang="zh-CN" altLang="en-US" sz="2400">
                <a:cs typeface="+mn-ea"/>
                <a:sym typeface="+mn-lt"/>
              </a:rPr>
              <a:t>、</a:t>
            </a:r>
            <a:r>
              <a:rPr lang="zh-CN" altLang="en-US" sz="2400" smtClean="0">
                <a:cs typeface="+mn-ea"/>
                <a:sym typeface="+mn-lt"/>
              </a:rPr>
              <a:t>叶、花、果实、种子中都含有大量的薄壁组织。细</a:t>
            </a:r>
            <a:r>
              <a:rPr lang="zh-CN" altLang="en-US" sz="2400" dirty="0">
                <a:cs typeface="+mn-ea"/>
                <a:sym typeface="+mn-lt"/>
              </a:rPr>
              <a:t>胞壁薄，</a:t>
            </a:r>
            <a:r>
              <a:rPr lang="zh-CN" altLang="en-US" sz="2400">
                <a:cs typeface="+mn-ea"/>
                <a:sym typeface="+mn-lt"/>
              </a:rPr>
              <a:t>液</a:t>
            </a:r>
            <a:r>
              <a:rPr lang="zh-CN" altLang="en-US" sz="2400">
                <a:cs typeface="+mn-ea"/>
                <a:sym typeface="+mn-lt"/>
              </a:rPr>
              <a:t>泡</a:t>
            </a:r>
            <a:r>
              <a:rPr lang="zh-CN" altLang="en-US" sz="2400">
                <a:cs typeface="+mn-ea"/>
                <a:sym typeface="+mn-lt"/>
              </a:rPr>
              <a:t>较</a:t>
            </a:r>
            <a:r>
              <a:rPr lang="zh-CN" altLang="en-US" sz="2400" smtClean="0">
                <a:cs typeface="+mn-ea"/>
                <a:sym typeface="+mn-lt"/>
              </a:rPr>
              <a:t>大。含</a:t>
            </a:r>
            <a:r>
              <a:rPr lang="zh-CN" altLang="en-US" sz="2400">
                <a:cs typeface="+mn-ea"/>
                <a:sym typeface="+mn-lt"/>
              </a:rPr>
              <a:t>有叶绿</a:t>
            </a:r>
            <a:r>
              <a:rPr lang="zh-CN" altLang="en-US" sz="2400">
                <a:cs typeface="+mn-ea"/>
                <a:sym typeface="+mn-lt"/>
              </a:rPr>
              <a:t>体</a:t>
            </a:r>
            <a:r>
              <a:rPr lang="zh-CN" altLang="en-US" sz="2400" smtClean="0">
                <a:cs typeface="+mn-ea"/>
                <a:sym typeface="+mn-lt"/>
              </a:rPr>
              <a:t>的薄壁组织细胞还</a:t>
            </a:r>
            <a:r>
              <a:rPr lang="zh-CN" altLang="en-US" sz="2400">
                <a:cs typeface="+mn-ea"/>
                <a:sym typeface="+mn-lt"/>
              </a:rPr>
              <a:t>能进行光合</a:t>
            </a:r>
            <a:r>
              <a:rPr lang="zh-CN" altLang="en-US" sz="2400">
                <a:cs typeface="+mn-ea"/>
                <a:sym typeface="+mn-lt"/>
              </a:rPr>
              <a:t>作</a:t>
            </a:r>
            <a:r>
              <a:rPr lang="zh-CN" altLang="en-US" sz="2400" smtClean="0">
                <a:cs typeface="+mn-ea"/>
                <a:sym typeface="+mn-lt"/>
              </a:rPr>
              <a:t>用；果实和中子中的薄壁组织能够</a:t>
            </a:r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储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藏营养</a:t>
            </a:r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物</a:t>
            </a:r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质</a:t>
            </a:r>
            <a:r>
              <a:rPr lang="zh-CN" altLang="en-US" sz="2400" smtClean="0">
                <a:cs typeface="+mn-ea"/>
                <a:sym typeface="+mn-lt"/>
              </a:rPr>
              <a:t>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587464" y="2626995"/>
            <a:ext cx="3236255" cy="1545590"/>
          </a:xfrm>
          <a:prstGeom prst="rect">
            <a:avLst/>
          </a:prstGeom>
          <a:noFill/>
          <a:ln w="19050">
            <a:solidFill>
              <a:srgbClr val="079FA9"/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400" smtClean="0">
                <a:cs typeface="+mn-ea"/>
                <a:sym typeface="+mn-lt"/>
              </a:rPr>
              <a:t>根、茎、叶等处有</a:t>
            </a:r>
            <a:r>
              <a:rPr lang="zh-CN" altLang="en-US" sz="2400" smtClean="0">
                <a:cs typeface="+mn-ea"/>
                <a:sym typeface="+mn-lt"/>
              </a:rPr>
              <a:t>运</a:t>
            </a:r>
            <a:r>
              <a:rPr lang="zh-CN" altLang="en-US" sz="2400">
                <a:cs typeface="+mn-ea"/>
                <a:sym typeface="+mn-lt"/>
              </a:rPr>
              <a:t>输</a:t>
            </a:r>
            <a:r>
              <a:rPr lang="zh-CN" altLang="en-US" sz="2400" smtClean="0">
                <a:cs typeface="+mn-ea"/>
                <a:sym typeface="+mn-lt"/>
              </a:rPr>
              <a:t>水和无</a:t>
            </a:r>
            <a:r>
              <a:rPr lang="zh-CN" altLang="en-US" sz="2400">
                <a:cs typeface="+mn-ea"/>
                <a:sym typeface="+mn-lt"/>
              </a:rPr>
              <a:t>机盐的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导</a:t>
            </a:r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管</a:t>
            </a:r>
            <a:r>
              <a:rPr lang="zh-CN" altLang="en-US" sz="2400" smtClean="0">
                <a:cs typeface="+mn-ea"/>
                <a:sym typeface="+mn-lt"/>
              </a:rPr>
              <a:t>，也有运输有机物的</a:t>
            </a:r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筛</a:t>
            </a:r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管，</a:t>
            </a:r>
            <a:r>
              <a:rPr lang="zh-CN" altLang="en-US" sz="2400" smtClean="0">
                <a:cs typeface="+mn-ea"/>
                <a:sym typeface="+mn-lt"/>
              </a:rPr>
              <a:t>均</a:t>
            </a:r>
            <a:r>
              <a:rPr lang="zh-CN" altLang="en-US" sz="2400" dirty="0">
                <a:cs typeface="+mn-ea"/>
                <a:sym typeface="+mn-lt"/>
              </a:rPr>
              <a:t>属于输导组织。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2522722" y="1083310"/>
            <a:ext cx="567690" cy="16681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>
                <a:cs typeface="+mn-ea"/>
                <a:sym typeface="+mn-lt"/>
              </a:rPr>
              <a:t>输导组织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6681160" y="863024"/>
            <a:ext cx="567690" cy="154368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square" lIns="68580" tIns="34290" rIns="68580" bIns="34290" anchor="t">
            <a:spAutoFit/>
          </a:bodyPr>
          <a:lstStyle/>
          <a:p>
            <a:pPr eaLnBrk="0" hangingPunct="0">
              <a:defRPr/>
            </a:pPr>
            <a:r>
              <a:rPr lang="zh-CN" altLang="en-US" sz="2800" noProof="1" smtClean="0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薄壁组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rPr>
              <a:t>织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5"/>
            </p:custDataLst>
          </p:nvPr>
        </p:nvSpPr>
        <p:spPr>
          <a:xfrm>
            <a:off x="653325" y="301897"/>
            <a:ext cx="40487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二、绿色植物的几种组织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 animBg="1"/>
      <p:bldP spid="15367" grpId="0" bldLvl="0" animBg="1"/>
      <p:bldP spid="15369" grpId="0"/>
      <p:bldP spid="153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641896" y="317137"/>
            <a:ext cx="2626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几种组织的比较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aphicFrame>
        <p:nvGraphicFramePr>
          <p:cNvPr id="31746" name="表格 3174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8435" y="1010920"/>
          <a:ext cx="8787130" cy="3989705"/>
        </p:xfrm>
        <a:graphic>
          <a:graphicData uri="http://schemas.openxmlformats.org/drawingml/2006/table">
            <a:tbl>
              <a:tblPr/>
              <a:tblGrid>
                <a:gridCol w="865505"/>
                <a:gridCol w="2780665"/>
                <a:gridCol w="2658745"/>
                <a:gridCol w="2482215"/>
              </a:tblGrid>
              <a:tr h="3962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名称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分布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结构特点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功能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9FA9"/>
                    </a:solidFill>
                  </a:tcPr>
                </a:tc>
              </a:tr>
              <a:tr h="5391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79FA9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保护组织</a:t>
                      </a:r>
                      <a:endParaRPr lang="zh-CN" altLang="en-US" sz="2000" b="1">
                        <a:solidFill>
                          <a:srgbClr val="079FA9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根、茎、叶的表皮等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由表皮细胞构成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保护内</a:t>
                      </a:r>
                      <a:r>
                        <a:rPr lang="zh-CN" altLang="en-US" sz="2000" b="0" smtClean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部结构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0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smtClean="0">
                          <a:solidFill>
                            <a:srgbClr val="079FA9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薄壁组</a:t>
                      </a:r>
                      <a:r>
                        <a:rPr lang="zh-CN" altLang="en-US" sz="2000" b="1">
                          <a:solidFill>
                            <a:srgbClr val="079FA9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织</a:t>
                      </a:r>
                      <a:endParaRPr lang="zh-CN" altLang="en-US" sz="2000" b="1">
                        <a:solidFill>
                          <a:srgbClr val="079FA9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根、茎、叶、花、果实、种子都有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细胞壁薄，液泡较大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 smtClean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能进行光合作用；能储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藏营养物质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</a:tr>
              <a:tr h="8248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79FA9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输导组织</a:t>
                      </a:r>
                      <a:endParaRPr lang="zh-CN" altLang="en-US" sz="2000" b="1">
                        <a:solidFill>
                          <a:srgbClr val="079FA9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茎、叶脉、根尖成熟区等处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有导管、筛管等结构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运输营养物质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54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79FA9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分生组织</a:t>
                      </a:r>
                      <a:endParaRPr lang="zh-CN" altLang="en-US" sz="2000" b="1">
                        <a:solidFill>
                          <a:srgbClr val="079FA9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Clr>
                          <a:schemeClr val="bg1"/>
                        </a:buClr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根尖分生区、茎的顶端、茎内形成层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细胞小、细胞壁薄、细胞核大、细胞质浓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黑体" panose="02010609060101010101" charset="-122"/>
                          <a:sym typeface="+mn-ea"/>
                        </a:rPr>
                        <a:t>有较强的分裂能力，不断产生新细胞</a:t>
                      </a:r>
                      <a:endParaRPr lang="zh-CN" altLang="en-US" sz="2000" b="0">
                        <a:latin typeface="+mj-ea"/>
                        <a:ea typeface="+mj-ea"/>
                        <a:cs typeface="黑体" panose="02010609060101010101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E8EB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3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4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4.xml><?xml version="1.0" encoding="utf-8"?>
<p:tagLst xmlns:p="http://schemas.openxmlformats.org/presentationml/2006/main">
  <p:tag name="KSO_WM_UNIT_TABLE_BEAUTIFY" val="smartTable{e4b0ae27-0c35-492b-950a-9cefe3e0db3a}"/>
  <p:tag name="KSO_WM_BEAUTIFY_FLAG" val=""/>
  <p:tag name="TABLE_ENDDRAG_ORIGIN_RECT" val="691*339"/>
  <p:tag name="TABLE_ENDDRAG_RECT" val="20*75*691*339"/>
</p:tagLst>
</file>

<file path=ppt/tags/tag16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7.xml><?xml version="1.0" encoding="utf-8"?>
<p:tagLst xmlns:p="http://schemas.openxmlformats.org/presentationml/2006/main">
  <p:tag name="KSO_WPP_MARK_KEY" val="77442631-b7c4-4f6f-8799-28139bc1c45c"/>
  <p:tag name="COMMONDATA" val="eyJoZGlkIjoiYWY3ZTM4MmMxMDZiNWZhZmZhNTcyNzc1ZTRjYTU5MTIifQ=="/>
  <p:tag name="commondata" val="eyJoZGlkIjoiN2YxOGMyNDFkMTQxMWJhZTVlZDhiNDQyZGU2OTYwOWE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1449</Words>
  <Application>WPS 演示</Application>
  <PresentationFormat>全屏显示(16:9)</PresentationFormat>
  <Paragraphs>288</Paragraphs>
  <Slides>16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黑体</vt:lpstr>
      <vt:lpstr>阿里巴巴普惠体 B</vt:lpstr>
      <vt:lpstr>微软雅黑</vt:lpstr>
      <vt:lpstr>Arial Unicode MS</vt:lpstr>
      <vt:lpstr>Office 主题​​</vt:lpstr>
      <vt:lpstr>1_Office 主题​​</vt:lpstr>
      <vt:lpstr>PBrush</vt:lpstr>
      <vt:lpstr>Paint.Picture</vt:lpstr>
      <vt:lpstr>植物体的结构层次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37</cp:revision>
  <dcterms:created xsi:type="dcterms:W3CDTF">2020-05-09T08:18:00Z</dcterms:created>
  <dcterms:modified xsi:type="dcterms:W3CDTF">2024-08-31T00:56:43Z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7D172FE598D74E3D87EAA858B852CB4C_12</vt:lpwstr>
  </property>
</Properties>
</file>