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4"/>
  </p:handoutMasterIdLst>
  <p:sldIdLst>
    <p:sldId id="664" r:id="rId4"/>
    <p:sldId id="470" r:id="rId6"/>
    <p:sldId id="385" r:id="rId7"/>
    <p:sldId id="412" r:id="rId8"/>
    <p:sldId id="557" r:id="rId9"/>
    <p:sldId id="709" r:id="rId10"/>
    <p:sldId id="710" r:id="rId11"/>
    <p:sldId id="711" r:id="rId12"/>
    <p:sldId id="618" r:id="rId13"/>
    <p:sldId id="694" r:id="rId14"/>
    <p:sldId id="492" r:id="rId15"/>
    <p:sldId id="695" r:id="rId16"/>
    <p:sldId id="696" r:id="rId17"/>
    <p:sldId id="697" r:id="rId18"/>
    <p:sldId id="471" r:id="rId19"/>
    <p:sldId id="282" r:id="rId20"/>
    <p:sldId id="348" r:id="rId21"/>
    <p:sldId id="362" r:id="rId22"/>
    <p:sldId id="410" r:id="rId23"/>
  </p:sldIdLst>
  <p:sldSz cx="9144000" cy="5144135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4" userDrawn="1">
          <p15:clr>
            <a:srgbClr val="A4A3A4"/>
          </p15:clr>
        </p15:guide>
        <p15:guide id="2" pos="28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JZX010" initials="" lastIdx="0" clrIdx="0"/>
  <p:cmAuthor id="1" name="kingsoft" initials="k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33C5"/>
    <a:srgbClr val="398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080" autoAdjust="0"/>
  </p:normalViewPr>
  <p:slideViewPr>
    <p:cSldViewPr snapToGrid="0" showGuides="1">
      <p:cViewPr varScale="1">
        <p:scale>
          <a:sx n="116" d="100"/>
          <a:sy n="116" d="100"/>
        </p:scale>
        <p:origin x="-354" y="-96"/>
      </p:cViewPr>
      <p:guideLst>
        <p:guide orient="horz" pos="1584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200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54B23CFE-E85A-4CB1-B388-FD452395EF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F685-6826-4BAA-B89E-CF7624DBF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鱼类养殖业和捕捞业都是国家的重要产业，千百万人以渔业为生。</a:t>
            </a:r>
            <a:endParaRPr lang="zh-CN" altLang="zh-CN" dirty="0" smtClean="0"/>
          </a:p>
          <a:p>
            <a:r>
              <a:rPr lang="zh-CN" altLang="zh-CN" dirty="0" smtClean="0"/>
              <a:t>鱼不仅为人类提供了富含蛋白质的食物，还深深融入了人类的文化。年画中的鱼寓意年年有余。“临渊羡鱼，不如退而结网”“授之以鱼，不如授之以渔”等格言给人以深刻的启示。“竭泽而渔”这个成语则告诫人们不能只图眼前利益，不顾长远发展，对鱼类等生物资源的利用也不例外。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/>
              <a:t>这节课我们学习了鱼类的主要特征及鱼类与人类生活的关系，下面我们通过思维导图来回顾一下。</a:t>
            </a:r>
            <a:endParaRPr lang="zh-CN" altLang="zh-CN" dirty="0" smtClean="0"/>
          </a:p>
          <a:p>
            <a:r>
              <a:rPr lang="zh-CN" altLang="zh-CN" dirty="0" smtClean="0"/>
              <a:t>展示【知识解析】《鱼类-小结》思维导图。</a:t>
            </a:r>
            <a:endParaRPr lang="zh-CN" altLang="zh-CN" dirty="0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7C9904-F49B-46F0-8342-7146F30B012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/>
              <a:t>一天，小鱼看到蝗虫飞来飞去，嫉妒地说：“飞算什么本事，你能在水里游泳吗？”，蝗虫说：“我虽然不会游泳，但我敢把头放入水中，你敢到岸上来吗？”小鱼说：“比就比！”说完，蝗虫把头埋入了水中，小鱼只好跳到了岸上。</a:t>
            </a:r>
            <a:endParaRPr lang="zh-CN" altLang="zh-CN" dirty="0" smtClean="0"/>
          </a:p>
          <a:p>
            <a:r>
              <a:rPr lang="zh-CN" altLang="zh-CN" dirty="0" smtClean="0"/>
              <a:t>接下来，小鱼会怎么样呢？原因是什么？</a:t>
            </a:r>
            <a:endParaRPr lang="zh-CN" altLang="zh-CN" dirty="0" smtClean="0"/>
          </a:p>
          <a:p>
            <a:r>
              <a:rPr lang="zh-CN" altLang="zh-CN" dirty="0" smtClean="0"/>
              <a:t>今天我们就来学习鱼类适于生活在水中的特征。</a:t>
            </a:r>
            <a:endParaRPr lang="zh-CN" altLang="zh-CN" dirty="0" smtClean="0"/>
          </a:p>
          <a:p>
            <a:endParaRPr lang="zh-CN" altLang="zh-CN" dirty="0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7C9904-F49B-46F0-8342-7146F30B012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鱼之所以能够在水中生活，有两个特点至关重要：一是能靠游泳来获取食物和防御敌害；二是能在水中呼吸。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>
                <a:sym typeface="+mn-ea"/>
              </a:rPr>
              <a:t>观察与思考：</a:t>
            </a:r>
            <a:endParaRPr lang="zh-CN" altLang="zh-CN" dirty="0" smtClean="0"/>
          </a:p>
          <a:p>
            <a:r>
              <a:rPr lang="zh-CN" altLang="zh-CN" dirty="0" smtClean="0">
                <a:sym typeface="+mn-ea"/>
              </a:rPr>
              <a:t>取一条鲫鱼（或其他常见鱼），放在解剖盘中，观察鲫鱼的外部形态。</a:t>
            </a:r>
            <a:endParaRPr lang="zh-CN" altLang="zh-CN" dirty="0" smtClean="0"/>
          </a:p>
          <a:p>
            <a:r>
              <a:rPr lang="zh-CN" altLang="zh-CN" dirty="0" smtClean="0"/>
              <a:t>展示【教学图片】《鲫鱼身体的结构》。</a:t>
            </a:r>
            <a:endParaRPr lang="zh-CN" altLang="zh-CN" dirty="0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E7C9904-F49B-46F0-8342-7146F30B012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zh-CN" dirty="0" smtClean="0"/>
              <a:t>讨论1．鱼的外形有什么特点？是否有利于克服在水中运动的阻力？</a:t>
            </a:r>
            <a:endParaRPr lang="zh-CN" altLang="zh-CN" dirty="0" smtClean="0"/>
          </a:p>
          <a:p>
            <a:r>
              <a:rPr lang="zh-CN" altLang="zh-CN" dirty="0" smtClean="0"/>
              <a:t>讲解：鱼的身体呈流线型，有利于克服在水中运动的阻力。</a:t>
            </a:r>
            <a:endParaRPr lang="zh-CN" altLang="zh-CN" dirty="0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C676231-0E0B-43FF-8B49-940B74C355F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通过观察可以知道，鱼的身体分头部、躯干部和尾部三部分，通常左右侧扁，大多呈流线型，这样的体形有利于减少鱼在水中运动时遇到的阻力。鱼的体表常常有鳞片覆盖，鳞片的表面有滑滑的黏液，起保护身体的作用。</a:t>
            </a:r>
            <a:r>
              <a:rPr lang="zh-CN" altLang="zh-CN" dirty="0" smtClean="0">
                <a:sym typeface="+mn-ea"/>
              </a:rPr>
              <a:t>鱼的脊柱能支撑整个身体，它的两侧附着有发达的肌肉，对运动起着重要作用。鱼在水中通过尾部和躯干部的摆动以及鳍的协调作用游泳。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由此可知，鱼的主要特征是：生活在水中；体表常有鳞片覆盖；用鳃呼吸；通过尾部和躯干部的摆动以及鳍的协调作用游泳。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鱼类养殖业和捕捞业都是国家的重要产业，千百万人以渔业为生。</a:t>
            </a:r>
            <a:endParaRPr lang="zh-CN" altLang="zh-CN" dirty="0" smtClean="0"/>
          </a:p>
          <a:p>
            <a:r>
              <a:rPr lang="zh-CN" altLang="zh-CN" dirty="0" smtClean="0"/>
              <a:t>鱼不仅为人类提供了富含蛋白质的食物，还深深融入了人类的文化。年画中的鱼寓意年年有余。“临渊羡鱼，不如退而结网”“授之以鱼，不如授之以渔”等格言给人以深刻的启示。“竭泽而渔”这个成语则告诫人们不能只图眼前利益，不顾长远发展，对鱼类等生物资源的利用也不例外。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鱼类养殖业和捕捞业都是国家的重要产业，千百万人以渔业为生。</a:t>
            </a:r>
            <a:endParaRPr lang="zh-CN" altLang="zh-CN" dirty="0" smtClean="0"/>
          </a:p>
          <a:p>
            <a:r>
              <a:rPr lang="zh-CN" altLang="zh-CN" dirty="0" smtClean="0"/>
              <a:t>鱼不仅为人类提供了富含蛋白质的食物，还深深融入了人类的文化。年画中的鱼寓意年年有余。“临渊羡鱼，不如退而结网”“授之以鱼，不如授之以渔”等格言给人以深刻的启示。“竭泽而渔”这个成语则告诫人们不能只图眼前利益，不顾长远发展，对鱼类等生物资源的利用也不例外。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406"/>
            <a:ext cx="8528050" cy="2470861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213"/>
            <a:ext cx="8528049" cy="1707231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146"/>
            <a:ext cx="8100060" cy="432012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346"/>
            <a:ext cx="8432800" cy="2223974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851"/>
            <a:ext cx="2057400" cy="273878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63"/>
            <a:ext cx="8432799" cy="174006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25068"/>
            <a:ext cx="364331" cy="385830"/>
          </a:xfrm>
          <a:prstGeom prst="rect">
            <a:avLst/>
          </a:prstGeom>
          <a:solidFill>
            <a:srgbClr val="079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ctr"/>
            <a:endParaRPr lang="zh-CN" altLang="en-US" sz="1350" dirty="0">
              <a:ea typeface="阿里巴巴普惠体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07976" y="102711"/>
            <a:ext cx="8528050" cy="2470556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07976" y="2958165"/>
            <a:ext cx="8528049" cy="1707020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3092"/>
            <a:ext cx="2160000" cy="3867150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01"/>
            <a:ext cx="7512050" cy="1839517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5269"/>
            <a:ext cx="7512050" cy="2196305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618"/>
            <a:ext cx="3886200" cy="36099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428"/>
            <a:ext cx="3868340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50084"/>
            <a:ext cx="3868340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474"/>
            <a:ext cx="3887391" cy="405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130"/>
            <a:ext cx="3887391" cy="3096291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318"/>
            <a:ext cx="7886700" cy="436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318"/>
            <a:ext cx="8100000" cy="540000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1494" y="972344"/>
            <a:ext cx="8100060" cy="431959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100" b="0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r>
              <a:rPr lang="zh-CN" altLang="en-US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5601" y="368618"/>
            <a:ext cx="8432800" cy="22237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480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580"/>
            <a:ext cx="2057400" cy="273844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355601" y="2953116"/>
            <a:ext cx="8432799" cy="1739852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250"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3341" y="612850"/>
            <a:ext cx="2160000" cy="3867627"/>
          </a:xfrm>
        </p:spPr>
        <p:txBody>
          <a:bodyPr wrap="square" anchor="ctr">
            <a:normAutofit/>
          </a:bodyPr>
          <a:lstStyle>
            <a:lvl1pPr algn="ctr">
              <a:defRPr sz="37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5975" y="2770925"/>
            <a:ext cx="7512050" cy="1839744"/>
          </a:xfrm>
        </p:spPr>
        <p:txBody>
          <a:bodyPr wrap="square" anchor="t">
            <a:normAutofit/>
          </a:bodyPr>
          <a:lstStyle>
            <a:lvl1pPr algn="ctr">
              <a:defRPr sz="3150"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815975" y="234980"/>
            <a:ext cx="7512050" cy="2196576"/>
          </a:xfrm>
        </p:spPr>
        <p:txBody>
          <a:bodyPr wrap="square" anchor="b">
            <a:norm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01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34878" y="1023426"/>
            <a:ext cx="3886200" cy="3610346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1100" y="270033"/>
            <a:ext cx="8100000" cy="540067"/>
          </a:xfrm>
        </p:spPr>
        <p:txBody>
          <a:bodyPr vert="horz" wrap="square" lIns="0" tIns="0" rIns="0" bIns="0" rtlCol="0" anchor="b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20780" y="1027237"/>
            <a:ext cx="3868340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0780" y="1549958"/>
            <a:ext cx="3868340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733449" y="1016282"/>
            <a:ext cx="3887391" cy="40505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100" b="1">
                <a:latin typeface="+mn-ea"/>
                <a:ea typeface="+mn-ea"/>
                <a:cs typeface="+mn-ea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33449" y="1539002"/>
            <a:ext cx="3887391" cy="3096673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270033"/>
            <a:ext cx="7886700" cy="4363739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100" y="270033"/>
            <a:ext cx="8100000" cy="540067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018" y="1023588"/>
            <a:ext cx="8099584" cy="3610421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018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583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21100" y="270318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21018" y="1023779"/>
            <a:ext cx="8099584" cy="360997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521018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58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65583" y="4767580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31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4" Type="http://schemas.openxmlformats.org/officeDocument/2006/relationships/notesSlide" Target="../notesSlides/notesSlide7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73.xml"/><Relationship Id="rId21" Type="http://schemas.openxmlformats.org/officeDocument/2006/relationships/tags" Target="../tags/tag172.xml"/><Relationship Id="rId20" Type="http://schemas.openxmlformats.org/officeDocument/2006/relationships/tags" Target="../tags/tag171.xml"/><Relationship Id="rId2" Type="http://schemas.openxmlformats.org/officeDocument/2006/relationships/tags" Target="../tags/tag153.xml"/><Relationship Id="rId19" Type="http://schemas.openxmlformats.org/officeDocument/2006/relationships/tags" Target="../tags/tag170.xml"/><Relationship Id="rId18" Type="http://schemas.openxmlformats.org/officeDocument/2006/relationships/tags" Target="../tags/tag169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6.xml"/><Relationship Id="rId3" Type="http://schemas.openxmlformats.org/officeDocument/2006/relationships/image" Target="../media/image8.jpeg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9.xml"/><Relationship Id="rId3" Type="http://schemas.openxmlformats.org/officeDocument/2006/relationships/image" Target="../media/image9.jpeg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image" Target="../media/image10.jpeg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84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7.xml"/><Relationship Id="rId3" Type="http://schemas.openxmlformats.org/officeDocument/2006/relationships/image" Target="../media/image12.jpeg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12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2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image" Target="../media/image6.jpeg"/><Relationship Id="rId10" Type="http://schemas.openxmlformats.org/officeDocument/2006/relationships/notesSlide" Target="../notesSlides/notesSlide5.xml"/><Relationship Id="rId1" Type="http://schemas.openxmlformats.org/officeDocument/2006/relationships/tags" Target="../tags/tag1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1796B7">
                  <a:alpha val="100000"/>
                </a:srgbClr>
              </a:clrFrom>
              <a:clrTo>
                <a:srgbClr val="1796B7">
                  <a:alpha val="100000"/>
                  <a:alpha val="0"/>
                </a:srgbClr>
              </a:clrTo>
            </a:clrChange>
          </a:blip>
          <a:srcRect l="20587"/>
          <a:stretch>
            <a:fillRect/>
          </a:stretch>
        </p:blipFill>
        <p:spPr>
          <a:xfrm>
            <a:off x="4725035" y="1036320"/>
            <a:ext cx="3894455" cy="275844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 bwMode="auto">
          <a:xfrm>
            <a:off x="819150" y="1534795"/>
            <a:ext cx="26936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defTabSz="342900">
              <a:defRPr/>
            </a:pPr>
            <a:r>
              <a:rPr lang="zh-CN" altLang="en-US" sz="28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第二章  第二</a:t>
            </a:r>
            <a:r>
              <a:rPr lang="zh-CN" altLang="en-US" sz="28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节</a:t>
            </a:r>
            <a:endParaRPr lang="zh-CN" altLang="en-US" sz="2800" kern="1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1000" y="2033905"/>
            <a:ext cx="197040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 noProof="0" dirty="0">
                <a:ln>
                  <a:noFill/>
                </a:ln>
                <a:effectLst/>
                <a:uLnTx/>
                <a:uFillTx/>
                <a:latin typeface="+mn-ea"/>
              </a:rPr>
              <a:t>脊椎动物</a:t>
            </a:r>
            <a:endParaRPr lang="zh-CN" altLang="en-US" sz="3300" b="1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13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uLnTx/>
                <a:uFillTx/>
                <a:sym typeface="+mn-ea"/>
              </a:rPr>
              <a:t>鱼 第2课时</a:t>
            </a:r>
            <a:endParaRPr lang="zh-CN" altLang="en-US" sz="4800" dirty="0">
              <a:uLnTx/>
              <a:uFillTx/>
              <a:sym typeface="+mn-ea"/>
            </a:endParaRPr>
          </a:p>
        </p:txBody>
      </p:sp>
      <p:sp>
        <p:nvSpPr>
          <p:cNvPr id="14" name="署名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7976" y="2958165"/>
            <a:ext cx="8528049" cy="1707020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defRPr>
            </a:lvl1pPr>
            <a:lvl2pPr marL="403860" indent="-15494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2pPr>
            <a:lvl3pPr marL="599440" indent="-121285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3pPr>
            <a:lvl4pPr marL="772795" indent="-11176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4pPr>
            <a:lvl5pPr marL="926465" indent="-9525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tx1"/>
                </a:solidFill>
                <a:sym typeface="+mn-lt"/>
              </a:rPr>
              <a:t>人教版  生物（初中）（七年级上）</a:t>
            </a:r>
            <a:endParaRPr lang="zh-CN" altLang="en-US" sz="2200" dirty="0">
              <a:solidFill>
                <a:schemeClr val="tx1"/>
              </a:solidFill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08635" y="144780"/>
            <a:ext cx="3810000" cy="569595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70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二、鱼的主要特征</a:t>
            </a:r>
            <a:endParaRPr lang="zh-CN" altLang="en-US" sz="3200" b="1" spc="170" dirty="0">
              <a:solidFill>
                <a:schemeClr val="tx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86460" y="1116965"/>
            <a:ext cx="7836535" cy="3298825"/>
            <a:chOff x="1396" y="1759"/>
            <a:chExt cx="12341" cy="5195"/>
          </a:xfrm>
        </p:grpSpPr>
        <p:sp>
          <p:nvSpPr>
            <p:cNvPr id="2" name="AutoShape 3"/>
            <p:cNvSpPr>
              <a:spLocks noChangeAspect="1" noChangeArrowheads="1" noTextEdit="1"/>
            </p:cNvSpPr>
            <p:nvPr>
              <p:custDataLst>
                <p:tags r:id="rId3"/>
              </p:custDataLst>
            </p:nvPr>
          </p:nvSpPr>
          <p:spPr bwMode="auto">
            <a:xfrm>
              <a:off x="1624" y="1815"/>
              <a:ext cx="796" cy="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24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600" y="1955"/>
              <a:ext cx="4175" cy="783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lang="zh-CN" sz="2400" spc="18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生活在水中</a:t>
              </a:r>
              <a:endParaRPr lang="zh-CN" sz="2400" spc="18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>
              <a:endCxn id="16" idx="6"/>
            </p:cNvCxnSpPr>
            <p:nvPr>
              <p:custDataLst>
                <p:tags r:id="rId5"/>
              </p:custDataLst>
            </p:nvPr>
          </p:nvCxnSpPr>
          <p:spPr>
            <a:xfrm>
              <a:off x="2252" y="2645"/>
              <a:ext cx="0" cy="109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ardrop 19"/>
            <p:cNvSpPr/>
            <p:nvPr>
              <p:custDataLst>
                <p:tags r:id="rId6"/>
              </p:custDataLst>
            </p:nvPr>
          </p:nvSpPr>
          <p:spPr>
            <a:xfrm>
              <a:off x="1426" y="1759"/>
              <a:ext cx="826" cy="826"/>
            </a:xfrm>
            <a:custGeom>
              <a:avLst/>
              <a:gdLst>
                <a:gd name="connsiteX0" fmla="*/ 217170 w 434340"/>
                <a:gd name="connsiteY0" fmla="*/ 0 h 434340"/>
                <a:gd name="connsiteX1" fmla="*/ 434340 w 434340"/>
                <a:gd name="connsiteY1" fmla="*/ 217170 h 434340"/>
                <a:gd name="connsiteX2" fmla="*/ 434340 w 434340"/>
                <a:gd name="connsiteY2" fmla="*/ 434340 h 434340"/>
                <a:gd name="connsiteX3" fmla="*/ 217170 w 434340"/>
                <a:gd name="connsiteY3" fmla="*/ 434340 h 434340"/>
                <a:gd name="connsiteX4" fmla="*/ 0 w 434340"/>
                <a:gd name="connsiteY4" fmla="*/ 217170 h 434340"/>
                <a:gd name="connsiteX5" fmla="*/ 217170 w 434340"/>
                <a:gd name="connsiteY5" fmla="*/ 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4340" h="434340">
                  <a:moveTo>
                    <a:pt x="217170" y="0"/>
                  </a:moveTo>
                  <a:cubicBezTo>
                    <a:pt x="337110" y="0"/>
                    <a:pt x="434340" y="97230"/>
                    <a:pt x="434340" y="217170"/>
                  </a:cubicBezTo>
                  <a:lnTo>
                    <a:pt x="434340" y="434340"/>
                  </a:lnTo>
                  <a:lnTo>
                    <a:pt x="217170" y="434340"/>
                  </a:lnTo>
                  <a:cubicBezTo>
                    <a:pt x="97230" y="434340"/>
                    <a:pt x="0" y="337110"/>
                    <a:pt x="0" y="217170"/>
                  </a:cubicBezTo>
                  <a:cubicBezTo>
                    <a:pt x="0" y="97230"/>
                    <a:pt x="97230" y="0"/>
                    <a:pt x="2171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1" name="Teardrop 20"/>
            <p:cNvSpPr/>
            <p:nvPr>
              <p:custDataLst>
                <p:tags r:id="rId7"/>
              </p:custDataLst>
            </p:nvPr>
          </p:nvSpPr>
          <p:spPr>
            <a:xfrm>
              <a:off x="2252" y="2335"/>
              <a:ext cx="251" cy="251"/>
            </a:xfrm>
            <a:custGeom>
              <a:avLst/>
              <a:gdLst>
                <a:gd name="connsiteX0" fmla="*/ 84138 w 168276"/>
                <a:gd name="connsiteY0" fmla="*/ 0 h 168276"/>
                <a:gd name="connsiteX1" fmla="*/ 168276 w 168276"/>
                <a:gd name="connsiteY1" fmla="*/ 84138 h 168276"/>
                <a:gd name="connsiteX2" fmla="*/ 168275 w 168276"/>
                <a:gd name="connsiteY2" fmla="*/ 84138 h 168276"/>
                <a:gd name="connsiteX3" fmla="*/ 84137 w 168276"/>
                <a:gd name="connsiteY3" fmla="*/ 168276 h 168276"/>
                <a:gd name="connsiteX4" fmla="*/ 0 w 168276"/>
                <a:gd name="connsiteY4" fmla="*/ 168276 h 168276"/>
                <a:gd name="connsiteX5" fmla="*/ 0 w 168276"/>
                <a:gd name="connsiteY5" fmla="*/ 84138 h 168276"/>
                <a:gd name="connsiteX6" fmla="*/ 84138 w 168276"/>
                <a:gd name="connsiteY6" fmla="*/ 0 h 16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276" h="168276">
                  <a:moveTo>
                    <a:pt x="84138" y="0"/>
                  </a:moveTo>
                  <a:cubicBezTo>
                    <a:pt x="130606" y="0"/>
                    <a:pt x="168276" y="37670"/>
                    <a:pt x="168276" y="84138"/>
                  </a:cubicBezTo>
                  <a:lnTo>
                    <a:pt x="168275" y="84138"/>
                  </a:lnTo>
                  <a:cubicBezTo>
                    <a:pt x="168275" y="130606"/>
                    <a:pt x="130605" y="168276"/>
                    <a:pt x="84137" y="168276"/>
                  </a:cubicBezTo>
                  <a:lnTo>
                    <a:pt x="0" y="168276"/>
                  </a:lnTo>
                  <a:lnTo>
                    <a:pt x="0" y="84138"/>
                  </a:lnTo>
                  <a:cubicBezTo>
                    <a:pt x="0" y="37670"/>
                    <a:pt x="37670" y="0"/>
                    <a:pt x="841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3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2564" y="3269"/>
              <a:ext cx="4954" cy="7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lnSpcReduction="20000"/>
            </a:bodyPr>
            <a:lstStyle/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lang="zh-CN" sz="2400" spc="18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体表常有鳞片覆盖</a:t>
              </a:r>
              <a:endParaRPr lang="zh-CN" sz="2400" spc="18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>
              <a:stCxn id="16" idx="5"/>
            </p:cNvCxnSpPr>
            <p:nvPr>
              <p:custDataLst>
                <p:tags r:id="rId9"/>
              </p:custDataLst>
            </p:nvPr>
          </p:nvCxnSpPr>
          <p:spPr>
            <a:xfrm>
              <a:off x="2260" y="3860"/>
              <a:ext cx="2" cy="3094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ardrop 38"/>
            <p:cNvSpPr/>
            <p:nvPr>
              <p:custDataLst>
                <p:tags r:id="rId10"/>
              </p:custDataLst>
            </p:nvPr>
          </p:nvSpPr>
          <p:spPr>
            <a:xfrm>
              <a:off x="1426" y="3027"/>
              <a:ext cx="826" cy="826"/>
            </a:xfrm>
            <a:custGeom>
              <a:avLst/>
              <a:gdLst>
                <a:gd name="connsiteX0" fmla="*/ 217170 w 434340"/>
                <a:gd name="connsiteY0" fmla="*/ 0 h 434340"/>
                <a:gd name="connsiteX1" fmla="*/ 434340 w 434340"/>
                <a:gd name="connsiteY1" fmla="*/ 217170 h 434340"/>
                <a:gd name="connsiteX2" fmla="*/ 434340 w 434340"/>
                <a:gd name="connsiteY2" fmla="*/ 434340 h 434340"/>
                <a:gd name="connsiteX3" fmla="*/ 217170 w 434340"/>
                <a:gd name="connsiteY3" fmla="*/ 434340 h 434340"/>
                <a:gd name="connsiteX4" fmla="*/ 0 w 434340"/>
                <a:gd name="connsiteY4" fmla="*/ 217170 h 434340"/>
                <a:gd name="connsiteX5" fmla="*/ 217170 w 434340"/>
                <a:gd name="connsiteY5" fmla="*/ 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4340" h="434340">
                  <a:moveTo>
                    <a:pt x="217170" y="0"/>
                  </a:moveTo>
                  <a:cubicBezTo>
                    <a:pt x="337110" y="0"/>
                    <a:pt x="434340" y="97230"/>
                    <a:pt x="434340" y="217170"/>
                  </a:cubicBezTo>
                  <a:lnTo>
                    <a:pt x="434340" y="434340"/>
                  </a:lnTo>
                  <a:lnTo>
                    <a:pt x="217170" y="434340"/>
                  </a:lnTo>
                  <a:cubicBezTo>
                    <a:pt x="97230" y="434340"/>
                    <a:pt x="0" y="337110"/>
                    <a:pt x="0" y="217170"/>
                  </a:cubicBezTo>
                  <a:cubicBezTo>
                    <a:pt x="0" y="97230"/>
                    <a:pt x="97230" y="0"/>
                    <a:pt x="217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Teardrop 39"/>
            <p:cNvSpPr/>
            <p:nvPr>
              <p:custDataLst>
                <p:tags r:id="rId11"/>
              </p:custDataLst>
            </p:nvPr>
          </p:nvSpPr>
          <p:spPr>
            <a:xfrm>
              <a:off x="2252" y="3602"/>
              <a:ext cx="250" cy="258"/>
            </a:xfrm>
            <a:custGeom>
              <a:avLst/>
              <a:gdLst>
                <a:gd name="connsiteX0" fmla="*/ 78857 w 168109"/>
                <a:gd name="connsiteY0" fmla="*/ 169 h 173395"/>
                <a:gd name="connsiteX1" fmla="*/ 159454 w 168109"/>
                <a:gd name="connsiteY1" fmla="*/ 46588 h 173395"/>
                <a:gd name="connsiteX2" fmla="*/ 168109 w 168109"/>
                <a:gd name="connsiteY2" fmla="*/ 78855 h 173395"/>
                <a:gd name="connsiteX3" fmla="*/ 163568 w 168109"/>
                <a:gd name="connsiteY3" fmla="*/ 111959 h 173395"/>
                <a:gd name="connsiteX4" fmla="*/ 89424 w 168109"/>
                <a:gd name="connsiteY4" fmla="*/ 168112 h 173395"/>
                <a:gd name="connsiteX5" fmla="*/ 5450 w 168109"/>
                <a:gd name="connsiteY5" fmla="*/ 173395 h 173395"/>
                <a:gd name="connsiteX6" fmla="*/ 170 w 168109"/>
                <a:gd name="connsiteY6" fmla="*/ 89423 h 173395"/>
                <a:gd name="connsiteX7" fmla="*/ 78857 w 168109"/>
                <a:gd name="connsiteY7" fmla="*/ 169 h 17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109" h="173395">
                  <a:moveTo>
                    <a:pt x="78857" y="169"/>
                  </a:moveTo>
                  <a:cubicBezTo>
                    <a:pt x="113641" y="-2019"/>
                    <a:pt x="144812" y="17250"/>
                    <a:pt x="159454" y="46588"/>
                  </a:cubicBezTo>
                  <a:lnTo>
                    <a:pt x="168109" y="78855"/>
                  </a:lnTo>
                  <a:lnTo>
                    <a:pt x="163568" y="111959"/>
                  </a:lnTo>
                  <a:cubicBezTo>
                    <a:pt x="152716" y="142899"/>
                    <a:pt x="124203" y="165925"/>
                    <a:pt x="89424" y="168112"/>
                  </a:cubicBezTo>
                  <a:lnTo>
                    <a:pt x="5450" y="173395"/>
                  </a:lnTo>
                  <a:lnTo>
                    <a:pt x="170" y="89423"/>
                  </a:lnTo>
                  <a:cubicBezTo>
                    <a:pt x="-2752" y="43050"/>
                    <a:pt x="32480" y="3087"/>
                    <a:pt x="78857" y="1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" name="文本框 16"/>
            <p:cNvSpPr txBox="1"/>
            <p:nvPr>
              <p:custDataLst>
                <p:tags r:id="rId12"/>
              </p:custDataLst>
            </p:nvPr>
          </p:nvSpPr>
          <p:spPr>
            <a:xfrm>
              <a:off x="2600" y="4462"/>
              <a:ext cx="3349" cy="8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 indent="0" algn="l" fontAlgn="ctr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Font typeface="Wingdings" panose="05000000000000000000" charset="0"/>
                <a:buNone/>
              </a:pPr>
              <a:r>
                <a:rPr lang="zh-CN" sz="2400" spc="9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用鳃呼吸</a:t>
              </a:r>
              <a:endParaRPr lang="zh-CN" sz="2400" spc="9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marL="317500" lvl="1" indent="0" algn="l" fontAlgn="auto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endParaRPr lang="zh-CN" sz="2400" spc="9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9" name="Teardrop 44"/>
            <p:cNvSpPr/>
            <p:nvPr>
              <p:custDataLst>
                <p:tags r:id="rId13"/>
              </p:custDataLst>
            </p:nvPr>
          </p:nvSpPr>
          <p:spPr>
            <a:xfrm>
              <a:off x="1426" y="4392"/>
              <a:ext cx="826" cy="826"/>
            </a:xfrm>
            <a:custGeom>
              <a:avLst/>
              <a:gdLst>
                <a:gd name="connsiteX0" fmla="*/ 217171 w 434340"/>
                <a:gd name="connsiteY0" fmla="*/ 0 h 434339"/>
                <a:gd name="connsiteX1" fmla="*/ 434340 w 434340"/>
                <a:gd name="connsiteY1" fmla="*/ 217169 h 434339"/>
                <a:gd name="connsiteX2" fmla="*/ 434340 w 434340"/>
                <a:gd name="connsiteY2" fmla="*/ 434338 h 434339"/>
                <a:gd name="connsiteX3" fmla="*/ 217169 w 434340"/>
                <a:gd name="connsiteY3" fmla="*/ 434339 h 434339"/>
                <a:gd name="connsiteX4" fmla="*/ 1 w 434340"/>
                <a:gd name="connsiteY4" fmla="*/ 217169 h 434339"/>
                <a:gd name="connsiteX5" fmla="*/ 217171 w 434340"/>
                <a:gd name="connsiteY5" fmla="*/ 0 h 43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4340" h="434339">
                  <a:moveTo>
                    <a:pt x="217171" y="0"/>
                  </a:moveTo>
                  <a:cubicBezTo>
                    <a:pt x="337110" y="0"/>
                    <a:pt x="434340" y="97230"/>
                    <a:pt x="434340" y="217169"/>
                  </a:cubicBezTo>
                  <a:lnTo>
                    <a:pt x="434340" y="434338"/>
                  </a:lnTo>
                  <a:lnTo>
                    <a:pt x="217169" y="434339"/>
                  </a:lnTo>
                  <a:cubicBezTo>
                    <a:pt x="97230" y="434340"/>
                    <a:pt x="0" y="337111"/>
                    <a:pt x="1" y="217169"/>
                  </a:cubicBezTo>
                  <a:cubicBezTo>
                    <a:pt x="-1" y="97229"/>
                    <a:pt x="97230" y="0"/>
                    <a:pt x="2171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0" name="Teardrop 45"/>
            <p:cNvSpPr/>
            <p:nvPr>
              <p:custDataLst>
                <p:tags r:id="rId14"/>
              </p:custDataLst>
            </p:nvPr>
          </p:nvSpPr>
          <p:spPr>
            <a:xfrm>
              <a:off x="2252" y="4968"/>
              <a:ext cx="251" cy="251"/>
            </a:xfrm>
            <a:custGeom>
              <a:avLst/>
              <a:gdLst>
                <a:gd name="connsiteX0" fmla="*/ 84138 w 168276"/>
                <a:gd name="connsiteY0" fmla="*/ 0 h 168276"/>
                <a:gd name="connsiteX1" fmla="*/ 168276 w 168276"/>
                <a:gd name="connsiteY1" fmla="*/ 84138 h 168276"/>
                <a:gd name="connsiteX2" fmla="*/ 168275 w 168276"/>
                <a:gd name="connsiteY2" fmla="*/ 84138 h 168276"/>
                <a:gd name="connsiteX3" fmla="*/ 84137 w 168276"/>
                <a:gd name="connsiteY3" fmla="*/ 168276 h 168276"/>
                <a:gd name="connsiteX4" fmla="*/ 0 w 168276"/>
                <a:gd name="connsiteY4" fmla="*/ 168276 h 168276"/>
                <a:gd name="connsiteX5" fmla="*/ 0 w 168276"/>
                <a:gd name="connsiteY5" fmla="*/ 84138 h 168276"/>
                <a:gd name="connsiteX6" fmla="*/ 84138 w 168276"/>
                <a:gd name="connsiteY6" fmla="*/ 0 h 16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276" h="168276">
                  <a:moveTo>
                    <a:pt x="84138" y="0"/>
                  </a:moveTo>
                  <a:cubicBezTo>
                    <a:pt x="130606" y="0"/>
                    <a:pt x="168276" y="37670"/>
                    <a:pt x="168276" y="84138"/>
                  </a:cubicBezTo>
                  <a:lnTo>
                    <a:pt x="168275" y="84138"/>
                  </a:lnTo>
                  <a:cubicBezTo>
                    <a:pt x="168275" y="130606"/>
                    <a:pt x="130605" y="168276"/>
                    <a:pt x="84137" y="168276"/>
                  </a:cubicBezTo>
                  <a:lnTo>
                    <a:pt x="0" y="168276"/>
                  </a:lnTo>
                  <a:lnTo>
                    <a:pt x="0" y="84138"/>
                  </a:lnTo>
                  <a:cubicBezTo>
                    <a:pt x="0" y="37670"/>
                    <a:pt x="37670" y="0"/>
                    <a:pt x="841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1479" y="3199"/>
              <a:ext cx="755" cy="50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1600" b="1" spc="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</a:lstStyle>
            <a:p>
              <a:r>
                <a:rPr lang="en-US" altLang="zh-CN" sz="2400" dirty="0">
                  <a:solidFill>
                    <a:schemeClr val="lt1"/>
                  </a:solidFill>
                  <a:ea typeface="黑体" panose="02010609060101010101" pitchFamily="49" charset="-122"/>
                </a:rPr>
                <a:t>02</a:t>
              </a:r>
              <a:endParaRPr lang="en-US" altLang="zh-CN" sz="2400" dirty="0">
                <a:solidFill>
                  <a:schemeClr val="lt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16"/>
              </p:custDataLst>
            </p:nvPr>
          </p:nvSpPr>
          <p:spPr>
            <a:xfrm>
              <a:off x="1479" y="1934"/>
              <a:ext cx="755" cy="50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1600" b="1" spc="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</a:lstStyle>
            <a:p>
              <a:r>
                <a:rPr lang="en-US" altLang="zh-CN" sz="2400" dirty="0">
                  <a:solidFill>
                    <a:schemeClr val="lt1"/>
                  </a:solidFill>
                  <a:ea typeface="黑体" panose="02010609060101010101" pitchFamily="49" charset="-122"/>
                </a:rPr>
                <a:t>01</a:t>
              </a:r>
              <a:endParaRPr lang="en-US" altLang="zh-CN" sz="2400" dirty="0">
                <a:solidFill>
                  <a:schemeClr val="lt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7"/>
              </p:custDataLst>
            </p:nvPr>
          </p:nvSpPr>
          <p:spPr>
            <a:xfrm>
              <a:off x="1495" y="4572"/>
              <a:ext cx="755" cy="50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1600" b="1" spc="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</a:lstStyle>
            <a:p>
              <a:r>
                <a:rPr lang="en-US" altLang="zh-CN" sz="2400" dirty="0">
                  <a:solidFill>
                    <a:schemeClr val="lt1"/>
                  </a:solidFill>
                  <a:ea typeface="黑体" panose="02010609060101010101" pitchFamily="49" charset="-122"/>
                </a:rPr>
                <a:t>03</a:t>
              </a:r>
              <a:endParaRPr lang="en-US" altLang="zh-CN" sz="2400" dirty="0">
                <a:solidFill>
                  <a:schemeClr val="lt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18"/>
              </p:custDataLst>
            </p:nvPr>
          </p:nvSpPr>
          <p:spPr>
            <a:xfrm>
              <a:off x="2570" y="5898"/>
              <a:ext cx="11167" cy="8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lvl="1" indent="0" algn="l" fontAlgn="auto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sz="2400" spc="7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+mn-ea"/>
                </a:rPr>
                <a:t>通过尾部和躯干部的摆动以及鳍的协调作用游泳</a:t>
              </a:r>
              <a:endParaRPr lang="zh-CN" altLang="en-US" sz="2400" spc="7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endParaRPr>
            </a:p>
            <a:p>
              <a:pPr marL="317500" lvl="1" indent="0" algn="l" fontAlgn="auto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endParaRPr lang="zh-CN" altLang="en-US" sz="2400" spc="7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32" name="Teardrop 44"/>
            <p:cNvSpPr/>
            <p:nvPr>
              <p:custDataLst>
                <p:tags r:id="rId19"/>
              </p:custDataLst>
            </p:nvPr>
          </p:nvSpPr>
          <p:spPr>
            <a:xfrm>
              <a:off x="1396" y="5855"/>
              <a:ext cx="826" cy="826"/>
            </a:xfrm>
            <a:custGeom>
              <a:avLst/>
              <a:gdLst>
                <a:gd name="connsiteX0" fmla="*/ 217171 w 434340"/>
                <a:gd name="connsiteY0" fmla="*/ 0 h 434339"/>
                <a:gd name="connsiteX1" fmla="*/ 434340 w 434340"/>
                <a:gd name="connsiteY1" fmla="*/ 217169 h 434339"/>
                <a:gd name="connsiteX2" fmla="*/ 434340 w 434340"/>
                <a:gd name="connsiteY2" fmla="*/ 434338 h 434339"/>
                <a:gd name="connsiteX3" fmla="*/ 217169 w 434340"/>
                <a:gd name="connsiteY3" fmla="*/ 434339 h 434339"/>
                <a:gd name="connsiteX4" fmla="*/ 1 w 434340"/>
                <a:gd name="connsiteY4" fmla="*/ 217169 h 434339"/>
                <a:gd name="connsiteX5" fmla="*/ 217171 w 434340"/>
                <a:gd name="connsiteY5" fmla="*/ 0 h 43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4340" h="434339">
                  <a:moveTo>
                    <a:pt x="217171" y="0"/>
                  </a:moveTo>
                  <a:cubicBezTo>
                    <a:pt x="337110" y="0"/>
                    <a:pt x="434340" y="97230"/>
                    <a:pt x="434340" y="217169"/>
                  </a:cubicBezTo>
                  <a:lnTo>
                    <a:pt x="434340" y="434338"/>
                  </a:lnTo>
                  <a:lnTo>
                    <a:pt x="217169" y="434339"/>
                  </a:lnTo>
                  <a:cubicBezTo>
                    <a:pt x="97230" y="434340"/>
                    <a:pt x="0" y="337111"/>
                    <a:pt x="1" y="217169"/>
                  </a:cubicBezTo>
                  <a:cubicBezTo>
                    <a:pt x="-1" y="97229"/>
                    <a:pt x="97230" y="0"/>
                    <a:pt x="2171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3" name="Teardrop 45"/>
            <p:cNvSpPr/>
            <p:nvPr>
              <p:custDataLst>
                <p:tags r:id="rId20"/>
              </p:custDataLst>
            </p:nvPr>
          </p:nvSpPr>
          <p:spPr>
            <a:xfrm>
              <a:off x="2222" y="6431"/>
              <a:ext cx="251" cy="251"/>
            </a:xfrm>
            <a:custGeom>
              <a:avLst/>
              <a:gdLst>
                <a:gd name="connsiteX0" fmla="*/ 84138 w 168276"/>
                <a:gd name="connsiteY0" fmla="*/ 0 h 168276"/>
                <a:gd name="connsiteX1" fmla="*/ 168276 w 168276"/>
                <a:gd name="connsiteY1" fmla="*/ 84138 h 168276"/>
                <a:gd name="connsiteX2" fmla="*/ 168275 w 168276"/>
                <a:gd name="connsiteY2" fmla="*/ 84138 h 168276"/>
                <a:gd name="connsiteX3" fmla="*/ 84137 w 168276"/>
                <a:gd name="connsiteY3" fmla="*/ 168276 h 168276"/>
                <a:gd name="connsiteX4" fmla="*/ 0 w 168276"/>
                <a:gd name="connsiteY4" fmla="*/ 168276 h 168276"/>
                <a:gd name="connsiteX5" fmla="*/ 0 w 168276"/>
                <a:gd name="connsiteY5" fmla="*/ 84138 h 168276"/>
                <a:gd name="connsiteX6" fmla="*/ 84138 w 168276"/>
                <a:gd name="connsiteY6" fmla="*/ 0 h 16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276" h="168276">
                  <a:moveTo>
                    <a:pt x="84138" y="0"/>
                  </a:moveTo>
                  <a:cubicBezTo>
                    <a:pt x="130606" y="0"/>
                    <a:pt x="168276" y="37670"/>
                    <a:pt x="168276" y="84138"/>
                  </a:cubicBezTo>
                  <a:lnTo>
                    <a:pt x="168275" y="84138"/>
                  </a:lnTo>
                  <a:cubicBezTo>
                    <a:pt x="168275" y="130606"/>
                    <a:pt x="130605" y="168276"/>
                    <a:pt x="84137" y="168276"/>
                  </a:cubicBezTo>
                  <a:lnTo>
                    <a:pt x="0" y="168276"/>
                  </a:lnTo>
                  <a:lnTo>
                    <a:pt x="0" y="84138"/>
                  </a:lnTo>
                  <a:cubicBezTo>
                    <a:pt x="0" y="37670"/>
                    <a:pt x="37670" y="0"/>
                    <a:pt x="841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4" name="文本框 33"/>
            <p:cNvSpPr txBox="1"/>
            <p:nvPr>
              <p:custDataLst>
                <p:tags r:id="rId21"/>
              </p:custDataLst>
            </p:nvPr>
          </p:nvSpPr>
          <p:spPr>
            <a:xfrm>
              <a:off x="1465" y="6035"/>
              <a:ext cx="755" cy="50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1600" b="1" spc="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</a:lstStyle>
            <a:p>
              <a:r>
                <a:rPr lang="en-US" altLang="zh-CN" sz="2400" dirty="0">
                  <a:solidFill>
                    <a:schemeClr val="lt1"/>
                  </a:solidFill>
                  <a:ea typeface="黑体" panose="02010609060101010101" pitchFamily="49" charset="-122"/>
                </a:rPr>
                <a:t>03</a:t>
              </a:r>
              <a:endParaRPr lang="en-US" altLang="zh-CN" sz="2400" dirty="0">
                <a:solidFill>
                  <a:schemeClr val="lt1"/>
                </a:solidFill>
                <a:ea typeface="黑体" panose="02010609060101010101" pitchFamily="49" charset="-122"/>
              </a:endParaRPr>
            </a:p>
          </p:txBody>
        </p:sp>
      </p:grpSp>
    </p:spTree>
    <p:custDataLst>
      <p:tags r:id="rId2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13861" y="153802"/>
            <a:ext cx="7886700" cy="616744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三、鱼与人类生活的关系</a:t>
            </a:r>
            <a:endParaRPr lang="zh-CN" altLang="en-US" sz="3200" dirty="0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83973" name="Picture 5" descr="285BC4AE40EC31396EC9D12CA8C4FE5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59330" y="1682750"/>
            <a:ext cx="4076700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Box 8"/>
          <p:cNvSpPr/>
          <p:nvPr/>
        </p:nvSpPr>
        <p:spPr>
          <a:xfrm>
            <a:off x="932815" y="1068705"/>
            <a:ext cx="759206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6" tIns="45718" rIns="91436" bIns="45718">
            <a:spAutoFit/>
          </a:bodyPr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食用：鱼为人类提供了富含蛋白质的食物。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13861" y="144277"/>
            <a:ext cx="7886700" cy="616744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三、鱼与人类生活的关系</a:t>
            </a:r>
            <a:endParaRPr lang="zh-CN" altLang="en-US" sz="32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3795" name="TextBox 2"/>
          <p:cNvSpPr/>
          <p:nvPr>
            <p:custDataLst>
              <p:tags r:id="rId2"/>
            </p:custDataLst>
          </p:nvPr>
        </p:nvSpPr>
        <p:spPr>
          <a:xfrm>
            <a:off x="1284605" y="874395"/>
            <a:ext cx="670052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6" tIns="45718" rIns="91436" bIns="45718">
            <a:spAutoFit/>
          </a:bodyPr>
          <a:p>
            <a:r>
              <a:rPr lang="en-US" altLang="zh-CN" sz="2800" dirty="0"/>
              <a:t>2.</a:t>
            </a:r>
            <a:r>
              <a:rPr lang="zh-CN" altLang="en-US" sz="2800" dirty="0"/>
              <a:t>文化：鱼深深地融入了人类的文化。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4439285" y="2571750"/>
            <a:ext cx="4470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临渊羡鱼，不如退而结网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授之以渔，不如授之以渔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等格言给人以深刻的启示。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03885" y="1613535"/>
            <a:ext cx="3707765" cy="32023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13861" y="153802"/>
            <a:ext cx="7886700" cy="616744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三、鱼与人类生活的关系</a:t>
            </a:r>
            <a:endParaRPr lang="zh-CN" altLang="en-US" sz="3200" dirty="0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86018" name="Picture 4" descr="2007427842250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7490" y="1919605"/>
            <a:ext cx="3589020" cy="287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Box 2"/>
          <p:cNvSpPr/>
          <p:nvPr>
            <p:custDataLst>
              <p:tags r:id="rId4"/>
            </p:custDataLst>
          </p:nvPr>
        </p:nvSpPr>
        <p:spPr>
          <a:xfrm>
            <a:off x="740410" y="904875"/>
            <a:ext cx="7872730" cy="951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6" tIns="45718" rIns="91436" bIns="45718">
            <a:spAutoFit/>
          </a:bodyPr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鱼类养殖业和捕捞业都是国家的重要产业，千百万人以渔业为生。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矩形 1"/>
          <p:cNvSpPr>
            <a:spLocks noChangeArrowheads="1"/>
          </p:cNvSpPr>
          <p:nvPr/>
        </p:nvSpPr>
        <p:spPr bwMode="auto">
          <a:xfrm>
            <a:off x="432435" y="184785"/>
            <a:ext cx="7689850" cy="95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square"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黑体" panose="02010609060101010101" pitchFamily="49" charset="-122"/>
              </a:rPr>
              <a:t>鱼类面临哪些方面的威胁？我国是怎么保护鱼类资源的？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35843" name="Rectangle 9"/>
          <p:cNvSpPr>
            <a:spLocks noChangeArrowheads="1"/>
          </p:cNvSpPr>
          <p:nvPr/>
        </p:nvSpPr>
        <p:spPr bwMode="auto">
          <a:xfrm>
            <a:off x="536575" y="1760855"/>
            <a:ext cx="3342005" cy="8286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6" tIns="45718" rIns="91436" bIns="45718">
            <a:spAutoFit/>
          </a:bodyPr>
          <a:lstStyle/>
          <a:p>
            <a:pPr algn="just"/>
            <a:r>
              <a:rPr lang="zh-CN" altLang="en-US" sz="2400" b="1">
                <a:solidFill>
                  <a:srgbClr val="FF0000"/>
                </a:solidFill>
                <a:ea typeface="黑体" panose="02010609060101010101" pitchFamily="49" charset="-122"/>
              </a:rPr>
              <a:t>        长期过度捕捞和水污染等威胁。</a:t>
            </a:r>
            <a:endParaRPr lang="zh-CN" altLang="en-US" sz="24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87044" name="Picture 8" descr="8900263-1_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119" r="12084"/>
          <a:stretch>
            <a:fillRect/>
          </a:stretch>
        </p:blipFill>
        <p:spPr bwMode="auto">
          <a:xfrm>
            <a:off x="3859530" y="1686560"/>
            <a:ext cx="2164080" cy="259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AutoShape 10"/>
          <p:cNvSpPr>
            <a:spLocks noChangeArrowheads="1"/>
          </p:cNvSpPr>
          <p:nvPr/>
        </p:nvSpPr>
        <p:spPr bwMode="auto">
          <a:xfrm>
            <a:off x="6149975" y="1484630"/>
            <a:ext cx="2416175" cy="762635"/>
          </a:xfrm>
          <a:prstGeom prst="wedgeRectCallout">
            <a:avLst>
              <a:gd name="adj1" fmla="val -67889"/>
              <a:gd name="adj2" fmla="val 46986"/>
            </a:avLst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</a:ln>
        </p:spPr>
        <p:txBody>
          <a:bodyPr lIns="91436" tIns="45718" rIns="91436" bIns="45718" anchor="ctr"/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accent5"/>
                </a:solidFill>
              </a:rPr>
              <a:t>国家对渔业生产实行以养殖为主</a:t>
            </a:r>
            <a:endParaRPr lang="zh-CN" altLang="en-US" sz="2400" b="1">
              <a:solidFill>
                <a:schemeClr val="accent5"/>
              </a:solidFill>
            </a:endParaRPr>
          </a:p>
        </p:txBody>
      </p:sp>
      <p:sp>
        <p:nvSpPr>
          <p:cNvPr id="87046" name="AutoShape 10"/>
          <p:cNvSpPr>
            <a:spLocks noChangeArrowheads="1"/>
          </p:cNvSpPr>
          <p:nvPr/>
        </p:nvSpPr>
        <p:spPr bwMode="auto">
          <a:xfrm>
            <a:off x="6149975" y="2349500"/>
            <a:ext cx="2416175" cy="762000"/>
          </a:xfrm>
          <a:prstGeom prst="wedgeRectCallout">
            <a:avLst>
              <a:gd name="adj1" fmla="val -69056"/>
              <a:gd name="adj2" fmla="val 31204"/>
            </a:avLst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</a:ln>
        </p:spPr>
        <p:txBody>
          <a:bodyPr lIns="91436" tIns="45718" rIns="91436" bIns="45718" anchor="ctr"/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accent5"/>
                </a:solidFill>
              </a:rPr>
              <a:t>禁止在禁渔区、禁渔期进行捕捞</a:t>
            </a:r>
            <a:endParaRPr lang="zh-CN" altLang="en-US" sz="2400" b="1">
              <a:solidFill>
                <a:schemeClr val="accent5"/>
              </a:solidFill>
            </a:endParaRPr>
          </a:p>
        </p:txBody>
      </p:sp>
      <p:sp>
        <p:nvSpPr>
          <p:cNvPr id="87047" name="AutoShape 10"/>
          <p:cNvSpPr>
            <a:spLocks noChangeArrowheads="1"/>
          </p:cNvSpPr>
          <p:nvPr/>
        </p:nvSpPr>
        <p:spPr bwMode="auto">
          <a:xfrm>
            <a:off x="6149975" y="3230880"/>
            <a:ext cx="2416175" cy="1148080"/>
          </a:xfrm>
          <a:prstGeom prst="wedgeRectCallout">
            <a:avLst>
              <a:gd name="adj1" fmla="val -69347"/>
              <a:gd name="adj2" fmla="val -1167"/>
            </a:avLst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</a:ln>
        </p:spPr>
        <p:txBody>
          <a:bodyPr lIns="91436" tIns="45718" rIns="91436" bIns="45718" anchor="ctr"/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accent5"/>
                </a:solidFill>
              </a:rPr>
              <a:t>禁止使用小于最小网目尺寸的网具进行捕捞</a:t>
            </a:r>
            <a:endParaRPr lang="zh-CN" altLang="en-US" sz="2400" b="1">
              <a:solidFill>
                <a:schemeClr val="accent5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640" y="3351530"/>
            <a:ext cx="3564890" cy="13220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000"/>
              <a:t>小资料：</a:t>
            </a:r>
            <a:r>
              <a:rPr lang="en-US" altLang="zh-CN" sz="2000"/>
              <a:t>2021</a:t>
            </a:r>
            <a:r>
              <a:rPr lang="zh-CN" altLang="en-US" sz="2000"/>
              <a:t>年</a:t>
            </a:r>
            <a:r>
              <a:rPr lang="en-US" altLang="zh-CN" sz="2000"/>
              <a:t>1</a:t>
            </a:r>
            <a:r>
              <a:rPr lang="zh-CN" altLang="en-US" sz="2000"/>
              <a:t>月</a:t>
            </a:r>
            <a:r>
              <a:rPr lang="en-US" altLang="zh-CN" sz="2000"/>
              <a:t>1</a:t>
            </a:r>
            <a:r>
              <a:rPr lang="zh-CN" altLang="en-US" sz="2000"/>
              <a:t>日零时起，长江流域重点水域开始实行十年禁渔，健全完善长效机制，确保恢复长江生态。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  <p:bldP spid="87045" grpId="0" bldLvl="0" animBg="1"/>
      <p:bldP spid="87047" grpId="0" bldLvl="0" animBg="1"/>
      <p:bldP spid="87046" grpId="0" bldLvl="0" animBg="1"/>
      <p:bldP spid="87046" grpId="1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74345" y="122555"/>
            <a:ext cx="2052955" cy="616585"/>
          </a:xfrm>
        </p:spPr>
        <p:txBody>
          <a:bodyPr rtlCol="0" anchor="ctr" anchorCtr="0"/>
          <a:lstStyle/>
          <a:p>
            <a:pPr>
              <a:defRPr/>
            </a:pP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课堂小结</a:t>
            </a:r>
            <a:endParaRPr lang="zh-CN" altLang="en-US" sz="32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630" y="412115"/>
            <a:ext cx="6237605" cy="45491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4124" y="1484445"/>
            <a:ext cx="858877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下列各项中，属于鲫鱼鱼水中生活相适应的特征是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①卵生   ②用鳃呼吸   ③用鳍游泳   ④体表覆盖鳞片，有黏液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A．①②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．①③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．②③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．①②④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813482" y="1484571"/>
            <a:ext cx="56756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44500" y="156210"/>
            <a:ext cx="22091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课堂检测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953" y="1020577"/>
            <a:ext cx="7702391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某同学探究鲫鱼适应水中生活的特征，并作了记录。下列记录中错误的是（　　）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A．具有鳞片，鳞片上有黏液，可减小游泳阻力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B．靠尾部和躯干部左右摆动产生向前的动力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C．呼吸器官是鳔，鳃只起辅助呼吸的作用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D．测线感知水流的方向、速度和测定方位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89856" y="1585727"/>
            <a:ext cx="66960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44500" y="156210"/>
            <a:ext cx="22091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课堂检测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510" y="1262192"/>
            <a:ext cx="7932896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下列特征与鲫鱼适应水中生活无直接关系的是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A．身体侧扁，呈梭形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B．体表有鳞片，鳞片表面有黏液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C．身体分为头部、躯干部和尾部三部分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D．身体的背面呈深灰黑色，腹面呈白色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651750" y="1262380"/>
            <a:ext cx="5429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44500" y="156210"/>
            <a:ext cx="22091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课堂检测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696" y="1237738"/>
            <a:ext cx="7845809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4．如果剪掉鲫鱼的胸鳍和腹鳍，鲫鱼将会出现</a:t>
            </a:r>
            <a:r>
              <a:rPr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A．只能上浮，不能下沉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B．游动时身体常常侧翻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C．不能保持前进的方向，且游泳的速度减慢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ctr">
              <a:lnSpc>
                <a:spcPct val="150000"/>
              </a:lnSpc>
              <a:spcAft>
                <a:spcPts val="0"/>
              </a:spcAft>
            </a:pPr>
            <a:r>
              <a:rPr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D．不能上浮、下沉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477760" y="1237615"/>
            <a:ext cx="51244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44500" y="156210"/>
            <a:ext cx="22091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课堂检测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2444" y="761974"/>
            <a:ext cx="8139589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一天，小鱼看到蝗虫飞来飞去，嫉妒地说：“飞算什么本事，你能在水里游泳吗？”，蝗虫说：“我虽然不会游泳，但我敢把头放入水中，你敢到岸上来吗？”小鱼说：“比就比！”说完，蝗虫把头埋入了水中，小鱼只好跳到了岸上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接下来，小鱼会怎么样呢？原因是什么？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10881" y="2883032"/>
            <a:ext cx="2734628" cy="16697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rcRect r="1124"/>
          <a:stretch>
            <a:fillRect/>
          </a:stretch>
        </p:blipFill>
        <p:spPr>
          <a:xfrm>
            <a:off x="1474470" y="2882900"/>
            <a:ext cx="2401570" cy="165862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47040" y="120015"/>
            <a:ext cx="2392045" cy="616585"/>
          </a:xfrm>
        </p:spPr>
        <p:txBody>
          <a:bodyPr rtlCol="0"/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新课导入</a:t>
            </a:r>
            <a:endParaRPr lang="zh-CN" altLang="en-US" sz="3200" dirty="0" smtClean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84091" y="1247907"/>
            <a:ext cx="7363301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ea typeface="黑体" panose="02010609060101010101" pitchFamily="49" charset="-122"/>
              </a:rPr>
              <a:t>鱼之所以能够在水中生活，有两个特点至关重要：</a:t>
            </a:r>
            <a:endParaRPr lang="zh-CN" sz="2400" b="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0525" y="2025650"/>
            <a:ext cx="57924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rgbClr val="FF0000"/>
                </a:solidFill>
                <a:ea typeface="黑体" panose="02010609060101010101" pitchFamily="49" charset="-122"/>
              </a:rPr>
              <a:t>一是能靠游泳来获取食物和躲避敌害</a:t>
            </a:r>
            <a:endParaRPr lang="zh-CN" sz="2400" b="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0525" y="2879725"/>
            <a:ext cx="3596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rgbClr val="FF0000"/>
                </a:solidFill>
                <a:ea typeface="黑体" panose="02010609060101010101" pitchFamily="49" charset="-122"/>
              </a:rPr>
              <a:t>二是能通过鳃在水中呼吸</a:t>
            </a:r>
            <a:endParaRPr lang="zh-CN" sz="2400" b="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9575" y="163195"/>
            <a:ext cx="4491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dirty="0">
                <a:ea typeface="黑体" panose="02010609060101010101" pitchFamily="49" charset="-122"/>
                <a:sym typeface="+mn-ea"/>
              </a:rPr>
              <a:t>鱼能够在水中生活的原因</a:t>
            </a:r>
            <a:endParaRPr lang="zh-CN" altLang="en-US" sz="2800" dirty="0"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6424" y="181107"/>
            <a:ext cx="5775484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28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观察鲫鱼</a:t>
            </a:r>
            <a:endParaRPr lang="zh-CN" sz="28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pic>
        <p:nvPicPr>
          <p:cNvPr id="7" name="图片 6" descr="F:\生物\生物资源\20196资源\人教\第五单元 生物圈中的其他生物\第一章 动物的主要类群\第四节 鱼类\【教学图片】鲫鱼身体的结构.jpg"/>
          <p:cNvPicPr/>
          <p:nvPr/>
        </p:nvPicPr>
        <p:blipFill>
          <a:blip r:embed="rId2" cstate="email">
            <a:clrChange>
              <a:clrFrom>
                <a:srgbClr val="FDEDED">
                  <a:alpha val="100000"/>
                </a:srgbClr>
              </a:clrFrom>
              <a:clrTo>
                <a:srgbClr val="FDEDE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6360" y="1043305"/>
            <a:ext cx="6358890" cy="37414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987675" y="1164590"/>
            <a:ext cx="95567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背鳍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01570" y="1773555"/>
            <a:ext cx="95567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侧线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597660" y="2572385"/>
            <a:ext cx="95567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腮盖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203325" y="3561715"/>
            <a:ext cx="52133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口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620135" y="4551045"/>
            <a:ext cx="81216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胸鳍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161915" y="3840480"/>
            <a:ext cx="81216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腹鳍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974080" y="3191510"/>
            <a:ext cx="81216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臀鳍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7038340" y="1888490"/>
            <a:ext cx="81216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400" b="0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尾鳍</a:t>
            </a:r>
            <a:endParaRPr lang="zh-CN" sz="2400" b="0" dirty="0">
              <a:solidFill>
                <a:schemeClr val="tx1"/>
              </a:solidFill>
              <a:latin typeface="+mj-lt"/>
              <a:ea typeface="黑体" panose="02010609060101010101" pitchFamily="49" charset="-122"/>
              <a:cs typeface="+mj-lt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54330" y="1007110"/>
            <a:ext cx="878903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ea typeface="黑体" panose="02010609060101010101" pitchFamily="49" charset="-122"/>
              </a:rPr>
              <a:t>．鱼的外形有什么特点？这种体形对于在水中运动有什么意义？</a:t>
            </a:r>
            <a:endParaRPr lang="zh-CN" altLang="en-US" sz="24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6725" y="1842135"/>
            <a:ext cx="39884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鱼的身体分头部、躯干部和尾部三部分，通常左右侧扁，鱼的身体呈流线型，有利于减小鱼在水中游动时遇到的阻力。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039620" y="3045460"/>
            <a:ext cx="993140" cy="5308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pic>
        <p:nvPicPr>
          <p:cNvPr id="71685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3875" y="2151698"/>
            <a:ext cx="4179888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686" name="Line 8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5292725" y="2151698"/>
            <a:ext cx="0" cy="1997075"/>
          </a:xfrm>
          <a:prstGeom prst="line">
            <a:avLst/>
          </a:prstGeom>
          <a:noFill/>
          <a:ln w="28575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687" name="Line 9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7524750" y="2151698"/>
            <a:ext cx="0" cy="1952625"/>
          </a:xfrm>
          <a:prstGeom prst="line">
            <a:avLst/>
          </a:prstGeom>
          <a:noFill/>
          <a:ln w="28575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4" name="Text Box 10"/>
          <p:cNvSpPr/>
          <p:nvPr>
            <p:custDataLst>
              <p:tags r:id="rId5"/>
            </p:custDataLst>
          </p:nvPr>
        </p:nvSpPr>
        <p:spPr>
          <a:xfrm>
            <a:off x="4500563" y="1786573"/>
            <a:ext cx="609600" cy="405765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 lIns="68577" tIns="34289" rIns="68577" bIns="34289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00" b="1">
                <a:solidFill>
                  <a:srgbClr val="FF3300"/>
                </a:solidFill>
              </a:rPr>
              <a:t> </a:t>
            </a:r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头</a:t>
            </a:r>
            <a:endParaRPr lang="zh-CN" altLang="en-US" sz="2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Text Box 11"/>
          <p:cNvSpPr/>
          <p:nvPr>
            <p:custDataLst>
              <p:tags r:id="rId6"/>
            </p:custDataLst>
          </p:nvPr>
        </p:nvSpPr>
        <p:spPr>
          <a:xfrm>
            <a:off x="5940425" y="1784985"/>
            <a:ext cx="914400" cy="405765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 lIns="68577" tIns="34289" rIns="68577" bIns="34289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00" b="1">
                <a:solidFill>
                  <a:srgbClr val="FF3300"/>
                </a:solidFill>
              </a:rPr>
              <a:t> </a:t>
            </a:r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躯 干</a:t>
            </a:r>
            <a:endParaRPr lang="zh-CN" altLang="en-US" sz="2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Text Box 12"/>
          <p:cNvSpPr/>
          <p:nvPr>
            <p:custDataLst>
              <p:tags r:id="rId7"/>
            </p:custDataLst>
          </p:nvPr>
        </p:nvSpPr>
        <p:spPr>
          <a:xfrm>
            <a:off x="7812088" y="1784985"/>
            <a:ext cx="609600" cy="405765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 lIns="68577" tIns="34289" rIns="68577" bIns="34289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00">
                <a:solidFill>
                  <a:srgbClr val="FF3300"/>
                </a:solidFill>
              </a:rPr>
              <a:t> </a:t>
            </a:r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尾</a:t>
            </a:r>
            <a:endParaRPr lang="zh-CN" altLang="en-US" sz="2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480" y="208280"/>
            <a:ext cx="24942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ea typeface="黑体" panose="02010609060101010101" pitchFamily="49" charset="-122"/>
                <a:sym typeface="+mn-ea"/>
              </a:rPr>
              <a:t>你都知道吗</a:t>
            </a:r>
            <a:r>
              <a:rPr lang="en-US" altLang="zh-CN" sz="2400" b="1" dirty="0">
                <a:ea typeface="黑体" panose="02010609060101010101" pitchFamily="49" charset="-122"/>
                <a:sym typeface="+mn-ea"/>
              </a:rPr>
              <a:t>?</a:t>
            </a:r>
            <a:endParaRPr lang="en-US" altLang="zh-CN" sz="2400" b="1" dirty="0"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9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2" grpId="0" bldLvl="0" animBg="1"/>
      <p:bldP spid="19464" grpId="0" bldLvl="0" animBg="1"/>
      <p:bldP spid="19465" grpId="0" bldLvl="0" animBg="1"/>
      <p:bldP spid="1946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34975" y="706120"/>
            <a:ext cx="819277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fontAlgn="auto">
              <a:lnSpc>
                <a:spcPct val="100000"/>
              </a:lnSpc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+mj-lt"/>
                <a:ea typeface="黑体" panose="02010609060101010101" pitchFamily="49" charset="-122"/>
                <a:cs typeface="+mj-lt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ea typeface="黑体" panose="02010609060101010101" pitchFamily="49" charset="-122"/>
              </a:rPr>
              <a:t>．水流入鱼口后，从什么地方流出？流入的水和流出的水，溶解的气体成分会有哪些变化？</a:t>
            </a:r>
            <a:endParaRPr lang="zh-CN" altLang="en-US" sz="24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9086" y="1698281"/>
            <a:ext cx="8144828" cy="23069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水流入鱼口后，经过鳃，然后从鳃盖后缘流出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在水流经鳃丝时，水中溶解的氧气进入鳃丝的毛细血管中，而鳃丝中的二氧化碳则排放到水中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流出的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水和流入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的水相比，水中溶解的氧气减少，二氧化碳增多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6802" name="Rectangle 11"/>
          <p:cNvSpPr>
            <a:spLocks noChangeArrowheads="1"/>
          </p:cNvSpPr>
          <p:nvPr/>
        </p:nvSpPr>
        <p:spPr bwMode="auto">
          <a:xfrm>
            <a:off x="431800" y="701993"/>
            <a:ext cx="82804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91436" tIns="45718" rIns="91436" bIns="45718">
            <a:spAutoFit/>
          </a:bodyPr>
          <a:p>
            <a:pPr algn="just"/>
            <a:r>
              <a:rPr lang="en-US" altLang="zh-CN" sz="2400" b="1">
                <a:solidFill>
                  <a:schemeClr val="tx1"/>
                </a:solidFill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solidFill>
                  <a:schemeClr val="tx1"/>
                </a:solidFill>
                <a:ea typeface="黑体" panose="02010609060101010101" pitchFamily="49" charset="-122"/>
              </a:rPr>
              <a:t>鱼鳃的哪些特点对它在水中呼吸至关重要，分析鱼儿离不开水的原因。</a:t>
            </a:r>
            <a:endParaRPr lang="zh-CN" altLang="en-US" sz="24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76803" name="Picture 2" descr="20083291528432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1463" y="1770381"/>
            <a:ext cx="6061075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Rectangle 9"/>
          <p:cNvSpPr>
            <a:spLocks noChangeArrowheads="1"/>
          </p:cNvSpPr>
          <p:nvPr/>
        </p:nvSpPr>
        <p:spPr bwMode="auto">
          <a:xfrm>
            <a:off x="623570" y="2966085"/>
            <a:ext cx="7822565" cy="1197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6" tIns="45718" rIns="91436" bIns="45718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a typeface="黑体" panose="02010609060101010101" pitchFamily="49" charset="-122"/>
              </a:rPr>
              <a:t>鱼儿离开了水后，鳃丝粘连在一起，减少了与空气的接触面积，因不能获得充足的氧气而窒息死亡。</a:t>
            </a:r>
            <a:endParaRPr lang="zh-CN" altLang="en-US" sz="24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26627" name="Rectangle 8"/>
          <p:cNvSpPr/>
          <p:nvPr/>
        </p:nvSpPr>
        <p:spPr>
          <a:xfrm>
            <a:off x="589280" y="744855"/>
            <a:ext cx="153797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6" tIns="45718" rIns="91436" bIns="45718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答案：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205" y="1341755"/>
            <a:ext cx="81311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鳃鲜红，内含丰富的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毛细血管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。鳃丝既多又细，在水中时鳃丝展开，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增大了与水的接触面积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，有利于鱼在水中呼吸。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7689" y="2399162"/>
            <a:ext cx="686276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sz="28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鱼</a:t>
            </a:r>
            <a:endParaRPr lang="zh-CN" sz="28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9735" y="1123924"/>
            <a:ext cx="6131719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身体分为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头部、躯干部和尾部</a:t>
            </a: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三部分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15390" y="1489710"/>
            <a:ext cx="474345" cy="2726690"/>
          </a:xfrm>
          <a:prstGeom prst="leftBrace">
            <a:avLst>
              <a:gd name="adj1" fmla="val 64759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9735" y="1746250"/>
            <a:ext cx="3743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左右侧扁，大多呈</a:t>
            </a:r>
            <a:r>
              <a:rPr lang="zh-CN" sz="2400" b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流线型</a:t>
            </a:r>
            <a:endParaRPr lang="zh-CN" altLang="en-US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9735" y="2427420"/>
            <a:ext cx="5511641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常有</a:t>
            </a:r>
            <a:r>
              <a:rPr lang="zh-CN" sz="2400" b="0" dirty="0" smtClean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鳞片</a:t>
            </a:r>
            <a:r>
              <a:rPr lang="zh-CN" sz="2400" b="0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覆盖，鳞片表面有滑滑的</a:t>
            </a:r>
            <a:r>
              <a:rPr lang="zh-CN" sz="2400" b="0" dirty="0" smtClean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粘液</a:t>
            </a:r>
            <a:endParaRPr lang="zh-CN" sz="2400" b="0" dirty="0" smtClean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9735" y="3107055"/>
            <a:ext cx="73259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有脊柱，支撑身体；两侧附有肌肉，对运动起作用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89735" y="3823785"/>
            <a:ext cx="679989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通过尾部和躯干部的摆动及鳍的协调作用游泳</a:t>
            </a:r>
            <a:endParaRPr lang="zh-CN" sz="2400" b="0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33705" y="152400"/>
            <a:ext cx="2257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</a:pPr>
            <a:r>
              <a:rPr lang="zh-CN" sz="32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一、鱼</a:t>
            </a:r>
            <a:endParaRPr lang="zh-CN" sz="3200" b="1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 bldLvl="0" animBg="1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488_1*a*1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单击此处添加文档标题"/>
</p:tagLst>
</file>

<file path=ppt/tags/tag12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488_1*f*4"/>
  <p:tag name="KSO_WM_TEMPLATE_CATEGORY" val="custom"/>
  <p:tag name="KSO_WM_TEMPLATE_INDEX" val="20233488"/>
  <p:tag name="KSO_WM_UNIT_LAYERLEVEL" val="1"/>
  <p:tag name="KSO_WM_TAG_VERSION" val="3.0"/>
  <p:tag name="KSO_WM_BEAUTIFY_FLAG" val="#wm#"/>
  <p:tag name="KSO_WM_UNIT_PRESET_TEXT" val="汇报人：WPS"/>
</p:tagLst>
</file>

<file path=ppt/tags/tag12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  <p:tag name="KSO_WM_SLIDE_THEME_ID" val="3323111"/>
  <p:tag name="KSO_WM_SLIDE_THEME_NAME" val="蓝白色默认模板简约风主题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2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SLIDE_MODEL_TYPE" val="numdgm"/>
  <p:tag name="KSO_WM_SLIDE_THEME_ID" val="3323111"/>
  <p:tag name="KSO_WM_SLIDE_THEME_NAME" val="蓝白色默认模板简约风主题"/>
  <p:tag name="KSO_WM_SLIDE_TYPE" val="text"/>
</p:tagLst>
</file>

<file path=ppt/tags/tag14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8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4735_1*a*1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40597a18a734611a5d7bf58dd3bf7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6b789dd1ad24475380ff299f96381ce9"/>
  <p:tag name="KSO_WM_UNIT_TEXT_FILL_FORE_SCHEMECOLOR_INDEX_BRIGHTNESS" val="0"/>
  <p:tag name="KSO_WM_UNIT_TEXT_FILL_FORE_SCHEMECOLOR_INDEX" val="13"/>
  <p:tag name="KSO_WM_UNIT_TEXT_FILL_TYPE" val="1"/>
  <p:tag name="KSO_WM_TEMPLATE_ASSEMBLE_XID" val="60656f654054ed1e2fb80948"/>
  <p:tag name="KSO_WM_TEMPLATE_ASSEMBLE_GROUPID" val="60656f654054ed1e2fb80948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35_1*i*5"/>
  <p:tag name="KSO_WM_TEMPLATE_CATEGORY" val="diagram"/>
  <p:tag name="KSO_WM_TEMPLATE_INDEX" val="20214735"/>
  <p:tag name="KSO_WM_UNIT_LAYERLEVEL" val="1"/>
  <p:tag name="KSO_WM_TAG_VERSION" val="1.0"/>
  <p:tag name="KSO_WM_BEAUTIFY_FLAG" val=""/>
  <p:tag name="KSO_WM_UNIT_BLOCK" val="0"/>
  <p:tag name="KSO_WM_UNIT_SM_LIMIT_TYPE" val="2"/>
  <p:tag name="KSO_WM_UNIT_DEC_AREA_ID" val="1db9c723d5a24b58ab96c856c0cd4e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60656f654054ed1e2fb80948"/>
  <p:tag name="KSO_WM_TEMPLATE_ASSEMBLE_GROUPID" val="60656f654054ed1e2fb80948"/>
</p:tagLst>
</file>

<file path=ppt/tags/tag15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5782_2*m_h_f*1_1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5782_2*m_h_i*1_2_3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LINE_FORE_SCHEMECOLOR_INDEX_BRIGHTNESS" val="0"/>
  <p:tag name="KSO_WM_UNIT_LINE_FORE_SCHEMECOLOR_INDEX" val="5"/>
  <p:tag name="KSO_WM_UNIT_LINE_FILL_TYPE" val="2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1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1_3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5782_2*m_h_f*1_2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5782_2*m_h_i*1_3_3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LINE_FORE_SCHEMECOLOR_INDEX_BRIGHTNESS" val="0"/>
  <p:tag name="KSO_WM_UNIT_LINE_FORE_SCHEMECOLOR_INDEX" val="5"/>
  <p:tag name="KSO_WM_UNIT_LINE_FILL_TYPE" val="2"/>
  <p:tag name="KSO_WM_UNIT_USESOURCEFORMAT_APPLY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2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2_4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2_4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5782_2*m_h_f*1_3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3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3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3_4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3_4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2"/>
  <p:tag name="KSO_WM_UNIT_ID" val="diagram20205782_2*m_h_i*1_2_2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2"/>
  <p:tag name="KSO_WM_UNIT_ID" val="diagram20205782_2*m_h_i*1_1_2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2"/>
  <p:tag name="KSO_WM_UNIT_ID" val="diagram20205782_2*m_h_i*1_3_2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5782_2*m_h_f*1_3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3_1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3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3_4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YPE" val="m_h_i"/>
  <p:tag name="KSO_WM_UNIT_INDEX" val="1_3_4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2"/>
  <p:tag name="KSO_WM_UNIT_ID" val="diagram20205782_2*m_h_i*1_3_2"/>
  <p:tag name="KSO_WM_TEMPLATE_CATEGORY" val="diagram"/>
  <p:tag name="KSO_WM_TEMPLATE_INDEX" val="20205782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BEAUTIFY_FLAG" val="#wm#"/>
  <p:tag name="KSO_WM_TEMPLATE_CATEGORY" val="diagram"/>
  <p:tag name="KSO_WM_TEMPLATE_INDEX" val="20214735"/>
  <p:tag name="KSO_WM_SLIDE_ID" val="diagram2021473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12*490"/>
  <p:tag name="KSO_WM_SLIDE_POSITION" val="0*48"/>
  <p:tag name="KSO_WM_TAG_VERSION" val="1.0"/>
  <p:tag name="KSO_WM_SLIDE_LAYOUT" val="a_d"/>
  <p:tag name="KSO_WM_SLIDE_LAYOUT_CNT" val="1_1"/>
  <p:tag name="KSO_WM_SLIDE_LAYOUT_INFO" val="{&quot;direction&quot;:1,&quot;id&quot;:&quot;2021-04-01T15:44:08&quot;,&quot;maxSize&quot;:{&quot;size1&quot;:46.29961050101168},&quot;minSize&quot;:{&quot;size1&quot;:35.09961050101168},&quot;normalSize&quot;:{&quot;size1&quot;:35.09961050101168},&quot;subLayout&quot;:[{&quot;id&quot;:&quot;2021-04-01T15:44:08&quot;,&quot;margin&quot;:{&quot;bottom&quot;:3.836724281311035,&quot;left&quot;:1.2697499990463257,&quot;right&quot;:0.01950000412762165,&quot;top&quot;:4.445799827575684},&quot;type&quot;:0},{&quot;id&quot;:&quot;2021-04-01T15:44:08&quot;,&quot;margin&quot;:{&quot;bottom&quot;:1.269906759262085,&quot;left&quot;:1.2502501010894775,&quot;right&quot;:1.2697499990463257,&quot;top&quot;:2.5405635833740234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4e3747e3ea6e293b257"/>
  <p:tag name="KSO_WM_CHIP_FILLPROP" val="[[{&quot;text_align&quot;:&quot;lm&quot;,&quot;text_direction&quot;:&quot;horizontal&quot;,&quot;support_big_font&quot;:false,&quot;picture_toward&quot;:0,&quot;picture_dockside&quot;:[],&quot;fill_id&quot;:&quot;a53971bed3924079ab3e4b00b6b6cbeb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c7046210fc6c4d52a930c2f23713b1af&quot;,&quot;fill_align&quot;:&quot;cm&quot;,&quot;chip_types&quot;:[&quot;diagram&quot;,&quot;picture&quot;,&quot;chart&quot;,&quot;table&quot;,&quot;video&quot;]}]]"/>
  <p:tag name="KSO_WM_CHIP_DECFILLPROP" val="[]"/>
  <p:tag name="KSO_WM_SLIDE_CAN_ADD_NAVIGATION" val="1"/>
  <p:tag name="KSO_WM_CHIP_GROUPID" val="5f71a4e3747e3ea6e293b256"/>
  <p:tag name="KSO_WM_SLIDE_BK_DARK_LIGHT" val="2"/>
  <p:tag name="KSO_WM_SLIDE_BACKGROUND_TYPE" val="general"/>
  <p:tag name="KSO_WM_SLIDE_SUPPORT_FEATURE_TYPE" val="3"/>
  <p:tag name="KSO_WM_TEMPLATE_ASSEMBLE_XID" val="60656f654054ed1e2fb80948"/>
  <p:tag name="KSO_WM_TEMPLATE_ASSEMBLE_GROUPID" val="60656f654054ed1e2fb80948"/>
  <p:tag name="KSO_WM_SLIDE_THEME_ID" val="3323111"/>
  <p:tag name="KSO_WM_SLIDE_THEME_NAME" val="蓝白色默认模板简约风主题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4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187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SLIDE_THEME_ID" val="3323111"/>
  <p:tag name="KSO_WM_SLIDE_THEME_NAME" val="蓝白色默认模板简约风主题"/>
  <p:tag name="KSO_WM_SLIDE_TYPE" val="text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00.xml><?xml version="1.0" encoding="utf-8"?>
<p:tagLst xmlns:p="http://schemas.openxmlformats.org/presentationml/2006/main">
  <p:tag name="COMMONDATA" val="eyJoZGlkIjoiYWY3ZTM4MmMxMDZiNWZhZmZhNTcyNzc1ZTRjYTU5MTIifQ=="/>
  <p:tag name="KSO_WPP_MARK_KEY" val="21fff8d5-03de-47aa-8998-e6b7ce6136cf"/>
  <p:tag name="commondata" val="eyJoZGlkIjoiN2YxOGMyNDFkMTQxMWJhZTVlZDhiNDQyZGU2OTYwOWEifQ==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50"/>
  <p:tag name="KSO_WM_TEMPLATE_CATEGORY" val="custom"/>
  <p:tag name="KSO_WM_TEMPLATE_INDEX" val="2023348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48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488"/>
  <p:tag name="KSO_WM_TEMPLATE_THUMBS_INDEX" val="1、9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FEFEFE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WPS 演示</Application>
  <PresentationFormat>自定义</PresentationFormat>
  <Paragraphs>165</Paragraphs>
  <Slides>19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阿里巴巴普惠体 B</vt:lpstr>
      <vt:lpstr>Segoe UI</vt:lpstr>
      <vt:lpstr>微软雅黑</vt:lpstr>
      <vt:lpstr>Wingdings</vt:lpstr>
      <vt:lpstr>Calibri</vt:lpstr>
      <vt:lpstr>Arial Unicode MS</vt:lpstr>
      <vt:lpstr>Office 主题​​</vt:lpstr>
      <vt:lpstr>1_Office 主题​​</vt:lpstr>
      <vt:lpstr>鱼 第2课时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三、鱼与人类生活的关系</vt:lpstr>
      <vt:lpstr>三、鱼与人类生活的关系</vt:lpstr>
      <vt:lpstr>三、鱼与人类生活的关系</vt:lpstr>
      <vt:lpstr>PowerPoint 演示文稿</vt:lpstr>
      <vt:lpstr>课堂小结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第四节 鱼（第2课时）</dc:title>
  <dc:creator/>
  <cp:lastModifiedBy>Administrator</cp:lastModifiedBy>
  <cp:revision>30</cp:revision>
  <dcterms:created xsi:type="dcterms:W3CDTF">2018-12-13T05:08:00Z</dcterms:created>
  <dcterms:modified xsi:type="dcterms:W3CDTF">2024-08-31T00:58:35Z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46AAEA59B3FC4997843EBD408C287BC3</vt:lpwstr>
  </property>
</Properties>
</file>