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5"/>
  </p:notesMasterIdLst>
  <p:handoutMasterIdLst>
    <p:handoutMasterId r:id="rId25"/>
  </p:handoutMasterIdLst>
  <p:sldIdLst>
    <p:sldId id="414" r:id="rId4"/>
    <p:sldId id="430" r:id="rId6"/>
    <p:sldId id="431" r:id="rId7"/>
    <p:sldId id="384" r:id="rId8"/>
    <p:sldId id="432" r:id="rId9"/>
    <p:sldId id="385" r:id="rId10"/>
    <p:sldId id="433" r:id="rId11"/>
    <p:sldId id="434" r:id="rId12"/>
    <p:sldId id="389" r:id="rId13"/>
    <p:sldId id="436" r:id="rId14"/>
    <p:sldId id="437" r:id="rId15"/>
    <p:sldId id="438" r:id="rId16"/>
    <p:sldId id="440" r:id="rId17"/>
    <p:sldId id="402" r:id="rId18"/>
    <p:sldId id="401" r:id="rId19"/>
    <p:sldId id="376" r:id="rId20"/>
    <p:sldId id="409" r:id="rId21"/>
    <p:sldId id="411" r:id="rId22"/>
    <p:sldId id="377" r:id="rId23"/>
    <p:sldId id="333" r:id="rId24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02" userDrawn="1">
          <p15:clr>
            <a:srgbClr val="A4A3A4"/>
          </p15:clr>
        </p15:guide>
        <p15:guide id="2" pos="297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JZX010" initials="" lastIdx="0" clrIdx="0"/>
  <p:cmAuthor id="1" name="kingsoft" initials="k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9FA9"/>
    <a:srgbClr val="034C4F"/>
    <a:srgbClr val="057D84"/>
    <a:srgbClr val="000000"/>
    <a:srgbClr val="F0F2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 varScale="1">
        <p:scale>
          <a:sx n="53" d="100"/>
          <a:sy n="53" d="100"/>
        </p:scale>
        <p:origin x="43" y="662"/>
      </p:cViewPr>
      <p:guideLst>
        <p:guide orient="horz" pos="1602"/>
        <p:guide pos="297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50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0" Type="http://schemas.openxmlformats.org/officeDocument/2006/relationships/tags" Target="tags/tag181.xml"/><Relationship Id="rId3" Type="http://schemas.openxmlformats.org/officeDocument/2006/relationships/slideMaster" Target="slideMasters/slideMaster2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BE08E3-62A4-4D67-A0D3-6CDA50AD2D42}" type="datetimeFigureOut">
              <a:rPr lang="zh-CN" altLang="en-US" smtClean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黑体" panose="02010609060101010101" charset="-122"/>
              </a:rPr>
            </a:fld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BFF459-5452-4EC4-A7B8-50307DE2DFD1}" type="slidenum">
              <a:rPr lang="zh-CN" altLang="en-US" smtClean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黑体" panose="02010609060101010101" charset="-122"/>
              </a:rPr>
            </a:fld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黑体" panose="0201060906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黑体" panose="02010609060101010101" charset="-122"/>
              </a:defRPr>
            </a:lvl1pPr>
          </a:lstStyle>
          <a:p>
            <a:fld id="{0CD85FCF-7D49-4CE7-A1CE-21784D1C65D1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黑体" panose="0201060906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黑体" panose="02010609060101010101" charset="-122"/>
              </a:defRPr>
            </a:lvl1pPr>
          </a:lstStyle>
          <a:p>
            <a:fld id="{9F68391F-BA7B-4293-B5E3-8DBFBEAE65A5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阿里巴巴普惠体 H" panose="00020600040101010101" pitchFamily="18" charset="-122"/>
        <a:ea typeface="阿里巴巴普惠体 H" panose="00020600040101010101" pitchFamily="18" charset="-122"/>
        <a:cs typeface="黑体" panose="02010609060101010101" charset="-122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阿里巴巴普惠体 H" panose="00020600040101010101" pitchFamily="18" charset="-122"/>
        <a:ea typeface="阿里巴巴普惠体 H" panose="00020600040101010101" pitchFamily="18" charset="-122"/>
        <a:cs typeface="黑体" panose="02010609060101010101" charset="-122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阿里巴巴普惠体 H" panose="00020600040101010101" pitchFamily="18" charset="-122"/>
        <a:ea typeface="阿里巴巴普惠体 H" panose="00020600040101010101" pitchFamily="18" charset="-122"/>
        <a:cs typeface="黑体" panose="02010609060101010101" charset="-122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阿里巴巴普惠体 H" panose="00020600040101010101" pitchFamily="18" charset="-122"/>
        <a:ea typeface="阿里巴巴普惠体 H" panose="00020600040101010101" pitchFamily="18" charset="-122"/>
        <a:cs typeface="黑体" panose="02010609060101010101" charset="-122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阿里巴巴普惠体 H" panose="00020600040101010101" pitchFamily="18" charset="-122"/>
        <a:ea typeface="阿里巴巴普惠体 H" panose="00020600040101010101" pitchFamily="18" charset="-122"/>
        <a:cs typeface="黑体" panose="02010609060101010101" charset="-122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6DF685-6826-4BAA-B89E-CF7624DBFC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536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zh-CN"/>
              <a:t>6</a:t>
            </a:r>
            <a:r>
              <a:rPr lang="zh-CN" altLang="zh-CN"/>
              <a:t>、用吸管吸取少量稀释的碘液，在盖玻片的一端滴加，然后在另一端用吸水纸吸取，反复多次直到染色为止。</a:t>
            </a:r>
            <a:endParaRPr lang="zh-CN" altLang="zh-CN"/>
          </a:p>
          <a:p>
            <a:r>
              <a:rPr lang="zh-CN" altLang="zh-CN"/>
              <a:t>染色可能会破坏细胞的固有形态，但是便于初学者寻找和观察细胞。</a:t>
            </a:r>
            <a:endParaRPr lang="zh-CN" altLang="zh-CN"/>
          </a:p>
          <a:p>
            <a:r>
              <a:rPr lang="zh-CN" altLang="zh-CN"/>
              <a:t>接下来我们就到镜下去观察一下吧。</a:t>
            </a:r>
            <a:endParaRPr lang="zh-CN" altLang="zh-CN"/>
          </a:p>
          <a:p>
            <a:endParaRPr lang="zh-CN" altLang="en-US"/>
          </a:p>
        </p:txBody>
      </p:sp>
      <p:sp>
        <p:nvSpPr>
          <p:cNvPr id="1536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97F92C62-22E7-4210-9792-B7895CFB5C8A}" type="slidenum">
              <a:rPr lang="zh-CN" altLang="en-US">
                <a:latin typeface="黑体" panose="02010609060101010101" charset="-122"/>
              </a:rPr>
            </a:fld>
            <a:endParaRPr lang="zh-CN" altLang="en-US">
              <a:latin typeface="黑体" panose="02010609060101010101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7" Type="http://schemas.openxmlformats.org/officeDocument/2006/relationships/tags" Target="../tags/tag85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93.xml"/><Relationship Id="rId8" Type="http://schemas.openxmlformats.org/officeDocument/2006/relationships/tags" Target="../tags/tag92.xml"/><Relationship Id="rId7" Type="http://schemas.openxmlformats.org/officeDocument/2006/relationships/tags" Target="../tags/tag91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6" Type="http://schemas.openxmlformats.org/officeDocument/2006/relationships/tags" Target="../tags/tag114.xml"/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07976" y="102394"/>
            <a:ext cx="8528050" cy="2470556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07976" y="2957848"/>
            <a:ext cx="8528049" cy="1707020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21494" y="972026"/>
            <a:ext cx="8100060" cy="431959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100" b="0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r>
              <a:rPr lang="zh-CN" altLang="en-US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55601" y="368300"/>
            <a:ext cx="8432800" cy="2223700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55601" y="2952799"/>
            <a:ext cx="8432799" cy="1739852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300075"/>
            <a:ext cx="485775" cy="514413"/>
          </a:xfrm>
          <a:prstGeom prst="rect">
            <a:avLst/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algn="ctr"/>
            <a:endParaRPr lang="zh-CN" altLang="en-US" dirty="0">
              <a:ea typeface="阿里巴巴普惠体 B" panose="00020600040101010101" pitchFamily="18" charset="-122"/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07976" y="102394"/>
            <a:ext cx="8528050" cy="2470556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07976" y="2957848"/>
            <a:ext cx="8528049" cy="1707020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93341" y="612774"/>
            <a:ext cx="2160000" cy="3867150"/>
          </a:xfrm>
        </p:spPr>
        <p:txBody>
          <a:bodyPr wrap="square" anchor="ctr">
            <a:normAutofit/>
          </a:bodyPr>
          <a:lstStyle>
            <a:lvl1pPr algn="ctr">
              <a:defRPr sz="37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15975" y="2770583"/>
            <a:ext cx="7512050" cy="1839517"/>
          </a:xfrm>
        </p:spPr>
        <p:txBody>
          <a:bodyPr wrap="square" anchor="t">
            <a:normAutofit/>
          </a:bodyPr>
          <a:lstStyle>
            <a:lvl1pPr algn="ctr">
              <a:defRPr sz="31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815975" y="234951"/>
            <a:ext cx="7512050" cy="2196305"/>
          </a:xfrm>
        </p:spPr>
        <p:txBody>
          <a:bodyPr wrap="square" anchor="b">
            <a:normAutofit/>
          </a:bodyPr>
          <a:lstStyle>
            <a:lvl1pPr marL="0" indent="0" algn="ctr">
              <a:buNone/>
              <a:defRPr sz="6000" b="1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2101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73487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20780" y="1027110"/>
            <a:ext cx="3868340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20780" y="1549766"/>
            <a:ext cx="3868340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733449" y="1016156"/>
            <a:ext cx="3887391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733449" y="1538813"/>
            <a:ext cx="3887391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28650" y="270000"/>
            <a:ext cx="7886700" cy="43632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21494" y="972026"/>
            <a:ext cx="8100060" cy="431959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100" b="0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r>
              <a:rPr lang="zh-CN" altLang="en-US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55601" y="368300"/>
            <a:ext cx="8432800" cy="2223700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55601" y="2952799"/>
            <a:ext cx="8432799" cy="1739852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93341" y="612774"/>
            <a:ext cx="2160000" cy="3867150"/>
          </a:xfrm>
        </p:spPr>
        <p:txBody>
          <a:bodyPr wrap="square" anchor="ctr">
            <a:normAutofit/>
          </a:bodyPr>
          <a:lstStyle>
            <a:lvl1pPr algn="ctr">
              <a:defRPr sz="37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15975" y="2770583"/>
            <a:ext cx="7512050" cy="1839517"/>
          </a:xfrm>
        </p:spPr>
        <p:txBody>
          <a:bodyPr wrap="square" anchor="t">
            <a:normAutofit/>
          </a:bodyPr>
          <a:lstStyle>
            <a:lvl1pPr algn="ctr">
              <a:defRPr sz="31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815975" y="234951"/>
            <a:ext cx="7512050" cy="2196305"/>
          </a:xfrm>
        </p:spPr>
        <p:txBody>
          <a:bodyPr wrap="square" anchor="b">
            <a:normAutofit/>
          </a:bodyPr>
          <a:lstStyle>
            <a:lvl1pPr marL="0" indent="0" algn="ctr">
              <a:buNone/>
              <a:defRPr sz="6000" b="1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2101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73487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20780" y="1027110"/>
            <a:ext cx="3868340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20780" y="1549766"/>
            <a:ext cx="3868340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733449" y="1016156"/>
            <a:ext cx="3887391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733449" y="1538813"/>
            <a:ext cx="3887391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28650" y="270000"/>
            <a:ext cx="7886700" cy="43632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60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59.xml"/><Relationship Id="rId18" Type="http://schemas.openxmlformats.org/officeDocument/2006/relationships/tags" Target="../tags/tag58.xml"/><Relationship Id="rId17" Type="http://schemas.openxmlformats.org/officeDocument/2006/relationships/tags" Target="../tags/tag57.xml"/><Relationship Id="rId16" Type="http://schemas.openxmlformats.org/officeDocument/2006/relationships/tags" Target="../tags/tag56.xml"/><Relationship Id="rId15" Type="http://schemas.openxmlformats.org/officeDocument/2006/relationships/tags" Target="../tags/tag55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9" Type="http://schemas.openxmlformats.org/officeDocument/2006/relationships/theme" Target="../theme/theme2.xml"/><Relationship Id="rId18" Type="http://schemas.openxmlformats.org/officeDocument/2006/relationships/tags" Target="../tags/tag120.xml"/><Relationship Id="rId17" Type="http://schemas.openxmlformats.org/officeDocument/2006/relationships/tags" Target="../tags/tag119.xml"/><Relationship Id="rId16" Type="http://schemas.openxmlformats.org/officeDocument/2006/relationships/tags" Target="../tags/tag118.xml"/><Relationship Id="rId15" Type="http://schemas.openxmlformats.org/officeDocument/2006/relationships/tags" Target="../tags/tag117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521100" y="270000"/>
            <a:ext cx="8100000" cy="54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521018" y="1023461"/>
            <a:ext cx="8099584" cy="360997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521018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6565583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</p:titleStyle>
    <p:bodyStyle>
      <a:lvl1pPr marL="171450" indent="-171450" algn="l" defTabSz="685800" rtl="0" eaLnBrk="1" latinLnBrk="0" hangingPunct="1">
        <a:lnSpc>
          <a:spcPct val="13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  <a:lvl2pPr marL="403860" indent="-15494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2pPr>
      <a:lvl3pPr marL="599440" indent="-121285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3pPr>
      <a:lvl4pPr marL="772795" indent="-11176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4pPr>
      <a:lvl5pPr marL="926465" indent="-9525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0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521100" y="270000"/>
            <a:ext cx="8100000" cy="54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521018" y="1023461"/>
            <a:ext cx="8099584" cy="360997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521018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565583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</p:titleStyle>
    <p:bodyStyle>
      <a:lvl1pPr marL="171450" indent="-171450" algn="l" defTabSz="685800" rtl="0" eaLnBrk="1" latinLnBrk="0" hangingPunct="1">
        <a:lnSpc>
          <a:spcPct val="13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  <a:lvl2pPr marL="403860" indent="-15494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2pPr>
      <a:lvl3pPr marL="599440" indent="-121285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3pPr>
      <a:lvl4pPr marL="772795" indent="-11176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4pPr>
      <a:lvl5pPr marL="926465" indent="-9525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0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123.xml"/><Relationship Id="rId4" Type="http://schemas.openxmlformats.org/officeDocument/2006/relationships/tags" Target="../tags/tag122.xml"/><Relationship Id="rId3" Type="http://schemas.openxmlformats.org/officeDocument/2006/relationships/tags" Target="../tags/tag121.xml"/><Relationship Id="rId2" Type="http://schemas.openxmlformats.org/officeDocument/2006/relationships/image" Target="../media/image2.jpeg"/><Relationship Id="rId1" Type="http://schemas.openxmlformats.org/officeDocument/2006/relationships/hyperlink" Target="http://www.cbc.ytu.edu.cn/swsyzx/html/zhaopianjijin/20070531/41.html" TargetMode="Externa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36.xml"/><Relationship Id="rId2" Type="http://schemas.openxmlformats.org/officeDocument/2006/relationships/tags" Target="../tags/tag135.xml"/><Relationship Id="rId1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137.xml"/><Relationship Id="rId4" Type="http://schemas.openxmlformats.org/officeDocument/2006/relationships/image" Target="../media/image25.jpeg"/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138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45.xml"/><Relationship Id="rId8" Type="http://schemas.openxmlformats.org/officeDocument/2006/relationships/tags" Target="../tags/tag144.xml"/><Relationship Id="rId7" Type="http://schemas.openxmlformats.org/officeDocument/2006/relationships/tags" Target="../tags/tag143.xml"/><Relationship Id="rId6" Type="http://schemas.openxmlformats.org/officeDocument/2006/relationships/tags" Target="../tags/tag142.xml"/><Relationship Id="rId5" Type="http://schemas.openxmlformats.org/officeDocument/2006/relationships/tags" Target="../tags/tag141.xml"/><Relationship Id="rId4" Type="http://schemas.openxmlformats.org/officeDocument/2006/relationships/image" Target="../media/image31.jpeg"/><Relationship Id="rId30" Type="http://schemas.openxmlformats.org/officeDocument/2006/relationships/slideLayout" Target="../slideLayouts/slideLayout12.xml"/><Relationship Id="rId3" Type="http://schemas.openxmlformats.org/officeDocument/2006/relationships/tags" Target="../tags/tag140.xml"/><Relationship Id="rId29" Type="http://schemas.openxmlformats.org/officeDocument/2006/relationships/tags" Target="../tags/tag165.xml"/><Relationship Id="rId28" Type="http://schemas.openxmlformats.org/officeDocument/2006/relationships/tags" Target="../tags/tag164.xml"/><Relationship Id="rId27" Type="http://schemas.openxmlformats.org/officeDocument/2006/relationships/tags" Target="../tags/tag163.xml"/><Relationship Id="rId26" Type="http://schemas.openxmlformats.org/officeDocument/2006/relationships/tags" Target="../tags/tag162.xml"/><Relationship Id="rId25" Type="http://schemas.openxmlformats.org/officeDocument/2006/relationships/tags" Target="../tags/tag161.xml"/><Relationship Id="rId24" Type="http://schemas.openxmlformats.org/officeDocument/2006/relationships/tags" Target="../tags/tag160.xml"/><Relationship Id="rId23" Type="http://schemas.openxmlformats.org/officeDocument/2006/relationships/tags" Target="../tags/tag159.xml"/><Relationship Id="rId22" Type="http://schemas.openxmlformats.org/officeDocument/2006/relationships/tags" Target="../tags/tag158.xml"/><Relationship Id="rId21" Type="http://schemas.openxmlformats.org/officeDocument/2006/relationships/tags" Target="../tags/tag157.xml"/><Relationship Id="rId20" Type="http://schemas.openxmlformats.org/officeDocument/2006/relationships/tags" Target="../tags/tag156.xml"/><Relationship Id="rId2" Type="http://schemas.openxmlformats.org/officeDocument/2006/relationships/image" Target="../media/image30.png"/><Relationship Id="rId19" Type="http://schemas.openxmlformats.org/officeDocument/2006/relationships/tags" Target="../tags/tag155.xml"/><Relationship Id="rId18" Type="http://schemas.openxmlformats.org/officeDocument/2006/relationships/tags" Target="../tags/tag154.xml"/><Relationship Id="rId17" Type="http://schemas.openxmlformats.org/officeDocument/2006/relationships/tags" Target="../tags/tag153.xml"/><Relationship Id="rId16" Type="http://schemas.openxmlformats.org/officeDocument/2006/relationships/tags" Target="../tags/tag152.xml"/><Relationship Id="rId15" Type="http://schemas.openxmlformats.org/officeDocument/2006/relationships/tags" Target="../tags/tag151.xml"/><Relationship Id="rId14" Type="http://schemas.openxmlformats.org/officeDocument/2006/relationships/tags" Target="../tags/tag150.xml"/><Relationship Id="rId13" Type="http://schemas.openxmlformats.org/officeDocument/2006/relationships/tags" Target="../tags/tag149.xml"/><Relationship Id="rId12" Type="http://schemas.openxmlformats.org/officeDocument/2006/relationships/tags" Target="../tags/tag148.xml"/><Relationship Id="rId11" Type="http://schemas.openxmlformats.org/officeDocument/2006/relationships/tags" Target="../tags/tag147.xml"/><Relationship Id="rId10" Type="http://schemas.openxmlformats.org/officeDocument/2006/relationships/tags" Target="../tags/tag146.xml"/><Relationship Id="rId1" Type="http://schemas.openxmlformats.org/officeDocument/2006/relationships/tags" Target="../tags/tag13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tags" Target="../tags/tag166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Relationship Id="rId3" Type="http://schemas.openxmlformats.org/officeDocument/2006/relationships/hyperlink" Target="http://www.cbc.ytu.edu.cn/swsyzx/html/zhaopianjijin/20070531/41_2.html" TargetMode="External"/><Relationship Id="rId2" Type="http://schemas.openxmlformats.org/officeDocument/2006/relationships/image" Target="../media/image2.jpeg"/><Relationship Id="rId1" Type="http://schemas.openxmlformats.org/officeDocument/2006/relationships/hyperlink" Target="http://www.cbc.ytu.edu.cn/swsyzx/html/zhaopianjijin/20070531/41.html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7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" Type="http://schemas.openxmlformats.org/officeDocument/2006/relationships/tags" Target="../tags/tag168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73.xml"/><Relationship Id="rId2" Type="http://schemas.openxmlformats.org/officeDocument/2006/relationships/tags" Target="../tags/tag172.xml"/><Relationship Id="rId1" Type="http://schemas.openxmlformats.org/officeDocument/2006/relationships/tags" Target="../tags/tag171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76.xml"/><Relationship Id="rId2" Type="http://schemas.openxmlformats.org/officeDocument/2006/relationships/tags" Target="../tags/tag175.xml"/><Relationship Id="rId1" Type="http://schemas.openxmlformats.org/officeDocument/2006/relationships/tags" Target="../tags/tag174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79.xml"/><Relationship Id="rId2" Type="http://schemas.openxmlformats.org/officeDocument/2006/relationships/tags" Target="../tags/tag178.xml"/><Relationship Id="rId1" Type="http://schemas.openxmlformats.org/officeDocument/2006/relationships/tags" Target="../tags/tag17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24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80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jpeg"/><Relationship Id="rId7" Type="http://schemas.openxmlformats.org/officeDocument/2006/relationships/hyperlink" Target="http://www.68528.com.cn/product_list.asp?Page=23&amp;bid=&amp;sid=" TargetMode="External"/><Relationship Id="rId6" Type="http://schemas.openxmlformats.org/officeDocument/2006/relationships/image" Target="../media/image6.jpeg"/><Relationship Id="rId5" Type="http://schemas.openxmlformats.org/officeDocument/2006/relationships/hyperlink" Target="http://www.cmden.com/rj/s14761.htm" TargetMode="External"/><Relationship Id="rId4" Type="http://schemas.openxmlformats.org/officeDocument/2006/relationships/image" Target="../media/image5.jpeg"/><Relationship Id="rId3" Type="http://schemas.openxmlformats.org/officeDocument/2006/relationships/hyperlink" Target="http://www.cmden.com/rj/s14220.htm" TargetMode="External"/><Relationship Id="rId2" Type="http://schemas.openxmlformats.org/officeDocument/2006/relationships/tags" Target="../tags/tag125.xml"/><Relationship Id="rId13" Type="http://schemas.openxmlformats.org/officeDocument/2006/relationships/slideLayout" Target="../slideLayouts/slideLayout12.xml"/><Relationship Id="rId12" Type="http://schemas.openxmlformats.org/officeDocument/2006/relationships/tags" Target="../tags/tag126.xml"/><Relationship Id="rId11" Type="http://schemas.openxmlformats.org/officeDocument/2006/relationships/image" Target="../media/image10.png"/><Relationship Id="rId10" Type="http://schemas.openxmlformats.org/officeDocument/2006/relationships/image" Target="../media/image9.jpe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7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tags" Target="../tags/tag128.xml"/><Relationship Id="rId7" Type="http://schemas.openxmlformats.org/officeDocument/2006/relationships/image" Target="../media/image17.jpeg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30.xml"/><Relationship Id="rId2" Type="http://schemas.openxmlformats.org/officeDocument/2006/relationships/tags" Target="../tags/tag129.xml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32.xml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34.xml"/><Relationship Id="rId2" Type="http://schemas.openxmlformats.org/officeDocument/2006/relationships/image" Target="../media/image20.png"/><Relationship Id="rId1" Type="http://schemas.openxmlformats.org/officeDocument/2006/relationships/tags" Target="../tags/tag1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7955" y="4688205"/>
            <a:ext cx="5179060" cy="436245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p>
            <a:pPr algn="dist" defTabSz="342900"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人教版  生物（初中）（七年级上）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3" name="Picture 3" descr="21036024a8">
            <a:hlinkClick r:id="rId1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61560" y="1143635"/>
            <a:ext cx="3624580" cy="2285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/>
        <p:txBody>
          <a:bodyPr wrap="square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800" dirty="0">
                <a:sym typeface="+mn-lt"/>
              </a:rPr>
              <a:t>动物细胞</a:t>
            </a:r>
            <a:endParaRPr lang="zh-CN" altLang="en-US" sz="4800" dirty="0">
              <a:sym typeface="+mn-lt"/>
            </a:endParaRPr>
          </a:p>
        </p:txBody>
      </p:sp>
      <p:sp>
        <p:nvSpPr>
          <p:cNvPr id="10" name="署名"/>
          <p:cNvSpPr>
            <a:spLocks noGrp="1"/>
          </p:cNvSpPr>
          <p:nvPr>
            <p:ph type="body" sz="quarter" idx="17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pPr marL="0" lvl="0" indent="0" algn="ctr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ct val="100000"/>
              <a:buNone/>
            </a:pPr>
            <a:r>
              <a:rPr lang="zh-CN" altLang="en-US" sz="2200">
                <a:solidFill>
                  <a:schemeClr val="tx1"/>
                </a:solidFill>
                <a:sym typeface="+mn-lt"/>
              </a:rPr>
              <a:t>第二章  第3节</a:t>
            </a:r>
            <a:endParaRPr lang="zh-CN" altLang="en-US" sz="2200">
              <a:solidFill>
                <a:schemeClr val="tx1"/>
              </a:solidFill>
              <a:sym typeface="+mn-lt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pep.com.cn/czsw/jshzhx/jxzt/qnjsc/dwxb/jxfz/jcct/201409/W020140926359036990530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813" y="1254919"/>
            <a:ext cx="4331494" cy="3065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直接连接符 9"/>
          <p:cNvCxnSpPr/>
          <p:nvPr/>
        </p:nvCxnSpPr>
        <p:spPr bwMode="auto">
          <a:xfrm>
            <a:off x="4733925" y="1600200"/>
            <a:ext cx="138469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7"/>
          <p:cNvSpPr txBox="1">
            <a:spLocks noChangeArrowheads="1"/>
          </p:cNvSpPr>
          <p:nvPr/>
        </p:nvSpPr>
        <p:spPr bwMode="auto">
          <a:xfrm>
            <a:off x="6059091" y="1348979"/>
            <a:ext cx="110109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细胞膜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13" name="直接连接符 12"/>
          <p:cNvCxnSpPr/>
          <p:nvPr/>
        </p:nvCxnSpPr>
        <p:spPr bwMode="auto">
          <a:xfrm>
            <a:off x="4692254" y="2518172"/>
            <a:ext cx="1461135" cy="571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20"/>
          <p:cNvSpPr txBox="1">
            <a:spLocks noChangeArrowheads="1"/>
          </p:cNvSpPr>
          <p:nvPr/>
        </p:nvSpPr>
        <p:spPr bwMode="auto">
          <a:xfrm>
            <a:off x="6059091" y="2283619"/>
            <a:ext cx="110109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黑体" panose="02010609060101010101" charset="-122"/>
              <a:buNone/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细胞核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16" name="直接连接符 15"/>
          <p:cNvCxnSpPr/>
          <p:nvPr/>
        </p:nvCxnSpPr>
        <p:spPr bwMode="auto">
          <a:xfrm>
            <a:off x="4685110" y="3493453"/>
            <a:ext cx="1440815" cy="31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23"/>
          <p:cNvSpPr txBox="1">
            <a:spLocks noChangeArrowheads="1"/>
          </p:cNvSpPr>
          <p:nvPr/>
        </p:nvSpPr>
        <p:spPr bwMode="auto">
          <a:xfrm>
            <a:off x="6059091" y="3265885"/>
            <a:ext cx="110109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黑体" panose="02010609060101010101" charset="-122"/>
              <a:buNone/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细胞质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"/>
            </p:custDataLst>
          </p:nvPr>
        </p:nvSpPr>
        <p:spPr>
          <a:xfrm>
            <a:off x="664029" y="310243"/>
            <a:ext cx="404876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>
                <a:cs typeface="+mn-ea"/>
                <a:sym typeface="+mn-lt"/>
              </a:rPr>
              <a:t>人体口腔上皮细胞的结构</a:t>
            </a:r>
            <a:endParaRPr lang="zh-CN" altLang="en-US" sz="2800" b="1" dirty="0"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1"/>
          <p:cNvSpPr txBox="1">
            <a:spLocks noChangeArrowheads="1"/>
          </p:cNvSpPr>
          <p:nvPr/>
        </p:nvSpPr>
        <p:spPr bwMode="auto">
          <a:xfrm>
            <a:off x="608330" y="310515"/>
            <a:ext cx="624459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【</a:t>
            </a:r>
            <a:r>
              <a:rPr lang="zh-CN" altLang="en-US" sz="28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观察</a:t>
            </a:r>
            <a:r>
              <a:rPr lang="en-US" altLang="zh-CN" sz="28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•</a:t>
            </a:r>
            <a:r>
              <a:rPr lang="zh-CN" altLang="en-US" sz="28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思考</a:t>
            </a:r>
            <a:r>
              <a:rPr lang="en-US" altLang="zh-CN" sz="28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】</a:t>
            </a:r>
            <a:r>
              <a:rPr lang="zh-CN" altLang="en-US" sz="28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物细</a:t>
            </a:r>
            <a:r>
              <a:rPr lang="zh-CN" altLang="en-US" sz="28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胞的形态和结构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707481" y="2312908"/>
            <a:ext cx="2350294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肌肉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细胞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057775" y="2287905"/>
            <a:ext cx="17287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神经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细胞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47565" y="961390"/>
            <a:ext cx="2301875" cy="1334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58645" y="960755"/>
            <a:ext cx="2652395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71980" y="2803525"/>
            <a:ext cx="2636520" cy="1664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761060" y="4494610"/>
            <a:ext cx="2351484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上皮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细胞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907756" y="4502944"/>
            <a:ext cx="235148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各种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血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细胞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026" name="Picture 2" descr="http://p2.so.qhimg.com/bdr/_240_/t01f7cfbd9936e9667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4390" y="2784475"/>
            <a:ext cx="2336165" cy="1687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72845" y="1369060"/>
            <a:ext cx="224663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72766" y="2634933"/>
            <a:ext cx="2124075" cy="1787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172845" y="4471035"/>
            <a:ext cx="23469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收缩、产生运动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30391" y="1369219"/>
            <a:ext cx="2051447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69619" y="3105150"/>
            <a:ext cx="2782491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/>
        </p:nvCxnSpPr>
        <p:spPr>
          <a:xfrm flipV="1">
            <a:off x="4895850" y="3048000"/>
            <a:ext cx="1415415" cy="285750"/>
          </a:xfrm>
          <a:prstGeom prst="line">
            <a:avLst/>
          </a:prstGeom>
          <a:ln w="38100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 flipV="1">
            <a:off x="6292374" y="3038634"/>
            <a:ext cx="144145" cy="616585"/>
          </a:xfrm>
          <a:prstGeom prst="line">
            <a:avLst/>
          </a:prstGeom>
          <a:ln w="38100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986463" y="2627710"/>
            <a:ext cx="812006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突起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526915" y="4286250"/>
            <a:ext cx="421703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接受刺激，产生、传导兴奋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574165" y="915670"/>
            <a:ext cx="16319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肌肉细胞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366147" y="915591"/>
            <a:ext cx="1697831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神经细胞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48335" y="317500"/>
            <a:ext cx="460565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细胞结构与功能相适应</a:t>
            </a:r>
            <a:endParaRPr lang="zh-CN" altLang="en-US" sz="28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2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AutoShape 2" descr="http://p2.so.qhimg.com/bdr/_240_/t016200bb62727531ec.jpg"/>
          <p:cNvSpPr>
            <a:spLocks noChangeAspect="1" noChangeArrowheads="1"/>
          </p:cNvSpPr>
          <p:nvPr/>
        </p:nvSpPr>
        <p:spPr bwMode="auto">
          <a:xfrm>
            <a:off x="1259681" y="-108347"/>
            <a:ext cx="228600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50">
              <a:cs typeface="黑体" panose="02010609060101010101" charset="-122"/>
            </a:endParaRPr>
          </a:p>
        </p:txBody>
      </p:sp>
      <p:sp>
        <p:nvSpPr>
          <p:cNvPr id="19462" name="Text Box 4"/>
          <p:cNvSpPr txBox="1">
            <a:spLocks noChangeArrowheads="1"/>
          </p:cNvSpPr>
          <p:nvPr/>
        </p:nvSpPr>
        <p:spPr bwMode="auto">
          <a:xfrm>
            <a:off x="515620" y="393700"/>
            <a:ext cx="58293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动、植物细胞的结构异同比较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0043" y="1629093"/>
            <a:ext cx="3124200" cy="231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http://www.pep.com.cn/czsw/jshzhx/jxzt/qnjsc/zhwxb/jxfz/jcct/201409/W020140926357771695717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25855" y="1495743"/>
            <a:ext cx="2811463" cy="245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1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119880" y="2787968"/>
            <a:ext cx="12553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细胞膜</a:t>
            </a:r>
            <a:endParaRPr lang="zh-CN" altLang="en-US" sz="28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Text Box 1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119880" y="1265555"/>
            <a:ext cx="12553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细胞核</a:t>
            </a:r>
            <a:endParaRPr lang="zh-CN" altLang="en-US" sz="28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Text Box 13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107180" y="2032318"/>
            <a:ext cx="12553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细胞质</a:t>
            </a:r>
            <a:endParaRPr lang="zh-CN" altLang="en-US" sz="28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Text Box 25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107180" y="3478530"/>
            <a:ext cx="165576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线粒体</a:t>
            </a:r>
            <a:endParaRPr lang="zh-CN" altLang="en-US" sz="28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Line 7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 flipV="1">
            <a:off x="2887980" y="1521460"/>
            <a:ext cx="714375" cy="350520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黑体" panose="02010609060101010101" charset="-122"/>
            </a:endParaRPr>
          </a:p>
        </p:txBody>
      </p:sp>
      <p:sp>
        <p:nvSpPr>
          <p:cNvPr id="10" name="Line 7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 flipV="1">
            <a:off x="3592830" y="1521143"/>
            <a:ext cx="620713" cy="0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黑体" panose="02010609060101010101" charset="-122"/>
            </a:endParaRPr>
          </a:p>
        </p:txBody>
      </p:sp>
      <p:sp>
        <p:nvSpPr>
          <p:cNvPr id="33" name="Line 7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 flipV="1">
            <a:off x="5369243" y="1535430"/>
            <a:ext cx="714375" cy="0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黑体" panose="02010609060101010101" charset="-122"/>
            </a:endParaRPr>
          </a:p>
        </p:txBody>
      </p:sp>
      <p:sp>
        <p:nvSpPr>
          <p:cNvPr id="34" name="Line 7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6083618" y="1535430"/>
            <a:ext cx="1154112" cy="336550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黑体" panose="02010609060101010101" charset="-122"/>
            </a:endParaRPr>
          </a:p>
        </p:txBody>
      </p:sp>
      <p:sp>
        <p:nvSpPr>
          <p:cNvPr id="35" name="Line 7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 flipV="1">
            <a:off x="3118168" y="2232343"/>
            <a:ext cx="989012" cy="0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黑体" panose="02010609060101010101" charset="-122"/>
            </a:endParaRPr>
          </a:p>
        </p:txBody>
      </p:sp>
      <p:sp>
        <p:nvSpPr>
          <p:cNvPr id="36" name="Line 7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 flipV="1">
            <a:off x="5367655" y="2264093"/>
            <a:ext cx="715963" cy="0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黑体" panose="02010609060101010101" charset="-122"/>
            </a:endParaRPr>
          </a:p>
        </p:txBody>
      </p:sp>
      <p:sp>
        <p:nvSpPr>
          <p:cNvPr id="37" name="Line 7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 flipV="1">
            <a:off x="5370830" y="2991168"/>
            <a:ext cx="674688" cy="42862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黑体" panose="02010609060101010101" charset="-122"/>
            </a:endParaRPr>
          </a:p>
        </p:txBody>
      </p:sp>
      <p:sp>
        <p:nvSpPr>
          <p:cNvPr id="38" name="Line 7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>
            <a:off x="3118168" y="3049905"/>
            <a:ext cx="1001712" cy="0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黑体" panose="02010609060101010101" charset="-122"/>
            </a:endParaRPr>
          </a:p>
        </p:txBody>
      </p:sp>
      <p:sp>
        <p:nvSpPr>
          <p:cNvPr id="39" name="Line 7"/>
          <p:cNvSpPr>
            <a:spLocks noChangeShapeType="1"/>
          </p:cNvSpPr>
          <p:nvPr>
            <p:custDataLst>
              <p:tags r:id="rId17"/>
            </p:custDataLst>
          </p:nvPr>
        </p:nvSpPr>
        <p:spPr bwMode="auto">
          <a:xfrm flipV="1">
            <a:off x="3400743" y="3708718"/>
            <a:ext cx="715962" cy="0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黑体" panose="02010609060101010101" charset="-122"/>
            </a:endParaRPr>
          </a:p>
        </p:txBody>
      </p:sp>
      <p:sp>
        <p:nvSpPr>
          <p:cNvPr id="40" name="Line 7"/>
          <p:cNvSpPr>
            <a:spLocks noChangeShapeType="1"/>
          </p:cNvSpPr>
          <p:nvPr>
            <p:custDataLst>
              <p:tags r:id="rId18"/>
            </p:custDataLst>
          </p:nvPr>
        </p:nvSpPr>
        <p:spPr bwMode="auto">
          <a:xfrm flipV="1">
            <a:off x="5367655" y="3708718"/>
            <a:ext cx="715963" cy="0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黑体" panose="02010609060101010101" charset="-122"/>
            </a:endParaRPr>
          </a:p>
        </p:txBody>
      </p:sp>
      <p:sp>
        <p:nvSpPr>
          <p:cNvPr id="41" name="Line 7"/>
          <p:cNvSpPr>
            <a:spLocks noChangeShapeType="1"/>
          </p:cNvSpPr>
          <p:nvPr>
            <p:custDataLst>
              <p:tags r:id="rId19"/>
            </p:custDataLst>
          </p:nvPr>
        </p:nvSpPr>
        <p:spPr bwMode="auto">
          <a:xfrm flipV="1">
            <a:off x="6083618" y="2951480"/>
            <a:ext cx="1154112" cy="757238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黑体" panose="02010609060101010101" charset="-122"/>
            </a:endParaRPr>
          </a:p>
        </p:txBody>
      </p:sp>
      <p:sp>
        <p:nvSpPr>
          <p:cNvPr id="42" name="Line 7"/>
          <p:cNvSpPr>
            <a:spLocks noChangeShapeType="1"/>
          </p:cNvSpPr>
          <p:nvPr>
            <p:custDataLst>
              <p:tags r:id="rId20"/>
            </p:custDataLst>
          </p:nvPr>
        </p:nvSpPr>
        <p:spPr bwMode="auto">
          <a:xfrm>
            <a:off x="2046605" y="3064510"/>
            <a:ext cx="1372235" cy="645160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黑体" panose="02010609060101010101" charset="-122"/>
            </a:endParaRPr>
          </a:p>
        </p:txBody>
      </p:sp>
      <p:sp>
        <p:nvSpPr>
          <p:cNvPr id="43" name="Line 7"/>
          <p:cNvSpPr>
            <a:spLocks noChangeShapeType="1"/>
          </p:cNvSpPr>
          <p:nvPr>
            <p:custDataLst>
              <p:tags r:id="rId21"/>
            </p:custDataLst>
          </p:nvPr>
        </p:nvSpPr>
        <p:spPr bwMode="auto">
          <a:xfrm flipH="1" flipV="1">
            <a:off x="1703705" y="1727518"/>
            <a:ext cx="112713" cy="269875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黑体" panose="02010609060101010101" charset="-122"/>
            </a:endParaRPr>
          </a:p>
        </p:txBody>
      </p:sp>
      <p:sp>
        <p:nvSpPr>
          <p:cNvPr id="44" name="TextBox 9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695643" y="1265555"/>
            <a:ext cx="135096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叶绿体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5" name="Line 7"/>
          <p:cNvSpPr>
            <a:spLocks noChangeShapeType="1"/>
          </p:cNvSpPr>
          <p:nvPr>
            <p:custDataLst>
              <p:tags r:id="rId23"/>
            </p:custDataLst>
          </p:nvPr>
        </p:nvSpPr>
        <p:spPr bwMode="auto">
          <a:xfrm flipV="1">
            <a:off x="1127443" y="2494280"/>
            <a:ext cx="715962" cy="0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黑体" panose="02010609060101010101" charset="-122"/>
            </a:endParaRPr>
          </a:p>
        </p:txBody>
      </p:sp>
      <p:sp>
        <p:nvSpPr>
          <p:cNvPr id="46" name="TextBox 23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695643" y="2087880"/>
            <a:ext cx="430212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液泡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7" name="Line 7"/>
          <p:cNvSpPr>
            <a:spLocks noChangeShapeType="1"/>
          </p:cNvSpPr>
          <p:nvPr>
            <p:custDataLst>
              <p:tags r:id="rId25"/>
            </p:custDataLst>
          </p:nvPr>
        </p:nvSpPr>
        <p:spPr bwMode="auto">
          <a:xfrm flipV="1">
            <a:off x="1343343" y="3141980"/>
            <a:ext cx="242887" cy="566738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黑体" panose="02010609060101010101" charset="-122"/>
            </a:endParaRPr>
          </a:p>
        </p:txBody>
      </p:sp>
      <p:sp>
        <p:nvSpPr>
          <p:cNvPr id="48" name="TextBox 28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768668" y="3708718"/>
            <a:ext cx="129698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细胞壁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9" name="矩形 32"/>
          <p:cNvSpPr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1497648" y="4232910"/>
            <a:ext cx="16129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植物细胞</a:t>
            </a:r>
            <a:endParaRPr lang="zh-CN" altLang="en-US" sz="2800">
              <a:cs typeface="黑体" panose="02010609060101010101" charset="-122"/>
            </a:endParaRPr>
          </a:p>
        </p:txBody>
      </p:sp>
      <p:sp>
        <p:nvSpPr>
          <p:cNvPr id="50" name="矩形 33"/>
          <p:cNvSpPr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6275705" y="4232910"/>
            <a:ext cx="16129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动物细胞</a:t>
            </a:r>
            <a:endParaRPr lang="zh-CN" altLang="en-US" sz="2800">
              <a:solidFill>
                <a:srgbClr val="000000"/>
              </a:solidFill>
              <a:cs typeface="黑体" panose="02010609060101010101" charset="-122"/>
            </a:endParaRPr>
          </a:p>
        </p:txBody>
      </p:sp>
    </p:spTree>
    <p:custDataLst>
      <p:tags r:id="rId2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 bldLvl="0" animBg="1"/>
      <p:bldP spid="10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/>
      <p:bldP spid="45" grpId="0" bldLvl="0" animBg="1"/>
      <p:bldP spid="46" grpId="0"/>
      <p:bldP spid="47" grpId="0" bldLvl="0" animBg="1"/>
      <p:bldP spid="4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3" name="Picture 3" descr="21036024a8">
            <a:hlinkClick r:id="rId1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91005" y="1431925"/>
            <a:ext cx="2733040" cy="1511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5" name="Picture 5" descr="210360240513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 r="21055" b="21181"/>
          <a:stretch>
            <a:fillRect/>
          </a:stretch>
        </p:blipFill>
        <p:spPr bwMode="auto">
          <a:xfrm>
            <a:off x="4649470" y="1432560"/>
            <a:ext cx="2602230" cy="1505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 cstate="email"/>
          <a:srcRect t="7018" b="9962"/>
          <a:stretch>
            <a:fillRect/>
          </a:stretch>
        </p:blipFill>
        <p:spPr bwMode="auto">
          <a:xfrm>
            <a:off x="1706880" y="3082290"/>
            <a:ext cx="2717165" cy="1691640"/>
          </a:xfrm>
          <a:prstGeom prst="rect">
            <a:avLst/>
          </a:prstGeom>
          <a:noFill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627880" y="3082290"/>
            <a:ext cx="2625090" cy="169164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691005" y="951865"/>
            <a:ext cx="3528060" cy="4375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注：病毒没有细胞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4029" y="329293"/>
            <a:ext cx="475996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>
                <a:cs typeface="+mn-ea"/>
                <a:sym typeface="+mn-lt"/>
              </a:rPr>
              <a:t>细胞是构成生物体的基本单位</a:t>
            </a:r>
            <a:endParaRPr lang="zh-CN" altLang="en-US" sz="2800" b="1" dirty="0">
              <a:cs typeface="+mn-ea"/>
              <a:sym typeface="+mn-lt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/>
          <p:cNvSpPr>
            <a:spLocks noChangeArrowheads="1"/>
          </p:cNvSpPr>
          <p:nvPr/>
        </p:nvSpPr>
        <p:spPr bwMode="auto">
          <a:xfrm>
            <a:off x="2108121" y="867635"/>
            <a:ext cx="5953125" cy="2555081"/>
          </a:xfrm>
          <a:prstGeom prst="flowChartAlternateProcess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6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8580" tIns="34290" rIns="68580" bIns="3429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47494B"/>
              </a:solidFill>
              <a:cs typeface="+mn-ea"/>
              <a:sym typeface="+mn-lt"/>
            </a:endParaRPr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2625102" y="1049655"/>
            <a:ext cx="2389505" cy="499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dirty="0">
                <a:cs typeface="+mn-ea"/>
                <a:sym typeface="+mn-lt"/>
              </a:rPr>
              <a:t>制作临时装片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3679509" y="2402429"/>
            <a:ext cx="564356" cy="375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endParaRPr lang="zh-CN" altLang="en-US" sz="2000" b="1">
              <a:solidFill>
                <a:srgbClr val="0000FF"/>
              </a:solidFill>
              <a:cs typeface="+mn-ea"/>
              <a:sym typeface="+mn-lt"/>
            </a:endParaRP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2625102" y="2309560"/>
            <a:ext cx="2645569" cy="499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dirty="0">
                <a:cs typeface="+mn-ea"/>
                <a:sym typeface="+mn-lt"/>
              </a:rPr>
              <a:t>观察临时装片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2625102" y="3638378"/>
            <a:ext cx="2322909" cy="499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 algn="l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dirty="0">
                <a:cs typeface="+mn-ea"/>
                <a:sym typeface="+mn-lt"/>
              </a:rPr>
              <a:t>动物细胞结构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4843145" y="1049655"/>
            <a:ext cx="3619500" cy="93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dirty="0">
                <a:cs typeface="+mn-ea"/>
                <a:sym typeface="+mn-lt"/>
              </a:rPr>
              <a:t>:</a:t>
            </a:r>
            <a:r>
              <a:rPr lang="zh-CN" altLang="en-US" sz="2800" dirty="0">
                <a:cs typeface="+mn-ea"/>
                <a:sym typeface="+mn-lt"/>
              </a:rPr>
              <a:t>擦、滴、刮、涂、盖、染、吸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23572" name="Text Box 20"/>
          <p:cNvSpPr txBox="1">
            <a:spLocks noChangeArrowheads="1"/>
          </p:cNvSpPr>
          <p:nvPr/>
        </p:nvSpPr>
        <p:spPr bwMode="auto">
          <a:xfrm>
            <a:off x="5236845" y="3020093"/>
            <a:ext cx="2001441" cy="499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dirty="0">
                <a:cs typeface="+mn-ea"/>
                <a:sym typeface="+mn-lt"/>
              </a:rPr>
              <a:t>细胞膜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23573" name="Text Box 21"/>
          <p:cNvSpPr txBox="1">
            <a:spLocks noChangeArrowheads="1"/>
          </p:cNvSpPr>
          <p:nvPr/>
        </p:nvSpPr>
        <p:spPr bwMode="auto">
          <a:xfrm>
            <a:off x="5236845" y="3706957"/>
            <a:ext cx="2021681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 anchor="ctr"/>
          <a:lstStyle/>
          <a:p>
            <a:pPr algn="l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dirty="0">
                <a:cs typeface="+mn-ea"/>
                <a:sym typeface="+mn-lt"/>
              </a:rPr>
              <a:t>细胞质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（线粒体）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64029" y="310243"/>
            <a:ext cx="1762760" cy="56070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200" b="1" dirty="0">
                <a:cs typeface="+mn-ea"/>
                <a:sym typeface="+mn-lt"/>
              </a:rPr>
              <a:t>课堂小结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2458" y="1993410"/>
            <a:ext cx="1804869" cy="9302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800" dirty="0">
                <a:cs typeface="+mn-ea"/>
                <a:sym typeface="+mn-lt"/>
              </a:rPr>
              <a:t>观察</a:t>
            </a:r>
            <a:endParaRPr lang="zh-CN" altLang="en-US" sz="2800" dirty="0">
              <a:cs typeface="+mn-ea"/>
              <a:sym typeface="+mn-lt"/>
            </a:endParaRPr>
          </a:p>
          <a:p>
            <a:pPr algn="ctr"/>
            <a:r>
              <a:rPr lang="zh-CN" altLang="en-US" sz="2800" dirty="0">
                <a:cs typeface="+mn-ea"/>
                <a:sym typeface="+mn-lt"/>
              </a:rPr>
              <a:t>动物细胞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2397760" y="1318895"/>
            <a:ext cx="226695" cy="2555240"/>
          </a:xfrm>
          <a:prstGeom prst="leftBrace">
            <a:avLst>
              <a:gd name="adj1" fmla="val 84046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5005070" y="3221990"/>
            <a:ext cx="174625" cy="1365885"/>
          </a:xfrm>
          <a:prstGeom prst="leftBrace">
            <a:avLst>
              <a:gd name="adj1" fmla="val 79272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3" name="Text Box 24"/>
          <p:cNvSpPr txBox="1">
            <a:spLocks noChangeArrowheads="1"/>
          </p:cNvSpPr>
          <p:nvPr/>
        </p:nvSpPr>
        <p:spPr bwMode="auto">
          <a:xfrm>
            <a:off x="5236845" y="4266997"/>
            <a:ext cx="1955959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>
                <a:cs typeface="+mn-ea"/>
                <a:sym typeface="+mn-lt"/>
              </a:rPr>
              <a:t>细胞核</a:t>
            </a:r>
            <a:endParaRPr lang="zh-CN" altLang="en-US" sz="2800"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3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 animBg="1"/>
      <p:bldP spid="23561" grpId="1" animBg="1"/>
      <p:bldP spid="23563" grpId="0" animBg="1"/>
      <p:bldP spid="23563" grpId="1" animBg="1"/>
      <p:bldP spid="23564" grpId="0" animBg="1"/>
      <p:bldP spid="23564" grpId="1" animBg="1"/>
      <p:bldP spid="23566" grpId="0" animBg="1"/>
      <p:bldP spid="23566" grpId="1" animBg="1"/>
      <p:bldP spid="23572" grpId="0" animBg="1"/>
      <p:bldP spid="23572" grpId="1" animBg="1"/>
      <p:bldP spid="23573" grpId="0" animBg="1"/>
      <p:bldP spid="23573" grpId="1" animBg="1"/>
      <p:bldP spid="2" grpId="0"/>
      <p:bldP spid="2" grpId="1"/>
      <p:bldP spid="4" grpId="0" animBg="1"/>
      <p:bldP spid="4" grpId="1" animBg="1"/>
      <p:bldP spid="5" grpId="0" animBg="1"/>
      <p:bldP spid="5" grpId="1" animBg="1"/>
      <p:bldP spid="3" grpId="0" bldLvl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内容占位符 2"/>
          <p:cNvSpPr>
            <a:spLocks noGrp="1"/>
          </p:cNvSpPr>
          <p:nvPr>
            <p:ph idx="4294967295"/>
            <p:custDataLst>
              <p:tags r:id="rId1"/>
            </p:custDataLst>
          </p:nvPr>
        </p:nvSpPr>
        <p:spPr>
          <a:xfrm>
            <a:off x="0" y="951230"/>
            <a:ext cx="7584440" cy="3619500"/>
          </a:xfrm>
        </p:spPr>
        <p:txBody>
          <a:bodyPr anchor="t"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1.下列关于制作和观察人口腔上皮细胞实验的叙述，错误的是(      )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A．用凉开水漱口                  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B．在载玻片上滴加生理盐水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C．用碘液进行染色               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D．口腔上皮细胞包括细胞壁、细胞质和细胞核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75815" y="1586865"/>
            <a:ext cx="688340" cy="5607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rgbClr val="FF0000"/>
                </a:solidFill>
                <a:cs typeface="+mn-ea"/>
                <a:sym typeface="+mn-lt"/>
              </a:rPr>
              <a:t>D</a:t>
            </a:r>
            <a:endParaRPr lang="en-US" altLang="zh-CN" sz="32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>
            <p:custDataLst>
              <p:tags r:id="rId2"/>
            </p:custDataLst>
          </p:nvPr>
        </p:nvSpPr>
        <p:spPr>
          <a:xfrm>
            <a:off x="664029" y="310243"/>
            <a:ext cx="1762760" cy="56070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200" b="1" dirty="0">
                <a:cs typeface="+mn-ea"/>
                <a:sym typeface="+mn-lt"/>
              </a:rPr>
              <a:t>课堂检测</a:t>
            </a:r>
            <a:endParaRPr lang="en-US" altLang="zh-CN" sz="3200" b="1" dirty="0"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内容占位符 2"/>
          <p:cNvSpPr>
            <a:spLocks noGrp="1"/>
          </p:cNvSpPr>
          <p:nvPr>
            <p:ph idx="4294967295"/>
            <p:custDataLst>
              <p:tags r:id="rId1"/>
            </p:custDataLst>
          </p:nvPr>
        </p:nvSpPr>
        <p:spPr>
          <a:xfrm>
            <a:off x="490220" y="1021080"/>
            <a:ext cx="8653780" cy="3619500"/>
          </a:xfrm>
        </p:spPr>
        <p:txBody>
          <a:bodyPr anchor="t"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2.植物细胞与动物细胞都有的结构是（     ）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 A．叶绿体    B．线粒体  </a:t>
            </a:r>
            <a:r>
              <a:rPr lang="en-US" altLang="zh-CN" sz="2400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 C．细胞壁    D．液泡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3.下列哪种细胞与人体口腔上皮细胞的基本结构相同（     ）</a:t>
            </a:r>
            <a:endParaRPr lang="en-US" altLang="zh-CN" sz="2400" dirty="0">
              <a:latin typeface="+mn-lt"/>
              <a:ea typeface="+mn-ea"/>
              <a:cs typeface="+mn-ea"/>
              <a:sym typeface="+mn-lt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A．洋葱鳞片叶表皮细胞           B．西红柿果肉细胞 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C．黑藻叶片细胞                 D．血管内表皮细胞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42000" y="1041037"/>
            <a:ext cx="673735" cy="5607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rgbClr val="FF0000"/>
                </a:solidFill>
                <a:cs typeface="+mn-ea"/>
                <a:sym typeface="+mn-lt"/>
              </a:rPr>
              <a:t>B</a:t>
            </a:r>
            <a:endParaRPr lang="en-US" altLang="zh-CN" sz="32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93380" y="2349137"/>
            <a:ext cx="593725" cy="5607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rgbClr val="FF0000"/>
                </a:solidFill>
                <a:cs typeface="+mn-ea"/>
                <a:sym typeface="+mn-lt"/>
              </a:rPr>
              <a:t>D</a:t>
            </a:r>
            <a:endParaRPr lang="en-US" altLang="zh-CN" sz="32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664029" y="310243"/>
            <a:ext cx="1762760" cy="56070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200" b="1" dirty="0">
                <a:cs typeface="+mn-ea"/>
                <a:sym typeface="+mn-lt"/>
              </a:rPr>
              <a:t>课堂检测</a:t>
            </a:r>
            <a:endParaRPr lang="en-US" altLang="zh-CN" sz="3200" b="1" dirty="0"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1"/>
            </p:custDataLst>
          </p:nvPr>
        </p:nvSpPr>
        <p:spPr>
          <a:xfrm>
            <a:off x="1322705" y="1384935"/>
            <a:ext cx="7821295" cy="2199640"/>
          </a:xfrm>
        </p:spPr>
        <p:txBody>
          <a:bodyPr>
            <a:normAutofit/>
          </a:bodyPr>
          <a:lstStyle/>
          <a:p>
            <a:pPr marL="0" indent="0" fontAlgn="base">
              <a:lnSpc>
                <a:spcPct val="150000"/>
              </a:lnSpc>
              <a:buNone/>
            </a:pPr>
            <a:r>
              <a:rPr lang="zh-CN" altLang="en-US" sz="2800" noProof="1">
                <a:latin typeface="+mn-lt"/>
                <a:ea typeface="+mn-ea"/>
                <a:cs typeface="+mn-ea"/>
                <a:sym typeface="+mn-lt"/>
              </a:rPr>
              <a:t>4.构成桃树结构和功能的基本单位是(     )</a:t>
            </a:r>
            <a:endParaRPr lang="zh-CN" altLang="en-US" sz="2800" noProof="1">
              <a:latin typeface="+mn-lt"/>
              <a:ea typeface="+mn-ea"/>
              <a:cs typeface="+mn-ea"/>
              <a:sym typeface="+mn-lt"/>
            </a:endParaRPr>
          </a:p>
          <a:p>
            <a:pPr marL="0" indent="0" fontAlgn="base">
              <a:lnSpc>
                <a:spcPct val="150000"/>
              </a:lnSpc>
              <a:buNone/>
            </a:pPr>
            <a:r>
              <a:rPr lang="zh-CN" altLang="en-US" sz="2800" noProof="1">
                <a:latin typeface="+mn-lt"/>
                <a:ea typeface="+mn-ea"/>
                <a:cs typeface="+mn-ea"/>
                <a:sym typeface="+mn-lt"/>
              </a:rPr>
              <a:t>A. 细胞 　　　　　  B. 细胞壁 　　　　　　　</a:t>
            </a:r>
            <a:endParaRPr lang="zh-CN" altLang="en-US" sz="2800" noProof="1">
              <a:latin typeface="+mn-lt"/>
              <a:ea typeface="+mn-ea"/>
              <a:cs typeface="+mn-ea"/>
              <a:sym typeface="+mn-lt"/>
            </a:endParaRPr>
          </a:p>
          <a:p>
            <a:pPr marL="0" indent="0" fontAlgn="base">
              <a:lnSpc>
                <a:spcPct val="150000"/>
              </a:lnSpc>
              <a:buNone/>
            </a:pPr>
            <a:r>
              <a:rPr lang="zh-CN" altLang="en-US" sz="2800" noProof="1">
                <a:latin typeface="+mn-lt"/>
                <a:ea typeface="+mn-ea"/>
                <a:cs typeface="+mn-ea"/>
                <a:sym typeface="+mn-lt"/>
              </a:rPr>
              <a:t>C. 细胞质 　　　　　D. 叶绿体</a:t>
            </a:r>
            <a:endParaRPr lang="zh-CN" altLang="en-US" sz="2800" noProof="1">
              <a:latin typeface="+mn-lt"/>
              <a:ea typeface="+mn-ea"/>
              <a:cs typeface="+mn-ea"/>
              <a:sym typeface="+mn-lt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2800" noProof="1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58330" y="1504570"/>
            <a:ext cx="624840" cy="4991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cs typeface="+mn-ea"/>
                <a:sym typeface="+mn-lt"/>
              </a:rPr>
              <a:t>A</a:t>
            </a:r>
            <a:endParaRPr lang="en-US" altLang="zh-CN" sz="28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664029" y="310243"/>
            <a:ext cx="1762760" cy="56070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200" b="1" dirty="0">
                <a:cs typeface="+mn-ea"/>
                <a:sym typeface="+mn-lt"/>
              </a:rPr>
              <a:t>课堂检测</a:t>
            </a:r>
            <a:endParaRPr lang="en-US" altLang="zh-CN" sz="3200" b="1" dirty="0"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1"/>
            </p:custDataLst>
          </p:nvPr>
        </p:nvSpPr>
        <p:spPr>
          <a:xfrm>
            <a:off x="913130" y="872490"/>
            <a:ext cx="8230870" cy="3895090"/>
          </a:xfrm>
        </p:spPr>
        <p:txBody>
          <a:bodyPr>
            <a:noAutofit/>
          </a:bodyPr>
          <a:lstStyle/>
          <a:p>
            <a:pPr marL="0" indent="0" fontAlgn="base">
              <a:lnSpc>
                <a:spcPct val="150000"/>
              </a:lnSpc>
              <a:buNone/>
            </a:pPr>
            <a:r>
              <a:rPr lang="en-US" altLang="zh-CN" sz="2400" noProof="1">
                <a:latin typeface="+mn-lt"/>
                <a:ea typeface="+mn-ea"/>
                <a:cs typeface="+mn-ea"/>
                <a:sym typeface="+mn-lt"/>
              </a:rPr>
              <a:t>5.</a:t>
            </a:r>
            <a:r>
              <a:rPr lang="zh-CN" altLang="en-US" sz="2400" noProof="1">
                <a:latin typeface="+mn-lt"/>
                <a:ea typeface="+mn-ea"/>
                <a:cs typeface="+mn-ea"/>
                <a:sym typeface="+mn-lt"/>
              </a:rPr>
              <a:t>制作人的口腔上皮细胞临时装片的正确顺序是（     ）</a:t>
            </a:r>
            <a:endParaRPr lang="zh-CN" altLang="en-US" sz="2400" noProof="1">
              <a:latin typeface="+mn-lt"/>
              <a:ea typeface="+mn-ea"/>
              <a:cs typeface="+mn-ea"/>
              <a:sym typeface="+mn-lt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noProof="1">
                <a:latin typeface="+mn-lt"/>
                <a:ea typeface="+mn-ea"/>
                <a:cs typeface="+mn-ea"/>
                <a:sym typeface="+mn-lt"/>
              </a:rPr>
              <a:t>①在漱净的口腔内侧壁刮取上皮细胞 ②擦干净载玻片和盖玻片 ③盖上盖玻片 ④把从口腔内取出的碎屑涂在载玻片上的水滴中  ⑤在载玻片的中央滴一滴生理盐水  ⑥滴碘液染色</a:t>
            </a:r>
            <a:endParaRPr lang="zh-CN" altLang="en-US" sz="2400" noProof="1">
              <a:latin typeface="+mn-lt"/>
              <a:ea typeface="+mn-ea"/>
              <a:cs typeface="+mn-ea"/>
              <a:sym typeface="+mn-lt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noProof="1">
                <a:latin typeface="+mn-lt"/>
                <a:ea typeface="+mn-ea"/>
                <a:cs typeface="+mn-ea"/>
                <a:sym typeface="+mn-lt"/>
              </a:rPr>
              <a:t>A.</a:t>
            </a:r>
            <a:r>
              <a:rPr lang="zh-CN" altLang="en-US" sz="2400" noProof="1">
                <a:latin typeface="+mn-lt"/>
                <a:ea typeface="+mn-ea"/>
                <a:cs typeface="+mn-ea"/>
                <a:sym typeface="+mn-lt"/>
              </a:rPr>
              <a:t>①②③④⑤⑥          </a:t>
            </a:r>
            <a:r>
              <a:rPr lang="en-US" altLang="zh-CN" sz="2400" noProof="1">
                <a:latin typeface="+mn-lt"/>
                <a:ea typeface="+mn-ea"/>
                <a:cs typeface="+mn-ea"/>
                <a:sym typeface="+mn-lt"/>
              </a:rPr>
              <a:t>B.</a:t>
            </a:r>
            <a:r>
              <a:rPr lang="zh-CN" altLang="en-US" sz="2400" noProof="1">
                <a:latin typeface="+mn-lt"/>
                <a:ea typeface="+mn-ea"/>
                <a:cs typeface="+mn-ea"/>
                <a:sym typeface="+mn-lt"/>
              </a:rPr>
              <a:t>②①③④⑤⑥</a:t>
            </a:r>
            <a:endParaRPr lang="zh-CN" altLang="en-US" sz="2400" noProof="1">
              <a:latin typeface="+mn-lt"/>
              <a:ea typeface="+mn-ea"/>
              <a:cs typeface="+mn-ea"/>
              <a:sym typeface="+mn-lt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noProof="1">
                <a:latin typeface="+mn-lt"/>
                <a:ea typeface="+mn-ea"/>
                <a:cs typeface="+mn-ea"/>
                <a:sym typeface="+mn-lt"/>
              </a:rPr>
              <a:t>C.</a:t>
            </a:r>
            <a:r>
              <a:rPr lang="zh-CN" altLang="en-US" sz="2400" noProof="1">
                <a:latin typeface="+mn-lt"/>
                <a:ea typeface="+mn-ea"/>
                <a:cs typeface="+mn-ea"/>
                <a:sym typeface="+mn-lt"/>
              </a:rPr>
              <a:t>②⑤①④③⑥          </a:t>
            </a:r>
            <a:r>
              <a:rPr lang="en-US" altLang="zh-CN" sz="2400" noProof="1">
                <a:latin typeface="+mn-lt"/>
                <a:ea typeface="+mn-ea"/>
                <a:cs typeface="+mn-ea"/>
                <a:sym typeface="+mn-lt"/>
              </a:rPr>
              <a:t>D.</a:t>
            </a:r>
            <a:r>
              <a:rPr lang="zh-CN" altLang="en-US" sz="2400" noProof="1">
                <a:latin typeface="+mn-lt"/>
                <a:ea typeface="+mn-ea"/>
                <a:cs typeface="+mn-ea"/>
                <a:sym typeface="+mn-lt"/>
              </a:rPr>
              <a:t>①④③⑥⑤②</a:t>
            </a:r>
            <a:endParaRPr lang="zh-CN" altLang="en-US" sz="2400" noProof="1">
              <a:latin typeface="+mn-lt"/>
              <a:ea typeface="+mn-ea"/>
              <a:cs typeface="+mn-ea"/>
              <a:sym typeface="+mn-lt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2400" noProof="1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79995" y="975956"/>
            <a:ext cx="662305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0000"/>
                </a:solidFill>
                <a:cs typeface="+mn-ea"/>
                <a:sym typeface="+mn-lt"/>
              </a:rPr>
              <a:t>C</a:t>
            </a:r>
            <a:endParaRPr lang="en-US" altLang="zh-CN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664029" y="310243"/>
            <a:ext cx="1762760" cy="56070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200" b="1" dirty="0">
                <a:cs typeface="+mn-ea"/>
                <a:sym typeface="+mn-lt"/>
              </a:rPr>
              <a:t>课堂检测</a:t>
            </a:r>
            <a:endParaRPr lang="en-US" altLang="zh-CN" sz="3200" b="1" dirty="0"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99636" y="1299845"/>
            <a:ext cx="2967990" cy="2486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3" name="TextBox 18"/>
          <p:cNvSpPr>
            <a:spLocks noChangeArrowheads="1"/>
          </p:cNvSpPr>
          <p:nvPr/>
        </p:nvSpPr>
        <p:spPr bwMode="auto">
          <a:xfrm>
            <a:off x="575310" y="326390"/>
            <a:ext cx="209994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新课导入</a:t>
            </a:r>
            <a:endParaRPr lang="zh-CN" altLang="en-US" sz="28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3731" y="812165"/>
            <a:ext cx="5227184" cy="4009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30000"/>
              </a:lnSpc>
            </a:pPr>
            <a:r>
              <a:rPr lang="zh-CN" altLang="en-US" sz="2800"/>
              <a:t>在观察到植物细胞的结构之后，小慧很好</a:t>
            </a:r>
            <a:r>
              <a:rPr lang="zh-CN" altLang="en-US" sz="2800" smtClean="0"/>
              <a:t>奇：</a:t>
            </a:r>
            <a:r>
              <a:rPr lang="en-US" altLang="zh-CN" sz="2800" smtClean="0"/>
              <a:t>“</a:t>
            </a:r>
            <a:r>
              <a:rPr lang="zh-CN" altLang="en-US" sz="2800"/>
              <a:t>显微镜下的动物细胞是什么样的呢</a:t>
            </a:r>
            <a:r>
              <a:rPr lang="en-US" altLang="zh-CN" sz="2800"/>
              <a:t>?”</a:t>
            </a:r>
            <a:r>
              <a:rPr lang="zh-CN" altLang="en-US" sz="2800"/>
              <a:t>与观察植物细胞一样，被观察的动物材料也需要薄而透明</a:t>
            </a:r>
            <a:r>
              <a:rPr lang="zh-CN" altLang="en-US" sz="2800" smtClean="0"/>
              <a:t>。</a:t>
            </a:r>
            <a:endParaRPr lang="en-US" altLang="zh-CN" sz="2800" smtClean="0"/>
          </a:p>
          <a:p>
            <a:pPr marL="457200" indent="-457200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sz="2800" smtClean="0"/>
              <a:t>想</a:t>
            </a:r>
            <a:r>
              <a:rPr lang="zh-CN" altLang="en-US" sz="2800"/>
              <a:t>一</a:t>
            </a:r>
            <a:r>
              <a:rPr lang="zh-CN" altLang="en-US" sz="2800" smtClean="0"/>
              <a:t>想</a:t>
            </a:r>
            <a:r>
              <a:rPr lang="zh-CN" altLang="en-US" sz="2800"/>
              <a:t>：</a:t>
            </a:r>
            <a:r>
              <a:rPr lang="zh-CN" altLang="en-US" sz="2800" smtClean="0"/>
              <a:t>她</a:t>
            </a:r>
            <a:r>
              <a:rPr lang="zh-CN" altLang="en-US" sz="2800"/>
              <a:t>可以采用哪些材料来制作动物细胞临时装片</a:t>
            </a:r>
            <a:r>
              <a:rPr lang="en-US" altLang="zh-CN" sz="2800"/>
              <a:t>?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文本框 22530"/>
          <p:cNvSpPr txBox="1"/>
          <p:nvPr/>
        </p:nvSpPr>
        <p:spPr>
          <a:xfrm>
            <a:off x="187960" y="1133475"/>
            <a:ext cx="8797925" cy="117602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cs typeface="+mn-ea"/>
                <a:sym typeface="+mn-lt"/>
              </a:rPr>
              <a:t>    </a:t>
            </a:r>
            <a:r>
              <a:rPr lang="zh-CN" altLang="en-US" sz="2400" dirty="0">
                <a:cs typeface="+mn-ea"/>
                <a:sym typeface="+mn-lt"/>
              </a:rPr>
              <a:t>公安部门得到一份生物样品，从外形上分辨不出是取自植物体还是动物体。如果允许你借助显微镜，你怎样将它鉴定出来？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2532" name="文本框 22531"/>
          <p:cNvSpPr txBox="1"/>
          <p:nvPr/>
        </p:nvSpPr>
        <p:spPr>
          <a:xfrm>
            <a:off x="465455" y="2670810"/>
            <a:ext cx="8188960" cy="173037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lIns="68580" tIns="34290" rIns="68580" bIns="34290" anchor="t">
            <a:spAutoFit/>
          </a:bodyPr>
          <a:lstStyle/>
          <a:p>
            <a:pPr fontAlgn="base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答案提示：</a:t>
            </a:r>
            <a:r>
              <a:rPr lang="zh-CN" altLang="en-US" sz="2400" dirty="0">
                <a:cs typeface="+mn-ea"/>
                <a:sym typeface="+mn-lt"/>
              </a:rPr>
              <a:t>将材料制作成临时装片，放在显微镜下观察细胞结构，如有细胞壁、液泡、叶绿体等结构则说明是植物，否则是动物。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4029" y="319768"/>
            <a:ext cx="1762760" cy="56070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200" b="1" dirty="0">
                <a:cs typeface="+mn-ea"/>
                <a:sym typeface="+mn-lt"/>
              </a:rPr>
              <a:t>拓展延伸</a:t>
            </a:r>
            <a:endParaRPr lang="zh-CN" altLang="en-US" sz="3200" b="1" dirty="0"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14175" y="2806303"/>
            <a:ext cx="972740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 idx="4294967295"/>
            <p:custDataLst>
              <p:tags r:id="rId2"/>
            </p:custDataLst>
          </p:nvPr>
        </p:nvSpPr>
        <p:spPr>
          <a:xfrm>
            <a:off x="2469548" y="970915"/>
            <a:ext cx="4758884" cy="50546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 anchorCtr="0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制作人口腔上皮细胞的实验材料</a:t>
            </a:r>
            <a:endParaRPr lang="zh-CN" altLang="en-US" sz="24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1267" name="Group 3"/>
          <p:cNvGrpSpPr/>
          <p:nvPr/>
        </p:nvGrpSpPr>
        <p:grpSpPr bwMode="auto">
          <a:xfrm>
            <a:off x="1232059" y="1462088"/>
            <a:ext cx="2134791" cy="1268016"/>
            <a:chOff x="0" y="0"/>
            <a:chExt cx="1793" cy="1065"/>
          </a:xfrm>
        </p:grpSpPr>
        <p:pic>
          <p:nvPicPr>
            <p:cNvPr id="7172" name="Picture 4" descr="14220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0" y="0"/>
              <a:ext cx="1793" cy="6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3" name="Text Box 5"/>
            <p:cNvSpPr txBox="1">
              <a:spLocks noChangeArrowheads="1"/>
            </p:cNvSpPr>
            <p:nvPr/>
          </p:nvSpPr>
          <p:spPr bwMode="auto">
            <a:xfrm>
              <a:off x="400" y="677"/>
              <a:ext cx="1317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载玻片</a:t>
              </a:r>
              <a:endParaRPr lang="zh-CN" altLang="en-US" sz="2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11270" name="Group 6"/>
          <p:cNvGrpSpPr/>
          <p:nvPr/>
        </p:nvGrpSpPr>
        <p:grpSpPr bwMode="auto">
          <a:xfrm>
            <a:off x="4200764" y="1462088"/>
            <a:ext cx="1188677" cy="1382780"/>
            <a:chOff x="0" y="-106"/>
            <a:chExt cx="1017" cy="1310"/>
          </a:xfrm>
        </p:grpSpPr>
        <p:sp>
          <p:nvSpPr>
            <p:cNvPr id="7175" name="Text Box 7"/>
            <p:cNvSpPr txBox="1">
              <a:spLocks noChangeArrowheads="1"/>
            </p:cNvSpPr>
            <p:nvPr/>
          </p:nvSpPr>
          <p:spPr bwMode="auto">
            <a:xfrm>
              <a:off x="58" y="767"/>
              <a:ext cx="953" cy="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盖玻片</a:t>
              </a:r>
              <a:endParaRPr lang="zh-CN" altLang="en-US" sz="2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pic>
          <p:nvPicPr>
            <p:cNvPr id="7176" name="Picture 8" descr="14761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0" y="-106"/>
              <a:ext cx="1017" cy="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279" name="Group 15"/>
          <p:cNvGrpSpPr/>
          <p:nvPr/>
        </p:nvGrpSpPr>
        <p:grpSpPr bwMode="auto">
          <a:xfrm>
            <a:off x="4493736" y="3353991"/>
            <a:ext cx="1599010" cy="1203722"/>
            <a:chOff x="0" y="398"/>
            <a:chExt cx="1343" cy="1011"/>
          </a:xfrm>
        </p:grpSpPr>
        <p:pic>
          <p:nvPicPr>
            <p:cNvPr id="7178" name="Picture 16" descr="200662617255154466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0" y="398"/>
              <a:ext cx="1343" cy="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Text Box 17"/>
            <p:cNvSpPr txBox="1">
              <a:spLocks noChangeArrowheads="1"/>
            </p:cNvSpPr>
            <p:nvPr/>
          </p:nvSpPr>
          <p:spPr bwMode="auto">
            <a:xfrm>
              <a:off x="326" y="1021"/>
              <a:ext cx="680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镊子</a:t>
              </a:r>
              <a:endParaRPr lang="zh-CN" altLang="en-US" sz="2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271022" y="1462088"/>
            <a:ext cx="937022" cy="112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1" name="TextBox 21"/>
          <p:cNvSpPr txBox="1">
            <a:spLocks noChangeArrowheads="1"/>
          </p:cNvSpPr>
          <p:nvPr/>
        </p:nvSpPr>
        <p:spPr bwMode="auto">
          <a:xfrm>
            <a:off x="448584" y="335530"/>
            <a:ext cx="824547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【</a:t>
            </a:r>
            <a:r>
              <a:rPr lang="zh-CN" altLang="en-US" sz="2800" b="1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实验</a:t>
            </a:r>
            <a:r>
              <a:rPr lang="en-US" altLang="zh-CN" sz="2800" b="1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•</a:t>
            </a:r>
            <a:r>
              <a:rPr lang="zh-CN" altLang="en-US" sz="2800" b="1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探究</a:t>
            </a:r>
            <a:r>
              <a:rPr lang="en-US" altLang="zh-CN" sz="2800" b="1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】</a:t>
            </a:r>
            <a:r>
              <a:rPr lang="zh-CN" altLang="en-US" sz="2800" b="1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观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察人的口腔上皮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细</a:t>
            </a:r>
            <a:r>
              <a:rPr lang="zh-CN" altLang="en-US" sz="2800" b="1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胞和动物细胞</a:t>
            </a:r>
            <a:endParaRPr lang="zh-CN" altLang="en-US" sz="28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341792" y="2564501"/>
            <a:ext cx="85994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碘液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43910" y="4413222"/>
            <a:ext cx="152019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生理盐水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749609" y="4366581"/>
            <a:ext cx="89654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牙签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799469" y="4413533"/>
            <a:ext cx="112458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显微镜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7" name="Picture 4" descr="http://p3.so.qhimg.com/bdr/_240_/t01ce8271334a22b7d3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6830060" y="3093244"/>
            <a:ext cx="992981" cy="127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2555320" y="3174206"/>
            <a:ext cx="1194197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3100310" y="866871"/>
            <a:ext cx="3349228" cy="437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dirty="0">
                <a:cs typeface="+mn-ea"/>
                <a:sym typeface="+mn-lt"/>
              </a:rPr>
              <a:t>擦净载玻片和盖玻片</a:t>
            </a:r>
            <a:endParaRPr kumimoji="1" lang="zh-CN" altLang="en-US" sz="2400" dirty="0">
              <a:cs typeface="+mn-ea"/>
              <a:sym typeface="+mn-lt"/>
            </a:endParaRPr>
          </a:p>
        </p:txBody>
      </p:sp>
      <p:sp>
        <p:nvSpPr>
          <p:cNvPr id="46084" name="Line 4"/>
          <p:cNvSpPr>
            <a:spLocks noChangeShapeType="1"/>
          </p:cNvSpPr>
          <p:nvPr/>
        </p:nvSpPr>
        <p:spPr bwMode="auto">
          <a:xfrm>
            <a:off x="4404837" y="1275399"/>
            <a:ext cx="0" cy="285750"/>
          </a:xfrm>
          <a:prstGeom prst="line">
            <a:avLst/>
          </a:prstGeom>
          <a:noFill/>
          <a:ln w="57150">
            <a:solidFill>
              <a:srgbClr val="079FA9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3100547" y="1452976"/>
            <a:ext cx="3219450" cy="437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dirty="0">
                <a:cs typeface="+mn-ea"/>
                <a:sym typeface="+mn-lt"/>
              </a:rPr>
              <a:t>滴加</a:t>
            </a:r>
            <a:r>
              <a:rPr kumimoji="1" lang="en-US" altLang="zh-CN" sz="2400" dirty="0">
                <a:cs typeface="+mn-ea"/>
                <a:sym typeface="+mn-lt"/>
              </a:rPr>
              <a:t>1——2</a:t>
            </a:r>
            <a:r>
              <a:rPr kumimoji="1" lang="zh-CN" altLang="en-US" sz="2400" dirty="0">
                <a:cs typeface="+mn-ea"/>
                <a:sym typeface="+mn-lt"/>
              </a:rPr>
              <a:t>滴</a:t>
            </a:r>
            <a:r>
              <a:rPr kumimoji="1" lang="zh-CN" altLang="en-US" sz="2400" u="sng" dirty="0">
                <a:cs typeface="+mn-ea"/>
                <a:sym typeface="+mn-lt"/>
              </a:rPr>
              <a:t>生理盐水</a:t>
            </a:r>
            <a:endParaRPr kumimoji="1" lang="zh-CN" altLang="en-US" sz="2400" u="sng" dirty="0">
              <a:cs typeface="+mn-ea"/>
              <a:sym typeface="+mn-lt"/>
            </a:endParaRPr>
          </a:p>
        </p:txBody>
      </p:sp>
      <p:sp>
        <p:nvSpPr>
          <p:cNvPr id="46086" name="Line 6"/>
          <p:cNvSpPr>
            <a:spLocks noChangeShapeType="1"/>
          </p:cNvSpPr>
          <p:nvPr/>
        </p:nvSpPr>
        <p:spPr bwMode="auto">
          <a:xfrm>
            <a:off x="4404837" y="1824674"/>
            <a:ext cx="0" cy="285750"/>
          </a:xfrm>
          <a:prstGeom prst="line">
            <a:avLst/>
          </a:prstGeom>
          <a:noFill/>
          <a:ln w="57150">
            <a:solidFill>
              <a:srgbClr val="079FA9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6087" name="Text Box 7"/>
          <p:cNvSpPr txBox="1">
            <a:spLocks noChangeArrowheads="1"/>
          </p:cNvSpPr>
          <p:nvPr/>
        </p:nvSpPr>
        <p:spPr bwMode="auto">
          <a:xfrm>
            <a:off x="3100308" y="2052004"/>
            <a:ext cx="3995738" cy="437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dirty="0">
                <a:cs typeface="+mn-ea"/>
                <a:sym typeface="+mn-lt"/>
              </a:rPr>
              <a:t>用牙签取口腔内侧壁细胞</a:t>
            </a:r>
            <a:endParaRPr kumimoji="1" lang="zh-CN" altLang="en-US" sz="2400" dirty="0">
              <a:cs typeface="+mn-ea"/>
              <a:sym typeface="+mn-lt"/>
            </a:endParaRPr>
          </a:p>
        </p:txBody>
      </p:sp>
      <p:sp>
        <p:nvSpPr>
          <p:cNvPr id="46088" name="Line 8"/>
          <p:cNvSpPr>
            <a:spLocks noChangeShapeType="1"/>
          </p:cNvSpPr>
          <p:nvPr/>
        </p:nvSpPr>
        <p:spPr bwMode="auto">
          <a:xfrm>
            <a:off x="4404837" y="2425073"/>
            <a:ext cx="0" cy="285750"/>
          </a:xfrm>
          <a:prstGeom prst="line">
            <a:avLst/>
          </a:prstGeom>
          <a:noFill/>
          <a:ln w="57150">
            <a:solidFill>
              <a:srgbClr val="079FA9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6089" name="Text Box 9"/>
          <p:cNvSpPr txBox="1">
            <a:spLocks noChangeArrowheads="1"/>
          </p:cNvSpPr>
          <p:nvPr/>
        </p:nvSpPr>
        <p:spPr bwMode="auto">
          <a:xfrm>
            <a:off x="3066852" y="2633029"/>
            <a:ext cx="5318760" cy="437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dirty="0">
                <a:cs typeface="+mn-ea"/>
                <a:sym typeface="+mn-lt"/>
              </a:rPr>
              <a:t>放在载玻片上的生理盐水滴中涂抹几下</a:t>
            </a:r>
            <a:endParaRPr kumimoji="1" lang="zh-CN" altLang="en-US" sz="2400" dirty="0">
              <a:cs typeface="+mn-ea"/>
              <a:sym typeface="+mn-lt"/>
            </a:endParaRPr>
          </a:p>
        </p:txBody>
      </p:sp>
      <p:sp>
        <p:nvSpPr>
          <p:cNvPr id="46090" name="Line 10"/>
          <p:cNvSpPr>
            <a:spLocks noChangeShapeType="1"/>
          </p:cNvSpPr>
          <p:nvPr/>
        </p:nvSpPr>
        <p:spPr bwMode="auto">
          <a:xfrm>
            <a:off x="4404837" y="3593797"/>
            <a:ext cx="953" cy="278765"/>
          </a:xfrm>
          <a:prstGeom prst="line">
            <a:avLst/>
          </a:prstGeom>
          <a:noFill/>
          <a:ln w="57150">
            <a:solidFill>
              <a:srgbClr val="079FA9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6091" name="Line 11"/>
          <p:cNvSpPr>
            <a:spLocks noChangeShapeType="1"/>
          </p:cNvSpPr>
          <p:nvPr/>
        </p:nvSpPr>
        <p:spPr bwMode="auto">
          <a:xfrm>
            <a:off x="4404837" y="3012772"/>
            <a:ext cx="953" cy="285750"/>
          </a:xfrm>
          <a:prstGeom prst="line">
            <a:avLst/>
          </a:prstGeom>
          <a:noFill/>
          <a:ln w="57150">
            <a:solidFill>
              <a:srgbClr val="079FA9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6092" name="Text Box 12"/>
          <p:cNvSpPr txBox="1">
            <a:spLocks noChangeArrowheads="1"/>
          </p:cNvSpPr>
          <p:nvPr/>
        </p:nvSpPr>
        <p:spPr bwMode="auto">
          <a:xfrm>
            <a:off x="3099118" y="3214054"/>
            <a:ext cx="1824038" cy="437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dirty="0">
                <a:cs typeface="+mn-ea"/>
                <a:sym typeface="+mn-lt"/>
              </a:rPr>
              <a:t>盖上盖玻片</a:t>
            </a:r>
            <a:endParaRPr kumimoji="1" lang="zh-CN" altLang="en-US" sz="2400" dirty="0">
              <a:cs typeface="+mn-ea"/>
              <a:sym typeface="+mn-lt"/>
            </a:endParaRPr>
          </a:p>
        </p:txBody>
      </p:sp>
      <p:sp>
        <p:nvSpPr>
          <p:cNvPr id="46094" name="Line 14"/>
          <p:cNvSpPr>
            <a:spLocks noChangeShapeType="1"/>
          </p:cNvSpPr>
          <p:nvPr/>
        </p:nvSpPr>
        <p:spPr bwMode="auto">
          <a:xfrm>
            <a:off x="4404837" y="4167837"/>
            <a:ext cx="0" cy="285750"/>
          </a:xfrm>
          <a:prstGeom prst="line">
            <a:avLst/>
          </a:prstGeom>
          <a:noFill/>
          <a:ln w="57150">
            <a:solidFill>
              <a:srgbClr val="079FA9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6095" name="Text Box 15"/>
          <p:cNvSpPr txBox="1">
            <a:spLocks noChangeArrowheads="1"/>
          </p:cNvSpPr>
          <p:nvPr/>
        </p:nvSpPr>
        <p:spPr bwMode="auto">
          <a:xfrm>
            <a:off x="3066852" y="3788094"/>
            <a:ext cx="2889647" cy="437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dirty="0">
                <a:cs typeface="+mn-ea"/>
                <a:sym typeface="+mn-lt"/>
              </a:rPr>
              <a:t>染色（用稀碘液）</a:t>
            </a:r>
            <a:endParaRPr kumimoji="1" lang="zh-CN" altLang="en-US" sz="2400" dirty="0">
              <a:cs typeface="+mn-ea"/>
              <a:sym typeface="+mn-lt"/>
            </a:endParaRPr>
          </a:p>
        </p:txBody>
      </p:sp>
      <p:sp>
        <p:nvSpPr>
          <p:cNvPr id="46096" name="Text Box 16"/>
          <p:cNvSpPr txBox="1">
            <a:spLocks noChangeArrowheads="1"/>
          </p:cNvSpPr>
          <p:nvPr/>
        </p:nvSpPr>
        <p:spPr bwMode="auto">
          <a:xfrm>
            <a:off x="2412518" y="866871"/>
            <a:ext cx="441960" cy="437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cs typeface="+mn-ea"/>
                <a:sym typeface="+mn-lt"/>
              </a:rPr>
              <a:t>擦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46097" name="Text Box 17"/>
          <p:cNvSpPr txBox="1">
            <a:spLocks noChangeArrowheads="1"/>
          </p:cNvSpPr>
          <p:nvPr/>
        </p:nvSpPr>
        <p:spPr bwMode="auto">
          <a:xfrm>
            <a:off x="2412519" y="1452976"/>
            <a:ext cx="441960" cy="437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cs typeface="+mn-ea"/>
                <a:sym typeface="+mn-lt"/>
              </a:rPr>
              <a:t>滴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46098" name="Text Box 18"/>
          <p:cNvSpPr txBox="1">
            <a:spLocks noChangeArrowheads="1"/>
          </p:cNvSpPr>
          <p:nvPr/>
        </p:nvSpPr>
        <p:spPr bwMode="auto">
          <a:xfrm>
            <a:off x="2412518" y="2039081"/>
            <a:ext cx="441960" cy="437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cs typeface="+mn-ea"/>
                <a:sym typeface="+mn-lt"/>
              </a:rPr>
              <a:t>刮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46099" name="Text Box 19"/>
          <p:cNvSpPr txBox="1">
            <a:spLocks noChangeArrowheads="1"/>
          </p:cNvSpPr>
          <p:nvPr/>
        </p:nvSpPr>
        <p:spPr bwMode="auto">
          <a:xfrm>
            <a:off x="2427048" y="2625186"/>
            <a:ext cx="441960" cy="437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cs typeface="+mn-ea"/>
                <a:sym typeface="+mn-lt"/>
              </a:rPr>
              <a:t>涂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46100" name="Text Box 20"/>
          <p:cNvSpPr txBox="1">
            <a:spLocks noChangeArrowheads="1"/>
          </p:cNvSpPr>
          <p:nvPr/>
        </p:nvSpPr>
        <p:spPr bwMode="auto">
          <a:xfrm>
            <a:off x="2433186" y="3211291"/>
            <a:ext cx="441960" cy="437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cs typeface="+mn-ea"/>
                <a:sym typeface="+mn-lt"/>
              </a:rPr>
              <a:t>盖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46101" name="Text Box 21"/>
          <p:cNvSpPr txBox="1">
            <a:spLocks noChangeArrowheads="1"/>
          </p:cNvSpPr>
          <p:nvPr/>
        </p:nvSpPr>
        <p:spPr bwMode="auto">
          <a:xfrm>
            <a:off x="2412519" y="4383501"/>
            <a:ext cx="441960" cy="437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cs typeface="+mn-ea"/>
                <a:sym typeface="+mn-lt"/>
              </a:rPr>
              <a:t>吸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46102" name="Text Box 22"/>
          <p:cNvSpPr txBox="1">
            <a:spLocks noChangeArrowheads="1"/>
          </p:cNvSpPr>
          <p:nvPr/>
        </p:nvSpPr>
        <p:spPr bwMode="auto">
          <a:xfrm>
            <a:off x="2433186" y="3797396"/>
            <a:ext cx="441960" cy="437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cs typeface="+mn-ea"/>
                <a:sym typeface="+mn-lt"/>
              </a:rPr>
              <a:t>染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46104" name="Text Box 24"/>
          <p:cNvSpPr txBox="1">
            <a:spLocks noChangeArrowheads="1"/>
          </p:cNvSpPr>
          <p:nvPr/>
        </p:nvSpPr>
        <p:spPr bwMode="auto">
          <a:xfrm>
            <a:off x="3066852" y="4369119"/>
            <a:ext cx="4644629" cy="437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dirty="0">
                <a:cs typeface="+mn-ea"/>
                <a:sym typeface="+mn-lt"/>
              </a:rPr>
              <a:t>用吸水纸从盖玻片另一侧吸引</a:t>
            </a:r>
            <a:endParaRPr kumimoji="1" lang="zh-CN" altLang="en-US" sz="2400" dirty="0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37524" y="292439"/>
            <a:ext cx="333756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>
                <a:cs typeface="+mn-ea"/>
                <a:sym typeface="+mn-lt"/>
              </a:rPr>
              <a:t>制作临时装片的步骤</a:t>
            </a:r>
            <a:endParaRPr lang="en-US" altLang="zh-CN" sz="2800" b="1" dirty="0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3915" y="2645410"/>
            <a:ext cx="1662430" cy="4375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cs typeface="+mn-ea"/>
                <a:sym typeface="+mn-lt"/>
              </a:rPr>
              <a:t>方法步骤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2247265" y="1092835"/>
            <a:ext cx="165100" cy="3542030"/>
          </a:xfrm>
          <a:prstGeom prst="leftBrace">
            <a:avLst>
              <a:gd name="adj1" fmla="val 70769"/>
              <a:gd name="adj2" fmla="val 4982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6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6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46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ldLvl="0" animBg="1"/>
      <p:bldP spid="46084" grpId="0" bldLvl="0" animBg="1"/>
      <p:bldP spid="46085" grpId="0" bldLvl="0" animBg="1"/>
      <p:bldP spid="46086" grpId="0" bldLvl="0" animBg="1"/>
      <p:bldP spid="46087" grpId="0" bldLvl="0" animBg="1"/>
      <p:bldP spid="46088" grpId="0" bldLvl="0" animBg="1"/>
      <p:bldP spid="46089" grpId="0" bldLvl="0" animBg="1"/>
      <p:bldP spid="46090" grpId="0" bldLvl="0" animBg="1"/>
      <p:bldP spid="46091" grpId="0" bldLvl="0" animBg="1"/>
      <p:bldP spid="46092" grpId="0" bldLvl="0" animBg="1"/>
      <p:bldP spid="46094" grpId="0" bldLvl="0" animBg="1"/>
      <p:bldP spid="46095" grpId="0" bldLvl="0" animBg="1"/>
      <p:bldP spid="4610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40579" y="1730646"/>
            <a:ext cx="1722835" cy="1101923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0" lon="0" rev="20399999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6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1560000">
            <a:off x="1957388" y="1621631"/>
            <a:ext cx="1782366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图片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-1920000">
            <a:off x="5494735" y="3267075"/>
            <a:ext cx="1815703" cy="1044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图片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681413" y="3638550"/>
            <a:ext cx="1674019" cy="975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图片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020000">
            <a:off x="1744266" y="3006329"/>
            <a:ext cx="1835944" cy="967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图片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790950" y="1287066"/>
            <a:ext cx="1744266" cy="93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3" name="AutoShape 9"/>
          <p:cNvSpPr>
            <a:spLocks noChangeArrowheads="1"/>
          </p:cNvSpPr>
          <p:nvPr/>
        </p:nvSpPr>
        <p:spPr bwMode="auto">
          <a:xfrm rot="21540000">
            <a:off x="2852738" y="1209675"/>
            <a:ext cx="1471613" cy="442913"/>
          </a:xfrm>
          <a:prstGeom prst="curvedDownArrow">
            <a:avLst>
              <a:gd name="adj1" fmla="val 62575"/>
              <a:gd name="adj2" fmla="val 132903"/>
              <a:gd name="adj3" fmla="val 33333"/>
            </a:avLst>
          </a:prstGeom>
          <a:solidFill>
            <a:srgbClr val="079FA9"/>
          </a:solidFill>
          <a:ln w="12700" cap="sq" cmpd="sng">
            <a:solidFill>
              <a:srgbClr val="057D84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 sz="1200" b="1">
              <a:solidFill>
                <a:srgbClr val="1CC02B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6634" name="AutoShape 10"/>
          <p:cNvSpPr>
            <a:spLocks noChangeArrowheads="1"/>
          </p:cNvSpPr>
          <p:nvPr/>
        </p:nvSpPr>
        <p:spPr bwMode="auto">
          <a:xfrm rot="1680000">
            <a:off x="5089922" y="1306116"/>
            <a:ext cx="1527572" cy="367903"/>
          </a:xfrm>
          <a:prstGeom prst="curvedDownArrow">
            <a:avLst>
              <a:gd name="adj1" fmla="val 83042"/>
              <a:gd name="adj2" fmla="val 166084"/>
              <a:gd name="adj3" fmla="val 33329"/>
            </a:avLst>
          </a:prstGeom>
          <a:solidFill>
            <a:srgbClr val="079FA9"/>
          </a:solidFill>
          <a:ln w="12700" cap="sq">
            <a:solidFill>
              <a:srgbClr val="057D84"/>
            </a:solidFill>
            <a:miter lim="800000"/>
          </a:ln>
        </p:spPr>
        <p:txBody>
          <a:bodyPr wrap="none" anchor="ctr"/>
          <a:lstStyle/>
          <a:p>
            <a:endParaRPr lang="zh-CN" altLang="en-US" sz="1200">
              <a:cs typeface="黑体" panose="02010609060101010101" charset="-122"/>
            </a:endParaRPr>
          </a:p>
        </p:txBody>
      </p:sp>
      <p:sp>
        <p:nvSpPr>
          <p:cNvPr id="26637" name="AutoShape 13"/>
          <p:cNvSpPr>
            <a:spLocks noChangeArrowheads="1"/>
          </p:cNvSpPr>
          <p:nvPr/>
        </p:nvSpPr>
        <p:spPr bwMode="auto">
          <a:xfrm rot="2880000">
            <a:off x="2561417" y="4264499"/>
            <a:ext cx="1635653" cy="377429"/>
          </a:xfrm>
          <a:prstGeom prst="curvedUpArrow">
            <a:avLst>
              <a:gd name="adj1" fmla="val 88707"/>
              <a:gd name="adj2" fmla="val 199297"/>
              <a:gd name="adj3" fmla="val 33333"/>
            </a:avLst>
          </a:prstGeom>
          <a:solidFill>
            <a:srgbClr val="079FA9"/>
          </a:solidFill>
          <a:ln w="12700" cap="sq" cmpd="sng">
            <a:solidFill>
              <a:srgbClr val="057D84"/>
            </a:solidFill>
            <a:miter lim="800000"/>
          </a:ln>
          <a:scene3d>
            <a:camera prst="orthographicFront">
              <a:rot lat="0" lon="0" rev="1500000"/>
            </a:camera>
            <a:lightRig rig="threePt" dir="t"/>
          </a:scene3d>
        </p:spPr>
        <p:txBody>
          <a:bodyPr wrap="none" anchor="ctr"/>
          <a:lstStyle/>
          <a:p>
            <a:endParaRPr lang="zh-CN" altLang="en-US" sz="1200" noProof="1">
              <a:cs typeface="黑体" panose="02010609060101010101" charset="-122"/>
            </a:endParaRPr>
          </a:p>
        </p:txBody>
      </p:sp>
      <p:sp>
        <p:nvSpPr>
          <p:cNvPr id="26638" name="AutoShape 14"/>
          <p:cNvSpPr>
            <a:spLocks noChangeArrowheads="1"/>
          </p:cNvSpPr>
          <p:nvPr/>
        </p:nvSpPr>
        <p:spPr bwMode="auto">
          <a:xfrm rot="720000">
            <a:off x="4848908" y="4397126"/>
            <a:ext cx="1674019" cy="377429"/>
          </a:xfrm>
          <a:prstGeom prst="curvedUpArrow">
            <a:avLst>
              <a:gd name="adj1" fmla="val 88707"/>
              <a:gd name="adj2" fmla="val 177413"/>
              <a:gd name="adj3" fmla="val 33333"/>
            </a:avLst>
          </a:prstGeom>
          <a:solidFill>
            <a:srgbClr val="079FA9"/>
          </a:solidFill>
          <a:ln w="12700" cap="sq" cmpd="sng">
            <a:solidFill>
              <a:srgbClr val="057D84"/>
            </a:solidFill>
            <a:miter lim="800000"/>
          </a:ln>
          <a:scene3d>
            <a:camera prst="orthographicFront">
              <a:rot lat="0" lon="0" rev="1200000"/>
            </a:camera>
            <a:lightRig rig="threePt" dir="t"/>
          </a:scene3d>
        </p:spPr>
        <p:txBody>
          <a:bodyPr wrap="none" anchor="ctr"/>
          <a:lstStyle/>
          <a:p>
            <a:endParaRPr lang="zh-CN" altLang="en-US" sz="1200" noProof="1">
              <a:cs typeface="黑体" panose="02010609060101010101" charset="-122"/>
            </a:endParaRPr>
          </a:p>
        </p:txBody>
      </p:sp>
      <p:sp>
        <p:nvSpPr>
          <p:cNvPr id="26639" name="Text Box 15"/>
          <p:cNvSpPr txBox="1">
            <a:spLocks noChangeArrowheads="1"/>
          </p:cNvSpPr>
          <p:nvPr/>
        </p:nvSpPr>
        <p:spPr bwMode="auto">
          <a:xfrm>
            <a:off x="3021806" y="2430066"/>
            <a:ext cx="4889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擦</a:t>
            </a:r>
            <a:endParaRPr lang="zh-CN" altLang="en-US" sz="24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6640" name="Text Box 16"/>
          <p:cNvSpPr txBox="1">
            <a:spLocks noChangeArrowheads="1"/>
          </p:cNvSpPr>
          <p:nvPr/>
        </p:nvSpPr>
        <p:spPr bwMode="auto">
          <a:xfrm>
            <a:off x="4441031" y="2049066"/>
            <a:ext cx="4889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滴</a:t>
            </a:r>
            <a:endParaRPr lang="zh-CN" altLang="en-US" sz="24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6641" name="Text Box 17"/>
          <p:cNvSpPr txBox="1">
            <a:spLocks noChangeArrowheads="1"/>
          </p:cNvSpPr>
          <p:nvPr/>
        </p:nvSpPr>
        <p:spPr bwMode="auto">
          <a:xfrm>
            <a:off x="5747147" y="2664619"/>
            <a:ext cx="4889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刮</a:t>
            </a:r>
            <a:endParaRPr lang="zh-CN" altLang="en-US" sz="24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6642" name="Text Box 18"/>
          <p:cNvSpPr txBox="1">
            <a:spLocks noChangeArrowheads="1"/>
          </p:cNvSpPr>
          <p:nvPr/>
        </p:nvSpPr>
        <p:spPr bwMode="auto">
          <a:xfrm>
            <a:off x="4356497" y="3327797"/>
            <a:ext cx="540544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涂</a:t>
            </a:r>
            <a:endParaRPr lang="zh-CN" altLang="en-US" sz="24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6643" name="Text Box 19"/>
          <p:cNvSpPr txBox="1">
            <a:spLocks noChangeArrowheads="1"/>
          </p:cNvSpPr>
          <p:nvPr/>
        </p:nvSpPr>
        <p:spPr bwMode="auto">
          <a:xfrm>
            <a:off x="2349104" y="4125516"/>
            <a:ext cx="4889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盖</a:t>
            </a:r>
            <a:endParaRPr lang="zh-CN" altLang="en-US" sz="24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6644" name="Text Box 20"/>
          <p:cNvSpPr txBox="1">
            <a:spLocks noChangeArrowheads="1"/>
          </p:cNvSpPr>
          <p:nvPr/>
        </p:nvSpPr>
        <p:spPr bwMode="auto">
          <a:xfrm>
            <a:off x="4186238" y="4535091"/>
            <a:ext cx="4889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染</a:t>
            </a:r>
            <a:endParaRPr lang="zh-CN" altLang="en-US" sz="24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6645" name="Text Box 21"/>
          <p:cNvSpPr txBox="1">
            <a:spLocks noChangeArrowheads="1"/>
          </p:cNvSpPr>
          <p:nvPr/>
        </p:nvSpPr>
        <p:spPr bwMode="auto">
          <a:xfrm>
            <a:off x="6615113" y="4337447"/>
            <a:ext cx="4889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吸</a:t>
            </a:r>
            <a:endParaRPr lang="zh-CN" altLang="en-US" sz="24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6" name="图片 3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644504" y="2482454"/>
            <a:ext cx="1793081" cy="950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6" name="AutoShape 12"/>
          <p:cNvSpPr>
            <a:spLocks noChangeArrowheads="1"/>
          </p:cNvSpPr>
          <p:nvPr/>
        </p:nvSpPr>
        <p:spPr bwMode="auto">
          <a:xfrm rot="8100000">
            <a:off x="5222583" y="3082715"/>
            <a:ext cx="1133475" cy="323850"/>
          </a:xfrm>
          <a:prstGeom prst="curvedDownArrow">
            <a:avLst>
              <a:gd name="adj1" fmla="val 70000"/>
              <a:gd name="adj2" fmla="val 140000"/>
              <a:gd name="adj3" fmla="val 33333"/>
            </a:avLst>
          </a:prstGeom>
          <a:solidFill>
            <a:srgbClr val="079FA9"/>
          </a:solidFill>
          <a:ln w="12700" cap="sq" cmpd="sng">
            <a:solidFill>
              <a:srgbClr val="057D84"/>
            </a:solidFill>
            <a:miter lim="800000"/>
          </a:ln>
          <a:scene3d>
            <a:camera prst="orthographicFront">
              <a:rot lat="0" lon="0" rev="20099999"/>
            </a:camera>
            <a:lightRig rig="threePt" dir="t"/>
          </a:scene3d>
        </p:spPr>
        <p:txBody>
          <a:bodyPr wrap="none" anchor="ctr"/>
          <a:lstStyle/>
          <a:p>
            <a:endParaRPr lang="zh-CN" altLang="en-US" sz="1200" noProof="1">
              <a:cs typeface="黑体" panose="02010609060101010101" charset="-122"/>
            </a:endParaRPr>
          </a:p>
        </p:txBody>
      </p:sp>
      <p:sp>
        <p:nvSpPr>
          <p:cNvPr id="26635" name="AutoShape 11"/>
          <p:cNvSpPr>
            <a:spLocks noChangeArrowheads="1"/>
          </p:cNvSpPr>
          <p:nvPr/>
        </p:nvSpPr>
        <p:spPr bwMode="auto">
          <a:xfrm rot="10260000">
            <a:off x="3040339" y="3270550"/>
            <a:ext cx="1133475" cy="323850"/>
          </a:xfrm>
          <a:prstGeom prst="curvedDownArrow">
            <a:avLst>
              <a:gd name="adj1" fmla="val 70000"/>
              <a:gd name="adj2" fmla="val 140000"/>
              <a:gd name="adj3" fmla="val 33333"/>
            </a:avLst>
          </a:prstGeom>
          <a:solidFill>
            <a:srgbClr val="079FA9"/>
          </a:solidFill>
          <a:ln w="12700" cap="sq" cmpd="sng">
            <a:solidFill>
              <a:srgbClr val="057D84"/>
            </a:solidFill>
            <a:miter lim="800000"/>
          </a:ln>
          <a:scene3d>
            <a:camera prst="orthographicFront">
              <a:rot lat="21000000" lon="0" rev="0"/>
            </a:camera>
            <a:lightRig rig="threePt" dir="t"/>
          </a:scene3d>
        </p:spPr>
        <p:txBody>
          <a:bodyPr wrap="none" anchor="ctr"/>
          <a:lstStyle/>
          <a:p>
            <a:endParaRPr lang="zh-CN" altLang="en-US" sz="1200" noProof="1">
              <a:cs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37524" y="292439"/>
            <a:ext cx="333756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>
                <a:cs typeface="+mn-ea"/>
                <a:sym typeface="+mn-lt"/>
              </a:rPr>
              <a:t>制作临时装片的步骤</a:t>
            </a:r>
            <a:endParaRPr lang="en-US" altLang="zh-CN" sz="2800" b="1" dirty="0">
              <a:cs typeface="+mn-ea"/>
              <a:sym typeface="+mn-lt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6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3" grpId="0" bldLvl="0" animBg="1"/>
      <p:bldP spid="26634" grpId="0" bldLvl="0" animBg="1"/>
      <p:bldP spid="26637" grpId="0" bldLvl="0" animBg="1"/>
      <p:bldP spid="26638" grpId="0" bldLvl="0" animBg="1"/>
      <p:bldP spid="26639" grpId="0"/>
      <p:bldP spid="26640" grpId="0"/>
      <p:bldP spid="26641" grpId="0"/>
      <p:bldP spid="26642" grpId="0"/>
      <p:bldP spid="26643" grpId="0"/>
      <p:bldP spid="26644" grpId="0"/>
      <p:bldP spid="26645" grpId="0"/>
      <p:bldP spid="26636" grpId="0" bldLvl="0" animBg="1"/>
      <p:bldP spid="2663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707074" y="1299102"/>
            <a:ext cx="6638447" cy="2283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 marL="808355" indent="-8083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874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6713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latin typeface="+mn-lt"/>
                <a:ea typeface="+mn-ea"/>
                <a:cs typeface="+mn-ea"/>
                <a:sym typeface="+mn-lt"/>
              </a:rPr>
              <a:t>1、实验前一定要漱口。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latin typeface="+mn-lt"/>
                <a:ea typeface="+mn-ea"/>
                <a:cs typeface="+mn-ea"/>
                <a:sym typeface="+mn-lt"/>
              </a:rPr>
              <a:t>2、观察时视野应稍暗一</a:t>
            </a: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些</a:t>
            </a:r>
            <a:r>
              <a:rPr lang="en-US" sz="2400" dirty="0">
                <a:latin typeface="+mn-lt"/>
                <a:ea typeface="+mn-ea"/>
                <a:cs typeface="+mn-ea"/>
                <a:sym typeface="+mn-lt"/>
              </a:rPr>
              <a:t>。</a:t>
            </a:r>
            <a:endParaRPr lang="en-US" sz="2400" dirty="0">
              <a:latin typeface="+mn-lt"/>
              <a:ea typeface="+mn-ea"/>
              <a:cs typeface="+mn-ea"/>
              <a:sym typeface="+mn-lt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latin typeface="+mn-lt"/>
                <a:ea typeface="+mn-ea"/>
                <a:cs typeface="+mn-ea"/>
                <a:sym typeface="+mn-lt"/>
              </a:rPr>
              <a:t>3、刮取材料时，用力要适度，以免损伤口腔。</a:t>
            </a:r>
            <a:endParaRPr lang="en-US" sz="2400" dirty="0">
              <a:latin typeface="+mn-lt"/>
              <a:ea typeface="+mn-ea"/>
              <a:cs typeface="+mn-ea"/>
              <a:sym typeface="+mn-lt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latin typeface="+mn-lt"/>
                <a:ea typeface="+mn-ea"/>
                <a:cs typeface="+mn-ea"/>
                <a:sym typeface="+mn-lt"/>
              </a:rPr>
              <a:t>4、避免盖玻片下产生气泡。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latin typeface="+mn-lt"/>
                <a:ea typeface="+mn-ea"/>
                <a:cs typeface="+mn-ea"/>
                <a:sym typeface="+mn-lt"/>
              </a:rPr>
              <a:t>5、涂抹时要均匀。</a:t>
            </a:r>
            <a:endParaRPr 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1762126" y="707233"/>
            <a:ext cx="5728097" cy="2956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E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100" b="1">
              <a:solidFill>
                <a:srgbClr val="47494B"/>
              </a:solidFill>
              <a:cs typeface="+mn-ea"/>
              <a:sym typeface="+mn-lt"/>
            </a:endParaRPr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867400" y="2750185"/>
            <a:ext cx="2602865" cy="1694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57530" y="320040"/>
            <a:ext cx="274701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注意事项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2"/>
          <p:cNvSpPr txBox="1">
            <a:spLocks noChangeArrowheads="1"/>
          </p:cNvSpPr>
          <p:nvPr/>
        </p:nvSpPr>
        <p:spPr bwMode="auto">
          <a:xfrm>
            <a:off x="646430" y="328930"/>
            <a:ext cx="70662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制作植物细胞和动物细胞临时装片的步骤比较</a:t>
            </a:r>
            <a:endParaRPr lang="zh-CN" altLang="zh-CN" sz="24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654256" y="1046853"/>
            <a:ext cx="9906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清水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220599" y="3254692"/>
            <a:ext cx="1741304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生理盐水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rPr>
              <a:t>(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0.9%)</a:t>
            </a:r>
            <a:endParaRPr lang="en-US" altLang="zh-CN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109825" y="2326925"/>
            <a:ext cx="6977380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动物细胞：</a:t>
            </a:r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擦→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滴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→刮→涂→盖→染→吸</a:t>
            </a:r>
            <a:endParaRPr lang="zh-CN" altLang="zh-CN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125303" y="1643507"/>
            <a:ext cx="6977380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植物细胞：</a:t>
            </a:r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擦→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滴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→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撕</a:t>
            </a:r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→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展</a:t>
            </a:r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→盖→染→吸</a:t>
            </a:r>
            <a:endParaRPr lang="zh-CN" altLang="zh-CN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900080" y="1804694"/>
            <a:ext cx="384810" cy="1113155"/>
          </a:xfrm>
          <a:prstGeom prst="roundRect">
            <a:avLst/>
          </a:prstGeom>
          <a:noFill/>
          <a:ln w="41275">
            <a:solidFill>
              <a:srgbClr val="079F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200" noProof="1">
              <a:cs typeface="黑体" panose="02010609060101010101" charset="-122"/>
            </a:endParaRPr>
          </a:p>
        </p:txBody>
      </p:sp>
      <p:sp>
        <p:nvSpPr>
          <p:cNvPr id="2" name="上箭头 1"/>
          <p:cNvSpPr/>
          <p:nvPr/>
        </p:nvSpPr>
        <p:spPr>
          <a:xfrm>
            <a:off x="4016242" y="1606971"/>
            <a:ext cx="150019" cy="215503"/>
          </a:xfrm>
          <a:prstGeom prst="upArrow">
            <a:avLst/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b="1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下箭头 5"/>
          <p:cNvSpPr/>
          <p:nvPr/>
        </p:nvSpPr>
        <p:spPr>
          <a:xfrm>
            <a:off x="4021480" y="2964600"/>
            <a:ext cx="150019" cy="214313"/>
          </a:xfrm>
          <a:prstGeom prst="downArrow">
            <a:avLst/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200" noProof="1">
              <a:cs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7" grpId="0"/>
      <p:bldP spid="18" grpId="0"/>
      <p:bldP spid="11" grpId="0" bldLvl="0" animBg="1"/>
      <p:bldP spid="2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46020" y="1043305"/>
            <a:ext cx="4504055" cy="305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488565" y="638810"/>
            <a:ext cx="15271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99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生理盐水</a:t>
            </a:r>
            <a:endParaRPr lang="zh-CN" altLang="en-US" sz="2400" b="1">
              <a:solidFill>
                <a:srgbClr val="9933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316855" y="629920"/>
            <a:ext cx="197675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99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盐浓度较低</a:t>
            </a:r>
            <a:endParaRPr lang="zh-CN" altLang="en-US" sz="2400" b="1">
              <a:solidFill>
                <a:srgbClr val="9933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51275" y="1111250"/>
            <a:ext cx="17684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99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盐浓度较高</a:t>
            </a:r>
            <a:endParaRPr lang="zh-CN" altLang="en-US" sz="2400" b="1">
              <a:solidFill>
                <a:srgbClr val="9933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426335" y="4100195"/>
            <a:ext cx="145542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细胞</a:t>
            </a:r>
            <a:endParaRPr lang="zh-CN" altLang="en-US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/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形态正常</a:t>
            </a:r>
            <a:endParaRPr lang="zh-CN" altLang="en-US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973195" y="4146550"/>
            <a:ext cx="152844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细胞皱缩</a:t>
            </a:r>
            <a:endParaRPr lang="zh-CN" altLang="en-US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518785" y="4146550"/>
            <a:ext cx="155638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细胞膨胀</a:t>
            </a:r>
            <a:endParaRPr lang="zh-CN" altLang="en-US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725851" y="2547382"/>
            <a:ext cx="559594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红细胞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 flipH="1">
            <a:off x="2185353" y="3167618"/>
            <a:ext cx="422672" cy="0"/>
          </a:xfrm>
          <a:prstGeom prst="straightConnector1">
            <a:avLst/>
          </a:prstGeom>
          <a:ln w="44450">
            <a:solidFill>
              <a:srgbClr val="079FA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9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Rot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711835" y="940435"/>
            <a:ext cx="8432165" cy="4673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800" b="1">
                <a:solidFill>
                  <a:srgbClr val="079FA9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sz="2800" b="1">
                <a:solidFill>
                  <a:srgbClr val="079FA9"/>
                </a:solidFill>
                <a:latin typeface="+mn-lt"/>
                <a:ea typeface="+mn-ea"/>
                <a:cs typeface="+mn-ea"/>
                <a:sym typeface="+mn-lt"/>
              </a:rPr>
              <a:t>、制作人的口腔上皮细胞临时装片时，为什么要用生理盐水，而不是清水？</a:t>
            </a:r>
            <a:endParaRPr lang="zh-CN" altLang="en-US" sz="2800" b="1" dirty="0">
              <a:solidFill>
                <a:srgbClr val="079FA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195" name="Rectangle 3"/>
          <p:cNvSpPr>
            <a:spLocks noGrp="1" noRot="1" noChangeArrowheads="1"/>
          </p:cNvSpPr>
          <p:nvPr/>
        </p:nvSpPr>
        <p:spPr>
          <a:xfrm>
            <a:off x="426720" y="2847431"/>
            <a:ext cx="6964045" cy="53149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/>
          <a:lstStyle>
            <a:lvl1pPr marL="357505" lvl="0" indent="-357505" algn="just" defTabSz="914400" eaLnBrk="1" fontAlgn="base" latinLnBrk="0" hangingPunct="1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140000"/>
              <a:buBlip>
                <a:blip r:embed="rId2"/>
              </a:buBlip>
              <a:defRPr sz="2000" b="0" i="0" u="non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57505" lvl="1" indent="-357505" algn="just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chemeClr val="accent1"/>
              </a:buClr>
              <a:buFont typeface="幼圆" panose="02010509060101010101" pitchFamily="1" charset="-122"/>
              <a:buChar char=" "/>
              <a:defRPr sz="1600" b="0" i="0" u="none" kern="1200" baseline="0">
                <a:solidFill>
                  <a:srgbClr val="7D7D7D"/>
                </a:solidFill>
                <a:latin typeface="幼圆" panose="02010509060101010101" pitchFamily="1" charset="-122"/>
                <a:ea typeface="幼圆" panose="02010509060101010101" pitchFamily="1" charset="-122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indent="0">
              <a:buClr>
                <a:srgbClr val="046FB6"/>
              </a:buClr>
              <a:buNone/>
            </a:pPr>
            <a:r>
              <a:rPr lang="en-US" altLang="zh-CN" sz="2800" b="1" dirty="0">
                <a:solidFill>
                  <a:srgbClr val="079FA9"/>
                </a:solidFill>
                <a:cs typeface="+mn-ea"/>
                <a:sym typeface="+mn-lt"/>
              </a:rPr>
              <a:t>2</a:t>
            </a:r>
            <a:r>
              <a:rPr lang="zh-CN" altLang="en-US" sz="2800" b="1" dirty="0">
                <a:solidFill>
                  <a:srgbClr val="079FA9"/>
                </a:solidFill>
                <a:cs typeface="+mn-ea"/>
                <a:sym typeface="+mn-lt"/>
              </a:rPr>
              <a:t>、人的口腔上皮细胞的基本结构是怎样的？</a:t>
            </a:r>
            <a:endParaRPr lang="zh-CN" altLang="en-US" sz="2800" b="1" dirty="0">
              <a:solidFill>
                <a:srgbClr val="079FA9"/>
              </a:solidFill>
              <a:cs typeface="+mn-ea"/>
              <a:sym typeface="+mn-lt"/>
            </a:endParaRP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426720" y="3424074"/>
            <a:ext cx="8035109" cy="9531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pPr indent="457200"/>
            <a:r>
              <a:rPr lang="zh-CN" altLang="en-US" smtClean="0">
                <a:sym typeface="+mn-lt"/>
              </a:rPr>
              <a:t>人</a:t>
            </a:r>
            <a:r>
              <a:rPr lang="zh-CN" altLang="en-US" dirty="0">
                <a:sym typeface="+mn-lt"/>
              </a:rPr>
              <a:t>的口腔上皮细胞的基本结构包括：细胞膜，细胞质，细胞核，细胞质中含有线粒体等。</a:t>
            </a:r>
            <a:endParaRPr lang="zh-CN" altLang="en-US" dirty="0"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5129" y="313418"/>
            <a:ext cx="84836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>
                <a:cs typeface="+mn-ea"/>
                <a:sym typeface="+mn-lt"/>
              </a:rPr>
              <a:t>讨论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56071" y="1831037"/>
            <a:ext cx="411543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目的：保持细胞正常形态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2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5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5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50"/>
  <p:tag name="KSO_WM_TEMPLATE_CATEGORY" val="custom"/>
  <p:tag name="KSO_WM_TEMPLATE_INDEX" val="20233488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20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3488"/>
  <p:tag name="KSO_WM_TEMPLATE_THUMBS_INDEX" val="1、9"/>
</p:tagLst>
</file>

<file path=ppt/tags/tag12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488_1*a*1"/>
  <p:tag name="KSO_WM_TEMPLATE_CATEGORY" val="custom"/>
  <p:tag name="KSO_WM_TEMPLATE_INDEX" val="20233488"/>
  <p:tag name="KSO_WM_UNIT_LAYERLEVEL" val="1"/>
  <p:tag name="KSO_WM_TAG_VERSION" val="3.0"/>
  <p:tag name="KSO_WM_BEAUTIFY_FLAG" val="#wm#"/>
  <p:tag name="KSO_WM_UNIT_PRESET_TEXT" val="单击此处添加文档标题"/>
</p:tagLst>
</file>

<file path=ppt/tags/tag122.xml><?xml version="1.0" encoding="utf-8"?>
<p:tagLst xmlns:p="http://schemas.openxmlformats.org/presentationml/2006/main">
  <p:tag name="KSO_WM_UNIT_SUBTYPE" val="b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4"/>
  <p:tag name="KSO_WM_UNIT_ID" val="custom20233488_1*f*4"/>
  <p:tag name="KSO_WM_TEMPLATE_CATEGORY" val="custom"/>
  <p:tag name="KSO_WM_TEMPLATE_INDEX" val="20233488"/>
  <p:tag name="KSO_WM_UNIT_LAYERLEVEL" val="1"/>
  <p:tag name="KSO_WM_TAG_VERSION" val="3.0"/>
  <p:tag name="KSO_WM_BEAUTIFY_FLAG" val="#wm#"/>
  <p:tag name="KSO_WM_UNIT_PRESET_TEXT" val="汇报人：WPS"/>
</p:tagLst>
</file>

<file path=ppt/tags/tag123.xml><?xml version="1.0" encoding="utf-8"?>
<p:tagLst xmlns:p="http://schemas.openxmlformats.org/presentationml/2006/main">
  <p:tag name="KSO_WM_SLIDE_ID" val="custom20233488_1"/>
  <p:tag name="KSO_WM_TEMPLATE_SUBCATEGORY" val="29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20233488"/>
  <p:tag name="KSO_WM_SLIDE_LAYOUT" val="a_f"/>
  <p:tag name="KSO_WM_SLIDE_LAYOUT_CNT" val="1_1"/>
  <p:tag name="KSO_WM_SLIDE_TYPE" val="title"/>
  <p:tag name="KSO_WM_SLIDE_SUBTYPE" val="pureTxt"/>
  <p:tag name="KSO_WM_TEMPLATE_THUMBS_INDEX" val="1、9"/>
  <p:tag name="KSO_WM_SLIDE_THEME_ID" val="3323111"/>
  <p:tag name="KSO_WM_SLIDE_THEME_NAME" val="蓝白色默认模板简约风主题"/>
</p:tagLst>
</file>

<file path=ppt/tags/tag124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50"/>
  <p:tag name="KSO_WM_TEMPLATE_CATEGORY" val="custom"/>
  <p:tag name="KSO_WM_TEMPLATE_INDEX" val="20233488"/>
</p:tagLst>
</file>

<file path=ppt/tags/tag12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27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28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30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1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2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134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7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8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6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67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70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80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81.xml><?xml version="1.0" encoding="utf-8"?>
<p:tagLst xmlns:p="http://schemas.openxmlformats.org/presentationml/2006/main">
  <p:tag name="KSO_WPP_MARK_KEY" val="43a11d4b-9d70-4e44-bc86-e7debc39f986"/>
  <p:tag name="COMMONDATA" val="eyJoZGlkIjoiYWY3ZTM4MmMxMDZiNWZhZmZhNTcyNzc1ZTRjYTU5MTIifQ=="/>
  <p:tag name="commondata" val="eyJoZGlkIjoiN2YxOGMyNDFkMTQxMWJhZTVlZDhiNDQyZGU2OTYwOWEifQ==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5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5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50"/>
  <p:tag name="KSO_WM_TEMPLATE_CATEGORY" val="custom"/>
  <p:tag name="KSO_WM_TEMPLATE_INDEX" val="20233488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60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3488"/>
  <p:tag name="KSO_WM_TEMPLATE_THUMBS_INDEX" val="1、9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76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自定义 109">
      <a:dk1>
        <a:srgbClr val="000000"/>
      </a:dk1>
      <a:lt1>
        <a:srgbClr val="FFFFFF"/>
      </a:lt1>
      <a:dk2>
        <a:srgbClr val="44546A"/>
      </a:dk2>
      <a:lt2>
        <a:srgbClr val="FEFEFE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658BD5"/>
      </a:hlink>
      <a:folHlink>
        <a:srgbClr val="A16AA5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109">
      <a:dk1>
        <a:srgbClr val="000000"/>
      </a:dk1>
      <a:lt1>
        <a:srgbClr val="FFFFFF"/>
      </a:lt1>
      <a:dk2>
        <a:srgbClr val="44546A"/>
      </a:dk2>
      <a:lt2>
        <a:srgbClr val="FEFEFE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658BD5"/>
      </a:hlink>
      <a:folHlink>
        <a:srgbClr val="A16AA5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黑体"/>
        <a:font script="Hebr" typeface="黑体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黑体"/>
        <a:font script="Hebr" typeface="黑体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1423</Words>
  <Application>WPS 演示</Application>
  <PresentationFormat>全屏显示(16:9)</PresentationFormat>
  <Paragraphs>241</Paragraphs>
  <Slides>20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Arial</vt:lpstr>
      <vt:lpstr>宋体</vt:lpstr>
      <vt:lpstr>Wingdings</vt:lpstr>
      <vt:lpstr>阿里巴巴普惠体 H</vt:lpstr>
      <vt:lpstr>黑体</vt:lpstr>
      <vt:lpstr>阿里巴巴普惠体 R</vt:lpstr>
      <vt:lpstr>阿里巴巴普惠体 B</vt:lpstr>
      <vt:lpstr>微软雅黑</vt:lpstr>
      <vt:lpstr>幼圆</vt:lpstr>
      <vt:lpstr>Calibri</vt:lpstr>
      <vt:lpstr>Arial Unicode MS</vt:lpstr>
      <vt:lpstr>Office 主题​​</vt:lpstr>
      <vt:lpstr>1_Office 主题​​</vt:lpstr>
      <vt:lpstr>动物细胞</vt:lpstr>
      <vt:lpstr>PowerPoint 演示文稿</vt:lpstr>
      <vt:lpstr>制作人口腔上皮细胞的实验材料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35</cp:revision>
  <dcterms:created xsi:type="dcterms:W3CDTF">2020-05-08T08:34:00Z</dcterms:created>
  <dcterms:modified xsi:type="dcterms:W3CDTF">2024-08-31T00:55:38Z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DD396F9B77684F0591A07C6E7716C8C7_12</vt:lpwstr>
  </property>
</Properties>
</file>