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9" r:id="rId3"/>
    <p:sldId id="313" r:id="rId4"/>
    <p:sldId id="315" r:id="rId6"/>
    <p:sldId id="356" r:id="rId7"/>
    <p:sldId id="410" r:id="rId8"/>
    <p:sldId id="355" r:id="rId9"/>
    <p:sldId id="411" r:id="rId10"/>
    <p:sldId id="358" r:id="rId11"/>
    <p:sldId id="299" r:id="rId12"/>
    <p:sldId id="383" r:id="rId13"/>
    <p:sldId id="384" r:id="rId14"/>
    <p:sldId id="386" r:id="rId15"/>
    <p:sldId id="385" r:id="rId16"/>
    <p:sldId id="387" r:id="rId17"/>
    <p:sldId id="388" r:id="rId18"/>
    <p:sldId id="389" r:id="rId19"/>
    <p:sldId id="357" r:id="rId20"/>
    <p:sldId id="390" r:id="rId21"/>
    <p:sldId id="391" r:id="rId22"/>
    <p:sldId id="392" r:id="rId23"/>
    <p:sldId id="393" r:id="rId24"/>
    <p:sldId id="394" r:id="rId25"/>
    <p:sldId id="395" r:id="rId26"/>
    <p:sldId id="397" r:id="rId27"/>
    <p:sldId id="398" r:id="rId28"/>
    <p:sldId id="316" r:id="rId29"/>
    <p:sldId id="359" r:id="rId30"/>
    <p:sldId id="399" r:id="rId31"/>
    <p:sldId id="396" r:id="rId32"/>
    <p:sldId id="400" r:id="rId33"/>
    <p:sldId id="318" r:id="rId34"/>
    <p:sldId id="263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174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2297656" y="1820949"/>
            <a:ext cx="76226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第十章 三角形</a:t>
            </a:r>
            <a:endParaRPr lang="zh-CN" altLang="en-US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 sz="4000" dirty="0" smtClea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10.1</a:t>
            </a:r>
            <a:r>
              <a:rPr lang="zh-CN" altLang="en-US" sz="40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 三角形的边</a:t>
            </a:r>
            <a:endParaRPr lang="zh-CN" altLang="en-US" sz="4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5"/>
          <p:cNvSpPr txBox="1"/>
          <p:nvPr/>
        </p:nvSpPr>
        <p:spPr>
          <a:xfrm>
            <a:off x="2018030" y="656273"/>
            <a:ext cx="68421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三角形中有几条线段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有几个角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0243" name="直接连接符 27"/>
          <p:cNvCxnSpPr/>
          <p:nvPr/>
        </p:nvCxnSpPr>
        <p:spPr>
          <a:xfrm rot="5400000">
            <a:off x="6918643" y="2151698"/>
            <a:ext cx="1214437" cy="7413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0244" name="直接连接符 29"/>
          <p:cNvCxnSpPr/>
          <p:nvPr/>
        </p:nvCxnSpPr>
        <p:spPr>
          <a:xfrm>
            <a:off x="7148830" y="3129598"/>
            <a:ext cx="2000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10245" name="直接连接符 31"/>
          <p:cNvCxnSpPr/>
          <p:nvPr/>
        </p:nvCxnSpPr>
        <p:spPr>
          <a:xfrm rot="10800000">
            <a:off x="7896543" y="1915160"/>
            <a:ext cx="1252537" cy="12144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0246" name="文本框 9"/>
          <p:cNvSpPr txBox="1"/>
          <p:nvPr/>
        </p:nvSpPr>
        <p:spPr>
          <a:xfrm>
            <a:off x="7791768" y="1415098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1"/>
          <p:cNvSpPr txBox="1"/>
          <p:nvPr/>
        </p:nvSpPr>
        <p:spPr>
          <a:xfrm>
            <a:off x="6577330" y="2772410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文本框 12"/>
          <p:cNvSpPr txBox="1"/>
          <p:nvPr/>
        </p:nvSpPr>
        <p:spPr>
          <a:xfrm>
            <a:off x="9291955" y="2915285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文本框 15"/>
          <p:cNvSpPr txBox="1"/>
          <p:nvPr/>
        </p:nvSpPr>
        <p:spPr>
          <a:xfrm>
            <a:off x="2639060" y="3712210"/>
            <a:ext cx="6652895" cy="21583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边：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线段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是三角形的边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顶点：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点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是三角形的顶点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角：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叫做三角形的内角，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简称三角形的角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9070" y="191516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有三条线段，三个角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1774825" y="443865"/>
            <a:ext cx="864235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记法：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三角形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用符号表示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边的表示：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三角形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的边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可用小写字母分别表示为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________.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5"/>
          <p:cNvSpPr txBox="1"/>
          <p:nvPr/>
        </p:nvSpPr>
        <p:spPr>
          <a:xfrm>
            <a:off x="6470650" y="548640"/>
            <a:ext cx="1757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文本框 16"/>
          <p:cNvSpPr txBox="1"/>
          <p:nvPr/>
        </p:nvSpPr>
        <p:spPr>
          <a:xfrm>
            <a:off x="4019550" y="2445703"/>
            <a:ext cx="14700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c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AutoShape 2"/>
          <p:cNvSpPr/>
          <p:nvPr/>
        </p:nvSpPr>
        <p:spPr>
          <a:xfrm>
            <a:off x="4452938" y="3414078"/>
            <a:ext cx="4387850" cy="203835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12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0" name="Text Box 3"/>
          <p:cNvSpPr txBox="1"/>
          <p:nvPr/>
        </p:nvSpPr>
        <p:spPr>
          <a:xfrm>
            <a:off x="4779645" y="4095433"/>
            <a:ext cx="857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1" name="Text Box 4"/>
          <p:cNvSpPr txBox="1"/>
          <p:nvPr/>
        </p:nvSpPr>
        <p:spPr>
          <a:xfrm>
            <a:off x="7667625" y="3985578"/>
            <a:ext cx="1304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2" name="Text Box 5"/>
          <p:cNvSpPr txBox="1"/>
          <p:nvPr/>
        </p:nvSpPr>
        <p:spPr>
          <a:xfrm>
            <a:off x="6381750" y="5414328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3" name="Text Box 8"/>
          <p:cNvSpPr txBox="1"/>
          <p:nvPr/>
        </p:nvSpPr>
        <p:spPr>
          <a:xfrm>
            <a:off x="8596313" y="548576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顶点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4" name="Freeform 9"/>
          <p:cNvSpPr/>
          <p:nvPr/>
        </p:nvSpPr>
        <p:spPr>
          <a:xfrm>
            <a:off x="4810125" y="5128578"/>
            <a:ext cx="214313" cy="3571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414596" y="212637925"/>
              </a:cxn>
              <a:cxn ang="0">
                <a:pos x="239219066" y="531594022"/>
              </a:cxn>
            </a:cxnLst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5" name="Freeform 10"/>
          <p:cNvSpPr/>
          <p:nvPr/>
        </p:nvSpPr>
        <p:spPr>
          <a:xfrm>
            <a:off x="8310563" y="5128578"/>
            <a:ext cx="241300" cy="285750"/>
          </a:xfrm>
          <a:custGeom>
            <a:avLst/>
            <a:gdLst/>
            <a:ahLst/>
            <a:cxnLst>
              <a:cxn ang="0">
                <a:pos x="383063695" y="0"/>
              </a:cxn>
              <a:cxn ang="0">
                <a:pos x="141128743" y="68044220"/>
              </a:cxn>
              <a:cxn ang="0">
                <a:pos x="20161248" y="204132679"/>
              </a:cxn>
              <a:cxn ang="0">
                <a:pos x="20161248" y="340221156"/>
              </a:cxn>
            </a:cxnLst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6" name="Text Box 11"/>
          <p:cNvSpPr txBox="1"/>
          <p:nvPr/>
        </p:nvSpPr>
        <p:spPr>
          <a:xfrm>
            <a:off x="4953000" y="491426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7" name="Text Box 12"/>
          <p:cNvSpPr txBox="1"/>
          <p:nvPr/>
        </p:nvSpPr>
        <p:spPr>
          <a:xfrm>
            <a:off x="7739063" y="491426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8" name="Freeform 13"/>
          <p:cNvSpPr/>
          <p:nvPr/>
        </p:nvSpPr>
        <p:spPr>
          <a:xfrm>
            <a:off x="6381750" y="3556953"/>
            <a:ext cx="457200" cy="177800"/>
          </a:xfrm>
          <a:custGeom>
            <a:avLst/>
            <a:gdLst/>
            <a:ahLst/>
            <a:cxnLst>
              <a:cxn ang="0">
                <a:pos x="0" y="120967517"/>
              </a:cxn>
              <a:cxn ang="0">
                <a:pos x="241934997" y="241935033"/>
              </a:cxn>
              <a:cxn ang="0">
                <a:pos x="483869993" y="241935033"/>
              </a:cxn>
              <a:cxn ang="0">
                <a:pos x="725804891" y="0"/>
              </a:cxn>
            </a:cxnLst>
            <a:pathLst>
              <a:path w="288" h="112">
                <a:moveTo>
                  <a:pt x="0" y="48"/>
                </a:moveTo>
                <a:cubicBezTo>
                  <a:pt x="32" y="68"/>
                  <a:pt x="64" y="88"/>
                  <a:pt x="96" y="96"/>
                </a:cubicBezTo>
                <a:cubicBezTo>
                  <a:pt x="128" y="104"/>
                  <a:pt x="160" y="112"/>
                  <a:pt x="192" y="96"/>
                </a:cubicBezTo>
                <a:cubicBezTo>
                  <a:pt x="224" y="80"/>
                  <a:pt x="256" y="40"/>
                  <a:pt x="288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9" name="Text Box 14"/>
          <p:cNvSpPr txBox="1"/>
          <p:nvPr/>
        </p:nvSpPr>
        <p:spPr>
          <a:xfrm>
            <a:off x="6238875" y="3699828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0" name="Text Box 8"/>
          <p:cNvSpPr txBox="1"/>
          <p:nvPr/>
        </p:nvSpPr>
        <p:spPr>
          <a:xfrm>
            <a:off x="6381750" y="2842578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顶点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1" name="Text Box 8"/>
          <p:cNvSpPr txBox="1"/>
          <p:nvPr/>
        </p:nvSpPr>
        <p:spPr>
          <a:xfrm>
            <a:off x="3881438" y="555720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顶点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70" grpId="0"/>
      <p:bldP spid="11271" grpId="0"/>
      <p:bldP spid="11272" grpId="0"/>
      <p:bldP spid="11273" grpId="0"/>
      <p:bldP spid="11276" grpId="0"/>
      <p:bldP spid="11277" grpId="0"/>
      <p:bldP spid="11279" grpId="0"/>
      <p:bldP spid="11280" grpId="0"/>
      <p:bldP spid="112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90" name="Group 28"/>
          <p:cNvGrpSpPr/>
          <p:nvPr/>
        </p:nvGrpSpPr>
        <p:grpSpPr>
          <a:xfrm>
            <a:off x="5512118" y="1431925"/>
            <a:ext cx="2819400" cy="1828800"/>
            <a:chOff x="0" y="0"/>
            <a:chExt cx="1776" cy="1152"/>
          </a:xfrm>
        </p:grpSpPr>
        <p:sp>
          <p:nvSpPr>
            <p:cNvPr id="12291" name="Line 29"/>
            <p:cNvSpPr/>
            <p:nvPr/>
          </p:nvSpPr>
          <p:spPr>
            <a:xfrm>
              <a:off x="0" y="1152"/>
              <a:ext cx="1776" cy="0"/>
            </a:xfrm>
            <a:prstGeom prst="line">
              <a:avLst/>
            </a:prstGeom>
            <a:ln w="889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2" name="Line 30"/>
            <p:cNvSpPr/>
            <p:nvPr/>
          </p:nvSpPr>
          <p:spPr>
            <a:xfrm flipV="1">
              <a:off x="0" y="0"/>
              <a:ext cx="1440" cy="1152"/>
            </a:xfrm>
            <a:prstGeom prst="line">
              <a:avLst/>
            </a:prstGeom>
            <a:ln w="889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2293" name="Line 31"/>
            <p:cNvSpPr/>
            <p:nvPr/>
          </p:nvSpPr>
          <p:spPr>
            <a:xfrm>
              <a:off x="1440" y="0"/>
              <a:ext cx="336" cy="1152"/>
            </a:xfrm>
            <a:prstGeom prst="line">
              <a:avLst/>
            </a:prstGeom>
            <a:ln w="889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12294" name="Text Box 32"/>
          <p:cNvSpPr txBox="1"/>
          <p:nvPr/>
        </p:nvSpPr>
        <p:spPr>
          <a:xfrm>
            <a:off x="5034280" y="3071813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endParaRPr lang="en-US" altLang="zh-CN" sz="2800" i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5" name="Text Box 33"/>
          <p:cNvSpPr txBox="1"/>
          <p:nvPr/>
        </p:nvSpPr>
        <p:spPr>
          <a:xfrm>
            <a:off x="8331518" y="3036888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</a:t>
            </a:r>
            <a:endParaRPr lang="en-US" altLang="zh-CN" sz="2800" i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6" name="Text Box 34"/>
          <p:cNvSpPr txBox="1"/>
          <p:nvPr/>
        </p:nvSpPr>
        <p:spPr>
          <a:xfrm>
            <a:off x="7796530" y="963613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</a:t>
            </a:r>
            <a:endParaRPr lang="en-US" altLang="zh-CN" sz="2800" i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7" name="Text Box 35"/>
          <p:cNvSpPr txBox="1"/>
          <p:nvPr/>
        </p:nvSpPr>
        <p:spPr>
          <a:xfrm>
            <a:off x="2462530" y="3500438"/>
            <a:ext cx="7459663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dirty="0">
                <a:latin typeface="Times New Roman" panose="02020603050405020304" pitchFamily="18" charset="0"/>
                <a:ea typeface="EU-B1X" panose="03000509000000000000" pitchFamily="1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EU-B1X" panose="03000509000000000000" pitchFamily="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边所对的角是：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dirty="0"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所对的边是：</a:t>
            </a:r>
            <a:endParaRPr lang="zh-CN" altLang="en-US" sz="2800" dirty="0">
              <a:latin typeface="Times New Roman" panose="02020603050405020304" pitchFamily="18" charset="0"/>
              <a:ea typeface="EU-B1X" panose="03000509000000000000" pitchFamily="1" charset="-122"/>
            </a:endParaRPr>
          </a:p>
        </p:txBody>
      </p:sp>
      <p:sp>
        <p:nvSpPr>
          <p:cNvPr id="12298" name="Text Box 37"/>
          <p:cNvSpPr txBox="1"/>
          <p:nvPr/>
        </p:nvSpPr>
        <p:spPr>
          <a:xfrm>
            <a:off x="5462905" y="4143375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EU-B1X" panose="03000509000000000000" pitchFamily="1" charset="-122"/>
            </a:endParaRPr>
          </a:p>
        </p:txBody>
      </p:sp>
      <p:sp>
        <p:nvSpPr>
          <p:cNvPr id="12299" name="Text Box 38"/>
          <p:cNvSpPr txBox="1"/>
          <p:nvPr/>
        </p:nvSpPr>
        <p:spPr>
          <a:xfrm>
            <a:off x="5462905" y="4781550"/>
            <a:ext cx="881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EU-B1X" panose="03000509000000000000" pitchFamily="1" charset="-122"/>
            </a:endParaRPr>
          </a:p>
        </p:txBody>
      </p:sp>
      <p:sp>
        <p:nvSpPr>
          <p:cNvPr id="12300" name="Text Box 39"/>
          <p:cNvSpPr txBox="1"/>
          <p:nvPr/>
        </p:nvSpPr>
        <p:spPr>
          <a:xfrm>
            <a:off x="2408555" y="5434013"/>
            <a:ext cx="59229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再说几个对边与对角的关系试试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Rectangle 40"/>
          <p:cNvSpPr>
            <a:spLocks noGrp="1"/>
          </p:cNvSpPr>
          <p:nvPr/>
        </p:nvSpPr>
        <p:spPr>
          <a:xfrm>
            <a:off x="2248218" y="642938"/>
            <a:ext cx="5072062" cy="6334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91440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三角形的对边与对角：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2" name="Line 41"/>
          <p:cNvSpPr/>
          <p:nvPr/>
        </p:nvSpPr>
        <p:spPr>
          <a:xfrm>
            <a:off x="6501130" y="2476500"/>
            <a:ext cx="1368425" cy="503238"/>
          </a:xfrm>
          <a:prstGeom prst="line">
            <a:avLst/>
          </a:prstGeom>
          <a:ln w="57150" cap="flat" cmpd="sng">
            <a:solidFill>
              <a:srgbClr val="FF0000"/>
            </a:solidFill>
            <a:prstDash val="dash"/>
            <a:bevel/>
            <a:headEnd type="none" w="med" len="med"/>
            <a:tailEnd type="triangle" w="med" len="med"/>
          </a:ln>
        </p:spPr>
      </p:sp>
      <p:sp>
        <p:nvSpPr>
          <p:cNvPr id="12303" name="Freeform 43"/>
          <p:cNvSpPr/>
          <p:nvPr/>
        </p:nvSpPr>
        <p:spPr>
          <a:xfrm>
            <a:off x="7960043" y="2981325"/>
            <a:ext cx="223837" cy="254000"/>
          </a:xfrm>
          <a:custGeom>
            <a:avLst/>
            <a:gdLst/>
            <a:ahLst/>
            <a:cxnLst>
              <a:cxn ang="0">
                <a:pos x="355341977" y="0"/>
              </a:cxn>
              <a:cxn ang="0">
                <a:pos x="141128423" y="47883757"/>
              </a:cxn>
              <a:cxn ang="0">
                <a:pos x="95765707" y="118446554"/>
              </a:cxn>
              <a:cxn ang="0">
                <a:pos x="22682146" y="141128746"/>
              </a:cxn>
              <a:cxn ang="0">
                <a:pos x="22682146" y="403224945"/>
              </a:cxn>
            </a:cxnLst>
            <a:pathLst>
              <a:path w="141" h="160">
                <a:moveTo>
                  <a:pt x="141" y="0"/>
                </a:moveTo>
                <a:cubicBezTo>
                  <a:pt x="137" y="1"/>
                  <a:pt x="69" y="8"/>
                  <a:pt x="56" y="19"/>
                </a:cubicBezTo>
                <a:cubicBezTo>
                  <a:pt x="47" y="26"/>
                  <a:pt x="47" y="40"/>
                  <a:pt x="38" y="47"/>
                </a:cubicBezTo>
                <a:cubicBezTo>
                  <a:pt x="30" y="53"/>
                  <a:pt x="12" y="46"/>
                  <a:pt x="9" y="56"/>
                </a:cubicBezTo>
                <a:cubicBezTo>
                  <a:pt x="0" y="90"/>
                  <a:pt x="9" y="125"/>
                  <a:pt x="9" y="16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4" name="Line 44"/>
          <p:cNvSpPr/>
          <p:nvPr/>
        </p:nvSpPr>
        <p:spPr>
          <a:xfrm flipH="1">
            <a:off x="7004368" y="1900238"/>
            <a:ext cx="649287" cy="1223962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dash"/>
            <a:bevel/>
            <a:headEnd type="none" w="med" len="med"/>
            <a:tailEnd type="triangle" w="med" len="med"/>
          </a:ln>
        </p:spPr>
      </p:sp>
      <p:sp>
        <p:nvSpPr>
          <p:cNvPr id="12305" name="Freeform 45"/>
          <p:cNvSpPr/>
          <p:nvPr/>
        </p:nvSpPr>
        <p:spPr>
          <a:xfrm>
            <a:off x="7525068" y="1692275"/>
            <a:ext cx="314325" cy="968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82199" y="70564746"/>
              </a:cxn>
              <a:cxn ang="0">
                <a:pos x="498990982" y="118447182"/>
              </a:cxn>
            </a:cxnLst>
            <a:pathLst>
              <a:path w="198" h="61">
                <a:moveTo>
                  <a:pt x="0" y="0"/>
                </a:moveTo>
                <a:cubicBezTo>
                  <a:pt x="3" y="9"/>
                  <a:pt x="2" y="21"/>
                  <a:pt x="9" y="28"/>
                </a:cubicBezTo>
                <a:cubicBezTo>
                  <a:pt x="43" y="61"/>
                  <a:pt x="197" y="47"/>
                  <a:pt x="198" y="47"/>
                </a:cubicBezTo>
              </a:path>
            </a:pathLst>
          </a:custGeom>
          <a:noFill/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 Box 13"/>
          <p:cNvSpPr txBox="1"/>
          <p:nvPr/>
        </p:nvSpPr>
        <p:spPr>
          <a:xfrm>
            <a:off x="1836738" y="1048068"/>
            <a:ext cx="70564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辨一辨：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下列图形符合三角形的定义吗？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315" name="Group 5"/>
          <p:cNvGrpSpPr/>
          <p:nvPr/>
        </p:nvGrpSpPr>
        <p:grpSpPr>
          <a:xfrm>
            <a:off x="1836738" y="2203133"/>
            <a:ext cx="2447925" cy="2162175"/>
            <a:chOff x="0" y="0"/>
            <a:chExt cx="1497" cy="1134"/>
          </a:xfrm>
        </p:grpSpPr>
        <p:sp>
          <p:nvSpPr>
            <p:cNvPr id="13316" name="Line 6"/>
            <p:cNvSpPr/>
            <p:nvPr/>
          </p:nvSpPr>
          <p:spPr>
            <a:xfrm>
              <a:off x="0" y="1044"/>
              <a:ext cx="1451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17" name="Line 7"/>
            <p:cNvSpPr/>
            <p:nvPr/>
          </p:nvSpPr>
          <p:spPr>
            <a:xfrm flipV="1">
              <a:off x="0" y="0"/>
              <a:ext cx="1315" cy="10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18" name="Line 8"/>
            <p:cNvSpPr/>
            <p:nvPr/>
          </p:nvSpPr>
          <p:spPr>
            <a:xfrm>
              <a:off x="1088" y="182"/>
              <a:ext cx="409" cy="95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</p:grpSp>
      <p:grpSp>
        <p:nvGrpSpPr>
          <p:cNvPr id="13319" name="Group 9"/>
          <p:cNvGrpSpPr/>
          <p:nvPr/>
        </p:nvGrpSpPr>
        <p:grpSpPr>
          <a:xfrm>
            <a:off x="8534400" y="3066733"/>
            <a:ext cx="1800225" cy="1009650"/>
            <a:chOff x="0" y="0"/>
            <a:chExt cx="1134" cy="635"/>
          </a:xfrm>
        </p:grpSpPr>
        <p:sp>
          <p:nvSpPr>
            <p:cNvPr id="13320" name="Line 10"/>
            <p:cNvSpPr/>
            <p:nvPr/>
          </p:nvSpPr>
          <p:spPr>
            <a:xfrm>
              <a:off x="90" y="635"/>
              <a:ext cx="104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21" name="Line 11"/>
            <p:cNvSpPr/>
            <p:nvPr/>
          </p:nvSpPr>
          <p:spPr>
            <a:xfrm>
              <a:off x="0" y="91"/>
              <a:ext cx="90" cy="5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22" name="Line 12"/>
            <p:cNvSpPr/>
            <p:nvPr/>
          </p:nvSpPr>
          <p:spPr>
            <a:xfrm>
              <a:off x="136" y="0"/>
              <a:ext cx="998" cy="6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</p:grpSp>
      <p:grpSp>
        <p:nvGrpSpPr>
          <p:cNvPr id="13323" name="Group 15"/>
          <p:cNvGrpSpPr/>
          <p:nvPr/>
        </p:nvGrpSpPr>
        <p:grpSpPr>
          <a:xfrm>
            <a:off x="4789488" y="2634933"/>
            <a:ext cx="3382962" cy="1514475"/>
            <a:chOff x="0" y="0"/>
            <a:chExt cx="2131" cy="953"/>
          </a:xfrm>
        </p:grpSpPr>
        <p:sp>
          <p:nvSpPr>
            <p:cNvPr id="13324" name="Line 16"/>
            <p:cNvSpPr/>
            <p:nvPr/>
          </p:nvSpPr>
          <p:spPr>
            <a:xfrm>
              <a:off x="0" y="953"/>
              <a:ext cx="2131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25" name="Line 17"/>
            <p:cNvSpPr/>
            <p:nvPr/>
          </p:nvSpPr>
          <p:spPr>
            <a:xfrm flipV="1">
              <a:off x="0" y="0"/>
              <a:ext cx="1406" cy="95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13326" name="Line 18"/>
            <p:cNvSpPr/>
            <p:nvPr/>
          </p:nvSpPr>
          <p:spPr>
            <a:xfrm>
              <a:off x="771" y="408"/>
              <a:ext cx="771" cy="54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oval" w="med" len="med"/>
            </a:ln>
          </p:spPr>
        </p:sp>
      </p:grpSp>
      <p:sp>
        <p:nvSpPr>
          <p:cNvPr id="13327" name="TextBox 23"/>
          <p:cNvSpPr txBox="1"/>
          <p:nvPr/>
        </p:nvSpPr>
        <p:spPr>
          <a:xfrm>
            <a:off x="2287588" y="446532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不符合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TextBox 23"/>
          <p:cNvSpPr txBox="1"/>
          <p:nvPr/>
        </p:nvSpPr>
        <p:spPr>
          <a:xfrm>
            <a:off x="5541963" y="446532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不符合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9" name="TextBox 23"/>
          <p:cNvSpPr txBox="1"/>
          <p:nvPr/>
        </p:nvSpPr>
        <p:spPr>
          <a:xfrm>
            <a:off x="8918575" y="446532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不符合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/>
      <p:bldP spid="13328" grpId="0"/>
      <p:bldP spid="133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Box 24"/>
          <p:cNvSpPr txBox="1"/>
          <p:nvPr/>
        </p:nvSpPr>
        <p:spPr>
          <a:xfrm>
            <a:off x="2044700" y="1857693"/>
            <a:ext cx="7561263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①位置关系：不在同一直线上；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②连接方式：首尾顺次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" name="矩形 25"/>
          <p:cNvSpPr/>
          <p:nvPr/>
        </p:nvSpPr>
        <p:spPr>
          <a:xfrm>
            <a:off x="1980248" y="1221105"/>
            <a:ext cx="54721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三角形应满足以下两个条件：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圆角矩形 31"/>
          <p:cNvSpPr/>
          <p:nvPr/>
        </p:nvSpPr>
        <p:spPr>
          <a:xfrm>
            <a:off x="1881188" y="623570"/>
            <a:ext cx="15049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要点提醒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1" name="TextBox 10"/>
          <p:cNvSpPr txBox="1"/>
          <p:nvPr/>
        </p:nvSpPr>
        <p:spPr>
          <a:xfrm>
            <a:off x="1973263" y="3229293"/>
            <a:ext cx="824706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Comic Sans MS" panose="030F0702030302020204" pitchFamily="2" charset="0"/>
                <a:ea typeface="黑体" panose="02010609060101010101" charset="-122"/>
              </a:rPr>
              <a:t>表示方法：</a:t>
            </a:r>
            <a:endParaRPr lang="zh-CN" altLang="en-US" sz="2800" dirty="0">
              <a:solidFill>
                <a:schemeClr val="accent1"/>
              </a:solidFill>
              <a:latin typeface="Comic Sans MS" panose="030F0702030302020204" pitchFamily="2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三角形用符号“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”表示；记作“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”，读作“三角形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”，除此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还可记作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BCA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△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CAB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, △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ACB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24"/>
          <p:cNvSpPr txBox="1"/>
          <p:nvPr/>
        </p:nvSpPr>
        <p:spPr>
          <a:xfrm>
            <a:off x="2167573" y="1687830"/>
            <a:ext cx="83121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个，它们分别是△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BEC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ECD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l-GR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3" name="Text Box 15"/>
          <p:cNvSpPr txBox="1"/>
          <p:nvPr/>
        </p:nvSpPr>
        <p:spPr>
          <a:xfrm>
            <a:off x="1842135" y="416243"/>
            <a:ext cx="8432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找一找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图中有几个三角形？用符号表示出这些三角形？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364" name="组合 20"/>
          <p:cNvGrpSpPr/>
          <p:nvPr/>
        </p:nvGrpSpPr>
        <p:grpSpPr>
          <a:xfrm>
            <a:off x="7065010" y="1908493"/>
            <a:ext cx="3002804" cy="2578366"/>
            <a:chOff x="0" y="0"/>
            <a:chExt cx="3002951" cy="2578193"/>
          </a:xfrm>
        </p:grpSpPr>
        <p:cxnSp>
          <p:nvCxnSpPr>
            <p:cNvPr id="15365" name="直接连接符 5"/>
            <p:cNvCxnSpPr/>
            <p:nvPr/>
          </p:nvCxnSpPr>
          <p:spPr>
            <a:xfrm>
              <a:off x="504056" y="2261865"/>
              <a:ext cx="21602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5366" name="直接连接符 7"/>
            <p:cNvCxnSpPr/>
            <p:nvPr/>
          </p:nvCxnSpPr>
          <p:spPr>
            <a:xfrm flipH="1" flipV="1">
              <a:off x="360040" y="749697"/>
              <a:ext cx="144016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5367" name="直接连接符 9"/>
            <p:cNvCxnSpPr/>
            <p:nvPr/>
          </p:nvCxnSpPr>
          <p:spPr>
            <a:xfrm>
              <a:off x="360040" y="749697"/>
              <a:ext cx="2304256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5368" name="直接连接符 11"/>
            <p:cNvCxnSpPr/>
            <p:nvPr/>
          </p:nvCxnSpPr>
          <p:spPr>
            <a:xfrm flipV="1">
              <a:off x="504056" y="317649"/>
              <a:ext cx="1800200" cy="194421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5369" name="直接连接符 13"/>
            <p:cNvCxnSpPr/>
            <p:nvPr/>
          </p:nvCxnSpPr>
          <p:spPr>
            <a:xfrm>
              <a:off x="2304256" y="317649"/>
              <a:ext cx="360040" cy="194421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15370" name="TextBox 14"/>
            <p:cNvSpPr txBox="1"/>
            <p:nvPr/>
          </p:nvSpPr>
          <p:spPr>
            <a:xfrm>
              <a:off x="0" y="389657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5371" name="TextBox 15"/>
            <p:cNvSpPr txBox="1"/>
            <p:nvPr/>
          </p:nvSpPr>
          <p:spPr>
            <a:xfrm>
              <a:off x="152400" y="2117849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5372" name="TextBox 16"/>
            <p:cNvSpPr txBox="1"/>
            <p:nvPr/>
          </p:nvSpPr>
          <p:spPr>
            <a:xfrm>
              <a:off x="2616852" y="2019372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5373" name="TextBox 17"/>
            <p:cNvSpPr txBox="1"/>
            <p:nvPr/>
          </p:nvSpPr>
          <p:spPr>
            <a:xfrm>
              <a:off x="2304256" y="0"/>
              <a:ext cx="403245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5374" name="TextBox 18"/>
            <p:cNvSpPr txBox="1"/>
            <p:nvPr/>
          </p:nvSpPr>
          <p:spPr>
            <a:xfrm>
              <a:off x="1151926" y="1440688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5375" name="Text Box 15"/>
          <p:cNvSpPr txBox="1"/>
          <p:nvPr/>
        </p:nvSpPr>
        <p:spPr>
          <a:xfrm>
            <a:off x="1985010" y="3138805"/>
            <a:ext cx="77057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为边的三角形有哪些？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6" name="Text Box 17"/>
          <p:cNvSpPr txBox="1"/>
          <p:nvPr/>
        </p:nvSpPr>
        <p:spPr>
          <a:xfrm>
            <a:off x="2600960" y="3772218"/>
            <a:ext cx="3384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ABE.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7" name="矩形 23"/>
          <p:cNvSpPr/>
          <p:nvPr/>
        </p:nvSpPr>
        <p:spPr>
          <a:xfrm>
            <a:off x="1757998" y="4464368"/>
            <a:ext cx="5580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E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为顶点的三角形有哪些？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8" name="Text Box 19"/>
          <p:cNvSpPr txBox="1"/>
          <p:nvPr/>
        </p:nvSpPr>
        <p:spPr>
          <a:xfrm>
            <a:off x="2312035" y="5140643"/>
            <a:ext cx="4643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CDE.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75" grpId="0"/>
      <p:bldP spid="15377" grpId="0"/>
      <p:bldP spid="15376" grpId="0"/>
      <p:bldP spid="153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22"/>
          <p:cNvSpPr txBox="1"/>
          <p:nvPr/>
        </p:nvSpPr>
        <p:spPr>
          <a:xfrm>
            <a:off x="1409700" y="1535113"/>
            <a:ext cx="66278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为角的三角形有哪些？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7" name="Text Box 23"/>
          <p:cNvSpPr txBox="1"/>
          <p:nvPr/>
        </p:nvSpPr>
        <p:spPr>
          <a:xfrm>
            <a:off x="2811463" y="2206625"/>
            <a:ext cx="35274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BCD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DEC.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8" name="Text Box 25"/>
          <p:cNvSpPr txBox="1"/>
          <p:nvPr/>
        </p:nvSpPr>
        <p:spPr>
          <a:xfrm>
            <a:off x="1954213" y="2778125"/>
            <a:ext cx="826293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说出△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的三个角和三个顶点所对的边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9" name="Text Box 24"/>
          <p:cNvSpPr txBox="1"/>
          <p:nvPr/>
        </p:nvSpPr>
        <p:spPr>
          <a:xfrm>
            <a:off x="2024063" y="3636963"/>
            <a:ext cx="831215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的三个角是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顶点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所对应的边为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，顶点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所对应的边为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，顶点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所对应的边为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6390" name="组合 20"/>
          <p:cNvGrpSpPr/>
          <p:nvPr/>
        </p:nvGrpSpPr>
        <p:grpSpPr>
          <a:xfrm>
            <a:off x="7319963" y="484188"/>
            <a:ext cx="3002803" cy="2578366"/>
            <a:chOff x="0" y="0"/>
            <a:chExt cx="3002951" cy="2578193"/>
          </a:xfrm>
        </p:grpSpPr>
        <p:cxnSp>
          <p:nvCxnSpPr>
            <p:cNvPr id="16391" name="直接连接符 5"/>
            <p:cNvCxnSpPr/>
            <p:nvPr/>
          </p:nvCxnSpPr>
          <p:spPr>
            <a:xfrm>
              <a:off x="504056" y="2261865"/>
              <a:ext cx="216024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6392" name="直接连接符 7"/>
            <p:cNvCxnSpPr/>
            <p:nvPr/>
          </p:nvCxnSpPr>
          <p:spPr>
            <a:xfrm flipH="1" flipV="1">
              <a:off x="360040" y="749697"/>
              <a:ext cx="144016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6393" name="直接连接符 9"/>
            <p:cNvCxnSpPr/>
            <p:nvPr/>
          </p:nvCxnSpPr>
          <p:spPr>
            <a:xfrm>
              <a:off x="360040" y="749697"/>
              <a:ext cx="2304256" cy="151216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6394" name="直接连接符 11"/>
            <p:cNvCxnSpPr/>
            <p:nvPr/>
          </p:nvCxnSpPr>
          <p:spPr>
            <a:xfrm flipV="1">
              <a:off x="504056" y="317649"/>
              <a:ext cx="1800200" cy="194421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6395" name="直接连接符 13"/>
            <p:cNvCxnSpPr/>
            <p:nvPr/>
          </p:nvCxnSpPr>
          <p:spPr>
            <a:xfrm>
              <a:off x="2304256" y="317649"/>
              <a:ext cx="360040" cy="194421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16396" name="TextBox 14"/>
            <p:cNvSpPr txBox="1"/>
            <p:nvPr/>
          </p:nvSpPr>
          <p:spPr>
            <a:xfrm>
              <a:off x="0" y="389657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6397" name="TextBox 15"/>
            <p:cNvSpPr txBox="1"/>
            <p:nvPr/>
          </p:nvSpPr>
          <p:spPr>
            <a:xfrm>
              <a:off x="152400" y="2117849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6398" name="TextBox 16"/>
            <p:cNvSpPr txBox="1"/>
            <p:nvPr/>
          </p:nvSpPr>
          <p:spPr>
            <a:xfrm>
              <a:off x="2616852" y="2019372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6399" name="TextBox 17"/>
            <p:cNvSpPr txBox="1"/>
            <p:nvPr/>
          </p:nvSpPr>
          <p:spPr>
            <a:xfrm>
              <a:off x="2304256" y="0"/>
              <a:ext cx="403245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6400" name="TextBox 18"/>
            <p:cNvSpPr txBox="1"/>
            <p:nvPr/>
          </p:nvSpPr>
          <p:spPr>
            <a:xfrm>
              <a:off x="1151926" y="1440688"/>
              <a:ext cx="386099" cy="460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charset="-122"/>
                </a:rPr>
                <a:t>E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89" grpId="0"/>
      <p:bldP spid="163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1881188" y="1592263"/>
            <a:ext cx="8428037" cy="1782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32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点的小狗，为了尽快吃到</a:t>
            </a:r>
            <a:r>
              <a:rPr lang="en-US" altLang="zh-CN" sz="32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点的香肠，它选择</a:t>
            </a:r>
            <a:r>
              <a:rPr lang="en-US" altLang="zh-CN" sz="3200" i="1" dirty="0">
                <a:latin typeface="Times New Roman" panose="02020603050405020304" pitchFamily="18" charset="0"/>
                <a:ea typeface="黑体" panose="02010609060101010101" charset="-122"/>
              </a:rPr>
              <a:t>A    B 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路线，而不选择</a:t>
            </a:r>
            <a:r>
              <a:rPr lang="en-US" altLang="zh-CN" sz="32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32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charset="-122"/>
              </a:rPr>
              <a:t>       B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路线，难道小狗也懂数学？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7411" name="Group 4"/>
          <p:cNvGrpSpPr/>
          <p:nvPr/>
        </p:nvGrpSpPr>
        <p:grpSpPr>
          <a:xfrm>
            <a:off x="3736975" y="4073525"/>
            <a:ext cx="4554538" cy="1003300"/>
            <a:chOff x="0" y="0"/>
            <a:chExt cx="1909" cy="603"/>
          </a:xfrm>
        </p:grpSpPr>
        <p:sp>
          <p:nvSpPr>
            <p:cNvPr id="17412" name="Line 5"/>
            <p:cNvSpPr/>
            <p:nvPr/>
          </p:nvSpPr>
          <p:spPr>
            <a:xfrm>
              <a:off x="0" y="603"/>
              <a:ext cx="1905" cy="0"/>
            </a:xfrm>
            <a:prstGeom prst="line">
              <a:avLst/>
            </a:prstGeom>
            <a:ln w="38100" cap="flat" cmpd="sng">
              <a:solidFill>
                <a:srgbClr val="FF66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413" name="Line 6"/>
            <p:cNvSpPr/>
            <p:nvPr/>
          </p:nvSpPr>
          <p:spPr>
            <a:xfrm flipH="1">
              <a:off x="0" y="0"/>
              <a:ext cx="734" cy="5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"/>
              <a:bevel/>
              <a:headEnd type="none" w="med" len="med"/>
              <a:tailEnd type="none" w="med" len="med"/>
            </a:ln>
          </p:spPr>
        </p:sp>
        <p:sp>
          <p:nvSpPr>
            <p:cNvPr id="17414" name="Line 7"/>
            <p:cNvSpPr/>
            <p:nvPr/>
          </p:nvSpPr>
          <p:spPr>
            <a:xfrm>
              <a:off x="726" y="1"/>
              <a:ext cx="1183" cy="60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"/>
              <a:bevel/>
              <a:headEnd type="none" w="med" len="med"/>
              <a:tailEnd type="none" w="med" len="med"/>
            </a:ln>
          </p:spPr>
        </p:sp>
      </p:grpSp>
      <p:pic>
        <p:nvPicPr>
          <p:cNvPr id="17415" name="Picture 8" descr="7.gif (4268 字节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148013" y="5059363"/>
            <a:ext cx="1130300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Rectangle 9"/>
          <p:cNvSpPr/>
          <p:nvPr/>
        </p:nvSpPr>
        <p:spPr>
          <a:xfrm>
            <a:off x="5505450" y="3487738"/>
            <a:ext cx="487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3600" b="1" i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417" name="Rectangle 10"/>
          <p:cNvSpPr/>
          <p:nvPr/>
        </p:nvSpPr>
        <p:spPr>
          <a:xfrm>
            <a:off x="7878763" y="4297363"/>
            <a:ext cx="4333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3600" b="1" i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418" name="Rectangle 11"/>
          <p:cNvSpPr/>
          <p:nvPr/>
        </p:nvSpPr>
        <p:spPr>
          <a:xfrm>
            <a:off x="3270250" y="4525963"/>
            <a:ext cx="487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3600" b="1" i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422" name="Line 15"/>
          <p:cNvSpPr/>
          <p:nvPr/>
        </p:nvSpPr>
        <p:spPr>
          <a:xfrm>
            <a:off x="3736975" y="5064125"/>
            <a:ext cx="449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7423" name="Line 16"/>
          <p:cNvSpPr/>
          <p:nvPr/>
        </p:nvSpPr>
        <p:spPr>
          <a:xfrm flipH="1" flipV="1">
            <a:off x="5413375" y="4059238"/>
            <a:ext cx="2819400" cy="9906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17424" name="Line 17"/>
          <p:cNvSpPr/>
          <p:nvPr/>
        </p:nvSpPr>
        <p:spPr>
          <a:xfrm flipH="1">
            <a:off x="3736975" y="4073525"/>
            <a:ext cx="1752600" cy="9906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triangle" w="med" len="med"/>
            <a:tailEnd type="none" w="med" len="med"/>
          </a:ln>
        </p:spPr>
      </p:sp>
      <p:pic>
        <p:nvPicPr>
          <p:cNvPr id="17425" name="Picture 21" descr="美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938" y="4645025"/>
            <a:ext cx="1152525" cy="922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6" name="Picture 22" descr="4.gif (12082 字节)"/>
          <p:cNvPicPr>
            <a:picLocks noChangeAspect="1"/>
          </p:cNvPicPr>
          <p:nvPr/>
        </p:nvPicPr>
        <p:blipFill>
          <a:blip r:embed="rId3">
            <a:lum bright="-41998" contrast="60000"/>
          </a:blip>
          <a:stretch>
            <a:fillRect/>
          </a:stretch>
        </p:blipFill>
        <p:spPr>
          <a:xfrm flipH="1">
            <a:off x="8239125" y="4802188"/>
            <a:ext cx="936625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Line 17"/>
          <p:cNvSpPr/>
          <p:nvPr/>
        </p:nvSpPr>
        <p:spPr>
          <a:xfrm flipH="1" flipV="1">
            <a:off x="3463925" y="2515870"/>
            <a:ext cx="379095" cy="6985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5" name="Line 17"/>
          <p:cNvSpPr/>
          <p:nvPr/>
        </p:nvSpPr>
        <p:spPr>
          <a:xfrm flipH="1" flipV="1">
            <a:off x="7374255" y="2522855"/>
            <a:ext cx="537845" cy="635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6" name="Line 17"/>
          <p:cNvSpPr/>
          <p:nvPr/>
        </p:nvSpPr>
        <p:spPr>
          <a:xfrm flipH="1" flipV="1">
            <a:off x="8384540" y="2534285"/>
            <a:ext cx="537845" cy="635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triangle" w="med" len="med"/>
            <a:tailEnd type="none" w="med" len="med"/>
          </a:ln>
        </p:spPr>
      </p:sp>
      <p:grpSp>
        <p:nvGrpSpPr>
          <p:cNvPr id="7" name="组合 6"/>
          <p:cNvGrpSpPr/>
          <p:nvPr/>
        </p:nvGrpSpPr>
        <p:grpSpPr>
          <a:xfrm>
            <a:off x="1929782" y="26854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73580" y="96805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三角形的三边关系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等腰三角形 51201"/>
          <p:cNvSpPr/>
          <p:nvPr/>
        </p:nvSpPr>
        <p:spPr>
          <a:xfrm>
            <a:off x="6456363" y="1291590"/>
            <a:ext cx="3167062" cy="2074863"/>
          </a:xfrm>
          <a:prstGeom prst="triangle">
            <a:avLst>
              <a:gd name="adj" fmla="val 79356"/>
            </a:avLst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51202"/>
          <p:cNvSpPr txBox="1"/>
          <p:nvPr/>
        </p:nvSpPr>
        <p:spPr>
          <a:xfrm>
            <a:off x="5951538" y="322199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文本框 51203"/>
          <p:cNvSpPr txBox="1"/>
          <p:nvPr/>
        </p:nvSpPr>
        <p:spPr>
          <a:xfrm>
            <a:off x="9551988" y="336645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51204"/>
          <p:cNvSpPr txBox="1"/>
          <p:nvPr/>
        </p:nvSpPr>
        <p:spPr>
          <a:xfrm>
            <a:off x="8688388" y="845503"/>
            <a:ext cx="5064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椭圆 51205"/>
          <p:cNvSpPr/>
          <p:nvPr/>
        </p:nvSpPr>
        <p:spPr>
          <a:xfrm>
            <a:off x="6456363" y="3295015"/>
            <a:ext cx="144462" cy="144463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椭圆 51206"/>
          <p:cNvSpPr/>
          <p:nvPr/>
        </p:nvSpPr>
        <p:spPr>
          <a:xfrm>
            <a:off x="6583363" y="3422015"/>
            <a:ext cx="144462" cy="144463"/>
          </a:xfrm>
          <a:prstGeom prst="ellipse">
            <a:avLst/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51207"/>
          <p:cNvSpPr txBox="1"/>
          <p:nvPr/>
        </p:nvSpPr>
        <p:spPr>
          <a:xfrm>
            <a:off x="2422525" y="4242753"/>
            <a:ext cx="52768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51208"/>
          <p:cNvSpPr txBox="1"/>
          <p:nvPr/>
        </p:nvSpPr>
        <p:spPr>
          <a:xfrm>
            <a:off x="2133600" y="1147128"/>
            <a:ext cx="5399088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路线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再到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路线走；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路线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：沿线段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2" name="文本框 51209"/>
          <p:cNvSpPr txBox="1"/>
          <p:nvPr/>
        </p:nvSpPr>
        <p:spPr>
          <a:xfrm>
            <a:off x="2097088" y="2388553"/>
            <a:ext cx="38544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请问：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路线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、路线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哪条路程较短，你能说出你的根据吗？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3" name="文本框 51210"/>
          <p:cNvSpPr txBox="1"/>
          <p:nvPr/>
        </p:nvSpPr>
        <p:spPr>
          <a:xfrm>
            <a:off x="2208213" y="4518978"/>
            <a:ext cx="7559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解：路线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较短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两点之间线段最短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4" name="文本框 1"/>
          <p:cNvSpPr txBox="1"/>
          <p:nvPr/>
        </p:nvSpPr>
        <p:spPr>
          <a:xfrm>
            <a:off x="2271713" y="5340350"/>
            <a:ext cx="455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由此，你能得出什么结论？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45" name="组合 17"/>
          <p:cNvGrpSpPr/>
          <p:nvPr/>
        </p:nvGrpSpPr>
        <p:grpSpPr>
          <a:xfrm>
            <a:off x="2089472" y="545464"/>
            <a:ext cx="1399460" cy="460375"/>
            <a:chOff x="-18715" y="-27612"/>
            <a:chExt cx="3439093" cy="500454"/>
          </a:xfrm>
        </p:grpSpPr>
        <p:sp>
          <p:nvSpPr>
            <p:cNvPr id="18446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7" name="文本框 19"/>
            <p:cNvSpPr/>
            <p:nvPr/>
          </p:nvSpPr>
          <p:spPr>
            <a:xfrm>
              <a:off x="-18715" y="-27612"/>
              <a:ext cx="3386235" cy="5004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议一议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844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879 L 0.26771 -0.30463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771 -0.30463 L 0.33872 0.00185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441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2.96296E-6 L 0.34236 0.00185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  <p:bldP spid="18443" grpId="0"/>
      <p:bldP spid="184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52226"/>
          <p:cNvSpPr txBox="1"/>
          <p:nvPr/>
        </p:nvSpPr>
        <p:spPr>
          <a:xfrm>
            <a:off x="3122613" y="4046538"/>
            <a:ext cx="560705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三角形任意两边的和大于第三边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9459" name="对象 19458"/>
          <p:cNvGraphicFramePr>
            <a:graphicFrameLocks noChangeAspect="1"/>
          </p:cNvGraphicFramePr>
          <p:nvPr/>
        </p:nvGraphicFramePr>
        <p:xfrm>
          <a:off x="2782888" y="836613"/>
          <a:ext cx="19446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66470" imgH="177800" progId="Equation.DSMT4">
                  <p:embed/>
                </p:oleObj>
              </mc:Choice>
              <mc:Fallback>
                <p:oleObj name="" r:id="rId1" imgW="966470" imgH="177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82888" y="836613"/>
                        <a:ext cx="1944687" cy="398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对象 19459"/>
          <p:cNvGraphicFramePr>
            <a:graphicFrameLocks noChangeAspect="1"/>
          </p:cNvGraphicFramePr>
          <p:nvPr/>
        </p:nvGraphicFramePr>
        <p:xfrm>
          <a:off x="2732088" y="1878013"/>
          <a:ext cx="194151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966470" imgH="177800" progId="Equation.DSMT4">
                  <p:embed/>
                </p:oleObj>
              </mc:Choice>
              <mc:Fallback>
                <p:oleObj name="" r:id="rId3" imgW="966470" imgH="177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2088" y="1878013"/>
                        <a:ext cx="1941512" cy="398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对象 19460"/>
          <p:cNvGraphicFramePr>
            <a:graphicFrameLocks noChangeAspect="1"/>
          </p:cNvGraphicFramePr>
          <p:nvPr/>
        </p:nvGraphicFramePr>
        <p:xfrm>
          <a:off x="2711450" y="1339850"/>
          <a:ext cx="18891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966470" imgH="177800" progId="Equation.DSMT4">
                  <p:embed/>
                </p:oleObj>
              </mc:Choice>
              <mc:Fallback>
                <p:oleObj name="" r:id="rId5" imgW="966470" imgH="177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11450" y="1339850"/>
                        <a:ext cx="188912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等腰三角形 51201"/>
          <p:cNvSpPr/>
          <p:nvPr/>
        </p:nvSpPr>
        <p:spPr>
          <a:xfrm>
            <a:off x="7175500" y="1196975"/>
            <a:ext cx="2590800" cy="1857375"/>
          </a:xfrm>
          <a:prstGeom prst="triangle">
            <a:avLst>
              <a:gd name="adj" fmla="val 79356"/>
            </a:avLst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51202"/>
          <p:cNvSpPr txBox="1"/>
          <p:nvPr/>
        </p:nvSpPr>
        <p:spPr>
          <a:xfrm>
            <a:off x="6672263" y="285273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文本框 51203"/>
          <p:cNvSpPr txBox="1"/>
          <p:nvPr/>
        </p:nvSpPr>
        <p:spPr>
          <a:xfrm>
            <a:off x="9767888" y="285273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5" name="文本框 51204"/>
          <p:cNvSpPr txBox="1"/>
          <p:nvPr/>
        </p:nvSpPr>
        <p:spPr>
          <a:xfrm>
            <a:off x="9191625" y="836613"/>
            <a:ext cx="5064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6" name="圆角矩形标注 2"/>
          <p:cNvSpPr/>
          <p:nvPr/>
        </p:nvSpPr>
        <p:spPr>
          <a:xfrm>
            <a:off x="5159375" y="981075"/>
            <a:ext cx="2543175" cy="1054100"/>
          </a:xfrm>
          <a:prstGeom prst="wedgeRoundRectCallout">
            <a:avLst>
              <a:gd name="adj1" fmla="val 76111"/>
              <a:gd name="adj2" fmla="val 24639"/>
              <a:gd name="adj3" fmla="val 16667"/>
            </a:avLst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还能得出其他的三边关系吗？</a:t>
            </a:r>
            <a:endParaRPr lang="zh-CN" altLang="en-US" sz="2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7" name="Rectangle 5"/>
          <p:cNvSpPr/>
          <p:nvPr/>
        </p:nvSpPr>
        <p:spPr>
          <a:xfrm>
            <a:off x="2130425" y="4702175"/>
            <a:ext cx="7905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只要满足较小的两条线段之和大于第三条线段，便可构成三角形；若不满足，则不能构成三角形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8" name="圆角矩形 31"/>
          <p:cNvSpPr/>
          <p:nvPr/>
        </p:nvSpPr>
        <p:spPr>
          <a:xfrm>
            <a:off x="2130425" y="3201988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19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6" grpId="0" bldLvl="0" animBg="1"/>
      <p:bldP spid="19467" grpId="0"/>
      <p:bldP spid="1946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4"/>
          <p:cNvSpPr/>
          <p:nvPr/>
        </p:nvSpPr>
        <p:spPr>
          <a:xfrm>
            <a:off x="1577975" y="463391"/>
            <a:ext cx="8895080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defTabSz="9144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下列长度的三条线段能否拼成三角形？为什么？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11cm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10cm.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4" name="Rectangle 5"/>
          <p:cNvSpPr/>
          <p:nvPr/>
        </p:nvSpPr>
        <p:spPr>
          <a:xfrm>
            <a:off x="2030095" y="4629150"/>
            <a:ext cx="8114030" cy="121094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判断三条线段是否可以组成三角形，只需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说明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两条较短线段之和大于第三条线段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即可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5" name="TextBox 4"/>
          <p:cNvSpPr txBox="1"/>
          <p:nvPr/>
        </p:nvSpPr>
        <p:spPr>
          <a:xfrm>
            <a:off x="2024063" y="2577783"/>
            <a:ext cx="6156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不能，因为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3cm+4cm&lt;8cm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0486" name="TextBox 5"/>
          <p:cNvSpPr txBox="1"/>
          <p:nvPr/>
        </p:nvSpPr>
        <p:spPr>
          <a:xfrm>
            <a:off x="2667000" y="3096895"/>
            <a:ext cx="5609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不能，因为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5cm+6cm=11cm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0487" name="TextBox 6"/>
          <p:cNvSpPr txBox="1"/>
          <p:nvPr/>
        </p:nvSpPr>
        <p:spPr>
          <a:xfrm>
            <a:off x="2667000" y="3747770"/>
            <a:ext cx="50025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能，因为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5cm+6cm&gt;10cm.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4" grpId="0" bldLvl="0" animBg="1"/>
      <p:bldP spid="20485" grpId="0"/>
      <p:bldP spid="20486" grpId="0"/>
      <p:bldP spid="204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4"/>
          <p:cNvSpPr/>
          <p:nvPr/>
        </p:nvSpPr>
        <p:spPr>
          <a:xfrm>
            <a:off x="1812925" y="222250"/>
            <a:ext cx="8509000" cy="2158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针对训练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一根木棒长为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，另一根木棒长为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，那么用长度为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的木棒能和它们拼成三角形吗？长度为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的木棒呢？若不能拼成，则第三条边应在什么范围呢？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7" name="Rectangle 5"/>
          <p:cNvSpPr/>
          <p:nvPr/>
        </p:nvSpPr>
        <p:spPr>
          <a:xfrm>
            <a:off x="1871980" y="5375275"/>
            <a:ext cx="8449310" cy="64516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归纳：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设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为三角形第三条边的长，则有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两边之差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两边之和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8" name="TextBox 3"/>
          <p:cNvSpPr txBox="1"/>
          <p:nvPr/>
        </p:nvSpPr>
        <p:spPr>
          <a:xfrm>
            <a:off x="1952625" y="2585085"/>
            <a:ext cx="4627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解：设第三边长为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，则应有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9" name="TextBox 4"/>
          <p:cNvSpPr txBox="1"/>
          <p:nvPr/>
        </p:nvSpPr>
        <p:spPr>
          <a:xfrm>
            <a:off x="2743200" y="3134360"/>
            <a:ext cx="2155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7-2&lt;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&lt;7+2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0" name="TextBox 5"/>
          <p:cNvSpPr txBox="1"/>
          <p:nvPr/>
        </p:nvSpPr>
        <p:spPr>
          <a:xfrm>
            <a:off x="5014913" y="3134360"/>
            <a:ext cx="1565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&lt;9.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6" name="TextBox 3"/>
          <p:cNvSpPr txBox="1"/>
          <p:nvPr/>
        </p:nvSpPr>
        <p:spPr>
          <a:xfrm>
            <a:off x="2616200" y="3656648"/>
            <a:ext cx="753745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则用长度为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的木棒不能和它们拼成三角形，长度为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的木棒也不能和它们拼成三角形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第三边长的范围为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5&lt;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&lt;9.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 bldLvl="0" animBg="1"/>
      <p:bldP spid="21508" grpId="0"/>
      <p:bldP spid="21509" grpId="0"/>
      <p:bldP spid="21510" grpId="0"/>
      <p:bldP spid="215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3"/>
          <p:cNvSpPr txBox="1"/>
          <p:nvPr/>
        </p:nvSpPr>
        <p:spPr>
          <a:xfrm>
            <a:off x="1833563" y="680720"/>
            <a:ext cx="82042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如果以三角形边的元素的不同，三角形该如何分类？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2531" name="组合 36"/>
          <p:cNvGrpSpPr/>
          <p:nvPr/>
        </p:nvGrpSpPr>
        <p:grpSpPr>
          <a:xfrm>
            <a:off x="5576888" y="3861753"/>
            <a:ext cx="1741487" cy="2044700"/>
            <a:chOff x="0" y="0"/>
            <a:chExt cx="1741487" cy="2044700"/>
          </a:xfrm>
        </p:grpSpPr>
        <p:sp>
          <p:nvSpPr>
            <p:cNvPr id="22532" name="等腰三角形 9"/>
            <p:cNvSpPr/>
            <p:nvPr/>
          </p:nvSpPr>
          <p:spPr>
            <a:xfrm>
              <a:off x="71437" y="0"/>
              <a:ext cx="1670050" cy="1439862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3" name="TextBox 10"/>
            <p:cNvSpPr txBox="1"/>
            <p:nvPr/>
          </p:nvSpPr>
          <p:spPr>
            <a:xfrm>
              <a:off x="0" y="1584325"/>
              <a:ext cx="17068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等边三角形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2534" name="组合 51"/>
          <p:cNvGrpSpPr/>
          <p:nvPr/>
        </p:nvGrpSpPr>
        <p:grpSpPr>
          <a:xfrm>
            <a:off x="2827338" y="4077653"/>
            <a:ext cx="1706880" cy="1971675"/>
            <a:chOff x="0" y="0"/>
            <a:chExt cx="1706880" cy="1971675"/>
          </a:xfrm>
        </p:grpSpPr>
        <p:sp>
          <p:nvSpPr>
            <p:cNvPr id="22535" name="等腰三角形 11"/>
            <p:cNvSpPr/>
            <p:nvPr/>
          </p:nvSpPr>
          <p:spPr>
            <a:xfrm>
              <a:off x="215900" y="0"/>
              <a:ext cx="1225550" cy="1295400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6" name="TextBox 12"/>
            <p:cNvSpPr txBox="1"/>
            <p:nvPr/>
          </p:nvSpPr>
          <p:spPr>
            <a:xfrm>
              <a:off x="0" y="1511300"/>
              <a:ext cx="17068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等腰三角形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2537" name="组合 52"/>
          <p:cNvGrpSpPr/>
          <p:nvPr/>
        </p:nvGrpSpPr>
        <p:grpSpPr>
          <a:xfrm>
            <a:off x="7729538" y="4220528"/>
            <a:ext cx="2663825" cy="1757362"/>
            <a:chOff x="0" y="0"/>
            <a:chExt cx="2663825" cy="1757362"/>
          </a:xfrm>
        </p:grpSpPr>
        <p:grpSp>
          <p:nvGrpSpPr>
            <p:cNvPr id="22538" name="组合 28"/>
            <p:cNvGrpSpPr/>
            <p:nvPr/>
          </p:nvGrpSpPr>
          <p:grpSpPr>
            <a:xfrm>
              <a:off x="0" y="0"/>
              <a:ext cx="2663825" cy="1081087"/>
              <a:chOff x="0" y="0"/>
              <a:chExt cx="2664296" cy="1080120"/>
            </a:xfrm>
          </p:grpSpPr>
          <p:cxnSp>
            <p:nvCxnSpPr>
              <p:cNvPr id="22539" name="直接连接符 14"/>
              <p:cNvCxnSpPr/>
              <p:nvPr/>
            </p:nvCxnSpPr>
            <p:spPr>
              <a:xfrm flipH="1">
                <a:off x="0" y="0"/>
                <a:ext cx="864096" cy="108012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2540" name="直接连接符 16"/>
              <p:cNvCxnSpPr/>
              <p:nvPr/>
            </p:nvCxnSpPr>
            <p:spPr>
              <a:xfrm>
                <a:off x="0" y="1080120"/>
                <a:ext cx="2664296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  <p:cxnSp>
            <p:nvCxnSpPr>
              <p:cNvPr id="22541" name="直接连接符 18"/>
              <p:cNvCxnSpPr/>
              <p:nvPr/>
            </p:nvCxnSpPr>
            <p:spPr>
              <a:xfrm>
                <a:off x="864096" y="0"/>
                <a:ext cx="1800200" cy="108012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cxnSp>
        </p:grpSp>
        <p:sp>
          <p:nvSpPr>
            <p:cNvPr id="22542" name="TextBox 29"/>
            <p:cNvSpPr txBox="1"/>
            <p:nvPr/>
          </p:nvSpPr>
          <p:spPr>
            <a:xfrm>
              <a:off x="360362" y="1296987"/>
              <a:ext cx="20116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不等边三角形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2543" name="组合 37"/>
          <p:cNvGrpSpPr/>
          <p:nvPr/>
        </p:nvGrpSpPr>
        <p:grpSpPr>
          <a:xfrm>
            <a:off x="3432964" y="3501390"/>
            <a:ext cx="1554961" cy="1102514"/>
            <a:chOff x="-799" y="0"/>
            <a:chExt cx="1554965" cy="110251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544" name="TextBox 30"/>
            <p:cNvSpPr txBox="1"/>
            <p:nvPr/>
          </p:nvSpPr>
          <p:spPr>
            <a:xfrm rot="16200000">
              <a:off x="-15085" y="627848"/>
              <a:ext cx="488949" cy="460376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45" name="矩形标注 31"/>
            <p:cNvSpPr/>
            <p:nvPr/>
          </p:nvSpPr>
          <p:spPr>
            <a:xfrm>
              <a:off x="546103" y="0"/>
              <a:ext cx="1008063" cy="503238"/>
            </a:xfrm>
            <a:prstGeom prst="wedgeRectCallout">
              <a:avLst>
                <a:gd name="adj1" fmla="val -84204"/>
                <a:gd name="adj2" fmla="val 104745"/>
              </a:avLst>
            </a:prstGeom>
            <a:grpFill/>
            <a:ln w="9525" cap="flat" cmpd="sng">
              <a:solidFill>
                <a:srgbClr val="B3B3B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defTabSz="914400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顶角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2546" name="组合 45"/>
          <p:cNvGrpSpPr/>
          <p:nvPr/>
        </p:nvGrpSpPr>
        <p:grpSpPr>
          <a:xfrm>
            <a:off x="2035175" y="4364990"/>
            <a:ext cx="3168650" cy="1103313"/>
            <a:chOff x="0" y="0"/>
            <a:chExt cx="3168650" cy="1103313"/>
          </a:xfrm>
        </p:grpSpPr>
        <p:sp>
          <p:nvSpPr>
            <p:cNvPr id="22547" name="TextBox 32"/>
            <p:cNvSpPr txBox="1"/>
            <p:nvPr/>
          </p:nvSpPr>
          <p:spPr>
            <a:xfrm rot="1275304">
              <a:off x="1757362" y="630238"/>
              <a:ext cx="4889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48" name="矩形标注 33"/>
            <p:cNvSpPr/>
            <p:nvPr/>
          </p:nvSpPr>
          <p:spPr>
            <a:xfrm>
              <a:off x="2160587" y="0"/>
              <a:ext cx="1008063" cy="504825"/>
            </a:xfrm>
            <a:prstGeom prst="wedgeRectCallout">
              <a:avLst>
                <a:gd name="adj1" fmla="val -55625"/>
                <a:gd name="adj2" fmla="val 12959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B3B3B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defTabSz="914400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底角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9" name="TextBox 34"/>
            <p:cNvSpPr txBox="1"/>
            <p:nvPr/>
          </p:nvSpPr>
          <p:spPr>
            <a:xfrm rot="9688552">
              <a:off x="1031875" y="642938"/>
              <a:ext cx="4889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50" name="矩形标注 35"/>
            <p:cNvSpPr/>
            <p:nvPr/>
          </p:nvSpPr>
          <p:spPr>
            <a:xfrm>
              <a:off x="0" y="431800"/>
              <a:ext cx="1008062" cy="504825"/>
            </a:xfrm>
            <a:prstGeom prst="wedgeRectCallout">
              <a:avLst>
                <a:gd name="adj1" fmla="val 66144"/>
                <a:gd name="adj2" fmla="val 2770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B3B3B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defTabSz="914400"/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底角</a:t>
              </a:r>
              <a:endParaRPr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cxnSp>
        <p:nvCxnSpPr>
          <p:cNvPr id="22551" name="直接连接符 54"/>
          <p:cNvCxnSpPr/>
          <p:nvPr/>
        </p:nvCxnSpPr>
        <p:spPr>
          <a:xfrm flipH="1">
            <a:off x="3043238" y="4077653"/>
            <a:ext cx="612775" cy="12954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2552" name="直接连接符 60"/>
          <p:cNvCxnSpPr/>
          <p:nvPr/>
        </p:nvCxnSpPr>
        <p:spPr>
          <a:xfrm>
            <a:off x="3665538" y="4114165"/>
            <a:ext cx="603250" cy="12588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2553" name="矩形标注 65"/>
          <p:cNvSpPr/>
          <p:nvPr/>
        </p:nvSpPr>
        <p:spPr>
          <a:xfrm>
            <a:off x="2684463" y="4149090"/>
            <a:ext cx="719137" cy="431800"/>
          </a:xfrm>
          <a:prstGeom prst="wedgeRectCallout">
            <a:avLst>
              <a:gd name="adj1" fmla="val 34833"/>
              <a:gd name="adj2" fmla="val 10019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 defTabSz="914400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腰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2554" name="直接连接符 67"/>
          <p:cNvCxnSpPr/>
          <p:nvPr/>
        </p:nvCxnSpPr>
        <p:spPr>
          <a:xfrm>
            <a:off x="3043238" y="5373053"/>
            <a:ext cx="122555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2555" name="矩形标注 75"/>
          <p:cNvSpPr/>
          <p:nvPr/>
        </p:nvSpPr>
        <p:spPr>
          <a:xfrm>
            <a:off x="2900363" y="4725353"/>
            <a:ext cx="1008062" cy="431800"/>
          </a:xfrm>
          <a:prstGeom prst="wedgeRectCallout">
            <a:avLst>
              <a:gd name="adj1" fmla="val 34833"/>
              <a:gd name="adj2" fmla="val 10019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 defTabSz="914400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底边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56" name="文本框 4"/>
          <p:cNvSpPr txBox="1"/>
          <p:nvPr/>
        </p:nvSpPr>
        <p:spPr>
          <a:xfrm>
            <a:off x="1833563" y="1956753"/>
            <a:ext cx="2957512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两条边相等的三角形叫作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等腰三角形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57" name="文本框 7"/>
          <p:cNvSpPr txBox="1"/>
          <p:nvPr/>
        </p:nvSpPr>
        <p:spPr>
          <a:xfrm>
            <a:off x="5153660" y="1956753"/>
            <a:ext cx="2717800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三边相等的三角形叫作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等边三角形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58" name="文本框 8"/>
          <p:cNvSpPr txBox="1"/>
          <p:nvPr/>
        </p:nvSpPr>
        <p:spPr>
          <a:xfrm>
            <a:off x="8134350" y="1956753"/>
            <a:ext cx="2355850" cy="1753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三边互不相等的三角形叫作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不等边三角形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2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25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5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3" grpId="0" bldLvl="0" animBg="1"/>
      <p:bldP spid="22555" grpId="0" bldLvl="0" animBg="1"/>
      <p:bldP spid="22556" grpId="0" bldLvl="0" animBg="1"/>
      <p:bldP spid="22557" grpId="0" bldLvl="0" animBg="1"/>
      <p:bldP spid="2255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5"/>
          <p:cNvSpPr txBox="1"/>
          <p:nvPr/>
        </p:nvSpPr>
        <p:spPr>
          <a:xfrm>
            <a:off x="1750695" y="583248"/>
            <a:ext cx="8785225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9144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用一条长为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18cm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的细绳围成一个等腰三角形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如果腰长是底边长的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倍，那么各边的长是多少？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能围成有一边的长是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的等腰三角形吗？为什么 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Text Box 7"/>
          <p:cNvSpPr txBox="1"/>
          <p:nvPr/>
        </p:nvSpPr>
        <p:spPr>
          <a:xfrm>
            <a:off x="2379345" y="2816860"/>
            <a:ext cx="72009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设底边长为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，则腰长为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=3.6.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所以三边长分别为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3.6cm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7.2cm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7.2cm.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8"/>
          <p:cNvSpPr txBox="1"/>
          <p:nvPr/>
        </p:nvSpPr>
        <p:spPr>
          <a:xfrm>
            <a:off x="1754823" y="470853"/>
            <a:ext cx="8855075" cy="5688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因为长为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的边可能是腰，也可能是底边，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所以需要分情况讨论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①若底边长为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，设腰长为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4+2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解得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=7.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②若腰长为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4cm,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设底边长为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，则有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2×4+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=18.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解得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4+4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不符合三角形两边的和大于第三边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以不能围成腰长是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的等腰三角形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由以上讨论可知，可以围成底边长是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的等腰三角形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7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charRg st="57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9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charRg st="91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1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8">
                                            <p:txEl>
                                              <p:charRg st="110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3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8">
                                            <p:txEl>
                                              <p:charRg st="131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60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78">
                                            <p:txEl>
                                              <p:charRg st="160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8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78">
                                            <p:txEl>
                                              <p:charRg st="18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06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578">
                                            <p:txEl>
                                              <p:charRg st="206" end="2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10"/>
          <p:cNvSpPr txBox="1"/>
          <p:nvPr/>
        </p:nvSpPr>
        <p:spPr>
          <a:xfrm>
            <a:off x="1946275" y="504825"/>
            <a:ext cx="79502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【例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是△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的边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上一点，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AD=BD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，试判断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的大小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5603" name="Picture 1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8068" y="2025650"/>
            <a:ext cx="2736850" cy="203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Rectangle 12"/>
          <p:cNvSpPr/>
          <p:nvPr/>
        </p:nvSpPr>
        <p:spPr>
          <a:xfrm>
            <a:off x="2041525" y="2025650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BDC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5" name="Rectangle 13"/>
          <p:cNvSpPr/>
          <p:nvPr/>
        </p:nvSpPr>
        <p:spPr>
          <a:xfrm>
            <a:off x="2676525" y="2635250"/>
            <a:ext cx="7086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三角形的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任意两边之和大于第三边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Rectangle 14"/>
          <p:cNvSpPr/>
          <p:nvPr/>
        </p:nvSpPr>
        <p:spPr>
          <a:xfrm>
            <a:off x="2779713" y="4057650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7" name="Rectangle 17"/>
          <p:cNvSpPr/>
          <p:nvPr/>
        </p:nvSpPr>
        <p:spPr>
          <a:xfrm>
            <a:off x="2779713" y="4719638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8" name="Rectangle 18"/>
          <p:cNvSpPr/>
          <p:nvPr/>
        </p:nvSpPr>
        <p:spPr>
          <a:xfrm>
            <a:off x="2779713" y="5381625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806575" y="37211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27" name="矩形 54274"/>
          <p:cNvSpPr/>
          <p:nvPr/>
        </p:nvSpPr>
        <p:spPr>
          <a:xfrm>
            <a:off x="1739265" y="1052513"/>
            <a:ext cx="8447088" cy="10906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下列长度的三条线段能否组成三角形？为什么？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8" name="矩形 54275"/>
          <p:cNvSpPr/>
          <p:nvPr/>
        </p:nvSpPr>
        <p:spPr>
          <a:xfrm>
            <a:off x="2077403" y="2024063"/>
            <a:ext cx="7772400" cy="33416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  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  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  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（  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9" name="文本框 54276"/>
          <p:cNvSpPr txBox="1"/>
          <p:nvPr/>
        </p:nvSpPr>
        <p:spPr>
          <a:xfrm>
            <a:off x="6052503" y="214312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0" name="文本框 54277"/>
          <p:cNvSpPr txBox="1"/>
          <p:nvPr/>
        </p:nvSpPr>
        <p:spPr>
          <a:xfrm>
            <a:off x="6052503" y="2881313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1" name="文本框 54278"/>
          <p:cNvSpPr txBox="1"/>
          <p:nvPr/>
        </p:nvSpPr>
        <p:spPr>
          <a:xfrm>
            <a:off x="5938203" y="361950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2" name="文本框 54279"/>
          <p:cNvSpPr txBox="1"/>
          <p:nvPr/>
        </p:nvSpPr>
        <p:spPr>
          <a:xfrm>
            <a:off x="6052503" y="433070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文本框 55297"/>
          <p:cNvSpPr txBox="1"/>
          <p:nvPr/>
        </p:nvSpPr>
        <p:spPr>
          <a:xfrm>
            <a:off x="2096453" y="3865563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如果等腰三角形的一边长是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另一边长是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则这个等腰三角形的周长为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1" name="文本框 55298"/>
          <p:cNvSpPr txBox="1"/>
          <p:nvPr/>
        </p:nvSpPr>
        <p:spPr>
          <a:xfrm>
            <a:off x="2063750" y="2260600"/>
            <a:ext cx="7920038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如果等腰三角形的一边长是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另一边长是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则这个等腰三角形的周长为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2" name="文本框 55299"/>
          <p:cNvSpPr txBox="1"/>
          <p:nvPr/>
        </p:nvSpPr>
        <p:spPr>
          <a:xfrm>
            <a:off x="2030413" y="604838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五条线段的长分别为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1cm,2cm,3cm,4cm,5cm,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以其中三条线为边长可以构成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个三角形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3" name="文本框 55300"/>
          <p:cNvSpPr txBox="1"/>
          <p:nvPr/>
        </p:nvSpPr>
        <p:spPr>
          <a:xfrm>
            <a:off x="6640513" y="1163638"/>
            <a:ext cx="8636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4" name="文本框 55301"/>
          <p:cNvSpPr txBox="1"/>
          <p:nvPr/>
        </p:nvSpPr>
        <p:spPr>
          <a:xfrm>
            <a:off x="6992303" y="4400550"/>
            <a:ext cx="1008062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22cm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5" name="文本框 55302"/>
          <p:cNvSpPr txBox="1"/>
          <p:nvPr/>
        </p:nvSpPr>
        <p:spPr>
          <a:xfrm>
            <a:off x="6381750" y="2846388"/>
            <a:ext cx="223202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18cm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21cm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Rectangle 1"/>
          <p:cNvSpPr/>
          <p:nvPr/>
        </p:nvSpPr>
        <p:spPr>
          <a:xfrm>
            <a:off x="1911033" y="748030"/>
            <a:ext cx="8143875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若三角形的两边长分别是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第三边长为奇数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求第三边的长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5" name="Rectangle 1"/>
          <p:cNvSpPr/>
          <p:nvPr/>
        </p:nvSpPr>
        <p:spPr>
          <a:xfrm>
            <a:off x="1911033" y="2306003"/>
            <a:ext cx="85725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解：设第三边长为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根据三角形的三边关系，可得，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6" name="Rectangle 1"/>
          <p:cNvSpPr/>
          <p:nvPr/>
        </p:nvSpPr>
        <p:spPr>
          <a:xfrm>
            <a:off x="2339658" y="3168016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7" name="Rectangle 1"/>
          <p:cNvSpPr/>
          <p:nvPr/>
        </p:nvSpPr>
        <p:spPr>
          <a:xfrm>
            <a:off x="2244408" y="3976053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为奇数，则第三边的长为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Rectangle 3"/>
          <p:cNvSpPr/>
          <p:nvPr/>
        </p:nvSpPr>
        <p:spPr>
          <a:xfrm>
            <a:off x="1913573" y="626586"/>
            <a:ext cx="8643937" cy="13836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为三角形的三边长，化简：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+|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|-|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|-|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|.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699" name="矩形 5"/>
          <p:cNvSpPr/>
          <p:nvPr/>
        </p:nvSpPr>
        <p:spPr>
          <a:xfrm>
            <a:off x="2429510" y="3750945"/>
            <a:ext cx="76136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=|(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|+|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|-|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)|-|(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b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b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矩形 6"/>
          <p:cNvSpPr/>
          <p:nvPr/>
        </p:nvSpPr>
        <p:spPr>
          <a:xfrm>
            <a:off x="2378710" y="2388870"/>
            <a:ext cx="5674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为三角形三边的长，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1" name="矩形 7"/>
          <p:cNvSpPr/>
          <p:nvPr/>
        </p:nvSpPr>
        <p:spPr>
          <a:xfrm>
            <a:off x="2878773" y="3103245"/>
            <a:ext cx="6215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EU-B1X" panose="03000509000000000000" pitchFamily="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30967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625993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0722" name="Text Box 16"/>
          <p:cNvSpPr txBox="1"/>
          <p:nvPr/>
        </p:nvSpPr>
        <p:spPr>
          <a:xfrm>
            <a:off x="2093913" y="3233738"/>
            <a:ext cx="2411412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三角形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的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边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3" name="左大括号 17"/>
          <p:cNvSpPr/>
          <p:nvPr/>
        </p:nvSpPr>
        <p:spPr>
          <a:xfrm>
            <a:off x="4558030" y="1831975"/>
            <a:ext cx="379095" cy="3721100"/>
          </a:xfrm>
          <a:prstGeom prst="leftBrace">
            <a:avLst>
              <a:gd name="adj1" fmla="val 15748"/>
              <a:gd name="adj2" fmla="val 50000"/>
            </a:avLst>
          </a:pr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 Box 18"/>
          <p:cNvSpPr txBox="1"/>
          <p:nvPr/>
        </p:nvSpPr>
        <p:spPr>
          <a:xfrm>
            <a:off x="4937125" y="1270318"/>
            <a:ext cx="4810125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三角形的定义：不在同一直线上的三条线段首尾相接所构成的图形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5" name="Text Box 18"/>
          <p:cNvSpPr txBox="1"/>
          <p:nvPr/>
        </p:nvSpPr>
        <p:spPr>
          <a:xfrm>
            <a:off x="4937125" y="4902200"/>
            <a:ext cx="1679575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三角形按边分类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6" name="左大括号 17"/>
          <p:cNvSpPr/>
          <p:nvPr/>
        </p:nvSpPr>
        <p:spPr>
          <a:xfrm>
            <a:off x="6615113" y="4535488"/>
            <a:ext cx="144462" cy="1582737"/>
          </a:xfrm>
          <a:prstGeom prst="leftBrace">
            <a:avLst>
              <a:gd name="adj1" fmla="val 8419"/>
              <a:gd name="adj2" fmla="val 50000"/>
            </a:avLst>
          </a:pr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Text Box 18"/>
          <p:cNvSpPr txBox="1"/>
          <p:nvPr/>
        </p:nvSpPr>
        <p:spPr>
          <a:xfrm>
            <a:off x="6842125" y="4237038"/>
            <a:ext cx="245745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不等边三角形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8" name="Text Box 18"/>
          <p:cNvSpPr txBox="1"/>
          <p:nvPr/>
        </p:nvSpPr>
        <p:spPr>
          <a:xfrm>
            <a:off x="6842125" y="5486400"/>
            <a:ext cx="2905125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等腰三角形（包括等边三角形）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9" name="Text Box 18"/>
          <p:cNvSpPr txBox="1"/>
          <p:nvPr/>
        </p:nvSpPr>
        <p:spPr>
          <a:xfrm>
            <a:off x="4937125" y="2987675"/>
            <a:ext cx="4810125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三角形的三边关系：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任意两边之和大于第三边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  <p:bldP spid="30724" grpId="0" bldLvl="0" animBg="1"/>
      <p:bldP spid="30725" grpId="0" bldLvl="0" animBg="1"/>
      <p:bldP spid="30726" grpId="0" bldLvl="0" animBg="1"/>
      <p:bldP spid="30727" grpId="0" bldLvl="0" animBg="1"/>
      <p:bldP spid="30728" grpId="0" bldLvl="0" animBg="1"/>
      <p:bldP spid="307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7" name="Rectangle 1"/>
          <p:cNvSpPr/>
          <p:nvPr/>
        </p:nvSpPr>
        <p:spPr>
          <a:xfrm>
            <a:off x="1835150" y="1744821"/>
            <a:ext cx="8280400" cy="31064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1.认识三角形并会用几何语言表示三角形，了解三角形分类.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2.掌握三角形的三边关系.（难点） 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3.运用三角形三边关系解决有关的问题.（重点）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2" name="MH_SubTitle_4"/>
          <p:cNvSpPr txBox="1"/>
          <p:nvPr/>
        </p:nvSpPr>
        <p:spPr>
          <a:xfrm>
            <a:off x="4929823" y="762635"/>
            <a:ext cx="2435225" cy="6334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23390" y="37592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pic>
        <p:nvPicPr>
          <p:cNvPr id="31" name="Picture 7" descr="200309110016_967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108" y="2204403"/>
            <a:ext cx="2592387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Text Box 9"/>
          <p:cNvSpPr txBox="1"/>
          <p:nvPr/>
        </p:nvSpPr>
        <p:spPr>
          <a:xfrm>
            <a:off x="2495233" y="1069340"/>
            <a:ext cx="72009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下面请同学们仔细观察一组图片，找出你熟悉 的几何图形</a:t>
            </a:r>
            <a:r>
              <a:rPr lang="en-US" altLang="zh-CN" sz="2400" b="1" dirty="0">
                <a:latin typeface="Arial" panose="020B0604020202020204" pitchFamily="34" charset="0"/>
              </a:rPr>
              <a:t>.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36" name="Picture 3" descr="m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495" y="2204403"/>
            <a:ext cx="2520950" cy="189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2" descr="xinsrc_07010130210837512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108" y="4149090"/>
            <a:ext cx="2520950" cy="189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5" descr="07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608" y="2204403"/>
            <a:ext cx="1770062" cy="256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2083" y="4131628"/>
            <a:ext cx="2519362" cy="188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291715"/>
            <a:ext cx="3897313" cy="305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1434465"/>
            <a:ext cx="3952875" cy="469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等腰三角形 16"/>
          <p:cNvSpPr/>
          <p:nvPr/>
        </p:nvSpPr>
        <p:spPr>
          <a:xfrm>
            <a:off x="2809875" y="3006090"/>
            <a:ext cx="1857375" cy="1428750"/>
          </a:xfrm>
          <a:prstGeom prst="triangle">
            <a:avLst>
              <a:gd name="adj" fmla="val 51319"/>
            </a:avLst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7" name="组合 25"/>
          <p:cNvGrpSpPr/>
          <p:nvPr/>
        </p:nvGrpSpPr>
        <p:grpSpPr>
          <a:xfrm>
            <a:off x="6881813" y="5077778"/>
            <a:ext cx="1143000" cy="928687"/>
            <a:chOff x="0" y="0"/>
            <a:chExt cx="1143008" cy="928694"/>
          </a:xfrm>
        </p:grpSpPr>
        <p:cxnSp>
          <p:nvCxnSpPr>
            <p:cNvPr id="5128" name="直接连接符 19"/>
            <p:cNvCxnSpPr/>
            <p:nvPr/>
          </p:nvCxnSpPr>
          <p:spPr>
            <a:xfrm rot="5400000">
              <a:off x="-142876" y="142876"/>
              <a:ext cx="928694" cy="64294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5129" name="直接连接符 22"/>
            <p:cNvCxnSpPr/>
            <p:nvPr/>
          </p:nvCxnSpPr>
          <p:spPr>
            <a:xfrm flipV="1">
              <a:off x="0" y="714380"/>
              <a:ext cx="1143008" cy="21431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5130" name="直接连接符 24"/>
            <p:cNvCxnSpPr/>
            <p:nvPr/>
          </p:nvCxnSpPr>
          <p:spPr>
            <a:xfrm rot="-5400000" flipH="1">
              <a:off x="535785" y="107157"/>
              <a:ext cx="714380" cy="50006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IL16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0" y="1630045"/>
            <a:ext cx="5457825" cy="411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13"/>
          <p:cNvSpPr txBox="1"/>
          <p:nvPr/>
        </p:nvSpPr>
        <p:spPr>
          <a:xfrm>
            <a:off x="2782888" y="952183"/>
            <a:ext cx="37671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你能画出一个三角形吗？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TextBox 9"/>
          <p:cNvSpPr txBox="1"/>
          <p:nvPr/>
        </p:nvSpPr>
        <p:spPr>
          <a:xfrm>
            <a:off x="1766888" y="1683385"/>
            <a:ext cx="8135937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观察下面三角形的形成过程，说一说什么叫三角形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6" name="文本框 1"/>
          <p:cNvSpPr txBox="1"/>
          <p:nvPr/>
        </p:nvSpPr>
        <p:spPr>
          <a:xfrm>
            <a:off x="2057400" y="4694873"/>
            <a:ext cx="7554913" cy="121094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定义：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由不在同一直线上的三条线段首尾顺次相接所构成的图形叫做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9227" name="直接连接符 27"/>
          <p:cNvCxnSpPr/>
          <p:nvPr/>
        </p:nvCxnSpPr>
        <p:spPr>
          <a:xfrm rot="5400000">
            <a:off x="6794500" y="3050223"/>
            <a:ext cx="1214438" cy="7413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9228" name="直接连接符 29"/>
          <p:cNvCxnSpPr/>
          <p:nvPr/>
        </p:nvCxnSpPr>
        <p:spPr>
          <a:xfrm>
            <a:off x="7024688" y="4028123"/>
            <a:ext cx="2000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9229" name="直接连接符 31"/>
          <p:cNvCxnSpPr/>
          <p:nvPr/>
        </p:nvCxnSpPr>
        <p:spPr>
          <a:xfrm rot="10800000">
            <a:off x="7772400" y="2813685"/>
            <a:ext cx="1252538" cy="12144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9230" name="文本框 9"/>
          <p:cNvSpPr txBox="1"/>
          <p:nvPr/>
        </p:nvSpPr>
        <p:spPr>
          <a:xfrm>
            <a:off x="7667625" y="2437448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文本框 11"/>
          <p:cNvSpPr txBox="1"/>
          <p:nvPr/>
        </p:nvSpPr>
        <p:spPr>
          <a:xfrm>
            <a:off x="6453188" y="3670935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文本框 12"/>
          <p:cNvSpPr txBox="1"/>
          <p:nvPr/>
        </p:nvSpPr>
        <p:spPr>
          <a:xfrm>
            <a:off x="9167813" y="3813810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702" y="318071"/>
            <a:ext cx="1997710" cy="612775"/>
            <a:chOff x="3590568" y="400194"/>
            <a:chExt cx="5213316" cy="1031890"/>
          </a:xfrm>
        </p:grpSpPr>
        <p:grpSp>
          <p:nvGrpSpPr>
            <p:cNvPr id="13314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" name="圆角矩形 4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21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317" name="矩形 22"/>
            <p:cNvSpPr/>
            <p:nvPr/>
          </p:nvSpPr>
          <p:spPr>
            <a:xfrm>
              <a:off x="4219481" y="474234"/>
              <a:ext cx="4283494" cy="878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1500" y="1017581"/>
            <a:ext cx="5284470" cy="4603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宋体" panose="02010600030101010101" pitchFamily="2" charset="-122"/>
              </a:rPr>
              <a:t>三角形的概念</a:t>
            </a:r>
            <a:endParaRPr lang="zh-CN" altLang="en-US" sz="2400" b="1" dirty="0" smtClean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2857</Words>
  <Application>WPS 演示</Application>
  <PresentationFormat>自定义</PresentationFormat>
  <Paragraphs>377</Paragraphs>
  <Slides>32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Times New Roman</vt:lpstr>
      <vt:lpstr>华文宋体</vt:lpstr>
      <vt:lpstr>Arial Unicode MS</vt:lpstr>
      <vt:lpstr>Calibri</vt:lpstr>
      <vt:lpstr>华文中宋</vt:lpstr>
      <vt:lpstr>EU-B1X</vt:lpstr>
      <vt:lpstr>Comic Sans MS</vt:lpstr>
      <vt:lpstr>隶书</vt:lpstr>
      <vt:lpstr>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101</cp:revision>
  <dcterms:created xsi:type="dcterms:W3CDTF">2015-10-07T07:18:00Z</dcterms:created>
  <dcterms:modified xsi:type="dcterms:W3CDTF">2025-02-07T01:25:01Z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654DE04C461840859518D961A8DDBC79</vt:lpwstr>
  </property>
</Properties>
</file>