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dp" ContentType="image/vnd.ms-photo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10" r:id="rId3"/>
    <p:sldId id="313" r:id="rId4"/>
    <p:sldId id="411" r:id="rId6"/>
    <p:sldId id="412" r:id="rId7"/>
    <p:sldId id="413" r:id="rId8"/>
    <p:sldId id="414" r:id="rId9"/>
    <p:sldId id="415" r:id="rId10"/>
    <p:sldId id="416" r:id="rId11"/>
    <p:sldId id="417" r:id="rId12"/>
    <p:sldId id="418" r:id="rId13"/>
    <p:sldId id="419" r:id="rId14"/>
    <p:sldId id="420" r:id="rId15"/>
    <p:sldId id="421" r:id="rId16"/>
    <p:sldId id="422" r:id="rId17"/>
    <p:sldId id="423" r:id="rId18"/>
    <p:sldId id="424" r:id="rId19"/>
    <p:sldId id="425" r:id="rId20"/>
    <p:sldId id="426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7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F7F7D5"/>
    <a:srgbClr val="F8E57F"/>
    <a:srgbClr val="F3DC96"/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238" autoAdjust="0"/>
  </p:normalViewPr>
  <p:slideViewPr>
    <p:cSldViewPr snapToGrid="0">
      <p:cViewPr>
        <p:scale>
          <a:sx n="93" d="100"/>
          <a:sy n="93" d="100"/>
        </p:scale>
        <p:origin x="-1272" y="-474"/>
      </p:cViewPr>
      <p:guideLst>
        <p:guide orient="horz" pos="2137"/>
        <p:guide pos="379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3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/>
          <p:nvPr/>
        </p:nvSpPr>
        <p:spPr>
          <a:xfrm>
            <a:off x="773656" y="1914095"/>
            <a:ext cx="76226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8.4 </a:t>
            </a:r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整式的乘法</a:t>
            </a:r>
            <a:endParaRPr lang="en-US" altLang="zh-CN" sz="4000" dirty="0" smtClea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endParaRPr lang="en-US" altLang="zh-CN" sz="4000" dirty="0" smtClea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课时 多项式与多项式相乘</a:t>
            </a:r>
            <a:endParaRPr lang="zh-CN" altLang="en-US" sz="4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Box 2"/>
          <p:cNvSpPr txBox="1"/>
          <p:nvPr/>
        </p:nvSpPr>
        <p:spPr>
          <a:xfrm>
            <a:off x="3865194" y="489288"/>
            <a:ext cx="4629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(1)   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2y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5a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3b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 ; 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" name="Text Box 3"/>
          <p:cNvSpPr txBox="1"/>
          <p:nvPr/>
        </p:nvSpPr>
        <p:spPr>
          <a:xfrm>
            <a:off x="3299136" y="3102152"/>
            <a:ext cx="43386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(2)   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2x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; 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" name="Text Box 4"/>
          <p:cNvSpPr txBox="1"/>
          <p:nvPr/>
        </p:nvSpPr>
        <p:spPr>
          <a:xfrm>
            <a:off x="2346584" y="1173326"/>
            <a:ext cx="214791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解</a:t>
            </a:r>
            <a:r>
              <a:rPr lang="zh-CN" altLang="en-US" sz="2800" b="1" dirty="0" smtClean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：原式</a:t>
            </a:r>
            <a:r>
              <a:rPr lang="en-US" altLang="zh-CN" sz="2800" b="1" dirty="0" smtClean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=</a:t>
            </a:r>
            <a:endParaRPr lang="zh-CN" altLang="en-US" sz="2800" b="1" dirty="0">
              <a:solidFill>
                <a:srgbClr val="FF0000"/>
              </a:solidFill>
              <a:latin typeface="Tahoma" panose="020B0604030504040204" pitchFamily="34" charset="0"/>
              <a:ea typeface="黑体" panose="02010609060101010101" charset="-122"/>
            </a:endParaRPr>
          </a:p>
        </p:txBody>
      </p:sp>
      <p:sp>
        <p:nvSpPr>
          <p:cNvPr id="52" name="Text Box 7"/>
          <p:cNvSpPr txBox="1"/>
          <p:nvPr/>
        </p:nvSpPr>
        <p:spPr>
          <a:xfrm>
            <a:off x="3780122" y="1788352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ahoma" panose="020B0604030504040204" pitchFamily="34" charset="0"/>
              </a:rPr>
              <a:t>=</a:t>
            </a:r>
            <a:endParaRPr lang="en-US" altLang="zh-CN" sz="2800" b="1" i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53" name="Text Box 10"/>
          <p:cNvSpPr txBox="1"/>
          <p:nvPr/>
        </p:nvSpPr>
        <p:spPr>
          <a:xfrm>
            <a:off x="4253524" y="3866697"/>
            <a:ext cx="1143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2x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" name="Text Box 11"/>
          <p:cNvSpPr txBox="1"/>
          <p:nvPr/>
        </p:nvSpPr>
        <p:spPr>
          <a:xfrm>
            <a:off x="4946944" y="3866697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8x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" name="Text Box 12"/>
          <p:cNvSpPr txBox="1"/>
          <p:nvPr/>
        </p:nvSpPr>
        <p:spPr>
          <a:xfrm>
            <a:off x="5632109" y="3816532"/>
            <a:ext cx="1447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3x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6" name="Text Box 13"/>
          <p:cNvSpPr txBox="1"/>
          <p:nvPr/>
        </p:nvSpPr>
        <p:spPr>
          <a:xfrm>
            <a:off x="6270936" y="3816532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7" name="Text Box 14"/>
          <p:cNvSpPr txBox="1"/>
          <p:nvPr/>
        </p:nvSpPr>
        <p:spPr>
          <a:xfrm>
            <a:off x="3851560" y="4476297"/>
            <a:ext cx="1447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  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2x</a:t>
            </a:r>
            <a:r>
              <a:rPr lang="en-US" altLang="zh-CN" sz="28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" name="Text Box 15"/>
          <p:cNvSpPr txBox="1"/>
          <p:nvPr/>
        </p:nvSpPr>
        <p:spPr>
          <a:xfrm>
            <a:off x="4702460" y="4476297"/>
            <a:ext cx="1219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5x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9" name="Rectangle 16"/>
          <p:cNvSpPr txBox="1"/>
          <p:nvPr/>
        </p:nvSpPr>
        <p:spPr>
          <a:xfrm>
            <a:off x="1637014" y="173534"/>
            <a:ext cx="3072130" cy="1219200"/>
          </a:xfrm>
          <a:prstGeom prst="rect">
            <a:avLst/>
          </a:prstGeom>
        </p:spPr>
        <p:txBody>
          <a:bodyPr vert="horz" wrap="square" lIns="91440" tIns="45720" rIns="91440" bIns="45720" anchor="ctr"/>
          <a:lstStyle/>
          <a:p>
            <a:pPr lvl="0" fontAlgn="auto">
              <a:lnSpc>
                <a:spcPct val="90000"/>
              </a:lnSpc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1】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j-cs"/>
              </a:rPr>
              <a:t>计算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j-cs"/>
              </a:rPr>
              <a:t>: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60" name="Text Box 17"/>
          <p:cNvSpPr txBox="1"/>
          <p:nvPr/>
        </p:nvSpPr>
        <p:spPr>
          <a:xfrm>
            <a:off x="3842044" y="3892732"/>
            <a:ext cx="914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" name="Text Box 18"/>
          <p:cNvSpPr txBox="1"/>
          <p:nvPr/>
        </p:nvSpPr>
        <p:spPr>
          <a:xfrm>
            <a:off x="5578125" y="4450262"/>
            <a:ext cx="1143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2" name="Text Box 19"/>
          <p:cNvSpPr txBox="1"/>
          <p:nvPr/>
        </p:nvSpPr>
        <p:spPr>
          <a:xfrm>
            <a:off x="4161122" y="1178752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" name="Text Box 20"/>
          <p:cNvSpPr txBox="1"/>
          <p:nvPr/>
        </p:nvSpPr>
        <p:spPr>
          <a:xfrm>
            <a:off x="4389722" y="1178752"/>
            <a:ext cx="1219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5a</a:t>
            </a:r>
            <a:endParaRPr lang="en-US" altLang="zh-CN" sz="28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64" name="Text Box 21"/>
          <p:cNvSpPr txBox="1"/>
          <p:nvPr/>
        </p:nvSpPr>
        <p:spPr>
          <a:xfrm>
            <a:off x="5075522" y="1178752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endParaRPr lang="en-US" altLang="zh-CN" sz="28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65" name="Text Box 22"/>
          <p:cNvSpPr txBox="1"/>
          <p:nvPr/>
        </p:nvSpPr>
        <p:spPr>
          <a:xfrm>
            <a:off x="5608922" y="1178752"/>
            <a:ext cx="1447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3b</a:t>
            </a:r>
            <a:endParaRPr lang="en-US" altLang="zh-CN" sz="28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66" name="Text Box 23"/>
          <p:cNvSpPr txBox="1"/>
          <p:nvPr/>
        </p:nvSpPr>
        <p:spPr>
          <a:xfrm>
            <a:off x="6294722" y="1178752"/>
            <a:ext cx="2057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2y</a:t>
            </a:r>
            <a:endParaRPr lang="en-US" altLang="zh-CN" sz="28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67" name="Text Box 24"/>
          <p:cNvSpPr txBox="1"/>
          <p:nvPr/>
        </p:nvSpPr>
        <p:spPr>
          <a:xfrm>
            <a:off x="7132922" y="1178752"/>
            <a:ext cx="1752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5a</a:t>
            </a:r>
            <a:endParaRPr lang="en-US" altLang="zh-CN" sz="28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68" name="Text Box 25"/>
          <p:cNvSpPr txBox="1"/>
          <p:nvPr/>
        </p:nvSpPr>
        <p:spPr>
          <a:xfrm>
            <a:off x="7818722" y="1178752"/>
            <a:ext cx="1981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2y  </a:t>
            </a:r>
            <a:endParaRPr lang="en-US" altLang="zh-CN" sz="28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69" name="Text Box 26"/>
          <p:cNvSpPr txBox="1"/>
          <p:nvPr/>
        </p:nvSpPr>
        <p:spPr>
          <a:xfrm>
            <a:off x="8656922" y="1178752"/>
            <a:ext cx="2057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3b</a:t>
            </a:r>
            <a:endParaRPr lang="en-US" altLang="zh-CN" sz="28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70" name="Text Box 27"/>
          <p:cNvSpPr txBox="1"/>
          <p:nvPr/>
        </p:nvSpPr>
        <p:spPr>
          <a:xfrm>
            <a:off x="4084922" y="1864552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5ax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" name="Text Box 28"/>
          <p:cNvSpPr txBox="1"/>
          <p:nvPr/>
        </p:nvSpPr>
        <p:spPr>
          <a:xfrm>
            <a:off x="4923122" y="1864552"/>
            <a:ext cx="1371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3bx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" name="Text Box 29"/>
          <p:cNvSpPr txBox="1"/>
          <p:nvPr/>
        </p:nvSpPr>
        <p:spPr>
          <a:xfrm>
            <a:off x="6066122" y="1864552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10ay</a:t>
            </a:r>
            <a:endParaRPr lang="en-US" altLang="zh-CN" sz="28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73" name="Text Box 30"/>
          <p:cNvSpPr txBox="1"/>
          <p:nvPr/>
        </p:nvSpPr>
        <p:spPr>
          <a:xfrm>
            <a:off x="7513922" y="1864552"/>
            <a:ext cx="1371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6by</a:t>
            </a:r>
            <a:endParaRPr lang="en-US" altLang="zh-CN" sz="28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74" name="Text Box 4"/>
          <p:cNvSpPr txBox="1"/>
          <p:nvPr/>
        </p:nvSpPr>
        <p:spPr>
          <a:xfrm>
            <a:off x="2346584" y="3864816"/>
            <a:ext cx="214791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解</a:t>
            </a:r>
            <a:r>
              <a:rPr lang="zh-CN" altLang="en-US" sz="2800" b="1" dirty="0" smtClean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：原式</a:t>
            </a:r>
            <a:endParaRPr lang="zh-CN" altLang="en-US" sz="2800" b="1" dirty="0">
              <a:solidFill>
                <a:srgbClr val="FF0000"/>
              </a:solidFill>
              <a:latin typeface="Tahoma" panose="020B0604030504040204" pitchFamily="34" charset="0"/>
              <a:ea typeface="黑体" panose="02010609060101010101" charset="-122"/>
            </a:endParaRPr>
          </a:p>
        </p:txBody>
      </p:sp>
      <p:sp>
        <p:nvSpPr>
          <p:cNvPr id="75" name="椭圆形标注 74"/>
          <p:cNvSpPr/>
          <p:nvPr/>
        </p:nvSpPr>
        <p:spPr>
          <a:xfrm>
            <a:off x="6702174" y="2702102"/>
            <a:ext cx="2013735" cy="910599"/>
          </a:xfrm>
          <a:prstGeom prst="wedgeEllipseCallout">
            <a:avLst>
              <a:gd name="adj1" fmla="val -83250"/>
              <a:gd name="adj2" fmla="val 2611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注意异号相乘的符号</a:t>
            </a:r>
            <a:endParaRPr lang="zh-CN" altLang="en-US" dirty="0"/>
          </a:p>
        </p:txBody>
      </p:sp>
      <p:sp>
        <p:nvSpPr>
          <p:cNvPr id="76" name="椭圆形标注 75"/>
          <p:cNvSpPr/>
          <p:nvPr/>
        </p:nvSpPr>
        <p:spPr>
          <a:xfrm>
            <a:off x="7296363" y="154112"/>
            <a:ext cx="2013735" cy="910599"/>
          </a:xfrm>
          <a:prstGeom prst="wedgeEllipseCallout">
            <a:avLst>
              <a:gd name="adj1" fmla="val -89372"/>
              <a:gd name="adj2" fmla="val 92686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注意不要漏乘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bldLvl="0" animBg="1"/>
      <p:bldP spid="7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568337" y="470311"/>
            <a:ext cx="409273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800" b="1" kern="0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(3)  (</a:t>
            </a:r>
            <a:r>
              <a:rPr kumimoji="1" lang="en-US" altLang="zh-CN" sz="2800" b="1" kern="0" dirty="0" err="1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x+y</a:t>
            </a:r>
            <a:r>
              <a:rPr kumimoji="1" lang="en-US" altLang="zh-CN" sz="2800" b="1" kern="0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)(x</a:t>
            </a:r>
            <a:r>
              <a:rPr kumimoji="1" lang="en-US" altLang="zh-CN" sz="2800" b="1" kern="0" baseline="30000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800" b="1" kern="0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-xy+y</a:t>
            </a:r>
            <a:r>
              <a:rPr kumimoji="1" lang="en-US" altLang="zh-CN" sz="2800" b="1" kern="0" baseline="30000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800" b="1" kern="0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).</a:t>
            </a:r>
            <a:endParaRPr lang="zh-CN" altLang="en-US" sz="2800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524000" y="1014537"/>
            <a:ext cx="7646531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x·xy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" name="椭圆形标注 12"/>
          <p:cNvSpPr/>
          <p:nvPr/>
        </p:nvSpPr>
        <p:spPr>
          <a:xfrm>
            <a:off x="7584040" y="452063"/>
            <a:ext cx="2683269" cy="1345914"/>
          </a:xfrm>
          <a:prstGeom prst="wedgeEllipseCallout">
            <a:avLst>
              <a:gd name="adj1" fmla="val -112331"/>
              <a:gd name="adj2" fmla="val -2352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多项式中不管有几项，都一样按照法则计算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99"/>
          <p:cNvSpPr txBox="1">
            <a:spLocks noChangeArrowheads="1"/>
          </p:cNvSpPr>
          <p:nvPr/>
        </p:nvSpPr>
        <p:spPr bwMode="auto">
          <a:xfrm>
            <a:off x="1870075" y="636588"/>
            <a:ext cx="780097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2】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先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化简，再求值：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a+2b)(3a-b)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(a-b)(a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＋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b)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，其中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a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＝－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b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＝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1.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2401888" y="4499376"/>
            <a:ext cx="33782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6700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当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时，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2062163" y="2217738"/>
            <a:ext cx="705675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解：原式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(3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 a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b+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6ab - 2b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 - (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ab-ab-b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3435350" y="2735263"/>
            <a:ext cx="438594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＝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(3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 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+5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 - 2b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 - (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 b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3435350" y="3254375"/>
            <a:ext cx="38296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＝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3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 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+5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- 2b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+b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2401888" y="5097863"/>
            <a:ext cx="464312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26670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式 ＝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2×1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+5×(-1)×1-1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/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＝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-4 .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" name="文本框 4"/>
          <p:cNvSpPr txBox="1">
            <a:spLocks noChangeArrowheads="1"/>
          </p:cNvSpPr>
          <p:nvPr/>
        </p:nvSpPr>
        <p:spPr bwMode="auto">
          <a:xfrm>
            <a:off x="3433640" y="3735543"/>
            <a:ext cx="24218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＝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+5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ab-b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7845478" y="3334994"/>
            <a:ext cx="2411555" cy="887681"/>
          </a:xfrm>
          <a:prstGeom prst="wedgeRoundRectCallout">
            <a:avLst>
              <a:gd name="adj1" fmla="val -69598"/>
              <a:gd name="adj2" fmla="val -65189"/>
              <a:gd name="adj3" fmla="val 16667"/>
            </a:avLst>
          </a:prstGeom>
          <a:solidFill>
            <a:srgbClr val="0070C0"/>
          </a:solidFill>
          <a:ln w="9525" algn="ctr">
            <a:noFill/>
            <a:miter lim="800000"/>
          </a:ln>
          <a:effectLst/>
        </p:spPr>
        <p:txBody>
          <a:bodyPr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括号前面是负号，去括号要变号</a:t>
            </a:r>
            <a:endParaRPr lang="zh-CN" altLang="en-US" sz="2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99"/>
          <p:cNvSpPr txBox="1"/>
          <p:nvPr/>
        </p:nvSpPr>
        <p:spPr>
          <a:xfrm>
            <a:off x="1909763" y="839788"/>
            <a:ext cx="78962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4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4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】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 err="1">
                <a:latin typeface="Times New Roman" panose="02020603050405020304" pitchFamily="18" charset="0"/>
                <a:ea typeface="黑体" panose="02010609060101010101" charset="-122"/>
              </a:rPr>
              <a:t>bx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≠0)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的积不含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项，也不含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项，求系数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89150" y="2298700"/>
            <a:ext cx="39122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ax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1)(3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2)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57525" y="2938463"/>
            <a:ext cx="5587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ax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ax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bx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1613" y="3603625"/>
            <a:ext cx="5237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积不含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的项，也不含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的项，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6" name="对象 5">
            <a:hlinkClick r:id="" action="ppaction://ole?verb=0"/>
          </p:cNvPr>
          <p:cNvGraphicFramePr/>
          <p:nvPr/>
        </p:nvGraphicFramePr>
        <p:xfrm>
          <a:off x="3057525" y="4546600"/>
          <a:ext cx="2732088" cy="121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25298400" imgH="11277600" progId="Equation.DSMT4">
                  <p:embed/>
                </p:oleObj>
              </mc:Choice>
              <mc:Fallback>
                <p:oleObj name="" r:id="rId1" imgW="25298400" imgH="11277600" progId="Equation.DSMT4">
                  <p:embed/>
                  <p:pic>
                    <p:nvPicPr>
                      <p:cNvPr id="0" name="图片 1024" descr="image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57525" y="4546600"/>
                        <a:ext cx="2732088" cy="1217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0"/>
          </p:cNvPr>
          <p:cNvGraphicFramePr/>
          <p:nvPr/>
        </p:nvGraphicFramePr>
        <p:xfrm>
          <a:off x="6000750" y="4068763"/>
          <a:ext cx="1643063" cy="217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15240000" imgH="20116800" progId="Equation.DSMT4">
                  <p:embed/>
                </p:oleObj>
              </mc:Choice>
              <mc:Fallback>
                <p:oleObj name="" r:id="rId3" imgW="15240000" imgH="20116800" progId="Equation.DSMT4">
                  <p:embed/>
                  <p:pic>
                    <p:nvPicPr>
                      <p:cNvPr id="0" name="图片 1025" descr="image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00750" y="4068763"/>
                        <a:ext cx="1643063" cy="2173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当堂反馈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即学即用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6967581" y="3029146"/>
            <a:ext cx="2424712" cy="62672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857506" y="333099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7072036" y="3678148"/>
            <a:ext cx="2198679" cy="1489733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rot="16200000" flipH="1">
            <a:off x="8310077" y="4720961"/>
            <a:ext cx="2178118" cy="1027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6959020" y="5198710"/>
            <a:ext cx="3215811" cy="1027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10800000">
            <a:off x="7257698" y="3667062"/>
            <a:ext cx="112286" cy="238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10800000">
            <a:off x="5909362" y="5196972"/>
            <a:ext cx="339049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16200000" flipH="1">
            <a:off x="9175579" y="5935821"/>
            <a:ext cx="431639" cy="170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16200000" flipH="1">
            <a:off x="9905030" y="5956368"/>
            <a:ext cx="431639" cy="170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10800000">
            <a:off x="5938473" y="5832250"/>
            <a:ext cx="339049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837439" y="5363098"/>
            <a:ext cx="31290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n</a:t>
            </a:r>
            <a:endParaRPr lang="zh-CN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9542971" y="5866527"/>
            <a:ext cx="43665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n</a:t>
            </a:r>
            <a:endParaRPr lang="zh-CN" altLang="en-US" dirty="0"/>
          </a:p>
        </p:txBody>
      </p:sp>
      <p:sp>
        <p:nvSpPr>
          <p:cNvPr id="40" name="左大括号 39"/>
          <p:cNvSpPr/>
          <p:nvPr/>
        </p:nvSpPr>
        <p:spPr>
          <a:xfrm rot="5400000">
            <a:off x="8001859" y="2265442"/>
            <a:ext cx="369869" cy="2393878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8109734" y="2994896"/>
            <a:ext cx="5440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2a</a:t>
            </a:r>
            <a:endParaRPr lang="zh-CN" altLang="en-US" dirty="0"/>
          </a:p>
        </p:txBody>
      </p:sp>
      <p:sp>
        <p:nvSpPr>
          <p:cNvPr id="42" name="矩形 41"/>
          <p:cNvSpPr/>
          <p:nvPr/>
        </p:nvSpPr>
        <p:spPr>
          <a:xfrm>
            <a:off x="6989841" y="5193587"/>
            <a:ext cx="2424712" cy="62672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9404279" y="3657582"/>
            <a:ext cx="708907" cy="154112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9394004" y="5198706"/>
            <a:ext cx="719182" cy="62672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991473" y="1020586"/>
            <a:ext cx="7690207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一块长为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2a cm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，宽为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a cm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的长方形作品，现在要在四周添加宽度为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n cm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的边框，那么添加边框后，整个作品面积是多少？</a:t>
            </a:r>
            <a:endParaRPr lang="zh-CN" altLang="en-US" sz="2800" dirty="0"/>
          </a:p>
        </p:txBody>
      </p:sp>
      <p:sp>
        <p:nvSpPr>
          <p:cNvPr id="50" name="矩形 49"/>
          <p:cNvSpPr/>
          <p:nvPr/>
        </p:nvSpPr>
        <p:spPr>
          <a:xfrm>
            <a:off x="6268949" y="3655869"/>
            <a:ext cx="708907" cy="154112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6268948" y="5196993"/>
            <a:ext cx="719182" cy="62672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9402566" y="3029147"/>
            <a:ext cx="719182" cy="62672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6267235" y="3025415"/>
            <a:ext cx="719182" cy="62672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左大括号 55"/>
          <p:cNvSpPr/>
          <p:nvPr/>
        </p:nvSpPr>
        <p:spPr>
          <a:xfrm>
            <a:off x="6715875" y="3678136"/>
            <a:ext cx="263704" cy="1513727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6453881" y="4061693"/>
            <a:ext cx="5440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61" name="Text Box 12"/>
          <p:cNvSpPr txBox="1">
            <a:spLocks noChangeArrowheads="1"/>
          </p:cNvSpPr>
          <p:nvPr/>
        </p:nvSpPr>
        <p:spPr bwMode="auto">
          <a:xfrm>
            <a:off x="2411842" y="2857140"/>
            <a:ext cx="60721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a+2n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a+2n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" name="Text Box 13"/>
          <p:cNvSpPr txBox="1">
            <a:spLocks noChangeArrowheads="1"/>
          </p:cNvSpPr>
          <p:nvPr/>
        </p:nvSpPr>
        <p:spPr bwMode="auto">
          <a:xfrm>
            <a:off x="2841234" y="3369288"/>
            <a:ext cx="349106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an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2an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+4n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" name="Text Box 14"/>
          <p:cNvSpPr txBox="1">
            <a:spLocks noChangeArrowheads="1"/>
          </p:cNvSpPr>
          <p:nvPr/>
        </p:nvSpPr>
        <p:spPr bwMode="auto">
          <a:xfrm>
            <a:off x="1878333" y="4331044"/>
            <a:ext cx="4135473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答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：添加边框后，整个作品面积为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+6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+4n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cm. </a:t>
            </a:r>
            <a:endParaRPr lang="en-US" altLang="zh-CN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4" name="Text Box 13"/>
          <p:cNvSpPr txBox="1">
            <a:spLocks noChangeArrowheads="1"/>
          </p:cNvSpPr>
          <p:nvPr/>
        </p:nvSpPr>
        <p:spPr bwMode="auto">
          <a:xfrm>
            <a:off x="2839522" y="3727171"/>
            <a:ext cx="349106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an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+4n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.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 animBg="1"/>
      <p:bldP spid="62" grpId="0"/>
      <p:bldP spid="63" grpId="0"/>
      <p:bldP spid="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630257" y="3359705"/>
            <a:ext cx="3339100" cy="1938020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解题思路：</a:t>
            </a:r>
            <a:endParaRPr lang="en-US" altLang="zh-CN" sz="2000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先将式子化为最简，然后看不含哪一项，就让这项系数为</a:t>
            </a:r>
            <a:r>
              <a:rPr lang="en-US" altLang="zh-CN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0.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99"/>
          <p:cNvSpPr txBox="1">
            <a:spLocks noChangeArrowheads="1"/>
          </p:cNvSpPr>
          <p:nvPr/>
        </p:nvSpPr>
        <p:spPr bwMode="auto">
          <a:xfrm>
            <a:off x="1909763" y="274718"/>
            <a:ext cx="8470561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若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sz="2800" b="1" i="1" dirty="0" smtClean="0">
                <a:latin typeface="黑体" panose="02010609060101010101" charset="-122"/>
                <a:ea typeface="黑体" panose="02010609060101010101" charset="-122"/>
              </a:rPr>
              <a:t>x</a:t>
            </a:r>
            <a:r>
              <a:rPr lang="en-US" altLang="zh-CN" sz="2800" b="1" baseline="30000" dirty="0" smtClean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2800" b="1" i="1" dirty="0" smtClean="0">
                <a:latin typeface="黑体" panose="02010609060101010101" charset="-122"/>
                <a:ea typeface="黑体" panose="02010609060101010101" charset="-122"/>
              </a:rPr>
              <a:t>-mx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+6)(3x-2)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中不含</a:t>
            </a:r>
            <a:r>
              <a:rPr lang="en-US" altLang="zh-CN" sz="2800" b="1" i="1" dirty="0" smtClean="0">
                <a:latin typeface="黑体" panose="02010609060101010101" charset="-122"/>
                <a:ea typeface="黑体" panose="02010609060101010101" charset="-122"/>
              </a:rPr>
              <a:t>x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的二次项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求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m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值．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2089150" y="1733630"/>
            <a:ext cx="36766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：</a:t>
            </a: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(</a:t>
            </a:r>
            <a:r>
              <a:rPr lang="en-US" altLang="zh-CN" sz="2800" i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x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2800" i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-mx</a:t>
            </a: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+6)(3x-2)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" name="文本框 3"/>
          <p:cNvSpPr txBox="1">
            <a:spLocks noChangeArrowheads="1"/>
          </p:cNvSpPr>
          <p:nvPr/>
        </p:nvSpPr>
        <p:spPr bwMode="auto">
          <a:xfrm>
            <a:off x="2677387" y="2373393"/>
            <a:ext cx="48171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-(2+3m)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+(2m+18) -12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" name="文本框 4"/>
          <p:cNvSpPr txBox="1">
            <a:spLocks noChangeArrowheads="1"/>
          </p:cNvSpPr>
          <p:nvPr/>
        </p:nvSpPr>
        <p:spPr bwMode="auto">
          <a:xfrm>
            <a:off x="2741613" y="3038555"/>
            <a:ext cx="35413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积不含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的二次项，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" name="文本框 4"/>
          <p:cNvSpPr txBox="1">
            <a:spLocks noChangeArrowheads="1"/>
          </p:cNvSpPr>
          <p:nvPr/>
        </p:nvSpPr>
        <p:spPr bwMode="auto">
          <a:xfrm>
            <a:off x="2739903" y="3540271"/>
            <a:ext cx="210566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2+3m=0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" name="文本框 4"/>
          <p:cNvSpPr txBox="1">
            <a:spLocks noChangeArrowheads="1"/>
          </p:cNvSpPr>
          <p:nvPr/>
        </p:nvSpPr>
        <p:spPr bwMode="auto">
          <a:xfrm>
            <a:off x="2748467" y="4052261"/>
            <a:ext cx="26162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解得：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m=      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4457202" y="3952377"/>
          <a:ext cx="395626" cy="7214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1" imgW="5181600" imgH="9448800" progId="Equation.DSMT4">
                  <p:embed/>
                </p:oleObj>
              </mc:Choice>
              <mc:Fallback>
                <p:oleObj name="Equation" r:id="rId1" imgW="5181600" imgH="9448800" progId="Equation.DSMT4">
                  <p:embed/>
                  <p:pic>
                    <p:nvPicPr>
                      <p:cNvPr id="0" name="图片 2048" descr="image7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57202" y="3952377"/>
                        <a:ext cx="395626" cy="72143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文本框 4"/>
          <p:cNvSpPr txBox="1">
            <a:spLocks noChangeArrowheads="1"/>
          </p:cNvSpPr>
          <p:nvPr/>
        </p:nvSpPr>
        <p:spPr bwMode="auto">
          <a:xfrm>
            <a:off x="2738193" y="4781725"/>
            <a:ext cx="25933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的值为      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4653052" y="4651653"/>
          <a:ext cx="395288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5181600" imgH="9448800" progId="Equation.DSMT4">
                  <p:embed/>
                </p:oleObj>
              </mc:Choice>
              <mc:Fallback>
                <p:oleObj name="Equation" r:id="rId3" imgW="5181600" imgH="9448800" progId="Equation.DSMT4">
                  <p:embed/>
                  <p:pic>
                    <p:nvPicPr>
                      <p:cNvPr id="0" name="图片 2049" descr="image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53052" y="4651653"/>
                        <a:ext cx="395288" cy="720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/>
      <p:bldP spid="17" grpId="0"/>
      <p:bldP spid="18" grpId="0"/>
      <p:bldP spid="21" grpId="0"/>
      <p:bldP spid="22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/>
            <a:r>
              <a:rPr lang="zh-CN" altLang="en-US" sz="3300" strike="noStrike" noProof="1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课堂小结</a:t>
            </a:r>
            <a:endParaRPr lang="zh-CN" altLang="en-US" sz="3300" strike="noStrike" noProof="1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7338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构建脉络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4278948" y="341313"/>
            <a:ext cx="3444875" cy="774700"/>
            <a:chOff x="3590568" y="400194"/>
            <a:chExt cx="5213316" cy="1031890"/>
          </a:xfrm>
        </p:grpSpPr>
        <p:grpSp>
          <p:nvGrpSpPr>
            <p:cNvPr id="27668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278846" cy="1689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7671" name="矩形 87"/>
            <p:cNvSpPr/>
            <p:nvPr/>
          </p:nvSpPr>
          <p:spPr>
            <a:xfrm>
              <a:off x="4055479" y="625993"/>
              <a:ext cx="4283494" cy="7367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2292" name="Text Box 16"/>
          <p:cNvSpPr txBox="1"/>
          <p:nvPr/>
        </p:nvSpPr>
        <p:spPr>
          <a:xfrm>
            <a:off x="2023719" y="2558935"/>
            <a:ext cx="1574800" cy="1383665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单项式乘多项式</a:t>
            </a:r>
            <a:endParaRPr kumimoji="0" lang="zh-CN" altLang="en-US" sz="2800" kern="1200" cap="none" spc="0" normalizeH="0" baseline="0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12293" name="左大括号 17"/>
          <p:cNvSpPr/>
          <p:nvPr/>
        </p:nvSpPr>
        <p:spPr>
          <a:xfrm>
            <a:off x="3600106" y="1684223"/>
            <a:ext cx="222250" cy="2932112"/>
          </a:xfrm>
          <a:prstGeom prst="leftBrace">
            <a:avLst>
              <a:gd name="adj1" fmla="val 33653"/>
              <a:gd name="adj2" fmla="val 50000"/>
            </a:avLst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2295" name="Text Box 18"/>
          <p:cNvSpPr txBox="1"/>
          <p:nvPr/>
        </p:nvSpPr>
        <p:spPr>
          <a:xfrm>
            <a:off x="4009021" y="1395298"/>
            <a:ext cx="6350754" cy="1198880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多项式与多项式相乘，先用一个多项式的每一项乘另一个多项式的每一项，再把所得的积相加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zh-CN" altLang="en-US" sz="2400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 Box 18"/>
          <p:cNvSpPr txBox="1"/>
          <p:nvPr/>
        </p:nvSpPr>
        <p:spPr>
          <a:xfrm>
            <a:off x="4007307" y="3365963"/>
            <a:ext cx="6330205" cy="1568450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计算时须注意：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）不要漏乘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）异号相乘，要注意符号</a:t>
            </a:r>
            <a:b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）括号前面是负号时，去括号记得变号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293" grpId="0" bldLvl="0" animBg="1"/>
      <p:bldP spid="1229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1"/>
          <p:cNvSpPr/>
          <p:nvPr/>
        </p:nvSpPr>
        <p:spPr>
          <a:xfrm>
            <a:off x="1952625" y="1572471"/>
            <a:ext cx="8072438" cy="15125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00025" algn="just" eaLnBrk="0" hangingPunct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掌握多项式与多项式的乘法法则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重点）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200025" algn="just" eaLnBrk="0" hangingPunct="0">
              <a:lnSpc>
                <a:spcPct val="150000"/>
              </a:lnSpc>
              <a:spcBef>
                <a:spcPct val="3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多项式与多项式乘法法则的应用（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难点）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2" name="MH_SubTitle_4"/>
          <p:cNvSpPr txBox="1"/>
          <p:nvPr/>
        </p:nvSpPr>
        <p:spPr>
          <a:xfrm>
            <a:off x="4929823" y="671830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1699895" y="438216"/>
            <a:ext cx="1997710" cy="612775"/>
            <a:chOff x="3590568" y="400194"/>
            <a:chExt cx="5213316" cy="1031890"/>
          </a:xfrm>
        </p:grpSpPr>
        <p:grpSp>
          <p:nvGrpSpPr>
            <p:cNvPr id="3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" name="圆角矩形 17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6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3" name="Text Box 29"/>
          <p:cNvSpPr txBox="1">
            <a:spLocks noChangeArrowheads="1"/>
          </p:cNvSpPr>
          <p:nvPr/>
        </p:nvSpPr>
        <p:spPr bwMode="auto">
          <a:xfrm>
            <a:off x="2162845" y="1096182"/>
            <a:ext cx="7924800" cy="119888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探究：一块长为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m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，宽为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a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的长方形绿地，为了满足更多市民的需求，先计划将绿地面积扩大，长增加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n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，宽增加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b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，那么扩大后的面积是多少？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6513737" y="3064067"/>
            <a:ext cx="3143892" cy="21781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4" name="直接连接符 103"/>
          <p:cNvCxnSpPr/>
          <p:nvPr/>
        </p:nvCxnSpPr>
        <p:spPr>
          <a:xfrm rot="16200000" flipH="1">
            <a:off x="7679860" y="4137720"/>
            <a:ext cx="2178118" cy="1027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flipV="1">
            <a:off x="6493189" y="4605195"/>
            <a:ext cx="3215811" cy="1027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rot="10800000">
            <a:off x="6164417" y="3074341"/>
            <a:ext cx="339049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rot="10800000">
            <a:off x="6172981" y="4613731"/>
            <a:ext cx="339049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rot="16200000" flipH="1">
            <a:off x="6297065" y="5333741"/>
            <a:ext cx="431639" cy="170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rot="16200000" flipH="1">
            <a:off x="8555635" y="5342305"/>
            <a:ext cx="431639" cy="170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 rot="16200000" flipH="1">
            <a:off x="9449473" y="5362853"/>
            <a:ext cx="431639" cy="170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rot="10800000">
            <a:off x="6181545" y="5238735"/>
            <a:ext cx="339049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6164416" y="3670241"/>
            <a:ext cx="31290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113" name="TextBox 112"/>
          <p:cNvSpPr txBox="1"/>
          <p:nvPr/>
        </p:nvSpPr>
        <p:spPr>
          <a:xfrm>
            <a:off x="6183252" y="4767863"/>
            <a:ext cx="31290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b</a:t>
            </a:r>
            <a:endParaRPr lang="zh-CN" altLang="en-US" dirty="0"/>
          </a:p>
        </p:txBody>
      </p:sp>
      <p:sp>
        <p:nvSpPr>
          <p:cNvPr id="114" name="TextBox 113"/>
          <p:cNvSpPr txBox="1"/>
          <p:nvPr/>
        </p:nvSpPr>
        <p:spPr>
          <a:xfrm>
            <a:off x="7445261" y="5279858"/>
            <a:ext cx="31290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</a:t>
            </a:r>
            <a:endParaRPr lang="zh-CN" altLang="en-US" dirty="0"/>
          </a:p>
        </p:txBody>
      </p:sp>
      <p:sp>
        <p:nvSpPr>
          <p:cNvPr id="115" name="TextBox 114"/>
          <p:cNvSpPr txBox="1"/>
          <p:nvPr/>
        </p:nvSpPr>
        <p:spPr>
          <a:xfrm>
            <a:off x="9087414" y="5273012"/>
            <a:ext cx="43665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n</a:t>
            </a:r>
            <a:endParaRPr lang="zh-CN" altLang="en-US" dirty="0"/>
          </a:p>
        </p:txBody>
      </p:sp>
      <p:sp>
        <p:nvSpPr>
          <p:cNvPr id="116" name="左大括号 115"/>
          <p:cNvSpPr/>
          <p:nvPr/>
        </p:nvSpPr>
        <p:spPr>
          <a:xfrm rot="5400000">
            <a:off x="7407589" y="1697608"/>
            <a:ext cx="482886" cy="2229490"/>
          </a:xfrm>
          <a:prstGeom prst="leftBrac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TextBox 116"/>
          <p:cNvSpPr txBox="1"/>
          <p:nvPr/>
        </p:nvSpPr>
        <p:spPr>
          <a:xfrm>
            <a:off x="7268888" y="2360284"/>
            <a:ext cx="31290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</a:t>
            </a:r>
            <a:endParaRPr lang="zh-CN" altLang="en-US" dirty="0"/>
          </a:p>
        </p:txBody>
      </p:sp>
      <p:sp>
        <p:nvSpPr>
          <p:cNvPr id="118" name="矩形 117"/>
          <p:cNvSpPr/>
          <p:nvPr/>
        </p:nvSpPr>
        <p:spPr>
          <a:xfrm>
            <a:off x="6524011" y="4605191"/>
            <a:ext cx="2229492" cy="62672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>
            <a:off x="8774052" y="3064067"/>
            <a:ext cx="883577" cy="154112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矩形 119"/>
          <p:cNvSpPr/>
          <p:nvPr/>
        </p:nvSpPr>
        <p:spPr>
          <a:xfrm>
            <a:off x="8774052" y="4605191"/>
            <a:ext cx="883577" cy="62672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0"/>
          <p:cNvSpPr txBox="1">
            <a:spLocks noChangeArrowheads="1"/>
          </p:cNvSpPr>
          <p:nvPr/>
        </p:nvSpPr>
        <p:spPr bwMode="auto">
          <a:xfrm>
            <a:off x="2243191" y="3018051"/>
            <a:ext cx="7479588" cy="119888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有两种思路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en-US" altLang="zh-CN" sz="24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这个长方形可分割成面积为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am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an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400" dirty="0" err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bm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400" dirty="0" err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bn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的四个个小长方形，</a:t>
            </a:r>
            <a:endParaRPr lang="en-US" altLang="zh-CN" sz="2400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 Box 32"/>
          <p:cNvSpPr txBox="1">
            <a:spLocks noChangeArrowheads="1"/>
          </p:cNvSpPr>
          <p:nvPr/>
        </p:nvSpPr>
        <p:spPr bwMode="auto">
          <a:xfrm>
            <a:off x="2271446" y="4175605"/>
            <a:ext cx="7772400" cy="4603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从整体来看这个长方形，长为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sz="2400" dirty="0" err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m+n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，宽为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sz="2400" dirty="0" err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a+b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en-US" altLang="zh-CN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4" name="Text Box 32"/>
          <p:cNvSpPr txBox="1">
            <a:spLocks noChangeArrowheads="1"/>
          </p:cNvSpPr>
          <p:nvPr/>
        </p:nvSpPr>
        <p:spPr bwMode="auto">
          <a:xfrm>
            <a:off x="2280010" y="4975267"/>
            <a:ext cx="7772400" cy="1383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2400" dirty="0" smtClean="0">
                <a:solidFill>
                  <a:srgbClr val="1D41D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由于两种方法所求的是同一个长方形的面积，所以我们可以得到：</a:t>
            </a:r>
            <a:endParaRPr lang="en-US" altLang="zh-CN" sz="2400" dirty="0" smtClean="0">
              <a:solidFill>
                <a:srgbClr val="1D41D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altLang="zh-CN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         </a:t>
            </a:r>
            <a:r>
              <a:rPr lang="en-US" altLang="zh-CN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(</a:t>
            </a:r>
            <a:r>
              <a:rPr lang="en-US" altLang="zh-CN" sz="3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m+n</a:t>
            </a:r>
            <a:r>
              <a:rPr lang="en-US" altLang="zh-CN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)(</a:t>
            </a:r>
            <a:r>
              <a:rPr lang="en-US" altLang="zh-CN" sz="3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a+b</a:t>
            </a:r>
            <a:r>
              <a:rPr lang="en-US" altLang="zh-CN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)=</a:t>
            </a:r>
            <a:r>
              <a:rPr lang="en-US" altLang="zh-CN" sz="3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am+an+bm+bn</a:t>
            </a:r>
            <a:endParaRPr lang="zh-CN" altLang="en-US" sz="3600" dirty="0" smtClean="0"/>
          </a:p>
        </p:txBody>
      </p:sp>
      <p:sp>
        <p:nvSpPr>
          <p:cNvPr id="47" name="矩形 46"/>
          <p:cNvSpPr/>
          <p:nvPr/>
        </p:nvSpPr>
        <p:spPr>
          <a:xfrm>
            <a:off x="4007182" y="3727214"/>
            <a:ext cx="429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它们的面积之和为</a:t>
            </a:r>
            <a:r>
              <a:rPr lang="en-US" altLang="zh-CN" sz="2400" dirty="0" err="1" smtClean="0">
                <a:latin typeface="黑体" panose="02010609060101010101" charset="-122"/>
                <a:ea typeface="黑体" panose="02010609060101010101" charset="-122"/>
              </a:rPr>
              <a:t>am+an+bm+bn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415833" y="4559420"/>
            <a:ext cx="3383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它的面积为</a:t>
            </a:r>
            <a:r>
              <a:rPr lang="en-US" altLang="zh-CN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(</a:t>
            </a:r>
            <a:r>
              <a:rPr lang="en-US" altLang="zh-CN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m+n</a:t>
            </a:r>
            <a:r>
              <a:rPr lang="en-US" altLang="zh-CN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)(</a:t>
            </a:r>
            <a:r>
              <a:rPr lang="en-US" altLang="zh-CN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a+b</a:t>
            </a:r>
            <a:r>
              <a:rPr lang="en-US" altLang="zh-CN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373402" y="780862"/>
            <a:ext cx="3143892" cy="21781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7" name="直接连接符 66"/>
          <p:cNvCxnSpPr/>
          <p:nvPr/>
        </p:nvCxnSpPr>
        <p:spPr>
          <a:xfrm rot="16200000" flipH="1">
            <a:off x="7539525" y="1854515"/>
            <a:ext cx="2178118" cy="1027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V="1">
            <a:off x="6352854" y="2321990"/>
            <a:ext cx="3215811" cy="1027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10800000">
            <a:off x="6024082" y="791136"/>
            <a:ext cx="339049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rot="10800000">
            <a:off x="6032646" y="2330526"/>
            <a:ext cx="339049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rot="16200000" flipH="1">
            <a:off x="6156730" y="3050536"/>
            <a:ext cx="431639" cy="170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rot="16200000" flipH="1">
            <a:off x="8415300" y="3059100"/>
            <a:ext cx="431639" cy="170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rot="16200000" flipH="1">
            <a:off x="9309138" y="3079648"/>
            <a:ext cx="431639" cy="170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rot="10800000">
            <a:off x="6041210" y="2955530"/>
            <a:ext cx="339049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6024081" y="1387036"/>
            <a:ext cx="31290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76" name="TextBox 75"/>
          <p:cNvSpPr txBox="1"/>
          <p:nvPr/>
        </p:nvSpPr>
        <p:spPr>
          <a:xfrm>
            <a:off x="6042917" y="2484658"/>
            <a:ext cx="31290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b</a:t>
            </a:r>
            <a:endParaRPr lang="zh-CN" alt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7304926" y="2996653"/>
            <a:ext cx="31290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</a:t>
            </a:r>
            <a:endParaRPr lang="zh-CN" altLang="en-US" dirty="0"/>
          </a:p>
        </p:txBody>
      </p:sp>
      <p:sp>
        <p:nvSpPr>
          <p:cNvPr id="78" name="TextBox 77"/>
          <p:cNvSpPr txBox="1"/>
          <p:nvPr/>
        </p:nvSpPr>
        <p:spPr>
          <a:xfrm>
            <a:off x="8947079" y="2989807"/>
            <a:ext cx="43665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n</a:t>
            </a:r>
            <a:endParaRPr lang="zh-CN" altLang="en-US" dirty="0"/>
          </a:p>
        </p:txBody>
      </p:sp>
      <p:sp>
        <p:nvSpPr>
          <p:cNvPr id="79" name="左大括号 78"/>
          <p:cNvSpPr/>
          <p:nvPr/>
        </p:nvSpPr>
        <p:spPr>
          <a:xfrm rot="5400000">
            <a:off x="7267254" y="-585597"/>
            <a:ext cx="482886" cy="2229490"/>
          </a:xfrm>
          <a:prstGeom prst="leftBrac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TextBox 79"/>
          <p:cNvSpPr txBox="1"/>
          <p:nvPr/>
        </p:nvSpPr>
        <p:spPr>
          <a:xfrm>
            <a:off x="7128553" y="77079"/>
            <a:ext cx="31290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</a:t>
            </a:r>
            <a:endParaRPr lang="zh-CN" altLang="en-US" dirty="0"/>
          </a:p>
        </p:txBody>
      </p:sp>
      <p:sp>
        <p:nvSpPr>
          <p:cNvPr id="81" name="矩形 80"/>
          <p:cNvSpPr/>
          <p:nvPr/>
        </p:nvSpPr>
        <p:spPr>
          <a:xfrm>
            <a:off x="6383676" y="2321986"/>
            <a:ext cx="2229492" cy="62672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8633717" y="780862"/>
            <a:ext cx="883577" cy="154112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8633717" y="2321986"/>
            <a:ext cx="883577" cy="62672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TextBox 83"/>
          <p:cNvSpPr txBox="1"/>
          <p:nvPr/>
        </p:nvSpPr>
        <p:spPr>
          <a:xfrm>
            <a:off x="7234720" y="1385324"/>
            <a:ext cx="54624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am</a:t>
            </a:r>
            <a:endParaRPr lang="zh-CN" alt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7253555" y="2421302"/>
            <a:ext cx="58905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bm</a:t>
            </a:r>
            <a:endParaRPr lang="zh-CN" altLang="en-US" dirty="0"/>
          </a:p>
        </p:txBody>
      </p:sp>
      <p:sp>
        <p:nvSpPr>
          <p:cNvPr id="86" name="TextBox 85"/>
          <p:cNvSpPr txBox="1"/>
          <p:nvPr/>
        </p:nvSpPr>
        <p:spPr>
          <a:xfrm>
            <a:off x="8823789" y="1433271"/>
            <a:ext cx="59076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an</a:t>
            </a:r>
            <a:endParaRPr lang="zh-CN" altLang="en-US" dirty="0"/>
          </a:p>
        </p:txBody>
      </p:sp>
      <p:sp>
        <p:nvSpPr>
          <p:cNvPr id="87" name="TextBox 86"/>
          <p:cNvSpPr txBox="1"/>
          <p:nvPr/>
        </p:nvSpPr>
        <p:spPr>
          <a:xfrm>
            <a:off x="8852898" y="2428152"/>
            <a:ext cx="59076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bn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44" grpId="0" bldLvl="0" animBg="1"/>
      <p:bldP spid="47" grpId="0"/>
      <p:bldP spid="48" grpId="0"/>
      <p:bldP spid="84" grpId="0"/>
      <p:bldP spid="85" grpId="0"/>
      <p:bldP spid="86" grpId="0"/>
      <p:bldP spid="8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026"/>
          <p:cNvSpPr txBox="1">
            <a:spLocks noChangeArrowheads="1"/>
          </p:cNvSpPr>
          <p:nvPr/>
        </p:nvSpPr>
        <p:spPr bwMode="auto">
          <a:xfrm>
            <a:off x="2533436" y="1944385"/>
            <a:ext cx="670560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观察这个式子有什么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特征，看看能否发现什么规律？</a:t>
            </a:r>
            <a:endParaRPr lang="en-US" altLang="zh-CN" sz="2800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90162" y="1014842"/>
            <a:ext cx="546354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(</a:t>
            </a:r>
            <a:r>
              <a:rPr lang="en-US" altLang="zh-CN" sz="3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m+n</a:t>
            </a:r>
            <a:r>
              <a:rPr lang="en-US" altLang="zh-CN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)(</a:t>
            </a:r>
            <a:r>
              <a:rPr lang="en-US" altLang="zh-CN" sz="3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a+b</a:t>
            </a:r>
            <a:r>
              <a:rPr lang="en-US" altLang="zh-CN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)=</a:t>
            </a:r>
            <a:r>
              <a:rPr lang="en-US" altLang="zh-CN" sz="3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am+an+bm+bn</a:t>
            </a:r>
            <a:endParaRPr lang="zh-CN" altLang="en-US" sz="3600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47232" y="466661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841500" y="1455096"/>
            <a:ext cx="5284470" cy="4603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1.</a:t>
            </a:r>
            <a:r>
              <a:rPr lang="zh-CN" altLang="en-US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单项式乘多项式运算法则</a:t>
            </a:r>
            <a:endParaRPr lang="zh-CN" altLang="en-US" sz="24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27779" y="1999297"/>
            <a:ext cx="7279241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    多项式与多项式相乘，先用一个多项式的每一项乘另一个多项式的每一项，再把所得的积相加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685375" y="3647380"/>
            <a:ext cx="3386725" cy="1938020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核心思想是：</a:t>
            </a:r>
            <a:endParaRPr lang="en-US" altLang="zh-CN" sz="2000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把多项式与多项式相乘的问题转化为单项式与多项式相乘的问题</a:t>
            </a:r>
            <a:endParaRPr lang="en-US" altLang="zh-CN" sz="2000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1" grpId="0" bldLvl="0" animBg="1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1580</Words>
  <Application>WPS 演示</Application>
  <PresentationFormat>自定义</PresentationFormat>
  <Paragraphs>236</Paragraphs>
  <Slides>18</Slides>
  <Notes>26</Notes>
  <HiddenSlides>0</HiddenSlides>
  <MMClips>1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造字工房悦黑（非商用）常规体</vt:lpstr>
      <vt:lpstr>Calibri</vt:lpstr>
      <vt:lpstr>华文宋体</vt:lpstr>
      <vt:lpstr>Times New Roman</vt:lpstr>
      <vt:lpstr>Arial Unicode MS</vt:lpstr>
      <vt:lpstr>Tahoma</vt:lpstr>
      <vt:lpstr>楷体</vt:lpstr>
      <vt:lpstr>Office 主题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99</cp:revision>
  <dcterms:created xsi:type="dcterms:W3CDTF">2015-10-07T07:18:00Z</dcterms:created>
  <dcterms:modified xsi:type="dcterms:W3CDTF">2025-02-07T01:20:44Z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BAE4D05B31924645BC5420E71457923D</vt:lpwstr>
  </property>
</Properties>
</file>