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13" r:id="rId3"/>
    <p:sldId id="313" r:id="rId4"/>
    <p:sldId id="315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32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F9E7"/>
    <a:srgbClr val="F7F7D5"/>
    <a:srgbClr val="FAF7D4"/>
    <a:srgbClr val="F0F2CA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602" y="-546"/>
      </p:cViewPr>
      <p:guideLst>
        <p:guide orient="horz" pos="2140"/>
        <p:guide pos="39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9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773656" y="1606319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8.2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幂的乘方与积的乘方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 幂的乘方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45509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幂的乘方运算法则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2374656" y="5305788"/>
            <a:ext cx="68652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幂的乘方，底数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，指数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780066" y="5277694"/>
            <a:ext cx="1042302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不变</a:t>
            </a:r>
            <a:endParaRPr lang="zh-CN" altLang="en-US" sz="24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656491" y="5277694"/>
            <a:ext cx="97281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相乘</a:t>
            </a:r>
            <a:r>
              <a:rPr lang="zh-CN" altLang="en-US" sz="2400" u="sng" dirty="0" smtClean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graphicFrame>
        <p:nvGraphicFramePr>
          <p:cNvPr id="49154" name="Object 2" descr="rId1"/>
          <p:cNvGraphicFramePr>
            <a:graphicFrameLocks noChangeAspect="1"/>
          </p:cNvGraphicFramePr>
          <p:nvPr/>
        </p:nvGraphicFramePr>
        <p:xfrm>
          <a:off x="2620440" y="3584886"/>
          <a:ext cx="1985962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17983200" imgH="5486400" progId="Equation.DSMT4">
                  <p:embed/>
                </p:oleObj>
              </mc:Choice>
              <mc:Fallback>
                <p:oleObj name="Equation" r:id="rId1" imgW="17983200" imgH="5486400" progId="Equation.DSMT4">
                  <p:embed/>
                  <p:pic>
                    <p:nvPicPr>
                      <p:cNvPr id="0" name="图片 3072" descr="rId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0440" y="3584886"/>
                        <a:ext cx="1985962" cy="7286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4725742" y="3720869"/>
            <a:ext cx="325044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都是正整数）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左大括号 18"/>
          <p:cNvSpPr/>
          <p:nvPr/>
        </p:nvSpPr>
        <p:spPr>
          <a:xfrm rot="5400000">
            <a:off x="3640476" y="2753474"/>
            <a:ext cx="364735" cy="1422973"/>
          </a:xfrm>
          <a:prstGeom prst="leftBrace">
            <a:avLst>
              <a:gd name="adj1" fmla="val 8333"/>
              <a:gd name="adj2" fmla="val 52166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大括号 30"/>
          <p:cNvSpPr/>
          <p:nvPr/>
        </p:nvSpPr>
        <p:spPr>
          <a:xfrm rot="16200000">
            <a:off x="3330540" y="3707258"/>
            <a:ext cx="364735" cy="1422973"/>
          </a:xfrm>
          <a:prstGeom prst="leftBrace">
            <a:avLst>
              <a:gd name="adj1" fmla="val 8333"/>
              <a:gd name="adj2" fmla="val 52166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966682" y="2861554"/>
            <a:ext cx="1471771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0070C0"/>
                </a:solidFill>
                <a:latin typeface="+mn-ea"/>
                <a:ea typeface="+mn-ea"/>
              </a:rPr>
              <a:t>指数相乘</a:t>
            </a:r>
            <a:endParaRPr lang="zh-CN" altLang="en-US" sz="2400" dirty="0" smtClean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3738938" y="4544804"/>
            <a:ext cx="1471771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0070C0"/>
                </a:solidFill>
                <a:latin typeface="+mn-ea"/>
                <a:ea typeface="+mn-ea"/>
              </a:rPr>
              <a:t>底数不变</a:t>
            </a:r>
            <a:endParaRPr lang="zh-CN" altLang="en-US" sz="2400" dirty="0" smtClean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363737" y="1108782"/>
            <a:ext cx="322882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（</a:t>
            </a:r>
            <a:r>
              <a:rPr lang="zh-CN" altLang="zh-CN" sz="2800" b="1" dirty="0" smtClean="0">
                <a:latin typeface="Times New Roman" panose="02020603050405020304" pitchFamily="18" charset="0"/>
              </a:rPr>
              <a:t>10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）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6493947" y="1101629"/>
            <a:ext cx="328019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</a:t>
            </a:r>
            <a:r>
              <a:rPr lang="zh-CN" altLang="zh-CN" sz="28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800" b="1" baseline="30000" dirty="0">
                <a:latin typeface="Times New Roman" panose="02020603050405020304" pitchFamily="18" charset="0"/>
              </a:rPr>
              <a:t>7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367571" y="3127912"/>
            <a:ext cx="2444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</a:t>
            </a:r>
            <a:r>
              <a:rPr lang="zh-CN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1563772" y="329107"/>
            <a:ext cx="29444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 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800" b="1" kern="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：</a:t>
            </a:r>
            <a:endParaRPr lang="zh-CN" altLang="en-US" sz="2800" b="1" kern="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6495354" y="3077595"/>
            <a:ext cx="26212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4)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[(-3)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]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2673611" y="1568123"/>
            <a:ext cx="135128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5×2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6807248" y="1612162"/>
            <a:ext cx="117348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7×3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2676195" y="3675137"/>
            <a:ext cx="9601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2·3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6734774" y="3658637"/>
            <a:ext cx="164782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(-3)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(-3)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3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1688387" y="1644530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5755241" y="1632543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1696949" y="3718197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75789" y="3728471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文本框 19"/>
          <p:cNvSpPr/>
          <p:nvPr/>
        </p:nvSpPr>
        <p:spPr>
          <a:xfrm>
            <a:off x="1906270" y="591185"/>
            <a:ext cx="1504950" cy="4603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98666" y="1530016"/>
            <a:ext cx="60086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1. (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=_____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98666" y="2252328"/>
            <a:ext cx="6080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2. (</a:t>
            </a:r>
            <a:r>
              <a:rPr lang="en-US" altLang="zh-CN" sz="28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800" b="1" i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800" b="1" i="1" baseline="30000" dirty="0" smtClean="0"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=______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802501" y="2963528"/>
            <a:ext cx="32249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3. [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(-m)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]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=_____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3495562" y="1506472"/>
            <a:ext cx="6813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b="1" baseline="5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mn</a:t>
            </a:r>
            <a:endParaRPr lang="en-US" altLang="zh-CN" sz="2800" b="1" baseline="5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478434" y="2228605"/>
            <a:ext cx="5721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15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8"/>
          <p:cNvSpPr txBox="1">
            <a:spLocks noChangeArrowheads="1"/>
          </p:cNvSpPr>
          <p:nvPr/>
        </p:nvSpPr>
        <p:spPr bwMode="auto">
          <a:xfrm>
            <a:off x="3783226" y="2913543"/>
            <a:ext cx="693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-m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云形标注 12"/>
          <p:cNvSpPr/>
          <p:nvPr>
            <p:custDataLst>
              <p:tags r:id="rId1"/>
            </p:custDataLst>
          </p:nvPr>
        </p:nvSpPr>
        <p:spPr>
          <a:xfrm>
            <a:off x="5582293" y="1916126"/>
            <a:ext cx="2907586" cy="1053105"/>
          </a:xfrm>
          <a:prstGeom prst="cloudCallout">
            <a:avLst>
              <a:gd name="adj1" fmla="val -80728"/>
              <a:gd name="adj2" fmla="val 63129"/>
            </a:avLst>
          </a:prstGeom>
          <a:solidFill>
            <a:srgbClr val="00B0F0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2800" b="1" baseline="300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底数带负号的，要注意结果的符号</a:t>
            </a:r>
            <a:endParaRPr lang="en-US" altLang="zh-CN" sz="2800" b="1" baseline="30000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2"/>
          <p:cNvSpPr txBox="1">
            <a:spLocks noChangeArrowheads="1"/>
          </p:cNvSpPr>
          <p:nvPr/>
        </p:nvSpPr>
        <p:spPr bwMode="auto">
          <a:xfrm>
            <a:off x="1852551" y="1160321"/>
            <a:ext cx="32232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计算：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[(x</a:t>
            </a:r>
            <a:r>
              <a:rPr lang="en-US" altLang="zh-CN" sz="2800" b="1" baseline="500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en-US" altLang="zh-CN" sz="2800" b="1" baseline="50000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]</a:t>
            </a:r>
            <a:r>
              <a:rPr lang="en-US" altLang="zh-CN" sz="2800" b="1" baseline="500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945294" y="2034320"/>
            <a:ext cx="2116476" cy="976045"/>
          </a:xfrm>
          <a:prstGeom prst="wedgeRoundRectCallout">
            <a:avLst>
              <a:gd name="adj1" fmla="val -47679"/>
              <a:gd name="adj2" fmla="val -81047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这种情况该如何计算呢？</a:t>
            </a:r>
            <a:endParaRPr lang="zh-CN" altLang="en-US" dirty="0"/>
          </a:p>
        </p:txBody>
      </p:sp>
      <p:sp>
        <p:nvSpPr>
          <p:cNvPr id="16" name="TextBox 62"/>
          <p:cNvSpPr txBox="1">
            <a:spLocks noChangeArrowheads="1"/>
          </p:cNvSpPr>
          <p:nvPr/>
        </p:nvSpPr>
        <p:spPr bwMode="auto">
          <a:xfrm>
            <a:off x="1819659" y="511337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变式：</a:t>
            </a:r>
            <a:endParaRPr lang="zh-CN" altLang="en-US" sz="2800" b="1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3570334" y="3216848"/>
            <a:ext cx="187769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(x)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3×5×2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30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8"/>
          <p:cNvSpPr txBox="1">
            <a:spLocks noChangeArrowheads="1"/>
          </p:cNvSpPr>
          <p:nvPr/>
        </p:nvSpPr>
        <p:spPr bwMode="auto">
          <a:xfrm>
            <a:off x="2611349" y="3286682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内容占位符 7"/>
          <p:cNvSpPr txBox="1"/>
          <p:nvPr/>
        </p:nvSpPr>
        <p:spPr>
          <a:xfrm>
            <a:off x="1816735" y="1094105"/>
            <a:ext cx="84321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[(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表示成以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为底的幂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(2)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[(2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表示成以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为底的幂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内容占位符 7"/>
          <p:cNvSpPr txBox="1"/>
          <p:nvPr/>
        </p:nvSpPr>
        <p:spPr>
          <a:xfrm>
            <a:off x="3040380" y="2553335"/>
            <a:ext cx="68849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(1)[(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3×4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(2)[(2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2×5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63" name="矩形 6"/>
          <p:cNvSpPr/>
          <p:nvPr/>
        </p:nvSpPr>
        <p:spPr>
          <a:xfrm>
            <a:off x="2503805" y="2553335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3"/>
          <p:cNvSpPr txBox="1"/>
          <p:nvPr/>
        </p:nvSpPr>
        <p:spPr>
          <a:xfrm>
            <a:off x="1571201" y="1585263"/>
            <a:ext cx="8147050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=4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2a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       （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a+2b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06136" y="343373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1" name="文本框 8"/>
          <p:cNvSpPr txBox="1"/>
          <p:nvPr/>
        </p:nvSpPr>
        <p:spPr>
          <a:xfrm>
            <a:off x="1831226" y="120851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幂的乘方法则的应用（逆用）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94368" y="3534289"/>
            <a:ext cx="1460496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(2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1513728" y="3689087"/>
            <a:ext cx="174660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8871" y="3542851"/>
            <a:ext cx="1460496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(2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64 .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文本框 8"/>
          <p:cNvSpPr txBox="1">
            <a:spLocks noChangeArrowheads="1"/>
          </p:cNvSpPr>
          <p:nvPr/>
        </p:nvSpPr>
        <p:spPr bwMode="auto">
          <a:xfrm>
            <a:off x="4368231" y="3697649"/>
            <a:ext cx="174660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72510" y="3541141"/>
            <a:ext cx="1741377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×(2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= 3×4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文本框 8"/>
          <p:cNvSpPr txBox="1">
            <a:spLocks noChangeArrowheads="1"/>
          </p:cNvSpPr>
          <p:nvPr/>
        </p:nvSpPr>
        <p:spPr bwMode="auto">
          <a:xfrm>
            <a:off x="7191871" y="3695939"/>
            <a:ext cx="1746607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文本框 19"/>
          <p:cNvSpPr/>
          <p:nvPr/>
        </p:nvSpPr>
        <p:spPr>
          <a:xfrm>
            <a:off x="2112645" y="591185"/>
            <a:ext cx="1504950" cy="4603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95107" y="1244804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=2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=4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2a+b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12235" y="1960564"/>
            <a:ext cx="8265559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2×8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=2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的值为（       ）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A. 3          B. 4          C.9          D.10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20"/>
          <p:cNvSpPr txBox="1">
            <a:spLocks noChangeArrowheads="1"/>
          </p:cNvSpPr>
          <p:nvPr/>
        </p:nvSpPr>
        <p:spPr bwMode="auto">
          <a:xfrm>
            <a:off x="7236225" y="124961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16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20"/>
          <p:cNvSpPr txBox="1">
            <a:spLocks noChangeArrowheads="1"/>
          </p:cNvSpPr>
          <p:nvPr/>
        </p:nvSpPr>
        <p:spPr bwMode="auto">
          <a:xfrm>
            <a:off x="6751628" y="1967097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874212" y="3524036"/>
            <a:ext cx="2547992" cy="955497"/>
          </a:xfrm>
          <a:prstGeom prst="cloudCallout">
            <a:avLst>
              <a:gd name="adj1" fmla="val 15610"/>
              <a:gd name="adj2" fmla="val -150426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8</a:t>
            </a:r>
            <a:r>
              <a:rPr lang="en-US" altLang="zh-CN" sz="2000" baseline="30000" dirty="0" smtClean="0"/>
              <a:t>3</a:t>
            </a:r>
            <a:r>
              <a:rPr lang="zh-CN" altLang="en-US" sz="2000" dirty="0" smtClean="0"/>
              <a:t>可以变为</a:t>
            </a:r>
            <a:r>
              <a:rPr lang="en-US" altLang="zh-CN" sz="2000" dirty="0" smtClean="0"/>
              <a:t>(2</a:t>
            </a:r>
            <a:r>
              <a:rPr lang="en-US" altLang="zh-CN" sz="2000" baseline="30000" dirty="0" smtClean="0"/>
              <a:t>3</a:t>
            </a:r>
            <a:r>
              <a:rPr lang="en-US" altLang="zh-CN" sz="2000" dirty="0" smtClean="0"/>
              <a:t>)</a:t>
            </a:r>
            <a:r>
              <a:rPr lang="en-US" altLang="zh-CN" sz="2000" baseline="30000" dirty="0" smtClean="0"/>
              <a:t>3</a:t>
            </a:r>
            <a:r>
              <a:rPr lang="zh-CN" altLang="en-US" sz="2000" dirty="0" smtClean="0"/>
              <a:t>即</a:t>
            </a:r>
            <a:r>
              <a:rPr lang="en-US" altLang="zh-CN" sz="2000" dirty="0" smtClean="0"/>
              <a:t>2</a:t>
            </a:r>
            <a:r>
              <a:rPr lang="en-US" altLang="zh-CN" sz="2000" baseline="30000" dirty="0" smtClean="0"/>
              <a:t>9</a:t>
            </a:r>
            <a:endParaRPr lang="zh-CN" altLang="en-US" sz="2000" baseline="30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5156" y="292003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11387" y="1807414"/>
            <a:ext cx="322882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）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741597" y="1800261"/>
            <a:ext cx="328019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(m</a:t>
            </a:r>
            <a:r>
              <a:rPr lang="en-US" altLang="zh-CN" sz="2800" b="1" i="1" baseline="30000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;</a:t>
            </a:r>
            <a:endParaRPr lang="zh-CN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1811422" y="1027739"/>
            <a:ext cx="19665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计算</a:t>
            </a:r>
            <a:r>
              <a:rPr lang="zh-CN" altLang="en-US" sz="2800" b="1" kern="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：</a:t>
            </a:r>
            <a:endParaRPr lang="zh-CN" altLang="en-US" sz="2800" b="1" kern="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文本框 20"/>
          <p:cNvSpPr txBox="1">
            <a:spLocks noChangeArrowheads="1"/>
          </p:cNvSpPr>
          <p:nvPr/>
        </p:nvSpPr>
        <p:spPr bwMode="auto">
          <a:xfrm>
            <a:off x="2921261" y="2266755"/>
            <a:ext cx="117348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4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3×5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4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7054898" y="2310794"/>
            <a:ext cx="127254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m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a×3 </a:t>
            </a:r>
            <a:endParaRPr lang="en-US" altLang="zh-CN" sz="2800" b="1" i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m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3a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1936037" y="2343162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8"/>
          <p:cNvSpPr txBox="1">
            <a:spLocks noChangeArrowheads="1"/>
          </p:cNvSpPr>
          <p:nvPr/>
        </p:nvSpPr>
        <p:spPr bwMode="auto">
          <a:xfrm>
            <a:off x="6002891" y="2331175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2625503" y="3528607"/>
            <a:ext cx="32249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(3)  [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(-a)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8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]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en-US" altLang="zh-CN" sz="28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929825" y="3939707"/>
            <a:ext cx="152781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(-a)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3×2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(-a)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a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" name="文本框 8"/>
          <p:cNvSpPr txBox="1">
            <a:spLocks noChangeArrowheads="1"/>
          </p:cNvSpPr>
          <p:nvPr/>
        </p:nvSpPr>
        <p:spPr bwMode="auto">
          <a:xfrm>
            <a:off x="1944601" y="4016114"/>
            <a:ext cx="122262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7051471" y="4064254"/>
            <a:ext cx="18745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(m-n)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4×2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(m-n)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" name="文本框 8"/>
          <p:cNvSpPr txBox="1">
            <a:spLocks noChangeArrowheads="1"/>
          </p:cNvSpPr>
          <p:nvPr/>
        </p:nvSpPr>
        <p:spPr bwMode="auto">
          <a:xfrm>
            <a:off x="5994324" y="4089788"/>
            <a:ext cx="152057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50363" y="3460091"/>
            <a:ext cx="21786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(4)  [(m-n)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]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970320" y="5044648"/>
            <a:ext cx="2116476" cy="976045"/>
          </a:xfrm>
          <a:prstGeom prst="wedgeRoundRectCallout">
            <a:avLst>
              <a:gd name="adj1" fmla="val -47679"/>
              <a:gd name="adj2" fmla="val -81047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指数为偶数，负号可消掉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905860" y="460560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2×4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×16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19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1336" y="965784"/>
            <a:ext cx="6268814" cy="3701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2×[(2)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×[(2)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2×(2)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4m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1+2m+4m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1+6m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19 .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∴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1+6m=1 .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∴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m=3 .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024081" y="3503525"/>
            <a:ext cx="3246634" cy="1438345"/>
          </a:xfrm>
          <a:prstGeom prst="wedgeRoundRectCallout">
            <a:avLst>
              <a:gd name="adj1" fmla="val -63185"/>
              <a:gd name="adj2" fmla="val -85333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同底数幂相乘，底数不变，指数相加，不要跟同底数幂搞混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905860" y="460560"/>
            <a:ext cx="8265559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a=2</a:t>
            </a:r>
            <a:r>
              <a:rPr lang="en-US" altLang="zh-CN" sz="2800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55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b=3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44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c=4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22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试比较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的大小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1336" y="965784"/>
            <a:ext cx="6268814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b=3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c=4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&gt;32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&gt;16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∴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b&gt;a&gt;c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CN" sz="28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16169" y="3277506"/>
            <a:ext cx="5225800" cy="286131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利用幂的乘方比较大小时：</a:t>
            </a:r>
            <a:endParaRPr lang="en-US" altLang="zh-CN" sz="24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若能化为同底数幂，就化为同底数幂直接比较。</a:t>
            </a:r>
            <a:endParaRPr lang="en-US" altLang="zh-CN" sz="24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若不能化为同底数幂，可先把各数化为同指数，再进行比较。</a:t>
            </a:r>
            <a:endParaRPr lang="en-US" altLang="zh-CN" sz="24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558935"/>
            <a:ext cx="1574800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幂的乘方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39843" y="1395298"/>
            <a:ext cx="5343899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幂的乘方公式：</a:t>
            </a:r>
            <a:endParaRPr lang="en-US" altLang="zh-CN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algn="ctr">
              <a:defRPr/>
            </a:pP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(a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)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= a</a:t>
            </a:r>
            <a:r>
              <a:rPr lang="en-US" altLang="zh-CN" sz="2800" baseline="300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m·n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 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(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m</a:t>
            </a:r>
            <a:r>
              <a:rPr lang="zh-CN" altLang="en-US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、</a:t>
            </a:r>
            <a:r>
              <a:rPr lang="en-US" altLang="zh-CN" sz="2800" noProof="1" smtClean="0">
                <a:solidFill>
                  <a:schemeClr val="bg1"/>
                </a:solidFill>
                <a:latin typeface="+mj-lt"/>
                <a:ea typeface="楷体" panose="02010609060101010101" charset="-122"/>
                <a:cs typeface="+mn-ea"/>
              </a:rPr>
              <a:t>n</a:t>
            </a:r>
            <a:r>
              <a:rPr lang="zh-CN" altLang="en-US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都是正整数</a:t>
            </a:r>
            <a:r>
              <a:rPr lang="en-US" altLang="zh-CN" sz="280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)</a:t>
            </a:r>
            <a:endParaRPr lang="zh-CN" altLang="en-US" sz="28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308" name="Text Box 18"/>
          <p:cNvSpPr txBox="1"/>
          <p:nvPr/>
        </p:nvSpPr>
        <p:spPr>
          <a:xfrm>
            <a:off x="4029569" y="2502677"/>
            <a:ext cx="6227465" cy="52197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运算法则：底数不变，指数相加</a:t>
            </a:r>
            <a:endParaRPr lang="en-US" altLang="en-US" sz="2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7" name="Text Box 18"/>
          <p:cNvSpPr txBox="1"/>
          <p:nvPr/>
        </p:nvSpPr>
        <p:spPr>
          <a:xfrm>
            <a:off x="4039843" y="3295756"/>
            <a:ext cx="6330205" cy="52197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幂的乘方运算法则的逆用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38130" y="4126250"/>
            <a:ext cx="6330205" cy="52197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利用幂的乘方比较大小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2308" grpId="0" bldLvl="0" animBg="1"/>
      <p:bldP spid="12317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944077"/>
            <a:ext cx="8072438" cy="22879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会进行幂的乘方的运算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幂的乘方法则的推导过程的理解及灵活运用．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104330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559560" y="363921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055457" y="1127841"/>
            <a:ext cx="63357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我们知道：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2094" y="1978913"/>
            <a:ext cx="586886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 3×3×3 .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038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743200" imgH="4267200" progId="Equation.DSMT4">
                  <p:embed/>
                </p:oleObj>
              </mc:Choice>
              <mc:Fallback>
                <p:oleObj name="Equation" r:id="rId1" imgW="2743200" imgH="4267200" progId="Equation.DSMT4">
                  <p:embed/>
                  <p:pic>
                    <p:nvPicPr>
                      <p:cNvPr id="0" name="Object 8" descr="image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64021" y="2769971"/>
            <a:ext cx="63357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那么：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0384" y="3579947"/>
            <a:ext cx="586886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)= ______ .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043727" y="3603019"/>
            <a:ext cx="1603619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2×2×2</a:t>
            </a:r>
            <a:endParaRPr lang="zh-CN" altLang="en-US" sz="2400" baseline="300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034908" y="223715"/>
            <a:ext cx="633571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利用学过的知识，尝试解决下面问题，看自己是否能发现什么规律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2094" y="1393295"/>
            <a:ext cx="5868864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 3×3 .</a:t>
            </a:r>
            <a:endParaRPr lang="en-US" altLang="zh-CN" sz="2800" b="1" baseline="300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= 2×2×2 .</a:t>
            </a:r>
            <a:endParaRPr lang="en-US" altLang="zh-CN" sz="2800" b="1" baseline="30000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_____ = 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×2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.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b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</a:b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_____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×a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.</a:t>
            </a:r>
            <a:endParaRPr lang="en-US" altLang="zh-CN" sz="2800" b="1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1791970" y="3089275"/>
            <a:ext cx="148653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en-US" altLang="zh-CN" sz="2400" baseline="30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977390" y="3962400"/>
            <a:ext cx="177800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en-US" altLang="zh-CN" sz="2400" baseline="30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/>
          <p:nvPr/>
        </p:nvSpPr>
        <p:spPr>
          <a:xfrm>
            <a:off x="1774825" y="831850"/>
            <a:ext cx="81835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那式子这个呢？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4418" y="1710051"/>
            <a:ext cx="835346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        (a</a:t>
            </a:r>
            <a:r>
              <a:rPr lang="en-US" altLang="zh-CN" sz="2800" b="1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50000" dirty="0" smtClean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 = ______ .</a:t>
            </a:r>
            <a:endParaRPr lang="en-US" altLang="zh-CN" sz="2800" b="1" baseline="50000" dirty="0" smtClean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5400000">
            <a:off x="5762061" y="1109618"/>
            <a:ext cx="467472" cy="2768885"/>
          </a:xfrm>
          <a:prstGeom prst="leftBrace">
            <a:avLst>
              <a:gd name="adj1" fmla="val 8333"/>
              <a:gd name="adj2" fmla="val 49629"/>
            </a:avLst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119133" y="3490014"/>
            <a:ext cx="1562519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n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m</a:t>
            </a:r>
            <a:endParaRPr lang="zh-CN" altLang="en-US" sz="28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graphicFrame>
        <p:nvGraphicFramePr>
          <p:cNvPr id="21" name="Object 5"/>
          <p:cNvGraphicFramePr>
            <a:graphicFrameLocks noChangeAspect="1"/>
          </p:cNvGraphicFramePr>
          <p:nvPr/>
        </p:nvGraphicFramePr>
        <p:xfrm>
          <a:off x="2439050" y="2568575"/>
          <a:ext cx="51403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2918400" imgH="5486400" progId="Equation.DSMT4">
                  <p:embed/>
                </p:oleObj>
              </mc:Choice>
              <mc:Fallback>
                <p:oleObj name="Equation" r:id="rId1" imgW="32918400" imgH="5486400" progId="Equation.DSMT4">
                  <p:embed/>
                  <p:pic>
                    <p:nvPicPr>
                      <p:cNvPr id="0" name="图片 2048" descr="rId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39050" y="2568575"/>
                        <a:ext cx="5140325" cy="8493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3810657" y="4448365"/>
          <a:ext cx="2538320" cy="789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16764000" imgH="4876800" progId="Equation.DSMT4">
                  <p:embed/>
                </p:oleObj>
              </mc:Choice>
              <mc:Fallback>
                <p:oleObj name="Equation" r:id="rId3" imgW="16764000" imgH="4876800" progId="Equation.DSMT4">
                  <p:embed/>
                  <p:pic>
                    <p:nvPicPr>
                      <p:cNvPr id="0" name="图片 2049" descr="rId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657" y="4448365"/>
                        <a:ext cx="2538320" cy="7890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7"/>
          <p:cNvGraphicFramePr>
            <a:graphicFrameLocks noChangeAspect="1"/>
          </p:cNvGraphicFramePr>
          <p:nvPr/>
        </p:nvGraphicFramePr>
        <p:xfrm>
          <a:off x="3757613" y="5405438"/>
          <a:ext cx="1489075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9753600" imgH="4876800" progId="Equation.DSMT4">
                  <p:embed/>
                </p:oleObj>
              </mc:Choice>
              <mc:Fallback>
                <p:oleObj name="Equation" r:id="rId5" imgW="9753600" imgH="4876800" progId="Equation.DSMT4">
                  <p:embed/>
                  <p:pic>
                    <p:nvPicPr>
                      <p:cNvPr id="0" name="图片 2050" descr="rId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7613" y="5405438"/>
                        <a:ext cx="1489075" cy="788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左大括号 30"/>
          <p:cNvSpPr/>
          <p:nvPr/>
        </p:nvSpPr>
        <p:spPr>
          <a:xfrm rot="5400000">
            <a:off x="5414515" y="3238084"/>
            <a:ext cx="467472" cy="2207235"/>
          </a:xfrm>
          <a:prstGeom prst="leftBrace">
            <a:avLst/>
          </a:prstGeom>
          <a:ln w="317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6298888" y="1793061"/>
            <a:ext cx="1562519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n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en-US" altLang="zh-CN" sz="2800" baseline="50000" dirty="0" smtClean="0">
                <a:solidFill>
                  <a:srgbClr val="FF0000"/>
                </a:solidFill>
                <a:latin typeface="+mn-ea"/>
                <a:ea typeface="+mn-ea"/>
              </a:rPr>
              <a:t>m</a:t>
            </a:r>
            <a:endParaRPr lang="zh-CN" altLang="en-US" sz="2800" baseline="50000" dirty="0" smtClean="0">
              <a:solidFill>
                <a:srgbClr val="080808"/>
              </a:solidFill>
              <a:latin typeface="+mn-ea"/>
              <a:ea typeface="+mn-ea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818597" y="4921321"/>
            <a:ext cx="2547992" cy="955497"/>
          </a:xfrm>
          <a:prstGeom prst="cloudCallout">
            <a:avLst>
              <a:gd name="adj1" fmla="val -74310"/>
              <a:gd name="adj2" fmla="val 2806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n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</a:t>
            </a:r>
            <a:r>
              <a:rPr lang="zh-CN" altLang="en-US" dirty="0" smtClean="0"/>
              <a:t>相加，即</a:t>
            </a:r>
            <a:endParaRPr lang="en-US" altLang="zh-CN" dirty="0" smtClean="0"/>
          </a:p>
          <a:p>
            <a:pPr algn="ctr"/>
            <a:r>
              <a:rPr lang="en-US" altLang="zh-CN" dirty="0" err="1" smtClean="0"/>
              <a:t>n·m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mn</a:t>
            </a:r>
            <a:endParaRPr lang="zh-CN" altLang="en-US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665311" y="2183493"/>
            <a:ext cx="1297079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思路：</a:t>
            </a:r>
            <a:endParaRPr lang="zh-CN" altLang="en-US" sz="28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26636" name="Object 12" descr="rId6"/>
          <p:cNvGraphicFramePr>
            <a:graphicFrameLocks noChangeAspect="1"/>
          </p:cNvGraphicFramePr>
          <p:nvPr/>
        </p:nvGraphicFramePr>
        <p:xfrm>
          <a:off x="4099729" y="1479477"/>
          <a:ext cx="794520" cy="70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5791200" imgH="4876800" progId="Equation.DSMT4">
                  <p:embed/>
                </p:oleObj>
              </mc:Choice>
              <mc:Fallback>
                <p:oleObj name="Equation" r:id="rId7" imgW="5791200" imgH="4876800" progId="Equation.DSMT4">
                  <p:embed/>
                  <p:pic>
                    <p:nvPicPr>
                      <p:cNvPr id="0" name="图片 2051" descr="rId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9729" y="1479477"/>
                        <a:ext cx="794520" cy="7089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31" grpId="0" bldLvl="0" animBg="1"/>
      <p:bldP spid="32" grpId="0"/>
      <p:bldP spid="11" grpId="0" bldLvl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/>
          <p:nvPr/>
        </p:nvSpPr>
        <p:spPr>
          <a:xfrm>
            <a:off x="1774825" y="831850"/>
            <a:ext cx="81835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：通过刚才的计算，同学们能总结出什么规律？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tags/tag1.xml><?xml version="1.0" encoding="utf-8"?>
<p:tagLst xmlns:p="http://schemas.openxmlformats.org/presentationml/2006/main">
  <p:tag name="AS_UNIQUEID" val="219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1831</Words>
  <Application>WPS 演示</Application>
  <PresentationFormat>全屏显示(4:3)</PresentationFormat>
  <Paragraphs>277</Paragraphs>
  <Slides>22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华文宋体</vt:lpstr>
      <vt:lpstr>Times New Roman</vt:lpstr>
      <vt:lpstr>Calibri</vt:lpstr>
      <vt:lpstr>Arial Unicode MS</vt:lpstr>
      <vt:lpstr>楷体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788F71737E15474996D0A1B45E5B4A26</vt:lpwstr>
  </property>
</Properties>
</file>