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wmf" ContentType="image/x-wmf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67" r:id="rId3"/>
    <p:sldId id="313" r:id="rId4"/>
    <p:sldId id="315" r:id="rId6"/>
    <p:sldId id="356" r:id="rId7"/>
    <p:sldId id="355" r:id="rId8"/>
    <p:sldId id="358" r:id="rId9"/>
    <p:sldId id="299" r:id="rId10"/>
    <p:sldId id="381" r:id="rId11"/>
    <p:sldId id="382" r:id="rId12"/>
    <p:sldId id="383" r:id="rId13"/>
    <p:sldId id="384" r:id="rId14"/>
    <p:sldId id="385" r:id="rId15"/>
    <p:sldId id="401" r:id="rId16"/>
    <p:sldId id="402" r:id="rId17"/>
    <p:sldId id="387" r:id="rId18"/>
    <p:sldId id="403" r:id="rId19"/>
    <p:sldId id="404" r:id="rId20"/>
    <p:sldId id="316" r:id="rId21"/>
    <p:sldId id="359" r:id="rId22"/>
    <p:sldId id="390" r:id="rId23"/>
    <p:sldId id="391" r:id="rId24"/>
    <p:sldId id="392" r:id="rId25"/>
    <p:sldId id="393" r:id="rId26"/>
    <p:sldId id="405" r:id="rId27"/>
    <p:sldId id="406" r:id="rId28"/>
    <p:sldId id="318" r:id="rId29"/>
    <p:sldId id="263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4" userDrawn="1">
          <p15:clr>
            <a:srgbClr val="A4A3A4"/>
          </p15:clr>
        </p15:guide>
        <p15:guide id="2" pos="37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</p:showPr>
  <p:clrMru>
    <a:srgbClr val="03A1B4"/>
    <a:srgbClr val="FFAC41"/>
    <a:srgbClr val="EB5E66"/>
    <a:srgbClr val="EA61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89238" autoAdjust="0"/>
  </p:normalViewPr>
  <p:slideViewPr>
    <p:cSldViewPr snapToGrid="0" showGuides="1">
      <p:cViewPr>
        <p:scale>
          <a:sx n="93" d="100"/>
          <a:sy n="93" d="100"/>
        </p:scale>
        <p:origin x="-1272" y="-474"/>
      </p:cViewPr>
      <p:guideLst>
        <p:guide orient="horz" pos="2214"/>
        <p:guide pos="379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29A2E9-7A9F-416C-B33F-1DD89F7FB6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BF2FF-AB26-42B1-B18B-19F5B70C60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20DCC5-0B8D-45DE-90C5-8AC52E8EFB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D6D23-8EA6-445F-B959-20BE0C287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20DCC5-0B8D-45DE-90C5-8AC52E8EFB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D6D23-8EA6-445F-B959-20BE0C287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 N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Whit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microsoft.com/office/2007/relationships/hdphoto" Target="../media/image4.wdp"/><Relationship Id="rId10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dministrator\Desktop\PPT整理\用途\asf.png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6375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9588"/>
          </a:xfrm>
          <a:prstGeom prst="rect">
            <a:avLst/>
          </a:prstGeom>
          <a:noFill/>
          <a:ln>
            <a:solidFill>
              <a:schemeClr val="accent1">
                <a:alpha val="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接连接符 4"/>
          <p:cNvCxnSpPr>
            <a:endCxn id="1028" idx="1"/>
          </p:cNvCxnSpPr>
          <p:nvPr userDrawn="1"/>
        </p:nvCxnSpPr>
        <p:spPr>
          <a:xfrm flipV="1">
            <a:off x="1395307" y="6662420"/>
            <a:ext cx="8609753" cy="1460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reeform 5"/>
          <p:cNvSpPr>
            <a:spLocks noChangeAspect="1" noEditPoints="1"/>
          </p:cNvSpPr>
          <p:nvPr userDrawn="1"/>
        </p:nvSpPr>
        <p:spPr bwMode="auto">
          <a:xfrm>
            <a:off x="412020" y="6355642"/>
            <a:ext cx="400923" cy="444674"/>
          </a:xfrm>
          <a:custGeom>
            <a:avLst/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p>
            <a:endParaRPr lang="zh-CN" altLang="en-US" sz="135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1043093" y="6446520"/>
            <a:ext cx="2038773" cy="213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">
                <a:solidFill>
                  <a:schemeClr val="bg1"/>
                </a:solidFill>
              </a:rPr>
              <a:t>侵权必究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9929707" y="6389370"/>
            <a:ext cx="2116667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名校课堂</a:t>
            </a:r>
            <a:endParaRPr lang="zh-CN" altLang="en-US" sz="2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wmf"/><Relationship Id="rId1" Type="http://schemas.openxmlformats.org/officeDocument/2006/relationships/oleObject" Target="../embeddings/oleObject3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4.vml"/><Relationship Id="rId8" Type="http://schemas.openxmlformats.org/officeDocument/2006/relationships/slideLayout" Target="../slideLayouts/slideLayout2.xml"/><Relationship Id="rId7" Type="http://schemas.openxmlformats.org/officeDocument/2006/relationships/oleObject" Target="../embeddings/oleObject7.bin"/><Relationship Id="rId6" Type="http://schemas.openxmlformats.org/officeDocument/2006/relationships/image" Target="../media/image12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1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10.wmf"/><Relationship Id="rId1" Type="http://schemas.openxmlformats.org/officeDocument/2006/relationships/oleObject" Target="../embeddings/oleObject4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5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wmf"/><Relationship Id="rId4" Type="http://schemas.openxmlformats.org/officeDocument/2006/relationships/oleObject" Target="../embeddings/oleObject9.bin"/><Relationship Id="rId3" Type="http://schemas.openxmlformats.org/officeDocument/2006/relationships/image" Target="../media/image14.wmf"/><Relationship Id="rId2" Type="http://schemas.openxmlformats.org/officeDocument/2006/relationships/oleObject" Target="../embeddings/oleObject8.bin"/><Relationship Id="rId1" Type="http://schemas.openxmlformats.org/officeDocument/2006/relationships/image" Target="../media/image13.w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wmf"/><Relationship Id="rId1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wmf"/><Relationship Id="rId2" Type="http://schemas.openxmlformats.org/officeDocument/2006/relationships/oleObject" Target="../embeddings/oleObject2.bin"/><Relationship Id="rId1" Type="http://schemas.openxmlformats.org/officeDocument/2006/relationships/image" Target="../media/image7.w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43" name="Text Box 4"/>
          <p:cNvSpPr txBox="1"/>
          <p:nvPr/>
        </p:nvSpPr>
        <p:spPr>
          <a:xfrm>
            <a:off x="1524000" y="1433513"/>
            <a:ext cx="9109075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6000" b="0" dirty="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第九章  </a:t>
            </a:r>
            <a:r>
              <a:rPr lang="en-US" altLang="zh-CN" sz="6000" b="0" dirty="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en-US" sz="6000" b="0" dirty="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因式分解</a:t>
            </a:r>
            <a:endParaRPr lang="zh-CN" altLang="en-US" sz="6000" b="0" dirty="0">
              <a:solidFill>
                <a:srgbClr val="070707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074" name="Rectangle 5"/>
          <p:cNvSpPr/>
          <p:nvPr/>
        </p:nvSpPr>
        <p:spPr>
          <a:xfrm>
            <a:off x="4027488" y="2831624"/>
            <a:ext cx="4145280" cy="119888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  <a:scene3d>
              <a:camera prst="orthographicFront"/>
              <a:lightRig rig="threePt" dir="t"/>
            </a:scene3d>
          </a:bodyPr>
          <a:p>
            <a:pPr algn="ctr">
              <a:lnSpc>
                <a:spcPct val="150000"/>
              </a:lnSpc>
            </a:pPr>
            <a:r>
              <a:rPr lang="en-US" sz="4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9</a:t>
            </a:r>
            <a:r>
              <a:rPr sz="4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.1 </a:t>
            </a:r>
            <a:r>
              <a:rPr lang="en-US" sz="4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sz="4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因式分解</a:t>
            </a:r>
            <a:endParaRPr sz="48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8" name="Rectangle 39"/>
          <p:cNvSpPr/>
          <p:nvPr/>
        </p:nvSpPr>
        <p:spPr>
          <a:xfrm>
            <a:off x="2778125" y="2892425"/>
            <a:ext cx="657796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32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                                  (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+1)(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1)</a:t>
            </a:r>
            <a:endParaRPr lang="en-US" altLang="zh-CN" sz="32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219" name="Rectangle 43"/>
          <p:cNvSpPr/>
          <p:nvPr/>
        </p:nvSpPr>
        <p:spPr>
          <a:xfrm>
            <a:off x="4583113" y="2374900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因式分解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9220" name="Rectangle 44"/>
          <p:cNvSpPr/>
          <p:nvPr/>
        </p:nvSpPr>
        <p:spPr>
          <a:xfrm>
            <a:off x="4572000" y="3306763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整式乘法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9221" name="Rectangle 46"/>
          <p:cNvSpPr/>
          <p:nvPr/>
        </p:nvSpPr>
        <p:spPr>
          <a:xfrm>
            <a:off x="2089468" y="4389438"/>
            <a:ext cx="313563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－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 = 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+1)(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－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1)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222" name="Line 48"/>
          <p:cNvSpPr/>
          <p:nvPr/>
        </p:nvSpPr>
        <p:spPr>
          <a:xfrm>
            <a:off x="4343400" y="3001963"/>
            <a:ext cx="243840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triangle" w="lg" len="lg"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3" name="Line 49"/>
          <p:cNvSpPr/>
          <p:nvPr/>
        </p:nvSpPr>
        <p:spPr>
          <a:xfrm flipH="1">
            <a:off x="4343400" y="3306763"/>
            <a:ext cx="236220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triangle" w="lg" len="lg"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4" name="Rectangle 47"/>
          <p:cNvSpPr/>
          <p:nvPr/>
        </p:nvSpPr>
        <p:spPr>
          <a:xfrm>
            <a:off x="5303838" y="4246563"/>
            <a:ext cx="4953000" cy="1383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等式的特征：左边是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多项式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，右边是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几个整式的乘积</a:t>
            </a: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25" name="TextBox 27"/>
          <p:cNvSpPr txBox="1"/>
          <p:nvPr/>
        </p:nvSpPr>
        <p:spPr>
          <a:xfrm>
            <a:off x="1905000" y="995363"/>
            <a:ext cx="6939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想一想：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整式乘法与因式分解有什么关系？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226" name="TextBox 28"/>
          <p:cNvSpPr txBox="1"/>
          <p:nvPr/>
        </p:nvSpPr>
        <p:spPr>
          <a:xfrm>
            <a:off x="3856038" y="1598613"/>
            <a:ext cx="3738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是互为相反的变形，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即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/>
      <p:bldP spid="9220" grpId="0"/>
      <p:bldP spid="9221" grpId="0"/>
      <p:bldP spid="9224" grpId="0"/>
      <p:bldP spid="92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45" name="文本框 99"/>
          <p:cNvSpPr txBox="1"/>
          <p:nvPr/>
        </p:nvSpPr>
        <p:spPr>
          <a:xfrm>
            <a:off x="1889125" y="563563"/>
            <a:ext cx="843597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例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1.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下列从左到右的变形中是因式分解的有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　　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①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；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②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；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③(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xy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；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④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9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．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A．1个          B．2个           C．3个           D．4个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246" name="文本框 4"/>
          <p:cNvSpPr txBox="1"/>
          <p:nvPr/>
        </p:nvSpPr>
        <p:spPr>
          <a:xfrm>
            <a:off x="9087485" y="781050"/>
            <a:ext cx="4203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247" name="文本框 6"/>
          <p:cNvSpPr txBox="1"/>
          <p:nvPr/>
        </p:nvSpPr>
        <p:spPr>
          <a:xfrm>
            <a:off x="2032000" y="3527425"/>
            <a:ext cx="7918450" cy="2330450"/>
          </a:xfrm>
          <a:prstGeom prst="rect">
            <a:avLst/>
          </a:prstGeom>
          <a:noFill/>
          <a:ln w="25400" cap="flat" cmpd="sng">
            <a:solidFill>
              <a:schemeClr val="accent1"/>
            </a:solidFill>
            <a:prstDash val="dash"/>
            <a:bevel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方法总结：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因式分解与整式乘法是相反的变形过程，即互逆运算，二者是一个式子的不同表现形式．因式分解的右边是几个整式乘积的形式，整式乘法的右边是多项式或单项式的形式．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 bldLvl="0" animBg="1"/>
      <p:bldP spid="1024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66" name="Text Box 2054"/>
          <p:cNvSpPr txBox="1"/>
          <p:nvPr/>
        </p:nvSpPr>
        <p:spPr>
          <a:xfrm>
            <a:off x="1811655" y="892175"/>
            <a:ext cx="761936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在下列等式中，从左到右的变形是因式分解的有 </a:t>
            </a:r>
            <a:r>
              <a:rPr lang="zh-CN" altLang="en-US" sz="2800" u="sng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       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，不是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因式分解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的，请说明理由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     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67" name="Rectangle 2055"/>
          <p:cNvSpPr/>
          <p:nvPr/>
        </p:nvSpPr>
        <p:spPr>
          <a:xfrm>
            <a:off x="2051050" y="2297113"/>
            <a:ext cx="5588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68" name="Rectangle 2057"/>
          <p:cNvSpPr/>
          <p:nvPr/>
        </p:nvSpPr>
        <p:spPr>
          <a:xfrm>
            <a:off x="2051050" y="2968625"/>
            <a:ext cx="5588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69" name="Rectangle 2059"/>
          <p:cNvSpPr/>
          <p:nvPr/>
        </p:nvSpPr>
        <p:spPr>
          <a:xfrm>
            <a:off x="2051050" y="3698875"/>
            <a:ext cx="5588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/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endParaRPr lang="en-US" altLang="zh-CN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70" name="Rectangle 2061"/>
          <p:cNvSpPr/>
          <p:nvPr/>
        </p:nvSpPr>
        <p:spPr>
          <a:xfrm>
            <a:off x="2051050" y="4322763"/>
            <a:ext cx="5588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71" name="Rectangle 2062"/>
          <p:cNvSpPr/>
          <p:nvPr/>
        </p:nvSpPr>
        <p:spPr>
          <a:xfrm>
            <a:off x="2051050" y="5073650"/>
            <a:ext cx="47942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11272" name="对象 11271"/>
          <p:cNvGraphicFramePr/>
          <p:nvPr/>
        </p:nvGraphicFramePr>
        <p:xfrm>
          <a:off x="4597400" y="4879975"/>
          <a:ext cx="479425" cy="844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1" imgW="152400" imgH="394335" progId="Equation.DSMT4">
                  <p:embed/>
                </p:oleObj>
              </mc:Choice>
              <mc:Fallback>
                <p:oleObj name="" r:id="rId1" imgW="152400" imgH="394335" progId="Equation.DSMT4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97400" y="4879975"/>
                        <a:ext cx="479425" cy="8445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3" name="Rectangle 2064"/>
          <p:cNvSpPr/>
          <p:nvPr/>
        </p:nvSpPr>
        <p:spPr>
          <a:xfrm>
            <a:off x="2051050" y="5732463"/>
            <a:ext cx="588963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⑥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74" name="Rectangle 2066"/>
          <p:cNvSpPr/>
          <p:nvPr/>
        </p:nvSpPr>
        <p:spPr>
          <a:xfrm>
            <a:off x="2660650" y="1612900"/>
            <a:ext cx="5403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③</a:t>
            </a:r>
            <a:endParaRPr lang="en-US" altLang="zh-CN" sz="2800" b="1" dirty="0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1275" name="Rectangle 2067"/>
          <p:cNvSpPr/>
          <p:nvPr/>
        </p:nvSpPr>
        <p:spPr>
          <a:xfrm>
            <a:off x="3235325" y="1612900"/>
            <a:ext cx="5403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⑥</a:t>
            </a:r>
            <a:endParaRPr lang="en-US" altLang="zh-CN" sz="2800" b="1" dirty="0">
              <a:solidFill>
                <a:srgbClr val="FF33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276" name="TextBox 29"/>
          <p:cNvSpPr txBox="1"/>
          <p:nvPr/>
        </p:nvSpPr>
        <p:spPr>
          <a:xfrm>
            <a:off x="1847850" y="434975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辨一辨：</a:t>
            </a:r>
            <a:endParaRPr lang="zh-CN" altLang="en-US" sz="28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7" name="TextBox 30"/>
          <p:cNvSpPr txBox="1"/>
          <p:nvPr/>
        </p:nvSpPr>
        <p:spPr>
          <a:xfrm>
            <a:off x="2625725" y="2292350"/>
            <a:ext cx="328993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am+bm+c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a+b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)+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zh-CN" sz="2800" b="1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278" name="TextBox 31"/>
          <p:cNvSpPr txBox="1"/>
          <p:nvPr/>
        </p:nvSpPr>
        <p:spPr>
          <a:xfrm>
            <a:off x="2640013" y="2976563"/>
            <a:ext cx="22694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24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=3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·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xy</a:t>
            </a:r>
            <a:endParaRPr lang="en-US" altLang="zh-CN" sz="2800" b="1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279" name="TextBox 32"/>
          <p:cNvSpPr txBox="1"/>
          <p:nvPr/>
        </p:nvSpPr>
        <p:spPr>
          <a:xfrm>
            <a:off x="2711450" y="3671888"/>
            <a:ext cx="247904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-1=(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+1)(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-1)</a:t>
            </a:r>
            <a:endParaRPr lang="zh-CN" alt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280" name="TextBox 33"/>
          <p:cNvSpPr txBox="1"/>
          <p:nvPr/>
        </p:nvSpPr>
        <p:spPr>
          <a:xfrm>
            <a:off x="2711450" y="4319588"/>
            <a:ext cx="28829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(2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+1)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=4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i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+4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+1</a:t>
            </a:r>
            <a:endParaRPr lang="zh-CN" alt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281" name="TextBox 34"/>
          <p:cNvSpPr txBox="1"/>
          <p:nvPr/>
        </p:nvSpPr>
        <p:spPr>
          <a:xfrm>
            <a:off x="2784475" y="5084763"/>
            <a:ext cx="268033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(1+        )</a:t>
            </a:r>
            <a:endParaRPr lang="zh-CN" alt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282" name="TextBox 35"/>
          <p:cNvSpPr txBox="1"/>
          <p:nvPr/>
        </p:nvSpPr>
        <p:spPr>
          <a:xfrm>
            <a:off x="2711450" y="5792788"/>
            <a:ext cx="344741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+4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+6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z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=2(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+2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+3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z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283" name="TextBox 36"/>
          <p:cNvSpPr txBox="1"/>
          <p:nvPr/>
        </p:nvSpPr>
        <p:spPr>
          <a:xfrm>
            <a:off x="6096000" y="2316163"/>
            <a:ext cx="3027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最后不是积的运算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4" name="TextBox 37"/>
          <p:cNvSpPr txBox="1"/>
          <p:nvPr/>
        </p:nvSpPr>
        <p:spPr>
          <a:xfrm>
            <a:off x="5038725" y="2994025"/>
            <a:ext cx="432276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因式分解的对象是多项式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5" name="TextBox 38"/>
          <p:cNvSpPr txBox="1"/>
          <p:nvPr/>
        </p:nvSpPr>
        <p:spPr>
          <a:xfrm>
            <a:off x="5745163" y="4348163"/>
            <a:ext cx="1960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是整式乘法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6" name="TextBox 39"/>
          <p:cNvSpPr txBox="1"/>
          <p:nvPr/>
        </p:nvSpPr>
        <p:spPr>
          <a:xfrm>
            <a:off x="5735638" y="5084763"/>
            <a:ext cx="3383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每个因式必须是整式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1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4" grpId="0"/>
      <p:bldP spid="11275" grpId="0"/>
      <p:bldP spid="11283" grpId="0"/>
      <p:bldP spid="11284" grpId="0"/>
      <p:bldP spid="11285" grpId="0"/>
      <p:bldP spid="1128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38" name="云形标注 57345"/>
          <p:cNvSpPr/>
          <p:nvPr/>
        </p:nvSpPr>
        <p:spPr>
          <a:xfrm>
            <a:off x="6858000" y="1482725"/>
            <a:ext cx="3508375" cy="2133600"/>
          </a:xfrm>
          <a:prstGeom prst="cloudCallout">
            <a:avLst>
              <a:gd name="adj1" fmla="val -65745"/>
              <a:gd name="adj2" fmla="val 40236"/>
            </a:avLst>
          </a:prstGeom>
          <a:solidFill>
            <a:schemeClr val="accent1">
              <a:lumMod val="20000"/>
              <a:lumOff val="80000"/>
            </a:schemeClr>
          </a:solidFill>
          <a:ln w="1905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lIns="90000" tIns="46800" rIns="90000" bIns="46800" anchor="t"/>
          <a:p>
            <a:pPr algn="ctr"/>
            <a:endParaRPr lang="zh-CN" altLang="en-US" sz="2800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39" name="文本框 57346"/>
          <p:cNvSpPr txBox="1"/>
          <p:nvPr/>
        </p:nvSpPr>
        <p:spPr>
          <a:xfrm>
            <a:off x="2200275" y="788988"/>
            <a:ext cx="5654675" cy="521970"/>
          </a:xfrm>
          <a:prstGeom prst="rect">
            <a:avLst/>
          </a:prstGeom>
          <a:noFill/>
          <a:ln w="9525">
            <a:noFill/>
          </a:ln>
          <a:scene3d>
            <a:camera prst="legacyPerspectiveFront">
              <a:rot lat="20520000" lon="1080000" rev="0"/>
            </a:camera>
            <a:lightRig rig="legacyHarsh2" dir="b"/>
          </a:scene3d>
          <a:sp3d extrusionH="430200" prstMaterial="legacyMatte">
            <a:bevelT w="13500" h="13500" prst="angle"/>
            <a:bevelB w="13500" h="13500" prst="angle"/>
            <a:extrusionClr>
              <a:srgbClr val="FF6600"/>
            </a:extrusionClr>
          </a:sp3d>
        </p:spPr>
        <p:txBody>
          <a:bodyPr wrap="square" anchor="t">
            <a:spAutoFit/>
            <a:flatTx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例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2. </a:t>
            </a:r>
            <a:r>
              <a:rPr lang="en-US" altLang="zh-CN" sz="2800" dirty="0">
                <a:solidFill>
                  <a:srgbClr val="00808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检验下列因式分解是否正确？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4340" name="文本框 57347"/>
          <p:cNvSpPr txBox="1"/>
          <p:nvPr/>
        </p:nvSpPr>
        <p:spPr>
          <a:xfrm>
            <a:off x="2122488" y="1651000"/>
            <a:ext cx="4095750" cy="521970"/>
          </a:xfrm>
          <a:prstGeom prst="rect">
            <a:avLst/>
          </a:prstGeom>
          <a:noFill/>
          <a:ln w="9525">
            <a:noFill/>
          </a:ln>
          <a:scene3d>
            <a:camera prst="legacyPerspectiveFront">
              <a:rot lat="20520000" lon="1080000" rev="0"/>
            </a:camera>
            <a:lightRig rig="legacyHarsh2" dir="b"/>
          </a:scene3d>
          <a:sp3d extrusionH="430200" prstMaterial="legacyMatte">
            <a:bevelT w="13500" h="13500" prst="angle"/>
            <a:bevelB w="13500" h="13500" prst="angle"/>
            <a:extrusionClr>
              <a:srgbClr val="FF6600"/>
            </a:extrusionClr>
          </a:sp3d>
        </p:spPr>
        <p:txBody>
          <a:bodyPr anchor="t">
            <a:spAutoFit/>
            <a:flatTx/>
          </a:bodyPr>
          <a:p>
            <a:pPr algn="ctr"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(1)  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aseline="30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xy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aseline="30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xy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x-y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41" name="文本框 57348"/>
          <p:cNvSpPr txBox="1"/>
          <p:nvPr/>
        </p:nvSpPr>
        <p:spPr>
          <a:xfrm>
            <a:off x="2303463" y="2447925"/>
            <a:ext cx="4071937" cy="521970"/>
          </a:xfrm>
          <a:prstGeom prst="rect">
            <a:avLst/>
          </a:prstGeom>
          <a:noFill/>
          <a:ln w="9525">
            <a:noFill/>
          </a:ln>
          <a:scene3d>
            <a:camera prst="legacyPerspectiveFront">
              <a:rot lat="20520000" lon="1080000" rev="0"/>
            </a:camera>
            <a:lightRig rig="legacyHarsh2" dir="b"/>
          </a:scene3d>
          <a:sp3d extrusionH="430200" prstMaterial="legacyMatte">
            <a:bevelT w="13500" h="13500" prst="angle"/>
            <a:bevelB w="13500" h="13500" prst="angle"/>
            <a:extrusionClr>
              <a:srgbClr val="FF6600"/>
            </a:extrusionClr>
          </a:sp3d>
        </p:spPr>
        <p:txBody>
          <a:bodyPr anchor="t">
            <a:spAutoFit/>
            <a:flatTx/>
          </a:bodyPr>
          <a:p>
            <a:pPr algn="ctr">
              <a:spcBef>
                <a:spcPct val="50000"/>
              </a:spcBef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(2)  2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aseline="30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-1=(2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+1)(2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-1);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42" name="文本框 57349"/>
          <p:cNvSpPr txBox="1"/>
          <p:nvPr/>
        </p:nvSpPr>
        <p:spPr>
          <a:xfrm>
            <a:off x="2122488" y="3168650"/>
            <a:ext cx="4608512" cy="521970"/>
          </a:xfrm>
          <a:prstGeom prst="rect">
            <a:avLst/>
          </a:prstGeom>
          <a:noFill/>
          <a:ln w="9525">
            <a:noFill/>
          </a:ln>
          <a:scene3d>
            <a:camera prst="legacyPerspectiveFront">
              <a:rot lat="20520000" lon="1080000" rev="0"/>
            </a:camera>
            <a:lightRig rig="legacyHarsh2" dir="b"/>
          </a:scene3d>
          <a:sp3d extrusionH="430200" prstMaterial="legacyMatte">
            <a:bevelT w="13500" h="13500" prst="angle"/>
            <a:bevelB w="13500" h="13500" prst="angle"/>
            <a:extrusionClr>
              <a:srgbClr val="FF6600"/>
            </a:extrusionClr>
          </a:sp3d>
        </p:spPr>
        <p:txBody>
          <a:bodyPr anchor="t">
            <a:spAutoFit/>
            <a:flatTx/>
          </a:bodyPr>
          <a:p>
            <a:pPr algn="ctr">
              <a:spcBef>
                <a:spcPct val="50000"/>
              </a:spcBef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(3) 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aseline="30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+3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+2=(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+1)(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+2).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43" name="文本框 57350"/>
          <p:cNvSpPr txBox="1"/>
          <p:nvPr/>
        </p:nvSpPr>
        <p:spPr>
          <a:xfrm>
            <a:off x="7218363" y="1801813"/>
            <a:ext cx="2895600" cy="1383665"/>
          </a:xfrm>
          <a:prstGeom prst="rect">
            <a:avLst/>
          </a:prstGeom>
          <a:noFill/>
          <a:ln w="9525">
            <a:noFill/>
          </a:ln>
          <a:scene3d>
            <a:camera prst="legacyPerspectiveFront">
              <a:rot lat="20520000" lon="1080000" rev="0"/>
            </a:camera>
            <a:lightRig rig="legacyHarsh2" dir="b"/>
          </a:scene3d>
          <a:sp3d extrusionH="430200" prstMaterial="legacyMatte">
            <a:bevelT w="13500" h="13500" prst="angle"/>
            <a:bevelB w="13500" h="13500" prst="angle"/>
            <a:extrusionClr>
              <a:srgbClr val="FF6600"/>
            </a:extrusionClr>
          </a:sp3d>
        </p:spPr>
        <p:txBody>
          <a:bodyPr anchor="t">
            <a:spAutoFit/>
            <a:flatTx/>
          </a:bodyPr>
          <a:p>
            <a:pPr algn="just"/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用什么方法检验因式分解是否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algn="just"/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正确呢？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4344" name="文本框 57354"/>
          <p:cNvSpPr txBox="1"/>
          <p:nvPr/>
        </p:nvSpPr>
        <p:spPr>
          <a:xfrm>
            <a:off x="2341880" y="4205923"/>
            <a:ext cx="7632700" cy="1210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分析：看等式右边几个整式相乘的积与左边的多项式是否相等</a:t>
            </a:r>
            <a:r>
              <a:rPr lang="en-US" altLang="zh-CN" sz="2800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8081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ldLvl="0" animBg="1"/>
      <p:bldP spid="14343" grpId="0"/>
      <p:bldP spid="1434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362" name="文本框 1"/>
          <p:cNvSpPr txBox="1"/>
          <p:nvPr/>
        </p:nvSpPr>
        <p:spPr>
          <a:xfrm>
            <a:off x="2057400" y="860425"/>
            <a:ext cx="8077200" cy="47428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8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(1)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因为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x-y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)=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-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所以因式分解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-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xy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x-y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正确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8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(2)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因为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+1)(2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-1)= 4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-1,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所以因式分解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-1=(2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+1)(2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-1)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错误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8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(3)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因为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+1)(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+2)=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所以因式分解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+2=(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+1)(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+2)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正确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2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charRg st="26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2">
                                            <p:txEl>
                                              <p:charRg st="26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charRg st="55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2">
                                            <p:txEl>
                                              <p:charRg st="55" end="8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charRg st="81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362">
                                            <p:txEl>
                                              <p:charRg st="81" end="1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charRg st="110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362">
                                            <p:txEl>
                                              <p:charRg st="110" end="1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charRg st="136" end="1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362">
                                            <p:txEl>
                                              <p:charRg st="136" end="1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6" name="Rectangle 2"/>
          <p:cNvSpPr>
            <a:spLocks noGrp="1"/>
          </p:cNvSpPr>
          <p:nvPr/>
        </p:nvSpPr>
        <p:spPr>
          <a:xfrm>
            <a:off x="2090738" y="539750"/>
            <a:ext cx="8318500" cy="12477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/>
          <a:p>
            <a:pPr defTabSz="914400"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判断下列各式从左到右的变形中，是否为因式分解：</a:t>
            </a:r>
            <a:endParaRPr lang="zh-CN" altLang="en-US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387" name="圆角矩形 31"/>
          <p:cNvSpPr/>
          <p:nvPr/>
        </p:nvSpPr>
        <p:spPr>
          <a:xfrm>
            <a:off x="1935163" y="298450"/>
            <a:ext cx="1458912" cy="512763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辩一辩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388" name="文本框 107"/>
          <p:cNvSpPr txBox="1"/>
          <p:nvPr/>
        </p:nvSpPr>
        <p:spPr>
          <a:xfrm>
            <a:off x="2222500" y="1285875"/>
            <a:ext cx="497205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A.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﹣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)=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﹣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	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B.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﹣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1+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=(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﹣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1)(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+1)+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C.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﹣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1=(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+1)(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﹣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	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D.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by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)+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endParaRPr lang="en-US" altLang="zh-CN" sz="2800" i="1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E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b=a</a:t>
            </a:r>
            <a:r>
              <a:rPr lang="zh-CN" altLang="en-US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•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ab	</a:t>
            </a:r>
            <a:endParaRPr lang="zh-CN" altLang="en-US" sz="2800" i="1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F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.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x+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)(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x﹣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=x</a:t>
            </a:r>
            <a:r>
              <a:rPr lang="zh-CN" altLang="en-US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﹣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9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6389" name="文本框 1"/>
          <p:cNvSpPr txBox="1"/>
          <p:nvPr/>
        </p:nvSpPr>
        <p:spPr>
          <a:xfrm>
            <a:off x="7302500" y="2727325"/>
            <a:ext cx="6400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zh-CN" altLang="en-US" sz="36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390" name="文本框 2"/>
          <p:cNvSpPr txBox="1"/>
          <p:nvPr/>
        </p:nvSpPr>
        <p:spPr>
          <a:xfrm>
            <a:off x="7327900" y="1524000"/>
            <a:ext cx="5429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×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1" name="文本框 3"/>
          <p:cNvSpPr txBox="1"/>
          <p:nvPr/>
        </p:nvSpPr>
        <p:spPr>
          <a:xfrm>
            <a:off x="7381875" y="2154238"/>
            <a:ext cx="5429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×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2" name="文本框 4"/>
          <p:cNvSpPr txBox="1"/>
          <p:nvPr/>
        </p:nvSpPr>
        <p:spPr>
          <a:xfrm>
            <a:off x="7473950" y="3368675"/>
            <a:ext cx="5429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×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3" name="文本框 5"/>
          <p:cNvSpPr txBox="1"/>
          <p:nvPr/>
        </p:nvSpPr>
        <p:spPr>
          <a:xfrm>
            <a:off x="7473950" y="4016375"/>
            <a:ext cx="5429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×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4" name="文本框 6"/>
          <p:cNvSpPr txBox="1"/>
          <p:nvPr/>
        </p:nvSpPr>
        <p:spPr>
          <a:xfrm>
            <a:off x="7473950" y="4699000"/>
            <a:ext cx="5429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×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5" name="文本框 4"/>
          <p:cNvSpPr txBox="1"/>
          <p:nvPr/>
        </p:nvSpPr>
        <p:spPr>
          <a:xfrm>
            <a:off x="1882775" y="4978400"/>
            <a:ext cx="8770938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  <a:spcAft>
                <a:spcPts val="1300"/>
              </a:spcAft>
            </a:pPr>
            <a:r>
              <a:rPr lang="zh-CN" altLang="en-US" sz="2800" dirty="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</a:rPr>
              <a:t>提示：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判定一个变形是因式分解的条件：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(1)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左边是多项式．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(2)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右边是积的形式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 (3)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右边的因式全是整式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/>
      <p:bldP spid="16391" grpId="0"/>
      <p:bldP spid="16389" grpId="0"/>
      <p:bldP spid="16392" grpId="0"/>
      <p:bldP spid="16393" grpId="0"/>
      <p:bldP spid="16394" grpId="0"/>
      <p:bldP spid="1639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10" name="文本框 101"/>
          <p:cNvSpPr txBox="1"/>
          <p:nvPr/>
        </p:nvSpPr>
        <p:spPr>
          <a:xfrm>
            <a:off x="1963738" y="495300"/>
            <a:ext cx="806132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例</a:t>
            </a:r>
            <a:r>
              <a:rPr lang="en-US" altLang="zh-CN" sz="2800" dirty="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3.</a:t>
            </a:r>
            <a:r>
              <a:rPr lang="en-US" altLang="zh-CN" sz="2800" b="1" dirty="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若多项式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分解因式的结果为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﹣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）（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+3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），求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的值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411" name="文本框 1"/>
          <p:cNvSpPr txBox="1"/>
          <p:nvPr/>
        </p:nvSpPr>
        <p:spPr>
          <a:xfrm>
            <a:off x="2936875" y="1679575"/>
            <a:ext cx="654367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解：因为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﹣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）（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            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-6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所以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﹣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6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﹣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6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413" name="文本框 4"/>
          <p:cNvSpPr txBox="1"/>
          <p:nvPr/>
        </p:nvSpPr>
        <p:spPr>
          <a:xfrm>
            <a:off x="1949450" y="4148455"/>
            <a:ext cx="8437245" cy="177038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  <a:spcAft>
                <a:spcPts val="1300"/>
              </a:spcAft>
            </a:pPr>
            <a:r>
              <a:rPr lang="zh-CN" altLang="en-US" sz="2800" dirty="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</a:rPr>
              <a:t>方法归纳：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对于此类问题，掌握因式分解与整式乘法为互逆运算是解题关键，应先把分解因式后的结果乘开，再与多项式的各项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系数对应比较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即可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1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24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411">
                                            <p:txEl>
                                              <p:charRg st="24" end="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69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7411">
                                            <p:txEl>
                                              <p:charRg st="69" end="9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434" name="文本框 101"/>
          <p:cNvSpPr txBox="1"/>
          <p:nvPr/>
        </p:nvSpPr>
        <p:spPr>
          <a:xfrm>
            <a:off x="1838325" y="520700"/>
            <a:ext cx="8131175" cy="1537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</a:rPr>
              <a:t>练一练：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把多项式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+4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+5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因式分解得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+5)(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，则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的值为 </a:t>
            </a:r>
            <a:r>
              <a:rPr lang="zh-CN" altLang="en-US" sz="2800" u="sng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　    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．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r>
              <a:rPr lang="zh-CN" altLang="en-US" sz="1000" u="sng" dirty="0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5" name="文本框 2"/>
          <p:cNvSpPr txBox="1"/>
          <p:nvPr/>
        </p:nvSpPr>
        <p:spPr>
          <a:xfrm>
            <a:off x="2432050" y="2085975"/>
            <a:ext cx="674370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解析：由题意可得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+4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+5=(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+5)(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        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+5)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+5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5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．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解得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=1+    =     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18436" name="对象 1843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260850" y="1052513"/>
          <a:ext cx="555625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1" imgW="152400" imgH="393700" progId="Equation.DSMT4">
                  <p:embed/>
                </p:oleObj>
              </mc:Choice>
              <mc:Fallback>
                <p:oleObj name="" r:id="rId1" imgW="152400" imgH="393700" progId="Equation.DSMT4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260850" y="1052513"/>
                        <a:ext cx="555625" cy="895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7" name="对象 1843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314950" y="5394325"/>
          <a:ext cx="382588" cy="623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3" imgW="152400" imgH="393700" progId="Equation.DSMT4">
                  <p:embed/>
                </p:oleObj>
              </mc:Choice>
              <mc:Fallback>
                <p:oleObj name="" r:id="rId3" imgW="152400" imgH="393700" progId="Equation.DSMT4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14950" y="5394325"/>
                        <a:ext cx="382588" cy="6238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8" name="对象 1843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4038" y="4737100"/>
          <a:ext cx="339725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5" imgW="152400" imgH="393700" progId="Equation.DSMT4">
                  <p:embed/>
                </p:oleObj>
              </mc:Choice>
              <mc:Fallback>
                <p:oleObj name="" r:id="rId5" imgW="152400" imgH="393700" progId="Equation.DSMT4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634038" y="4737100"/>
                        <a:ext cx="339725" cy="6572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9" name="对象 1843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730750" y="5394325"/>
          <a:ext cx="341313" cy="655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7" imgW="152400" imgH="393700" progId="Equation.DSMT4">
                  <p:embed/>
                </p:oleObj>
              </mc:Choice>
              <mc:Fallback>
                <p:oleObj name="" r:id="rId7" imgW="152400" imgH="393700" progId="Equation.DSMT4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30750" y="5394325"/>
                        <a:ext cx="341313" cy="6556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 smtClean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05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当堂反馈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48321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即学即用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3702496" y="2617997"/>
            <a:ext cx="1404000" cy="1404000"/>
            <a:chOff x="6839012" y="2446144"/>
            <a:chExt cx="1556194" cy="1556194"/>
          </a:xfrm>
        </p:grpSpPr>
        <p:grpSp>
          <p:nvGrpSpPr>
            <p:cNvPr id="31" name="组合 3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33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2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8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8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1" name="组合 20"/>
          <p:cNvGrpSpPr/>
          <p:nvPr/>
        </p:nvGrpSpPr>
        <p:grpSpPr>
          <a:xfrm>
            <a:off x="1624965" y="124460"/>
            <a:ext cx="2261235" cy="70675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1851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" name="矩形 1"/>
            <p:cNvSpPr/>
            <p:nvPr/>
          </p:nvSpPr>
          <p:spPr>
            <a:xfrm>
              <a:off x="4283863" y="505473"/>
              <a:ext cx="4283494" cy="807526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zh-CN" altLang="en-US" sz="3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当堂练习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grpSp>
        <p:nvGrpSpPr>
          <p:cNvPr id="20482" name="组合 56321"/>
          <p:cNvGrpSpPr/>
          <p:nvPr/>
        </p:nvGrpSpPr>
        <p:grpSpPr>
          <a:xfrm>
            <a:off x="2822575" y="2060575"/>
            <a:ext cx="2232025" cy="3889375"/>
            <a:chOff x="0" y="0"/>
            <a:chExt cx="1270" cy="2450"/>
          </a:xfrm>
        </p:grpSpPr>
        <p:sp>
          <p:nvSpPr>
            <p:cNvPr id="20483" name="椭圆 56322"/>
            <p:cNvSpPr/>
            <p:nvPr/>
          </p:nvSpPr>
          <p:spPr>
            <a:xfrm>
              <a:off x="0" y="0"/>
              <a:ext cx="1225" cy="2450"/>
            </a:xfrm>
            <a:prstGeom prst="ellipse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484" name="文本框 56323"/>
            <p:cNvSpPr txBox="1"/>
            <p:nvPr/>
          </p:nvSpPr>
          <p:spPr>
            <a:xfrm>
              <a:off x="317" y="272"/>
              <a:ext cx="59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800" baseline="30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-</a:t>
              </a:r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r>
                <a:rPr lang="en-US" altLang="zh-CN" sz="2800" baseline="30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endParaRPr lang="en-US" altLang="zh-CN" sz="2800" baseline="300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485" name="文本框 56324"/>
            <p:cNvSpPr txBox="1"/>
            <p:nvPr/>
          </p:nvSpPr>
          <p:spPr>
            <a:xfrm>
              <a:off x="317" y="862"/>
              <a:ext cx="817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9-25</a:t>
              </a:r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800" baseline="30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endParaRPr lang="en-US" altLang="zh-CN" sz="2800" baseline="300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486" name="文本框 56325"/>
            <p:cNvSpPr txBox="1"/>
            <p:nvPr/>
          </p:nvSpPr>
          <p:spPr>
            <a:xfrm>
              <a:off x="272" y="1361"/>
              <a:ext cx="998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800" baseline="30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+2</a:t>
              </a:r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+1</a:t>
              </a:r>
              <a:endParaRPr lang="en-US" altLang="zh-CN" sz="2800" baseline="300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487" name="文本框 56326"/>
            <p:cNvSpPr txBox="1"/>
            <p:nvPr/>
          </p:nvSpPr>
          <p:spPr>
            <a:xfrm>
              <a:off x="362" y="1815"/>
              <a:ext cx="817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xy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-</a:t>
              </a:r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r>
                <a:rPr lang="en-US" altLang="zh-CN" sz="2800" baseline="30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endParaRPr lang="en-US" altLang="zh-CN" sz="2800" baseline="300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0488" name="组合 56327"/>
          <p:cNvGrpSpPr/>
          <p:nvPr/>
        </p:nvGrpSpPr>
        <p:grpSpPr>
          <a:xfrm>
            <a:off x="6781800" y="2060575"/>
            <a:ext cx="2520950" cy="3816350"/>
            <a:chOff x="0" y="0"/>
            <a:chExt cx="1497" cy="2404"/>
          </a:xfrm>
        </p:grpSpPr>
        <p:sp>
          <p:nvSpPr>
            <p:cNvPr id="20489" name="椭圆 56328"/>
            <p:cNvSpPr/>
            <p:nvPr/>
          </p:nvSpPr>
          <p:spPr>
            <a:xfrm>
              <a:off x="0" y="0"/>
              <a:ext cx="1361" cy="2404"/>
            </a:xfrm>
            <a:prstGeom prst="ellipse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none" anchor="ctr"/>
            <a:p>
              <a:pPr algn="ctr"/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490" name="文本框 56329"/>
            <p:cNvSpPr txBox="1"/>
            <p:nvPr/>
          </p:nvSpPr>
          <p:spPr>
            <a:xfrm>
              <a:off x="227" y="272"/>
              <a:ext cx="998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+1)</a:t>
              </a:r>
              <a:r>
                <a:rPr lang="en-US" altLang="zh-CN" sz="2800" baseline="30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endParaRPr lang="en-US" altLang="zh-CN" sz="2800" baseline="300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491" name="文本框 56330"/>
            <p:cNvSpPr txBox="1"/>
            <p:nvPr/>
          </p:nvSpPr>
          <p:spPr>
            <a:xfrm>
              <a:off x="227" y="681"/>
              <a:ext cx="998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-</a:t>
              </a:r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endParaRPr lang="en-US" altLang="zh-CN" sz="2800" baseline="300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492" name="文本框 56331"/>
            <p:cNvSpPr txBox="1"/>
            <p:nvPr/>
          </p:nvSpPr>
          <p:spPr>
            <a:xfrm>
              <a:off x="0" y="1134"/>
              <a:ext cx="1497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(3-5</a:t>
              </a:r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)(3+5</a:t>
              </a:r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endParaRPr lang="en-US" altLang="zh-CN" sz="2800" baseline="300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493" name="文本框 56332"/>
            <p:cNvSpPr txBox="1"/>
            <p:nvPr/>
          </p:nvSpPr>
          <p:spPr>
            <a:xfrm>
              <a:off x="181" y="1588"/>
              <a:ext cx="998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+</a:t>
              </a:r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)(</a:t>
              </a:r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-</a:t>
              </a:r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endParaRPr lang="en-US" altLang="zh-CN" sz="2800" baseline="300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20494" name="直接连接符 56334"/>
          <p:cNvSpPr/>
          <p:nvPr/>
        </p:nvSpPr>
        <p:spPr>
          <a:xfrm>
            <a:off x="4765675" y="2781300"/>
            <a:ext cx="2305050" cy="2016125"/>
          </a:xfrm>
          <a:prstGeom prst="line">
            <a:avLst/>
          </a:prstGeom>
          <a:ln w="381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5" name="任意多边形 56335"/>
          <p:cNvSpPr/>
          <p:nvPr/>
        </p:nvSpPr>
        <p:spPr>
          <a:xfrm>
            <a:off x="4765675" y="3717925"/>
            <a:ext cx="2092325" cy="434975"/>
          </a:xfrm>
          <a:custGeom>
            <a:avLst/>
            <a:gdLst/>
            <a:ahLst/>
            <a:cxnLst/>
            <a:pathLst>
              <a:path w="1318" h="274">
                <a:moveTo>
                  <a:pt x="0" y="0"/>
                </a:moveTo>
                <a:lnTo>
                  <a:pt x="1318" y="274"/>
                </a:lnTo>
              </a:path>
            </a:pathLst>
          </a:custGeom>
          <a:noFill/>
          <a:ln w="38100" cap="flat" cmpd="sng">
            <a:solidFill>
              <a:srgbClr val="FF66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0496" name="任意多边形 56336"/>
          <p:cNvSpPr/>
          <p:nvPr/>
        </p:nvSpPr>
        <p:spPr>
          <a:xfrm>
            <a:off x="4911725" y="2852738"/>
            <a:ext cx="2295525" cy="1706562"/>
          </a:xfrm>
          <a:custGeom>
            <a:avLst/>
            <a:gdLst/>
            <a:ahLst/>
            <a:cxnLst/>
            <a:pathLst>
              <a:path w="1446" h="1075">
                <a:moveTo>
                  <a:pt x="0" y="1075"/>
                </a:moveTo>
                <a:lnTo>
                  <a:pt x="1446" y="0"/>
                </a:lnTo>
              </a:path>
            </a:pathLst>
          </a:custGeom>
          <a:noFill/>
          <a:ln w="38100" cap="flat" cmpd="sng">
            <a:solidFill>
              <a:srgbClr val="FF00FF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0497" name="任意多边形 56337"/>
          <p:cNvSpPr/>
          <p:nvPr/>
        </p:nvSpPr>
        <p:spPr>
          <a:xfrm>
            <a:off x="4838700" y="3573463"/>
            <a:ext cx="2295525" cy="1706562"/>
          </a:xfrm>
          <a:custGeom>
            <a:avLst/>
            <a:gdLst/>
            <a:ahLst/>
            <a:cxnLst/>
            <a:pathLst>
              <a:path w="1446" h="1075">
                <a:moveTo>
                  <a:pt x="0" y="1075"/>
                </a:moveTo>
                <a:lnTo>
                  <a:pt x="1446" y="0"/>
                </a:lnTo>
              </a:path>
            </a:pathLst>
          </a:custGeom>
          <a:noFill/>
          <a:ln w="3810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0498" name="文本框 52225"/>
          <p:cNvSpPr txBox="1"/>
          <p:nvPr/>
        </p:nvSpPr>
        <p:spPr>
          <a:xfrm>
            <a:off x="2009775" y="1077913"/>
            <a:ext cx="4176713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连线：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组合 151"/>
          <p:cNvGrpSpPr/>
          <p:nvPr/>
        </p:nvGrpSpPr>
        <p:grpSpPr>
          <a:xfrm>
            <a:off x="4216926" y="1205244"/>
            <a:ext cx="3909987" cy="773918"/>
            <a:chOff x="7038412" y="5298115"/>
            <a:chExt cx="3099874" cy="517828"/>
          </a:xfrm>
        </p:grpSpPr>
        <p:grpSp>
          <p:nvGrpSpPr>
            <p:cNvPr id="153" name="组合 152"/>
            <p:cNvGrpSpPr/>
            <p:nvPr/>
          </p:nvGrpSpPr>
          <p:grpSpPr>
            <a:xfrm>
              <a:off x="7038412" y="5298115"/>
              <a:ext cx="3099874" cy="517828"/>
              <a:chOff x="5718131" y="5650928"/>
              <a:chExt cx="4596458" cy="767829"/>
            </a:xfrm>
          </p:grpSpPr>
          <p:sp>
            <p:nvSpPr>
              <p:cNvPr id="156" name="圆角矩形 155"/>
              <p:cNvSpPr/>
              <p:nvPr/>
            </p:nvSpPr>
            <p:spPr>
              <a:xfrm>
                <a:off x="5718131" y="5650928"/>
                <a:ext cx="4596458" cy="767829"/>
              </a:xfrm>
              <a:prstGeom prst="roundRect">
                <a:avLst>
                  <a:gd name="adj" fmla="val 50000"/>
                </a:avLst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8" name="圆角矩形 157"/>
              <p:cNvSpPr/>
              <p:nvPr/>
            </p:nvSpPr>
            <p:spPr>
              <a:xfrm>
                <a:off x="5829672" y="5747159"/>
                <a:ext cx="4373372" cy="57536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5" name="TextBox 19"/>
            <p:cNvSpPr txBox="1"/>
            <p:nvPr/>
          </p:nvSpPr>
          <p:spPr>
            <a:xfrm>
              <a:off x="7752953" y="5433395"/>
              <a:ext cx="245676" cy="1691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105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59" name="标题 1"/>
          <p:cNvSpPr txBox="1"/>
          <p:nvPr/>
        </p:nvSpPr>
        <p:spPr>
          <a:xfrm>
            <a:off x="4669693" y="1214517"/>
            <a:ext cx="3004449" cy="512945"/>
          </a:xfrm>
          <a:prstGeom prst="rect">
            <a:avLst/>
          </a:prstGeom>
        </p:spPr>
        <p:txBody>
          <a:bodyPr lIns="68561" tIns="34281" rIns="68561" bIns="34281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700" dirty="0" smtClean="0">
                <a:latin typeface="造字工房悦黑（非商用）常规体" pitchFamily="2" charset="-122"/>
                <a:ea typeface="造字工房悦黑（非商用）常规体" pitchFamily="2" charset="-122"/>
              </a:rPr>
              <a:t>目录页</a:t>
            </a:r>
            <a:endParaRPr lang="zh-CN" altLang="en-US" sz="2700" dirty="0"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24497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58177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72934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779934" y="2691858"/>
            <a:ext cx="1167146" cy="1167146"/>
            <a:chOff x="9674578" y="2446144"/>
            <a:chExt cx="1556194" cy="1556194"/>
          </a:xfrm>
        </p:grpSpPr>
        <p:grpSp>
          <p:nvGrpSpPr>
            <p:cNvPr id="58" name="组合 57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62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2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06966" y="2691858"/>
            <a:ext cx="1167146" cy="1167146"/>
            <a:chOff x="3843955" y="2446144"/>
            <a:chExt cx="1556194" cy="1556194"/>
          </a:xfrm>
        </p:grpSpPr>
        <p:grpSp>
          <p:nvGrpSpPr>
            <p:cNvPr id="44" name="组合 4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4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3" name="组合 42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50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4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5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6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7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8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9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0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1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2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6653259" y="2691858"/>
            <a:ext cx="1167146" cy="1167146"/>
            <a:chOff x="6839012" y="2446144"/>
            <a:chExt cx="1556194" cy="1556194"/>
          </a:xfrm>
        </p:grpSpPr>
        <p:grpSp>
          <p:nvGrpSpPr>
            <p:cNvPr id="51" name="组合 5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5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3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164080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277399" y="2691212"/>
            <a:ext cx="1167146" cy="1167146"/>
            <a:chOff x="997758" y="2442742"/>
            <a:chExt cx="1556194" cy="1556194"/>
          </a:xfrm>
        </p:grpSpPr>
        <p:grpSp>
          <p:nvGrpSpPr>
            <p:cNvPr id="10" name="组合 9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11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5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0">
        <p15:prstTrans prst="curtains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46" grpId="0"/>
      <p:bldP spid="53" grpId="0"/>
      <p:bldP spid="60" grpId="0"/>
      <p:bldP spid="2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9458" name="文本框 108"/>
          <p:cNvSpPr txBox="1"/>
          <p:nvPr/>
        </p:nvSpPr>
        <p:spPr>
          <a:xfrm>
            <a:off x="2098675" y="374650"/>
            <a:ext cx="815022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下列多项式中，分解因式的结果为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-(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-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y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的是（　　）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．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﹣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y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	                       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．﹣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y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	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C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．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i="1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y</a:t>
            </a:r>
            <a:r>
              <a:rPr lang="en-US" altLang="zh-CN" sz="2800" i="1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	                     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D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．﹣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i="1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﹣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i="1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endParaRPr lang="zh-CN" altLang="en-US" sz="2800" i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9459" name="文本框 1"/>
          <p:cNvSpPr txBox="1"/>
          <p:nvPr/>
        </p:nvSpPr>
        <p:spPr>
          <a:xfrm>
            <a:off x="2708275" y="1212850"/>
            <a:ext cx="4203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1506" name="文本框 52225"/>
          <p:cNvSpPr txBox="1"/>
          <p:nvPr/>
        </p:nvSpPr>
        <p:spPr>
          <a:xfrm>
            <a:off x="2097088" y="3389313"/>
            <a:ext cx="4176712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把下列多项式因式分解：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21507" name="图片 522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6013" y="4037013"/>
            <a:ext cx="1295400" cy="563562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1508" name="对象 21507"/>
          <p:cNvGraphicFramePr>
            <a:graphicFrameLocks noChangeAspect="1"/>
          </p:cNvGraphicFramePr>
          <p:nvPr/>
        </p:nvGraphicFramePr>
        <p:xfrm>
          <a:off x="6489700" y="3951288"/>
          <a:ext cx="1652588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2" imgW="712470" imgH="254635" progId="Equation.DSMT4">
                  <p:embed/>
                </p:oleObj>
              </mc:Choice>
              <mc:Fallback>
                <p:oleObj name="" r:id="rId2" imgW="712470" imgH="254635" progId="Equation.DSMT4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489700" y="3951288"/>
                        <a:ext cx="1652588" cy="5905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10" name="对象 21509"/>
          <p:cNvGraphicFramePr>
            <a:graphicFrameLocks noChangeAspect="1"/>
          </p:cNvGraphicFramePr>
          <p:nvPr/>
        </p:nvGraphicFramePr>
        <p:xfrm>
          <a:off x="6932613" y="4808538"/>
          <a:ext cx="2592387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4" imgW="1030605" imgH="254635" progId="Equation.DSMT4">
                  <p:embed/>
                </p:oleObj>
              </mc:Choice>
              <mc:Fallback>
                <p:oleObj name="" r:id="rId4" imgW="1030605" imgH="254635" progId="Equation.DSMT4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932613" y="4808538"/>
                        <a:ext cx="2592387" cy="641350"/>
                      </a:xfrm>
                      <a:prstGeom prst="rect">
                        <a:avLst/>
                      </a:prstGeom>
                      <a:solidFill>
                        <a:srgbClr val="CECEEF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515" name="组合 52241"/>
          <p:cNvPicPr>
            <a:picLocks noGrp="1"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93950" y="4868863"/>
            <a:ext cx="3657600" cy="5222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1509" name="文本框 52228"/>
          <p:cNvSpPr txBox="1"/>
          <p:nvPr/>
        </p:nvSpPr>
        <p:spPr>
          <a:xfrm>
            <a:off x="2360613" y="1252538"/>
            <a:ext cx="54864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4.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求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6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14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的最大公因数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1511" name="文本框 52233"/>
          <p:cNvSpPr txBox="1"/>
          <p:nvPr/>
        </p:nvSpPr>
        <p:spPr>
          <a:xfrm>
            <a:off x="2974023" y="1927225"/>
            <a:ext cx="35814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4=1×2×2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1512" name="文本框 52234"/>
          <p:cNvSpPr txBox="1"/>
          <p:nvPr/>
        </p:nvSpPr>
        <p:spPr>
          <a:xfrm>
            <a:off x="3713163" y="2444750"/>
            <a:ext cx="34290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6=1×2×3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1513" name="文本框 52235"/>
          <p:cNvSpPr txBox="1"/>
          <p:nvPr/>
        </p:nvSpPr>
        <p:spPr>
          <a:xfrm>
            <a:off x="3656013" y="2967038"/>
            <a:ext cx="41910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14=1×2×7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1514" name="矩形 52236"/>
          <p:cNvSpPr/>
          <p:nvPr/>
        </p:nvSpPr>
        <p:spPr>
          <a:xfrm>
            <a:off x="3656013" y="3587750"/>
            <a:ext cx="32766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最大公因数是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 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1" grpId="0"/>
      <p:bldP spid="21512" grpId="0"/>
      <p:bldP spid="21513" grpId="0"/>
      <p:bldP spid="215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530" name="内容占位符 53250"/>
          <p:cNvSpPr>
            <a:spLocks noGrp="1"/>
          </p:cNvSpPr>
          <p:nvPr/>
        </p:nvSpPr>
        <p:spPr>
          <a:xfrm>
            <a:off x="2047875" y="997585"/>
            <a:ext cx="8248650" cy="44751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lvl="0" indent="-342900" algn="l" defTabSz="914400" eaLnBrk="0" fontAlgn="base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>
                <a:latin typeface="+mn-lt"/>
                <a:ea typeface="+mn-ea"/>
                <a:cs typeface="+mn-cs"/>
              </a:defRPr>
            </a:lvl1pPr>
            <a:lvl2pPr marL="342900" lvl="1" indent="457200" algn="l" defTabSz="914400" eaLnBrk="0" fontAlgn="base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3200" b="0" i="0" u="none" kern="1200">
                <a:latin typeface="+mn-lt"/>
                <a:ea typeface="+mn-ea"/>
                <a:cs typeface="+mn-cs"/>
              </a:defRPr>
            </a:lvl2pPr>
            <a:lvl3pPr marL="742950" lvl="2" indent="1714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143000" lvl="3" indent="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600200" lvl="4" indent="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40000"/>
              </a:lnSpc>
              <a:buNone/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5.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判断下列各式哪些是整式乘法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?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哪些是因式分解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?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40000"/>
              </a:lnSpc>
              <a:buNone/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   (1)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-4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=(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-2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40000"/>
              </a:lnSpc>
              <a:buNone/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   (2)2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-3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)=2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-6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xy</a:t>
            </a:r>
            <a:endParaRPr lang="en-US" altLang="zh-CN" sz="2800" i="1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40000"/>
              </a:lnSpc>
              <a:buNone/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   (3)(5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-1)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=25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-10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+1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40000"/>
              </a:lnSpc>
              <a:buNone/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   (4)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+4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+4=(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+2)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endParaRPr lang="en-US" altLang="zh-CN" sz="2800" baseline="300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40000"/>
              </a:lnSpc>
              <a:buNone/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   (5)2π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R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+ 2π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r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= 2π(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R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r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2531" name="文本框 53251"/>
          <p:cNvSpPr txBox="1"/>
          <p:nvPr/>
        </p:nvSpPr>
        <p:spPr>
          <a:xfrm>
            <a:off x="6378575" y="1908175"/>
            <a:ext cx="19812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因式分解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2532" name="文本框 53252"/>
          <p:cNvSpPr txBox="1"/>
          <p:nvPr/>
        </p:nvSpPr>
        <p:spPr>
          <a:xfrm>
            <a:off x="6378575" y="2586038"/>
            <a:ext cx="18288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整式乘法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2533" name="文本框 53253"/>
          <p:cNvSpPr txBox="1"/>
          <p:nvPr/>
        </p:nvSpPr>
        <p:spPr>
          <a:xfrm>
            <a:off x="6378575" y="3297238"/>
            <a:ext cx="18288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整式乘法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2534" name="文本框 53254"/>
          <p:cNvSpPr txBox="1"/>
          <p:nvPr/>
        </p:nvSpPr>
        <p:spPr>
          <a:xfrm>
            <a:off x="6378575" y="3941763"/>
            <a:ext cx="19050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因式分解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2535" name="文本框 53255"/>
          <p:cNvSpPr txBox="1"/>
          <p:nvPr/>
        </p:nvSpPr>
        <p:spPr>
          <a:xfrm>
            <a:off x="6378575" y="4586288"/>
            <a:ext cx="20574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因式分解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uiExpand="1" build="p"/>
      <p:bldP spid="22531" grpId="0"/>
      <p:bldP spid="22532" grpId="0"/>
      <p:bldP spid="22533" grpId="0"/>
      <p:bldP spid="22534" grpId="0"/>
      <p:bldP spid="2253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3554" name="文本框 99"/>
          <p:cNvSpPr txBox="1"/>
          <p:nvPr/>
        </p:nvSpPr>
        <p:spPr>
          <a:xfrm>
            <a:off x="1954213" y="595313"/>
            <a:ext cx="8281987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6.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若多项式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mx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nx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﹣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16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含有因式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﹣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和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﹣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 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     求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mn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的值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3555" name="文本框 1"/>
          <p:cNvSpPr txBox="1"/>
          <p:nvPr/>
        </p:nvSpPr>
        <p:spPr>
          <a:xfrm>
            <a:off x="1408113" y="1962150"/>
            <a:ext cx="9294812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解：因为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﹣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16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的最高次数是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所以可设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nx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﹣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16=(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-1)(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-2)(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+a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则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nx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-16=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-3)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+2)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+(2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比较系数，得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=-16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-3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+2=0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-3=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n</a:t>
            </a:r>
            <a:endParaRPr lang="zh-CN" altLang="en-US" sz="2800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解得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=-2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=-8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=-5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=20.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所以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mn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﹣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5×20=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﹣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100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．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5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5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29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555">
                                            <p:txEl>
                                              <p:charRg st="29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555">
                                            <p:txEl>
                                              <p:charRg st="29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79" end="1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555">
                                            <p:txEl>
                                              <p:charRg st="79" end="13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555">
                                            <p:txEl>
                                              <p:charRg st="79" end="1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139" end="1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555">
                                            <p:txEl>
                                              <p:charRg st="139" end="18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555">
                                            <p:txEl>
                                              <p:charRg st="139" end="18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187" end="2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3555">
                                            <p:txEl>
                                              <p:charRg st="187" end="2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222" end="2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3555">
                                            <p:txEl>
                                              <p:charRg st="222" end="2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4578" name="文本框 106"/>
          <p:cNvSpPr txBox="1"/>
          <p:nvPr/>
        </p:nvSpPr>
        <p:spPr>
          <a:xfrm>
            <a:off x="1946275" y="514350"/>
            <a:ext cx="8478838" cy="17703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7.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甲、乙两个同学分解因式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时，甲看错了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，分解结果为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+2)(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+4)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；乙看错了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，分解结果为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+9)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，求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的值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4579" name="文本框 1"/>
          <p:cNvSpPr txBox="1"/>
          <p:nvPr/>
        </p:nvSpPr>
        <p:spPr>
          <a:xfrm>
            <a:off x="1762125" y="2239963"/>
            <a:ext cx="8447088" cy="40093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解：分解因式甲看错了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，但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是正确的，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其分解结果为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+2)(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+4)=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+6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+8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所以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=6.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同理，乙看错了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，但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是正确的，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分解结果为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+1)(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+9)=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+10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+9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所以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=9.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因此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=15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．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9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24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79">
                                            <p:txEl>
                                              <p:charRg st="24" end="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70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579">
                                            <p:txEl>
                                              <p:charRg st="70" end="8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89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579">
                                            <p:txEl>
                                              <p:charRg st="89" end="1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118" end="1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579">
                                            <p:txEl>
                                              <p:charRg st="118" end="1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164" end="1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4579">
                                            <p:txEl>
                                              <p:charRg st="164" end="18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183" end="2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4579">
                                            <p:txEl>
                                              <p:charRg st="183" end="20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5602" name="组合 59394"/>
          <p:cNvGrpSpPr/>
          <p:nvPr/>
        </p:nvGrpSpPr>
        <p:grpSpPr>
          <a:xfrm>
            <a:off x="2971800" y="2955925"/>
            <a:ext cx="5943600" cy="2438400"/>
            <a:chOff x="0" y="0"/>
            <a:chExt cx="3744" cy="1536"/>
          </a:xfrm>
        </p:grpSpPr>
        <p:sp>
          <p:nvSpPr>
            <p:cNvPr id="25603" name="矩形 59395"/>
            <p:cNvSpPr/>
            <p:nvPr/>
          </p:nvSpPr>
          <p:spPr>
            <a:xfrm>
              <a:off x="0" y="288"/>
              <a:ext cx="1200" cy="1152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04" name="右箭头 59396"/>
            <p:cNvSpPr/>
            <p:nvPr/>
          </p:nvSpPr>
          <p:spPr>
            <a:xfrm>
              <a:off x="1536" y="672"/>
              <a:ext cx="615" cy="306"/>
            </a:xfrm>
            <a:prstGeom prst="rightArrow">
              <a:avLst>
                <a:gd name="adj1" fmla="val 50000"/>
                <a:gd name="adj2" fmla="val 50152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05" name="矩形 59397"/>
            <p:cNvSpPr/>
            <p:nvPr/>
          </p:nvSpPr>
          <p:spPr>
            <a:xfrm>
              <a:off x="2784" y="0"/>
              <a:ext cx="960" cy="1536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06" name="矩形 59398"/>
            <p:cNvSpPr/>
            <p:nvPr/>
          </p:nvSpPr>
          <p:spPr>
            <a:xfrm>
              <a:off x="960" y="288"/>
              <a:ext cx="240" cy="240"/>
            </a:xfrm>
            <a:prstGeom prst="rect">
              <a:avLst/>
            </a:prstGeom>
            <a:solidFill>
              <a:schemeClr val="bg1"/>
            </a:solidFill>
            <a:ln w="9525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5607" name="矩形 59399"/>
          <p:cNvSpPr/>
          <p:nvPr/>
        </p:nvSpPr>
        <p:spPr>
          <a:xfrm>
            <a:off x="2667000" y="4175125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 altLang="zh-CN" sz="2400" b="1" i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08" name="矩形 59400"/>
          <p:cNvSpPr/>
          <p:nvPr/>
        </p:nvSpPr>
        <p:spPr>
          <a:xfrm>
            <a:off x="3733800" y="5165725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 altLang="zh-CN" sz="2400" b="1" i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09" name="矩形 59401"/>
          <p:cNvSpPr/>
          <p:nvPr/>
        </p:nvSpPr>
        <p:spPr>
          <a:xfrm>
            <a:off x="4422775" y="3402965"/>
            <a:ext cx="454025" cy="4603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txBody>
          <a:bodyPr wrap="square" anchor="t">
            <a:spAutoFit/>
          </a:bodyPr>
          <a:p>
            <a:r>
              <a:rPr lang="en-US" altLang="zh-CN" sz="24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400" b="1" i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10" name="矩形 59402"/>
          <p:cNvSpPr/>
          <p:nvPr/>
        </p:nvSpPr>
        <p:spPr>
          <a:xfrm>
            <a:off x="4544695" y="3814445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400" b="1" i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11" name="文本框 59403"/>
          <p:cNvSpPr txBox="1"/>
          <p:nvPr/>
        </p:nvSpPr>
        <p:spPr>
          <a:xfrm>
            <a:off x="7772400" y="5013325"/>
            <a:ext cx="16764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a – b</a:t>
            </a:r>
            <a:endParaRPr lang="en-US" altLang="zh-CN" sz="2400" b="1" i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12" name="文本框 59404"/>
          <p:cNvSpPr txBox="1"/>
          <p:nvPr/>
        </p:nvSpPr>
        <p:spPr>
          <a:xfrm>
            <a:off x="8822373" y="3794125"/>
            <a:ext cx="551815" cy="15240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a + b</a:t>
            </a:r>
            <a:endParaRPr lang="en-US" altLang="zh-CN" sz="2400" b="1" i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13" name="矩形 59405"/>
          <p:cNvSpPr/>
          <p:nvPr/>
        </p:nvSpPr>
        <p:spPr>
          <a:xfrm>
            <a:off x="3768725" y="5622925"/>
            <a:ext cx="484822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i="1" dirty="0">
                <a:solidFill>
                  <a:srgbClr val="F8081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i="1" baseline="30000" dirty="0">
                <a:solidFill>
                  <a:srgbClr val="F8081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i="1" dirty="0">
                <a:solidFill>
                  <a:srgbClr val="F8081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– b</a:t>
            </a:r>
            <a:r>
              <a:rPr lang="en-US" altLang="zh-CN" sz="2800" b="1" i="1" baseline="30000" dirty="0">
                <a:solidFill>
                  <a:srgbClr val="F8081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i="1" dirty="0">
                <a:solidFill>
                  <a:srgbClr val="F8081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=</a:t>
            </a:r>
            <a:endParaRPr lang="en-US" altLang="zh-CN" sz="2800" b="1" i="1" dirty="0">
              <a:solidFill>
                <a:srgbClr val="F8081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14" name="矩形 59406"/>
          <p:cNvSpPr/>
          <p:nvPr/>
        </p:nvSpPr>
        <p:spPr>
          <a:xfrm>
            <a:off x="4868863" y="5622925"/>
            <a:ext cx="28822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8081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b="1" i="1" dirty="0">
                <a:solidFill>
                  <a:srgbClr val="F8081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 + b</a:t>
            </a:r>
            <a:r>
              <a:rPr lang="en-US" altLang="zh-CN" sz="2800" b="1" dirty="0">
                <a:solidFill>
                  <a:srgbClr val="F8081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800" b="1" dirty="0">
                <a:solidFill>
                  <a:srgbClr val="F8081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b="1" i="1" dirty="0">
                <a:solidFill>
                  <a:srgbClr val="F8081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 – b</a:t>
            </a:r>
            <a:r>
              <a:rPr lang="zh-CN" altLang="en-US" sz="2800" b="1" dirty="0">
                <a:solidFill>
                  <a:srgbClr val="F8081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zh-CN" altLang="en-US" sz="2800" b="1" dirty="0">
              <a:solidFill>
                <a:srgbClr val="F8081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15" name="矩形 59407"/>
          <p:cNvSpPr/>
          <p:nvPr/>
        </p:nvSpPr>
        <p:spPr>
          <a:xfrm>
            <a:off x="1862138" y="547688"/>
            <a:ext cx="8351837" cy="2460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1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8.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手工课上，老师给南韩兵同学发下一张如左图形状的纸张，要求他在恰好不浪费纸张的前提下剪拼成右图形状的长方形，作为一幅精美剪纸的衬底，请问你能帮助南韩兵同学解决这个问题吗？能给出数学解释吗？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1" grpId="0"/>
      <p:bldP spid="25612" grpId="0"/>
      <p:bldP spid="25613" grpId="0"/>
      <p:bldP spid="256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3702495" y="2617997"/>
            <a:ext cx="1404000" cy="1404000"/>
            <a:chOff x="9674578" y="2446144"/>
            <a:chExt cx="1556194" cy="1556194"/>
          </a:xfrm>
        </p:grpSpPr>
        <p:grpSp>
          <p:nvGrpSpPr>
            <p:cNvPr id="17" name="组合 16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19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8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>
                <a:solidFill>
                  <a:schemeClr val="accent4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3300" dirty="0">
              <a:solidFill>
                <a:schemeClr val="accent4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22405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归纳总结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63807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构建脉络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5" grpId="0"/>
      <p:bldP spid="3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373267" y="170606"/>
            <a:ext cx="3445466" cy="773918"/>
            <a:chOff x="3590568" y="400194"/>
            <a:chExt cx="5213316" cy="1031890"/>
          </a:xfrm>
        </p:grpSpPr>
        <p:grpSp>
          <p:nvGrpSpPr>
            <p:cNvPr id="9" name="组合 8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2" name="圆角矩形 11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3" name="圆角矩形 12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4" name="TextBox 19"/>
              <p:cNvSpPr txBox="1"/>
              <p:nvPr/>
            </p:nvSpPr>
            <p:spPr>
              <a:xfrm>
                <a:off x="7752953" y="5433395"/>
                <a:ext cx="278798" cy="1691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4055479" y="575194"/>
              <a:ext cx="4283494" cy="737446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ctr"/>
              <a:r>
                <a:rPr lang="zh-CN" altLang="en-US" sz="3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课堂小结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26627" name="矩形 1"/>
          <p:cNvSpPr/>
          <p:nvPr/>
        </p:nvSpPr>
        <p:spPr>
          <a:xfrm>
            <a:off x="1658938" y="2290763"/>
            <a:ext cx="571500" cy="1762125"/>
          </a:xfrm>
          <a:prstGeom prst="rect">
            <a:avLst/>
          </a:prstGeom>
          <a:noFill/>
          <a:ln w="222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t"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因式分解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628" name="矩形 3"/>
          <p:cNvSpPr/>
          <p:nvPr/>
        </p:nvSpPr>
        <p:spPr>
          <a:xfrm>
            <a:off x="3072130" y="1136650"/>
            <a:ext cx="7430770" cy="1252220"/>
          </a:xfrm>
          <a:prstGeom prst="rect">
            <a:avLst/>
          </a:prstGeom>
          <a:noFill/>
          <a:ln w="222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t"/>
          <a:p>
            <a:pPr>
              <a:lnSpc>
                <a:spcPct val="13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定义：把一个多项式化成几个整式的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_____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的形式，叫做因式分解，也可称为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___________.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629" name="矩形 4"/>
          <p:cNvSpPr/>
          <p:nvPr/>
        </p:nvSpPr>
        <p:spPr>
          <a:xfrm>
            <a:off x="3049588" y="2957513"/>
            <a:ext cx="7086600" cy="527050"/>
          </a:xfrm>
          <a:prstGeom prst="rect">
            <a:avLst/>
          </a:prstGeom>
          <a:noFill/>
          <a:ln w="222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t"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其中，每个整式叫做这个多项式的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_______.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6630" name="组合 22"/>
          <p:cNvGrpSpPr/>
          <p:nvPr/>
        </p:nvGrpSpPr>
        <p:grpSpPr>
          <a:xfrm>
            <a:off x="2316480" y="1657350"/>
            <a:ext cx="708025" cy="3067050"/>
            <a:chOff x="0" y="0"/>
            <a:chExt cx="1088" cy="3060"/>
          </a:xfrm>
          <a:noFill/>
        </p:grpSpPr>
        <p:sp>
          <p:nvSpPr>
            <p:cNvPr id="26631" name="左大括号 7"/>
            <p:cNvSpPr/>
            <p:nvPr/>
          </p:nvSpPr>
          <p:spPr>
            <a:xfrm>
              <a:off x="0" y="0"/>
              <a:ext cx="1088" cy="3061"/>
            </a:xfrm>
            <a:prstGeom prst="leftBrace">
              <a:avLst>
                <a:gd name="adj1" fmla="val 8036"/>
                <a:gd name="adj2" fmla="val 50000"/>
              </a:avLst>
            </a:prstGeom>
            <a:grpFill/>
            <a:ln w="22225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26632" name="直接连接符 8"/>
            <p:cNvCxnSpPr/>
            <p:nvPr/>
          </p:nvCxnSpPr>
          <p:spPr>
            <a:xfrm>
              <a:off x="164" y="1524"/>
              <a:ext cx="693" cy="12"/>
            </a:xfrm>
            <a:prstGeom prst="line">
              <a:avLst/>
            </a:prstGeom>
            <a:grpFill/>
            <a:ln w="22225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sp>
        <p:nvSpPr>
          <p:cNvPr id="26633" name="矩形 4"/>
          <p:cNvSpPr/>
          <p:nvPr/>
        </p:nvSpPr>
        <p:spPr>
          <a:xfrm>
            <a:off x="3034030" y="4272280"/>
            <a:ext cx="2343150" cy="999490"/>
          </a:xfrm>
          <a:prstGeom prst="rect">
            <a:avLst/>
          </a:prstGeom>
          <a:noFill/>
          <a:ln w="222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t"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与多项式乘法运算的关系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634" name="左大括号 15"/>
          <p:cNvSpPr/>
          <p:nvPr/>
        </p:nvSpPr>
        <p:spPr>
          <a:xfrm>
            <a:off x="5424488" y="4027488"/>
            <a:ext cx="215900" cy="1244600"/>
          </a:xfrm>
          <a:prstGeom prst="leftBrace">
            <a:avLst>
              <a:gd name="adj1" fmla="val 7739"/>
              <a:gd name="adj2" fmla="val 50000"/>
            </a:avLst>
          </a:prstGeom>
          <a:noFill/>
          <a:ln w="222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t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5" name="矩形 10"/>
          <p:cNvSpPr/>
          <p:nvPr/>
        </p:nvSpPr>
        <p:spPr>
          <a:xfrm>
            <a:off x="5692775" y="3800475"/>
            <a:ext cx="3508375" cy="511175"/>
          </a:xfrm>
          <a:prstGeom prst="rect">
            <a:avLst/>
          </a:prstGeom>
          <a:noFill/>
          <a:ln w="222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t"/>
          <a:p>
            <a:r>
              <a:rPr lang="zh-CN" altLang="en-US" sz="2800" u="sng" dirty="0">
                <a:latin typeface="黑体" panose="02010609060101010101" charset="-122"/>
                <a:ea typeface="黑体" panose="02010609060101010101" charset="-122"/>
              </a:rPr>
              <a:t>    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的变形过程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636" name="矩形 11"/>
          <p:cNvSpPr/>
          <p:nvPr/>
        </p:nvSpPr>
        <p:spPr>
          <a:xfrm>
            <a:off x="5692775" y="4478338"/>
            <a:ext cx="4716463" cy="1755775"/>
          </a:xfrm>
          <a:prstGeom prst="rect">
            <a:avLst/>
          </a:prstGeom>
          <a:noFill/>
          <a:ln w="222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t"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前者是把一个多项式化为几个整式的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_____.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，后者是把几个整式的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______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化为一个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_________.</a:t>
            </a:r>
            <a:r>
              <a:rPr lang="zh-CN" altLang="en-US" sz="2800" u="sng" dirty="0">
                <a:latin typeface="黑体" panose="02010609060101010101" charset="-122"/>
                <a:ea typeface="黑体" panose="02010609060101010101" charset="-122"/>
              </a:rPr>
              <a:t>     </a:t>
            </a:r>
            <a:endParaRPr lang="en-US" altLang="zh-CN" sz="2800" u="sng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637" name="文本框 16"/>
          <p:cNvSpPr txBox="1"/>
          <p:nvPr/>
        </p:nvSpPr>
        <p:spPr>
          <a:xfrm>
            <a:off x="9009063" y="1181100"/>
            <a:ext cx="601662" cy="521970"/>
          </a:xfrm>
          <a:prstGeom prst="rect">
            <a:avLst/>
          </a:prstGeom>
          <a:noFill/>
          <a:ln w="22225">
            <a:noFill/>
          </a:ln>
        </p:spPr>
        <p:txBody>
          <a:bodyPr wrap="squar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积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638" name="文本框 16"/>
          <p:cNvSpPr txBox="1"/>
          <p:nvPr/>
        </p:nvSpPr>
        <p:spPr>
          <a:xfrm>
            <a:off x="8291513" y="1735138"/>
            <a:ext cx="1638300" cy="521970"/>
          </a:xfrm>
          <a:prstGeom prst="rect">
            <a:avLst/>
          </a:prstGeom>
          <a:noFill/>
          <a:ln w="22225">
            <a:noFill/>
          </a:ln>
        </p:spPr>
        <p:txBody>
          <a:bodyPr wrap="squar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分解因式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639" name="文本框 16"/>
          <p:cNvSpPr txBox="1"/>
          <p:nvPr/>
        </p:nvSpPr>
        <p:spPr>
          <a:xfrm>
            <a:off x="8612188" y="2932113"/>
            <a:ext cx="998537" cy="521970"/>
          </a:xfrm>
          <a:prstGeom prst="rect">
            <a:avLst/>
          </a:prstGeom>
          <a:noFill/>
          <a:ln w="22225">
            <a:noFill/>
          </a:ln>
        </p:spPr>
        <p:txBody>
          <a:bodyPr wrap="squar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因式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640" name="文本框 16"/>
          <p:cNvSpPr txBox="1"/>
          <p:nvPr/>
        </p:nvSpPr>
        <p:spPr>
          <a:xfrm>
            <a:off x="5876925" y="3779838"/>
            <a:ext cx="1041400" cy="521970"/>
          </a:xfrm>
          <a:prstGeom prst="rect">
            <a:avLst/>
          </a:prstGeom>
          <a:noFill/>
          <a:ln w="22225">
            <a:noFill/>
          </a:ln>
        </p:spPr>
        <p:txBody>
          <a:bodyPr wrap="squar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相反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641" name="文本框 16"/>
          <p:cNvSpPr txBox="1"/>
          <p:nvPr/>
        </p:nvSpPr>
        <p:spPr>
          <a:xfrm>
            <a:off x="5876925" y="5715000"/>
            <a:ext cx="1393825" cy="521970"/>
          </a:xfrm>
          <a:prstGeom prst="rect">
            <a:avLst/>
          </a:prstGeom>
          <a:noFill/>
          <a:ln w="22225">
            <a:noFill/>
          </a:ln>
        </p:spPr>
        <p:txBody>
          <a:bodyPr wrap="squar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多项式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642" name="文本框 16"/>
          <p:cNvSpPr txBox="1"/>
          <p:nvPr/>
        </p:nvSpPr>
        <p:spPr>
          <a:xfrm>
            <a:off x="7186613" y="4854575"/>
            <a:ext cx="998537" cy="521970"/>
          </a:xfrm>
          <a:prstGeom prst="rect">
            <a:avLst/>
          </a:prstGeom>
          <a:noFill/>
          <a:ln w="22225">
            <a:noFill/>
          </a:ln>
        </p:spPr>
        <p:txBody>
          <a:bodyPr wrap="squar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乘积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643" name="文本框 16"/>
          <p:cNvSpPr txBox="1"/>
          <p:nvPr/>
        </p:nvSpPr>
        <p:spPr>
          <a:xfrm>
            <a:off x="7672388" y="5302250"/>
            <a:ext cx="998537" cy="521970"/>
          </a:xfrm>
          <a:prstGeom prst="rect">
            <a:avLst/>
          </a:prstGeom>
          <a:noFill/>
          <a:ln w="22225">
            <a:noFill/>
          </a:ln>
        </p:spPr>
        <p:txBody>
          <a:bodyPr wrap="squar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乘积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6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66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6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ldLvl="0" animBg="1"/>
      <p:bldP spid="26628" grpId="0" bldLvl="0" animBg="1"/>
      <p:bldP spid="26629" grpId="0" bldLvl="0" animBg="1"/>
      <p:bldP spid="26633" grpId="0" bldLvl="0" animBg="1"/>
      <p:bldP spid="26634" grpId="0" bldLvl="0" animBg="1"/>
      <p:bldP spid="26635" grpId="0" bldLvl="0" animBg="1"/>
      <p:bldP spid="26636" grpId="0" bldLvl="0" animBg="1"/>
      <p:bldP spid="26637" grpId="0" bldLvl="0" animBg="1"/>
      <p:bldP spid="26638" grpId="0" bldLvl="0" animBg="1"/>
      <p:bldP spid="26639" grpId="0" bldLvl="0" animBg="1"/>
      <p:bldP spid="26640" grpId="0" bldLvl="0" animBg="1"/>
      <p:bldP spid="26641" grpId="0" bldLvl="0" animBg="1"/>
      <p:bldP spid="26642" grpId="0" bldLvl="0" animBg="1"/>
      <p:bldP spid="2664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 smtClean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3300" dirty="0">
              <a:solidFill>
                <a:schemeClr val="accent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688801" y="2595094"/>
            <a:ext cx="1417696" cy="1417696"/>
            <a:chOff x="997758" y="2442742"/>
            <a:chExt cx="1556194" cy="1556194"/>
          </a:xfrm>
        </p:grpSpPr>
        <p:grpSp>
          <p:nvGrpSpPr>
            <p:cNvPr id="43" name="组合 42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4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4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5296711" y="3466386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j-ea"/>
                <a:ea typeface="+mj-ea"/>
              </a:rPr>
              <a:t>教学目标</a:t>
            </a:r>
            <a:endParaRPr lang="zh-CN" altLang="en-US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776896" y="3466272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教学重点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79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8" grpId="0"/>
      <p:bldP spid="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2023745" y="1162685"/>
            <a:ext cx="2158365" cy="727075"/>
            <a:chOff x="621080" y="3189168"/>
            <a:chExt cx="2528972" cy="717590"/>
          </a:xfrm>
        </p:grpSpPr>
        <p:grpSp>
          <p:nvGrpSpPr>
            <p:cNvPr id="8" name="组合 7"/>
            <p:cNvGrpSpPr/>
            <p:nvPr/>
          </p:nvGrpSpPr>
          <p:grpSpPr>
            <a:xfrm>
              <a:off x="621080" y="3189168"/>
              <a:ext cx="2528972" cy="717590"/>
              <a:chOff x="9087077" y="1527388"/>
              <a:chExt cx="2303707" cy="2303706"/>
            </a:xfrm>
          </p:grpSpPr>
          <p:sp>
            <p:nvSpPr>
              <p:cNvPr id="11" name="椭圆 33"/>
              <p:cNvSpPr/>
              <p:nvPr/>
            </p:nvSpPr>
            <p:spPr>
              <a:xfrm>
                <a:off x="9087077" y="1527388"/>
                <a:ext cx="2303707" cy="2303706"/>
              </a:xfrm>
              <a:prstGeom prst="roundRect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sz="1350" kern="0">
                  <a:solidFill>
                    <a:sysClr val="window" lastClr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椭圆 34"/>
              <p:cNvSpPr/>
              <p:nvPr/>
            </p:nvSpPr>
            <p:spPr>
              <a:xfrm>
                <a:off x="9166557" y="1710379"/>
                <a:ext cx="2144746" cy="1937724"/>
              </a:xfrm>
              <a:prstGeom prst="roundRect">
                <a:avLst/>
              </a:prstGeom>
              <a:solidFill>
                <a:schemeClr val="accent2"/>
              </a:solidFill>
              <a:ln w="2540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zh-CN" altLang="en-US" sz="1350" kern="0">
                  <a:solidFill>
                    <a:sysClr val="window" lastClr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9" name="Text Box 22"/>
            <p:cNvSpPr txBox="1">
              <a:spLocks noChangeArrowheads="1"/>
            </p:cNvSpPr>
            <p:nvPr/>
          </p:nvSpPr>
          <p:spPr bwMode="invGray">
            <a:xfrm>
              <a:off x="1052853" y="3328318"/>
              <a:ext cx="1665427" cy="454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9pPr>
            </a:lstStyle>
            <a:p>
              <a:pPr eaLnBrk="1" hangingPunct="1"/>
              <a:r>
                <a:rPr lang="zh-CN" altLang="en-US" sz="2400" dirty="0">
                  <a:solidFill>
                    <a:schemeClr val="bg1"/>
                  </a:solidFill>
                  <a:latin typeface="+mn-ea"/>
                  <a:ea typeface="+mn-ea"/>
                </a:rPr>
                <a:t>学习目标</a:t>
              </a:r>
              <a:endParaRPr lang="zh-CN" altLang="en-US" sz="24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4107" name="Rectangle 1"/>
          <p:cNvSpPr/>
          <p:nvPr/>
        </p:nvSpPr>
        <p:spPr>
          <a:xfrm>
            <a:off x="1835150" y="2257266"/>
            <a:ext cx="8280400" cy="15989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200025" algn="just">
              <a:lnSpc>
                <a:spcPct val="160000"/>
              </a:lnSpc>
              <a:spcBef>
                <a:spcPct val="30000"/>
              </a:spcBef>
            </a:pPr>
            <a:r>
              <a:rPr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1.理解因式分解的意义和概念;</a:t>
            </a:r>
            <a:endParaRPr sz="28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00025" algn="just">
              <a:lnSpc>
                <a:spcPct val="160000"/>
              </a:lnSpc>
              <a:spcBef>
                <a:spcPct val="30000"/>
              </a:spcBef>
            </a:pPr>
            <a:r>
              <a:rPr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2.掌握因式分解与整式乘法的区别和联系.（重点）</a:t>
            </a:r>
            <a:endParaRPr sz="28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791335" y="366395"/>
            <a:ext cx="2261235" cy="70675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1851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4283863" y="505473"/>
              <a:ext cx="4283494" cy="8075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新课导入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5122" name="文本框 45057"/>
          <p:cNvSpPr txBox="1"/>
          <p:nvPr/>
        </p:nvSpPr>
        <p:spPr>
          <a:xfrm>
            <a:off x="2424113" y="2336800"/>
            <a:ext cx="50292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问题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en-US" altLang="zh-CN" sz="2800" dirty="0">
                <a:solidFill>
                  <a:srgbClr val="00808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6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等于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乘哪个整数？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5123" name="文本框 45060"/>
          <p:cNvSpPr txBox="1"/>
          <p:nvPr/>
        </p:nvSpPr>
        <p:spPr>
          <a:xfrm>
            <a:off x="4138613" y="3043238"/>
            <a:ext cx="16002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2×3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4" name="文本框 45061"/>
          <p:cNvSpPr txBox="1"/>
          <p:nvPr/>
        </p:nvSpPr>
        <p:spPr>
          <a:xfrm>
            <a:off x="2424113" y="3894138"/>
            <a:ext cx="57912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问题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solidFill>
                  <a:srgbClr val="00808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等于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乘哪个多项式？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5125" name="对象 5124"/>
          <p:cNvGraphicFramePr>
            <a:graphicFrameLocks noChangeAspect="1"/>
          </p:cNvGraphicFramePr>
          <p:nvPr/>
        </p:nvGraphicFramePr>
        <p:xfrm>
          <a:off x="3952875" y="4654550"/>
          <a:ext cx="2733675" cy="53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1296035" imgH="254000" progId="Equation.DSMT4">
                  <p:embed/>
                </p:oleObj>
              </mc:Choice>
              <mc:Fallback>
                <p:oleObj name="" r:id="rId1" imgW="1296035" imgH="254000" progId="Equation.DSMT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952875" y="4654550"/>
                        <a:ext cx="2733675" cy="5381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7" name="圆角矩形 31"/>
          <p:cNvSpPr/>
          <p:nvPr/>
        </p:nvSpPr>
        <p:spPr>
          <a:xfrm>
            <a:off x="1992313" y="1392238"/>
            <a:ext cx="1857375" cy="482600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回顾与思考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3702497" y="2601941"/>
            <a:ext cx="1404000" cy="1404000"/>
            <a:chOff x="3843955" y="2446144"/>
            <a:chExt cx="1556194" cy="1556194"/>
          </a:xfrm>
        </p:grpSpPr>
        <p:grpSp>
          <p:nvGrpSpPr>
            <p:cNvPr id="14" name="组合 1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2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17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8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9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 smtClean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05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典例精讲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15301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归纳总结</a:t>
            </a:r>
            <a:endParaRPr lang="zh-CN" altLang="en-US" dirty="0" smtClean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656080" y="135255"/>
            <a:ext cx="2098040" cy="63817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2050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4066116" y="461323"/>
              <a:ext cx="4283494" cy="8943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讲授新课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6156" name="文本框 6151"/>
          <p:cNvSpPr txBox="1"/>
          <p:nvPr/>
        </p:nvSpPr>
        <p:spPr>
          <a:xfrm>
            <a:off x="1809275" y="851751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因式分解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6146" name="Text Box 3"/>
          <p:cNvSpPr txBox="1"/>
          <p:nvPr/>
        </p:nvSpPr>
        <p:spPr>
          <a:xfrm>
            <a:off x="1990725" y="1525588"/>
            <a:ext cx="69342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1.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运用整式乘法法则或公式填空：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6147" name="Text Box 57"/>
          <p:cNvSpPr txBox="1"/>
          <p:nvPr/>
        </p:nvSpPr>
        <p:spPr>
          <a:xfrm>
            <a:off x="2208213" y="1828800"/>
            <a:ext cx="5562600" cy="20300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(1) 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a+b+c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)= </a:t>
            </a:r>
            <a:r>
              <a:rPr lang="en-US" altLang="zh-CN" sz="2800" b="1" u="sng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        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；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(2) 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+1)(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-1)=  </a:t>
            </a:r>
            <a:r>
              <a:rPr lang="en-US" altLang="zh-CN" sz="2800" b="1" u="sng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；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(3) 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a+b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en-US" altLang="zh-CN" sz="2800" b="1" u="sng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        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6148" name="Rectangle 71"/>
          <p:cNvSpPr/>
          <p:nvPr/>
        </p:nvSpPr>
        <p:spPr>
          <a:xfrm>
            <a:off x="4605338" y="1970088"/>
            <a:ext cx="19323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ma+mb+mc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149" name="Rectangle 72"/>
          <p:cNvSpPr/>
          <p:nvPr/>
        </p:nvSpPr>
        <p:spPr>
          <a:xfrm>
            <a:off x="4910138" y="2633663"/>
            <a:ext cx="82994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-1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150" name="Rectangle 73"/>
          <p:cNvSpPr/>
          <p:nvPr/>
        </p:nvSpPr>
        <p:spPr>
          <a:xfrm>
            <a:off x="4292600" y="3322638"/>
            <a:ext cx="179705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+2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159" name="Text Box 18"/>
          <p:cNvSpPr txBox="1"/>
          <p:nvPr/>
        </p:nvSpPr>
        <p:spPr>
          <a:xfrm>
            <a:off x="2006600" y="3965575"/>
            <a:ext cx="56388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2.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根据等式的性质填空：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6160" name="Text Box 54"/>
          <p:cNvSpPr txBox="1"/>
          <p:nvPr/>
        </p:nvSpPr>
        <p:spPr>
          <a:xfrm>
            <a:off x="2181225" y="4556125"/>
            <a:ext cx="6019800" cy="18148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(1) 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ma+mb+mc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=(      )(            )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(2) 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－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 =(        )(          )</a:t>
            </a:r>
            <a:r>
              <a:rPr lang="en-US" altLang="zh-CN" sz="2800" b="1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endParaRPr lang="en-US" altLang="zh-CN" sz="2800" b="1" u="sng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(3) 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+2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=(          )</a:t>
            </a:r>
            <a:r>
              <a:rPr lang="en-US" altLang="zh-CN" sz="28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en-US" altLang="zh-CN" sz="2800" b="1" baseline="300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161" name="Rectangle 74"/>
          <p:cNvSpPr/>
          <p:nvPr/>
        </p:nvSpPr>
        <p:spPr>
          <a:xfrm>
            <a:off x="4929188" y="4556125"/>
            <a:ext cx="17341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    a+b+c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162" name="Rectangle 75"/>
          <p:cNvSpPr/>
          <p:nvPr/>
        </p:nvSpPr>
        <p:spPr>
          <a:xfrm>
            <a:off x="4090035" y="5216525"/>
            <a:ext cx="180784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x+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163" name="Rectangle 76"/>
          <p:cNvSpPr/>
          <p:nvPr/>
        </p:nvSpPr>
        <p:spPr>
          <a:xfrm>
            <a:off x="4827588" y="5835650"/>
            <a:ext cx="82994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a+b </a:t>
            </a:r>
            <a:endParaRPr lang="en-US" altLang="zh-CN" sz="2800" b="1" i="1" baseline="300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6164" name="Group 80"/>
          <p:cNvGrpSpPr/>
          <p:nvPr/>
        </p:nvGrpSpPr>
        <p:grpSpPr>
          <a:xfrm>
            <a:off x="7443788" y="2522538"/>
            <a:ext cx="3251200" cy="1739900"/>
            <a:chOff x="0" y="0"/>
            <a:chExt cx="1853" cy="1075"/>
          </a:xfrm>
        </p:grpSpPr>
        <p:sp>
          <p:nvSpPr>
            <p:cNvPr id="6165" name="AutoShape 51"/>
            <p:cNvSpPr/>
            <p:nvPr/>
          </p:nvSpPr>
          <p:spPr>
            <a:xfrm>
              <a:off x="5" y="0"/>
              <a:ext cx="1776" cy="1075"/>
            </a:xfrm>
            <a:prstGeom prst="wedgeRoundRectCallout">
              <a:avLst>
                <a:gd name="adj1" fmla="val -81259"/>
                <a:gd name="adj2" fmla="val 122398"/>
                <a:gd name="adj3" fmla="val 16667"/>
              </a:avLst>
            </a:prstGeom>
            <a:solidFill>
              <a:srgbClr val="D6F5F5"/>
            </a:solidFill>
            <a:ln w="9525" cap="flat" cmpd="sng">
              <a:solidFill>
                <a:srgbClr val="00B0F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6" name="Text Box 50"/>
            <p:cNvSpPr txBox="1"/>
            <p:nvPr/>
          </p:nvSpPr>
          <p:spPr>
            <a:xfrm>
              <a:off x="0" y="44"/>
              <a:ext cx="1853" cy="8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charset="-122"/>
                </a:rPr>
                <a:t>都是多项式化为几个整式的积的形式</a:t>
              </a:r>
              <a:endPara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</p:grpSp>
      <p:pic>
        <p:nvPicPr>
          <p:cNvPr id="6167" name="Group 8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45250" y="2516188"/>
            <a:ext cx="4249738" cy="30241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3" dur="500"/>
                                        <p:tgtEl>
                                          <p:spTgt spid="6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6149" grpId="0"/>
      <p:bldP spid="6150" grpId="0"/>
      <p:bldP spid="6159" grpId="0"/>
      <p:bldP spid="6160" grpId="0"/>
      <p:bldP spid="6161" grpId="0"/>
      <p:bldP spid="6162" grpId="0"/>
      <p:bldP spid="616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70" name="矩形 46081"/>
          <p:cNvSpPr/>
          <p:nvPr/>
        </p:nvSpPr>
        <p:spPr>
          <a:xfrm>
            <a:off x="2220913" y="896938"/>
            <a:ext cx="7629525" cy="20300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   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对于整数 6 与 2，有整数 3 使得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6＝2×3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，我们把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叫作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6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的一个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因数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．同理，3也是6的一个因数．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7171" name="组合 46098"/>
          <p:cNvGrpSpPr/>
          <p:nvPr/>
        </p:nvGrpSpPr>
        <p:grpSpPr>
          <a:xfrm>
            <a:off x="2220913" y="3171825"/>
            <a:ext cx="7848600" cy="2030413"/>
            <a:chOff x="0" y="0"/>
            <a:chExt cx="4944" cy="1279"/>
          </a:xfrm>
        </p:grpSpPr>
        <p:sp>
          <p:nvSpPr>
            <p:cNvPr id="7172" name="文本框 46083"/>
            <p:cNvSpPr txBox="1"/>
            <p:nvPr/>
          </p:nvSpPr>
          <p:spPr>
            <a:xfrm>
              <a:off x="0" y="0"/>
              <a:ext cx="4944" cy="127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charset="-122"/>
                </a:rPr>
                <a:t>        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charset="-122"/>
                </a:rPr>
                <a:t>对于多项式                      ，有多项式 </a:t>
              </a:r>
              <a:r>
                <a:rPr lang="zh-CN" altLang="en-US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x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－1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charset="-122"/>
                </a:rPr>
                <a:t>使得		                  ，我们把</a:t>
              </a:r>
              <a:r>
                <a:rPr lang="zh-CN" altLang="en-US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x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+1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charset="-122"/>
                </a:rPr>
                <a:t>叫作 </a:t>
              </a:r>
              <a:r>
                <a:rPr lang="zh-CN" altLang="en-US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x</a:t>
              </a:r>
              <a:r>
                <a:rPr lang="zh-CN" altLang="en-US" sz="2800" baseline="300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2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－1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charset="-122"/>
                </a:rPr>
                <a:t>的一个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因式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charset="-122"/>
                </a:rPr>
                <a:t>，同理，</a:t>
              </a:r>
              <a:r>
                <a:rPr lang="zh-CN" altLang="en-US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x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－1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charset="-122"/>
                </a:rPr>
                <a:t>也是 </a:t>
              </a:r>
              <a:r>
                <a:rPr lang="zh-CN" altLang="en-US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x</a:t>
              </a:r>
              <a:r>
                <a:rPr lang="zh-CN" altLang="en-US" sz="2800" baseline="300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2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－1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charset="-122"/>
                </a:rPr>
                <a:t> 的一个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因式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charset="-122"/>
                </a:rPr>
                <a:t>．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pic>
          <p:nvPicPr>
            <p:cNvPr id="7173" name="图片 4608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637" y="118"/>
              <a:ext cx="1180" cy="326"/>
            </a:xfrm>
            <a:prstGeom prst="rect">
              <a:avLst/>
            </a:prstGeom>
            <a:noFill/>
            <a:ln w="9525">
              <a:noFill/>
            </a:ln>
          </p:spPr>
        </p:pic>
        <p:graphicFrame>
          <p:nvGraphicFramePr>
            <p:cNvPr id="7174" name="对象 7173"/>
            <p:cNvGraphicFramePr>
              <a:graphicFrameLocks noChangeAspect="1"/>
            </p:cNvGraphicFramePr>
            <p:nvPr/>
          </p:nvGraphicFramePr>
          <p:xfrm>
            <a:off x="303" y="480"/>
            <a:ext cx="1860" cy="3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8" name="" r:id="rId2" imgW="1297940" imgH="254635" progId="Equation.DSMT4">
                    <p:embed/>
                  </p:oleObj>
                </mc:Choice>
                <mc:Fallback>
                  <p:oleObj name="" r:id="rId2" imgW="1297940" imgH="254635" progId="Equation.DSMT4">
                    <p:embed/>
                    <p:pic>
                      <p:nvPicPr>
                        <p:cNvPr id="0" name="图片 3077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303" y="480"/>
                          <a:ext cx="1860" cy="36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194" name="Text Box 2"/>
          <p:cNvSpPr txBox="1"/>
          <p:nvPr/>
        </p:nvSpPr>
        <p:spPr>
          <a:xfrm>
            <a:off x="1838325" y="3261995"/>
            <a:ext cx="8515350" cy="2676525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ysDash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定义：</a:t>
            </a:r>
            <a:endParaRPr lang="zh-CN" altLang="en-US" sz="2800" dirty="0">
              <a:solidFill>
                <a:srgbClr val="00808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  像这样，把</a:t>
            </a:r>
            <a:r>
              <a:rPr lang="zh-CN" altLang="en-US" sz="2800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一个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多项式分解成</a:t>
            </a:r>
            <a:r>
              <a:rPr lang="zh-CN" altLang="en-US" sz="2800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几个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整式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的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乘积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的形式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叫做多项式的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因式分解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，也叫做将多项式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分解因式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195" name="圆角矩形 31"/>
          <p:cNvSpPr/>
          <p:nvPr/>
        </p:nvSpPr>
        <p:spPr>
          <a:xfrm>
            <a:off x="1847850" y="523875"/>
            <a:ext cx="1577975" cy="52387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概念学习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60" name="Text Box 54"/>
          <p:cNvSpPr txBox="1"/>
          <p:nvPr/>
        </p:nvSpPr>
        <p:spPr>
          <a:xfrm>
            <a:off x="4297045" y="1231900"/>
            <a:ext cx="6019800" cy="18148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ma+mb+mc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    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－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 =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        )(          )</a:t>
            </a:r>
            <a:r>
              <a:rPr lang="en-US" altLang="zh-CN" sz="2800" b="1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2800" b="1" u="sng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+2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=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61" name="Rectangle 74"/>
          <p:cNvSpPr/>
          <p:nvPr/>
        </p:nvSpPr>
        <p:spPr>
          <a:xfrm>
            <a:off x="6327458" y="1242060"/>
            <a:ext cx="16452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   a+b+c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162" name="Rectangle 75"/>
          <p:cNvSpPr/>
          <p:nvPr/>
        </p:nvSpPr>
        <p:spPr>
          <a:xfrm>
            <a:off x="5758815" y="1876425"/>
            <a:ext cx="189674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x+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163" name="Rectangle 76"/>
          <p:cNvSpPr/>
          <p:nvPr/>
        </p:nvSpPr>
        <p:spPr>
          <a:xfrm>
            <a:off x="6486208" y="2511425"/>
            <a:ext cx="82994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a+b </a:t>
            </a:r>
            <a:endParaRPr lang="en-US" altLang="zh-CN" sz="2800" b="1" i="1" baseline="300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自定义 42-绿色清新">
      <a:dk1>
        <a:sysClr val="windowText" lastClr="000000"/>
      </a:dk1>
      <a:lt1>
        <a:sysClr val="window" lastClr="FFFFFF"/>
      </a:lt1>
      <a:dk2>
        <a:srgbClr val="212745"/>
      </a:dk2>
      <a:lt2>
        <a:srgbClr val="7F7F7F"/>
      </a:lt2>
      <a:accent1>
        <a:srgbClr val="138A40"/>
      </a:accent1>
      <a:accent2>
        <a:srgbClr val="138A40"/>
      </a:accent2>
      <a:accent3>
        <a:srgbClr val="138A40"/>
      </a:accent3>
      <a:accent4>
        <a:srgbClr val="138A40"/>
      </a:accent4>
      <a:accent5>
        <a:srgbClr val="138A40"/>
      </a:accent5>
      <a:accent6>
        <a:srgbClr val="138A40"/>
      </a:accent6>
      <a:hlink>
        <a:srgbClr val="56C7AA"/>
      </a:hlink>
      <a:folHlink>
        <a:srgbClr val="59A8D1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3618</Words>
  <Application>WPS 演示</Application>
  <PresentationFormat>自定义</PresentationFormat>
  <Paragraphs>348</Paragraphs>
  <Slides>27</Slides>
  <Notes>26</Notes>
  <HiddenSlides>0</HiddenSlides>
  <MMClips>1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9</vt:i4>
      </vt:variant>
      <vt:variant>
        <vt:lpstr>幻灯片标题</vt:lpstr>
      </vt:variant>
      <vt:variant>
        <vt:i4>27</vt:i4>
      </vt:variant>
    </vt:vector>
  </HeadingPairs>
  <TitlesOfParts>
    <vt:vector size="49" baseType="lpstr">
      <vt:lpstr>Arial</vt:lpstr>
      <vt:lpstr>宋体</vt:lpstr>
      <vt:lpstr>Wingdings</vt:lpstr>
      <vt:lpstr>微软雅黑 Light</vt:lpstr>
      <vt:lpstr>华文行楷</vt:lpstr>
      <vt:lpstr>微软雅黑</vt:lpstr>
      <vt:lpstr>隶书</vt:lpstr>
      <vt:lpstr>黑体</vt:lpstr>
      <vt:lpstr>造字工房悦黑（非商用）常规体</vt:lpstr>
      <vt:lpstr>Calibri</vt:lpstr>
      <vt:lpstr>Times New Roman</vt:lpstr>
      <vt:lpstr>Arial Unicode MS</vt:lpstr>
      <vt:lpstr>Office 主题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Sky123.Org</dc:creator>
  <cp:lastModifiedBy>慢慢来</cp:lastModifiedBy>
  <cp:revision>104</cp:revision>
  <dcterms:created xsi:type="dcterms:W3CDTF">2015-10-07T07:18:00Z</dcterms:created>
  <dcterms:modified xsi:type="dcterms:W3CDTF">2025-02-07T01:23:18Z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743F4026510C4E7D9F1FDD526032375F</vt:lpwstr>
  </property>
</Properties>
</file>