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sldIdLst>
    <p:sldId id="516" r:id="rId4"/>
    <p:sldId id="517" r:id="rId5"/>
    <p:sldId id="544" r:id="rId7"/>
    <p:sldId id="393" r:id="rId8"/>
    <p:sldId id="275" r:id="rId9"/>
    <p:sldId id="545" r:id="rId10"/>
    <p:sldId id="471" r:id="rId11"/>
    <p:sldId id="472" r:id="rId12"/>
    <p:sldId id="473" r:id="rId13"/>
    <p:sldId id="474" r:id="rId14"/>
    <p:sldId id="475" r:id="rId15"/>
    <p:sldId id="550" r:id="rId16"/>
    <p:sldId id="551" r:id="rId17"/>
    <p:sldId id="476" r:id="rId18"/>
    <p:sldId id="549" r:id="rId19"/>
    <p:sldId id="441" r:id="rId20"/>
    <p:sldId id="438" r:id="rId21"/>
    <p:sldId id="552" r:id="rId22"/>
    <p:sldId id="553" r:id="rId23"/>
    <p:sldId id="554" r:id="rId24"/>
    <p:sldId id="440" r:id="rId25"/>
    <p:sldId id="464" r:id="rId26"/>
    <p:sldId id="480" r:id="rId27"/>
    <p:sldId id="477" r:id="rId28"/>
    <p:sldId id="478" r:id="rId29"/>
    <p:sldId id="479" r:id="rId30"/>
    <p:sldId id="546" r:id="rId31"/>
    <p:sldId id="387" r:id="rId32"/>
    <p:sldId id="555" r:id="rId33"/>
    <p:sldId id="557" r:id="rId34"/>
    <p:sldId id="465" r:id="rId35"/>
    <p:sldId id="466" r:id="rId36"/>
    <p:sldId id="547" r:id="rId37"/>
    <p:sldId id="359" r:id="rId3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400" b="0" i="0" u="none" kern="1200" baseline="0">
        <a:solidFill>
          <a:srgbClr val="FF0000"/>
        </a:solidFill>
        <a:latin typeface="Arial" panose="020B0604020202020204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400" b="0" i="0" u="none" kern="1200" baseline="0">
        <a:solidFill>
          <a:srgbClr val="FF0000"/>
        </a:solidFill>
        <a:latin typeface="Arial" panose="020B0604020202020204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400" b="0" i="0" u="none" kern="1200" baseline="0">
        <a:solidFill>
          <a:srgbClr val="FF0000"/>
        </a:solidFill>
        <a:latin typeface="Arial" panose="020B0604020202020204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400" b="0" i="0" u="none" kern="1200" baseline="0">
        <a:solidFill>
          <a:srgbClr val="FF0000"/>
        </a:solidFill>
        <a:latin typeface="Arial" panose="020B0604020202020204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400" b="0" i="0" u="none" kern="1200" baseline="0">
        <a:solidFill>
          <a:srgbClr val="FF0000"/>
        </a:solidFill>
        <a:latin typeface="Arial" panose="020B0604020202020204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400" b="0" i="0" u="none" kern="1200" baseline="0">
        <a:solidFill>
          <a:srgbClr val="FF0000"/>
        </a:solidFill>
        <a:latin typeface="Arial" panose="020B0604020202020204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400" b="0" i="0" u="none" kern="1200" baseline="0">
        <a:solidFill>
          <a:srgbClr val="FF0000"/>
        </a:solidFill>
        <a:latin typeface="Arial" panose="020B0604020202020204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400" b="0" i="0" u="none" kern="1200" baseline="0">
        <a:solidFill>
          <a:srgbClr val="FF0000"/>
        </a:solidFill>
        <a:latin typeface="Arial" panose="020B0604020202020204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400" b="0" i="0" u="none" kern="1200" baseline="0">
        <a:solidFill>
          <a:srgbClr val="FF0000"/>
        </a:solidFill>
        <a:latin typeface="Arial" panose="020B0604020202020204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5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095"/>
        <p:guide pos="380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.wmf"/><Relationship Id="rId3" Type="http://schemas.openxmlformats.org/officeDocument/2006/relationships/image" Target="../media/image21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.wmf"/><Relationship Id="rId3" Type="http://schemas.openxmlformats.org/officeDocument/2006/relationships/image" Target="../media/image21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3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defTabSz="914400" fontAlgn="base"/>
            <a:endParaRPr lang="zh-CN" altLang="en-US" sz="1200" strike="noStrike" noProof="1" dirty="0">
              <a:solidFill>
                <a:schemeClr val="tx1"/>
              </a:solidFill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algn="r" defTabSz="914400" fontAlgn="base"/>
            <a:endParaRPr lang="zh-CN" altLang="en-US" sz="1200" strike="noStrike" noProof="1" dirty="0">
              <a:solidFill>
                <a:schemeClr val="tx1"/>
              </a:solidFill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defTabSz="914400" fontAlgn="base"/>
            <a:endParaRPr lang="zh-CN" altLang="en-US" sz="1200" strike="noStrike" noProof="1" dirty="0">
              <a:solidFill>
                <a:schemeClr val="tx1"/>
              </a:solidFill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algn="r" fontAlgn="base"/>
            <a:fld id="{9A0DB2DC-4C9A-4742-B13C-FB6460FD3503}" type="slidenum">
              <a:rPr lang="zh-CN" altLang="en-US" sz="1200" strike="noStrike" noProof="1" dirty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1" Type="http://schemas.openxmlformats.org/officeDocument/2006/relationships/theme" Target="../theme/theme2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8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3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2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9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13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8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2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1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8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4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21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wmf"/><Relationship Id="rId1" Type="http://schemas.openxmlformats.org/officeDocument/2006/relationships/oleObject" Target="../embeddings/oleObject25.bin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26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wmf"/><Relationship Id="rId1" Type="http://schemas.openxmlformats.org/officeDocument/2006/relationships/oleObject" Target="../embeddings/oleObject28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1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29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2.wmf"/><Relationship Id="rId1" Type="http://schemas.openxmlformats.org/officeDocument/2006/relationships/oleObject" Target="../embeddings/oleObject31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Rectangle 5"/>
          <p:cNvSpPr/>
          <p:nvPr/>
        </p:nvSpPr>
        <p:spPr>
          <a:xfrm>
            <a:off x="2035810" y="3251200"/>
            <a:ext cx="50723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6.4</a:t>
            </a:r>
            <a:r>
              <a:rPr lang="zh-CN" altLang="en-US" sz="44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三元一次方程组</a:t>
            </a:r>
            <a:endParaRPr lang="zh-CN" altLang="en-US" sz="4400" dirty="0">
              <a:solidFill>
                <a:schemeClr val="accent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4" name="Text Box 4"/>
          <p:cNvSpPr txBox="1"/>
          <p:nvPr/>
        </p:nvSpPr>
        <p:spPr>
          <a:xfrm>
            <a:off x="395605" y="1772603"/>
            <a:ext cx="896461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第六章 二元一次方程组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文本框 1"/>
          <p:cNvSpPr txBox="1"/>
          <p:nvPr/>
        </p:nvSpPr>
        <p:spPr>
          <a:xfrm>
            <a:off x="2073275" y="908050"/>
            <a:ext cx="7581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：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观察列出的三个方程，你有什么发现？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20482" name="组合 13"/>
          <p:cNvGrpSpPr/>
          <p:nvPr/>
        </p:nvGrpSpPr>
        <p:grpSpPr>
          <a:xfrm>
            <a:off x="2719388" y="1600200"/>
            <a:ext cx="2274887" cy="521653"/>
            <a:chOff x="0" y="0"/>
            <a:chExt cx="3584" cy="821"/>
          </a:xfrm>
        </p:grpSpPr>
        <p:sp>
          <p:nvSpPr>
            <p:cNvPr id="20483" name="文本框 2"/>
            <p:cNvSpPr txBox="1"/>
            <p:nvPr/>
          </p:nvSpPr>
          <p:spPr>
            <a:xfrm>
              <a:off x="0" y="0"/>
              <a:ext cx="265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z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=26.</a:t>
              </a:r>
              <a:endPara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0484" name="文本框 9"/>
            <p:cNvSpPr txBox="1"/>
            <p:nvPr/>
          </p:nvSpPr>
          <p:spPr>
            <a:xfrm>
              <a:off x="2797" y="0"/>
              <a:ext cx="7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0000FF"/>
                  </a:solidFill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</a:t>
              </a:r>
              <a:endParaRPr lang="zh-CN" altLang="en-US" sz="280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  <p:grpSp>
        <p:nvGrpSpPr>
          <p:cNvPr id="20485" name="组合 14"/>
          <p:cNvGrpSpPr/>
          <p:nvPr/>
        </p:nvGrpSpPr>
        <p:grpSpPr>
          <a:xfrm>
            <a:off x="5922963" y="1801813"/>
            <a:ext cx="2185987" cy="522287"/>
            <a:chOff x="0" y="0"/>
            <a:chExt cx="3442" cy="822"/>
          </a:xfrm>
        </p:grpSpPr>
        <p:sp>
          <p:nvSpPr>
            <p:cNvPr id="20486" name="文本框 7"/>
            <p:cNvSpPr txBox="1"/>
            <p:nvPr/>
          </p:nvSpPr>
          <p:spPr>
            <a:xfrm>
              <a:off x="0" y="0"/>
              <a:ext cx="170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-1=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.</a:t>
              </a:r>
              <a:endPara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0487" name="文本框 10"/>
            <p:cNvSpPr txBox="1"/>
            <p:nvPr/>
          </p:nvSpPr>
          <p:spPr>
            <a:xfrm>
              <a:off x="2655" y="0"/>
              <a:ext cx="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0000FF"/>
                  </a:solidFill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</a:t>
              </a:r>
              <a:endParaRPr lang="zh-CN" altLang="en-US" sz="280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  <p:grpSp>
        <p:nvGrpSpPr>
          <p:cNvPr id="20488" name="组合 15"/>
          <p:cNvGrpSpPr/>
          <p:nvPr/>
        </p:nvGrpSpPr>
        <p:grpSpPr>
          <a:xfrm>
            <a:off x="2719388" y="2179638"/>
            <a:ext cx="2274887" cy="522287"/>
            <a:chOff x="0" y="0"/>
            <a:chExt cx="3584" cy="822"/>
          </a:xfrm>
        </p:grpSpPr>
        <p:sp>
          <p:nvSpPr>
            <p:cNvPr id="20489" name="文本框 8"/>
            <p:cNvSpPr txBox="1"/>
            <p:nvPr/>
          </p:nvSpPr>
          <p:spPr>
            <a:xfrm>
              <a:off x="0" y="0"/>
              <a:ext cx="293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z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+18.</a:t>
              </a:r>
              <a:endPara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0490" name="文本框 11"/>
            <p:cNvSpPr txBox="1"/>
            <p:nvPr/>
          </p:nvSpPr>
          <p:spPr>
            <a:xfrm>
              <a:off x="2797" y="0"/>
              <a:ext cx="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0000FF"/>
                  </a:solidFill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</a:t>
              </a:r>
              <a:endParaRPr lang="zh-CN" altLang="en-US" sz="280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  <p:sp>
        <p:nvSpPr>
          <p:cNvPr id="9228" name="文本框 5"/>
          <p:cNvSpPr txBox="1"/>
          <p:nvPr/>
        </p:nvSpPr>
        <p:spPr>
          <a:xfrm>
            <a:off x="6272213" y="4616450"/>
            <a:ext cx="281146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二元一次方程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229" name="文本框 12"/>
          <p:cNvSpPr txBox="1"/>
          <p:nvPr/>
        </p:nvSpPr>
        <p:spPr>
          <a:xfrm>
            <a:off x="2300288" y="4568825"/>
            <a:ext cx="24638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三元一次方程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cxnSp>
        <p:nvCxnSpPr>
          <p:cNvPr id="9230" name="直接箭头连接符 16"/>
          <p:cNvCxnSpPr/>
          <p:nvPr/>
        </p:nvCxnSpPr>
        <p:spPr>
          <a:xfrm flipV="1">
            <a:off x="4927600" y="3676650"/>
            <a:ext cx="1123950" cy="0"/>
          </a:xfrm>
          <a:prstGeom prst="straightConnector1">
            <a:avLst/>
          </a:prstGeom>
          <a:ln w="28575" cap="flat" cmpd="sng">
            <a:solidFill>
              <a:srgbClr val="0000FF"/>
            </a:solidFill>
            <a:prstDash val="solid"/>
            <a:miter/>
            <a:headEnd type="arrow" w="med" len="med"/>
            <a:tailEnd type="arrow" w="med" len="med"/>
          </a:ln>
        </p:spPr>
      </p:cxnSp>
      <p:cxnSp>
        <p:nvCxnSpPr>
          <p:cNvPr id="9231" name="直接箭头连接符 17"/>
          <p:cNvCxnSpPr/>
          <p:nvPr/>
        </p:nvCxnSpPr>
        <p:spPr>
          <a:xfrm flipV="1">
            <a:off x="5395913" y="4365625"/>
            <a:ext cx="771525" cy="6350"/>
          </a:xfrm>
          <a:prstGeom prst="straightConnector1">
            <a:avLst/>
          </a:prstGeom>
          <a:ln w="28575" cap="flat" cmpd="sng">
            <a:solidFill>
              <a:srgbClr val="0000FF"/>
            </a:solidFill>
            <a:prstDash val="solid"/>
            <a:miter/>
            <a:headEnd type="arrow" w="med" len="med"/>
            <a:tailEnd type="arrow" w="med" len="med"/>
          </a:ln>
        </p:spPr>
      </p:cxnSp>
      <p:sp>
        <p:nvSpPr>
          <p:cNvPr id="9232" name="左箭头 18"/>
          <p:cNvSpPr/>
          <p:nvPr/>
        </p:nvSpPr>
        <p:spPr>
          <a:xfrm>
            <a:off x="5073650" y="4829175"/>
            <a:ext cx="1081088" cy="215900"/>
          </a:xfrm>
          <a:prstGeom prst="leftArrow">
            <a:avLst>
              <a:gd name="adj1" fmla="val 50000"/>
              <a:gd name="adj2" fmla="val 49818"/>
            </a:avLst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33" name="文本框 19"/>
          <p:cNvSpPr txBox="1"/>
          <p:nvPr/>
        </p:nvSpPr>
        <p:spPr>
          <a:xfrm>
            <a:off x="6051550" y="3232150"/>
            <a:ext cx="23164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/>
              </a:rPr>
              <a:t>含两个未知数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Arial" panose="020B0604020202020204"/>
            </a:endParaRPr>
          </a:p>
        </p:txBody>
      </p:sp>
      <p:sp>
        <p:nvSpPr>
          <p:cNvPr id="9234" name="文本框 20"/>
          <p:cNvSpPr txBox="1"/>
          <p:nvPr/>
        </p:nvSpPr>
        <p:spPr>
          <a:xfrm>
            <a:off x="6167438" y="3878263"/>
            <a:ext cx="32054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/>
              </a:rPr>
              <a:t>未知数的次数都是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/>
              </a:rPr>
              <a:t>1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35" name="文本框 21"/>
          <p:cNvSpPr txBox="1"/>
          <p:nvPr/>
        </p:nvSpPr>
        <p:spPr>
          <a:xfrm>
            <a:off x="2563813" y="3232150"/>
            <a:ext cx="23164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/>
              </a:rPr>
              <a:t>含三个未知数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Arial" panose="020B0604020202020204"/>
            </a:endParaRPr>
          </a:p>
        </p:txBody>
      </p:sp>
      <p:sp>
        <p:nvSpPr>
          <p:cNvPr id="9236" name="文本框 22"/>
          <p:cNvSpPr txBox="1"/>
          <p:nvPr/>
        </p:nvSpPr>
        <p:spPr>
          <a:xfrm>
            <a:off x="2300288" y="3927475"/>
            <a:ext cx="32054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未知数的次数都是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00" name="下箭头 23"/>
          <p:cNvSpPr/>
          <p:nvPr/>
        </p:nvSpPr>
        <p:spPr>
          <a:xfrm>
            <a:off x="6515100" y="2636838"/>
            <a:ext cx="358775" cy="792162"/>
          </a:xfrm>
          <a:prstGeom prst="downArrow">
            <a:avLst>
              <a:gd name="adj1" fmla="val 50000"/>
              <a:gd name="adj2" fmla="val 50057"/>
            </a:avLst>
          </a:prstGeom>
          <a:solidFill>
            <a:schemeClr val="accent1"/>
          </a:solidFill>
          <a:ln w="9525" cap="flat" cmpd="sng">
            <a:solidFill>
              <a:srgbClr val="EE81B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01" name="下箭头 24"/>
          <p:cNvSpPr/>
          <p:nvPr/>
        </p:nvSpPr>
        <p:spPr>
          <a:xfrm>
            <a:off x="3392488" y="2636838"/>
            <a:ext cx="360362" cy="792162"/>
          </a:xfrm>
          <a:prstGeom prst="downArrow">
            <a:avLst>
              <a:gd name="adj1" fmla="val 50000"/>
              <a:gd name="adj2" fmla="val 49836"/>
            </a:avLst>
          </a:prstGeom>
          <a:solidFill>
            <a:schemeClr val="accent1"/>
          </a:solidFill>
          <a:ln w="9525" cap="flat" cmpd="sng">
            <a:solidFill>
              <a:srgbClr val="EE81B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3" grpId="0"/>
      <p:bldP spid="9235" grpId="0"/>
      <p:bldP spid="9234" grpId="0"/>
      <p:bldP spid="9236" grpId="0"/>
      <p:bldP spid="9228" grpId="0"/>
      <p:bldP spid="9232" grpId="0" bldLvl="0" animBg="1"/>
      <p:bldP spid="92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文本框 12"/>
          <p:cNvSpPr txBox="1"/>
          <p:nvPr/>
        </p:nvSpPr>
        <p:spPr>
          <a:xfrm>
            <a:off x="2232025" y="641350"/>
            <a:ext cx="77279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因三个小动物的年龄必须同时满足上述三个方程，故将三个方程联立在一起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0243" name="组合 18"/>
          <p:cNvGrpSpPr/>
          <p:nvPr/>
        </p:nvGrpSpPr>
        <p:grpSpPr>
          <a:xfrm>
            <a:off x="4273550" y="2025650"/>
            <a:ext cx="2466340" cy="1858963"/>
            <a:chOff x="0" y="0"/>
            <a:chExt cx="3884" cy="2926"/>
          </a:xfrm>
        </p:grpSpPr>
        <p:grpSp>
          <p:nvGrpSpPr>
            <p:cNvPr id="21507" name="组合 13"/>
            <p:cNvGrpSpPr/>
            <p:nvPr/>
          </p:nvGrpSpPr>
          <p:grpSpPr>
            <a:xfrm>
              <a:off x="300" y="0"/>
              <a:ext cx="3584" cy="822"/>
              <a:chOff x="0" y="0"/>
              <a:chExt cx="3584" cy="822"/>
            </a:xfrm>
          </p:grpSpPr>
          <p:sp>
            <p:nvSpPr>
              <p:cNvPr id="21508" name="文本框 2"/>
              <p:cNvSpPr txBox="1"/>
              <p:nvPr/>
            </p:nvSpPr>
            <p:spPr>
              <a:xfrm>
                <a:off x="0" y="0"/>
                <a:ext cx="265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i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x</a:t>
                </a:r>
                <a:r>
                  <a:rPr lang="en-US" altLang="zh-CN" sz="2800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+</a:t>
                </a:r>
                <a:r>
                  <a:rPr lang="en-US" altLang="zh-CN" sz="2800" i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y</a:t>
                </a:r>
                <a:r>
                  <a:rPr lang="en-US" altLang="zh-CN" sz="2800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+</a:t>
                </a:r>
                <a:r>
                  <a:rPr lang="en-US" altLang="zh-CN" sz="2800" i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z</a:t>
                </a:r>
                <a:r>
                  <a:rPr lang="en-US" altLang="zh-CN" sz="2800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=26.</a:t>
                </a:r>
                <a:endPara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21509" name="文本框 9"/>
              <p:cNvSpPr txBox="1"/>
              <p:nvPr/>
            </p:nvSpPr>
            <p:spPr>
              <a:xfrm>
                <a:off x="2797" y="0"/>
                <a:ext cx="787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solidFill>
                      <a:srgbClr val="0000FF"/>
                    </a:solidFill>
                    <a:latin typeface="Arial" panose="020B0604020202020204"/>
                    <a:ea typeface="宋体" panose="02010600030101010101" pitchFamily="2" charset="-122"/>
                    <a:sym typeface="Wingdings" panose="05000000000000000000" pitchFamily="2" charset="2"/>
                  </a:rPr>
                  <a:t></a:t>
                </a:r>
                <a:endParaRPr lang="zh-CN" altLang="en-US" sz="2800" dirty="0">
                  <a:solidFill>
                    <a:srgbClr val="0000FF"/>
                  </a:solidFill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endParaRPr>
              </a:p>
            </p:txBody>
          </p:sp>
        </p:grpSp>
        <p:grpSp>
          <p:nvGrpSpPr>
            <p:cNvPr id="21510" name="组合 14"/>
            <p:cNvGrpSpPr/>
            <p:nvPr/>
          </p:nvGrpSpPr>
          <p:grpSpPr>
            <a:xfrm>
              <a:off x="442" y="1044"/>
              <a:ext cx="3442" cy="822"/>
              <a:chOff x="0" y="0"/>
              <a:chExt cx="3442" cy="822"/>
            </a:xfrm>
          </p:grpSpPr>
          <p:sp>
            <p:nvSpPr>
              <p:cNvPr id="21511" name="文本框 7"/>
              <p:cNvSpPr txBox="1"/>
              <p:nvPr/>
            </p:nvSpPr>
            <p:spPr>
              <a:xfrm>
                <a:off x="0" y="0"/>
                <a:ext cx="1708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i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x</a:t>
                </a:r>
                <a:r>
                  <a:rPr lang="en-US" altLang="zh-CN" sz="2800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-1=</a:t>
                </a:r>
                <a:r>
                  <a:rPr lang="en-US" altLang="zh-CN" sz="2800" i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y</a:t>
                </a:r>
                <a:r>
                  <a:rPr lang="en-US" altLang="zh-CN" sz="2800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.</a:t>
                </a:r>
                <a:endPara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21512" name="文本框 10"/>
              <p:cNvSpPr txBox="1"/>
              <p:nvPr/>
            </p:nvSpPr>
            <p:spPr>
              <a:xfrm>
                <a:off x="2655" y="0"/>
                <a:ext cx="787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solidFill>
                      <a:srgbClr val="0000FF"/>
                    </a:solidFill>
                    <a:latin typeface="Arial" panose="020B0604020202020204"/>
                    <a:ea typeface="宋体" panose="02010600030101010101" pitchFamily="2" charset="-122"/>
                    <a:sym typeface="Wingdings" panose="05000000000000000000" pitchFamily="2" charset="2"/>
                  </a:rPr>
                  <a:t></a:t>
                </a:r>
                <a:endParaRPr lang="zh-CN" altLang="en-US" sz="2800" dirty="0">
                  <a:solidFill>
                    <a:srgbClr val="0000FF"/>
                  </a:solidFill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endParaRPr>
              </a:p>
            </p:txBody>
          </p:sp>
        </p:grpSp>
        <p:grpSp>
          <p:nvGrpSpPr>
            <p:cNvPr id="21513" name="组合 15"/>
            <p:cNvGrpSpPr/>
            <p:nvPr/>
          </p:nvGrpSpPr>
          <p:grpSpPr>
            <a:xfrm>
              <a:off x="300" y="2104"/>
              <a:ext cx="3584" cy="822"/>
              <a:chOff x="0" y="0"/>
              <a:chExt cx="3584" cy="822"/>
            </a:xfrm>
          </p:grpSpPr>
          <p:sp>
            <p:nvSpPr>
              <p:cNvPr id="21514" name="文本框 8"/>
              <p:cNvSpPr txBox="1"/>
              <p:nvPr/>
            </p:nvSpPr>
            <p:spPr>
              <a:xfrm>
                <a:off x="0" y="0"/>
                <a:ext cx="293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2</a:t>
                </a:r>
                <a:r>
                  <a:rPr lang="en-US" altLang="zh-CN" sz="2800" i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x</a:t>
                </a:r>
                <a:r>
                  <a:rPr lang="en-US" altLang="zh-CN" sz="2800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+</a:t>
                </a:r>
                <a:r>
                  <a:rPr lang="en-US" altLang="zh-CN" sz="2800" i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z</a:t>
                </a:r>
                <a:r>
                  <a:rPr lang="en-US" altLang="zh-CN" sz="2800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=</a:t>
                </a:r>
                <a:r>
                  <a:rPr lang="en-US" altLang="zh-CN" sz="2800" i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y</a:t>
                </a:r>
                <a:r>
                  <a:rPr lang="en-US" altLang="zh-CN" sz="2800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+18.</a:t>
                </a:r>
                <a:endPara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21515" name="文本框 11"/>
              <p:cNvSpPr txBox="1"/>
              <p:nvPr/>
            </p:nvSpPr>
            <p:spPr>
              <a:xfrm>
                <a:off x="2797" y="0"/>
                <a:ext cx="787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solidFill>
                      <a:srgbClr val="0000FF"/>
                    </a:solidFill>
                    <a:latin typeface="Arial" panose="020B0604020202020204"/>
                    <a:ea typeface="宋体" panose="02010600030101010101" pitchFamily="2" charset="-122"/>
                    <a:sym typeface="Wingdings" panose="05000000000000000000" pitchFamily="2" charset="2"/>
                  </a:rPr>
                  <a:t></a:t>
                </a:r>
                <a:endParaRPr lang="zh-CN" altLang="en-US" sz="2800" dirty="0">
                  <a:solidFill>
                    <a:srgbClr val="0000FF"/>
                  </a:solidFill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endParaRPr>
              </a:p>
            </p:txBody>
          </p:sp>
        </p:grpSp>
        <p:graphicFrame>
          <p:nvGraphicFramePr>
            <p:cNvPr id="21516" name="对象 1025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118"/>
            <a:ext cx="752" cy="28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190500" imgH="712470" progId="Equation.DSMT4">
                    <p:embed/>
                  </p:oleObj>
                </mc:Choice>
                <mc:Fallback>
                  <p:oleObj name="" r:id="rId1" imgW="190500" imgH="71247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118"/>
                          <a:ext cx="752" cy="28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254" name="折角形 72840"/>
          <p:cNvSpPr/>
          <p:nvPr/>
        </p:nvSpPr>
        <p:spPr>
          <a:xfrm>
            <a:off x="2162175" y="3971925"/>
            <a:ext cx="8074025" cy="2359025"/>
          </a:xfrm>
          <a:prstGeom prst="foldedCorner">
            <a:avLst>
              <a:gd name="adj" fmla="val 12500"/>
            </a:avLst>
          </a:prstGeom>
          <a:solidFill>
            <a:srgbClr val="CCFFCC">
              <a:alpha val="39999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0255" name="矩形 2"/>
          <p:cNvSpPr/>
          <p:nvPr/>
        </p:nvSpPr>
        <p:spPr>
          <a:xfrm>
            <a:off x="2232025" y="4070350"/>
            <a:ext cx="79311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在这个方程组中，含有三个未知数，每个方程中所含未知数的项的次数都是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，并且一共有三个方程，像这样的方程组叫做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三元一次方程组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54" grpId="0" bldLvl="0" animBg="1"/>
      <p:bldP spid="102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圆角矩形 31"/>
          <p:cNvSpPr/>
          <p:nvPr/>
        </p:nvSpPr>
        <p:spPr>
          <a:xfrm>
            <a:off x="2022475" y="571500"/>
            <a:ext cx="1528763" cy="5270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典例精析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TextBox 24"/>
          <p:cNvSpPr txBox="1">
            <a:spLocks noChangeArrowheads="1"/>
          </p:cNvSpPr>
          <p:nvPr/>
        </p:nvSpPr>
        <p:spPr bwMode="auto">
          <a:xfrm>
            <a:off x="2054225" y="1355090"/>
            <a:ext cx="7705725" cy="47447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  </a:t>
            </a:r>
            <a:r>
              <a:rPr kumimoji="0" lang="en-US" altLang="zh-CN" sz="2400" b="1" kern="1200" cap="none" spc="0" normalizeH="0" baseline="0" noProof="0" dirty="0">
                <a:solidFill>
                  <a:schemeClr val="accent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chemeClr val="accent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例</a:t>
            </a:r>
            <a:r>
              <a:rPr kumimoji="0" lang="en-US" altLang="zh-CN" sz="2400" b="1" kern="1200" cap="none" spc="0" normalizeH="0" baseline="0" noProof="0" dirty="0">
                <a:solidFill>
                  <a:schemeClr val="accent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1 </a:t>
            </a:r>
            <a:r>
              <a:rPr kumimoji="0" lang="en-US" altLang="zh-CN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 </a:t>
            </a:r>
            <a:r>
              <a:rPr kumimoji="0" sz="2400" b="1" kern="1200" cap="none" spc="0" normalizeH="0" baseline="0" noProof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下列方程组中，是三元一次方程组的是(　　)</a:t>
            </a:r>
            <a:endParaRPr kumimoji="0" sz="2400" b="1" kern="1200" cap="none" spc="0" normalizeH="0" baseline="0" noProof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 marR="0" defTabSz="457200">
              <a:lnSpc>
                <a:spcPct val="44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kern="1200" cap="none" spc="0" normalizeH="0" baseline="0" noProof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               A.                                         B.</a:t>
            </a:r>
            <a:endParaRPr kumimoji="0" sz="2400" b="1" kern="1200" cap="none" spc="0" normalizeH="0" baseline="0" noProof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 marR="0" defTabSz="457200">
              <a:lnSpc>
                <a:spcPct val="5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kern="1200" cap="none" spc="0" normalizeH="0" baseline="0" noProof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               C.                                         D.</a:t>
            </a:r>
            <a:endParaRPr kumimoji="0" sz="2400" b="1" kern="1200" cap="none" spc="0" normalizeH="0" baseline="0" noProof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sz="2400" b="1" kern="1200" cap="none" spc="0" normalizeH="0" baseline="0" noProof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graphicFrame>
        <p:nvGraphicFramePr>
          <p:cNvPr id="8203" name="Object 1"/>
          <p:cNvGraphicFramePr>
            <a:graphicFrameLocks noChangeAspect="1"/>
          </p:cNvGraphicFramePr>
          <p:nvPr/>
        </p:nvGraphicFramePr>
        <p:xfrm>
          <a:off x="3709988" y="2434590"/>
          <a:ext cx="14763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800735" imgH="686435" progId="Equation.DSMT4">
                  <p:embed/>
                </p:oleObj>
              </mc:Choice>
              <mc:Fallback>
                <p:oleObj name="" r:id="rId1" imgW="800735" imgH="686435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09988" y="2434590"/>
                        <a:ext cx="1476375" cy="1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4" name="Object 12"/>
          <p:cNvGraphicFramePr>
            <a:graphicFrameLocks noChangeAspect="1"/>
          </p:cNvGraphicFramePr>
          <p:nvPr/>
        </p:nvGraphicFramePr>
        <p:xfrm>
          <a:off x="7077075" y="2009140"/>
          <a:ext cx="1406525" cy="230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762000" imgH="1244600" progId="Equation.DSMT4">
                  <p:embed/>
                </p:oleObj>
              </mc:Choice>
              <mc:Fallback>
                <p:oleObj name="" r:id="rId3" imgW="762000" imgH="12446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77075" y="2009140"/>
                        <a:ext cx="1406525" cy="2301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5" name="Object 13"/>
          <p:cNvGraphicFramePr>
            <a:graphicFrameLocks noChangeAspect="1"/>
          </p:cNvGraphicFramePr>
          <p:nvPr/>
        </p:nvGraphicFramePr>
        <p:xfrm>
          <a:off x="3698875" y="4428490"/>
          <a:ext cx="2203450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5" imgW="1195070" imgH="635635" progId="Equation.DSMT4">
                  <p:embed/>
                </p:oleObj>
              </mc:Choice>
              <mc:Fallback>
                <p:oleObj name="" r:id="rId5" imgW="1195070" imgH="635635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98875" y="4428490"/>
                        <a:ext cx="2203450" cy="1174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6" name="Object 14"/>
          <p:cNvGraphicFramePr>
            <a:graphicFrameLocks noChangeAspect="1"/>
          </p:cNvGraphicFramePr>
          <p:nvPr/>
        </p:nvGraphicFramePr>
        <p:xfrm>
          <a:off x="7077075" y="4395153"/>
          <a:ext cx="1547813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7" imgW="838835" imgH="635635" progId="Equation.DSMT4">
                  <p:embed/>
                </p:oleObj>
              </mc:Choice>
              <mc:Fallback>
                <p:oleObj name="" r:id="rId7" imgW="838835" imgH="635635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77075" y="4395153"/>
                        <a:ext cx="1547813" cy="1174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24"/>
          <p:cNvSpPr txBox="1">
            <a:spLocks noChangeArrowheads="1"/>
          </p:cNvSpPr>
          <p:nvPr/>
        </p:nvSpPr>
        <p:spPr bwMode="auto">
          <a:xfrm>
            <a:off x="8483600" y="1369060"/>
            <a:ext cx="546100" cy="6451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D</a:t>
            </a:r>
            <a:endParaRPr kumimoji="0" lang="en-US" sz="2400" b="1" kern="1200" cap="none" spc="0" normalizeH="0" baseline="0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" name="TextBox 24"/>
          <p:cNvSpPr txBox="1"/>
          <p:nvPr/>
        </p:nvSpPr>
        <p:spPr>
          <a:xfrm>
            <a:off x="1905000" y="1719263"/>
            <a:ext cx="8297863" cy="2934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分析：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选项中，方程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与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xz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中有含未知数的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项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  的次数为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的项，不符合三元一次方程组的定义，故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6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 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选项不是；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选项中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6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  是；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选项中方程组中共含有四个未知数，故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选项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 不是；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D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选项符合三元一次方程组的定义．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9228" name="Object 1"/>
          <p:cNvGraphicFramePr>
            <a:graphicFrameLocks noChangeAspect="1"/>
          </p:cNvGraphicFramePr>
          <p:nvPr/>
        </p:nvGraphicFramePr>
        <p:xfrm>
          <a:off x="5830888" y="2820988"/>
          <a:ext cx="984250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534670" imgH="419735" progId="Equation.DSMT4">
                  <p:embed/>
                </p:oleObj>
              </mc:Choice>
              <mc:Fallback>
                <p:oleObj name="" r:id="rId1" imgW="534670" imgH="419735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30888" y="2820988"/>
                        <a:ext cx="984250" cy="776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1" name="Rectangle 15"/>
          <p:cNvSpPr/>
          <p:nvPr/>
        </p:nvSpPr>
        <p:spPr>
          <a:xfrm>
            <a:off x="6815138" y="2959100"/>
            <a:ext cx="3129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不是整式，故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选项不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3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charRg st="3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66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>
                                            <p:txEl>
                                              <p:charRg st="66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89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charRg st="89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25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charRg st="125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文本框 2"/>
          <p:cNvSpPr txBox="1"/>
          <p:nvPr/>
        </p:nvSpPr>
        <p:spPr>
          <a:xfrm>
            <a:off x="2082165" y="1456690"/>
            <a:ext cx="6819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/>
              </a:rPr>
              <a:t>下列方程组不是三元一次方程组的是    (    )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Arial" panose="020B0604020202020204"/>
            </a:endParaRPr>
          </a:p>
        </p:txBody>
      </p:sp>
      <p:graphicFrame>
        <p:nvGraphicFramePr>
          <p:cNvPr id="22530" name="对象 1126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68003" y="2077403"/>
          <a:ext cx="108267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699770" imgH="712470" progId="Equation.DSMT4">
                  <p:embed/>
                </p:oleObj>
              </mc:Choice>
              <mc:Fallback>
                <p:oleObj name="" r:id="rId1" imgW="699770" imgH="71247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68003" y="2077403"/>
                        <a:ext cx="108267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1" name="文本框 4"/>
          <p:cNvSpPr txBox="1"/>
          <p:nvPr/>
        </p:nvSpPr>
        <p:spPr>
          <a:xfrm>
            <a:off x="2483803" y="2539365"/>
            <a:ext cx="300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532" name="文本框 5"/>
          <p:cNvSpPr txBox="1"/>
          <p:nvPr/>
        </p:nvSpPr>
        <p:spPr>
          <a:xfrm>
            <a:off x="5687378" y="2539365"/>
            <a:ext cx="300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22533" name="对象 1126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98553" y="2077403"/>
          <a:ext cx="1574800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1017905" imgH="712470" progId="Equation.DSMT4">
                  <p:embed/>
                </p:oleObj>
              </mc:Choice>
              <mc:Fallback>
                <p:oleObj name="" r:id="rId3" imgW="1017905" imgH="71247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98553" y="2077403"/>
                        <a:ext cx="1574800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4" name="文本框 7"/>
          <p:cNvSpPr txBox="1"/>
          <p:nvPr/>
        </p:nvSpPr>
        <p:spPr>
          <a:xfrm>
            <a:off x="2537778" y="4028440"/>
            <a:ext cx="300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22535" name="对象 1127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48953" y="3591560"/>
          <a:ext cx="1101725" cy="137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712470" imgH="712470" progId="Equation.DSMT4">
                  <p:embed/>
                </p:oleObj>
              </mc:Choice>
              <mc:Fallback>
                <p:oleObj name="" r:id="rId5" imgW="712470" imgH="71247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8953" y="3591560"/>
                        <a:ext cx="1101725" cy="1379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6" name="文本框 10"/>
          <p:cNvSpPr txBox="1"/>
          <p:nvPr/>
        </p:nvSpPr>
        <p:spPr>
          <a:xfrm>
            <a:off x="5687378" y="4199890"/>
            <a:ext cx="300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22537" name="对象 1127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66815" y="3663315"/>
          <a:ext cx="1574800" cy="137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1017905" imgH="712470" progId="Equation.DSMT4">
                  <p:embed/>
                </p:oleObj>
              </mc:Choice>
              <mc:Fallback>
                <p:oleObj name="" r:id="rId7" imgW="1017905" imgH="71247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66815" y="3663315"/>
                        <a:ext cx="1574800" cy="1379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5" name="文本框 13"/>
          <p:cNvSpPr txBox="1"/>
          <p:nvPr/>
        </p:nvSpPr>
        <p:spPr>
          <a:xfrm>
            <a:off x="8328660" y="1484630"/>
            <a:ext cx="298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D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276" name="文本框 20"/>
          <p:cNvSpPr txBox="1"/>
          <p:nvPr/>
        </p:nvSpPr>
        <p:spPr>
          <a:xfrm>
            <a:off x="2063750" y="4868863"/>
            <a:ext cx="82931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注意：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组成三元一次方程组的三个一次方程中，不一定要求每一个一次方程都含有三个未知数．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23" name="圆角矩形 31"/>
          <p:cNvSpPr/>
          <p:nvPr/>
        </p:nvSpPr>
        <p:spPr>
          <a:xfrm>
            <a:off x="1890713" y="573088"/>
            <a:ext cx="12842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/>
      <p:bldP spid="112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圆角矩形 31"/>
          <p:cNvSpPr/>
          <p:nvPr/>
        </p:nvSpPr>
        <p:spPr>
          <a:xfrm>
            <a:off x="1992313" y="600075"/>
            <a:ext cx="1511300" cy="5016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要点归纳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Text Box 2"/>
          <p:cNvSpPr txBox="1"/>
          <p:nvPr/>
        </p:nvSpPr>
        <p:spPr>
          <a:xfrm>
            <a:off x="2352040" y="1628775"/>
            <a:ext cx="7345363" cy="13404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5000"/>
              </a:lnSpc>
              <a:spcBef>
                <a:spcPct val="50000"/>
              </a:spcBef>
              <a:buNone/>
            </a:pPr>
            <a:r>
              <a:rPr lang="zh-CN" altLang="en-US" sz="2400" b="1" dirty="0"/>
              <a:t>       </a:t>
            </a:r>
            <a:r>
              <a:rPr lang="zh-CN" altLang="en-US" sz="2800" b="1" dirty="0"/>
              <a:t>含有</a:t>
            </a:r>
            <a:r>
              <a:rPr lang="zh-CN" altLang="en-US" sz="2800" b="1" u="sng" dirty="0">
                <a:solidFill>
                  <a:srgbClr val="0000FF"/>
                </a:solidFill>
              </a:rPr>
              <a:t>三个未知数</a:t>
            </a:r>
            <a:r>
              <a:rPr lang="zh-CN" altLang="en-US" sz="2800" b="1" dirty="0">
                <a:solidFill>
                  <a:srgbClr val="0000FF"/>
                </a:solidFill>
              </a:rPr>
              <a:t>，</a:t>
            </a:r>
            <a:r>
              <a:rPr lang="zh-CN" altLang="en-US" sz="2800" b="1" dirty="0"/>
              <a:t>并且</a:t>
            </a:r>
            <a:r>
              <a:rPr lang="zh-CN" altLang="en-US" sz="2800" b="1" u="sng" dirty="0">
                <a:solidFill>
                  <a:srgbClr val="0000FF"/>
                </a:solidFill>
              </a:rPr>
              <a:t>含未知数的项的次数是一次</a:t>
            </a:r>
            <a:r>
              <a:rPr lang="zh-CN" altLang="en-US" sz="2800" b="1" dirty="0"/>
              <a:t>的方程组叫做</a:t>
            </a:r>
            <a:r>
              <a:rPr lang="zh-CN" altLang="en-US" sz="2800" b="1" dirty="0">
                <a:solidFill>
                  <a:srgbClr val="E94727"/>
                </a:solidFill>
              </a:rPr>
              <a:t>三元一次方程组</a:t>
            </a:r>
            <a:r>
              <a:rPr lang="en-US" altLang="zh-CN" sz="2800" b="1" dirty="0">
                <a:solidFill>
                  <a:srgbClr val="0000FF"/>
                </a:solidFill>
              </a:rPr>
              <a:t>.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3" name="TextBox 26"/>
          <p:cNvSpPr txBox="1"/>
          <p:nvPr/>
        </p:nvSpPr>
        <p:spPr>
          <a:xfrm>
            <a:off x="2365375" y="3128328"/>
            <a:ext cx="4797425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三元一次方程组必备条件：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b="1" dirty="0">
                <a:latin typeface="Times New Roman" panose="02020603050405020304" pitchFamily="2" charset="0"/>
              </a:rPr>
              <a:t>(1)</a:t>
            </a:r>
            <a:r>
              <a:rPr lang="zh-CN" altLang="en-US" sz="2400" b="1" dirty="0">
                <a:latin typeface="Times New Roman" panose="02020603050405020304" pitchFamily="2" charset="0"/>
              </a:rPr>
              <a:t>是整式方程；</a:t>
            </a:r>
            <a:endParaRPr lang="en-US" altLang="zh-CN" sz="2400" b="1" dirty="0">
              <a:latin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(2)</a:t>
            </a:r>
            <a:r>
              <a:rPr lang="zh-CN" altLang="en-US" sz="2400" b="1" dirty="0">
                <a:latin typeface="Times New Roman" panose="02020603050405020304" pitchFamily="2" charset="0"/>
              </a:rPr>
              <a:t>共含三个未知数；</a:t>
            </a:r>
            <a:endParaRPr lang="zh-CN" altLang="en-US" sz="2400" b="1" dirty="0">
              <a:latin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b="1" dirty="0">
                <a:latin typeface="Times New Roman" panose="02020603050405020304" pitchFamily="2" charset="0"/>
              </a:rPr>
              <a:t>(3)</a:t>
            </a:r>
            <a:r>
              <a:rPr lang="zh-CN" altLang="en-US" sz="2400" b="1" dirty="0">
                <a:latin typeface="Times New Roman" panose="02020603050405020304" pitchFamily="2" charset="0"/>
              </a:rPr>
              <a:t>三个都是一次方程；</a:t>
            </a:r>
            <a:endParaRPr lang="en-US" altLang="zh-CN" sz="2400" b="1" dirty="0">
              <a:latin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b="1" dirty="0">
                <a:latin typeface="Times New Roman" panose="02020603050405020304" pitchFamily="2" charset="0"/>
              </a:rPr>
              <a:t>(4)</a:t>
            </a:r>
            <a:r>
              <a:rPr lang="zh-CN" altLang="en-US" sz="2400" b="1" dirty="0">
                <a:latin typeface="Times New Roman" panose="02020603050405020304" pitchFamily="2" charset="0"/>
              </a:rPr>
              <a:t>联立在一起．</a:t>
            </a:r>
            <a:endParaRPr lang="zh-CN" altLang="en-US" sz="2400" b="1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3553" name="组合 6147"/>
          <p:cNvGrpSpPr/>
          <p:nvPr/>
        </p:nvGrpSpPr>
        <p:grpSpPr>
          <a:xfrm>
            <a:off x="1847850" y="404813"/>
            <a:ext cx="3940493" cy="809628"/>
            <a:chOff x="0" y="0"/>
            <a:chExt cx="6207" cy="1274"/>
          </a:xfrm>
        </p:grpSpPr>
        <p:sp>
          <p:nvSpPr>
            <p:cNvPr id="2355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5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5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3557" name="文本框 6151"/>
            <p:cNvSpPr txBox="1"/>
            <p:nvPr/>
          </p:nvSpPr>
          <p:spPr>
            <a:xfrm>
              <a:off x="878" y="432"/>
              <a:ext cx="53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三元一次方程组的解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3558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sp>
        <p:nvSpPr>
          <p:cNvPr id="12296" name="Text Box 5"/>
          <p:cNvSpPr txBox="1"/>
          <p:nvPr/>
        </p:nvSpPr>
        <p:spPr>
          <a:xfrm>
            <a:off x="1954213" y="1168400"/>
            <a:ext cx="846296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类似二元一次方程组的解，三元一次方程组中各个方程的公共解，叫做这个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三元一次方程组的解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7" name="矩形标注 100371"/>
          <p:cNvSpPr/>
          <p:nvPr/>
        </p:nvSpPr>
        <p:spPr>
          <a:xfrm>
            <a:off x="3575050" y="3068638"/>
            <a:ext cx="4640263" cy="576262"/>
          </a:xfrm>
          <a:prstGeom prst="wedgeRectCallout">
            <a:avLst>
              <a:gd name="adj1" fmla="val -42250"/>
              <a:gd name="adj2" fmla="val 119972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怎样解三元一次方程组呢？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2298" name="组合 5"/>
          <p:cNvGrpSpPr/>
          <p:nvPr/>
        </p:nvGrpSpPr>
        <p:grpSpPr>
          <a:xfrm>
            <a:off x="2351088" y="4365625"/>
            <a:ext cx="3590925" cy="1589088"/>
            <a:chOff x="0" y="0"/>
            <a:chExt cx="6134" cy="2660"/>
          </a:xfrm>
        </p:grpSpPr>
        <p:graphicFrame>
          <p:nvGraphicFramePr>
            <p:cNvPr id="23562" name="对象 12298"/>
            <p:cNvGraphicFramePr>
              <a:graphicFrameLocks noChangeAspect="1"/>
            </p:cNvGraphicFramePr>
            <p:nvPr/>
          </p:nvGraphicFramePr>
          <p:xfrm>
            <a:off x="0" y="0"/>
            <a:ext cx="5227" cy="26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1" imgW="1056005" imgH="711835" progId="Equation.DSMT4">
                    <p:embed/>
                  </p:oleObj>
                </mc:Choice>
                <mc:Fallback>
                  <p:oleObj name="" r:id="rId1" imgW="1056005" imgH="711835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5227" cy="26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63" name="文本框 2"/>
            <p:cNvSpPr txBox="1"/>
            <p:nvPr/>
          </p:nvSpPr>
          <p:spPr>
            <a:xfrm>
              <a:off x="4990" y="113"/>
              <a:ext cx="1144" cy="7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dirty="0">
                  <a:solidFill>
                    <a:srgbClr val="000000"/>
                  </a:solidFill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</a:t>
              </a:r>
              <a:endParaRPr lang="zh-CN" altLang="en-US" dirty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3564" name="文本框 3"/>
            <p:cNvSpPr txBox="1"/>
            <p:nvPr/>
          </p:nvSpPr>
          <p:spPr>
            <a:xfrm>
              <a:off x="4990" y="907"/>
              <a:ext cx="716" cy="7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dirty="0">
                  <a:solidFill>
                    <a:srgbClr val="000000"/>
                  </a:solidFill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</a:t>
              </a:r>
              <a:endParaRPr lang="zh-CN" altLang="en-US" dirty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3565" name="文本框 4"/>
            <p:cNvSpPr txBox="1"/>
            <p:nvPr/>
          </p:nvSpPr>
          <p:spPr>
            <a:xfrm>
              <a:off x="4990" y="1814"/>
              <a:ext cx="716" cy="7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dirty="0">
                  <a:solidFill>
                    <a:srgbClr val="000000"/>
                  </a:solidFill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</a:t>
              </a:r>
              <a:endParaRPr lang="zh-CN" altLang="en-US" dirty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  <p:sp>
        <p:nvSpPr>
          <p:cNvPr id="12303" name="圆角矩形标注 6"/>
          <p:cNvSpPr/>
          <p:nvPr/>
        </p:nvSpPr>
        <p:spPr>
          <a:xfrm>
            <a:off x="6816725" y="4652963"/>
            <a:ext cx="3600450" cy="1360487"/>
          </a:xfrm>
          <a:prstGeom prst="wedgeRoundRectCallout">
            <a:avLst>
              <a:gd name="adj1" fmla="val -77606"/>
              <a:gd name="adj2" fmla="val -4994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能不能像以前一样“消元”，把“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三元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”化成“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二元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”呢？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7" grpId="0" bldLvl="0" animBg="1"/>
      <p:bldP spid="1230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圆角矩形 31"/>
          <p:cNvSpPr/>
          <p:nvPr/>
        </p:nvSpPr>
        <p:spPr>
          <a:xfrm>
            <a:off x="2063750" y="741680"/>
            <a:ext cx="1528763" cy="5270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典例精析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371408" y="1268730"/>
            <a:ext cx="7448550" cy="45231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</a:t>
            </a:r>
            <a:r>
              <a:rPr kumimoji="0" lang="en-US" altLang="zh-CN" sz="2400" kern="1200" cap="none" spc="0" normalizeH="0" baseline="0" noProof="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chemeClr val="accent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  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kumimoji="0" lang="en-US" sz="2400" kern="1200" cap="none" spc="0" normalizeH="0" baseline="0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</a:t>
            </a:r>
            <a:r>
              <a:rPr kumimoji="0" sz="2400" kern="1200" cap="none" spc="0" normalizeH="0" baseline="0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一题多解</a:t>
            </a:r>
            <a:r>
              <a:rPr kumimoji="0" lang="en-US" sz="2400" kern="1200" cap="none" spc="0" normalizeH="0" baseline="0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r>
              <a:rPr kumimoji="0" sz="2400" kern="1200" cap="none" spc="0" normalizeH="0" baseline="0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解三元一次方程组：</a:t>
            </a:r>
            <a:endParaRPr kumimoji="0" sz="2400" b="1" kern="1200" cap="none" spc="0" normalizeH="0" baseline="0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sz="2400" b="1" kern="1200" cap="none" spc="0" normalizeH="0" baseline="0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sz="2400" b="1" kern="1200" cap="none" spc="0" normalizeH="0" baseline="0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sz="2400" b="1" kern="1200" cap="none" spc="0" normalizeH="0" baseline="0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kern="1200" cap="none" spc="0" normalizeH="0" baseline="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分析</a:t>
            </a:r>
            <a:r>
              <a:rPr kumimoji="0" sz="2400" kern="1200" cap="none" spc="0" normalizeH="0" baseline="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：方法一：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把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③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分别代入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①②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消去</a:t>
            </a:r>
            <a:r>
              <a:rPr kumimoji="0" sz="2400" i="1" kern="1200" cap="none" spc="0" normalizeH="0" baseline="0" noProof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x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这个“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元”</a:t>
            </a:r>
            <a:r>
              <a:rPr kumimoji="0" sz="2400" b="1" kern="1200" cap="none" spc="0" normalizeH="0" baseline="0" noProof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；</a:t>
            </a:r>
            <a:endParaRPr kumimoji="0" sz="2400" b="1" kern="1200" cap="none" spc="0" normalizeH="0" baseline="0" noProof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kern="1200" cap="none" spc="0" normalizeH="0" baseline="0" noProof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            </a:t>
            </a:r>
            <a:r>
              <a:rPr kumimoji="0" sz="2400" kern="1200" cap="none" spc="0" normalizeH="0" baseline="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方法二：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观察发现三个方程中</a:t>
            </a:r>
            <a:r>
              <a:rPr kumimoji="0" sz="2400" i="1" kern="1200" cap="none" spc="0" normalizeH="0" baseline="0" noProof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x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的系数都是1，</a:t>
            </a:r>
            <a:endParaRPr kumimoji="0" lang="en-US" sz="2400" kern="1200" cap="none" spc="0" normalizeH="0" baseline="0" noProof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因此可以用加减法消去</a:t>
            </a:r>
            <a:r>
              <a:rPr kumimoji="0" sz="2400" i="1" kern="1200" cap="none" spc="0" normalizeH="0" baseline="0" noProof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这个“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元”；</a:t>
            </a:r>
            <a:endParaRPr kumimoji="0" lang="en-US" sz="2400" kern="1200" cap="none" spc="0" normalizeH="0" baseline="0" noProof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</a:t>
            </a:r>
            <a:r>
              <a:rPr kumimoji="0" sz="2400" kern="1200" cap="none" spc="0" normalizeH="0" baseline="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方法三：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由方程①②消去</a:t>
            </a:r>
            <a:r>
              <a:rPr kumimoji="0" sz="2400" i="1" kern="1200" cap="none" spc="0" normalizeH="0" baseline="0" noProof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这个“</a:t>
            </a:r>
            <a:r>
              <a:rPr kumimoji="0" sz="2400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元”．</a:t>
            </a:r>
            <a:endParaRPr kumimoji="0" sz="2400" kern="1200" cap="none" spc="0" normalizeH="0" baseline="0" noProof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aphicFrame>
        <p:nvGraphicFramePr>
          <p:cNvPr id="18444" name="Object 1"/>
          <p:cNvGraphicFramePr>
            <a:graphicFrameLocks noChangeAspect="1"/>
          </p:cNvGraphicFramePr>
          <p:nvPr/>
        </p:nvGraphicFramePr>
        <p:xfrm>
          <a:off x="4173538" y="2154238"/>
          <a:ext cx="2573337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1" imgW="1385570" imgH="737235" progId="Equation.DSMT4">
                  <p:embed/>
                </p:oleObj>
              </mc:Choice>
              <mc:Fallback>
                <p:oleObj name="" r:id="rId1" imgW="1385570" imgH="737235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73538" y="2154238"/>
                        <a:ext cx="2573337" cy="1374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2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charRg st="26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5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charRg st="51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85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>
                                            <p:txEl>
                                              <p:charRg st="85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32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charRg st="132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" name="TextBox 24"/>
          <p:cNvSpPr txBox="1"/>
          <p:nvPr/>
        </p:nvSpPr>
        <p:spPr>
          <a:xfrm>
            <a:off x="2065020" y="2704783"/>
            <a:ext cx="8020050" cy="2748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解：方法一：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③分别代入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①②，得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8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解得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8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把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y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＝2代入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③，得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＝8.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21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所以原方程组的解为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aphicFrame>
        <p:nvGraphicFramePr>
          <p:cNvPr id="20491" name="Object 1"/>
          <p:cNvGraphicFramePr>
            <a:graphicFrameLocks noChangeAspect="1"/>
          </p:cNvGraphicFramePr>
          <p:nvPr/>
        </p:nvGraphicFramePr>
        <p:xfrm>
          <a:off x="7074535" y="2585720"/>
          <a:ext cx="177165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953135" imgH="457835" progId="Equation.DSMT4">
                  <p:embed/>
                </p:oleObj>
              </mc:Choice>
              <mc:Fallback>
                <p:oleObj name="" r:id="rId1" imgW="953135" imgH="45783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74535" y="2585720"/>
                        <a:ext cx="1771650" cy="854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11"/>
          <p:cNvGraphicFramePr>
            <a:graphicFrameLocks noChangeAspect="1"/>
          </p:cNvGraphicFramePr>
          <p:nvPr/>
        </p:nvGraphicFramePr>
        <p:xfrm>
          <a:off x="4008755" y="3281045"/>
          <a:ext cx="922338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3" imgW="495935" imgH="458470" progId="Equation.DSMT4">
                  <p:embed/>
                </p:oleObj>
              </mc:Choice>
              <mc:Fallback>
                <p:oleObj name="" r:id="rId3" imgW="495935" imgH="45847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8755" y="3281045"/>
                        <a:ext cx="922338" cy="852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3" name="Object 12"/>
          <p:cNvGraphicFramePr>
            <a:graphicFrameLocks noChangeAspect="1"/>
          </p:cNvGraphicFramePr>
          <p:nvPr/>
        </p:nvGraphicFramePr>
        <p:xfrm>
          <a:off x="6151880" y="4433253"/>
          <a:ext cx="922338" cy="132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5" imgW="495300" imgH="711835" progId="Equation.DSMT4">
                  <p:embed/>
                </p:oleObj>
              </mc:Choice>
              <mc:Fallback>
                <p:oleObj name="" r:id="rId5" imgW="495300" imgH="711835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51880" y="4433253"/>
                        <a:ext cx="922338" cy="1327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4" name="Object 1"/>
          <p:cNvGraphicFramePr>
            <a:graphicFrameLocks noChangeAspect="1"/>
          </p:cNvGraphicFramePr>
          <p:nvPr/>
        </p:nvGraphicFramePr>
        <p:xfrm>
          <a:off x="2307908" y="1149668"/>
          <a:ext cx="2573337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7" imgW="1385570" imgH="737235" progId="Equation.DSMT4">
                  <p:embed/>
                </p:oleObj>
              </mc:Choice>
              <mc:Fallback>
                <p:oleObj name="" r:id="rId7" imgW="1385570" imgH="737235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07908" y="1149668"/>
                        <a:ext cx="2573337" cy="1374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7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>
                                            <p:txEl>
                                              <p:charRg st="17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5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>
                                            <p:txEl>
                                              <p:charRg st="5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" name="TextBox 24"/>
          <p:cNvSpPr txBox="1"/>
          <p:nvPr/>
        </p:nvSpPr>
        <p:spPr>
          <a:xfrm>
            <a:off x="2206625" y="2695258"/>
            <a:ext cx="5908675" cy="3451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方法二：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②－①，得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＋4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＝10，④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②－③，得6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＋5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＝22，⑤　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8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联立④⑤，得                        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把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＝2代入③，得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＝8，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23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所以原方程组的解为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21515" name="Object 1"/>
          <p:cNvGraphicFramePr>
            <a:graphicFrameLocks noChangeAspect="1"/>
          </p:cNvGraphicFramePr>
          <p:nvPr/>
        </p:nvGraphicFramePr>
        <p:xfrm>
          <a:off x="4213225" y="3830320"/>
          <a:ext cx="177165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" imgW="953135" imgH="457835" progId="Equation.DSMT4">
                  <p:embed/>
                </p:oleObj>
              </mc:Choice>
              <mc:Fallback>
                <p:oleObj name="" r:id="rId1" imgW="953135" imgH="457835" progId="Equation.DSMT4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13225" y="3830320"/>
                        <a:ext cx="1771650" cy="852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6" name="Object 12"/>
          <p:cNvGraphicFramePr>
            <a:graphicFrameLocks noChangeAspect="1"/>
          </p:cNvGraphicFramePr>
          <p:nvPr/>
        </p:nvGraphicFramePr>
        <p:xfrm>
          <a:off x="6746875" y="3817620"/>
          <a:ext cx="92233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3" imgW="495935" imgH="458470" progId="Equation.DSMT4">
                  <p:embed/>
                </p:oleObj>
              </mc:Choice>
              <mc:Fallback>
                <p:oleObj name="" r:id="rId3" imgW="495935" imgH="458470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46875" y="3817620"/>
                        <a:ext cx="922338" cy="854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7" name="Object 13"/>
          <p:cNvGraphicFramePr>
            <a:graphicFrameLocks noChangeAspect="1"/>
          </p:cNvGraphicFramePr>
          <p:nvPr/>
        </p:nvGraphicFramePr>
        <p:xfrm>
          <a:off x="5140325" y="5106670"/>
          <a:ext cx="920750" cy="132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5" imgW="495300" imgH="711835" progId="Equation.DSMT4">
                  <p:embed/>
                </p:oleObj>
              </mc:Choice>
              <mc:Fallback>
                <p:oleObj name="" r:id="rId5" imgW="495300" imgH="711835" progId="Equation.DSMT4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0325" y="5106670"/>
                        <a:ext cx="920750" cy="1328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2307908" y="1149668"/>
          <a:ext cx="2573337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7" imgW="1385570" imgH="737235" progId="Equation.DSMT4">
                  <p:embed/>
                </p:oleObj>
              </mc:Choice>
              <mc:Fallback>
                <p:oleObj name="" r:id="rId7" imgW="1385570" imgH="737235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07908" y="1149668"/>
                        <a:ext cx="2573337" cy="1374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3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charRg st="37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69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charRg st="69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83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>
                                            <p:txEl>
                                              <p:charRg st="83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" name="TextBox 24"/>
          <p:cNvSpPr txBox="1"/>
          <p:nvPr/>
        </p:nvSpPr>
        <p:spPr>
          <a:xfrm>
            <a:off x="2263140" y="2417445"/>
            <a:ext cx="6867525" cy="4226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方法三：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×5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，得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5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＋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5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y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＋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5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z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60, ④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　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④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②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，得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4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＋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3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y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38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⑤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宋体" panose="02010600030101010101" pitchFamily="2" charset="-122"/>
            </a:endParaRPr>
          </a:p>
          <a:p>
            <a:pPr marL="0" lvl="0" indent="0" eaLnBrk="1" hangingPunct="1">
              <a:lnSpc>
                <a:spcPct val="18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联立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③⑤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，得                         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宋体" panose="02010600030101010101" pitchFamily="2" charset="-122"/>
            </a:endParaRPr>
          </a:p>
          <a:p>
            <a:pPr marL="0" lvl="0" indent="0" eaLnBrk="1" hangingPunct="1">
              <a:lnSpc>
                <a:spcPct val="18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把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8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，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y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代入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①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，得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z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宋体" panose="02010600030101010101" pitchFamily="2" charset="-122"/>
            </a:endParaRPr>
          </a:p>
          <a:p>
            <a:pPr marL="0" lvl="0" indent="0" eaLnBrk="1" hangingPunct="1">
              <a:lnSpc>
                <a:spcPct val="24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所以原方程组的解为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宋体" panose="02010600030101010101" pitchFamily="2" charset="-122"/>
            </a:endParaRPr>
          </a:p>
          <a:p>
            <a:pPr marL="0" lvl="0" indent="0" eaLnBrk="1" hangingPunct="1">
              <a:lnSpc>
                <a:spcPct val="220000"/>
              </a:lnSpc>
              <a:spcBef>
                <a:spcPct val="0"/>
              </a:spcBef>
              <a:buNone/>
            </a:pP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宋体" panose="02010600030101010101" pitchFamily="2" charset="-122"/>
            </a:endParaRPr>
          </a:p>
        </p:txBody>
      </p:sp>
      <p:graphicFrame>
        <p:nvGraphicFramePr>
          <p:cNvPr id="22539" name="Object 1"/>
          <p:cNvGraphicFramePr>
            <a:graphicFrameLocks noChangeAspect="1"/>
          </p:cNvGraphicFramePr>
          <p:nvPr/>
        </p:nvGraphicFramePr>
        <p:xfrm>
          <a:off x="4290378" y="3508058"/>
          <a:ext cx="1819275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1" imgW="979170" imgH="457835" progId="Equation.DSMT4">
                  <p:embed/>
                </p:oleObj>
              </mc:Choice>
              <mc:Fallback>
                <p:oleObj name="" r:id="rId1" imgW="979170" imgH="457835" progId="Equation.DSMT4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90378" y="3508058"/>
                        <a:ext cx="1819275" cy="852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0" name="Object 11"/>
          <p:cNvGraphicFramePr>
            <a:graphicFrameLocks noChangeAspect="1"/>
          </p:cNvGraphicFramePr>
          <p:nvPr/>
        </p:nvGraphicFramePr>
        <p:xfrm>
          <a:off x="7008178" y="3552508"/>
          <a:ext cx="92233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3" imgW="495935" imgH="458470" progId="Equation.DSMT4">
                  <p:embed/>
                </p:oleObj>
              </mc:Choice>
              <mc:Fallback>
                <p:oleObj name="" r:id="rId3" imgW="495935" imgH="458470" progId="Equation.DSMT4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08178" y="3552508"/>
                        <a:ext cx="922337" cy="854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1" name="Object 12"/>
          <p:cNvGraphicFramePr>
            <a:graphicFrameLocks noChangeAspect="1"/>
          </p:cNvGraphicFramePr>
          <p:nvPr/>
        </p:nvGraphicFramePr>
        <p:xfrm>
          <a:off x="5149215" y="4798695"/>
          <a:ext cx="920750" cy="132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5" imgW="495300" imgH="711835" progId="Equation.DSMT4">
                  <p:embed/>
                </p:oleObj>
              </mc:Choice>
              <mc:Fallback>
                <p:oleObj name="" r:id="rId5" imgW="495300" imgH="711835" progId="Equation.DSMT4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9215" y="4798695"/>
                        <a:ext cx="920750" cy="1328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6258878" y="3727133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解得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18444" name="Object 1"/>
          <p:cNvGraphicFramePr>
            <a:graphicFrameLocks noChangeAspect="1"/>
          </p:cNvGraphicFramePr>
          <p:nvPr/>
        </p:nvGraphicFramePr>
        <p:xfrm>
          <a:off x="2307908" y="934403"/>
          <a:ext cx="2573337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7" imgW="1385570" imgH="737235" progId="Equation.DSMT4">
                  <p:embed/>
                </p:oleObj>
              </mc:Choice>
              <mc:Fallback>
                <p:oleObj name="" r:id="rId7" imgW="1385570" imgH="737235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07908" y="934403"/>
                        <a:ext cx="2573337" cy="1374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75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charRg st="75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93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>
                                            <p:txEl>
                                              <p:charRg st="93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圆角矩形 31"/>
          <p:cNvSpPr/>
          <p:nvPr/>
        </p:nvSpPr>
        <p:spPr>
          <a:xfrm>
            <a:off x="2135188" y="764540"/>
            <a:ext cx="1511300" cy="5016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54225" y="1763713"/>
            <a:ext cx="8308975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解三元一次方程组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(1)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基本思路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: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解三元一次方程组的基本思路仍然是“消元”——把“三元”化为“二元”， 再化为“一元”.</a:t>
            </a:r>
            <a:endParaRPr lang="en-US" altLang="zh-CN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(2)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求解方法：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加减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消元法和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代入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消元法．</a:t>
            </a:r>
            <a:endParaRPr lang="en-US" altLang="zh-CN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charRg st="11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7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charRg st="77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5" name="Text Box 2"/>
          <p:cNvSpPr txBox="1"/>
          <p:nvPr/>
        </p:nvSpPr>
        <p:spPr>
          <a:xfrm>
            <a:off x="1798638" y="679450"/>
            <a:ext cx="82169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在等式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y=ax</a:t>
            </a:r>
            <a:r>
              <a:rPr lang="en-US" altLang="zh-CN" sz="2800" baseline="30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,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=0;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,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=3;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,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=60.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求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,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,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的值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5363" name="Text Box 4"/>
          <p:cNvSpPr txBox="1"/>
          <p:nvPr/>
        </p:nvSpPr>
        <p:spPr>
          <a:xfrm>
            <a:off x="1916113" y="2051050"/>
            <a:ext cx="6143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: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根据题意，得三元一次方程组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5364" name="Text Box 5"/>
          <p:cNvSpPr txBox="1"/>
          <p:nvPr/>
        </p:nvSpPr>
        <p:spPr>
          <a:xfrm>
            <a:off x="2981325" y="2617788"/>
            <a:ext cx="36576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－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       ①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    ②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25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5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=60.   ③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5365" name="Text Box 7"/>
          <p:cNvSpPr txBox="1"/>
          <p:nvPr/>
        </p:nvSpPr>
        <p:spPr>
          <a:xfrm>
            <a:off x="2335213" y="3917950"/>
            <a:ext cx="3900487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②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－①， 得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=1   ④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5366" name="Text Box 8"/>
          <p:cNvSpPr txBox="1"/>
          <p:nvPr/>
        </p:nvSpPr>
        <p:spPr>
          <a:xfrm>
            <a:off x="2338388" y="4438650"/>
            <a:ext cx="402844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③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－①，得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=10  ⑤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5367" name="Text Box 9"/>
          <p:cNvSpPr txBox="1"/>
          <p:nvPr/>
        </p:nvSpPr>
        <p:spPr>
          <a:xfrm>
            <a:off x="2393950" y="4992688"/>
            <a:ext cx="44500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④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与⑤组成二元一次方程组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5368" name="Text Box 10"/>
          <p:cNvSpPr txBox="1"/>
          <p:nvPr/>
        </p:nvSpPr>
        <p:spPr>
          <a:xfrm>
            <a:off x="4341813" y="5448300"/>
            <a:ext cx="1827212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=10.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5369" name="AutoShape 24"/>
          <p:cNvSpPr/>
          <p:nvPr/>
        </p:nvSpPr>
        <p:spPr>
          <a:xfrm>
            <a:off x="2768600" y="2970549"/>
            <a:ext cx="214313" cy="743865"/>
          </a:xfrm>
          <a:prstGeom prst="leftBrace">
            <a:avLst>
              <a:gd name="adj1" fmla="val 29561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spcBef>
                <a:spcPct val="20000"/>
              </a:spcBef>
            </a:pPr>
            <a:endParaRPr lang="zh-CN" altLang="en-US" sz="40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5370" name="AutoShape 26"/>
          <p:cNvSpPr/>
          <p:nvPr/>
        </p:nvSpPr>
        <p:spPr>
          <a:xfrm>
            <a:off x="4187825" y="5823391"/>
            <a:ext cx="196850" cy="510293"/>
          </a:xfrm>
          <a:prstGeom prst="leftBrace">
            <a:avLst>
              <a:gd name="adj1" fmla="val 43291"/>
              <a:gd name="adj2" fmla="val 50273"/>
            </a:avLst>
          </a:pr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spcBef>
                <a:spcPct val="20000"/>
              </a:spcBef>
            </a:pPr>
            <a:endParaRPr lang="zh-CN" altLang="en-US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  <p:bldP spid="15368" grpId="0"/>
      <p:bldP spid="15369" grpId="0" bldLvl="0" animBg="1"/>
      <p:bldP spid="1537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 Box 10"/>
          <p:cNvSpPr txBox="1"/>
          <p:nvPr/>
        </p:nvSpPr>
        <p:spPr>
          <a:xfrm>
            <a:off x="3813493" y="1132840"/>
            <a:ext cx="1827212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=10.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6387" name="Text Box 12"/>
          <p:cNvSpPr txBox="1"/>
          <p:nvPr/>
        </p:nvSpPr>
        <p:spPr>
          <a:xfrm>
            <a:off x="5615305" y="2425065"/>
            <a:ext cx="13462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=-2.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6388" name="Text Box 13"/>
          <p:cNvSpPr txBox="1"/>
          <p:nvPr/>
        </p:nvSpPr>
        <p:spPr>
          <a:xfrm>
            <a:off x="2416493" y="2640965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解这个方程组，得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389" name="Text Box 16"/>
          <p:cNvSpPr txBox="1"/>
          <p:nvPr/>
        </p:nvSpPr>
        <p:spPr>
          <a:xfrm>
            <a:off x="2467293" y="3545840"/>
            <a:ext cx="39306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把             代入①，得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6390" name="Text Box 17"/>
          <p:cNvSpPr txBox="1"/>
          <p:nvPr/>
        </p:nvSpPr>
        <p:spPr>
          <a:xfrm>
            <a:off x="3134043" y="3342640"/>
            <a:ext cx="1690687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=-2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6391" name="Text Box 19"/>
          <p:cNvSpPr txBox="1"/>
          <p:nvPr/>
        </p:nvSpPr>
        <p:spPr>
          <a:xfrm>
            <a:off x="6015355" y="3545840"/>
            <a:ext cx="12144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5,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6392" name="Text Box 20"/>
          <p:cNvSpPr txBox="1"/>
          <p:nvPr/>
        </p:nvSpPr>
        <p:spPr>
          <a:xfrm>
            <a:off x="3681730" y="4326890"/>
            <a:ext cx="2035175" cy="1123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=-2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=-5.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6393" name="Text Box 22"/>
          <p:cNvSpPr txBox="1"/>
          <p:nvPr/>
        </p:nvSpPr>
        <p:spPr>
          <a:xfrm>
            <a:off x="2467293" y="4626928"/>
            <a:ext cx="898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因此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394" name="AutoShape 26"/>
          <p:cNvSpPr/>
          <p:nvPr/>
        </p:nvSpPr>
        <p:spPr>
          <a:xfrm>
            <a:off x="5443855" y="2683660"/>
            <a:ext cx="96838" cy="546436"/>
          </a:xfrm>
          <a:prstGeom prst="leftBrace">
            <a:avLst>
              <a:gd name="adj1" fmla="val 43130"/>
              <a:gd name="adj2" fmla="val 50273"/>
            </a:avLst>
          </a:pr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20000"/>
              </a:spcBef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6395" name="AutoShape 26"/>
          <p:cNvSpPr/>
          <p:nvPr/>
        </p:nvSpPr>
        <p:spPr>
          <a:xfrm>
            <a:off x="2975293" y="3545673"/>
            <a:ext cx="96837" cy="546434"/>
          </a:xfrm>
          <a:prstGeom prst="leftBrace">
            <a:avLst>
              <a:gd name="adj1" fmla="val 43130"/>
              <a:gd name="adj2" fmla="val 50273"/>
            </a:avLst>
          </a:pr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20000"/>
              </a:spcBef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6396" name="AutoShape 26"/>
          <p:cNvSpPr/>
          <p:nvPr/>
        </p:nvSpPr>
        <p:spPr>
          <a:xfrm>
            <a:off x="3308668" y="4602947"/>
            <a:ext cx="212725" cy="546436"/>
          </a:xfrm>
          <a:prstGeom prst="leftBrace">
            <a:avLst>
              <a:gd name="adj1" fmla="val 19634"/>
              <a:gd name="adj2" fmla="val 50273"/>
            </a:avLst>
          </a:pr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20000"/>
              </a:spcBef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6397" name="AutoShape 26"/>
          <p:cNvSpPr/>
          <p:nvPr/>
        </p:nvSpPr>
        <p:spPr>
          <a:xfrm>
            <a:off x="3681730" y="1504219"/>
            <a:ext cx="76200" cy="479617"/>
          </a:xfrm>
          <a:prstGeom prst="leftBrace">
            <a:avLst>
              <a:gd name="adj1" fmla="val 43109"/>
              <a:gd name="adj2" fmla="val 50273"/>
            </a:avLst>
          </a:pr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spcBef>
                <a:spcPct val="20000"/>
              </a:spcBef>
            </a:pPr>
            <a:endParaRPr lang="zh-CN" altLang="en-US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89" grpId="0"/>
      <p:bldP spid="16390" grpId="0"/>
      <p:bldP spid="16391" grpId="0"/>
      <p:bldP spid="16393" grpId="0"/>
      <p:bldP spid="16394" grpId="0" bldLvl="0" animBg="1"/>
      <p:bldP spid="16395" grpId="0" bldLvl="0" animBg="1"/>
      <p:bldP spid="16396" grpId="0" bldLvl="0" animBg="1"/>
      <p:bldP spid="1639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8673" name="组合 6147"/>
          <p:cNvGrpSpPr/>
          <p:nvPr/>
        </p:nvGrpSpPr>
        <p:grpSpPr>
          <a:xfrm>
            <a:off x="1849438" y="246063"/>
            <a:ext cx="4402137" cy="809912"/>
            <a:chOff x="0" y="0"/>
            <a:chExt cx="6929" cy="1274"/>
          </a:xfrm>
        </p:grpSpPr>
        <p:sp>
          <p:nvSpPr>
            <p:cNvPr id="2867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867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867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chemeClr val="accent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8677" name="文本框 6151"/>
            <p:cNvSpPr txBox="1"/>
            <p:nvPr/>
          </p:nvSpPr>
          <p:spPr>
            <a:xfrm>
              <a:off x="877" y="431"/>
              <a:ext cx="605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三元一次方程组的应用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8678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sp>
        <p:nvSpPr>
          <p:cNvPr id="28679" name="文本框 1"/>
          <p:cNvSpPr txBox="1"/>
          <p:nvPr/>
        </p:nvSpPr>
        <p:spPr>
          <a:xfrm>
            <a:off x="1849438" y="1198563"/>
            <a:ext cx="8609012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 </a:t>
            </a:r>
            <a:r>
              <a:rPr lang="en-US" altLang="zh-CN" sz="2800" dirty="0">
                <a:solidFill>
                  <a:srgbClr val="2699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幼儿营养标准中要求每一个幼儿每天所需的营养量中应包含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单位的铁、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70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单位的钙和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单位的维生素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现有一批营养师根据上面的标准给幼儿园小朋友们配餐，其中包含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三种食物，下表给出的是每份（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50g)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食物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分别所含的铁、钙和维生素的量（单位）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7417" name="表格 17416"/>
          <p:cNvGraphicFramePr/>
          <p:nvPr/>
        </p:nvGraphicFramePr>
        <p:xfrm>
          <a:off x="2622550" y="4521200"/>
          <a:ext cx="6397625" cy="1828800"/>
        </p:xfrm>
        <a:graphic>
          <a:graphicData uri="http://schemas.openxmlformats.org/drawingml/2006/table">
            <a:tbl>
              <a:tblPr/>
              <a:tblGrid>
                <a:gridCol w="1600200"/>
                <a:gridCol w="1598930"/>
                <a:gridCol w="1600200"/>
                <a:gridCol w="1598295"/>
              </a:tblGrid>
              <a:tr h="45720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zh-CN" altLang="en-US" sz="1800" b="0">
                          <a:solidFill>
                            <a:srgbClr val="FFFFD9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食物</a:t>
                      </a:r>
                      <a:endParaRPr lang="zh-CN" altLang="en-US" sz="1800" b="0">
                        <a:solidFill>
                          <a:srgbClr val="FFFFD9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9999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zh-CN" altLang="en-US" sz="1800" b="0">
                          <a:solidFill>
                            <a:srgbClr val="FFFFD9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铁</a:t>
                      </a:r>
                      <a:endParaRPr lang="zh-CN" altLang="en-US" sz="1800" b="0">
                        <a:solidFill>
                          <a:srgbClr val="FFFFD9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9999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zh-CN" altLang="en-US" sz="1800" b="0">
                          <a:solidFill>
                            <a:srgbClr val="FFFFD9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钙</a:t>
                      </a:r>
                      <a:endParaRPr lang="zh-CN" altLang="en-US" sz="1800" b="0">
                        <a:solidFill>
                          <a:srgbClr val="FFFFD9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9999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zh-CN" altLang="en-US" sz="1800" b="0">
                          <a:solidFill>
                            <a:srgbClr val="FFFFD9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维生素</a:t>
                      </a:r>
                      <a:endParaRPr lang="zh-CN" altLang="en-US" sz="1800" b="0">
                        <a:solidFill>
                          <a:srgbClr val="FFFFD9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9999">
                        <a:alpha val="100000"/>
                      </a:srgbClr>
                    </a:solidFill>
                  </a:tcPr>
                </a:tc>
              </a:tr>
              <a:tr h="45720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A</a:t>
                      </a:r>
                      <a:endParaRPr lang="en-US" altLang="zh-CN" sz="1800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</a:t>
                      </a:r>
                      <a:endParaRPr lang="en-US" altLang="zh-CN" sz="1800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20</a:t>
                      </a:r>
                      <a:endParaRPr lang="en-US" altLang="zh-CN" sz="1800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</a:t>
                      </a:r>
                      <a:endParaRPr lang="en-US" altLang="zh-CN" sz="1800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</a:tr>
              <a:tr h="45720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B</a:t>
                      </a:r>
                      <a:endParaRPr lang="en-US" altLang="zh-CN" sz="1800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</a:t>
                      </a:r>
                      <a:endParaRPr lang="en-US" altLang="zh-CN" sz="1800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10</a:t>
                      </a:r>
                      <a:endParaRPr lang="en-US" altLang="zh-CN" sz="1800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15</a:t>
                      </a:r>
                      <a:endParaRPr lang="en-US" altLang="zh-CN" sz="1800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</a:tr>
              <a:tr h="45720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C</a:t>
                      </a:r>
                      <a:endParaRPr lang="en-US" altLang="zh-CN" sz="1800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10</a:t>
                      </a:r>
                      <a:endParaRPr lang="en-US" altLang="zh-CN" sz="1800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10</a:t>
                      </a:r>
                      <a:endParaRPr lang="en-US" altLang="zh-CN" sz="1800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/>
                        <a:buNone/>
                      </a:pPr>
                      <a:r>
                        <a:rPr lang="en-US" altLang="zh-CN" sz="1800" b="0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</a:t>
                      </a:r>
                      <a:endParaRPr lang="en-US" altLang="zh-CN" sz="1800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EBEB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1778000" y="542925"/>
            <a:ext cx="8585200" cy="246062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分析：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）如果设食谱中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三种食物各位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z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份，请列出方程组，使得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三种食物中所含的营养量刚好满足婴儿营养标准中的要求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）解该三元一次方程组，求出满足要求的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的份数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1831975" y="3003550"/>
            <a:ext cx="8221663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(1)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设食谱中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三种食物各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x,y,z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份，由该食谱中包含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单位的铁、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70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单位的钙和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单位的维生素，得方程组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8436" name="组合 19"/>
          <p:cNvGrpSpPr/>
          <p:nvPr/>
        </p:nvGrpSpPr>
        <p:grpSpPr>
          <a:xfrm>
            <a:off x="3930650" y="4678680"/>
            <a:ext cx="3289300" cy="1534080"/>
            <a:chOff x="0" y="0"/>
            <a:chExt cx="4557" cy="2201"/>
          </a:xfrm>
        </p:grpSpPr>
        <p:graphicFrame>
          <p:nvGraphicFramePr>
            <p:cNvPr id="29700" name="对象 1843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0"/>
            <a:ext cx="3441" cy="21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1" imgW="1412240" imgH="712470" progId="Equation.DSMT4">
                    <p:embed/>
                  </p:oleObj>
                </mc:Choice>
                <mc:Fallback>
                  <p:oleObj name="" r:id="rId1" imgW="1412240" imgH="71247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3441" cy="21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701" name="文本框 12"/>
            <p:cNvSpPr txBox="1"/>
            <p:nvPr/>
          </p:nvSpPr>
          <p:spPr>
            <a:xfrm>
              <a:off x="3770" y="1452"/>
              <a:ext cx="787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</a:t>
              </a:r>
              <a:endParaRPr lang="zh-CN" altLang="en-US" sz="2800" dirty="0"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9702" name="文本框 16"/>
            <p:cNvSpPr txBox="1"/>
            <p:nvPr/>
          </p:nvSpPr>
          <p:spPr>
            <a:xfrm>
              <a:off x="3770" y="0"/>
              <a:ext cx="787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</a:t>
              </a:r>
              <a:endParaRPr lang="zh-CN" altLang="en-US" sz="2800" dirty="0"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9703" name="文本框 17"/>
            <p:cNvSpPr txBox="1"/>
            <p:nvPr/>
          </p:nvSpPr>
          <p:spPr>
            <a:xfrm>
              <a:off x="3770" y="726"/>
              <a:ext cx="787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</a:t>
              </a:r>
              <a:endParaRPr lang="zh-CN" altLang="en-US" sz="2800" dirty="0"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  <p:bldP spid="184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2"/>
          <p:cNvSpPr txBox="1"/>
          <p:nvPr/>
        </p:nvSpPr>
        <p:spPr>
          <a:xfrm>
            <a:off x="2481263" y="685800"/>
            <a:ext cx="7434262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(2)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sym typeface="Wingdings" panose="05000000000000000000" pitchFamily="2" charset="2"/>
              </a:rPr>
              <a:t>-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Wingdings" panose="05000000000000000000" pitchFamily="2" charset="2"/>
              </a:rPr>
              <a:t>×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sym typeface="Wingdings" panose="05000000000000000000" pitchFamily="2" charset="2"/>
              </a:rPr>
              <a:t>4,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Wingdings" panose="05000000000000000000" pitchFamily="2" charset="2"/>
              </a:rPr>
              <a:t>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sym typeface="Wingdings" panose="05000000000000000000" pitchFamily="2" charset="2"/>
              </a:rPr>
              <a:t>-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Wingdings" panose="05000000000000000000" pitchFamily="2" charset="2"/>
              </a:rPr>
              <a:t>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sym typeface="Wingdings" panose="05000000000000000000" pitchFamily="2" charset="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grpSp>
        <p:nvGrpSpPr>
          <p:cNvPr id="19459" name="组合 63"/>
          <p:cNvGrpSpPr/>
          <p:nvPr/>
        </p:nvGrpSpPr>
        <p:grpSpPr>
          <a:xfrm>
            <a:off x="4133850" y="1474788"/>
            <a:ext cx="2943225" cy="1444625"/>
            <a:chOff x="0" y="0"/>
            <a:chExt cx="4634" cy="2274"/>
          </a:xfrm>
        </p:grpSpPr>
        <p:graphicFrame>
          <p:nvGraphicFramePr>
            <p:cNvPr id="30723" name="对象 1945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0"/>
            <a:ext cx="3069" cy="21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1" imgW="1259840" imgH="712470" progId="Equation.DSMT4">
                    <p:embed/>
                  </p:oleObj>
                </mc:Choice>
                <mc:Fallback>
                  <p:oleObj name="" r:id="rId1" imgW="1259840" imgH="71247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3069" cy="21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724" name="文本框 66"/>
            <p:cNvSpPr txBox="1"/>
            <p:nvPr/>
          </p:nvSpPr>
          <p:spPr>
            <a:xfrm>
              <a:off x="3786" y="1452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⑤</a:t>
              </a:r>
              <a:endPara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725" name="文本框 67"/>
            <p:cNvSpPr txBox="1"/>
            <p:nvPr/>
          </p:nvSpPr>
          <p:spPr>
            <a:xfrm>
              <a:off x="3786" y="0"/>
              <a:ext cx="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</a:t>
              </a:r>
              <a:endParaRPr lang="zh-CN" altLang="en-US" sz="2800" dirty="0"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30726" name="文本框 68"/>
            <p:cNvSpPr txBox="1"/>
            <p:nvPr/>
          </p:nvSpPr>
          <p:spPr>
            <a:xfrm>
              <a:off x="3786" y="726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④</a:t>
              </a:r>
              <a:endPara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464" name="文本框 1"/>
          <p:cNvSpPr txBox="1"/>
          <p:nvPr/>
        </p:nvSpPr>
        <p:spPr>
          <a:xfrm>
            <a:off x="2501900" y="2932113"/>
            <a:ext cx="7434263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⑤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sym typeface="Wingdings" panose="05000000000000000000" pitchFamily="2" charset="2"/>
              </a:rPr>
              <a:t>+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④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sym typeface="Wingdings" panose="05000000000000000000" pitchFamily="2" charset="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grpSp>
        <p:nvGrpSpPr>
          <p:cNvPr id="19465" name="组合 3"/>
          <p:cNvGrpSpPr/>
          <p:nvPr/>
        </p:nvGrpSpPr>
        <p:grpSpPr>
          <a:xfrm>
            <a:off x="4229100" y="3316288"/>
            <a:ext cx="2943225" cy="1444625"/>
            <a:chOff x="0" y="0"/>
            <a:chExt cx="4634" cy="2274"/>
          </a:xfrm>
        </p:grpSpPr>
        <p:graphicFrame>
          <p:nvGraphicFramePr>
            <p:cNvPr id="30729" name="对象 1946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0"/>
            <a:ext cx="3069" cy="21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3" imgW="1259840" imgH="712470" progId="Equation.DSMT4">
                    <p:embed/>
                  </p:oleObj>
                </mc:Choice>
                <mc:Fallback>
                  <p:oleObj name="" r:id="rId3" imgW="1259840" imgH="712470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3069" cy="21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730" name="文本框 6"/>
            <p:cNvSpPr txBox="1"/>
            <p:nvPr/>
          </p:nvSpPr>
          <p:spPr>
            <a:xfrm>
              <a:off x="3786" y="1452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  <a:sym typeface="Arial" panose="020B0604020202020204"/>
                </a:rPr>
                <a:t>⑥</a:t>
              </a:r>
              <a:endPara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Arial" panose="020B0604020202020204"/>
              </a:endParaRPr>
            </a:p>
          </p:txBody>
        </p:sp>
        <p:sp>
          <p:nvSpPr>
            <p:cNvPr id="30731" name="文本框 7"/>
            <p:cNvSpPr txBox="1"/>
            <p:nvPr/>
          </p:nvSpPr>
          <p:spPr>
            <a:xfrm>
              <a:off x="3786" y="0"/>
              <a:ext cx="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</a:t>
              </a:r>
              <a:endParaRPr lang="zh-CN" altLang="en-US" sz="2800" dirty="0"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30732" name="文本框 8"/>
            <p:cNvSpPr txBox="1"/>
            <p:nvPr/>
          </p:nvSpPr>
          <p:spPr>
            <a:xfrm>
              <a:off x="3786" y="726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④</a:t>
              </a:r>
              <a:endPara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470" name="文本框 10"/>
          <p:cNvSpPr txBox="1"/>
          <p:nvPr/>
        </p:nvSpPr>
        <p:spPr>
          <a:xfrm>
            <a:off x="2379663" y="4695825"/>
            <a:ext cx="743267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通过回代，得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z=2,y=1,x=2.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9471" name="文本框 11"/>
          <p:cNvSpPr txBox="1"/>
          <p:nvPr/>
        </p:nvSpPr>
        <p:spPr>
          <a:xfrm>
            <a:off x="2151063" y="5346700"/>
            <a:ext cx="788987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答：该食谱中包含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种食物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份，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中食物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份，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种食物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份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4" grpId="0"/>
      <p:bldP spid="19470" grpId="0"/>
      <p:bldP spid="194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6878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6878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Text Box 3"/>
          <p:cNvSpPr txBox="1"/>
          <p:nvPr/>
        </p:nvSpPr>
        <p:spPr>
          <a:xfrm>
            <a:off x="2352040" y="1400175"/>
            <a:ext cx="7239000" cy="17221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解方程组  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                           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则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_____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__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____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z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_______.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3795" name="AutoShape 5"/>
          <p:cNvSpPr/>
          <p:nvPr/>
        </p:nvSpPr>
        <p:spPr>
          <a:xfrm>
            <a:off x="4356100" y="1052513"/>
            <a:ext cx="84138" cy="974725"/>
          </a:xfrm>
          <a:prstGeom prst="leftBrace">
            <a:avLst>
              <a:gd name="adj1" fmla="val 95896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>
              <a:spcBef>
                <a:spcPct val="20000"/>
              </a:spcBef>
            </a:pPr>
            <a:endParaRPr lang="zh-CN" altLang="en-US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3796" name="Text Box 6"/>
          <p:cNvSpPr txBox="1"/>
          <p:nvPr/>
        </p:nvSpPr>
        <p:spPr>
          <a:xfrm>
            <a:off x="4551363" y="893763"/>
            <a:ext cx="2211387" cy="4968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just"/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z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11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3797" name="Text Box 7"/>
          <p:cNvSpPr txBox="1"/>
          <p:nvPr/>
        </p:nvSpPr>
        <p:spPr>
          <a:xfrm>
            <a:off x="4564063" y="1289050"/>
            <a:ext cx="2290762" cy="4937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 anchorCtr="0"/>
          <a:p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z</a:t>
            </a:r>
            <a:r>
              <a:rPr lang="zh-CN" altLang="en-US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3798" name="Text Box 8"/>
          <p:cNvSpPr txBox="1"/>
          <p:nvPr/>
        </p:nvSpPr>
        <p:spPr>
          <a:xfrm>
            <a:off x="4576763" y="1720850"/>
            <a:ext cx="2605087" cy="344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just"/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z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1.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3799" name="Rectangle 10"/>
          <p:cNvSpPr/>
          <p:nvPr/>
        </p:nvSpPr>
        <p:spPr>
          <a:xfrm>
            <a:off x="6680200" y="977900"/>
            <a:ext cx="6985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①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②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③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0489" name="Text Box 13"/>
          <p:cNvSpPr txBox="1"/>
          <p:nvPr/>
        </p:nvSpPr>
        <p:spPr>
          <a:xfrm>
            <a:off x="2101850" y="3249613"/>
            <a:ext cx="7921625" cy="2159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【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】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通过观察未知数的系数，可采取①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+②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求出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 ②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③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求出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，最后再将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的值代入任何一个方程求出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即可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0490" name="文本框 1"/>
          <p:cNvSpPr txBox="1"/>
          <p:nvPr/>
        </p:nvSpPr>
        <p:spPr>
          <a:xfrm>
            <a:off x="8374063" y="1400175"/>
            <a:ext cx="6016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Arial" panose="020B0604020202020204"/>
                <a:ea typeface="宋体" panose="02010600030101010101" pitchFamily="2" charset="-122"/>
              </a:rPr>
              <a:t>6</a:t>
            </a:r>
            <a:endParaRPr lang="en-US" altLang="zh-CN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0491" name="文本框 2"/>
          <p:cNvSpPr txBox="1"/>
          <p:nvPr/>
        </p:nvSpPr>
        <p:spPr>
          <a:xfrm>
            <a:off x="3352800" y="2492375"/>
            <a:ext cx="6016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Arial" panose="020B0604020202020204"/>
                <a:ea typeface="宋体" panose="02010600030101010101" pitchFamily="2" charset="-122"/>
              </a:rPr>
              <a:t>8</a:t>
            </a:r>
            <a:endParaRPr lang="en-US" altLang="zh-CN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0492" name="文本框 3"/>
          <p:cNvSpPr txBox="1"/>
          <p:nvPr/>
        </p:nvSpPr>
        <p:spPr>
          <a:xfrm>
            <a:off x="5264150" y="2549525"/>
            <a:ext cx="6032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Arial" panose="020B0604020202020204"/>
                <a:ea typeface="宋体" panose="02010600030101010101" pitchFamily="2" charset="-122"/>
              </a:rPr>
              <a:t>3</a:t>
            </a:r>
            <a:endParaRPr lang="en-US" altLang="zh-CN" dirty="0">
              <a:latin typeface="Arial" panose="020B0604020202020204"/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45285" y="27686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/>
      <p:bldP spid="20490" grpId="0"/>
      <p:bldP spid="20491" grpId="0"/>
      <p:bldP spid="204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内容占位符 7"/>
          <p:cNvSpPr txBox="1"/>
          <p:nvPr/>
        </p:nvSpPr>
        <p:spPr>
          <a:xfrm>
            <a:off x="1997710" y="414020"/>
            <a:ext cx="85077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解方程组                 若要使运算简便，消元的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Arial" panose="020B0604020202020204" pitchFamily="34" charset="0"/>
              </a:rPr>
              <a:t>方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法应选(　　)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A．消去</a:t>
            </a:r>
            <a:r>
              <a:rPr lang="zh-CN" altLang="en-US" sz="2400" i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x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          B．消去</a:t>
            </a:r>
            <a:r>
              <a:rPr lang="zh-CN" altLang="en-US" sz="2400" i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y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C．消去</a:t>
            </a:r>
            <a:r>
              <a:rPr lang="zh-CN" altLang="en-US" sz="2400" i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z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          D．以上说法都不对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aphicFrame>
        <p:nvGraphicFramePr>
          <p:cNvPr id="25612" name="Object 14"/>
          <p:cNvGraphicFramePr>
            <a:graphicFrameLocks noChangeAspect="1"/>
          </p:cNvGraphicFramePr>
          <p:nvPr/>
        </p:nvGraphicFramePr>
        <p:xfrm>
          <a:off x="3723640" y="265748"/>
          <a:ext cx="2222500" cy="132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194435" imgH="711835" progId="Equation.DSMT4">
                  <p:embed/>
                </p:oleObj>
              </mc:Choice>
              <mc:Fallback>
                <p:oleObj name="" r:id="rId1" imgW="1194435" imgH="711835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23640" y="265748"/>
                        <a:ext cx="2222500" cy="1327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矩形 26"/>
          <p:cNvSpPr/>
          <p:nvPr/>
        </p:nvSpPr>
        <p:spPr>
          <a:xfrm>
            <a:off x="2927668" y="1412558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4817" name="Text Box 2"/>
          <p:cNvSpPr txBox="1"/>
          <p:nvPr/>
        </p:nvSpPr>
        <p:spPr>
          <a:xfrm>
            <a:off x="2049145" y="3058160"/>
            <a:ext cx="80549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若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10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15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，则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的值为（     ）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A.2         B.3          C.4         D.5</a:t>
            </a:r>
            <a:endParaRPr lang="en-US" altLang="zh-CN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1703388" y="4725035"/>
            <a:ext cx="8434387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解析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: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通过观察未知数的系数，可采取两个方程相加得，</a:t>
            </a:r>
            <a:r>
              <a:rPr lang="en-US" altLang="zh-CN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5</a:t>
            </a:r>
            <a:r>
              <a:rPr lang="en-US" altLang="zh-CN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+5</a:t>
            </a:r>
            <a:r>
              <a:rPr lang="en-US" altLang="zh-CN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+5</a:t>
            </a:r>
            <a:r>
              <a:rPr lang="en-US" altLang="zh-CN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lang="en-US" altLang="zh-CN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=25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，所以</a:t>
            </a:r>
            <a:r>
              <a:rPr lang="en-US" altLang="zh-CN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</a:t>
            </a:r>
            <a:r>
              <a:rPr lang="en-US" altLang="zh-CN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</a:t>
            </a:r>
            <a:r>
              <a:rPr lang="en-US" altLang="zh-CN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lang="en-US" altLang="zh-CN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=5.</a:t>
            </a:r>
            <a:endParaRPr lang="en-US" altLang="zh-CN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1508" name="文本框 1"/>
          <p:cNvSpPr txBox="1"/>
          <p:nvPr/>
        </p:nvSpPr>
        <p:spPr>
          <a:xfrm>
            <a:off x="2627630" y="3682683"/>
            <a:ext cx="641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/>
              </a:rPr>
              <a:t>D</a:t>
            </a: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1507" grpId="0"/>
      <p:bldP spid="215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6878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6878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内容占位符 7"/>
          <p:cNvSpPr txBox="1"/>
          <p:nvPr/>
        </p:nvSpPr>
        <p:spPr>
          <a:xfrm>
            <a:off x="2279650" y="332740"/>
            <a:ext cx="74834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小明妈妈到文具店购买三种学习用品，其单价分别为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元、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元、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元，购买这些学习用品需要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56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元，经过协商最后以每种单价均下调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0.5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元成交，结果只用了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50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元就买下了这些学习用品，则小明妈妈有几种不同的购买方法？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　　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endParaRPr lang="en-US" altLang="zh-CN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　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　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　　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C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endParaRPr lang="en-US" altLang="zh-CN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51313" y="263620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endParaRPr lang="en-US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4" name="内容占位符 7"/>
          <p:cNvSpPr txBox="1"/>
          <p:nvPr/>
        </p:nvSpPr>
        <p:spPr>
          <a:xfrm>
            <a:off x="2242185" y="3696970"/>
            <a:ext cx="82499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</a:t>
            </a:r>
            <a:r>
              <a:rPr lang="zh-CN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已知单项式</a:t>
            </a:r>
            <a:r>
              <a:rPr lang="zh-CN" altLang="zh-CN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－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8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400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en-US" altLang="zh-CN" sz="2400" i="1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zh-CN" altLang="zh-CN" sz="2400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400" i="1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zh-CN" altLang="zh-CN" sz="2400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－</a:t>
            </a:r>
            <a:r>
              <a:rPr lang="en-US" altLang="zh-CN" sz="2400" i="1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400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12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zh-CN" sz="2400" i="1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zh-CN" altLang="zh-CN" sz="2400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400" i="1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zh-CN" altLang="zh-CN" sz="2400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400" i="1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lang="zh-CN" altLang="zh-CN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与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400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400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400" i="1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zh-CN" altLang="zh-CN" sz="2400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－</a:t>
            </a:r>
            <a:r>
              <a:rPr lang="en-US" altLang="zh-CN" sz="2400" i="1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zh-CN" sz="2400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6</a:t>
            </a:r>
            <a:r>
              <a:rPr lang="zh-CN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是同类项，则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zh-CN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________</a:t>
            </a:r>
            <a:r>
              <a:rPr lang="zh-CN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zh-CN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________</a:t>
            </a:r>
            <a:r>
              <a:rPr lang="zh-CN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z</a:t>
            </a:r>
            <a:r>
              <a:rPr lang="zh-CN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________</a:t>
            </a:r>
            <a:r>
              <a:rPr lang="zh-CN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</a:t>
            </a:r>
            <a:endParaRPr lang="zh-CN" altLang="zh-CN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9740" y="4364990"/>
            <a:ext cx="443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71720" y="4364990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－4</a:t>
            </a:r>
            <a:endParaRPr lang="en-US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031990" y="4293235"/>
            <a:ext cx="445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" grpId="0"/>
      <p:bldP spid="29" grpId="0"/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文本框 99"/>
          <p:cNvSpPr txBox="1"/>
          <p:nvPr/>
        </p:nvSpPr>
        <p:spPr>
          <a:xfrm>
            <a:off x="1703388" y="1143000"/>
            <a:ext cx="816768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若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|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1|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|2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|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，求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的值．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531" name="文本框 1"/>
          <p:cNvSpPr txBox="1"/>
          <p:nvPr/>
        </p:nvSpPr>
        <p:spPr>
          <a:xfrm>
            <a:off x="2016125" y="2600325"/>
            <a:ext cx="779780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解：因为三个非负数的和等于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，所以每个非负数都为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可得方程组         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解得</a:t>
            </a:r>
            <a:endParaRPr lang="zh-CN" altLang="en-US" sz="2800" dirty="0">
              <a:latin typeface="Arial" panose="020B0604020202020204"/>
              <a:ea typeface="宋体" panose="02010600030101010101" pitchFamily="2" charset="-122"/>
            </a:endParaRPr>
          </a:p>
        </p:txBody>
      </p:sp>
      <p:graphicFrame>
        <p:nvGraphicFramePr>
          <p:cNvPr id="22532" name="对象 2253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41153" y="3597275"/>
          <a:ext cx="2026920" cy="149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965200" imgH="711200" progId="Equation.3">
                  <p:embed/>
                </p:oleObj>
              </mc:Choice>
              <mc:Fallback>
                <p:oleObj name="" r:id="rId1" imgW="965200" imgH="7112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41153" y="3597275"/>
                        <a:ext cx="2026920" cy="1492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3" name="对象 2253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14198" y="3597117"/>
          <a:ext cx="1113155" cy="1452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545465" imgH="711200" progId="Equation.3">
                  <p:embed/>
                </p:oleObj>
              </mc:Choice>
              <mc:Fallback>
                <p:oleObj name="" r:id="rId3" imgW="545465" imgH="711200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14198" y="3597117"/>
                        <a:ext cx="1113155" cy="14528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5" name="文本框 4"/>
          <p:cNvSpPr txBox="1"/>
          <p:nvPr/>
        </p:nvSpPr>
        <p:spPr>
          <a:xfrm>
            <a:off x="1676400" y="554038"/>
            <a:ext cx="878840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7.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一个三位数，十位上的数字是个位上的数字的    ，百位上的数字与十位上的数字之和比个位上的数字大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将百位与个位上的数字对调后得到的新三位数比原三位数大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495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，求原三位数．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3555" name="文本框 5"/>
          <p:cNvSpPr txBox="1"/>
          <p:nvPr/>
        </p:nvSpPr>
        <p:spPr>
          <a:xfrm>
            <a:off x="1676400" y="2144713"/>
            <a:ext cx="8593138" cy="4140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解：设原三位数百位、十位、个位上的数字分别为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z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由题意，得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宋体" panose="02010600030101010101" pitchFamily="2" charset="-122"/>
            </a:endParaRPr>
          </a:p>
          <a:p>
            <a:pPr>
              <a:lnSpc>
                <a:spcPct val="210000"/>
              </a:lnSpc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宋体" panose="02010600030101010101" pitchFamily="2" charset="-122"/>
            </a:endParaRPr>
          </a:p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解得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宋体" panose="02010600030101010101" pitchFamily="2" charset="-122"/>
            </a:endParaRPr>
          </a:p>
          <a:p>
            <a:pPr>
              <a:lnSpc>
                <a:spcPct val="2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答：原三位数是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368.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36867" name="对象 2355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23400" y="627063"/>
          <a:ext cx="250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152400" imgH="393700" progId="Equation.3">
                  <p:embed/>
                </p:oleObj>
              </mc:Choice>
              <mc:Fallback>
                <p:oleObj name="" r:id="rId1" imgW="152400" imgH="3937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423400" y="627063"/>
                        <a:ext cx="250825" cy="647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7" name="对象 2355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92772" y="2995771"/>
          <a:ext cx="4566920" cy="1944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3" imgW="2400300" imgH="1066800" progId="Equation.3">
                  <p:embed/>
                </p:oleObj>
              </mc:Choice>
              <mc:Fallback>
                <p:oleObj name="" r:id="rId3" imgW="2400300" imgH="10668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2772" y="2995771"/>
                        <a:ext cx="4566920" cy="1944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" name="对象 2355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94280" y="4281488"/>
          <a:ext cx="1018540" cy="143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5" imgW="482600" imgH="711200" progId="Equation.3">
                  <p:embed/>
                </p:oleObj>
              </mc:Choice>
              <mc:Fallback>
                <p:oleObj name="" r:id="rId5" imgW="482600" imgH="711200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94280" y="4281488"/>
                        <a:ext cx="1018540" cy="1438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6878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6878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Text Box 16"/>
          <p:cNvSpPr txBox="1"/>
          <p:nvPr/>
        </p:nvSpPr>
        <p:spPr>
          <a:xfrm>
            <a:off x="2693988" y="2924175"/>
            <a:ext cx="2754312" cy="52197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三元一次方程组</a:t>
            </a:r>
            <a:endParaRPr lang="zh-CN" altLang="en-US" sz="28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79" name="左大括号 17"/>
          <p:cNvSpPr/>
          <p:nvPr/>
        </p:nvSpPr>
        <p:spPr>
          <a:xfrm>
            <a:off x="5664200" y="2060575"/>
            <a:ext cx="144463" cy="2303463"/>
          </a:xfrm>
          <a:prstGeom prst="leftBrace">
            <a:avLst>
              <a:gd name="adj1" fmla="val 12327"/>
              <a:gd name="adj2" fmla="val 50000"/>
            </a:avLst>
          </a:pr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800" dirty="0">
              <a:solidFill>
                <a:schemeClr val="tx1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4580" name="Text Box 18"/>
          <p:cNvSpPr txBox="1"/>
          <p:nvPr/>
        </p:nvSpPr>
        <p:spPr>
          <a:xfrm>
            <a:off x="6024563" y="2060575"/>
            <a:ext cx="2474912" cy="953135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三元一次方程组的概念</a:t>
            </a:r>
            <a:endParaRPr lang="zh-CN" altLang="en-US" sz="28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4582" name="Text Box 18"/>
          <p:cNvSpPr txBox="1"/>
          <p:nvPr/>
        </p:nvSpPr>
        <p:spPr>
          <a:xfrm>
            <a:off x="6024563" y="3573463"/>
            <a:ext cx="2447925" cy="953135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三元一次方程组的解法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73267" y="544621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98899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/>
      <p:bldP spid="24579" grpId="0" bldLvl="0" animBg="1"/>
      <p:bldP spid="24580" grpId="0" bldLvl="0" animBg="1"/>
      <p:bldP spid="2458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MH_Other_10"/>
          <p:cNvSpPr/>
          <p:nvPr/>
        </p:nvSpPr>
        <p:spPr>
          <a:xfrm>
            <a:off x="3557588" y="1682750"/>
            <a:ext cx="88900" cy="88900"/>
          </a:xfrm>
          <a:custGeom>
            <a:avLst/>
            <a:gdLst/>
            <a:ahLst/>
            <a:cxnLst>
              <a:cxn ang="0">
                <a:pos x="166697843" y="73479897"/>
              </a:cxn>
              <a:cxn ang="0">
                <a:pos x="106857794" y="73479897"/>
              </a:cxn>
              <a:cxn ang="0">
                <a:pos x="106857794" y="16329312"/>
              </a:cxn>
              <a:cxn ang="0">
                <a:pos x="89760056" y="0"/>
              </a:cxn>
              <a:cxn ang="0">
                <a:pos x="76937786" y="16329312"/>
              </a:cxn>
              <a:cxn ang="0">
                <a:pos x="76937786" y="73479897"/>
              </a:cxn>
              <a:cxn ang="0">
                <a:pos x="12822274" y="73479897"/>
              </a:cxn>
              <a:cxn ang="0">
                <a:pos x="0" y="89809205"/>
              </a:cxn>
              <a:cxn ang="0">
                <a:pos x="12822274" y="106138513"/>
              </a:cxn>
              <a:cxn ang="0">
                <a:pos x="76937786" y="106138513"/>
              </a:cxn>
              <a:cxn ang="0">
                <a:pos x="76937786" y="163289102"/>
              </a:cxn>
              <a:cxn ang="0">
                <a:pos x="89760056" y="179618410"/>
              </a:cxn>
              <a:cxn ang="0">
                <a:pos x="106857794" y="163289102"/>
              </a:cxn>
              <a:cxn ang="0">
                <a:pos x="106857794" y="106138513"/>
              </a:cxn>
              <a:cxn ang="0">
                <a:pos x="166697843" y="106138513"/>
              </a:cxn>
              <a:cxn ang="0">
                <a:pos x="183795581" y="89809205"/>
              </a:cxn>
              <a:cxn ang="0">
                <a:pos x="166697843" y="73479897"/>
              </a:cxn>
            </a:cxnLst>
            <a:pathLst>
              <a:path w="43" h="44">
                <a:moveTo>
                  <a:pt x="39" y="18"/>
                </a:moveTo>
                <a:cubicBezTo>
                  <a:pt x="25" y="18"/>
                  <a:pt x="25" y="18"/>
                  <a:pt x="25" y="18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2"/>
                  <a:pt x="23" y="0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18"/>
                  <a:pt x="18" y="18"/>
                  <a:pt x="18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18"/>
                  <a:pt x="0" y="20"/>
                  <a:pt x="0" y="22"/>
                </a:cubicBezTo>
                <a:cubicBezTo>
                  <a:pt x="0" y="24"/>
                  <a:pt x="1" y="26"/>
                  <a:pt x="3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2"/>
                  <a:pt x="19" y="44"/>
                  <a:pt x="21" y="44"/>
                </a:cubicBezTo>
                <a:cubicBezTo>
                  <a:pt x="23" y="44"/>
                  <a:pt x="25" y="42"/>
                  <a:pt x="25" y="40"/>
                </a:cubicBezTo>
                <a:cubicBezTo>
                  <a:pt x="25" y="26"/>
                  <a:pt x="25" y="26"/>
                  <a:pt x="2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6"/>
                  <a:pt x="43" y="24"/>
                  <a:pt x="43" y="22"/>
                </a:cubicBezTo>
                <a:cubicBezTo>
                  <a:pt x="43" y="20"/>
                  <a:pt x="41" y="18"/>
                  <a:pt x="39" y="18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3314" name="Group 10"/>
          <p:cNvGrpSpPr/>
          <p:nvPr/>
        </p:nvGrpSpPr>
        <p:grpSpPr>
          <a:xfrm>
            <a:off x="2238375" y="1071563"/>
            <a:ext cx="222250" cy="215900"/>
            <a:chOff x="0" y="0"/>
            <a:chExt cx="349" cy="340"/>
          </a:xfrm>
        </p:grpSpPr>
        <p:sp>
          <p:nvSpPr>
            <p:cNvPr id="13315" name="MH_Other_9"/>
            <p:cNvSpPr>
              <a:spLocks noEditPoints="1"/>
            </p:cNvSpPr>
            <p:nvPr/>
          </p:nvSpPr>
          <p:spPr>
            <a:xfrm>
              <a:off x="0" y="0"/>
              <a:ext cx="349" cy="340"/>
            </a:xfrm>
            <a:custGeom>
              <a:avLst/>
              <a:gdLst/>
              <a:ahLst/>
              <a:cxnLst>
                <a:cxn ang="0">
                  <a:pos x="1095" y="960"/>
                </a:cxn>
                <a:cxn ang="0">
                  <a:pos x="795" y="667"/>
                </a:cxn>
                <a:cxn ang="0">
                  <a:pos x="866" y="423"/>
                </a:cxn>
                <a:cxn ang="0">
                  <a:pos x="439" y="0"/>
                </a:cxn>
                <a:cxn ang="0">
                  <a:pos x="0" y="423"/>
                </a:cxn>
                <a:cxn ang="0">
                  <a:pos x="439" y="839"/>
                </a:cxn>
                <a:cxn ang="0">
                  <a:pos x="688" y="766"/>
                </a:cxn>
                <a:cxn ang="0">
                  <a:pos x="992" y="1061"/>
                </a:cxn>
                <a:cxn ang="0">
                  <a:pos x="1044" y="1080"/>
                </a:cxn>
                <a:cxn ang="0">
                  <a:pos x="1095" y="1061"/>
                </a:cxn>
                <a:cxn ang="0">
                  <a:pos x="1095" y="960"/>
                </a:cxn>
                <a:cxn ang="0">
                  <a:pos x="74" y="423"/>
                </a:cxn>
                <a:cxn ang="0">
                  <a:pos x="439" y="70"/>
                </a:cxn>
                <a:cxn ang="0">
                  <a:pos x="795" y="423"/>
                </a:cxn>
                <a:cxn ang="0">
                  <a:pos x="439" y="766"/>
                </a:cxn>
                <a:cxn ang="0">
                  <a:pos x="74" y="423"/>
                </a:cxn>
              </a:cxnLst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6" name="MH_Other_10"/>
            <p:cNvSpPr/>
            <p:nvPr/>
          </p:nvSpPr>
          <p:spPr>
            <a:xfrm>
              <a:off x="80" y="75"/>
              <a:ext cx="140" cy="140"/>
            </a:xfrm>
            <a:custGeom>
              <a:avLst/>
              <a:gdLst/>
              <a:ahLst/>
              <a:cxnLst>
                <a:cxn ang="0">
                  <a:pos x="413" y="181"/>
                </a:cxn>
                <a:cxn ang="0">
                  <a:pos x="264" y="181"/>
                </a:cxn>
                <a:cxn ang="0">
                  <a:pos x="264" y="41"/>
                </a:cxn>
                <a:cxn ang="0">
                  <a:pos x="221" y="0"/>
                </a:cxn>
                <a:cxn ang="0">
                  <a:pos x="192" y="41"/>
                </a:cxn>
                <a:cxn ang="0">
                  <a:pos x="192" y="181"/>
                </a:cxn>
                <a:cxn ang="0">
                  <a:pos x="33" y="181"/>
                </a:cxn>
                <a:cxn ang="0">
                  <a:pos x="0" y="223"/>
                </a:cxn>
                <a:cxn ang="0">
                  <a:pos x="33" y="264"/>
                </a:cxn>
                <a:cxn ang="0">
                  <a:pos x="192" y="264"/>
                </a:cxn>
                <a:cxn ang="0">
                  <a:pos x="192" y="404"/>
                </a:cxn>
                <a:cxn ang="0">
                  <a:pos x="221" y="445"/>
                </a:cxn>
                <a:cxn ang="0">
                  <a:pos x="264" y="404"/>
                </a:cxn>
                <a:cxn ang="0">
                  <a:pos x="264" y="264"/>
                </a:cxn>
                <a:cxn ang="0">
                  <a:pos x="413" y="264"/>
                </a:cxn>
                <a:cxn ang="0">
                  <a:pos x="456" y="223"/>
                </a:cxn>
                <a:cxn ang="0">
                  <a:pos x="413" y="181"/>
                </a:cxn>
              </a:cxnLst>
              <a:pathLst>
                <a:path w="43" h="44">
                  <a:moveTo>
                    <a:pt x="39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9" y="0"/>
                    <a:pt x="18" y="2"/>
                    <a:pt x="18" y="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2"/>
                    <a:pt x="19" y="44"/>
                    <a:pt x="21" y="44"/>
                  </a:cubicBezTo>
                  <a:cubicBezTo>
                    <a:pt x="23" y="44"/>
                    <a:pt x="25" y="42"/>
                    <a:pt x="25" y="40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6"/>
                    <a:pt x="43" y="24"/>
                    <a:pt x="43" y="22"/>
                  </a:cubicBezTo>
                  <a:cubicBezTo>
                    <a:pt x="43" y="20"/>
                    <a:pt x="41" y="18"/>
                    <a:pt x="39" y="18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2" name="文本框 14347"/>
          <p:cNvSpPr txBox="1"/>
          <p:nvPr/>
        </p:nvSpPr>
        <p:spPr>
          <a:xfrm>
            <a:off x="2554288" y="2454275"/>
            <a:ext cx="6299200" cy="1555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7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理解三元一次方程组的概念．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能解简单的三元一次方程组．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26030" y="117030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圆角矩形 31"/>
          <p:cNvSpPr/>
          <p:nvPr/>
        </p:nvSpPr>
        <p:spPr>
          <a:xfrm>
            <a:off x="2021523" y="1124585"/>
            <a:ext cx="1800225" cy="4857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复习引入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39" name="Text Box 4"/>
          <p:cNvSpPr txBox="1"/>
          <p:nvPr/>
        </p:nvSpPr>
        <p:spPr>
          <a:xfrm>
            <a:off x="2639378" y="1681163"/>
            <a:ext cx="6119812" cy="6940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解二元一次方程组有哪几种方法？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0" name="Rectangle 5"/>
          <p:cNvSpPr/>
          <p:nvPr/>
        </p:nvSpPr>
        <p:spPr>
          <a:xfrm>
            <a:off x="2641600" y="3152775"/>
            <a:ext cx="6672580" cy="6940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解二元一次方程组的基本思路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是什么？ 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641600" y="4064953"/>
            <a:ext cx="3505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二元一次方程组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7" name="AutoShape 7"/>
          <p:cNvSpPr/>
          <p:nvPr/>
        </p:nvSpPr>
        <p:spPr>
          <a:xfrm>
            <a:off x="5437188" y="4006215"/>
            <a:ext cx="1389062" cy="625475"/>
          </a:xfrm>
          <a:prstGeom prst="rightArrow">
            <a:avLst>
              <a:gd name="adj1" fmla="val 50000"/>
              <a:gd name="adj2" fmla="val 5539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8" name="Text Box 8"/>
          <p:cNvSpPr txBox="1"/>
          <p:nvPr/>
        </p:nvSpPr>
        <p:spPr>
          <a:xfrm>
            <a:off x="5508625" y="3717290"/>
            <a:ext cx="12969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代入</a:t>
            </a:r>
            <a:endParaRPr lang="zh-CN" altLang="en-US" sz="2800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9" name="Text Box 9"/>
          <p:cNvSpPr txBox="1"/>
          <p:nvPr/>
        </p:nvSpPr>
        <p:spPr>
          <a:xfrm>
            <a:off x="5505450" y="4501515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加减</a:t>
            </a:r>
            <a:endParaRPr lang="zh-CN" altLang="en-US" sz="2800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30" name="Text Box 10"/>
          <p:cNvSpPr txBox="1"/>
          <p:nvPr/>
        </p:nvSpPr>
        <p:spPr>
          <a:xfrm>
            <a:off x="5699125" y="4098290"/>
            <a:ext cx="1117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消元</a:t>
            </a:r>
            <a:endParaRPr lang="zh-CN" altLang="en-US" dirty="0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31" name="Text Box 11"/>
          <p:cNvSpPr txBox="1"/>
          <p:nvPr/>
        </p:nvSpPr>
        <p:spPr>
          <a:xfrm>
            <a:off x="6877050" y="4006215"/>
            <a:ext cx="2819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一元一次方程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32" name="Rectangle 12"/>
          <p:cNvSpPr/>
          <p:nvPr/>
        </p:nvSpPr>
        <p:spPr>
          <a:xfrm>
            <a:off x="3792538" y="5085715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化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二元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一元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33" name="Text Box 13"/>
          <p:cNvSpPr txBox="1"/>
          <p:nvPr/>
        </p:nvSpPr>
        <p:spPr>
          <a:xfrm>
            <a:off x="6808788" y="5055553"/>
            <a:ext cx="2687637" cy="485775"/>
          </a:xfrm>
          <a:prstGeom prst="rect">
            <a:avLst/>
          </a:prstGeom>
          <a:solidFill>
            <a:schemeClr val="accent2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dirty="0">
                <a:solidFill>
                  <a:srgbClr val="0C00F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化归转化思想</a:t>
            </a:r>
            <a:endParaRPr lang="zh-CN" altLang="en-US" sz="2800" dirty="0">
              <a:solidFill>
                <a:srgbClr val="0C00F4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34" name="Text Box 14"/>
          <p:cNvSpPr txBox="1"/>
          <p:nvPr/>
        </p:nvSpPr>
        <p:spPr>
          <a:xfrm>
            <a:off x="3165475" y="2502853"/>
            <a:ext cx="409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代入消元法和加减消元法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35" name="Text Box 15"/>
          <p:cNvSpPr txBox="1"/>
          <p:nvPr/>
        </p:nvSpPr>
        <p:spPr>
          <a:xfrm>
            <a:off x="7654925" y="2533015"/>
            <a:ext cx="1516063" cy="457200"/>
          </a:xfrm>
          <a:prstGeom prst="rect">
            <a:avLst/>
          </a:prstGeom>
          <a:solidFill>
            <a:schemeClr val="accent2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dirty="0">
                <a:solidFill>
                  <a:srgbClr val="0C00F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消元法</a:t>
            </a:r>
            <a:endParaRPr lang="zh-CN" altLang="en-US" sz="2800" dirty="0">
              <a:solidFill>
                <a:srgbClr val="0C00F4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36" name="文本框 1"/>
          <p:cNvSpPr txBox="1"/>
          <p:nvPr/>
        </p:nvSpPr>
        <p:spPr>
          <a:xfrm>
            <a:off x="2716213" y="5783898"/>
            <a:ext cx="76946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zh-CN" altLang="en-US" dirty="0">
                <a:latin typeface="Arial" panose="020B0604020202020204"/>
                <a:ea typeface="宋体" panose="02010600030101010101" pitchFamily="2" charset="-122"/>
              </a:rPr>
              <a:t>：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若含有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个未知数的方程组如何求解？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791335" y="21399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6" grpId="1"/>
      <p:bldP spid="5127" grpId="0" bldLvl="0" animBg="1"/>
      <p:bldP spid="5128" grpId="0"/>
      <p:bldP spid="5129" grpId="0"/>
      <p:bldP spid="5130" grpId="0"/>
      <p:bldP spid="5131" grpId="0"/>
      <p:bldP spid="5132" grpId="0"/>
      <p:bldP spid="5133" grpId="0" bldLvl="0" animBg="1"/>
      <p:bldP spid="5134" grpId="0"/>
      <p:bldP spid="5135" grpId="0" bldLvl="0" animBg="1"/>
      <p:bldP spid="51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6878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6878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圆角矩形 31"/>
          <p:cNvSpPr/>
          <p:nvPr/>
        </p:nvSpPr>
        <p:spPr>
          <a:xfrm>
            <a:off x="1849438" y="1523048"/>
            <a:ext cx="1617662" cy="4603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问题引入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47" name="Text Box 6"/>
          <p:cNvSpPr txBox="1"/>
          <p:nvPr/>
        </p:nvSpPr>
        <p:spPr>
          <a:xfrm>
            <a:off x="2422525" y="4520248"/>
            <a:ext cx="288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/>
                <a:ea typeface="宋体" panose="02010600030101010101" pitchFamily="2" charset="-122"/>
              </a:rPr>
              <a:t>	</a:t>
            </a:r>
            <a:endParaRPr lang="en-US" altLang="zh-CN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6148" name="Text Box 7"/>
          <p:cNvSpPr txBox="1"/>
          <p:nvPr/>
        </p:nvSpPr>
        <p:spPr>
          <a:xfrm>
            <a:off x="9593263" y="4585335"/>
            <a:ext cx="288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/>
                <a:ea typeface="宋体" panose="02010600030101010101" pitchFamily="2" charset="-122"/>
              </a:rPr>
              <a:t>	</a:t>
            </a:r>
            <a:endParaRPr lang="en-US" altLang="zh-CN" dirty="0">
              <a:latin typeface="Arial" panose="020B0604020202020204"/>
              <a:ea typeface="宋体" panose="02010600030101010101" pitchFamily="2" charset="-122"/>
            </a:endParaRPr>
          </a:p>
        </p:txBody>
      </p:sp>
      <p:pic>
        <p:nvPicPr>
          <p:cNvPr id="6149" name="图片 2" descr="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2167890"/>
            <a:ext cx="1040765" cy="11880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3" descr="30"/>
          <p:cNvPicPr>
            <a:picLocks noChangeAspect="1"/>
          </p:cNvPicPr>
          <p:nvPr/>
        </p:nvPicPr>
        <p:blipFill>
          <a:blip r:embed="rId2"/>
          <a:srcRect b="2577"/>
          <a:stretch>
            <a:fillRect/>
          </a:stretch>
        </p:blipFill>
        <p:spPr>
          <a:xfrm>
            <a:off x="2021205" y="4822825"/>
            <a:ext cx="1088390" cy="1382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4" descr="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040" y="3451860"/>
            <a:ext cx="1188085" cy="1275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波形 5"/>
          <p:cNvSpPr/>
          <p:nvPr/>
        </p:nvSpPr>
        <p:spPr>
          <a:xfrm>
            <a:off x="3495675" y="2205673"/>
            <a:ext cx="4618038" cy="873125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/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三个小动物年龄之和为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26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岁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3" name="波形 6"/>
          <p:cNvSpPr/>
          <p:nvPr/>
        </p:nvSpPr>
        <p:spPr>
          <a:xfrm>
            <a:off x="3495675" y="3264853"/>
            <a:ext cx="4618038" cy="873125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/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流氓兔比加菲猫大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岁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4" name="波形 7"/>
          <p:cNvSpPr/>
          <p:nvPr/>
        </p:nvSpPr>
        <p:spPr>
          <a:xfrm>
            <a:off x="3495675" y="4211003"/>
            <a:ext cx="4683125" cy="1606550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/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流氓兔年龄的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倍加上米老鼠的年龄之和比加菲猫大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岁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5" name="右大括号 8"/>
          <p:cNvSpPr/>
          <p:nvPr/>
        </p:nvSpPr>
        <p:spPr>
          <a:xfrm>
            <a:off x="8113713" y="2675573"/>
            <a:ext cx="500062" cy="2481262"/>
          </a:xfrm>
          <a:prstGeom prst="rightBrace">
            <a:avLst>
              <a:gd name="adj1" fmla="val 8132"/>
              <a:gd name="adj2" fmla="val 50000"/>
            </a:avLst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6156" name="文本框 10"/>
          <p:cNvSpPr txBox="1"/>
          <p:nvPr/>
        </p:nvSpPr>
        <p:spPr>
          <a:xfrm>
            <a:off x="8783638" y="2675573"/>
            <a:ext cx="49530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7" name="文本框 11"/>
          <p:cNvSpPr txBox="1"/>
          <p:nvPr/>
        </p:nvSpPr>
        <p:spPr>
          <a:xfrm>
            <a:off x="9278938" y="2859723"/>
            <a:ext cx="49530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的年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龄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7422" name="组合 6147"/>
          <p:cNvGrpSpPr/>
          <p:nvPr/>
        </p:nvGrpSpPr>
        <p:grpSpPr>
          <a:xfrm>
            <a:off x="1849438" y="533083"/>
            <a:ext cx="5006975" cy="809615"/>
            <a:chOff x="0" y="0"/>
            <a:chExt cx="7884" cy="1274"/>
          </a:xfrm>
        </p:grpSpPr>
        <p:sp>
          <p:nvSpPr>
            <p:cNvPr id="17423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4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5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7426" name="文本框 6151"/>
            <p:cNvSpPr txBox="1"/>
            <p:nvPr/>
          </p:nvSpPr>
          <p:spPr>
            <a:xfrm>
              <a:off x="877" y="431"/>
              <a:ext cx="700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三元一次方程（组）的概念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7427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79880" y="1098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52" grpId="0" bldLvl="0" animBg="1"/>
      <p:bldP spid="6153" grpId="0" bldLvl="0" animBg="1"/>
      <p:bldP spid="6154" grpId="0" bldLvl="0" animBg="1"/>
      <p:bldP spid="6155" grpId="0" bldLvl="0" animBg="1"/>
      <p:bldP spid="6157" grpId="0"/>
      <p:bldP spid="61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圆角矩形 31"/>
          <p:cNvSpPr/>
          <p:nvPr/>
        </p:nvSpPr>
        <p:spPr>
          <a:xfrm>
            <a:off x="1847850" y="712788"/>
            <a:ext cx="1544638" cy="49371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互动探究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71" name="文本框 1"/>
          <p:cNvSpPr txBox="1"/>
          <p:nvPr/>
        </p:nvSpPr>
        <p:spPr>
          <a:xfrm>
            <a:off x="1847850" y="1524000"/>
            <a:ext cx="83645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题中有未知量？你能找出哪些等量关系？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2" name="文本框 2"/>
          <p:cNvSpPr txBox="1"/>
          <p:nvPr/>
        </p:nvSpPr>
        <p:spPr>
          <a:xfrm>
            <a:off x="1939925" y="2386013"/>
            <a:ext cx="75866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未知量：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3" name="文本框 8"/>
          <p:cNvSpPr txBox="1"/>
          <p:nvPr/>
        </p:nvSpPr>
        <p:spPr>
          <a:xfrm>
            <a:off x="2468563" y="3246438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流氓兔的年龄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4" name="文本框 9"/>
          <p:cNvSpPr txBox="1"/>
          <p:nvPr/>
        </p:nvSpPr>
        <p:spPr>
          <a:xfrm>
            <a:off x="2468563" y="4097338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加菲猫的年龄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5" name="文本框 11"/>
          <p:cNvSpPr txBox="1"/>
          <p:nvPr/>
        </p:nvSpPr>
        <p:spPr>
          <a:xfrm>
            <a:off x="2543175" y="497840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米老鼠的年龄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6" name="文本框 12"/>
          <p:cNvSpPr txBox="1"/>
          <p:nvPr/>
        </p:nvSpPr>
        <p:spPr>
          <a:xfrm>
            <a:off x="3514725" y="2386013"/>
            <a:ext cx="5161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每一个未知量都用一个字母表示</a:t>
            </a:r>
            <a:endParaRPr lang="zh-CN" altLang="en-US" sz="2800" dirty="0">
              <a:solidFill>
                <a:schemeClr val="accent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7177" name="直接箭头连接符 13"/>
          <p:cNvCxnSpPr>
            <a:stCxn id="7173" idx="3"/>
          </p:cNvCxnSpPr>
          <p:nvPr/>
        </p:nvCxnSpPr>
        <p:spPr>
          <a:xfrm>
            <a:off x="6309360" y="3507423"/>
            <a:ext cx="1689100" cy="26987"/>
          </a:xfrm>
          <a:prstGeom prst="straightConnector1">
            <a:avLst/>
          </a:prstGeom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7178" name="直接箭头连接符 14"/>
          <p:cNvCxnSpPr>
            <a:stCxn id="7173" idx="3"/>
          </p:cNvCxnSpPr>
          <p:nvPr/>
        </p:nvCxnSpPr>
        <p:spPr>
          <a:xfrm>
            <a:off x="6309360" y="3507423"/>
            <a:ext cx="1689100" cy="26987"/>
          </a:xfrm>
          <a:prstGeom prst="straightConnector1">
            <a:avLst/>
          </a:prstGeom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7179" name="直接箭头连接符 15"/>
          <p:cNvCxnSpPr>
            <a:stCxn id="7173" idx="3"/>
          </p:cNvCxnSpPr>
          <p:nvPr/>
        </p:nvCxnSpPr>
        <p:spPr>
          <a:xfrm>
            <a:off x="6309360" y="3507740"/>
            <a:ext cx="1687513" cy="26988"/>
          </a:xfrm>
          <a:prstGeom prst="straightConnector1">
            <a:avLst/>
          </a:prstGeom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7180" name="文本框 16"/>
          <p:cNvSpPr txBox="1"/>
          <p:nvPr/>
        </p:nvSpPr>
        <p:spPr>
          <a:xfrm>
            <a:off x="6419850" y="3246438"/>
            <a:ext cx="7985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岁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81" name="文本框 17"/>
          <p:cNvSpPr txBox="1"/>
          <p:nvPr/>
        </p:nvSpPr>
        <p:spPr>
          <a:xfrm>
            <a:off x="6419850" y="4097338"/>
            <a:ext cx="7985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岁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82" name="文本框 18"/>
          <p:cNvSpPr txBox="1"/>
          <p:nvPr/>
        </p:nvSpPr>
        <p:spPr>
          <a:xfrm>
            <a:off x="6419850" y="4906963"/>
            <a:ext cx="7985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z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岁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83" name="右大括号 19"/>
          <p:cNvSpPr/>
          <p:nvPr/>
        </p:nvSpPr>
        <p:spPr>
          <a:xfrm>
            <a:off x="7104063" y="3473450"/>
            <a:ext cx="588962" cy="1684338"/>
          </a:xfrm>
          <a:prstGeom prst="rightBrace">
            <a:avLst>
              <a:gd name="adj1" fmla="val 8195"/>
              <a:gd name="adj2" fmla="val 49375"/>
            </a:avLst>
          </a:prstGeom>
          <a:solidFill>
            <a:schemeClr val="accent1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sz="2800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7184" name="文本框 20"/>
          <p:cNvSpPr txBox="1"/>
          <p:nvPr/>
        </p:nvSpPr>
        <p:spPr>
          <a:xfrm>
            <a:off x="7693025" y="3987800"/>
            <a:ext cx="2797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三个未知数（元）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  <p:bldP spid="7176" grpId="0"/>
      <p:bldP spid="7180" grpId="0"/>
      <p:bldP spid="7181" grpId="0"/>
      <p:bldP spid="7182" grpId="0"/>
      <p:bldP spid="7183" grpId="0" bldLvl="0" animBg="1"/>
      <p:bldP spid="71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文本框 3"/>
          <p:cNvSpPr txBox="1"/>
          <p:nvPr/>
        </p:nvSpPr>
        <p:spPr>
          <a:xfrm>
            <a:off x="1924050" y="1177925"/>
            <a:ext cx="71707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等量关系：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195" name="文本框 4"/>
          <p:cNvSpPr txBox="1"/>
          <p:nvPr/>
        </p:nvSpPr>
        <p:spPr>
          <a:xfrm>
            <a:off x="1984375" y="1836738"/>
            <a:ext cx="81232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流氓兔的年龄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加菲猫的年龄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米老鼠的年龄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=26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6" name="文本框 5"/>
          <p:cNvSpPr txBox="1"/>
          <p:nvPr/>
        </p:nvSpPr>
        <p:spPr>
          <a:xfrm>
            <a:off x="2041525" y="3063875"/>
            <a:ext cx="73326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流氓兔的年龄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-1=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加菲猫的年龄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7" name="文本框 6"/>
          <p:cNvSpPr txBox="1"/>
          <p:nvPr/>
        </p:nvSpPr>
        <p:spPr>
          <a:xfrm>
            <a:off x="1984375" y="4133850"/>
            <a:ext cx="8496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(3)2×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流氓兔的年龄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米老鼠的年龄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加菲猫的年龄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+18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8" name="文本框 12"/>
          <p:cNvSpPr txBox="1"/>
          <p:nvPr/>
        </p:nvSpPr>
        <p:spPr>
          <a:xfrm>
            <a:off x="3609975" y="1177925"/>
            <a:ext cx="34721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用方程表示等量关系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8199" name="组合 13"/>
          <p:cNvGrpSpPr/>
          <p:nvPr/>
        </p:nvGrpSpPr>
        <p:grpSpPr>
          <a:xfrm>
            <a:off x="4364038" y="2359025"/>
            <a:ext cx="2276475" cy="521653"/>
            <a:chOff x="0" y="0"/>
            <a:chExt cx="3584" cy="821"/>
          </a:xfrm>
        </p:grpSpPr>
        <p:sp>
          <p:nvSpPr>
            <p:cNvPr id="19463" name="文本框 2"/>
            <p:cNvSpPr txBox="1"/>
            <p:nvPr/>
          </p:nvSpPr>
          <p:spPr>
            <a:xfrm>
              <a:off x="0" y="0"/>
              <a:ext cx="265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z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=26.</a:t>
              </a:r>
              <a:endPara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9464" name="文本框 9"/>
            <p:cNvSpPr txBox="1"/>
            <p:nvPr/>
          </p:nvSpPr>
          <p:spPr>
            <a:xfrm>
              <a:off x="2797" y="0"/>
              <a:ext cx="7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0000FF"/>
                  </a:solidFill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</a:t>
              </a:r>
              <a:endParaRPr lang="zh-CN" altLang="en-US" sz="280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  <p:grpSp>
        <p:nvGrpSpPr>
          <p:cNvPr id="8202" name="组合 14"/>
          <p:cNvGrpSpPr/>
          <p:nvPr/>
        </p:nvGrpSpPr>
        <p:grpSpPr>
          <a:xfrm>
            <a:off x="4440238" y="3521075"/>
            <a:ext cx="2206625" cy="613410"/>
            <a:chOff x="0" y="0"/>
            <a:chExt cx="3475" cy="966"/>
          </a:xfrm>
        </p:grpSpPr>
        <p:sp>
          <p:nvSpPr>
            <p:cNvPr id="19466" name="文本框 7"/>
            <p:cNvSpPr txBox="1"/>
            <p:nvPr/>
          </p:nvSpPr>
          <p:spPr>
            <a:xfrm>
              <a:off x="0" y="0"/>
              <a:ext cx="170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-1=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.</a:t>
              </a:r>
              <a:endPara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9467" name="文本框 10"/>
            <p:cNvSpPr txBox="1"/>
            <p:nvPr/>
          </p:nvSpPr>
          <p:spPr>
            <a:xfrm>
              <a:off x="2688" y="144"/>
              <a:ext cx="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0000FF"/>
                  </a:solidFill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</a:t>
              </a:r>
              <a:endParaRPr lang="zh-CN" altLang="en-US" sz="280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  <p:grpSp>
        <p:nvGrpSpPr>
          <p:cNvPr id="8205" name="组合 15"/>
          <p:cNvGrpSpPr/>
          <p:nvPr/>
        </p:nvGrpSpPr>
        <p:grpSpPr>
          <a:xfrm>
            <a:off x="4440238" y="4756150"/>
            <a:ext cx="2206625" cy="521653"/>
            <a:chOff x="0" y="0"/>
            <a:chExt cx="3475" cy="821"/>
          </a:xfrm>
        </p:grpSpPr>
        <p:sp>
          <p:nvSpPr>
            <p:cNvPr id="19469" name="文本框 8"/>
            <p:cNvSpPr txBox="1"/>
            <p:nvPr/>
          </p:nvSpPr>
          <p:spPr>
            <a:xfrm>
              <a:off x="0" y="0"/>
              <a:ext cx="293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z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+18.</a:t>
              </a:r>
              <a:endPara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9470" name="文本框 11"/>
            <p:cNvSpPr txBox="1"/>
            <p:nvPr/>
          </p:nvSpPr>
          <p:spPr>
            <a:xfrm>
              <a:off x="2688" y="0"/>
              <a:ext cx="7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0000FF"/>
                  </a:solidFill>
                  <a:latin typeface="Arial" panose="020B0604020202020204"/>
                  <a:ea typeface="宋体" panose="02010600030101010101" pitchFamily="2" charset="-122"/>
                  <a:sym typeface="Wingdings" panose="05000000000000000000" pitchFamily="2" charset="2"/>
                </a:rPr>
                <a:t></a:t>
              </a:r>
              <a:endParaRPr lang="zh-CN" altLang="en-US" sz="280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196" grpId="0"/>
      <p:bldP spid="8197" grpId="0"/>
      <p:bldP spid="8198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3376</Words>
  <Application>WPS 演示</Application>
  <PresentationFormat>在屏幕上显示</PresentationFormat>
  <Paragraphs>460</Paragraphs>
  <Slides>34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33</vt:i4>
      </vt:variant>
      <vt:variant>
        <vt:lpstr>幻灯片标题</vt:lpstr>
      </vt:variant>
      <vt:variant>
        <vt:i4>34</vt:i4>
      </vt:variant>
    </vt:vector>
  </HeadingPairs>
  <TitlesOfParts>
    <vt:vector size="82" baseType="lpstr">
      <vt:lpstr>Arial</vt:lpstr>
      <vt:lpstr>宋体</vt:lpstr>
      <vt:lpstr>Wingdings</vt:lpstr>
      <vt:lpstr>Arial</vt:lpstr>
      <vt:lpstr>微软雅黑 Light</vt:lpstr>
      <vt:lpstr>华文行楷</vt:lpstr>
      <vt:lpstr>微软雅黑</vt:lpstr>
      <vt:lpstr>Calibri</vt:lpstr>
      <vt:lpstr>Times New Roman</vt:lpstr>
      <vt:lpstr>黑体</vt:lpstr>
      <vt:lpstr>隶书</vt:lpstr>
      <vt:lpstr>造字工房悦黑（非商用）常规体</vt:lpstr>
      <vt:lpstr>Arial Unicode MS</vt:lpstr>
      <vt:lpstr>Office 主题</vt:lpstr>
      <vt:lpstr>1_Office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400</cp:revision>
  <dcterms:created xsi:type="dcterms:W3CDTF">2015-07-09T08:14:00Z</dcterms:created>
  <dcterms:modified xsi:type="dcterms:W3CDTF">2025-02-07T01:15:30Z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09AD415F28754D7FAC73AEBB3632CD04</vt:lpwstr>
  </property>
</Properties>
</file>