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15" r:id="rId3"/>
    <p:sldId id="516" r:id="rId4"/>
    <p:sldId id="517" r:id="rId6"/>
    <p:sldId id="439" r:id="rId7"/>
    <p:sldId id="477" r:id="rId8"/>
    <p:sldId id="518" r:id="rId9"/>
    <p:sldId id="479" r:id="rId10"/>
    <p:sldId id="480" r:id="rId11"/>
    <p:sldId id="457" r:id="rId12"/>
    <p:sldId id="458" r:id="rId13"/>
    <p:sldId id="400" r:id="rId14"/>
    <p:sldId id="459" r:id="rId15"/>
    <p:sldId id="481" r:id="rId16"/>
    <p:sldId id="482" r:id="rId17"/>
    <p:sldId id="483" r:id="rId18"/>
    <p:sldId id="461" r:id="rId19"/>
    <p:sldId id="463" r:id="rId20"/>
    <p:sldId id="429" r:id="rId21"/>
    <p:sldId id="464" r:id="rId22"/>
    <p:sldId id="484" r:id="rId23"/>
    <p:sldId id="485" r:id="rId24"/>
    <p:sldId id="486" r:id="rId25"/>
    <p:sldId id="487" r:id="rId26"/>
    <p:sldId id="488" r:id="rId27"/>
    <p:sldId id="489" r:id="rId28"/>
    <p:sldId id="490" r:id="rId29"/>
    <p:sldId id="491" r:id="rId30"/>
    <p:sldId id="492" r:id="rId31"/>
    <p:sldId id="493" r:id="rId32"/>
    <p:sldId id="519" r:id="rId33"/>
    <p:sldId id="561" r:id="rId34"/>
    <p:sldId id="560" r:id="rId35"/>
    <p:sldId id="438" r:id="rId36"/>
    <p:sldId id="468" r:id="rId37"/>
    <p:sldId id="562" r:id="rId38"/>
    <p:sldId id="563" r:id="rId39"/>
    <p:sldId id="558" r:id="rId40"/>
    <p:sldId id="495" r:id="rId41"/>
    <p:sldId id="520" r:id="rId42"/>
    <p:sldId id="359" r:id="rId4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24"/>
        <p:guide pos="388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7" Type="http://schemas.openxmlformats.org/officeDocument/2006/relationships/image" Target="../media/image2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3076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p>
            <a:pPr lvl="0" indent="0" defTabSz="914400" fontAlgn="base"/>
            <a:endParaRPr lang="zh-CN" altLang="en-US" sz="1200" strike="noStrike" noProof="1" dirty="0"/>
          </a:p>
        </p:txBody>
      </p:sp>
      <p:sp>
        <p:nvSpPr>
          <p:cNvPr id="3077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p>
            <a:pPr lvl="0" indent="0" algn="r" defTabSz="914400" fontAlgn="base"/>
            <a:endParaRPr lang="zh-CN" altLang="en-US" sz="1200" strike="noStrike" noProof="1" dirty="0"/>
          </a:p>
        </p:txBody>
      </p:sp>
      <p:sp>
        <p:nvSpPr>
          <p:cNvPr id="3078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p>
            <a:pPr lvl="0" indent="0" defTabSz="914400" fontAlgn="base"/>
            <a:endParaRPr lang="zh-CN" altLang="en-US" sz="1200" strike="noStrike" noProof="1" dirty="0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427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3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5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2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9.wmf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19.bin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18.bin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17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2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7.wmf"/><Relationship Id="rId14" Type="http://schemas.openxmlformats.org/officeDocument/2006/relationships/vmlDrawing" Target="../drawings/vmlDrawing7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20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3.x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Relationship Id="rId3" Type="http://schemas.openxmlformats.org/officeDocument/2006/relationships/oleObject" Target="../embeddings/oleObject27.bin"/><Relationship Id="rId2" Type="http://schemas.openxmlformats.org/officeDocument/2006/relationships/image" Target="../media/image33.wmf"/><Relationship Id="rId1" Type="http://schemas.openxmlformats.org/officeDocument/2006/relationships/oleObject" Target="../embeddings/oleObject26.bin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31.bin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36.wmf"/><Relationship Id="rId1" Type="http://schemas.openxmlformats.org/officeDocument/2006/relationships/oleObject" Target="../embeddings/oleObject33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wmf"/><Relationship Id="rId8" Type="http://schemas.openxmlformats.org/officeDocument/2006/relationships/oleObject" Target="../embeddings/oleObject38.bin"/><Relationship Id="rId7" Type="http://schemas.openxmlformats.org/officeDocument/2006/relationships/image" Target="../media/image40.wmf"/><Relationship Id="rId6" Type="http://schemas.openxmlformats.org/officeDocument/2006/relationships/oleObject" Target="../embeddings/oleObject37.bin"/><Relationship Id="rId5" Type="http://schemas.openxmlformats.org/officeDocument/2006/relationships/tags" Target="../tags/tag1.xml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8.wmf"/><Relationship Id="rId11" Type="http://schemas.openxmlformats.org/officeDocument/2006/relationships/vmlDrawing" Target="../drawings/vmlDrawing11.vml"/><Relationship Id="rId10" Type="http://schemas.openxmlformats.org/officeDocument/2006/relationships/slideLayout" Target="../slideLayouts/slideLayout3.xml"/><Relationship Id="rId1" Type="http://schemas.openxmlformats.org/officeDocument/2006/relationships/oleObject" Target="../embeddings/oleObject3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wmf"/><Relationship Id="rId1" Type="http://schemas.openxmlformats.org/officeDocument/2006/relationships/oleObject" Target="../embeddings/oleObject39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2.wmf"/><Relationship Id="rId1" Type="http://schemas.openxmlformats.org/officeDocument/2006/relationships/oleObject" Target="../embeddings/oleObject40.bin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openxmlformats.org/officeDocument/2006/relationships/image" Target="../media/image45.wmf"/><Relationship Id="rId1" Type="http://schemas.openxmlformats.org/officeDocument/2006/relationships/oleObject" Target="../embeddings/oleObject43.bin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8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7.wmf"/><Relationship Id="rId1" Type="http://schemas.openxmlformats.org/officeDocument/2006/relationships/oleObject" Target="../embeddings/oleObject44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Rectangle 5"/>
          <p:cNvSpPr/>
          <p:nvPr/>
        </p:nvSpPr>
        <p:spPr>
          <a:xfrm>
            <a:off x="1272223" y="3143568"/>
            <a:ext cx="67487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6.3</a:t>
            </a:r>
            <a:r>
              <a:rPr lang="zh-CN" altLang="en-US" sz="44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二元一次方程组的应用</a:t>
            </a:r>
            <a:endParaRPr lang="zh-CN" altLang="en-US" sz="4400" dirty="0">
              <a:solidFill>
                <a:schemeClr val="accent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218" name="Rectangle 5"/>
          <p:cNvSpPr/>
          <p:nvPr/>
        </p:nvSpPr>
        <p:spPr>
          <a:xfrm>
            <a:off x="763588" y="4272757"/>
            <a:ext cx="774858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方正黑体_GBK" panose="03000509000000000000" charset="-122"/>
                <a:ea typeface="方正黑体_GBK" panose="03000509000000000000" charset="-122"/>
              </a:rPr>
              <a:t>第</a:t>
            </a:r>
            <a:r>
              <a:rPr lang="en-US" altLang="zh-CN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2</a:t>
            </a:r>
            <a:r>
              <a:rPr lang="zh-CN" altLang="en-US" sz="3600" dirty="0">
                <a:solidFill>
                  <a:schemeClr val="accent1"/>
                </a:solidFill>
                <a:latin typeface="方正黑体_GBK" panose="03000509000000000000" charset="-122"/>
                <a:ea typeface="方正黑体_GBK" panose="03000509000000000000" charset="-122"/>
              </a:rPr>
              <a:t>课时 增长率问题、销售问题</a:t>
            </a:r>
            <a:endParaRPr lang="zh-CN" altLang="en-US" sz="3600" dirty="0">
              <a:solidFill>
                <a:schemeClr val="accent1"/>
              </a:solidFill>
              <a:latin typeface="方正黑体_GBK" panose="03000509000000000000" charset="-122"/>
              <a:ea typeface="方正黑体_GBK" panose="03000509000000000000" charset="-122"/>
            </a:endParaRPr>
          </a:p>
        </p:txBody>
      </p:sp>
      <p:sp>
        <p:nvSpPr>
          <p:cNvPr id="8194" name="Text Box 4"/>
          <p:cNvSpPr txBox="1"/>
          <p:nvPr/>
        </p:nvSpPr>
        <p:spPr>
          <a:xfrm>
            <a:off x="395605" y="177260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第六章 二元一次方程组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15"/>
          <p:cNvSpPr txBox="1"/>
          <p:nvPr/>
        </p:nvSpPr>
        <p:spPr>
          <a:xfrm>
            <a:off x="1958975" y="744538"/>
            <a:ext cx="7137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今年，七年级人数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去年七年级人数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增长数；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243" name="文本框 1"/>
          <p:cNvSpPr txBox="1"/>
          <p:nvPr/>
        </p:nvSpPr>
        <p:spPr>
          <a:xfrm>
            <a:off x="1958975" y="1368425"/>
            <a:ext cx="85804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今年，高中一年级人数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去年高中一年级人数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增长数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244" name="文本框 2"/>
          <p:cNvSpPr txBox="1"/>
          <p:nvPr/>
        </p:nvSpPr>
        <p:spPr>
          <a:xfrm>
            <a:off x="1958975" y="1825625"/>
            <a:ext cx="82327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解：设去年七年级招生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名，高中一年级招生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根据题意，得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0245" name="对象 1024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63863" y="3094038"/>
          <a:ext cx="5772150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2641600" imgH="457200" progId="Equation.DSMT4">
                  <p:embed/>
                </p:oleObj>
              </mc:Choice>
              <mc:Fallback>
                <p:oleObj name="" r:id="rId1" imgW="2641600" imgH="4572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63863" y="3094038"/>
                        <a:ext cx="5772150" cy="1112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文本框 4"/>
          <p:cNvSpPr txBox="1"/>
          <p:nvPr/>
        </p:nvSpPr>
        <p:spPr>
          <a:xfrm>
            <a:off x="2162175" y="4206875"/>
            <a:ext cx="8940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0247" name="对象 1024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55938" y="4797425"/>
          <a:ext cx="1358900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622300" imgH="457835" progId="Equation.DSMT4">
                  <p:embed/>
                </p:oleObj>
              </mc:Choice>
              <mc:Fallback>
                <p:oleObj name="" r:id="rId3" imgW="622300" imgH="457835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5938" y="4797425"/>
                        <a:ext cx="1358900" cy="1112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4"/>
          <p:cNvSpPr txBox="1"/>
          <p:nvPr/>
        </p:nvSpPr>
        <p:spPr>
          <a:xfrm>
            <a:off x="2009775" y="620078"/>
            <a:ext cx="8940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所以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1267" name="对象 1126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63888" y="1252538"/>
          <a:ext cx="474821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2171700" imgH="203200" progId="Equation.DSMT4">
                  <p:embed/>
                </p:oleObj>
              </mc:Choice>
              <mc:Fallback>
                <p:oleObj name="" r:id="rId1" imgW="2171700" imgH="2032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63888" y="1252538"/>
                        <a:ext cx="4748212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对象 1126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92463" y="1908175"/>
          <a:ext cx="469106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2145665" imgH="203200" progId="Equation.DSMT4">
                  <p:embed/>
                </p:oleObj>
              </mc:Choice>
              <mc:Fallback>
                <p:oleObj name="" r:id="rId3" imgW="2145665" imgH="2032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92463" y="1908175"/>
                        <a:ext cx="4691062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9" name="文本框 3"/>
          <p:cNvSpPr txBox="1"/>
          <p:nvPr/>
        </p:nvSpPr>
        <p:spPr>
          <a:xfrm>
            <a:off x="2009775" y="2486025"/>
            <a:ext cx="78390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答：今年秋季七年级计划招生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360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名，高中一年级计划招生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230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11270" name="图片 16" descr="``8U@EKBGC6QK)(BFQARW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2525" y="3994150"/>
            <a:ext cx="1809750" cy="23733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1" name="组合 8"/>
          <p:cNvGrpSpPr/>
          <p:nvPr/>
        </p:nvGrpSpPr>
        <p:grpSpPr>
          <a:xfrm>
            <a:off x="3324225" y="3529013"/>
            <a:ext cx="4429125" cy="1992312"/>
            <a:chOff x="0" y="0"/>
            <a:chExt cx="6010" cy="458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535" name="云形标注 5"/>
            <p:cNvSpPr/>
            <p:nvPr/>
          </p:nvSpPr>
          <p:spPr>
            <a:xfrm>
              <a:off x="0" y="0"/>
              <a:ext cx="6010" cy="4587"/>
            </a:xfrm>
            <a:prstGeom prst="cloudCallout">
              <a:avLst>
                <a:gd name="adj1" fmla="val 75046"/>
                <a:gd name="adj2" fmla="val 49282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6" name="文本框 6"/>
            <p:cNvSpPr txBox="1"/>
            <p:nvPr/>
          </p:nvSpPr>
          <p:spPr>
            <a:xfrm>
              <a:off x="870" y="393"/>
              <a:ext cx="5140" cy="4037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黑体" panose="02010609060101010101" pitchFamily="1" charset="-122"/>
                  <a:ea typeface="黑体" panose="02010609060101010101" pitchFamily="1" charset="-122"/>
                </a:rPr>
                <a:t>如果将今年两个年级计划招生人数设为未知数，如何列方程组呢？</a:t>
              </a:r>
              <a:endPara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圆角矩形 31"/>
          <p:cNvSpPr/>
          <p:nvPr/>
        </p:nvSpPr>
        <p:spPr>
          <a:xfrm>
            <a:off x="1960563" y="657225"/>
            <a:ext cx="1417637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试一试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1960563" y="1025525"/>
            <a:ext cx="831373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解：设今年七年级招生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名，高中一年级招生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则去年七年级招生人数为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________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，高中一年级招生人数为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__________.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根据题意，得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5364" name="对象 1536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75325" y="1449070"/>
          <a:ext cx="103663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1" imgW="534035" imgH="394335" progId="Equation.DSMT4">
                  <p:embed/>
                </p:oleObj>
              </mc:Choice>
              <mc:Fallback>
                <p:oleObj name="" r:id="rId1" imgW="534035" imgH="394335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75325" y="1449070"/>
                        <a:ext cx="1036638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对象 1536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78200" y="2099945"/>
          <a:ext cx="1049338" cy="88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3" imgW="521335" imgH="394335" progId="Equation.DSMT4">
                  <p:embed/>
                </p:oleObj>
              </mc:Choice>
              <mc:Fallback>
                <p:oleObj name="" r:id="rId3" imgW="521335" imgH="394335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78200" y="2099945"/>
                        <a:ext cx="1049338" cy="884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6" name="对象 1536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98725" y="3055938"/>
          <a:ext cx="3579813" cy="160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5" imgW="1638300" imgH="660400" progId="Equation.DSMT4">
                  <p:embed/>
                </p:oleObj>
              </mc:Choice>
              <mc:Fallback>
                <p:oleObj name="" r:id="rId5" imgW="1638300" imgH="6604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8725" y="3055938"/>
                        <a:ext cx="3579813" cy="1608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7" name="文本框 10"/>
          <p:cNvSpPr txBox="1"/>
          <p:nvPr/>
        </p:nvSpPr>
        <p:spPr>
          <a:xfrm>
            <a:off x="6164263" y="3490913"/>
            <a:ext cx="8940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解得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5368" name="对象 1536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15175" y="3370263"/>
          <a:ext cx="1360488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7" imgW="622300" imgH="457835" progId="Equation.DSMT4">
                  <p:embed/>
                </p:oleObj>
              </mc:Choice>
              <mc:Fallback>
                <p:oleObj name="" r:id="rId7" imgW="622300" imgH="457835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15175" y="3370263"/>
                        <a:ext cx="1360488" cy="1114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9" name="文本框 13"/>
          <p:cNvSpPr txBox="1"/>
          <p:nvPr/>
        </p:nvSpPr>
        <p:spPr>
          <a:xfrm>
            <a:off x="1960563" y="4837113"/>
            <a:ext cx="7839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答：今年秋季七年级计划招生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360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名，高中一年级计划招生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230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7" grpId="0"/>
      <p:bldP spid="153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3"/>
          <p:cNvSpPr txBox="1"/>
          <p:nvPr/>
        </p:nvSpPr>
        <p:spPr>
          <a:xfrm>
            <a:off x="1746250" y="3303588"/>
            <a:ext cx="8624888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分析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设去年的总产值为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总支出为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则有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2291" name="表格 12290"/>
          <p:cNvGraphicFramePr/>
          <p:nvPr/>
        </p:nvGraphicFramePr>
        <p:xfrm>
          <a:off x="2566988" y="4016375"/>
          <a:ext cx="6554470" cy="2166620"/>
        </p:xfrm>
        <a:graphic>
          <a:graphicData uri="http://schemas.openxmlformats.org/drawingml/2006/table">
            <a:tbl>
              <a:tblPr/>
              <a:tblGrid>
                <a:gridCol w="793750"/>
                <a:gridCol w="1979930"/>
                <a:gridCol w="1980565"/>
                <a:gridCol w="1800225"/>
              </a:tblGrid>
              <a:tr h="72390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总产值</a:t>
                      </a: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/</a:t>
                      </a:r>
                      <a:r>
                        <a:rPr lang="zh-CN" altLang="en-US" sz="2400" b="0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万元</a:t>
                      </a:r>
                      <a:endParaRPr lang="zh-CN" altLang="en-US" sz="2400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总支出</a:t>
                      </a: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/</a:t>
                      </a:r>
                      <a:r>
                        <a:rPr lang="zh-CN" altLang="en-US" sz="2400" b="0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万元</a:t>
                      </a:r>
                      <a:endParaRPr lang="zh-CN" altLang="en-US" sz="2400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利润</a:t>
                      </a: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/</a:t>
                      </a:r>
                      <a:r>
                        <a:rPr lang="zh-CN" altLang="en-US" sz="2400" b="0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万元</a:t>
                      </a:r>
                      <a:endParaRPr lang="zh-CN" altLang="en-US" sz="2400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265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去年</a:t>
                      </a:r>
                      <a:endParaRPr lang="zh-CN" altLang="en-US" sz="24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455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今年</a:t>
                      </a:r>
                      <a:endParaRPr lang="zh-CN" altLang="en-US" sz="24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4" name="Text Box 27"/>
          <p:cNvSpPr txBox="1"/>
          <p:nvPr/>
        </p:nvSpPr>
        <p:spPr>
          <a:xfrm>
            <a:off x="3468688" y="5556250"/>
            <a:ext cx="1943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(1+20﹪)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315" name="Text Box 28"/>
          <p:cNvSpPr txBox="1"/>
          <p:nvPr/>
        </p:nvSpPr>
        <p:spPr>
          <a:xfrm>
            <a:off x="5411788" y="5581650"/>
            <a:ext cx="1857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(1-10﹪)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316" name="Text Box 29"/>
          <p:cNvSpPr txBox="1"/>
          <p:nvPr/>
        </p:nvSpPr>
        <p:spPr>
          <a:xfrm>
            <a:off x="7632700" y="5581650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780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317" name="Text Box 31"/>
          <p:cNvSpPr txBox="1"/>
          <p:nvPr/>
        </p:nvSpPr>
        <p:spPr>
          <a:xfrm>
            <a:off x="3994150" y="483870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318" name="Text Box 32"/>
          <p:cNvSpPr txBox="1"/>
          <p:nvPr/>
        </p:nvSpPr>
        <p:spPr>
          <a:xfrm>
            <a:off x="5930900" y="483870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319" name="Text Box 33"/>
          <p:cNvSpPr txBox="1"/>
          <p:nvPr/>
        </p:nvSpPr>
        <p:spPr>
          <a:xfrm>
            <a:off x="7681913" y="4860925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200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83" name="Text Box 34"/>
          <p:cNvSpPr txBox="1"/>
          <p:nvPr/>
        </p:nvSpPr>
        <p:spPr>
          <a:xfrm>
            <a:off x="1746250" y="755650"/>
            <a:ext cx="850265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某工厂去年的利润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总产值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-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总支出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200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今年总产值比去年增加了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％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总支出比去年减少了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％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今年的利润为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780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去年的总产值、总支出各是多少万元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314" grpId="0"/>
      <p:bldP spid="12315" grpId="0"/>
      <p:bldP spid="12316" grpId="0" build="p"/>
      <p:bldP spid="12317" grpId="0"/>
      <p:bldP spid="12318" grpId="0"/>
      <p:bldP spid="123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Rectangle 2"/>
          <p:cNvSpPr/>
          <p:nvPr/>
        </p:nvSpPr>
        <p:spPr>
          <a:xfrm>
            <a:off x="2063750" y="3284538"/>
            <a:ext cx="7072313" cy="2532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2640013" y="3844925"/>
            <a:ext cx="69611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去年的总产值—去年的总支出=200万元，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16" name="Rectangle 6"/>
          <p:cNvSpPr/>
          <p:nvPr/>
        </p:nvSpPr>
        <p:spPr>
          <a:xfrm>
            <a:off x="2514600" y="4887913"/>
            <a:ext cx="71104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 eaLnBrk="0" hangingPunct="0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今年的总产值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—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今年的总支出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=780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万元 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80" name="Text Box 8"/>
          <p:cNvSpPr txBox="1"/>
          <p:nvPr/>
        </p:nvSpPr>
        <p:spPr>
          <a:xfrm>
            <a:off x="2063750" y="765175"/>
            <a:ext cx="1152525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000099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分析</a:t>
            </a:r>
            <a:endParaRPr lang="zh-CN" altLang="en-US" sz="3200" dirty="0">
              <a:solidFill>
                <a:srgbClr val="000099"/>
              </a:solidFill>
              <a:latin typeface="Calibri" panose="020F0502020204030204" pitchFamily="2" charset="0"/>
              <a:ea typeface="黑体" panose="02010609060101010101" pitchFamily="1" charset="-122"/>
            </a:endParaRPr>
          </a:p>
        </p:txBody>
      </p:sp>
      <p:sp>
        <p:nvSpPr>
          <p:cNvPr id="13318" name="Text Box 10"/>
          <p:cNvSpPr txBox="1"/>
          <p:nvPr/>
        </p:nvSpPr>
        <p:spPr>
          <a:xfrm>
            <a:off x="2063750" y="2413000"/>
            <a:ext cx="3165475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关键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: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找出等量关系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19" name="AutoShape 12"/>
          <p:cNvSpPr/>
          <p:nvPr/>
        </p:nvSpPr>
        <p:spPr>
          <a:xfrm>
            <a:off x="6831330" y="1568450"/>
            <a:ext cx="3573145" cy="1440180"/>
          </a:xfrm>
          <a:prstGeom prst="cloudCallout">
            <a:avLst>
              <a:gd name="adj1" fmla="val -4931"/>
              <a:gd name="adj2" fmla="val 183074"/>
            </a:avLst>
          </a:prstGeom>
          <a:pattFill prst="pct5">
            <a:fgClr>
              <a:srgbClr val="F0EE92"/>
            </a:fgClr>
            <a:bgClr>
              <a:schemeClr val="bg1"/>
            </a:bgClr>
          </a:patt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今年的总支出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去年的总支出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×(1—10%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0" name="AutoShape 13"/>
          <p:cNvSpPr/>
          <p:nvPr/>
        </p:nvSpPr>
        <p:spPr>
          <a:xfrm>
            <a:off x="3863975" y="549275"/>
            <a:ext cx="3579495" cy="1800225"/>
          </a:xfrm>
          <a:prstGeom prst="cloudCallout">
            <a:avLst>
              <a:gd name="adj1" fmla="val -8097"/>
              <a:gd name="adj2" fmla="val 128750"/>
            </a:avLst>
          </a:prstGeom>
          <a:pattFill prst="pct5">
            <a:fgClr>
              <a:srgbClr val="F0EE92"/>
            </a:fgClr>
            <a:bgClr>
              <a:schemeClr val="bg1"/>
            </a:bgClr>
          </a:patt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今年的总产值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去年总产值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×(1+20%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1" name="AutoShape 14"/>
          <p:cNvSpPr/>
          <p:nvPr/>
        </p:nvSpPr>
        <p:spPr>
          <a:xfrm>
            <a:off x="2384425" y="4067175"/>
            <a:ext cx="288925" cy="1079500"/>
          </a:xfrm>
          <a:prstGeom prst="leftBrace">
            <a:avLst>
              <a:gd name="adj1" fmla="val 3097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8" grpId="0" bldLvl="0" animBg="1"/>
      <p:bldP spid="13319" grpId="0" bldLvl="0" animBg="1"/>
      <p:bldP spid="13320" grpId="0" bldLvl="0" animBg="1"/>
      <p:bldP spid="13321" grpId="0" bldLvl="0" animBg="1"/>
      <p:bldP spid="2457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2211388" y="895350"/>
            <a:ext cx="78343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设去年的总产值为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总支出为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则有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4339" name="Group 14"/>
          <p:cNvGrpSpPr/>
          <p:nvPr/>
        </p:nvGrpSpPr>
        <p:grpSpPr>
          <a:xfrm>
            <a:off x="3173413" y="1598613"/>
            <a:ext cx="4075112" cy="1163638"/>
            <a:chOff x="0" y="0"/>
            <a:chExt cx="2567" cy="733"/>
          </a:xfrm>
        </p:grpSpPr>
        <p:sp>
          <p:nvSpPr>
            <p:cNvPr id="25603" name="Text Box 3"/>
            <p:cNvSpPr txBox="1"/>
            <p:nvPr/>
          </p:nvSpPr>
          <p:spPr>
            <a:xfrm>
              <a:off x="140" y="0"/>
              <a:ext cx="207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-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=200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5604" name="Text Box 4"/>
            <p:cNvSpPr txBox="1"/>
            <p:nvPr/>
          </p:nvSpPr>
          <p:spPr>
            <a:xfrm>
              <a:off x="72" y="404"/>
              <a:ext cx="249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(1+20﹪)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-(1-10﹪)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=780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5605" name="AutoShape 5"/>
            <p:cNvSpPr/>
            <p:nvPr/>
          </p:nvSpPr>
          <p:spPr>
            <a:xfrm>
              <a:off x="0" y="90"/>
              <a:ext cx="139" cy="567"/>
            </a:xfrm>
            <a:prstGeom prst="leftBrace">
              <a:avLst>
                <a:gd name="adj1" fmla="val 33785"/>
                <a:gd name="adj2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14343" name="Text Box 9"/>
          <p:cNvSpPr txBox="1"/>
          <p:nvPr/>
        </p:nvSpPr>
        <p:spPr>
          <a:xfrm>
            <a:off x="2211388" y="4632325"/>
            <a:ext cx="80756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因此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去年的总产值是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2 000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总支出是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1800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4344" name="Group 12"/>
          <p:cNvGrpSpPr/>
          <p:nvPr/>
        </p:nvGrpSpPr>
        <p:grpSpPr>
          <a:xfrm>
            <a:off x="2432050" y="3017838"/>
            <a:ext cx="2736850" cy="1241424"/>
            <a:chOff x="0" y="0"/>
            <a:chExt cx="1724" cy="782"/>
          </a:xfrm>
        </p:grpSpPr>
        <p:sp>
          <p:nvSpPr>
            <p:cNvPr id="25608" name="Text Box 6"/>
            <p:cNvSpPr txBox="1"/>
            <p:nvPr/>
          </p:nvSpPr>
          <p:spPr>
            <a:xfrm>
              <a:off x="0" y="226"/>
              <a:ext cx="69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解得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5609" name="Text Box 7"/>
            <p:cNvSpPr txBox="1"/>
            <p:nvPr/>
          </p:nvSpPr>
          <p:spPr>
            <a:xfrm>
              <a:off x="703" y="0"/>
              <a:ext cx="102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=2 000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5610" name="Text Box 8"/>
            <p:cNvSpPr txBox="1"/>
            <p:nvPr/>
          </p:nvSpPr>
          <p:spPr>
            <a:xfrm>
              <a:off x="703" y="453"/>
              <a:ext cx="90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=1 800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5611" name="AutoShape 10"/>
            <p:cNvSpPr/>
            <p:nvPr/>
          </p:nvSpPr>
          <p:spPr>
            <a:xfrm>
              <a:off x="519" y="113"/>
              <a:ext cx="139" cy="567"/>
            </a:xfrm>
            <a:prstGeom prst="leftBrace">
              <a:avLst>
                <a:gd name="adj1" fmla="val 33785"/>
                <a:gd name="adj2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7649" name="组合 6147"/>
          <p:cNvGrpSpPr/>
          <p:nvPr/>
        </p:nvGrpSpPr>
        <p:grpSpPr>
          <a:xfrm>
            <a:off x="1849438" y="246063"/>
            <a:ext cx="4295775" cy="809912"/>
            <a:chOff x="0" y="0"/>
            <a:chExt cx="6765" cy="1274"/>
          </a:xfrm>
        </p:grpSpPr>
        <p:sp>
          <p:nvSpPr>
            <p:cNvPr id="2765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765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765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7653" name="文本框 6151"/>
            <p:cNvSpPr txBox="1"/>
            <p:nvPr/>
          </p:nvSpPr>
          <p:spPr>
            <a:xfrm>
              <a:off x="877" y="431"/>
              <a:ext cx="588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列方程组解决销售问题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7654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6392" name="Rectangle 9"/>
          <p:cNvSpPr/>
          <p:nvPr/>
        </p:nvSpPr>
        <p:spPr>
          <a:xfrm>
            <a:off x="1846898" y="1588612"/>
            <a:ext cx="790892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商品原价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200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元，九折出售，卖价是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商品进价是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150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元，售价是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180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元，则利润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利润率是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_______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　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某种品牌的彩电降价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20%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以后，每台售价为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元，则该品牌彩电每台原价应为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　    　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某商品按定价的八折出售，售价是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14.8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元，则原定售价是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　　　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　</a:t>
            </a:r>
            <a:r>
              <a:rPr lang="zh-CN" altLang="en-US" sz="2800" dirty="0">
                <a:solidFill>
                  <a:srgbClr val="00FF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　　　　　　　</a:t>
            </a:r>
            <a:endParaRPr lang="zh-CN" altLang="en-US" sz="2800" dirty="0">
              <a:solidFill>
                <a:srgbClr val="00FF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393" name="文本框 1"/>
          <p:cNvSpPr txBox="1"/>
          <p:nvPr/>
        </p:nvSpPr>
        <p:spPr>
          <a:xfrm>
            <a:off x="7640638" y="1589088"/>
            <a:ext cx="9366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180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4" name="文本框 2"/>
          <p:cNvSpPr txBox="1"/>
          <p:nvPr/>
        </p:nvSpPr>
        <p:spPr>
          <a:xfrm>
            <a:off x="2409825" y="2881313"/>
            <a:ext cx="68103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5" name="文本框 3"/>
          <p:cNvSpPr txBox="1"/>
          <p:nvPr/>
        </p:nvSpPr>
        <p:spPr>
          <a:xfrm>
            <a:off x="5189538" y="2881313"/>
            <a:ext cx="11493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％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6" name="文本框 5"/>
          <p:cNvSpPr txBox="1"/>
          <p:nvPr/>
        </p:nvSpPr>
        <p:spPr>
          <a:xfrm>
            <a:off x="6145213" y="4165600"/>
            <a:ext cx="10953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1.25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7" name="文本框 6"/>
          <p:cNvSpPr txBox="1"/>
          <p:nvPr/>
        </p:nvSpPr>
        <p:spPr>
          <a:xfrm>
            <a:off x="3654425" y="5467350"/>
            <a:ext cx="6826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17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1" name="圆角矩形 31"/>
          <p:cNvSpPr/>
          <p:nvPr/>
        </p:nvSpPr>
        <p:spPr>
          <a:xfrm>
            <a:off x="1874838" y="1189038"/>
            <a:ext cx="1370012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填一填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3" grpId="0"/>
      <p:bldP spid="16394" grpId="0"/>
      <p:bldP spid="16395" grpId="0"/>
      <p:bldP spid="16396" grpId="0"/>
      <p:bldP spid="163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流程图: 可选过程 7169"/>
          <p:cNvSpPr/>
          <p:nvPr/>
        </p:nvSpPr>
        <p:spPr>
          <a:xfrm>
            <a:off x="3711575" y="2501900"/>
            <a:ext cx="6119813" cy="1223963"/>
          </a:xfrm>
          <a:prstGeom prst="flowChartAlternateProcess">
            <a:avLst/>
          </a:prstGeom>
          <a:solidFill>
            <a:srgbClr val="D6F5F5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t" anchorCtr="0"/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11" name="流程图: 可选过程 7170"/>
          <p:cNvSpPr/>
          <p:nvPr/>
        </p:nvSpPr>
        <p:spPr>
          <a:xfrm>
            <a:off x="3711575" y="1282700"/>
            <a:ext cx="6119813" cy="1081088"/>
          </a:xfrm>
          <a:prstGeom prst="flowChartAlternateProcess">
            <a:avLst/>
          </a:prstGeom>
          <a:solidFill>
            <a:srgbClr val="D6F5F5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t" anchorCtr="0"/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8675" name="矩形 7171"/>
          <p:cNvSpPr/>
          <p:nvPr/>
        </p:nvSpPr>
        <p:spPr>
          <a:xfrm>
            <a:off x="4510088" y="1630363"/>
            <a:ext cx="56896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400" dirty="0">
              <a:solidFill>
                <a:srgbClr val="FFCC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13" name="文本框 7172"/>
          <p:cNvSpPr txBox="1"/>
          <p:nvPr/>
        </p:nvSpPr>
        <p:spPr>
          <a:xfrm>
            <a:off x="4797425" y="1812925"/>
            <a:ext cx="4302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实际售价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进价（或成本）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14" name="矩形 7173"/>
          <p:cNvSpPr/>
          <p:nvPr/>
        </p:nvSpPr>
        <p:spPr>
          <a:xfrm>
            <a:off x="3863975" y="1358900"/>
            <a:ext cx="4359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●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售价、进价、利润的关系式：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15" name="矩形 7174"/>
          <p:cNvSpPr/>
          <p:nvPr/>
        </p:nvSpPr>
        <p:spPr>
          <a:xfrm>
            <a:off x="4156075" y="1816100"/>
            <a:ext cx="22320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利润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16" name="矩形 7175"/>
          <p:cNvSpPr/>
          <p:nvPr/>
        </p:nvSpPr>
        <p:spPr>
          <a:xfrm>
            <a:off x="3863975" y="2501900"/>
            <a:ext cx="53276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●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进价、利润、利润率的关系：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17" name="文本框 7176"/>
          <p:cNvSpPr txBox="1"/>
          <p:nvPr/>
        </p:nvSpPr>
        <p:spPr>
          <a:xfrm>
            <a:off x="4168775" y="3030538"/>
            <a:ext cx="19700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利润率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18" name="文本框 7177"/>
          <p:cNvSpPr txBox="1"/>
          <p:nvPr/>
        </p:nvSpPr>
        <p:spPr>
          <a:xfrm>
            <a:off x="5715000" y="3268663"/>
            <a:ext cx="15128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进价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19" name="矩形 7178"/>
          <p:cNvSpPr/>
          <p:nvPr/>
        </p:nvSpPr>
        <p:spPr>
          <a:xfrm>
            <a:off x="5734050" y="2885758"/>
            <a:ext cx="2041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利润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20" name="矩形 7179"/>
          <p:cNvSpPr/>
          <p:nvPr/>
        </p:nvSpPr>
        <p:spPr>
          <a:xfrm>
            <a:off x="6988175" y="3030538"/>
            <a:ext cx="14414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×100%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21" name="直接连接符 7180"/>
          <p:cNvSpPr/>
          <p:nvPr/>
        </p:nvSpPr>
        <p:spPr>
          <a:xfrm>
            <a:off x="5464175" y="3259138"/>
            <a:ext cx="1584325" cy="0"/>
          </a:xfrm>
          <a:prstGeom prst="line">
            <a:avLst/>
          </a:prstGeom>
          <a:ln w="9525" cap="flat" cmpd="sng">
            <a:solidFill>
              <a:srgbClr val="0000CC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流程图: 可选过程 7181"/>
          <p:cNvSpPr/>
          <p:nvPr/>
        </p:nvSpPr>
        <p:spPr>
          <a:xfrm>
            <a:off x="3711575" y="3873500"/>
            <a:ext cx="6119813" cy="1223963"/>
          </a:xfrm>
          <a:prstGeom prst="flowChartAlternateProcess">
            <a:avLst/>
          </a:prstGeom>
          <a:solidFill>
            <a:srgbClr val="D6F5F5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t" anchorCtr="0"/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23" name="流程图: 可选过程 7182"/>
          <p:cNvSpPr/>
          <p:nvPr/>
        </p:nvSpPr>
        <p:spPr>
          <a:xfrm>
            <a:off x="3711575" y="5245100"/>
            <a:ext cx="6048375" cy="935038"/>
          </a:xfrm>
          <a:prstGeom prst="flowChartAlternateProcess">
            <a:avLst/>
          </a:prstGeom>
          <a:solidFill>
            <a:srgbClr val="D6F5F5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t" anchorCtr="0"/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24" name="文本框 7183"/>
          <p:cNvSpPr txBox="1"/>
          <p:nvPr/>
        </p:nvSpPr>
        <p:spPr>
          <a:xfrm>
            <a:off x="3721100" y="3944938"/>
            <a:ext cx="4905375" cy="3603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●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标价、折扣数、售价关系 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: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25" name="矩形 7184"/>
          <p:cNvSpPr/>
          <p:nvPr/>
        </p:nvSpPr>
        <p:spPr>
          <a:xfrm>
            <a:off x="4510088" y="4497388"/>
            <a:ext cx="18018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售价＝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26" name="文本框 7185"/>
          <p:cNvSpPr txBox="1"/>
          <p:nvPr/>
        </p:nvSpPr>
        <p:spPr>
          <a:xfrm>
            <a:off x="5526088" y="4449763"/>
            <a:ext cx="1223962" cy="504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标价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×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27" name="文本框 7186"/>
          <p:cNvSpPr txBox="1"/>
          <p:nvPr/>
        </p:nvSpPr>
        <p:spPr>
          <a:xfrm>
            <a:off x="6750050" y="4321175"/>
            <a:ext cx="1296988" cy="3603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折扣数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28" name="直接连接符 7187"/>
          <p:cNvSpPr/>
          <p:nvPr/>
        </p:nvSpPr>
        <p:spPr>
          <a:xfrm>
            <a:off x="6826250" y="4702175"/>
            <a:ext cx="1079500" cy="0"/>
          </a:xfrm>
          <a:prstGeom prst="line">
            <a:avLst/>
          </a:prstGeom>
          <a:ln w="9525" cap="flat" cmpd="sng">
            <a:solidFill>
              <a:srgbClr val="0000CC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9" name="文本框 7188"/>
          <p:cNvSpPr txBox="1"/>
          <p:nvPr/>
        </p:nvSpPr>
        <p:spPr>
          <a:xfrm>
            <a:off x="7054850" y="4702175"/>
            <a:ext cx="720725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30" name="文本框 7189"/>
          <p:cNvSpPr txBox="1"/>
          <p:nvPr/>
        </p:nvSpPr>
        <p:spPr>
          <a:xfrm>
            <a:off x="3863975" y="5245100"/>
            <a:ext cx="5019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●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售价、进价、利润率的关系：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31" name="文本框 7190"/>
          <p:cNvSpPr txBox="1"/>
          <p:nvPr/>
        </p:nvSpPr>
        <p:spPr>
          <a:xfrm>
            <a:off x="5416550" y="5659438"/>
            <a:ext cx="15128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进价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32" name="文本框 7191"/>
          <p:cNvSpPr txBox="1"/>
          <p:nvPr/>
        </p:nvSpPr>
        <p:spPr>
          <a:xfrm>
            <a:off x="4481513" y="5659438"/>
            <a:ext cx="16573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售价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433" name="文本框 7192"/>
          <p:cNvSpPr txBox="1"/>
          <p:nvPr/>
        </p:nvSpPr>
        <p:spPr>
          <a:xfrm>
            <a:off x="6135688" y="5659438"/>
            <a:ext cx="20875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×(1+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利润率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8697" name="流程图: 可选过程 7193"/>
          <p:cNvSpPr/>
          <p:nvPr/>
        </p:nvSpPr>
        <p:spPr>
          <a:xfrm>
            <a:off x="2263775" y="1358900"/>
            <a:ext cx="1079500" cy="4679950"/>
          </a:xfrm>
          <a:prstGeom prst="flowChartAlternateProcess">
            <a:avLst/>
          </a:prstGeom>
          <a:solidFill>
            <a:srgbClr val="D6F5F5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 anchorCtr="0"/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销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售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问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题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中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关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8698" name="圆角矩形 31"/>
          <p:cNvSpPr/>
          <p:nvPr/>
        </p:nvSpPr>
        <p:spPr>
          <a:xfrm>
            <a:off x="1971675" y="581025"/>
            <a:ext cx="1749425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知识要点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41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00"/>
                            </p:stCondLst>
                            <p:childTnLst>
                              <p:par>
                                <p:cTn id="10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1" grpId="0" bldLvl="0" animBg="1"/>
      <p:bldP spid="17414" grpId="0"/>
      <p:bldP spid="17415" grpId="0"/>
      <p:bldP spid="17416" grpId="0"/>
      <p:bldP spid="17417" grpId="0"/>
      <p:bldP spid="17418" grpId="0"/>
      <p:bldP spid="17419" grpId="0"/>
      <p:bldP spid="17420" grpId="0"/>
      <p:bldP spid="17422" grpId="0" bldLvl="0" animBg="1"/>
      <p:bldP spid="17423" grpId="0" bldLvl="0" animBg="1"/>
      <p:bldP spid="17424" grpId="0"/>
      <p:bldP spid="17425" grpId="0"/>
      <p:bldP spid="17426" grpId="0"/>
      <p:bldP spid="17427" grpId="0"/>
      <p:bldP spid="17429" grpId="0"/>
      <p:bldP spid="17430" grpId="0"/>
      <p:bldP spid="17431" grpId="0"/>
      <p:bldP spid="17432" grpId="0"/>
      <p:bldP spid="174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Line 121"/>
          <p:cNvSpPr/>
          <p:nvPr/>
        </p:nvSpPr>
        <p:spPr>
          <a:xfrm>
            <a:off x="1524000" y="6858000"/>
            <a:ext cx="4859338" cy="0"/>
          </a:xfrm>
          <a:prstGeom prst="line">
            <a:avLst/>
          </a:prstGeom>
          <a:ln w="9525" cap="flat" cmpd="sng">
            <a:solidFill>
              <a:srgbClr val="00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文本框 8194"/>
          <p:cNvSpPr txBox="1"/>
          <p:nvPr/>
        </p:nvSpPr>
        <p:spPr>
          <a:xfrm>
            <a:off x="1857375" y="730250"/>
            <a:ext cx="837565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有甲、乙两件商品，甲商品的利润率为5%,乙商品的利润率为4%,共可获利46元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价格调整后，甲商品的利润率为4%，乙商品的利润率为5%，共可获利44元，则两件商品的进价分别是多少元？ 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436" name="文本框 12"/>
          <p:cNvSpPr txBox="1"/>
          <p:nvPr/>
        </p:nvSpPr>
        <p:spPr>
          <a:xfrm>
            <a:off x="1965325" y="3390900"/>
            <a:ext cx="5984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分析：本题中的等量关系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37" name="文本框 14"/>
          <p:cNvSpPr txBox="1"/>
          <p:nvPr/>
        </p:nvSpPr>
        <p:spPr>
          <a:xfrm>
            <a:off x="2063750" y="4048125"/>
            <a:ext cx="7451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价格调整前，甲商品的利润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乙商品的利润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=46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8438" name="文本框 15"/>
          <p:cNvSpPr txBox="1"/>
          <p:nvPr/>
        </p:nvSpPr>
        <p:spPr>
          <a:xfrm>
            <a:off x="2063750" y="4664075"/>
            <a:ext cx="7943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价格调整后，甲商品的利润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乙商品的利润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=44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8439" name="文本框 2"/>
          <p:cNvSpPr txBox="1"/>
          <p:nvPr/>
        </p:nvSpPr>
        <p:spPr>
          <a:xfrm>
            <a:off x="2063750" y="5305425"/>
            <a:ext cx="3549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利润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进价×利润率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2"/>
          <p:cNvSpPr txBox="1"/>
          <p:nvPr/>
        </p:nvSpPr>
        <p:spPr>
          <a:xfrm>
            <a:off x="2016125" y="595313"/>
            <a:ext cx="7739063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解：设甲商品的进价为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元，乙商品的进价为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根据题意，得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9459" name="对象 1945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46538" y="1866900"/>
          <a:ext cx="2581275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" imgW="1181735" imgH="457835" progId="Equation.DSMT4">
                  <p:embed/>
                </p:oleObj>
              </mc:Choice>
              <mc:Fallback>
                <p:oleObj name="" r:id="rId1" imgW="1181735" imgH="457835" progId="Equation.DSMT4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46538" y="1866900"/>
                        <a:ext cx="2581275" cy="1112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文本框 4"/>
          <p:cNvSpPr txBox="1"/>
          <p:nvPr/>
        </p:nvSpPr>
        <p:spPr>
          <a:xfrm>
            <a:off x="3152775" y="3402013"/>
            <a:ext cx="8940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9461" name="对象 1946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0038" y="3170238"/>
          <a:ext cx="1360487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3" imgW="622300" imgH="457835" progId="Equation.DSMT4">
                  <p:embed/>
                </p:oleObj>
              </mc:Choice>
              <mc:Fallback>
                <p:oleObj name="" r:id="rId3" imgW="622300" imgH="457835" progId="Equation.DSMT4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0038" y="3170238"/>
                        <a:ext cx="1360487" cy="1114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文本框 6"/>
          <p:cNvSpPr txBox="1"/>
          <p:nvPr/>
        </p:nvSpPr>
        <p:spPr>
          <a:xfrm>
            <a:off x="2087563" y="4462463"/>
            <a:ext cx="71374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答：甲商品的进价为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元，乙商品的进价为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  <p:bldP spid="194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244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1745" name="组合 6147"/>
          <p:cNvGrpSpPr/>
          <p:nvPr/>
        </p:nvGrpSpPr>
        <p:grpSpPr>
          <a:xfrm>
            <a:off x="1849438" y="319088"/>
            <a:ext cx="3940175" cy="809615"/>
            <a:chOff x="0" y="0"/>
            <a:chExt cx="6203" cy="1274"/>
          </a:xfrm>
        </p:grpSpPr>
        <p:sp>
          <p:nvSpPr>
            <p:cNvPr id="31746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47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48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1749" name="文本框 6151"/>
            <p:cNvSpPr txBox="1"/>
            <p:nvPr/>
          </p:nvSpPr>
          <p:spPr>
            <a:xfrm>
              <a:off x="877" y="431"/>
              <a:ext cx="5326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列方程解决行程问题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1750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31751" name="矩形 24582"/>
          <p:cNvSpPr/>
          <p:nvPr/>
        </p:nvSpPr>
        <p:spPr>
          <a:xfrm>
            <a:off x="1849438" y="1227138"/>
            <a:ext cx="8553450" cy="2071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5000"/>
              </a:lnSpc>
            </a:pPr>
            <a:r>
              <a:rPr lang="zh-CN" altLang="en-US" sz="2500" b="1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小华从家里到学校的路是一段平路和一段下坡路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假设他始终保持平路每分钟走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60m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，下坡路每分钟走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80m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，上坡路每分钟走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40m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，则他从家里到学校需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10min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，从学校到家里需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15min.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问小华家离学校多远？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20489" name="图片 2458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3025" y="3584575"/>
            <a:ext cx="3860800" cy="2646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69" name="文本框 25601"/>
          <p:cNvSpPr txBox="1"/>
          <p:nvPr/>
        </p:nvSpPr>
        <p:spPr>
          <a:xfrm>
            <a:off x="2011363" y="700088"/>
            <a:ext cx="7910512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分析：小华到学校的路分成两段，一段为平路，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eaLnBrk="0" hangingPunct="0"/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一段为下坡路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21507" name="直接连接符 11"/>
          <p:cNvCxnSpPr/>
          <p:nvPr/>
        </p:nvCxnSpPr>
        <p:spPr>
          <a:xfrm>
            <a:off x="2935288" y="2952750"/>
            <a:ext cx="3001962" cy="349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1508" name="直接连接符 12"/>
          <p:cNvCxnSpPr/>
          <p:nvPr/>
        </p:nvCxnSpPr>
        <p:spPr>
          <a:xfrm>
            <a:off x="5937250" y="2987675"/>
            <a:ext cx="2895600" cy="14493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21509" name="组合 33"/>
          <p:cNvGrpSpPr/>
          <p:nvPr/>
        </p:nvGrpSpPr>
        <p:grpSpPr>
          <a:xfrm>
            <a:off x="2917825" y="2217738"/>
            <a:ext cx="3009900" cy="747712"/>
            <a:chOff x="0" y="0"/>
            <a:chExt cx="4740" cy="1178"/>
          </a:xfrm>
        </p:grpSpPr>
        <p:grpSp>
          <p:nvGrpSpPr>
            <p:cNvPr id="32773" name="组合 18"/>
            <p:cNvGrpSpPr/>
            <p:nvPr/>
          </p:nvGrpSpPr>
          <p:grpSpPr>
            <a:xfrm>
              <a:off x="0" y="816"/>
              <a:ext cx="4740" cy="363"/>
              <a:chOff x="0" y="0"/>
              <a:chExt cx="4740" cy="363"/>
            </a:xfrm>
          </p:grpSpPr>
          <p:cxnSp>
            <p:nvCxnSpPr>
              <p:cNvPr id="32774" name="直接连接符 14"/>
              <p:cNvCxnSpPr/>
              <p:nvPr/>
            </p:nvCxnSpPr>
            <p:spPr>
              <a:xfrm>
                <a:off x="0" y="0"/>
                <a:ext cx="0" cy="34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32775" name="直接连接符 17"/>
              <p:cNvCxnSpPr/>
              <p:nvPr/>
            </p:nvCxnSpPr>
            <p:spPr>
              <a:xfrm>
                <a:off x="4740" y="23"/>
                <a:ext cx="0" cy="34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sp>
          <p:nvSpPr>
            <p:cNvPr id="32776" name="左大括号 19"/>
            <p:cNvSpPr/>
            <p:nvPr/>
          </p:nvSpPr>
          <p:spPr>
            <a:xfrm rot="5400000">
              <a:off x="2013" y="-2016"/>
              <a:ext cx="706" cy="4739"/>
            </a:xfrm>
            <a:prstGeom prst="leftBrace">
              <a:avLst>
                <a:gd name="adj1" fmla="val 7893"/>
                <a:gd name="adj2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4" name="文本框 20"/>
          <p:cNvSpPr txBox="1"/>
          <p:nvPr/>
        </p:nvSpPr>
        <p:spPr>
          <a:xfrm>
            <a:off x="3086100" y="1760538"/>
            <a:ext cx="32972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平路：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60 m/min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1515" name="组合 23"/>
          <p:cNvGrpSpPr/>
          <p:nvPr/>
        </p:nvGrpSpPr>
        <p:grpSpPr>
          <a:xfrm>
            <a:off x="5735638" y="2565400"/>
            <a:ext cx="3317875" cy="2252663"/>
            <a:chOff x="0" y="0"/>
            <a:chExt cx="5225" cy="3549"/>
          </a:xfrm>
        </p:grpSpPr>
        <p:cxnSp>
          <p:nvCxnSpPr>
            <p:cNvPr id="32779" name="直接连接符 21"/>
            <p:cNvCxnSpPr/>
            <p:nvPr/>
          </p:nvCxnSpPr>
          <p:spPr>
            <a:xfrm flipH="1">
              <a:off x="0" y="0"/>
              <a:ext cx="680" cy="1134"/>
            </a:xfrm>
            <a:prstGeom prst="line">
              <a:avLst/>
            </a:prstGeom>
            <a:ln w="28575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2780" name="直接连接符 22"/>
            <p:cNvCxnSpPr/>
            <p:nvPr/>
          </p:nvCxnSpPr>
          <p:spPr>
            <a:xfrm flipH="1">
              <a:off x="4545" y="2415"/>
              <a:ext cx="680" cy="1134"/>
            </a:xfrm>
            <a:prstGeom prst="line">
              <a:avLst/>
            </a:prstGeom>
            <a:ln w="28575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21518" name="直接箭头连接符 24"/>
          <p:cNvCxnSpPr/>
          <p:nvPr/>
        </p:nvCxnSpPr>
        <p:spPr>
          <a:xfrm>
            <a:off x="6153150" y="2733675"/>
            <a:ext cx="2751138" cy="1487488"/>
          </a:xfrm>
          <a:prstGeom prst="straightConnector1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21519" name="文本框 25"/>
          <p:cNvSpPr txBox="1"/>
          <p:nvPr/>
        </p:nvSpPr>
        <p:spPr>
          <a:xfrm rot="1620000">
            <a:off x="6103938" y="2892425"/>
            <a:ext cx="30781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下坡路：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80 m/min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cxnSp>
        <p:nvCxnSpPr>
          <p:cNvPr id="21520" name="直接箭头连接符 26"/>
          <p:cNvCxnSpPr/>
          <p:nvPr/>
        </p:nvCxnSpPr>
        <p:spPr>
          <a:xfrm flipH="1" flipV="1">
            <a:off x="5880100" y="3213100"/>
            <a:ext cx="2797175" cy="1425575"/>
          </a:xfrm>
          <a:prstGeom prst="straightConnector1">
            <a:avLst/>
          </a:prstGeom>
          <a:ln w="28575" cap="flat" cmpd="sng">
            <a:solidFill>
              <a:srgbClr val="C71B90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21521" name="文本框 27"/>
          <p:cNvSpPr txBox="1"/>
          <p:nvPr/>
        </p:nvSpPr>
        <p:spPr>
          <a:xfrm rot="1620000">
            <a:off x="5607050" y="3959225"/>
            <a:ext cx="30781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上坡路：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40 m/min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1522" name="文本框 28"/>
          <p:cNvSpPr txBox="1"/>
          <p:nvPr/>
        </p:nvSpPr>
        <p:spPr>
          <a:xfrm>
            <a:off x="1917700" y="4818063"/>
            <a:ext cx="729297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走平路的时间+走下坡的时间=________，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走上坡的时间+走平路的时间= _______．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1523" name="横卷形 30"/>
          <p:cNvSpPr/>
          <p:nvPr/>
        </p:nvSpPr>
        <p:spPr>
          <a:xfrm>
            <a:off x="2111375" y="3684588"/>
            <a:ext cx="3825875" cy="661987"/>
          </a:xfrm>
          <a:prstGeom prst="horizontalScroll">
            <a:avLst>
              <a:gd name="adj" fmla="val 12500"/>
            </a:avLst>
          </a:prstGeom>
          <a:solidFill>
            <a:srgbClr val="ADEB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路程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平均速度×时间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1524" name="文本框 31"/>
          <p:cNvSpPr txBox="1"/>
          <p:nvPr/>
        </p:nvSpPr>
        <p:spPr>
          <a:xfrm>
            <a:off x="7112000" y="4932363"/>
            <a:ext cx="5445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1525" name="文本框 32"/>
          <p:cNvSpPr txBox="1"/>
          <p:nvPr/>
        </p:nvSpPr>
        <p:spPr>
          <a:xfrm>
            <a:off x="7113588" y="5446713"/>
            <a:ext cx="5445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15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/>
      <p:bldP spid="21519" grpId="0"/>
      <p:bldP spid="21521" grpId="0"/>
      <p:bldP spid="21522" grpId="0"/>
      <p:bldP spid="21523" grpId="0" bldLvl="0" animBg="1"/>
      <p:bldP spid="21524" grpId="1"/>
      <p:bldP spid="2152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文本框 25605"/>
          <p:cNvSpPr txBox="1"/>
          <p:nvPr/>
        </p:nvSpPr>
        <p:spPr>
          <a:xfrm>
            <a:off x="2008188" y="595313"/>
            <a:ext cx="683895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方法一（直接设元法）</a:t>
            </a:r>
            <a:endParaRPr lang="zh-CN" altLang="en-US" sz="2800" dirty="0">
              <a:solidFill>
                <a:schemeClr val="accent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800" dirty="0">
              <a:solidFill>
                <a:schemeClr val="accent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22531" name="表格 22530"/>
          <p:cNvGraphicFramePr/>
          <p:nvPr/>
        </p:nvGraphicFramePr>
        <p:xfrm>
          <a:off x="2159000" y="2224088"/>
          <a:ext cx="3354070" cy="2562225"/>
        </p:xfrm>
        <a:graphic>
          <a:graphicData uri="http://schemas.openxmlformats.org/drawingml/2006/table">
            <a:tbl>
              <a:tblPr/>
              <a:tblGrid>
                <a:gridCol w="844550"/>
                <a:gridCol w="822325"/>
                <a:gridCol w="912495"/>
                <a:gridCol w="774700"/>
              </a:tblGrid>
              <a:tr h="1189038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平路时间</a:t>
                      </a: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坡路时间</a:t>
                      </a: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总时间</a:t>
                      </a: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1C1C1C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上学</a:t>
                      </a:r>
                      <a:endParaRPr lang="zh-CN" altLang="en-US" sz="2400">
                        <a:solidFill>
                          <a:srgbClr val="1C1C1C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b="0" dirty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b="0" dirty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7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1C1C1C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放学</a:t>
                      </a:r>
                      <a:endParaRPr lang="zh-CN" altLang="en-US" sz="2400">
                        <a:solidFill>
                          <a:srgbClr val="1C1C1C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16" name="文本框 1"/>
          <p:cNvSpPr txBox="1"/>
          <p:nvPr/>
        </p:nvSpPr>
        <p:spPr>
          <a:xfrm>
            <a:off x="2019300" y="1228725"/>
            <a:ext cx="700913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解：设小华家到学校平路长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m，下坡长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m.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aphicFrame>
        <p:nvGraphicFramePr>
          <p:cNvPr id="22554" name="对象 22553"/>
          <p:cNvGraphicFramePr>
            <a:graphicFrameLocks noChangeAspect="1"/>
          </p:cNvGraphicFramePr>
          <p:nvPr/>
        </p:nvGraphicFramePr>
        <p:xfrm>
          <a:off x="3325813" y="3486150"/>
          <a:ext cx="35401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1" imgW="356235" imgH="560070" progId="Equation.DSMT4">
                  <p:embed/>
                </p:oleObj>
              </mc:Choice>
              <mc:Fallback>
                <p:oleObj name="" r:id="rId1" imgW="356235" imgH="560070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25813" y="3486150"/>
                        <a:ext cx="354012" cy="55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55" name="对象 22554"/>
          <p:cNvGraphicFramePr>
            <a:graphicFrameLocks noChangeAspect="1"/>
          </p:cNvGraphicFramePr>
          <p:nvPr/>
        </p:nvGraphicFramePr>
        <p:xfrm>
          <a:off x="3259138" y="4133850"/>
          <a:ext cx="35401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3" imgW="356235" imgH="560070" progId="Equation.DSMT4">
                  <p:embed/>
                </p:oleObj>
              </mc:Choice>
              <mc:Fallback>
                <p:oleObj name="" r:id="rId3" imgW="356235" imgH="56007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59138" y="4133850"/>
                        <a:ext cx="354012" cy="55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56" name="对象 22555"/>
          <p:cNvGraphicFramePr>
            <a:graphicFrameLocks noChangeAspect="1"/>
          </p:cNvGraphicFramePr>
          <p:nvPr/>
        </p:nvGraphicFramePr>
        <p:xfrm>
          <a:off x="4259263" y="3486150"/>
          <a:ext cx="35401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5" imgW="356235" imgH="560070" progId="Equation.DSMT4">
                  <p:embed/>
                </p:oleObj>
              </mc:Choice>
              <mc:Fallback>
                <p:oleObj name="" r:id="rId5" imgW="356235" imgH="560070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59263" y="3486150"/>
                        <a:ext cx="354012" cy="55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57" name="对象 22556"/>
          <p:cNvGraphicFramePr>
            <a:graphicFrameLocks noChangeAspect="1"/>
          </p:cNvGraphicFramePr>
          <p:nvPr/>
        </p:nvGraphicFramePr>
        <p:xfrm>
          <a:off x="4221163" y="4133850"/>
          <a:ext cx="35401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7" imgW="356235" imgH="560070" progId="Equation.DSMT4">
                  <p:embed/>
                </p:oleObj>
              </mc:Choice>
              <mc:Fallback>
                <p:oleObj name="" r:id="rId7" imgW="356235" imgH="560070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21163" y="4133850"/>
                        <a:ext cx="354012" cy="55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58" name="对象 22557"/>
          <p:cNvGraphicFramePr>
            <a:graphicFrameLocks noChangeAspect="1"/>
          </p:cNvGraphicFramePr>
          <p:nvPr/>
        </p:nvGraphicFramePr>
        <p:xfrm>
          <a:off x="4999038" y="3676650"/>
          <a:ext cx="31908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9" imgW="179070" imgH="179070" progId="Equation.DSMT4">
                  <p:embed/>
                </p:oleObj>
              </mc:Choice>
              <mc:Fallback>
                <p:oleObj name="" r:id="rId9" imgW="179070" imgH="179070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99038" y="3676650"/>
                        <a:ext cx="319087" cy="368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59" name="对象 22558"/>
          <p:cNvGraphicFramePr>
            <a:graphicFrameLocks noChangeAspect="1"/>
          </p:cNvGraphicFramePr>
          <p:nvPr/>
        </p:nvGraphicFramePr>
        <p:xfrm>
          <a:off x="5014913" y="4276725"/>
          <a:ext cx="3032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1" imgW="179070" imgH="179070" progId="Equation.DSMT4">
                  <p:embed/>
                </p:oleObj>
              </mc:Choice>
              <mc:Fallback>
                <p:oleObj name="" r:id="rId11" imgW="179070" imgH="17907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14913" y="4276725"/>
                        <a:ext cx="303212" cy="273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60" name="文本框 12"/>
          <p:cNvSpPr txBox="1"/>
          <p:nvPr/>
        </p:nvSpPr>
        <p:spPr>
          <a:xfrm>
            <a:off x="5954713" y="2076450"/>
            <a:ext cx="4352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根据题意，可列方程组：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22561" name="对象 22560"/>
          <p:cNvGraphicFramePr>
            <a:graphicFrameLocks noChangeAspect="1"/>
          </p:cNvGraphicFramePr>
          <p:nvPr/>
        </p:nvGraphicFramePr>
        <p:xfrm>
          <a:off x="6265863" y="2533650"/>
          <a:ext cx="1427162" cy="145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3" imgW="1221105" imgH="1247140" progId="Equation.DSMT4">
                  <p:embed/>
                </p:oleObj>
              </mc:Choice>
              <mc:Fallback>
                <p:oleObj name="" r:id="rId13" imgW="1221105" imgH="124714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65863" y="2533650"/>
                        <a:ext cx="1427162" cy="1450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62" name="文本框 15"/>
          <p:cNvSpPr txBox="1"/>
          <p:nvPr/>
        </p:nvSpPr>
        <p:spPr>
          <a:xfrm>
            <a:off x="5859463" y="3984625"/>
            <a:ext cx="35131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解方程组，得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22563" name="对象 22562"/>
          <p:cNvGraphicFramePr>
            <a:graphicFrameLocks noChangeAspect="1"/>
          </p:cNvGraphicFramePr>
          <p:nvPr/>
        </p:nvGraphicFramePr>
        <p:xfrm>
          <a:off x="8131175" y="3827463"/>
          <a:ext cx="925513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5" imgW="775970" imgH="712470" progId="Equation.DSMT4">
                  <p:embed/>
                </p:oleObj>
              </mc:Choice>
              <mc:Fallback>
                <p:oleObj name="" r:id="rId15" imgW="775970" imgH="71247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31175" y="3827463"/>
                        <a:ext cx="925513" cy="830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64" name="文本框 18"/>
          <p:cNvSpPr txBox="1"/>
          <p:nvPr/>
        </p:nvSpPr>
        <p:spPr>
          <a:xfrm>
            <a:off x="2008188" y="5116513"/>
            <a:ext cx="5872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所以，小明家到学校的距离为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700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米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60" grpId="0"/>
      <p:bldP spid="22562" grpId="0"/>
      <p:bldP spid="225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7" name="文本框 25605"/>
          <p:cNvSpPr txBox="1"/>
          <p:nvPr/>
        </p:nvSpPr>
        <p:spPr>
          <a:xfrm>
            <a:off x="1916113" y="354013"/>
            <a:ext cx="683895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方法二（间接设元法）</a:t>
            </a:r>
            <a:endParaRPr lang="zh-CN" altLang="en-US" sz="2800" dirty="0">
              <a:solidFill>
                <a:schemeClr val="accent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23555" name="表格 23554"/>
          <p:cNvGraphicFramePr/>
          <p:nvPr/>
        </p:nvGraphicFramePr>
        <p:xfrm>
          <a:off x="1881188" y="2101850"/>
          <a:ext cx="3263900" cy="2295525"/>
        </p:xfrm>
        <a:graphic>
          <a:graphicData uri="http://schemas.openxmlformats.org/drawingml/2006/table">
            <a:tbl>
              <a:tblPr/>
              <a:tblGrid>
                <a:gridCol w="957580"/>
                <a:gridCol w="1214120"/>
                <a:gridCol w="1092200"/>
              </a:tblGrid>
              <a:tr h="1036638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平路</a:t>
                      </a:r>
                      <a:endParaRPr lang="zh-CN" altLang="en-US" sz="2400" b="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距离</a:t>
                      </a: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坡路距离</a:t>
                      </a: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1C1C1C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上学</a:t>
                      </a:r>
                      <a:endParaRPr lang="zh-CN" altLang="en-US" sz="2400">
                        <a:solidFill>
                          <a:srgbClr val="1C1C1C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b="0" dirty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7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1C1C1C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放学</a:t>
                      </a:r>
                      <a:endParaRPr lang="zh-CN" altLang="en-US" sz="2400">
                        <a:solidFill>
                          <a:srgbClr val="1C1C1C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73" name="文本框 1"/>
          <p:cNvSpPr txBox="1"/>
          <p:nvPr/>
        </p:nvSpPr>
        <p:spPr>
          <a:xfrm>
            <a:off x="1989138" y="889000"/>
            <a:ext cx="5606415" cy="11245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解：设小华下坡路所花时间为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min,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    上坡路所花时间为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min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23574" name="对象 23573"/>
          <p:cNvGraphicFramePr>
            <a:graphicFrameLocks noChangeAspect="1"/>
          </p:cNvGraphicFramePr>
          <p:nvPr/>
        </p:nvGraphicFramePr>
        <p:xfrm>
          <a:off x="2847975" y="3225800"/>
          <a:ext cx="11398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648970" imgH="203835" progId="Equation.DSMT4">
                  <p:embed/>
                </p:oleObj>
              </mc:Choice>
              <mc:Fallback>
                <p:oleObj name="" r:id="rId1" imgW="648970" imgH="203835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7975" y="3225800"/>
                        <a:ext cx="1139825" cy="379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75" name="对象 23574"/>
          <p:cNvGraphicFramePr>
            <a:graphicFrameLocks noChangeAspect="1"/>
          </p:cNvGraphicFramePr>
          <p:nvPr/>
        </p:nvGraphicFramePr>
        <p:xfrm>
          <a:off x="4321175" y="3240088"/>
          <a:ext cx="5588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3" imgW="281305" imgH="178435" progId="Equation.DSMT4">
                  <p:embed/>
                </p:oleObj>
              </mc:Choice>
              <mc:Fallback>
                <p:oleObj name="" r:id="rId3" imgW="281305" imgH="17843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1175" y="3240088"/>
                        <a:ext cx="558800" cy="379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76" name="对象 23575"/>
          <p:cNvGraphicFramePr>
            <a:graphicFrameLocks noChangeAspect="1"/>
          </p:cNvGraphicFramePr>
          <p:nvPr/>
        </p:nvGraphicFramePr>
        <p:xfrm>
          <a:off x="4337050" y="3890963"/>
          <a:ext cx="5270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5" imgW="294005" imgH="204470" progId="Equation.DSMT4">
                  <p:embed/>
                </p:oleObj>
              </mc:Choice>
              <mc:Fallback>
                <p:oleObj name="" r:id="rId5" imgW="294005" imgH="20447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37050" y="3890963"/>
                        <a:ext cx="527050" cy="365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77" name="文本框 12"/>
          <p:cNvSpPr txBox="1"/>
          <p:nvPr/>
        </p:nvSpPr>
        <p:spPr>
          <a:xfrm>
            <a:off x="5667375" y="2076450"/>
            <a:ext cx="3883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根据题意，可列方程组：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23578" name="对象 23577"/>
          <p:cNvGraphicFramePr>
            <a:graphicFrameLocks noChangeAspect="1"/>
          </p:cNvGraphicFramePr>
          <p:nvPr/>
        </p:nvGraphicFramePr>
        <p:xfrm>
          <a:off x="6073775" y="2774950"/>
          <a:ext cx="2303463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7" imgW="1968500" imgH="711200" progId="Equation.DSMT4">
                  <p:embed/>
                </p:oleObj>
              </mc:Choice>
              <mc:Fallback>
                <p:oleObj name="" r:id="rId7" imgW="1968500" imgH="7112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73775" y="2774950"/>
                        <a:ext cx="2303463" cy="830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79" name="文本框 15"/>
          <p:cNvSpPr txBox="1"/>
          <p:nvPr/>
        </p:nvSpPr>
        <p:spPr>
          <a:xfrm>
            <a:off x="5572125" y="3798888"/>
            <a:ext cx="35131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解方程组，得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23580" name="对象 23579"/>
          <p:cNvGraphicFramePr>
            <a:graphicFrameLocks noChangeAspect="1"/>
          </p:cNvGraphicFramePr>
          <p:nvPr/>
        </p:nvGraphicFramePr>
        <p:xfrm>
          <a:off x="7769225" y="3567113"/>
          <a:ext cx="758825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9" imgW="635635" imgH="712470" progId="Equation.DSMT4">
                  <p:embed/>
                </p:oleObj>
              </mc:Choice>
              <mc:Fallback>
                <p:oleObj name="" r:id="rId9" imgW="635635" imgH="71247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69225" y="3567113"/>
                        <a:ext cx="758825" cy="830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81" name="文本框 18"/>
          <p:cNvSpPr txBox="1"/>
          <p:nvPr/>
        </p:nvSpPr>
        <p:spPr>
          <a:xfrm>
            <a:off x="2246313" y="5451475"/>
            <a:ext cx="5872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所以，小明家到学校的距离为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700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米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3582" name="文本框 19"/>
          <p:cNvSpPr txBox="1"/>
          <p:nvPr/>
        </p:nvSpPr>
        <p:spPr>
          <a:xfrm>
            <a:off x="2359025" y="4537075"/>
            <a:ext cx="6169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故 平路距离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60×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10-5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=300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米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3583" name="文本框 20"/>
          <p:cNvSpPr txBox="1"/>
          <p:nvPr/>
        </p:nvSpPr>
        <p:spPr>
          <a:xfrm>
            <a:off x="2246313" y="4994275"/>
            <a:ext cx="51387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坡路距离：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80×5=400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（米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23584" name="对象 23583"/>
          <p:cNvGraphicFramePr>
            <a:graphicFrameLocks noChangeAspect="1"/>
          </p:cNvGraphicFramePr>
          <p:nvPr/>
        </p:nvGraphicFramePr>
        <p:xfrm>
          <a:off x="2847975" y="3876675"/>
          <a:ext cx="11620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1" imgW="661670" imgH="203835" progId="Equation.DSMT4">
                  <p:embed/>
                </p:oleObj>
              </mc:Choice>
              <mc:Fallback>
                <p:oleObj name="" r:id="rId11" imgW="661670" imgH="203835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47975" y="3876675"/>
                        <a:ext cx="1162050" cy="379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3" grpId="0"/>
      <p:bldP spid="23577" grpId="0"/>
      <p:bldP spid="23579" grpId="0"/>
      <p:bldP spid="23581" grpId="0"/>
      <p:bldP spid="23582" grpId="0"/>
      <p:bldP spid="2358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矩形 24582"/>
          <p:cNvSpPr/>
          <p:nvPr/>
        </p:nvSpPr>
        <p:spPr>
          <a:xfrm>
            <a:off x="1991043" y="1412558"/>
            <a:ext cx="831215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甲、乙两地相距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4km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，以各自的速度同时出发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如果同向而行，甲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2h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追上乙；如果相向而行，两人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0.5h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后相遇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试问两人的速度各是多少？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2" name="圆角矩形 31"/>
          <p:cNvSpPr/>
          <p:nvPr/>
        </p:nvSpPr>
        <p:spPr>
          <a:xfrm>
            <a:off x="1830388" y="609600"/>
            <a:ext cx="1598612" cy="5127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0" name="文本框 2"/>
          <p:cNvSpPr txBox="1"/>
          <p:nvPr/>
        </p:nvSpPr>
        <p:spPr>
          <a:xfrm>
            <a:off x="2068513" y="3530600"/>
            <a:ext cx="7843837" cy="1254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分析：对于行程问题，一般可以借助示意图表示题中的数量关系，可以更加直观的找到相等关系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1819275" y="590550"/>
            <a:ext cx="4803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 同时出发，同向而行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25603" name="直接连接符 2"/>
          <p:cNvCxnSpPr/>
          <p:nvPr/>
        </p:nvCxnSpPr>
        <p:spPr>
          <a:xfrm>
            <a:off x="2152650" y="1943100"/>
            <a:ext cx="1873250" cy="317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5604" name="左大括号 11"/>
          <p:cNvSpPr/>
          <p:nvPr/>
        </p:nvSpPr>
        <p:spPr>
          <a:xfrm rot="-5400000">
            <a:off x="2933700" y="1562100"/>
            <a:ext cx="342900" cy="1838325"/>
          </a:xfrm>
          <a:prstGeom prst="leftBrace">
            <a:avLst>
              <a:gd name="adj1" fmla="val 7967"/>
              <a:gd name="adj2" fmla="val 500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05" name="组合 23"/>
          <p:cNvGrpSpPr/>
          <p:nvPr/>
        </p:nvGrpSpPr>
        <p:grpSpPr>
          <a:xfrm>
            <a:off x="1819275" y="1797050"/>
            <a:ext cx="1201738" cy="514667"/>
            <a:chOff x="0" y="0"/>
            <a:chExt cx="1892" cy="811"/>
          </a:xfrm>
        </p:grpSpPr>
        <p:graphicFrame>
          <p:nvGraphicFramePr>
            <p:cNvPr id="36869" name="对象 2560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35" y="0"/>
            <a:ext cx="284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1" imgW="115570" imgH="128270" progId="Equation.DSMT4">
                    <p:embed/>
                  </p:oleObj>
                </mc:Choice>
                <mc:Fallback>
                  <p:oleObj name="" r:id="rId1" imgW="115570" imgH="12827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35" y="0"/>
                          <a:ext cx="284" cy="4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0" name="文本框 12"/>
            <p:cNvSpPr txBox="1"/>
            <p:nvPr/>
          </p:nvSpPr>
          <p:spPr>
            <a:xfrm>
              <a:off x="0" y="280"/>
              <a:ext cx="1892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1600" dirty="0">
                  <a:latin typeface="黑体" panose="02010609060101010101" pitchFamily="1" charset="-122"/>
                  <a:ea typeface="黑体" panose="02010609060101010101" pitchFamily="1" charset="-122"/>
                </a:rPr>
                <a:t>甲出发点</a:t>
              </a:r>
              <a:endParaRPr lang="zh-CN" altLang="en-US" sz="16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grpSp>
        <p:nvGrpSpPr>
          <p:cNvPr id="25608" name="组合 24"/>
          <p:cNvGrpSpPr/>
          <p:nvPr/>
        </p:nvGrpSpPr>
        <p:grpSpPr>
          <a:xfrm>
            <a:off x="3451225" y="1806575"/>
            <a:ext cx="1201738" cy="562292"/>
            <a:chOff x="0" y="0"/>
            <a:chExt cx="1892" cy="886"/>
          </a:xfrm>
        </p:grpSpPr>
        <p:graphicFrame>
          <p:nvGraphicFramePr>
            <p:cNvPr id="36872" name="对象 2560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04" y="0"/>
            <a:ext cx="284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3" imgW="115570" imgH="128270" progId="Equation.DSMT4">
                    <p:embed/>
                  </p:oleObj>
                </mc:Choice>
                <mc:Fallback>
                  <p:oleObj name="" r:id="rId3" imgW="115570" imgH="12827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04" y="0"/>
                          <a:ext cx="284" cy="4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3" name="文本框 13"/>
            <p:cNvSpPr txBox="1"/>
            <p:nvPr/>
          </p:nvSpPr>
          <p:spPr>
            <a:xfrm>
              <a:off x="0" y="355"/>
              <a:ext cx="1892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1600" dirty="0">
                  <a:latin typeface="黑体" panose="02010609060101010101" pitchFamily="1" charset="-122"/>
                  <a:ea typeface="黑体" panose="02010609060101010101" pitchFamily="1" charset="-122"/>
                </a:rPr>
                <a:t>乙出发点</a:t>
              </a:r>
              <a:endParaRPr lang="zh-CN" altLang="en-US" sz="16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sp>
        <p:nvSpPr>
          <p:cNvPr id="25611" name="文本框 14"/>
          <p:cNvSpPr txBox="1"/>
          <p:nvPr/>
        </p:nvSpPr>
        <p:spPr>
          <a:xfrm>
            <a:off x="2840038" y="2652713"/>
            <a:ext cx="531812" cy="337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4km</a:t>
            </a:r>
            <a:endParaRPr lang="en-US" altLang="zh-CN" sz="16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25612" name="直接连接符 15"/>
          <p:cNvCxnSpPr>
            <a:stCxn id="36872" idx="3"/>
          </p:cNvCxnSpPr>
          <p:nvPr/>
        </p:nvCxnSpPr>
        <p:spPr>
          <a:xfrm>
            <a:off x="5666105" y="1958975"/>
            <a:ext cx="2960688" cy="30163"/>
          </a:xfrm>
          <a:prstGeom prst="line">
            <a:avLst/>
          </a:prstGeom>
          <a:ln w="38100" cap="flat" cmpd="sng">
            <a:solidFill>
              <a:srgbClr val="C71B90"/>
            </a:solidFill>
            <a:prstDash val="dash"/>
            <a:miter/>
            <a:headEnd type="none" w="med" len="med"/>
            <a:tailEnd type="none" w="med" len="med"/>
          </a:ln>
        </p:spPr>
      </p:cxnSp>
      <p:sp>
        <p:nvSpPr>
          <p:cNvPr id="25613" name="左大括号 18"/>
          <p:cNvSpPr/>
          <p:nvPr/>
        </p:nvSpPr>
        <p:spPr>
          <a:xfrm rot="-5400000">
            <a:off x="5478463" y="930275"/>
            <a:ext cx="285750" cy="3068638"/>
          </a:xfrm>
          <a:prstGeom prst="leftBrace">
            <a:avLst>
              <a:gd name="adj1" fmla="val 7606"/>
              <a:gd name="adj2" fmla="val 500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14" name="组合 27"/>
          <p:cNvGrpSpPr/>
          <p:nvPr/>
        </p:nvGrpSpPr>
        <p:grpSpPr>
          <a:xfrm>
            <a:off x="6623050" y="1806575"/>
            <a:ext cx="1201738" cy="562292"/>
            <a:chOff x="0" y="0"/>
            <a:chExt cx="1892" cy="886"/>
          </a:xfrm>
        </p:grpSpPr>
        <p:graphicFrame>
          <p:nvGraphicFramePr>
            <p:cNvPr id="36878" name="对象 2561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39" y="0"/>
            <a:ext cx="284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4" imgW="115570" imgH="128270" progId="Equation.DSMT4">
                    <p:embed/>
                  </p:oleObj>
                </mc:Choice>
                <mc:Fallback>
                  <p:oleObj name="" r:id="rId4" imgW="115570" imgH="12827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39" y="0"/>
                          <a:ext cx="284" cy="4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9" name="文本框 19"/>
            <p:cNvSpPr txBox="1"/>
            <p:nvPr/>
          </p:nvSpPr>
          <p:spPr>
            <a:xfrm>
              <a:off x="0" y="355"/>
              <a:ext cx="1892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1600" dirty="0">
                  <a:latin typeface="黑体" panose="02010609060101010101" pitchFamily="1" charset="-122"/>
                  <a:ea typeface="黑体" panose="02010609060101010101" pitchFamily="1" charset="-122"/>
                </a:rPr>
                <a:t>甲追上乙</a:t>
              </a:r>
              <a:endParaRPr lang="zh-CN" altLang="en-US" sz="16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sp>
        <p:nvSpPr>
          <p:cNvPr id="25617" name="文本框 20"/>
          <p:cNvSpPr txBox="1"/>
          <p:nvPr/>
        </p:nvSpPr>
        <p:spPr>
          <a:xfrm>
            <a:off x="5043488" y="2609850"/>
            <a:ext cx="1579562" cy="337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乙</a:t>
            </a:r>
            <a:r>
              <a:rPr lang="en-US" altLang="zh-CN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2h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行程</a:t>
            </a:r>
            <a:endParaRPr lang="zh-CN" altLang="en-US" sz="16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5618" name="组合 26"/>
          <p:cNvGrpSpPr/>
          <p:nvPr/>
        </p:nvGrpSpPr>
        <p:grpSpPr>
          <a:xfrm>
            <a:off x="2183448" y="1185863"/>
            <a:ext cx="4971097" cy="621347"/>
            <a:chOff x="-4" y="0"/>
            <a:chExt cx="7829" cy="978"/>
          </a:xfrm>
        </p:grpSpPr>
        <p:sp>
          <p:nvSpPr>
            <p:cNvPr id="36882" name="左大括号 21"/>
            <p:cNvSpPr/>
            <p:nvPr/>
          </p:nvSpPr>
          <p:spPr>
            <a:xfrm rot="5400000">
              <a:off x="3686" y="-3162"/>
              <a:ext cx="450" cy="7829"/>
            </a:xfrm>
            <a:prstGeom prst="leftBrace">
              <a:avLst>
                <a:gd name="adj1" fmla="val 7168"/>
                <a:gd name="adj2" fmla="val 5001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83" name="文本框 22"/>
            <p:cNvSpPr txBox="1"/>
            <p:nvPr/>
          </p:nvSpPr>
          <p:spPr>
            <a:xfrm>
              <a:off x="3202" y="0"/>
              <a:ext cx="226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16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甲</a:t>
              </a:r>
              <a:r>
                <a:rPr lang="en-US" altLang="zh-CN" sz="16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2h</a:t>
              </a:r>
              <a:r>
                <a:rPr lang="zh-CN" altLang="en-US" sz="16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行程</a:t>
              </a:r>
              <a:endParaRPr lang="zh-CN" altLang="en-US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cxnSp>
        <p:nvCxnSpPr>
          <p:cNvPr id="25621" name="直接箭头连接符 25"/>
          <p:cNvCxnSpPr>
            <a:stCxn id="36872" idx="3"/>
          </p:cNvCxnSpPr>
          <p:nvPr/>
        </p:nvCxnSpPr>
        <p:spPr>
          <a:xfrm>
            <a:off x="5666105" y="1958975"/>
            <a:ext cx="3367088" cy="17463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25622" name="文本框 29"/>
          <p:cNvSpPr txBox="1"/>
          <p:nvPr/>
        </p:nvSpPr>
        <p:spPr>
          <a:xfrm>
            <a:off x="5721350" y="2944813"/>
            <a:ext cx="3930650" cy="521970"/>
          </a:xfrm>
          <a:prstGeom prst="rect">
            <a:avLst/>
          </a:prstGeom>
          <a:solidFill>
            <a:srgbClr val="FFFF7A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甲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2h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行程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=4km+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乙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2h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行程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5623" name="文本框 30"/>
          <p:cNvSpPr txBox="1"/>
          <p:nvPr/>
        </p:nvSpPr>
        <p:spPr>
          <a:xfrm>
            <a:off x="1879600" y="3492500"/>
            <a:ext cx="5059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 同时出发，相向而行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25624" name="直接连接符 31"/>
          <p:cNvCxnSpPr>
            <a:stCxn id="36872" idx="3"/>
          </p:cNvCxnSpPr>
          <p:nvPr/>
        </p:nvCxnSpPr>
        <p:spPr>
          <a:xfrm>
            <a:off x="5665788" y="1958975"/>
            <a:ext cx="3287712" cy="317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25625" name="组合 48"/>
          <p:cNvGrpSpPr/>
          <p:nvPr/>
        </p:nvGrpSpPr>
        <p:grpSpPr>
          <a:xfrm>
            <a:off x="2276475" y="4572000"/>
            <a:ext cx="1200150" cy="642623"/>
            <a:chOff x="0" y="0"/>
            <a:chExt cx="1892" cy="1010"/>
          </a:xfrm>
        </p:grpSpPr>
        <p:graphicFrame>
          <p:nvGraphicFramePr>
            <p:cNvPr id="36889" name="对象 2562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42" y="0"/>
            <a:ext cx="284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5" imgW="115570" imgH="128270" progId="Equation.DSMT4">
                    <p:embed/>
                  </p:oleObj>
                </mc:Choice>
                <mc:Fallback>
                  <p:oleObj name="" r:id="rId5" imgW="115570" imgH="128270" progId="Equation.DSMT4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42" y="0"/>
                          <a:ext cx="284" cy="4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90" name="文本框 36"/>
            <p:cNvSpPr txBox="1"/>
            <p:nvPr/>
          </p:nvSpPr>
          <p:spPr>
            <a:xfrm>
              <a:off x="0" y="480"/>
              <a:ext cx="1892" cy="5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1600" dirty="0">
                  <a:latin typeface="黑体" panose="02010609060101010101" pitchFamily="1" charset="-122"/>
                  <a:ea typeface="黑体" panose="02010609060101010101" pitchFamily="1" charset="-122"/>
                </a:rPr>
                <a:t>甲出发点</a:t>
              </a:r>
              <a:endParaRPr lang="zh-CN" altLang="en-US" sz="16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grpSp>
        <p:nvGrpSpPr>
          <p:cNvPr id="25628" name="组合 49"/>
          <p:cNvGrpSpPr/>
          <p:nvPr/>
        </p:nvGrpSpPr>
        <p:grpSpPr>
          <a:xfrm>
            <a:off x="5326063" y="4572000"/>
            <a:ext cx="1201737" cy="642623"/>
            <a:chOff x="0" y="0"/>
            <a:chExt cx="1892" cy="1010"/>
          </a:xfrm>
        </p:grpSpPr>
        <p:graphicFrame>
          <p:nvGraphicFramePr>
            <p:cNvPr id="36892" name="对象 2562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04" y="0"/>
            <a:ext cx="284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6" imgW="115570" imgH="128270" progId="Equation.DSMT4">
                    <p:embed/>
                  </p:oleObj>
                </mc:Choice>
                <mc:Fallback>
                  <p:oleObj name="" r:id="rId6" imgW="115570" imgH="128270" progId="Equation.DSMT4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04" y="0"/>
                          <a:ext cx="284" cy="4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93" name="文本框 37"/>
            <p:cNvSpPr txBox="1"/>
            <p:nvPr/>
          </p:nvSpPr>
          <p:spPr>
            <a:xfrm>
              <a:off x="0" y="480"/>
              <a:ext cx="1892" cy="5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1600" dirty="0">
                  <a:latin typeface="黑体" panose="02010609060101010101" pitchFamily="1" charset="-122"/>
                  <a:ea typeface="黑体" panose="02010609060101010101" pitchFamily="1" charset="-122"/>
                </a:rPr>
                <a:t>乙出发点</a:t>
              </a:r>
              <a:endParaRPr lang="zh-CN" altLang="en-US" sz="16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sp>
        <p:nvSpPr>
          <p:cNvPr id="25631" name="左大括号 38"/>
          <p:cNvSpPr/>
          <p:nvPr/>
        </p:nvSpPr>
        <p:spPr>
          <a:xfrm rot="-5400000">
            <a:off x="4111625" y="3722688"/>
            <a:ext cx="342900" cy="3324225"/>
          </a:xfrm>
          <a:prstGeom prst="leftBrace">
            <a:avLst>
              <a:gd name="adj1" fmla="val 7674"/>
              <a:gd name="adj2" fmla="val 500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2" name="文本框 39"/>
          <p:cNvSpPr txBox="1"/>
          <p:nvPr/>
        </p:nvSpPr>
        <p:spPr>
          <a:xfrm>
            <a:off x="4016375" y="5519738"/>
            <a:ext cx="533400" cy="337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4km</a:t>
            </a:r>
            <a:endParaRPr lang="en-US" altLang="zh-CN" sz="16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25633" name="直接箭头连接符 40"/>
          <p:cNvCxnSpPr>
            <a:stCxn id="36872" idx="3"/>
          </p:cNvCxnSpPr>
          <p:nvPr/>
        </p:nvCxnSpPr>
        <p:spPr>
          <a:xfrm>
            <a:off x="5665788" y="1958975"/>
            <a:ext cx="1855787" cy="2540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25634" name="直接箭头连接符 41"/>
          <p:cNvCxnSpPr>
            <a:stCxn id="36872" idx="3"/>
          </p:cNvCxnSpPr>
          <p:nvPr/>
        </p:nvCxnSpPr>
        <p:spPr>
          <a:xfrm flipH="1" flipV="1">
            <a:off x="4304030" y="1933575"/>
            <a:ext cx="1362075" cy="25400"/>
          </a:xfrm>
          <a:prstGeom prst="straightConnector1">
            <a:avLst/>
          </a:prstGeom>
          <a:ln w="28575" cap="flat" cmpd="sng">
            <a:solidFill>
              <a:srgbClr val="006600"/>
            </a:solidFill>
            <a:prstDash val="solid"/>
            <a:miter/>
            <a:headEnd type="none" w="med" len="med"/>
            <a:tailEnd type="arrow" w="med" len="med"/>
          </a:ln>
        </p:spPr>
      </p:cxnSp>
      <p:grpSp>
        <p:nvGrpSpPr>
          <p:cNvPr id="25635" name="组合 50"/>
          <p:cNvGrpSpPr/>
          <p:nvPr/>
        </p:nvGrpSpPr>
        <p:grpSpPr>
          <a:xfrm>
            <a:off x="4213225" y="1958658"/>
            <a:ext cx="1452510" cy="2336165"/>
            <a:chOff x="0" y="-3148"/>
            <a:chExt cx="2289" cy="3679"/>
          </a:xfrm>
        </p:grpSpPr>
        <p:cxnSp>
          <p:nvCxnSpPr>
            <p:cNvPr id="36899" name="直接连接符 42"/>
            <p:cNvCxnSpPr>
              <a:stCxn id="36872" idx="3"/>
            </p:cNvCxnSpPr>
            <p:nvPr/>
          </p:nvCxnSpPr>
          <p:spPr>
            <a:xfrm>
              <a:off x="2289" y="-3148"/>
              <a:ext cx="0" cy="45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6900" name="文本框 43"/>
            <p:cNvSpPr txBox="1"/>
            <p:nvPr/>
          </p:nvSpPr>
          <p:spPr>
            <a:xfrm>
              <a:off x="0" y="0"/>
              <a:ext cx="1447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1600" dirty="0">
                  <a:latin typeface="黑体" panose="02010609060101010101" pitchFamily="1" charset="-122"/>
                  <a:ea typeface="黑体" panose="02010609060101010101" pitchFamily="1" charset="-122"/>
                </a:rPr>
                <a:t>相遇地</a:t>
              </a:r>
              <a:endParaRPr lang="zh-CN" altLang="en-US" sz="16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sp>
        <p:nvSpPr>
          <p:cNvPr id="25638" name="文本框 44"/>
          <p:cNvSpPr txBox="1"/>
          <p:nvPr/>
        </p:nvSpPr>
        <p:spPr>
          <a:xfrm>
            <a:off x="2906713" y="4162425"/>
            <a:ext cx="9191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甲</a:t>
            </a:r>
            <a:r>
              <a:rPr lang="en-US" altLang="zh-CN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0.5h </a:t>
            </a:r>
            <a:endParaRPr lang="en-US" altLang="zh-CN" sz="16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r>
              <a:rPr lang="en-US" altLang="zh-CN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行程</a:t>
            </a:r>
            <a:endParaRPr lang="zh-CN" altLang="en-US" sz="16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5639" name="文本框 45"/>
          <p:cNvSpPr txBox="1"/>
          <p:nvPr/>
        </p:nvSpPr>
        <p:spPr>
          <a:xfrm>
            <a:off x="4918075" y="4148138"/>
            <a:ext cx="9191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乙</a:t>
            </a:r>
            <a:r>
              <a:rPr lang="en-US" altLang="zh-CN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0.5h   </a:t>
            </a:r>
            <a:endParaRPr lang="en-US" altLang="zh-CN" sz="16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r>
              <a:rPr lang="en-US" altLang="zh-CN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行程</a:t>
            </a:r>
            <a:endParaRPr lang="zh-CN" altLang="en-US" sz="16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5640" name="文本框 47"/>
          <p:cNvSpPr txBox="1"/>
          <p:nvPr/>
        </p:nvSpPr>
        <p:spPr>
          <a:xfrm>
            <a:off x="5911850" y="5662613"/>
            <a:ext cx="4706938" cy="521970"/>
          </a:xfrm>
          <a:prstGeom prst="rect">
            <a:avLst/>
          </a:prstGeom>
          <a:solidFill>
            <a:srgbClr val="FFFF7A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甲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0.5h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行程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乙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0.5h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行程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=4km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  <p:bldP spid="25611" grpId="0"/>
      <p:bldP spid="25613" grpId="0" bldLvl="0" animBg="1"/>
      <p:bldP spid="25617" grpId="0"/>
      <p:bldP spid="25622" grpId="0" animBg="1"/>
      <p:bldP spid="25622" grpId="1" bldLvl="0" animBg="1"/>
      <p:bldP spid="25623" grpId="0"/>
      <p:bldP spid="25631" grpId="0" bldLvl="0" animBg="1"/>
      <p:bldP spid="25632" grpId="0"/>
      <p:bldP spid="25638" grpId="0"/>
      <p:bldP spid="25639" grpId="0"/>
      <p:bldP spid="25640" grpId="0" animBg="1"/>
      <p:bldP spid="25640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2255838" y="508000"/>
            <a:ext cx="77597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解：设甲、乙的速度分别为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km/h,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km/h.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根据题意与分析中图示的两个相等关系，得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26627" name="对象 26626"/>
          <p:cNvGraphicFramePr>
            <a:graphicFrameLocks noChangeAspect="1"/>
          </p:cNvGraphicFramePr>
          <p:nvPr/>
        </p:nvGraphicFramePr>
        <p:xfrm>
          <a:off x="4367530" y="1879600"/>
          <a:ext cx="170434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1" imgW="1409700" imgH="711200" progId="Equation.DSMT4">
                  <p:embed/>
                </p:oleObj>
              </mc:Choice>
              <mc:Fallback>
                <p:oleObj name="" r:id="rId1" imgW="1409700" imgH="7112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67530" y="1879600"/>
                        <a:ext cx="1704340" cy="85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8" name="文本框 15"/>
          <p:cNvSpPr txBox="1"/>
          <p:nvPr/>
        </p:nvSpPr>
        <p:spPr>
          <a:xfrm>
            <a:off x="2886075" y="2836863"/>
            <a:ext cx="35131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解方程组，得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26629" name="对象 26628"/>
          <p:cNvGraphicFramePr>
            <a:graphicFrameLocks noChangeAspect="1"/>
          </p:cNvGraphicFramePr>
          <p:nvPr/>
        </p:nvGraphicFramePr>
        <p:xfrm>
          <a:off x="5375910" y="2752090"/>
          <a:ext cx="826770" cy="998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3" imgW="584200" imgH="711200" progId="Equation.DSMT4">
                  <p:embed/>
                </p:oleObj>
              </mc:Choice>
              <mc:Fallback>
                <p:oleObj name="" r:id="rId3" imgW="584200" imgH="7112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75910" y="2752090"/>
                        <a:ext cx="826770" cy="9988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文本框 4"/>
          <p:cNvSpPr txBox="1"/>
          <p:nvPr/>
        </p:nvSpPr>
        <p:spPr>
          <a:xfrm>
            <a:off x="2255838" y="3794125"/>
            <a:ext cx="7002462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答：甲的速度为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5km/h,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乙的速度为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3km/h.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8" grpId="0"/>
      <p:bldP spid="266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3" name="Text Box 3"/>
          <p:cNvSpPr txBox="1"/>
          <p:nvPr/>
        </p:nvSpPr>
        <p:spPr>
          <a:xfrm>
            <a:off x="1775460" y="1036320"/>
            <a:ext cx="883285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我国的长江由西至东奔腾不息，其中九江东至南京约有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450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千米的路程，某船从九江出发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9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个小时就能到达南京；返回时则用多了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个小时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.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求此船在静水中的速度以及长江水的平均流速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.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27651" name="Text Box 9"/>
          <p:cNvSpPr txBox="1"/>
          <p:nvPr/>
        </p:nvSpPr>
        <p:spPr>
          <a:xfrm>
            <a:off x="1847850" y="2564765"/>
            <a:ext cx="7467600" cy="9772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解：设轮船在静水中的速度为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千米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小时，长江水的平均流速为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千米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小时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27652" name="对象 27651"/>
          <p:cNvGraphicFramePr/>
          <p:nvPr/>
        </p:nvGraphicFramePr>
        <p:xfrm>
          <a:off x="2614613" y="3644741"/>
          <a:ext cx="2717165" cy="941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1320165" imgH="457200" progId="Equation.3">
                  <p:embed/>
                </p:oleObj>
              </mc:Choice>
              <mc:Fallback>
                <p:oleObj name="" r:id="rId1" imgW="1320165" imgH="45720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14613" y="3644741"/>
                        <a:ext cx="2717165" cy="941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对象 27652"/>
          <p:cNvGraphicFramePr/>
          <p:nvPr/>
        </p:nvGraphicFramePr>
        <p:xfrm>
          <a:off x="5506403" y="3619977"/>
          <a:ext cx="2084705" cy="1014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3" imgW="939800" imgH="457200" progId="Equation.3">
                  <p:embed/>
                </p:oleObj>
              </mc:Choice>
              <mc:Fallback>
                <p:oleObj name="" r:id="rId3" imgW="939800" imgH="457200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6403" y="3619977"/>
                        <a:ext cx="2084705" cy="10147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Text Box 17"/>
          <p:cNvSpPr txBox="1"/>
          <p:nvPr/>
        </p:nvSpPr>
        <p:spPr>
          <a:xfrm>
            <a:off x="1775460" y="4725035"/>
            <a:ext cx="8458200" cy="9772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答：轮船在静水中的速度为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47.5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千米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小时，长江水的平均流速为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2.5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千米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小时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21523" name="圆角矩形 31"/>
          <p:cNvSpPr/>
          <p:nvPr/>
        </p:nvSpPr>
        <p:spPr>
          <a:xfrm>
            <a:off x="1890713" y="357823"/>
            <a:ext cx="12842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7" name="文本框 26628"/>
          <p:cNvSpPr txBox="1"/>
          <p:nvPr/>
        </p:nvSpPr>
        <p:spPr>
          <a:xfrm>
            <a:off x="1730375" y="800100"/>
            <a:ext cx="8902700" cy="3449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某城市规定：出租车起步价所包含的路程为0～3km，超过3km的部分按每千米另收费.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甲说：“我乘这种出租车走了11km，付了17元.”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乙说：“我乘这种出租车走了23km，付了35元.”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请你算一算：出租车的起步价是多少元？超过3km后，每千米的车费是多少元？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8675" name="文本框 26629"/>
          <p:cNvSpPr txBox="1"/>
          <p:nvPr/>
        </p:nvSpPr>
        <p:spPr>
          <a:xfrm>
            <a:off x="1935163" y="4606925"/>
            <a:ext cx="8697912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分析 本问题涉及的等量关系有：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总车费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3km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的车费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起步价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超过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3km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的车费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矩形 26630"/>
          <p:cNvSpPr/>
          <p:nvPr/>
        </p:nvSpPr>
        <p:spPr>
          <a:xfrm>
            <a:off x="1997075" y="792163"/>
            <a:ext cx="8616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 设出租车的起步价是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超过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3km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后每千米收费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9699" name="组合 26631"/>
          <p:cNvGrpSpPr/>
          <p:nvPr/>
        </p:nvGrpSpPr>
        <p:grpSpPr>
          <a:xfrm>
            <a:off x="2309813" y="3536950"/>
            <a:ext cx="6389687" cy="863600"/>
            <a:chOff x="0" y="0"/>
            <a:chExt cx="4025" cy="544"/>
          </a:xfrm>
        </p:grpSpPr>
        <p:graphicFrame>
          <p:nvGraphicFramePr>
            <p:cNvPr id="40963" name="对象 29699"/>
            <p:cNvGraphicFramePr>
              <a:graphicFrameLocks noChangeAspect="1"/>
            </p:cNvGraphicFramePr>
            <p:nvPr/>
          </p:nvGraphicFramePr>
          <p:xfrm>
            <a:off x="1800" y="0"/>
            <a:ext cx="1352" cy="5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1" imgW="2145665" imgH="862965" progId="Equation.DSMT4">
                    <p:embed/>
                  </p:oleObj>
                </mc:Choice>
                <mc:Fallback>
                  <p:oleObj name="" r:id="rId1" imgW="2145665" imgH="862965" progId="Equation.DSMT4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00" y="0"/>
                          <a:ext cx="1352" cy="5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964" name="矩形 26633"/>
            <p:cNvSpPr/>
            <p:nvPr/>
          </p:nvSpPr>
          <p:spPr>
            <a:xfrm>
              <a:off x="0" y="113"/>
              <a:ext cx="402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根据等量关系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,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grpSp>
        <p:nvGrpSpPr>
          <p:cNvPr id="29702" name="组合 26634"/>
          <p:cNvGrpSpPr/>
          <p:nvPr/>
        </p:nvGrpSpPr>
        <p:grpSpPr>
          <a:xfrm>
            <a:off x="2514600" y="4473575"/>
            <a:ext cx="4727575" cy="785813"/>
            <a:chOff x="0" y="0"/>
            <a:chExt cx="2977" cy="495"/>
          </a:xfrm>
        </p:grpSpPr>
        <p:sp>
          <p:nvSpPr>
            <p:cNvPr id="40966" name="矩形 26635"/>
            <p:cNvSpPr/>
            <p:nvPr/>
          </p:nvSpPr>
          <p:spPr>
            <a:xfrm>
              <a:off x="0" y="53"/>
              <a:ext cx="297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解这个方程组</a:t>
              </a:r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graphicFrame>
          <p:nvGraphicFramePr>
            <p:cNvPr id="40967" name="对象 29703"/>
            <p:cNvGraphicFramePr>
              <a:graphicFrameLocks noChangeAspect="1"/>
            </p:cNvGraphicFramePr>
            <p:nvPr/>
          </p:nvGraphicFramePr>
          <p:xfrm>
            <a:off x="1917" y="0"/>
            <a:ext cx="614" cy="4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3" imgW="979805" imgH="788670" progId="Equation.DSMT4">
                    <p:embed/>
                  </p:oleObj>
                </mc:Choice>
                <mc:Fallback>
                  <p:oleObj name="" r:id="rId3" imgW="979805" imgH="788670" progId="Equation.DSMT4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17" y="0"/>
                          <a:ext cx="614" cy="4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705" name="矩形 26637"/>
          <p:cNvSpPr/>
          <p:nvPr/>
        </p:nvSpPr>
        <p:spPr>
          <a:xfrm>
            <a:off x="2511425" y="5341938"/>
            <a:ext cx="6526213" cy="99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0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答：这种出租车的起步价是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0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超过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3km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后每千米收费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29706" name="表格 29705"/>
          <p:cNvGraphicFramePr/>
          <p:nvPr>
            <p:custDataLst>
              <p:tags r:id="rId5"/>
            </p:custDataLst>
          </p:nvPr>
        </p:nvGraphicFramePr>
        <p:xfrm>
          <a:off x="2667000" y="1598613"/>
          <a:ext cx="5735320" cy="1863725"/>
        </p:xfrm>
        <a:graphic>
          <a:graphicData uri="http://schemas.openxmlformats.org/drawingml/2006/table">
            <a:tbl>
              <a:tblPr/>
              <a:tblGrid>
                <a:gridCol w="1136650"/>
                <a:gridCol w="1259205"/>
                <a:gridCol w="1440815"/>
                <a:gridCol w="1898650"/>
              </a:tblGrid>
              <a:tr h="82296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起步价</a:t>
                      </a: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超过</a:t>
                      </a:r>
                      <a:r>
                        <a:rPr lang="en-US" altLang="zh-CN" sz="2400" b="0" dirty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3km</a:t>
                      </a:r>
                      <a:r>
                        <a:rPr lang="zh-CN" altLang="en-US" sz="2400" b="0" dirty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后的费用</a:t>
                      </a:r>
                      <a:endParaRPr lang="zh-CN" altLang="en-US" sz="2400" dirty="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合计费用</a:t>
                      </a:r>
                      <a:endParaRPr lang="zh-CN" altLang="en-US" sz="2400"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335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1C1C1C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甲</a:t>
                      </a:r>
                      <a:endParaRPr lang="zh-CN" altLang="en-US" sz="2400">
                        <a:solidFill>
                          <a:srgbClr val="1C1C1C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b="0" dirty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b="0" dirty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3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1C1C1C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乙</a:t>
                      </a:r>
                      <a:endParaRPr lang="zh-CN" altLang="en-US" sz="2400">
                        <a:solidFill>
                          <a:srgbClr val="1C1C1C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/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28" name="Text Box 21"/>
          <p:cNvSpPr txBox="1"/>
          <p:nvPr/>
        </p:nvSpPr>
        <p:spPr>
          <a:xfrm>
            <a:off x="4138613" y="2479675"/>
            <a:ext cx="6429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i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zh-CN" altLang="en-US" sz="2400" b="1" i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29" name="Text Box 21"/>
          <p:cNvSpPr txBox="1"/>
          <p:nvPr/>
        </p:nvSpPr>
        <p:spPr>
          <a:xfrm>
            <a:off x="4119563" y="3001963"/>
            <a:ext cx="6429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i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zh-CN" altLang="en-US" sz="2400" b="1" i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30" name="Text Box 21"/>
          <p:cNvSpPr txBox="1"/>
          <p:nvPr/>
        </p:nvSpPr>
        <p:spPr>
          <a:xfrm>
            <a:off x="5095875" y="2479675"/>
            <a:ext cx="15319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11-3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r>
              <a:rPr lang="en-US" altLang="zh-CN" sz="2400" b="1" i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400" b="1" i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31" name="Text Box 21"/>
          <p:cNvSpPr txBox="1"/>
          <p:nvPr/>
        </p:nvSpPr>
        <p:spPr>
          <a:xfrm>
            <a:off x="5010150" y="3001963"/>
            <a:ext cx="15319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23-3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r>
              <a:rPr lang="en-US" altLang="zh-CN" sz="2400" b="1" i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400" b="1" i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32" name="Text Box 21"/>
          <p:cNvSpPr txBox="1"/>
          <p:nvPr/>
        </p:nvSpPr>
        <p:spPr>
          <a:xfrm>
            <a:off x="7148513" y="2479675"/>
            <a:ext cx="6429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17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33" name="Text Box 21"/>
          <p:cNvSpPr txBox="1"/>
          <p:nvPr/>
        </p:nvSpPr>
        <p:spPr>
          <a:xfrm>
            <a:off x="7167563" y="3001963"/>
            <a:ext cx="6429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35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40997" name="对象 2973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40425" y="3533775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6" imgW="916305" imgH="199390" progId="Equation.DSMT4">
                  <p:embed/>
                </p:oleObj>
              </mc:Choice>
              <mc:Fallback>
                <p:oleObj name="" r:id="rId6" imgW="916305" imgH="19939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40425" y="3533775"/>
                        <a:ext cx="914400" cy="198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8" name="对象 2973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40425" y="3525838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8" imgW="114935" imgH="216535" progId="Equation.3">
                  <p:embed/>
                </p:oleObj>
              </mc:Choice>
              <mc:Fallback>
                <p:oleObj name="" r:id="rId8" imgW="114935" imgH="216535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0425" y="3525838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5" grpId="0"/>
      <p:bldP spid="29728" grpId="0" bldLvl="0"/>
      <p:bldP spid="29729" grpId="0" bldLvl="0"/>
      <p:bldP spid="29730" grpId="0" bldLvl="0"/>
      <p:bldP spid="29731" grpId="0" bldLvl="0"/>
      <p:bldP spid="29732" grpId="0" bldLvl="0"/>
      <p:bldP spid="29733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992630" y="1554480"/>
            <a:ext cx="835596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536575" marR="0" indent="-53657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．甲、乙两组工人原计划本月生产零件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680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个，结果甲组超额完成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20%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，乙组超额完成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15%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，于是两组共比原计划多生产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118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个零件，本月甲、乙两组原计划生产的零件个数分别是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(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　　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)</a:t>
            </a:r>
            <a:endParaRPr kumimoji="0" lang="en-US" altLang="zh-CN" sz="2400" kern="1200" cap="none" spc="0" normalizeH="0" baseline="0" noProof="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536575" marR="0" indent="-53657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A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320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个、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360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　　　　　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B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360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个、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320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</a:t>
            </a:r>
            <a:endParaRPr kumimoji="0" lang="zh-CN" altLang="en-US" sz="2400" kern="1200" cap="none" spc="0" normalizeH="0" baseline="0" noProof="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536575" marR="0" indent="-53657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C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384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个、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414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          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D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414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个、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384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个</a:t>
            </a:r>
            <a:endParaRPr kumimoji="0" lang="zh-CN" altLang="en-US" sz="2400" kern="1200" cap="none" spc="0" normalizeH="0" baseline="0" noProof="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6153" name="矩形 2"/>
          <p:cNvSpPr/>
          <p:nvPr/>
        </p:nvSpPr>
        <p:spPr>
          <a:xfrm>
            <a:off x="3504248" y="3354388"/>
            <a:ext cx="462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A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60550" y="63563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351405" y="1196340"/>
            <a:ext cx="717931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441325" marR="0" indent="-44132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．某公司去年的总收入比总支出多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50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万元，今年比去年总收入增加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10%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，总支出节约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20%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，今年的总收入比总支出多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100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万元．如果设去年总收入是</a:t>
            </a:r>
            <a:r>
              <a:rPr kumimoji="0" lang="en-US" altLang="zh-CN" sz="2400" i="1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万元，总支出是</a:t>
            </a:r>
            <a:r>
              <a:rPr kumimoji="0" lang="en-US" altLang="zh-CN" sz="2400" i="1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万元，那么可列方程组</a:t>
            </a:r>
            <a:endParaRPr kumimoji="0" lang="zh-CN" altLang="en-US" sz="2400" kern="1200" cap="none" spc="0" normalizeH="0" baseline="0" noProof="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441325" marR="0" indent="-44132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</a:t>
            </a: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</a:t>
            </a:r>
            <a:endParaRPr kumimoji="0" lang="en-US" altLang="zh-CN" sz="2400" kern="1200" cap="none" spc="0" normalizeH="0" baseline="0" noProof="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441325" marR="0" indent="-44132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是</a:t>
            </a:r>
            <a:r>
              <a:rPr kumimoji="0" lang="en-US" altLang="zh-CN" sz="2400" u="sng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                              </a:t>
            </a:r>
            <a:r>
              <a:rPr kumimoji="0" lang="zh-CN" altLang="en-US" sz="24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endParaRPr kumimoji="0" lang="zh-CN" altLang="en-US" sz="2400" kern="1200" cap="none" spc="0" normalizeH="0" baseline="0" noProof="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87395" y="3500755"/>
          <a:ext cx="4494213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197100" imgH="457200" progId="Equation.DSMT4">
                  <p:embed/>
                </p:oleObj>
              </mc:Choice>
              <mc:Fallback>
                <p:oleObj name="" r:id="rId1" imgW="2197100" imgH="457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395" y="3500755"/>
                        <a:ext cx="4494213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7105" name="Text Box 3"/>
          <p:cNvSpPr txBox="1"/>
          <p:nvPr/>
        </p:nvSpPr>
        <p:spPr>
          <a:xfrm>
            <a:off x="1865313" y="482600"/>
            <a:ext cx="8262937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一班和二班共有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100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名学生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他们的体育达标率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达到标准的百分率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81﹪,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如果一班学生的体育达标率为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87.5﹪,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二班学生的体育达标率为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75﹪,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那么一、二班的学生数各是多少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3795" name="Text Box 7"/>
          <p:cNvSpPr txBox="1"/>
          <p:nvPr/>
        </p:nvSpPr>
        <p:spPr>
          <a:xfrm>
            <a:off x="1927225" y="2763838"/>
            <a:ext cx="820102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分析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】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设一、二班的学生数分别为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名，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则有下表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3796" name="表格 33795"/>
          <p:cNvGraphicFramePr/>
          <p:nvPr/>
        </p:nvGraphicFramePr>
        <p:xfrm>
          <a:off x="2516188" y="4133850"/>
          <a:ext cx="7021195" cy="1800225"/>
        </p:xfrm>
        <a:graphic>
          <a:graphicData uri="http://schemas.openxmlformats.org/drawingml/2006/table">
            <a:tbl>
              <a:tblPr/>
              <a:tblGrid>
                <a:gridCol w="1800225"/>
                <a:gridCol w="1621155"/>
                <a:gridCol w="1799590"/>
                <a:gridCol w="1800225"/>
              </a:tblGrid>
              <a:tr h="63500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楷体_GB2312" panose="02010609030101010101" pitchFamily="1" charset="-122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E0E0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楷体_GB2312" panose="02010609030101010101" pitchFamily="1" charset="-122"/>
                          <a:ea typeface="黑体" panose="02010609060101010101" pitchFamily="1" charset="-122"/>
                        </a:rPr>
                        <a:t>一班</a:t>
                      </a:r>
                      <a:endParaRPr lang="zh-CN" altLang="en-US" sz="2400">
                        <a:latin typeface="楷体_GB2312" panose="02010609030101010101" pitchFamily="1" charset="-122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E0E0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楷体_GB2312" panose="02010609030101010101" pitchFamily="1" charset="-122"/>
                          <a:ea typeface="黑体" panose="02010609060101010101" pitchFamily="1" charset="-122"/>
                        </a:rPr>
                        <a:t>二班</a:t>
                      </a:r>
                      <a:endParaRPr lang="zh-CN" altLang="en-US" sz="2400">
                        <a:latin typeface="楷体_GB2312" panose="02010609030101010101" pitchFamily="1" charset="-122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E0E0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楷体_GB2312" panose="02010609030101010101" pitchFamily="1" charset="-122"/>
                          <a:ea typeface="黑体" panose="02010609060101010101" pitchFamily="1" charset="-122"/>
                        </a:rPr>
                        <a:t>两班总和</a:t>
                      </a:r>
                      <a:endParaRPr lang="zh-CN" altLang="en-US" sz="2400">
                        <a:latin typeface="楷体_GB2312" panose="02010609030101010101" pitchFamily="1" charset="-122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E0E0">
                        <a:alpha val="100000"/>
                      </a:srgbClr>
                    </a:solidFill>
                  </a:tcPr>
                </a:tc>
              </a:tr>
              <a:tr h="625475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楷体_GB2312" panose="02010609030101010101" pitchFamily="1" charset="-122"/>
                          <a:ea typeface="黑体" panose="02010609060101010101" pitchFamily="1" charset="-122"/>
                        </a:rPr>
                        <a:t>学生数</a:t>
                      </a:r>
                      <a:endParaRPr lang="zh-CN" altLang="en-US" sz="2400">
                        <a:latin typeface="楷体_GB2312" panose="02010609030101010101" pitchFamily="1" charset="-122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E0E0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</a:tr>
              <a:tr h="53975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楷体_GB2312" panose="02010609030101010101" pitchFamily="1" charset="-122"/>
                          <a:ea typeface="黑体" panose="02010609060101010101" pitchFamily="1" charset="-122"/>
                        </a:rPr>
                        <a:t>达标学生数</a:t>
                      </a:r>
                      <a:endParaRPr lang="zh-CN" altLang="en-US" sz="2400">
                        <a:latin typeface="楷体_GB2312" panose="02010609030101010101" pitchFamily="1" charset="-122"/>
                        <a:ea typeface="黑体" panose="02010609060101010101" pitchFamily="1" charset="-122"/>
                      </a:endParaRPr>
                    </a:p>
                  </a:txBody>
                  <a:tcPr marL="90000" marR="90000" marT="46800" marB="46800" vert="horz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E0E0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黑体" panose="0201060906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3818" name="Text Box 30"/>
          <p:cNvSpPr txBox="1"/>
          <p:nvPr/>
        </p:nvSpPr>
        <p:spPr>
          <a:xfrm>
            <a:off x="4945063" y="4829175"/>
            <a:ext cx="5397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19" name="Text Box 31"/>
          <p:cNvSpPr txBox="1"/>
          <p:nvPr/>
        </p:nvSpPr>
        <p:spPr>
          <a:xfrm>
            <a:off x="6565900" y="4829175"/>
            <a:ext cx="3603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20" name="Text Box 32"/>
          <p:cNvSpPr txBox="1"/>
          <p:nvPr/>
        </p:nvSpPr>
        <p:spPr>
          <a:xfrm>
            <a:off x="8262938" y="4813300"/>
            <a:ext cx="9001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100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21" name="Text Box 33"/>
          <p:cNvSpPr txBox="1"/>
          <p:nvPr/>
        </p:nvSpPr>
        <p:spPr>
          <a:xfrm>
            <a:off x="4487863" y="5427663"/>
            <a:ext cx="14414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87.5﹪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22" name="Text Box 34"/>
          <p:cNvSpPr txBox="1"/>
          <p:nvPr/>
        </p:nvSpPr>
        <p:spPr>
          <a:xfrm>
            <a:off x="6389688" y="5427663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75﹪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23" name="Text Box 35"/>
          <p:cNvSpPr txBox="1"/>
          <p:nvPr/>
        </p:nvSpPr>
        <p:spPr>
          <a:xfrm>
            <a:off x="7754938" y="5411788"/>
            <a:ext cx="19161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81﹪×100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818" grpId="0"/>
      <p:bldP spid="33819" grpId="0"/>
      <p:bldP spid="33820" grpId="0"/>
      <p:bldP spid="33821" grpId="0"/>
      <p:bldP spid="33822" grpId="0"/>
      <p:bldP spid="338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2239963" y="777875"/>
            <a:ext cx="69469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设一、二班的学生数分别为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2928938" y="1739900"/>
            <a:ext cx="2092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根据题意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4820" name="Text Box 6"/>
          <p:cNvSpPr txBox="1"/>
          <p:nvPr/>
        </p:nvSpPr>
        <p:spPr>
          <a:xfrm>
            <a:off x="3497263" y="2846388"/>
            <a:ext cx="10810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4821" name="Text Box 9"/>
          <p:cNvSpPr txBox="1"/>
          <p:nvPr/>
        </p:nvSpPr>
        <p:spPr>
          <a:xfrm>
            <a:off x="2239963" y="3959225"/>
            <a:ext cx="74755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答：一、二班的学生数分别为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34822" name="组合 1"/>
          <p:cNvGrpSpPr/>
          <p:nvPr/>
        </p:nvGrpSpPr>
        <p:grpSpPr>
          <a:xfrm>
            <a:off x="5154613" y="1381125"/>
            <a:ext cx="4899025" cy="1243648"/>
            <a:chOff x="0" y="0"/>
            <a:chExt cx="7716" cy="1960"/>
          </a:xfrm>
        </p:grpSpPr>
        <p:sp>
          <p:nvSpPr>
            <p:cNvPr id="48134" name="Text Box 4"/>
            <p:cNvSpPr txBox="1"/>
            <p:nvPr/>
          </p:nvSpPr>
          <p:spPr>
            <a:xfrm>
              <a:off x="512" y="0"/>
              <a:ext cx="5102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=100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48135" name="Text Box 5"/>
            <p:cNvSpPr txBox="1"/>
            <p:nvPr/>
          </p:nvSpPr>
          <p:spPr>
            <a:xfrm>
              <a:off x="512" y="1137"/>
              <a:ext cx="7204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87.5﹪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+75﹪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=81﹪×100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48136" name="AutoShape 10"/>
            <p:cNvSpPr/>
            <p:nvPr/>
          </p:nvSpPr>
          <p:spPr>
            <a:xfrm>
              <a:off x="0" y="270"/>
              <a:ext cx="285" cy="1417"/>
            </a:xfrm>
            <a:prstGeom prst="leftBrace">
              <a:avLst>
                <a:gd name="adj1" fmla="val 41248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grpSp>
        <p:nvGrpSpPr>
          <p:cNvPr id="34826" name="组合 2"/>
          <p:cNvGrpSpPr/>
          <p:nvPr/>
        </p:nvGrpSpPr>
        <p:grpSpPr>
          <a:xfrm>
            <a:off x="5159375" y="2663825"/>
            <a:ext cx="1798638" cy="1062038"/>
            <a:chOff x="0" y="0"/>
            <a:chExt cx="2835" cy="1672"/>
          </a:xfrm>
        </p:grpSpPr>
        <p:sp>
          <p:nvSpPr>
            <p:cNvPr id="48138" name="Text Box 7"/>
            <p:cNvSpPr txBox="1"/>
            <p:nvPr/>
          </p:nvSpPr>
          <p:spPr>
            <a:xfrm>
              <a:off x="283" y="0"/>
              <a:ext cx="255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=48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48139" name="Text Box 8"/>
            <p:cNvSpPr txBox="1"/>
            <p:nvPr/>
          </p:nvSpPr>
          <p:spPr>
            <a:xfrm>
              <a:off x="283" y="850"/>
              <a:ext cx="226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=52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48140" name="AutoShape 11"/>
            <p:cNvSpPr/>
            <p:nvPr/>
          </p:nvSpPr>
          <p:spPr>
            <a:xfrm>
              <a:off x="0" y="158"/>
              <a:ext cx="285" cy="1417"/>
            </a:xfrm>
            <a:prstGeom prst="leftBrace">
              <a:avLst>
                <a:gd name="adj1" fmla="val 41248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  <p:bldP spid="348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235200" y="1340485"/>
            <a:ext cx="7720965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536575" marR="0" indent="-536575" defTabSz="457200">
              <a:lnSpc>
                <a:spcPct val="150000"/>
              </a:lnSpc>
              <a:buClrTx/>
              <a:buSzTx/>
              <a:buFontTx/>
              <a:buNone/>
              <a:tabLst>
                <a:tab pos="441325" algn="l"/>
              </a:tabLst>
              <a:defRPr/>
            </a:pP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4.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某专卖店有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B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两种商品，已知在打折前，买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60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件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商品和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30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件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B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商品用了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1 080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元，买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50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件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商品和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10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件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B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商品用了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840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元，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B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两种商品打相同折以后，某人买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500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件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商品和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450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件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B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商品一共比不打折少花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1 960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元，问打了多少折？</a:t>
            </a:r>
            <a:endParaRPr kumimoji="0" lang="zh-CN" altLang="en-US" sz="2800" kern="1200" cap="none" spc="0" normalizeH="0" baseline="0" noProof="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489835" y="980440"/>
            <a:ext cx="7847330" cy="4707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解：设打折前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商品的单价为</a:t>
            </a:r>
            <a:r>
              <a:rPr kumimoji="0" lang="en-US" altLang="zh-CN" sz="2400" i="1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元，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B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商品的单价为</a:t>
            </a:r>
            <a:r>
              <a:rPr kumimoji="0" lang="en-US" altLang="zh-CN" sz="2400" i="1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元，</a:t>
            </a:r>
            <a:endParaRPr kumimoji="0" lang="zh-CN" altLang="en-US" sz="2400" kern="1200" cap="none" spc="0" normalizeH="0" baseline="0" noProof="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根据题意得</a:t>
            </a:r>
            <a:endParaRPr kumimoji="0" lang="en-US" altLang="zh-CN" sz="2400" kern="1200" cap="none" spc="0" normalizeH="0" baseline="0" noProof="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500×16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＋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450×4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9 800(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元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)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</a:t>
            </a:r>
            <a:endParaRPr kumimoji="0" lang="en-US" altLang="zh-CN" sz="2400" kern="1200" cap="none" spc="0" normalizeH="0" baseline="0" noProof="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答：打了八折．</a:t>
            </a:r>
            <a:endParaRPr kumimoji="0" lang="zh-CN" altLang="en-US" sz="2400" kern="1200" cap="none" spc="0" normalizeH="0" baseline="0" noProof="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247198" y="1567815"/>
          <a:ext cx="2544762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1244600" imgH="457200" progId="Equation.DSMT4">
                  <p:embed/>
                </p:oleObj>
              </mc:Choice>
              <mc:Fallback>
                <p:oleObj name="" r:id="rId1" imgW="1244600" imgH="4572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47198" y="1567815"/>
                        <a:ext cx="2544762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34285" y="2486978"/>
          <a:ext cx="1712913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838200" imgH="457200" progId="Equation.DSMT4">
                  <p:embed/>
                </p:oleObj>
              </mc:Choice>
              <mc:Fallback>
                <p:oleObj name="" r:id="rId3" imgW="838200" imgH="4572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34285" y="2486978"/>
                        <a:ext cx="1712913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34285" y="4137978"/>
          <a:ext cx="246697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1205865" imgH="393700" progId="Equation.DSMT4">
                  <p:embed/>
                </p:oleObj>
              </mc:Choice>
              <mc:Fallback>
                <p:oleObj name="" r:id="rId5" imgW="1205865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34285" y="4137978"/>
                        <a:ext cx="2466975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2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charRg st="2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charRg st="2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3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charRg st="3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charRg st="3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9153" name="文本框 102401"/>
          <p:cNvSpPr txBox="1"/>
          <p:nvPr/>
        </p:nvSpPr>
        <p:spPr>
          <a:xfrm>
            <a:off x="1722438" y="571500"/>
            <a:ext cx="87725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5.</a:t>
            </a:r>
            <a:r>
              <a:rPr lang="en-US" altLang="zh-CN" sz="2800" dirty="0">
                <a:solidFill>
                  <a:srgbClr val="149494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某业余运动员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针对自行车和长跑项目进行专项训练某次训练中，他骑自行车的平均速度为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10 m/s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，跑步的平均速度为            ，自行车路段和长跑路段共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 km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，共用时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15 min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．求自行车路段和长跑路段的长度．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49154" name="对象 35842"/>
          <p:cNvGraphicFramePr>
            <a:graphicFrameLocks noChangeAspect="1"/>
          </p:cNvGraphicFramePr>
          <p:nvPr/>
        </p:nvGraphicFramePr>
        <p:xfrm>
          <a:off x="3578225" y="1981200"/>
          <a:ext cx="1036638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838200" imgH="558800" progId="Equation.DSMT4">
                  <p:embed/>
                </p:oleObj>
              </mc:Choice>
              <mc:Fallback>
                <p:oleObj name="" r:id="rId1" imgW="838200" imgH="558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78225" y="1981200"/>
                        <a:ext cx="1036638" cy="673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155" name="图片 102403" descr="车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3688" y="3944938"/>
            <a:ext cx="2374900" cy="2008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文本框 102404"/>
          <p:cNvSpPr txBox="1"/>
          <p:nvPr/>
        </p:nvSpPr>
        <p:spPr>
          <a:xfrm>
            <a:off x="1722438" y="3594100"/>
            <a:ext cx="6723062" cy="2416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分析：本问题涉及的等量关系有：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自行车路段长度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长跑路段长度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总路程，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骑自行车的时间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长跑时间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总时间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文本框 103425"/>
          <p:cNvSpPr txBox="1"/>
          <p:nvPr/>
        </p:nvSpPr>
        <p:spPr>
          <a:xfrm>
            <a:off x="2135505" y="764540"/>
            <a:ext cx="79057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解：设自行车路段的长度为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m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，长跑路段的长度为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m.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6867" name="文本框 103427"/>
          <p:cNvSpPr txBox="1"/>
          <p:nvPr/>
        </p:nvSpPr>
        <p:spPr>
          <a:xfrm>
            <a:off x="2135505" y="2132648"/>
            <a:ext cx="62087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根据等量关系，得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6868" name="对象 36867"/>
          <p:cNvGraphicFramePr>
            <a:graphicFrameLocks noChangeAspect="1"/>
          </p:cNvGraphicFramePr>
          <p:nvPr/>
        </p:nvGraphicFramePr>
        <p:xfrm>
          <a:off x="5159693" y="1556385"/>
          <a:ext cx="2370137" cy="162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1" imgW="1930400" imgH="1320165" progId="Equation.DSMT4">
                  <p:embed/>
                </p:oleObj>
              </mc:Choice>
              <mc:Fallback>
                <p:oleObj name="" r:id="rId1" imgW="1930400" imgH="1320165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59693" y="1556385"/>
                        <a:ext cx="2370137" cy="1622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文本框 103430"/>
          <p:cNvSpPr txBox="1"/>
          <p:nvPr/>
        </p:nvSpPr>
        <p:spPr>
          <a:xfrm>
            <a:off x="2207260" y="3418523"/>
            <a:ext cx="62103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解这个方程组，得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6870" name="对象 36869"/>
          <p:cNvGraphicFramePr>
            <a:graphicFrameLocks noChangeAspect="1"/>
          </p:cNvGraphicFramePr>
          <p:nvPr/>
        </p:nvGraphicFramePr>
        <p:xfrm>
          <a:off x="5159693" y="3213100"/>
          <a:ext cx="1468437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3" imgW="1156335" imgH="762000" progId="Equation.DSMT4">
                  <p:embed/>
                </p:oleObj>
              </mc:Choice>
              <mc:Fallback>
                <p:oleObj name="" r:id="rId3" imgW="1156335" imgH="762000" progId="Equation.DSMT4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59693" y="3213100"/>
                        <a:ext cx="1468437" cy="969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1" name="文本框 103432"/>
          <p:cNvSpPr txBox="1"/>
          <p:nvPr/>
        </p:nvSpPr>
        <p:spPr>
          <a:xfrm>
            <a:off x="2108200" y="4292918"/>
            <a:ext cx="56038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因此自行车路段的长度为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3000m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长跑路段的长度为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2000m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50183" name="图片 102403" descr="车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1763" y="3644583"/>
            <a:ext cx="2374900" cy="2008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9" grpId="0"/>
      <p:bldP spid="3687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3" name="矩形 11"/>
          <p:cNvSpPr/>
          <p:nvPr/>
        </p:nvSpPr>
        <p:spPr>
          <a:xfrm>
            <a:off x="2112963" y="2149475"/>
            <a:ext cx="806926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学会运用二元一次方程组解决增长率和销售问题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（重点、难点）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2.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进一步经历和体验方程组解决实际问题的过程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95500" y="1242060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9" name="文本框 1"/>
          <p:cNvSpPr txBox="1"/>
          <p:nvPr/>
        </p:nvSpPr>
        <p:spPr>
          <a:xfrm>
            <a:off x="1752600" y="3161665"/>
            <a:ext cx="1606550" cy="1383665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二元一次方程组的应用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9940" name="左大括号 2"/>
          <p:cNvSpPr/>
          <p:nvPr/>
        </p:nvSpPr>
        <p:spPr>
          <a:xfrm>
            <a:off x="3359150" y="2729865"/>
            <a:ext cx="458788" cy="2246313"/>
          </a:xfrm>
          <a:prstGeom prst="leftBrace">
            <a:avLst>
              <a:gd name="adj1" fmla="val 8228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文本框 3"/>
          <p:cNvSpPr txBox="1"/>
          <p:nvPr/>
        </p:nvSpPr>
        <p:spPr>
          <a:xfrm>
            <a:off x="3817938" y="2521903"/>
            <a:ext cx="1817687" cy="460375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增长率问题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9942" name="文本框 4"/>
          <p:cNvSpPr txBox="1"/>
          <p:nvPr/>
        </p:nvSpPr>
        <p:spPr>
          <a:xfrm>
            <a:off x="3811905" y="3933190"/>
            <a:ext cx="1747520" cy="460375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销售问题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9943" name="文本框 5"/>
          <p:cNvSpPr txBox="1"/>
          <p:nvPr/>
        </p:nvSpPr>
        <p:spPr>
          <a:xfrm>
            <a:off x="5880100" y="2204720"/>
            <a:ext cx="4897438" cy="119888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原量×（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1+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增长率）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增长后的量；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原量×（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1-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减少率）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=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减少后的量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4" name="文本框 7172"/>
          <p:cNvSpPr txBox="1"/>
          <p:nvPr/>
        </p:nvSpPr>
        <p:spPr>
          <a:xfrm>
            <a:off x="5938520" y="3633153"/>
            <a:ext cx="4786313" cy="119888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利润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实际售价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—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进价（或成本）；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售价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进价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×(1+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利润率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).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39945" name="文本框 6"/>
          <p:cNvSpPr txBox="1"/>
          <p:nvPr/>
        </p:nvSpPr>
        <p:spPr>
          <a:xfrm>
            <a:off x="3817938" y="4822190"/>
            <a:ext cx="1817687" cy="460375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行程问题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01512" y="975151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98899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94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charRg st="18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charRg st="18" end="3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charRg st="18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944">
                                            <p:txEl>
                                              <p:charRg st="18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ldLvl="0" animBg="1"/>
      <p:bldP spid="39940" grpId="0" bldLvl="0" animBg="1"/>
      <p:bldP spid="39941" grpId="0" bldLvl="0" animBg="1"/>
      <p:bldP spid="39942" grpId="0" bldLvl="0" animBg="1"/>
      <p:bldP spid="39943" grpId="1" bldLvl="0" animBg="1"/>
      <p:bldP spid="39944" grpId="0" bldLvl="0" animBg="1" uiExpand="1" build="allAtOnce"/>
      <p:bldP spid="399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圆角矩形 31"/>
          <p:cNvSpPr/>
          <p:nvPr/>
        </p:nvSpPr>
        <p:spPr>
          <a:xfrm>
            <a:off x="1928813" y="1039813"/>
            <a:ext cx="1585912" cy="50323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情境引入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148" name="Picture 6" descr="113"/>
          <p:cNvPicPr>
            <a:picLocks noChangeAspect="1"/>
          </p:cNvPicPr>
          <p:nvPr/>
        </p:nvPicPr>
        <p:blipFill>
          <a:blip r:embed="rId1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23622" r="23622"/>
          <a:stretch>
            <a:fillRect/>
          </a:stretch>
        </p:blipFill>
        <p:spPr>
          <a:xfrm>
            <a:off x="7104380" y="4292918"/>
            <a:ext cx="863600" cy="122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angle 11"/>
          <p:cNvSpPr/>
          <p:nvPr/>
        </p:nvSpPr>
        <p:spPr>
          <a:xfrm>
            <a:off x="1847850" y="1687830"/>
            <a:ext cx="8483600" cy="29686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130000"/>
              </a:lnSpc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    新年来临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爸爸想送Ｍ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ike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一个书包和随身听作为新年礼物．爸爸对</a:t>
            </a:r>
            <a:r>
              <a: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Ｍ</a:t>
            </a: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ike</a:t>
            </a:r>
            <a:r>
              <a: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说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：“我在家乐福、人民商场都发现同款的随身听的单价相同，书包单价也相同，随身听和书包单价之和是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452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元，且随身听的单价比书包单价的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倍少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8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元，你能说出随身听和书包单价各是多少元，那么我就买给你做新年礼物”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>
              <a:lnSpc>
                <a:spcPct val="130000"/>
              </a:lnSpc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   你能帮助他吗？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6150" name="Picture 16" descr="u=1568270479,2536229880&amp;fm=11&amp;gp=0"/>
          <p:cNvPicPr>
            <a:picLocks noChangeAspect="1"/>
          </p:cNvPicPr>
          <p:nvPr/>
        </p:nvPicPr>
        <p:blipFill>
          <a:blip r:embed="rId2"/>
          <a:srcRect l="32715" r="34857"/>
          <a:stretch>
            <a:fillRect/>
          </a:stretch>
        </p:blipFill>
        <p:spPr>
          <a:xfrm>
            <a:off x="8760143" y="4220528"/>
            <a:ext cx="898525" cy="1844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" name="组合 20"/>
          <p:cNvGrpSpPr/>
          <p:nvPr/>
        </p:nvGrpSpPr>
        <p:grpSpPr>
          <a:xfrm>
            <a:off x="1703705" y="1885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Text Box 2"/>
          <p:cNvSpPr txBox="1"/>
          <p:nvPr/>
        </p:nvSpPr>
        <p:spPr>
          <a:xfrm>
            <a:off x="1771650" y="2450148"/>
            <a:ext cx="8458200" cy="28917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某工厂去年的总收入是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今年的总产值比去年增加了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20%,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则今年的总收入是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;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若该厂去年的总支出为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今年的总支出比去年减少了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10%,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则今年的总支出是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万元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;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171" name="Rectangle 3"/>
          <p:cNvSpPr/>
          <p:nvPr/>
        </p:nvSpPr>
        <p:spPr>
          <a:xfrm>
            <a:off x="7008813" y="3189923"/>
            <a:ext cx="16960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(1+20%)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173" name="Rectangle 5"/>
          <p:cNvSpPr/>
          <p:nvPr/>
        </p:nvSpPr>
        <p:spPr>
          <a:xfrm>
            <a:off x="7050088" y="4675823"/>
            <a:ext cx="16135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(1-10%)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8437" name="圆角矩形 31"/>
          <p:cNvSpPr/>
          <p:nvPr/>
        </p:nvSpPr>
        <p:spPr>
          <a:xfrm>
            <a:off x="1775460" y="1700530"/>
            <a:ext cx="1335088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填一填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439" name="组合 6147"/>
          <p:cNvGrpSpPr/>
          <p:nvPr/>
        </p:nvGrpSpPr>
        <p:grpSpPr>
          <a:xfrm>
            <a:off x="1846898" y="764223"/>
            <a:ext cx="4651375" cy="809615"/>
            <a:chOff x="0" y="0"/>
            <a:chExt cx="7324" cy="1274"/>
          </a:xfrm>
        </p:grpSpPr>
        <p:sp>
          <p:nvSpPr>
            <p:cNvPr id="1844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844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844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443" name="文本框 6151"/>
            <p:cNvSpPr txBox="1"/>
            <p:nvPr/>
          </p:nvSpPr>
          <p:spPr>
            <a:xfrm>
              <a:off x="877" y="431"/>
              <a:ext cx="644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列方程组解决增长率问题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8444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Text Box 3"/>
          <p:cNvSpPr txBox="1"/>
          <p:nvPr/>
        </p:nvSpPr>
        <p:spPr>
          <a:xfrm>
            <a:off x="1919288" y="533400"/>
            <a:ext cx="74882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问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增长（亏损）率问题的公式？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195" name="Text Box 4"/>
          <p:cNvSpPr txBox="1"/>
          <p:nvPr/>
        </p:nvSpPr>
        <p:spPr>
          <a:xfrm>
            <a:off x="1919288" y="2238375"/>
            <a:ext cx="85169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问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银行利率问题中的公式？（利息、本金、利率）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196" name="Text Box 5"/>
          <p:cNvSpPr txBox="1"/>
          <p:nvPr/>
        </p:nvSpPr>
        <p:spPr>
          <a:xfrm>
            <a:off x="2824163" y="1052513"/>
            <a:ext cx="4318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原量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增长率）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新量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197" name="Text Box 6"/>
          <p:cNvSpPr txBox="1"/>
          <p:nvPr/>
        </p:nvSpPr>
        <p:spPr>
          <a:xfrm>
            <a:off x="2824163" y="1657350"/>
            <a:ext cx="42354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原量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亏损率）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新量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198" name="Text Box 7"/>
          <p:cNvSpPr txBox="1"/>
          <p:nvPr/>
        </p:nvSpPr>
        <p:spPr>
          <a:xfrm>
            <a:off x="2824163" y="2870200"/>
            <a:ext cx="5361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利息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本金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利率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期数（时间）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199" name="Text Box 8"/>
          <p:cNvSpPr txBox="1"/>
          <p:nvPr/>
        </p:nvSpPr>
        <p:spPr>
          <a:xfrm>
            <a:off x="2824163" y="3497263"/>
            <a:ext cx="3073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本息和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本金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利息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9463" name="对象 8199"/>
          <p:cNvGraphicFramePr>
            <a:graphicFrameLocks noChangeAspect="1"/>
          </p:cNvGraphicFramePr>
          <p:nvPr/>
        </p:nvGraphicFramePr>
        <p:xfrm>
          <a:off x="6254750" y="278130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14935" imgH="216535" progId="Equation.3">
                  <p:embed/>
                </p:oleObj>
              </mc:Choice>
              <mc:Fallback>
                <p:oleObj name="" r:id="rId1" imgW="114935" imgH="21653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54750" y="278130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文本框 73918"/>
          <p:cNvSpPr txBox="1"/>
          <p:nvPr/>
        </p:nvSpPr>
        <p:spPr>
          <a:xfrm>
            <a:off x="2824481" y="4122738"/>
            <a:ext cx="3501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利润：总产值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总支出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202" name="文本框 73919"/>
          <p:cNvSpPr txBox="1"/>
          <p:nvPr/>
        </p:nvSpPr>
        <p:spPr>
          <a:xfrm>
            <a:off x="2824798" y="4748213"/>
            <a:ext cx="6443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利润率：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总产值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总支出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)/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总产值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×100%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203" name="文本框 73920"/>
          <p:cNvSpPr txBox="1"/>
          <p:nvPr/>
        </p:nvSpPr>
        <p:spPr>
          <a:xfrm>
            <a:off x="2079625" y="5265738"/>
            <a:ext cx="8062913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根据上述公式，我们可以列出二元一次方程组，解决实际问题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  <p:bldP spid="8201" grpId="0"/>
      <p:bldP spid="8202" grpId="0"/>
      <p:bldP spid="82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圆角矩形 31"/>
          <p:cNvSpPr/>
          <p:nvPr/>
        </p:nvSpPr>
        <p:spPr>
          <a:xfrm>
            <a:off x="1920875" y="700088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2" name="矩形 6"/>
          <p:cNvSpPr/>
          <p:nvPr/>
        </p:nvSpPr>
        <p:spPr>
          <a:xfrm>
            <a:off x="1920875" y="1298575"/>
            <a:ext cx="8089900" cy="3002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54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去年秋季，某校七年级和高一年级招生总人数为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500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人，计划今年秋季七年级招生人数增加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20%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，高中人数增加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15%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，这样，今年秋季七年级和高中一年级招生总人数将比去年增加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18%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，今年秋季七年级和高中一年级各计划招生多少人？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cxnSp>
        <p:nvCxnSpPr>
          <p:cNvPr id="9220" name="直接连接符 13"/>
          <p:cNvCxnSpPr/>
          <p:nvPr/>
        </p:nvCxnSpPr>
        <p:spPr>
          <a:xfrm>
            <a:off x="2054225" y="2540000"/>
            <a:ext cx="1223963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9221" name="文本框 15"/>
          <p:cNvSpPr txBox="1"/>
          <p:nvPr/>
        </p:nvSpPr>
        <p:spPr>
          <a:xfrm>
            <a:off x="2054225" y="5646738"/>
            <a:ext cx="82089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今年，七年级人数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高中一年级人数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=500(1+18%)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cxnSp>
        <p:nvCxnSpPr>
          <p:cNvPr id="9222" name="直接连接符 18"/>
          <p:cNvCxnSpPr/>
          <p:nvPr/>
        </p:nvCxnSpPr>
        <p:spPr>
          <a:xfrm>
            <a:off x="8259763" y="2532063"/>
            <a:ext cx="1436687" cy="7937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9223" name="直接连接符 1"/>
          <p:cNvCxnSpPr/>
          <p:nvPr/>
        </p:nvCxnSpPr>
        <p:spPr>
          <a:xfrm>
            <a:off x="3519488" y="3111500"/>
            <a:ext cx="1223962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9224" name="直接连接符 2"/>
          <p:cNvCxnSpPr/>
          <p:nvPr/>
        </p:nvCxnSpPr>
        <p:spPr>
          <a:xfrm>
            <a:off x="6383338" y="3644900"/>
            <a:ext cx="1258887" cy="2540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9225" name="文本框 3"/>
          <p:cNvSpPr txBox="1"/>
          <p:nvPr/>
        </p:nvSpPr>
        <p:spPr>
          <a:xfrm>
            <a:off x="2063750" y="4384675"/>
            <a:ext cx="5984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分析：本题中的等量关系是：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226" name="文本框 4"/>
          <p:cNvSpPr txBox="1"/>
          <p:nvPr/>
        </p:nvSpPr>
        <p:spPr>
          <a:xfrm>
            <a:off x="2054225" y="5016500"/>
            <a:ext cx="6775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去年，七年级人数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高中一年级人数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=500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5" grpId="0"/>
      <p:bldP spid="9226" grpId="0"/>
    </p:bldLst>
  </p:timing>
</p:sld>
</file>

<file path=ppt/tags/tag1.xml><?xml version="1.0" encoding="utf-8"?>
<p:tagLst xmlns:p="http://schemas.openxmlformats.org/presentationml/2006/main">
  <p:tag name="KSO_WM_UNIT_TABLE_BEAUTIFY" val="smartTable{d745e06b-7322-41a5-9d55-c045a00d6367}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4232</Words>
  <Application>WPS 演示</Application>
  <PresentationFormat>全屏显示(4:3)</PresentationFormat>
  <Paragraphs>524</Paragraphs>
  <Slides>40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45</vt:i4>
      </vt:variant>
      <vt:variant>
        <vt:lpstr>幻灯片标题</vt:lpstr>
      </vt:variant>
      <vt:variant>
        <vt:i4>40</vt:i4>
      </vt:variant>
    </vt:vector>
  </HeadingPairs>
  <TitlesOfParts>
    <vt:vector size="101" baseType="lpstr">
      <vt:lpstr>Arial</vt:lpstr>
      <vt:lpstr>宋体</vt:lpstr>
      <vt:lpstr>Wingdings</vt:lpstr>
      <vt:lpstr>微软雅黑 Light</vt:lpstr>
      <vt:lpstr>华文行楷</vt:lpstr>
      <vt:lpstr>微软雅黑</vt:lpstr>
      <vt:lpstr>Calibri</vt:lpstr>
      <vt:lpstr>Times New Roman</vt:lpstr>
      <vt:lpstr>黑体</vt:lpstr>
      <vt:lpstr>方正黑体_GBK</vt:lpstr>
      <vt:lpstr>隶书</vt:lpstr>
      <vt:lpstr>造字工房悦黑（非商用）常规体</vt:lpstr>
      <vt:lpstr>Arial Unicode MS</vt:lpstr>
      <vt:lpstr>Calibri</vt:lpstr>
      <vt:lpstr>楷体_GB2312</vt:lpstr>
      <vt:lpstr>Office 主题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521</cp:revision>
  <dcterms:created xsi:type="dcterms:W3CDTF">2015-07-09T08:14:00Z</dcterms:created>
  <dcterms:modified xsi:type="dcterms:W3CDTF">2025-02-07T01:15:07Z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43923BF94C234EAF878DC29674B6E26D</vt:lpwstr>
  </property>
</Properties>
</file>