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401" r:id="rId3"/>
    <p:sldId id="313" r:id="rId4"/>
    <p:sldId id="315" r:id="rId6"/>
    <p:sldId id="356" r:id="rId7"/>
    <p:sldId id="355" r:id="rId8"/>
    <p:sldId id="302" r:id="rId9"/>
    <p:sldId id="358" r:id="rId10"/>
    <p:sldId id="299" r:id="rId11"/>
    <p:sldId id="381" r:id="rId12"/>
    <p:sldId id="382" r:id="rId13"/>
    <p:sldId id="384" r:id="rId14"/>
    <p:sldId id="385" r:id="rId15"/>
    <p:sldId id="386" r:id="rId16"/>
    <p:sldId id="387" r:id="rId17"/>
    <p:sldId id="388" r:id="rId18"/>
    <p:sldId id="389" r:id="rId19"/>
    <p:sldId id="390" r:id="rId20"/>
    <p:sldId id="402" r:id="rId21"/>
    <p:sldId id="383" r:id="rId22"/>
    <p:sldId id="316" r:id="rId23"/>
    <p:sldId id="359" r:id="rId24"/>
    <p:sldId id="391" r:id="rId25"/>
    <p:sldId id="392" r:id="rId26"/>
    <p:sldId id="393" r:id="rId27"/>
    <p:sldId id="394" r:id="rId28"/>
    <p:sldId id="318" r:id="rId29"/>
    <p:sldId id="263" r:id="rId30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5" userDrawn="1">
          <p15:clr>
            <a:srgbClr val="A4A3A4"/>
          </p15:clr>
        </p15:guide>
        <p15:guide id="2" pos="381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3A1B4"/>
    <a:srgbClr val="FFAC41"/>
    <a:srgbClr val="EB5E66"/>
    <a:srgbClr val="EA61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89238" autoAdjust="0"/>
  </p:normalViewPr>
  <p:slideViewPr>
    <p:cSldViewPr snapToGrid="0" showGuides="1">
      <p:cViewPr>
        <p:scale>
          <a:sx n="93" d="100"/>
          <a:sy n="93" d="100"/>
        </p:scale>
        <p:origin x="-1602" y="-546"/>
      </p:cViewPr>
      <p:guideLst>
        <p:guide orient="horz" pos="2195"/>
        <p:guide pos="381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commentAuthors" Target="commentAuthors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29A2E9-7A9F-416C-B33F-1DD89F7FB6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BF2FF-AB26-42B1-B18B-19F5B70C60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microsoft.com/office/2007/relationships/hdphoto" Target="../media/image4.wdp"/><Relationship Id="rId10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istrator\Desktop\PPT整理\用途\asf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6375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9588"/>
          </a:xfrm>
          <a:prstGeom prst="rect">
            <a:avLst/>
          </a:prstGeom>
          <a:noFill/>
          <a:ln>
            <a:solidFill>
              <a:schemeClr val="accent1">
                <a:alpha val="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>
            <a:endCxn id="1028" idx="1"/>
          </p:cNvCxnSpPr>
          <p:nvPr userDrawn="1"/>
        </p:nvCxnSpPr>
        <p:spPr>
          <a:xfrm flipV="1">
            <a:off x="1395307" y="6662420"/>
            <a:ext cx="8609753" cy="1460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5"/>
          <p:cNvSpPr>
            <a:spLocks noChangeAspect="1" noEditPoints="1"/>
          </p:cNvSpPr>
          <p:nvPr userDrawn="1"/>
        </p:nvSpPr>
        <p:spPr bwMode="auto">
          <a:xfrm>
            <a:off x="412020" y="6355642"/>
            <a:ext cx="400923" cy="444674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1043093" y="6446520"/>
            <a:ext cx="2038773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>
                <a:solidFill>
                  <a:schemeClr val="bg1"/>
                </a:solidFill>
              </a:rPr>
              <a:t>侵权必究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9929707" y="6389370"/>
            <a:ext cx="2116667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名校课堂</a:t>
            </a:r>
            <a:endParaRPr lang="zh-CN" altLang="en-US" sz="2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6.wmf"/><Relationship Id="rId1" Type="http://schemas.openxmlformats.org/officeDocument/2006/relationships/oleObject" Target="../embeddings/oleObject4.bin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1.emf"/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oleObject" Target="../embeddings/oleObject2.bin"/><Relationship Id="rId2" Type="http://schemas.openxmlformats.org/officeDocument/2006/relationships/image" Target="../media/image5.png"/><Relationship Id="rId1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5"/>
          <p:cNvSpPr/>
          <p:nvPr/>
        </p:nvSpPr>
        <p:spPr>
          <a:xfrm>
            <a:off x="2297113" y="2221866"/>
            <a:ext cx="7623175" cy="193802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algn="ctr">
              <a:buNone/>
            </a:pPr>
            <a:r>
              <a:rPr lang="en-US" altLang="zh-CN" sz="40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10.2 </a:t>
            </a:r>
            <a:r>
              <a:rPr lang="zh-CN" altLang="en-US" sz="40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三角形的内角和外角</a:t>
            </a:r>
            <a:endParaRPr lang="en-US" altLang="zh-CN" sz="40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>
              <a:buNone/>
            </a:pPr>
            <a:endParaRPr lang="en-US" altLang="zh-CN" sz="40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>
              <a:buNone/>
            </a:pPr>
            <a:r>
              <a:rPr lang="zh-CN" altLang="en-US" sz="40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40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40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课时 三角形的内角</a:t>
            </a:r>
            <a:endParaRPr lang="zh-CN" altLang="en-US" sz="40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/>
          <p:nvPr/>
        </p:nvSpPr>
        <p:spPr>
          <a:xfrm>
            <a:off x="1776413" y="374015"/>
            <a:ext cx="4572000" cy="590804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证法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：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延长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BC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到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D</a:t>
            </a:r>
            <a:r>
              <a:rPr lang="zh-CN" altLang="en-US" sz="28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过点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C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作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CE∥BA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，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∴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=∠1 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两直线平行，内错角相等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    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=∠2.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两直线平行，同位角相等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又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∵∠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1+∠2+∠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ACB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=180°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，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    ∴∠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+∠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+∠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ACB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=180°.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grpSp>
        <p:nvGrpSpPr>
          <p:cNvPr id="9219" name="Group 35"/>
          <p:cNvGrpSpPr/>
          <p:nvPr/>
        </p:nvGrpSpPr>
        <p:grpSpPr>
          <a:xfrm>
            <a:off x="6408738" y="3241040"/>
            <a:ext cx="2959100" cy="2395538"/>
            <a:chOff x="0" y="0"/>
            <a:chExt cx="1864" cy="1509"/>
          </a:xfrm>
        </p:grpSpPr>
        <p:sp>
          <p:nvSpPr>
            <p:cNvPr id="9220" name="Line 36"/>
            <p:cNvSpPr/>
            <p:nvPr/>
          </p:nvSpPr>
          <p:spPr>
            <a:xfrm flipH="1">
              <a:off x="56" y="278"/>
              <a:ext cx="537" cy="963"/>
            </a:xfrm>
            <a:prstGeom prst="line">
              <a:avLst/>
            </a:prstGeom>
            <a:ln w="5715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defTabSz="91440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21" name="Line 37"/>
            <p:cNvSpPr/>
            <p:nvPr/>
          </p:nvSpPr>
          <p:spPr>
            <a:xfrm>
              <a:off x="48" y="1238"/>
              <a:ext cx="1690" cy="1"/>
            </a:xfrm>
            <a:prstGeom prst="line">
              <a:avLst/>
            </a:prstGeom>
            <a:ln w="5715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defTabSz="91440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22" name="Line 38"/>
            <p:cNvSpPr/>
            <p:nvPr/>
          </p:nvSpPr>
          <p:spPr>
            <a:xfrm>
              <a:off x="576" y="278"/>
              <a:ext cx="1153" cy="963"/>
            </a:xfrm>
            <a:prstGeom prst="line">
              <a:avLst/>
            </a:prstGeom>
            <a:ln w="5715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defTabSz="91440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23" name="Rectangle 39"/>
            <p:cNvSpPr/>
            <p:nvPr/>
          </p:nvSpPr>
          <p:spPr>
            <a:xfrm>
              <a:off x="1624" y="1222"/>
              <a:ext cx="240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endPara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24" name="Rectangle 40"/>
            <p:cNvSpPr/>
            <p:nvPr/>
          </p:nvSpPr>
          <p:spPr>
            <a:xfrm>
              <a:off x="0" y="1238"/>
              <a:ext cx="240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25" name="Rectangle 41"/>
            <p:cNvSpPr/>
            <p:nvPr/>
          </p:nvSpPr>
          <p:spPr>
            <a:xfrm>
              <a:off x="522" y="0"/>
              <a:ext cx="246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9226" name="Line 42"/>
          <p:cNvSpPr/>
          <p:nvPr/>
        </p:nvSpPr>
        <p:spPr>
          <a:xfrm>
            <a:off x="9139238" y="5209540"/>
            <a:ext cx="114300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ysDot"/>
            <a:bevel/>
            <a:headEnd type="none" w="med" len="med"/>
            <a:tailEnd type="none" w="med" len="med"/>
          </a:ln>
        </p:spPr>
      </p:sp>
      <p:sp>
        <p:nvSpPr>
          <p:cNvPr id="9227" name="Rectangle 44"/>
          <p:cNvSpPr/>
          <p:nvPr/>
        </p:nvSpPr>
        <p:spPr>
          <a:xfrm>
            <a:off x="9604375" y="3288665"/>
            <a:ext cx="514350" cy="43053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8" name="Rectangle 45"/>
          <p:cNvSpPr/>
          <p:nvPr/>
        </p:nvSpPr>
        <p:spPr>
          <a:xfrm>
            <a:off x="9977438" y="5171440"/>
            <a:ext cx="514350" cy="43053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9229" name="Group 61"/>
          <p:cNvGrpSpPr/>
          <p:nvPr/>
        </p:nvGrpSpPr>
        <p:grpSpPr>
          <a:xfrm>
            <a:off x="8853488" y="4306253"/>
            <a:ext cx="573087" cy="825500"/>
            <a:chOff x="0" y="0"/>
            <a:chExt cx="361" cy="520"/>
          </a:xfrm>
        </p:grpSpPr>
        <p:sp>
          <p:nvSpPr>
            <p:cNvPr id="9230" name="Rectangle 47"/>
            <p:cNvSpPr/>
            <p:nvPr/>
          </p:nvSpPr>
          <p:spPr>
            <a:xfrm>
              <a:off x="121" y="0"/>
              <a:ext cx="240" cy="271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 lIns="0" tIns="0" rIns="0" bIns="0"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31" name="Arc 49"/>
            <p:cNvSpPr/>
            <p:nvPr/>
          </p:nvSpPr>
          <p:spPr>
            <a:xfrm rot="17767126">
              <a:off x="-23" y="207"/>
              <a:ext cx="336" cy="290"/>
            </a:xfrm>
            <a:custGeom>
              <a:avLst/>
              <a:gdLst/>
              <a:ahLst/>
              <a:cxnLst>
                <a:cxn ang="0">
                  <a:pos x="4229" y="0"/>
                </a:cxn>
                <a:cxn ang="0">
                  <a:pos x="21600" y="21182"/>
                </a:cxn>
                <a:cxn ang="0">
                  <a:pos x="4229" y="0"/>
                </a:cxn>
                <a:cxn ang="0">
                  <a:pos x="21600" y="21182"/>
                </a:cxn>
                <a:cxn ang="0">
                  <a:pos x="0" y="21182"/>
                </a:cxn>
              </a:cxnLst>
              <a:rect l="0" t="0" r="0" b="0"/>
              <a:pathLst>
                <a:path w="21600" h="21182" fill="none">
                  <a:moveTo>
                    <a:pt x="4229" y="0"/>
                  </a:moveTo>
                  <a:cubicBezTo>
                    <a:pt x="14329" y="2017"/>
                    <a:pt x="21600" y="10883"/>
                    <a:pt x="21600" y="21182"/>
                  </a:cubicBezTo>
                </a:path>
                <a:path w="21600" h="21182" stroke="0">
                  <a:moveTo>
                    <a:pt x="4229" y="0"/>
                  </a:moveTo>
                  <a:cubicBezTo>
                    <a:pt x="14329" y="2017"/>
                    <a:pt x="21600" y="10883"/>
                    <a:pt x="21600" y="21182"/>
                  </a:cubicBezTo>
                  <a:lnTo>
                    <a:pt x="0" y="21182"/>
                  </a:ln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32" name="Group 62"/>
          <p:cNvGrpSpPr/>
          <p:nvPr/>
        </p:nvGrpSpPr>
        <p:grpSpPr>
          <a:xfrm>
            <a:off x="9215438" y="4588828"/>
            <a:ext cx="962025" cy="796925"/>
            <a:chOff x="0" y="0"/>
            <a:chExt cx="606" cy="502"/>
          </a:xfrm>
        </p:grpSpPr>
        <p:sp>
          <p:nvSpPr>
            <p:cNvPr id="9233" name="Arc 46"/>
            <p:cNvSpPr/>
            <p:nvPr/>
          </p:nvSpPr>
          <p:spPr>
            <a:xfrm rot="2203326">
              <a:off x="0" y="135"/>
              <a:ext cx="378" cy="367"/>
            </a:xfrm>
            <a:custGeom>
              <a:avLst/>
              <a:gdLst/>
              <a:ahLst/>
              <a:cxnLst>
                <a:cxn ang="0">
                  <a:pos x="0" y="113"/>
                </a:cxn>
                <a:cxn ang="0">
                  <a:pos x="2211" y="0"/>
                </a:cxn>
                <a:cxn ang="0">
                  <a:pos x="18716" y="7667"/>
                </a:cxn>
                <a:cxn ang="0">
                  <a:pos x="0" y="113"/>
                </a:cxn>
                <a:cxn ang="0">
                  <a:pos x="2211" y="0"/>
                </a:cxn>
                <a:cxn ang="0">
                  <a:pos x="18716" y="7667"/>
                </a:cxn>
                <a:cxn ang="0">
                  <a:pos x="2211" y="21600"/>
                </a:cxn>
              </a:cxnLst>
              <a:rect l="0" t="0" r="0" b="0"/>
              <a:pathLst>
                <a:path w="18717" h="21600" fill="none">
                  <a:moveTo>
                    <a:pt x="0" y="113"/>
                  </a:moveTo>
                  <a:cubicBezTo>
                    <a:pt x="734" y="37"/>
                    <a:pt x="1472" y="-1"/>
                    <a:pt x="2211" y="0"/>
                  </a:cubicBezTo>
                  <a:cubicBezTo>
                    <a:pt x="8573" y="0"/>
                    <a:pt x="14612" y="2805"/>
                    <a:pt x="18716" y="7667"/>
                  </a:cubicBezTo>
                </a:path>
                <a:path w="18717" h="21600" stroke="0">
                  <a:moveTo>
                    <a:pt x="0" y="113"/>
                  </a:moveTo>
                  <a:cubicBezTo>
                    <a:pt x="734" y="37"/>
                    <a:pt x="1472" y="-1"/>
                    <a:pt x="2211" y="0"/>
                  </a:cubicBezTo>
                  <a:cubicBezTo>
                    <a:pt x="8573" y="0"/>
                    <a:pt x="14612" y="2805"/>
                    <a:pt x="18716" y="7667"/>
                  </a:cubicBezTo>
                  <a:lnTo>
                    <a:pt x="2211" y="21600"/>
                  </a:lnTo>
                  <a:close/>
                </a:path>
              </a:pathLst>
            </a:custGeom>
            <a:noFill/>
            <a:ln w="9525" cap="flat" cmpd="sng">
              <a:solidFill>
                <a:srgbClr val="0000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4" name="Rectangle 50"/>
            <p:cNvSpPr/>
            <p:nvPr/>
          </p:nvSpPr>
          <p:spPr>
            <a:xfrm>
              <a:off x="366" y="0"/>
              <a:ext cx="240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9235" name="Line 43"/>
          <p:cNvSpPr/>
          <p:nvPr/>
        </p:nvSpPr>
        <p:spPr>
          <a:xfrm flipV="1">
            <a:off x="9139238" y="3622040"/>
            <a:ext cx="838200" cy="16002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ysDot"/>
            <a:bevel/>
            <a:headEnd type="none" w="med" len="med"/>
            <a:tailEnd type="none" w="med" len="med"/>
          </a:ln>
        </p:spPr>
      </p:sp>
      <p:sp>
        <p:nvSpPr>
          <p:cNvPr id="9236" name="Freeform 40"/>
          <p:cNvSpPr/>
          <p:nvPr/>
        </p:nvSpPr>
        <p:spPr>
          <a:xfrm>
            <a:off x="6356350" y="1534478"/>
            <a:ext cx="1250950" cy="833437"/>
          </a:xfrm>
          <a:custGeom>
            <a:avLst/>
            <a:gdLst/>
            <a:ahLst/>
            <a:cxnLst>
              <a:cxn ang="0">
                <a:pos x="2309" y="663"/>
              </a:cxn>
              <a:cxn ang="0">
                <a:pos x="1758" y="0"/>
              </a:cxn>
              <a:cxn ang="0">
                <a:pos x="0" y="3148"/>
              </a:cxn>
              <a:cxn ang="0">
                <a:pos x="4542" y="3148"/>
              </a:cxn>
              <a:cxn ang="0">
                <a:pos x="4322" y="2457"/>
              </a:cxn>
              <a:cxn ang="0">
                <a:pos x="4724" y="1982"/>
              </a:cxn>
              <a:cxn ang="0">
                <a:pos x="4248" y="1579"/>
              </a:cxn>
              <a:cxn ang="0">
                <a:pos x="4651" y="736"/>
              </a:cxn>
              <a:cxn ang="0">
                <a:pos x="4102" y="371"/>
              </a:cxn>
              <a:cxn ang="0">
                <a:pos x="3699" y="773"/>
              </a:cxn>
              <a:cxn ang="0">
                <a:pos x="2821" y="297"/>
              </a:cxn>
              <a:cxn ang="0">
                <a:pos x="2309" y="663"/>
              </a:cxn>
            </a:cxnLst>
            <a:rect l="0" t="0" r="0" b="0"/>
            <a:pathLst>
              <a:path w="4724" h="3148">
                <a:moveTo>
                  <a:pt x="2309" y="663"/>
                </a:moveTo>
                <a:lnTo>
                  <a:pt x="1758" y="0"/>
                </a:lnTo>
                <a:lnTo>
                  <a:pt x="0" y="3148"/>
                </a:lnTo>
                <a:lnTo>
                  <a:pt x="4542" y="3148"/>
                </a:lnTo>
                <a:lnTo>
                  <a:pt x="4322" y="2457"/>
                </a:lnTo>
                <a:lnTo>
                  <a:pt x="4724" y="1982"/>
                </a:lnTo>
                <a:lnTo>
                  <a:pt x="4248" y="1579"/>
                </a:lnTo>
                <a:lnTo>
                  <a:pt x="4651" y="736"/>
                </a:lnTo>
                <a:lnTo>
                  <a:pt x="4102" y="371"/>
                </a:lnTo>
                <a:lnTo>
                  <a:pt x="3699" y="773"/>
                </a:lnTo>
                <a:lnTo>
                  <a:pt x="2821" y="297"/>
                </a:lnTo>
                <a:lnTo>
                  <a:pt x="2309" y="663"/>
                </a:lnTo>
                <a:close/>
              </a:path>
            </a:pathLst>
          </a:custGeom>
          <a:solidFill>
            <a:srgbClr val="CCFF6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37" name="Freeform 41"/>
          <p:cNvSpPr/>
          <p:nvPr/>
        </p:nvSpPr>
        <p:spPr>
          <a:xfrm>
            <a:off x="6813550" y="696278"/>
            <a:ext cx="1462088" cy="1038225"/>
          </a:xfrm>
          <a:custGeom>
            <a:avLst/>
            <a:gdLst/>
            <a:ahLst/>
            <a:cxnLst>
              <a:cxn ang="0">
                <a:pos x="0" y="3149"/>
              </a:cxn>
              <a:cxn ang="0">
                <a:pos x="551" y="3812"/>
              </a:cxn>
              <a:cxn ang="0">
                <a:pos x="1063" y="3446"/>
              </a:cxn>
              <a:cxn ang="0">
                <a:pos x="1941" y="3922"/>
              </a:cxn>
              <a:cxn ang="0">
                <a:pos x="2344" y="3520"/>
              </a:cxn>
              <a:cxn ang="0">
                <a:pos x="2893" y="3885"/>
              </a:cxn>
              <a:cxn ang="0">
                <a:pos x="3479" y="3446"/>
              </a:cxn>
              <a:cxn ang="0">
                <a:pos x="4028" y="3812"/>
              </a:cxn>
              <a:cxn ang="0">
                <a:pos x="4467" y="3373"/>
              </a:cxn>
              <a:cxn ang="0">
                <a:pos x="4742" y="3629"/>
              </a:cxn>
              <a:cxn ang="0">
                <a:pos x="5523" y="3148"/>
              </a:cxn>
              <a:cxn ang="0">
                <a:pos x="1755" y="0"/>
              </a:cxn>
              <a:cxn ang="0">
                <a:pos x="0" y="3149"/>
              </a:cxn>
            </a:cxnLst>
            <a:rect l="0" t="0" r="0" b="0"/>
            <a:pathLst>
              <a:path w="5523" h="3922">
                <a:moveTo>
                  <a:pt x="0" y="3149"/>
                </a:moveTo>
                <a:lnTo>
                  <a:pt x="551" y="3812"/>
                </a:lnTo>
                <a:lnTo>
                  <a:pt x="1063" y="3446"/>
                </a:lnTo>
                <a:lnTo>
                  <a:pt x="1941" y="3922"/>
                </a:lnTo>
                <a:lnTo>
                  <a:pt x="2344" y="3520"/>
                </a:lnTo>
                <a:lnTo>
                  <a:pt x="2893" y="3885"/>
                </a:lnTo>
                <a:lnTo>
                  <a:pt x="3479" y="3446"/>
                </a:lnTo>
                <a:lnTo>
                  <a:pt x="4028" y="3812"/>
                </a:lnTo>
                <a:lnTo>
                  <a:pt x="4467" y="3373"/>
                </a:lnTo>
                <a:lnTo>
                  <a:pt x="4742" y="3629"/>
                </a:lnTo>
                <a:lnTo>
                  <a:pt x="5523" y="3148"/>
                </a:lnTo>
                <a:lnTo>
                  <a:pt x="1755" y="0"/>
                </a:lnTo>
                <a:lnTo>
                  <a:pt x="0" y="3149"/>
                </a:lnTo>
                <a:close/>
              </a:path>
            </a:pathLst>
          </a:custGeom>
          <a:solidFill>
            <a:srgbClr val="00FFF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38" name="Freeform 42"/>
          <p:cNvSpPr/>
          <p:nvPr/>
        </p:nvSpPr>
        <p:spPr>
          <a:xfrm>
            <a:off x="7499350" y="1534478"/>
            <a:ext cx="1800225" cy="833437"/>
          </a:xfrm>
          <a:custGeom>
            <a:avLst/>
            <a:gdLst/>
            <a:ahLst/>
            <a:cxnLst>
              <a:cxn ang="0">
                <a:pos x="2252" y="481"/>
              </a:cxn>
              <a:cxn ang="0">
                <a:pos x="1977" y="225"/>
              </a:cxn>
              <a:cxn ang="0">
                <a:pos x="1538" y="664"/>
              </a:cxn>
              <a:cxn ang="0">
                <a:pos x="989" y="298"/>
              </a:cxn>
              <a:cxn ang="0">
                <a:pos x="403" y="737"/>
              </a:cxn>
              <a:cxn ang="0">
                <a:pos x="0" y="1580"/>
              </a:cxn>
              <a:cxn ang="0">
                <a:pos x="476" y="1983"/>
              </a:cxn>
              <a:cxn ang="0">
                <a:pos x="74" y="2458"/>
              </a:cxn>
              <a:cxn ang="0">
                <a:pos x="294" y="3149"/>
              </a:cxn>
              <a:cxn ang="0">
                <a:pos x="6802" y="3149"/>
              </a:cxn>
              <a:cxn ang="0">
                <a:pos x="3033" y="0"/>
              </a:cxn>
              <a:cxn ang="0">
                <a:pos x="2252" y="481"/>
              </a:cxn>
            </a:cxnLst>
            <a:rect l="0" t="0" r="0" b="0"/>
            <a:pathLst>
              <a:path w="6802" h="3149">
                <a:moveTo>
                  <a:pt x="2252" y="481"/>
                </a:moveTo>
                <a:lnTo>
                  <a:pt x="1977" y="225"/>
                </a:lnTo>
                <a:lnTo>
                  <a:pt x="1538" y="664"/>
                </a:lnTo>
                <a:lnTo>
                  <a:pt x="989" y="298"/>
                </a:lnTo>
                <a:lnTo>
                  <a:pt x="403" y="737"/>
                </a:lnTo>
                <a:lnTo>
                  <a:pt x="0" y="1580"/>
                </a:lnTo>
                <a:lnTo>
                  <a:pt x="476" y="1983"/>
                </a:lnTo>
                <a:lnTo>
                  <a:pt x="74" y="2458"/>
                </a:lnTo>
                <a:lnTo>
                  <a:pt x="294" y="3149"/>
                </a:lnTo>
                <a:lnTo>
                  <a:pt x="6802" y="3149"/>
                </a:lnTo>
                <a:lnTo>
                  <a:pt x="3033" y="0"/>
                </a:lnTo>
                <a:lnTo>
                  <a:pt x="2252" y="481"/>
                </a:lnTo>
                <a:close/>
              </a:path>
            </a:pathLst>
          </a:custGeom>
          <a:solidFill>
            <a:srgbClr val="FFCCF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9239" name="Group 53"/>
          <p:cNvGrpSpPr/>
          <p:nvPr/>
        </p:nvGrpSpPr>
        <p:grpSpPr>
          <a:xfrm>
            <a:off x="6356350" y="696278"/>
            <a:ext cx="2924175" cy="1666875"/>
            <a:chOff x="0" y="0"/>
            <a:chExt cx="1842" cy="1050"/>
          </a:xfrm>
        </p:grpSpPr>
        <p:sp>
          <p:nvSpPr>
            <p:cNvPr id="9240" name="Freeform 43"/>
            <p:cNvSpPr/>
            <p:nvPr/>
          </p:nvSpPr>
          <p:spPr>
            <a:xfrm>
              <a:off x="0" y="525"/>
              <a:ext cx="757" cy="525"/>
            </a:xfrm>
            <a:custGeom>
              <a:avLst/>
              <a:gdLst/>
              <a:ahLst/>
              <a:cxnLst>
                <a:cxn ang="0">
                  <a:pos x="4542" y="3148"/>
                </a:cxn>
                <a:cxn ang="0">
                  <a:pos x="0" y="3148"/>
                </a:cxn>
                <a:cxn ang="0">
                  <a:pos x="1758" y="0"/>
                </a:cxn>
              </a:cxnLst>
              <a:rect l="0" t="0" r="0" b="0"/>
              <a:pathLst>
                <a:path w="4542" h="3148">
                  <a:moveTo>
                    <a:pt x="4542" y="3148"/>
                  </a:moveTo>
                  <a:lnTo>
                    <a:pt x="0" y="3148"/>
                  </a:lnTo>
                  <a:lnTo>
                    <a:pt x="1758" y="0"/>
                  </a:ln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1" name="Freeform 44"/>
            <p:cNvSpPr/>
            <p:nvPr/>
          </p:nvSpPr>
          <p:spPr>
            <a:xfrm>
              <a:off x="775" y="525"/>
              <a:ext cx="439" cy="123"/>
            </a:xfrm>
            <a:custGeom>
              <a:avLst/>
              <a:gdLst/>
              <a:ahLst/>
              <a:cxnLst>
                <a:cxn ang="0">
                  <a:pos x="0" y="737"/>
                </a:cxn>
                <a:cxn ang="0">
                  <a:pos x="586" y="298"/>
                </a:cxn>
                <a:cxn ang="0">
                  <a:pos x="1135" y="664"/>
                </a:cxn>
                <a:cxn ang="0">
                  <a:pos x="1574" y="225"/>
                </a:cxn>
                <a:cxn ang="0">
                  <a:pos x="1849" y="481"/>
                </a:cxn>
                <a:cxn ang="0">
                  <a:pos x="2630" y="0"/>
                </a:cxn>
              </a:cxnLst>
              <a:rect l="0" t="0" r="0" b="0"/>
              <a:pathLst>
                <a:path w="2630" h="737">
                  <a:moveTo>
                    <a:pt x="0" y="737"/>
                  </a:moveTo>
                  <a:lnTo>
                    <a:pt x="586" y="298"/>
                  </a:lnTo>
                  <a:lnTo>
                    <a:pt x="1135" y="664"/>
                  </a:lnTo>
                  <a:lnTo>
                    <a:pt x="1574" y="225"/>
                  </a:lnTo>
                  <a:lnTo>
                    <a:pt x="1849" y="481"/>
                  </a:lnTo>
                  <a:lnTo>
                    <a:pt x="2630" y="0"/>
                  </a:ln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2" name="Freeform 45"/>
            <p:cNvSpPr/>
            <p:nvPr/>
          </p:nvSpPr>
          <p:spPr>
            <a:xfrm>
              <a:off x="708" y="648"/>
              <a:ext cx="80" cy="402"/>
            </a:xfrm>
            <a:custGeom>
              <a:avLst/>
              <a:gdLst/>
              <a:ahLst/>
              <a:cxnLst>
                <a:cxn ang="0">
                  <a:pos x="403" y="0"/>
                </a:cxn>
                <a:cxn ang="0">
                  <a:pos x="0" y="843"/>
                </a:cxn>
                <a:cxn ang="0">
                  <a:pos x="476" y="1246"/>
                </a:cxn>
                <a:cxn ang="0">
                  <a:pos x="74" y="1721"/>
                </a:cxn>
                <a:cxn ang="0">
                  <a:pos x="294" y="2412"/>
                </a:cxn>
              </a:cxnLst>
              <a:rect l="0" t="0" r="0" b="0"/>
              <a:pathLst>
                <a:path w="476" h="2412">
                  <a:moveTo>
                    <a:pt x="403" y="0"/>
                  </a:moveTo>
                  <a:lnTo>
                    <a:pt x="0" y="843"/>
                  </a:lnTo>
                  <a:lnTo>
                    <a:pt x="476" y="1246"/>
                  </a:lnTo>
                  <a:lnTo>
                    <a:pt x="74" y="1721"/>
                  </a:lnTo>
                  <a:lnTo>
                    <a:pt x="294" y="2412"/>
                  </a:ln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3" name="Freeform 46"/>
            <p:cNvSpPr/>
            <p:nvPr/>
          </p:nvSpPr>
          <p:spPr>
            <a:xfrm>
              <a:off x="293" y="0"/>
              <a:ext cx="921" cy="525"/>
            </a:xfrm>
            <a:custGeom>
              <a:avLst/>
              <a:gdLst/>
              <a:ahLst/>
              <a:cxnLst>
                <a:cxn ang="0">
                  <a:pos x="5523" y="3148"/>
                </a:cxn>
                <a:cxn ang="0">
                  <a:pos x="1755" y="0"/>
                </a:cxn>
                <a:cxn ang="0">
                  <a:pos x="0" y="3149"/>
                </a:cxn>
              </a:cxnLst>
              <a:rect l="0" t="0" r="0" b="0"/>
              <a:pathLst>
                <a:path w="5523" h="3149">
                  <a:moveTo>
                    <a:pt x="5523" y="3148"/>
                  </a:moveTo>
                  <a:lnTo>
                    <a:pt x="1755" y="0"/>
                  </a:lnTo>
                  <a:lnTo>
                    <a:pt x="0" y="3149"/>
                  </a:ln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4" name="Freeform 47"/>
            <p:cNvSpPr/>
            <p:nvPr/>
          </p:nvSpPr>
          <p:spPr>
            <a:xfrm>
              <a:off x="757" y="525"/>
              <a:ext cx="1085" cy="525"/>
            </a:xfrm>
            <a:custGeom>
              <a:avLst/>
              <a:gdLst/>
              <a:ahLst/>
              <a:cxnLst>
                <a:cxn ang="0">
                  <a:pos x="0" y="3149"/>
                </a:cxn>
                <a:cxn ang="0">
                  <a:pos x="6508" y="3149"/>
                </a:cxn>
                <a:cxn ang="0">
                  <a:pos x="2739" y="0"/>
                </a:cxn>
              </a:cxnLst>
              <a:rect l="0" t="0" r="0" b="0"/>
              <a:pathLst>
                <a:path w="6508" h="3149">
                  <a:moveTo>
                    <a:pt x="0" y="3149"/>
                  </a:moveTo>
                  <a:lnTo>
                    <a:pt x="6508" y="3149"/>
                  </a:lnTo>
                  <a:lnTo>
                    <a:pt x="2739" y="0"/>
                  </a:ln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5" name="Freeform 48"/>
            <p:cNvSpPr/>
            <p:nvPr/>
          </p:nvSpPr>
          <p:spPr>
            <a:xfrm>
              <a:off x="293" y="525"/>
              <a:ext cx="482" cy="1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51" y="663"/>
                </a:cxn>
                <a:cxn ang="0">
                  <a:pos x="1063" y="297"/>
                </a:cxn>
                <a:cxn ang="0">
                  <a:pos x="1941" y="773"/>
                </a:cxn>
                <a:cxn ang="0">
                  <a:pos x="2344" y="371"/>
                </a:cxn>
                <a:cxn ang="0">
                  <a:pos x="2893" y="736"/>
                </a:cxn>
              </a:cxnLst>
              <a:rect l="0" t="0" r="0" b="0"/>
              <a:pathLst>
                <a:path w="2893" h="773">
                  <a:moveTo>
                    <a:pt x="0" y="0"/>
                  </a:moveTo>
                  <a:lnTo>
                    <a:pt x="551" y="663"/>
                  </a:lnTo>
                  <a:lnTo>
                    <a:pt x="1063" y="297"/>
                  </a:lnTo>
                  <a:lnTo>
                    <a:pt x="1941" y="773"/>
                  </a:lnTo>
                  <a:lnTo>
                    <a:pt x="2344" y="371"/>
                  </a:lnTo>
                  <a:lnTo>
                    <a:pt x="2893" y="736"/>
                  </a:ln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46" name="Freeform 50"/>
          <p:cNvSpPr/>
          <p:nvPr/>
        </p:nvSpPr>
        <p:spPr>
          <a:xfrm rot="10806330">
            <a:off x="8297863" y="1320165"/>
            <a:ext cx="1462087" cy="1038225"/>
          </a:xfrm>
          <a:custGeom>
            <a:avLst/>
            <a:gdLst/>
            <a:ahLst/>
            <a:cxnLst>
              <a:cxn ang="0">
                <a:pos x="0" y="3149"/>
              </a:cxn>
              <a:cxn ang="0">
                <a:pos x="551" y="3812"/>
              </a:cxn>
              <a:cxn ang="0">
                <a:pos x="1063" y="3446"/>
              </a:cxn>
              <a:cxn ang="0">
                <a:pos x="1941" y="3922"/>
              </a:cxn>
              <a:cxn ang="0">
                <a:pos x="2344" y="3520"/>
              </a:cxn>
              <a:cxn ang="0">
                <a:pos x="2893" y="3885"/>
              </a:cxn>
              <a:cxn ang="0">
                <a:pos x="3479" y="3446"/>
              </a:cxn>
              <a:cxn ang="0">
                <a:pos x="4028" y="3812"/>
              </a:cxn>
              <a:cxn ang="0">
                <a:pos x="4467" y="3373"/>
              </a:cxn>
              <a:cxn ang="0">
                <a:pos x="4742" y="3629"/>
              </a:cxn>
              <a:cxn ang="0">
                <a:pos x="5523" y="3148"/>
              </a:cxn>
              <a:cxn ang="0">
                <a:pos x="1755" y="0"/>
              </a:cxn>
              <a:cxn ang="0">
                <a:pos x="0" y="3149"/>
              </a:cxn>
            </a:cxnLst>
            <a:rect l="0" t="0" r="0" b="0"/>
            <a:pathLst>
              <a:path w="5523" h="3922">
                <a:moveTo>
                  <a:pt x="0" y="3149"/>
                </a:moveTo>
                <a:lnTo>
                  <a:pt x="551" y="3812"/>
                </a:lnTo>
                <a:lnTo>
                  <a:pt x="1063" y="3446"/>
                </a:lnTo>
                <a:lnTo>
                  <a:pt x="1941" y="3922"/>
                </a:lnTo>
                <a:lnTo>
                  <a:pt x="2344" y="3520"/>
                </a:lnTo>
                <a:lnTo>
                  <a:pt x="2893" y="3885"/>
                </a:lnTo>
                <a:lnTo>
                  <a:pt x="3479" y="3446"/>
                </a:lnTo>
                <a:lnTo>
                  <a:pt x="4028" y="3812"/>
                </a:lnTo>
                <a:lnTo>
                  <a:pt x="4467" y="3373"/>
                </a:lnTo>
                <a:lnTo>
                  <a:pt x="4742" y="3629"/>
                </a:lnTo>
                <a:lnTo>
                  <a:pt x="5523" y="3148"/>
                </a:lnTo>
                <a:lnTo>
                  <a:pt x="1755" y="0"/>
                </a:lnTo>
                <a:lnTo>
                  <a:pt x="0" y="3149"/>
                </a:lnTo>
                <a:close/>
              </a:path>
            </a:pathLst>
          </a:cu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47" name="Freeform 55"/>
          <p:cNvSpPr/>
          <p:nvPr/>
        </p:nvSpPr>
        <p:spPr>
          <a:xfrm rot="21531533">
            <a:off x="9301163" y="1520190"/>
            <a:ext cx="1250950" cy="833438"/>
          </a:xfrm>
          <a:custGeom>
            <a:avLst/>
            <a:gdLst/>
            <a:ahLst/>
            <a:cxnLst>
              <a:cxn ang="0">
                <a:pos x="2309" y="663"/>
              </a:cxn>
              <a:cxn ang="0">
                <a:pos x="1758" y="0"/>
              </a:cxn>
              <a:cxn ang="0">
                <a:pos x="0" y="3148"/>
              </a:cxn>
              <a:cxn ang="0">
                <a:pos x="4542" y="3148"/>
              </a:cxn>
              <a:cxn ang="0">
                <a:pos x="4322" y="2457"/>
              </a:cxn>
              <a:cxn ang="0">
                <a:pos x="4724" y="1982"/>
              </a:cxn>
              <a:cxn ang="0">
                <a:pos x="4248" y="1579"/>
              </a:cxn>
              <a:cxn ang="0">
                <a:pos x="4651" y="736"/>
              </a:cxn>
              <a:cxn ang="0">
                <a:pos x="4102" y="371"/>
              </a:cxn>
              <a:cxn ang="0">
                <a:pos x="3699" y="773"/>
              </a:cxn>
              <a:cxn ang="0">
                <a:pos x="2821" y="297"/>
              </a:cxn>
              <a:cxn ang="0">
                <a:pos x="2309" y="663"/>
              </a:cxn>
            </a:cxnLst>
            <a:rect l="0" t="0" r="0" b="0"/>
            <a:pathLst>
              <a:path w="4724" h="3148">
                <a:moveTo>
                  <a:pt x="2309" y="663"/>
                </a:moveTo>
                <a:lnTo>
                  <a:pt x="1758" y="0"/>
                </a:lnTo>
                <a:lnTo>
                  <a:pt x="0" y="3148"/>
                </a:lnTo>
                <a:lnTo>
                  <a:pt x="4542" y="3148"/>
                </a:lnTo>
                <a:lnTo>
                  <a:pt x="4322" y="2457"/>
                </a:lnTo>
                <a:lnTo>
                  <a:pt x="4724" y="1982"/>
                </a:lnTo>
                <a:lnTo>
                  <a:pt x="4248" y="1579"/>
                </a:lnTo>
                <a:lnTo>
                  <a:pt x="4651" y="736"/>
                </a:lnTo>
                <a:lnTo>
                  <a:pt x="4102" y="371"/>
                </a:lnTo>
                <a:lnTo>
                  <a:pt x="3699" y="773"/>
                </a:lnTo>
                <a:lnTo>
                  <a:pt x="2821" y="297"/>
                </a:lnTo>
                <a:lnTo>
                  <a:pt x="2309" y="663"/>
                </a:lnTo>
                <a:close/>
              </a:path>
            </a:pathLst>
          </a:custGeom>
          <a:solidFill>
            <a:srgbClr val="CCFF66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48" name="Line 69"/>
          <p:cNvSpPr/>
          <p:nvPr/>
        </p:nvSpPr>
        <p:spPr>
          <a:xfrm>
            <a:off x="6356350" y="2372678"/>
            <a:ext cx="4267200" cy="0"/>
          </a:xfrm>
          <a:prstGeom prst="line">
            <a:avLst/>
          </a:prstGeom>
          <a:ln w="50800" cap="flat" cmpd="sng">
            <a:solidFill>
              <a:srgbClr val="FF0000"/>
            </a:solidFill>
            <a:prstDash val="sysDash"/>
            <a:bevel/>
            <a:headEnd type="none" w="med" len="med"/>
            <a:tailEnd type="none" w="med" len="med"/>
          </a:ln>
        </p:spPr>
      </p:sp>
      <p:sp>
        <p:nvSpPr>
          <p:cNvPr id="9249" name="Line 69"/>
          <p:cNvSpPr/>
          <p:nvPr/>
        </p:nvSpPr>
        <p:spPr>
          <a:xfrm flipV="1">
            <a:off x="9280525" y="402590"/>
            <a:ext cx="1166813" cy="1955800"/>
          </a:xfrm>
          <a:prstGeom prst="line">
            <a:avLst/>
          </a:prstGeom>
          <a:ln w="50800" cap="flat" cmpd="sng">
            <a:solidFill>
              <a:srgbClr val="FF0000"/>
            </a:solidFill>
            <a:prstDash val="sysDash"/>
            <a:bevel/>
            <a:headEnd type="none" w="med" len="med"/>
            <a:tailEnd type="none" w="med" len="med"/>
          </a:ln>
        </p:spPr>
      </p:sp>
      <p:sp>
        <p:nvSpPr>
          <p:cNvPr id="9250" name="下箭头 41"/>
          <p:cNvSpPr/>
          <p:nvPr/>
        </p:nvSpPr>
        <p:spPr>
          <a:xfrm>
            <a:off x="8543925" y="2693353"/>
            <a:ext cx="215900" cy="576262"/>
          </a:xfrm>
          <a:prstGeom prst="downArrow">
            <a:avLst>
              <a:gd name="adj1" fmla="val 50000"/>
              <a:gd name="adj2" fmla="val 49872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lstStyle/>
          <a:p>
            <a:pPr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9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2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20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20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20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7" grpId="0"/>
      <p:bldP spid="9228" grpId="0"/>
      <p:bldP spid="925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Freeform 42"/>
          <p:cNvSpPr/>
          <p:nvPr/>
        </p:nvSpPr>
        <p:spPr>
          <a:xfrm>
            <a:off x="6931343" y="1546225"/>
            <a:ext cx="1800225" cy="833438"/>
          </a:xfrm>
          <a:custGeom>
            <a:avLst/>
            <a:gdLst/>
            <a:ahLst/>
            <a:cxnLst>
              <a:cxn ang="0">
                <a:pos x="2252" y="481"/>
              </a:cxn>
              <a:cxn ang="0">
                <a:pos x="1977" y="225"/>
              </a:cxn>
              <a:cxn ang="0">
                <a:pos x="1538" y="664"/>
              </a:cxn>
              <a:cxn ang="0">
                <a:pos x="989" y="298"/>
              </a:cxn>
              <a:cxn ang="0">
                <a:pos x="403" y="737"/>
              </a:cxn>
              <a:cxn ang="0">
                <a:pos x="0" y="1580"/>
              </a:cxn>
              <a:cxn ang="0">
                <a:pos x="476" y="1983"/>
              </a:cxn>
              <a:cxn ang="0">
                <a:pos x="74" y="2458"/>
              </a:cxn>
              <a:cxn ang="0">
                <a:pos x="294" y="3149"/>
              </a:cxn>
              <a:cxn ang="0">
                <a:pos x="6802" y="3149"/>
              </a:cxn>
              <a:cxn ang="0">
                <a:pos x="3033" y="0"/>
              </a:cxn>
              <a:cxn ang="0">
                <a:pos x="2252" y="481"/>
              </a:cxn>
            </a:cxnLst>
            <a:rect l="0" t="0" r="0" b="0"/>
            <a:pathLst>
              <a:path w="6802" h="3149">
                <a:moveTo>
                  <a:pt x="2252" y="481"/>
                </a:moveTo>
                <a:lnTo>
                  <a:pt x="1977" y="225"/>
                </a:lnTo>
                <a:lnTo>
                  <a:pt x="1538" y="664"/>
                </a:lnTo>
                <a:lnTo>
                  <a:pt x="989" y="298"/>
                </a:lnTo>
                <a:lnTo>
                  <a:pt x="403" y="737"/>
                </a:lnTo>
                <a:lnTo>
                  <a:pt x="0" y="1580"/>
                </a:lnTo>
                <a:lnTo>
                  <a:pt x="476" y="1983"/>
                </a:lnTo>
                <a:lnTo>
                  <a:pt x="74" y="2458"/>
                </a:lnTo>
                <a:lnTo>
                  <a:pt x="294" y="3149"/>
                </a:lnTo>
                <a:lnTo>
                  <a:pt x="6802" y="3149"/>
                </a:lnTo>
                <a:lnTo>
                  <a:pt x="3033" y="0"/>
                </a:lnTo>
                <a:lnTo>
                  <a:pt x="2252" y="481"/>
                </a:lnTo>
                <a:close/>
              </a:path>
            </a:pathLst>
          </a:custGeom>
          <a:solidFill>
            <a:srgbClr val="FFCCF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43" name="Freeform 40"/>
          <p:cNvSpPr/>
          <p:nvPr/>
        </p:nvSpPr>
        <p:spPr>
          <a:xfrm>
            <a:off x="8677593" y="1546225"/>
            <a:ext cx="1250950" cy="833438"/>
          </a:xfrm>
          <a:custGeom>
            <a:avLst/>
            <a:gdLst/>
            <a:ahLst/>
            <a:cxnLst>
              <a:cxn ang="0">
                <a:pos x="2309" y="663"/>
              </a:cxn>
              <a:cxn ang="0">
                <a:pos x="1758" y="0"/>
              </a:cxn>
              <a:cxn ang="0">
                <a:pos x="0" y="3148"/>
              </a:cxn>
              <a:cxn ang="0">
                <a:pos x="4542" y="3148"/>
              </a:cxn>
              <a:cxn ang="0">
                <a:pos x="4322" y="2457"/>
              </a:cxn>
              <a:cxn ang="0">
                <a:pos x="4724" y="1982"/>
              </a:cxn>
              <a:cxn ang="0">
                <a:pos x="4248" y="1579"/>
              </a:cxn>
              <a:cxn ang="0">
                <a:pos x="4651" y="736"/>
              </a:cxn>
              <a:cxn ang="0">
                <a:pos x="4102" y="371"/>
              </a:cxn>
              <a:cxn ang="0">
                <a:pos x="3699" y="773"/>
              </a:cxn>
              <a:cxn ang="0">
                <a:pos x="2821" y="297"/>
              </a:cxn>
              <a:cxn ang="0">
                <a:pos x="2309" y="663"/>
              </a:cxn>
            </a:cxnLst>
            <a:rect l="0" t="0" r="0" b="0"/>
            <a:pathLst>
              <a:path w="4724" h="3148">
                <a:moveTo>
                  <a:pt x="2309" y="663"/>
                </a:moveTo>
                <a:lnTo>
                  <a:pt x="1758" y="0"/>
                </a:lnTo>
                <a:lnTo>
                  <a:pt x="0" y="3148"/>
                </a:lnTo>
                <a:lnTo>
                  <a:pt x="4542" y="3148"/>
                </a:lnTo>
                <a:lnTo>
                  <a:pt x="4322" y="2457"/>
                </a:lnTo>
                <a:lnTo>
                  <a:pt x="4724" y="1982"/>
                </a:lnTo>
                <a:lnTo>
                  <a:pt x="4248" y="1579"/>
                </a:lnTo>
                <a:lnTo>
                  <a:pt x="4651" y="736"/>
                </a:lnTo>
                <a:lnTo>
                  <a:pt x="4102" y="371"/>
                </a:lnTo>
                <a:lnTo>
                  <a:pt x="3699" y="773"/>
                </a:lnTo>
                <a:lnTo>
                  <a:pt x="2821" y="297"/>
                </a:lnTo>
                <a:lnTo>
                  <a:pt x="2309" y="663"/>
                </a:lnTo>
                <a:close/>
              </a:path>
            </a:pathLst>
          </a:custGeom>
          <a:solidFill>
            <a:srgbClr val="CCFF6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44" name="Freeform 40"/>
          <p:cNvSpPr/>
          <p:nvPr/>
        </p:nvSpPr>
        <p:spPr>
          <a:xfrm>
            <a:off x="7080568" y="1550988"/>
            <a:ext cx="1250950" cy="833437"/>
          </a:xfrm>
          <a:custGeom>
            <a:avLst/>
            <a:gdLst/>
            <a:ahLst/>
            <a:cxnLst>
              <a:cxn ang="0">
                <a:pos x="2309" y="663"/>
              </a:cxn>
              <a:cxn ang="0">
                <a:pos x="1758" y="0"/>
              </a:cxn>
              <a:cxn ang="0">
                <a:pos x="0" y="3148"/>
              </a:cxn>
              <a:cxn ang="0">
                <a:pos x="4542" y="3148"/>
              </a:cxn>
              <a:cxn ang="0">
                <a:pos x="4322" y="2457"/>
              </a:cxn>
              <a:cxn ang="0">
                <a:pos x="4724" y="1982"/>
              </a:cxn>
              <a:cxn ang="0">
                <a:pos x="4248" y="1579"/>
              </a:cxn>
              <a:cxn ang="0">
                <a:pos x="4651" y="736"/>
              </a:cxn>
              <a:cxn ang="0">
                <a:pos x="4102" y="371"/>
              </a:cxn>
              <a:cxn ang="0">
                <a:pos x="3699" y="773"/>
              </a:cxn>
              <a:cxn ang="0">
                <a:pos x="2821" y="297"/>
              </a:cxn>
              <a:cxn ang="0">
                <a:pos x="2309" y="663"/>
              </a:cxn>
            </a:cxnLst>
            <a:rect l="0" t="0" r="0" b="0"/>
            <a:pathLst>
              <a:path w="4724" h="3148">
                <a:moveTo>
                  <a:pt x="2309" y="663"/>
                </a:moveTo>
                <a:lnTo>
                  <a:pt x="1758" y="0"/>
                </a:lnTo>
                <a:lnTo>
                  <a:pt x="0" y="3148"/>
                </a:lnTo>
                <a:lnTo>
                  <a:pt x="4542" y="3148"/>
                </a:lnTo>
                <a:lnTo>
                  <a:pt x="4322" y="2457"/>
                </a:lnTo>
                <a:lnTo>
                  <a:pt x="4724" y="1982"/>
                </a:lnTo>
                <a:lnTo>
                  <a:pt x="4248" y="1579"/>
                </a:lnTo>
                <a:lnTo>
                  <a:pt x="4651" y="736"/>
                </a:lnTo>
                <a:lnTo>
                  <a:pt x="4102" y="371"/>
                </a:lnTo>
                <a:lnTo>
                  <a:pt x="3699" y="773"/>
                </a:lnTo>
                <a:lnTo>
                  <a:pt x="2821" y="297"/>
                </a:lnTo>
                <a:lnTo>
                  <a:pt x="2309" y="663"/>
                </a:lnTo>
                <a:close/>
              </a:path>
            </a:pathLst>
          </a:custGeom>
          <a:solidFill>
            <a:srgbClr val="CCFF6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45" name="Freeform 41"/>
          <p:cNvSpPr/>
          <p:nvPr/>
        </p:nvSpPr>
        <p:spPr>
          <a:xfrm>
            <a:off x="7558405" y="712788"/>
            <a:ext cx="1462088" cy="1038225"/>
          </a:xfrm>
          <a:custGeom>
            <a:avLst/>
            <a:gdLst/>
            <a:ahLst/>
            <a:cxnLst>
              <a:cxn ang="0">
                <a:pos x="0" y="3149"/>
              </a:cxn>
              <a:cxn ang="0">
                <a:pos x="551" y="3812"/>
              </a:cxn>
              <a:cxn ang="0">
                <a:pos x="1063" y="3446"/>
              </a:cxn>
              <a:cxn ang="0">
                <a:pos x="1941" y="3922"/>
              </a:cxn>
              <a:cxn ang="0">
                <a:pos x="2344" y="3520"/>
              </a:cxn>
              <a:cxn ang="0">
                <a:pos x="2893" y="3885"/>
              </a:cxn>
              <a:cxn ang="0">
                <a:pos x="3479" y="3446"/>
              </a:cxn>
              <a:cxn ang="0">
                <a:pos x="4028" y="3812"/>
              </a:cxn>
              <a:cxn ang="0">
                <a:pos x="4467" y="3373"/>
              </a:cxn>
              <a:cxn ang="0">
                <a:pos x="4742" y="3629"/>
              </a:cxn>
              <a:cxn ang="0">
                <a:pos x="5523" y="3148"/>
              </a:cxn>
              <a:cxn ang="0">
                <a:pos x="1755" y="0"/>
              </a:cxn>
              <a:cxn ang="0">
                <a:pos x="0" y="3149"/>
              </a:cxn>
            </a:cxnLst>
            <a:rect l="0" t="0" r="0" b="0"/>
            <a:pathLst>
              <a:path w="5523" h="3922">
                <a:moveTo>
                  <a:pt x="0" y="3149"/>
                </a:moveTo>
                <a:lnTo>
                  <a:pt x="551" y="3812"/>
                </a:lnTo>
                <a:lnTo>
                  <a:pt x="1063" y="3446"/>
                </a:lnTo>
                <a:lnTo>
                  <a:pt x="1941" y="3922"/>
                </a:lnTo>
                <a:lnTo>
                  <a:pt x="2344" y="3520"/>
                </a:lnTo>
                <a:lnTo>
                  <a:pt x="2893" y="3885"/>
                </a:lnTo>
                <a:lnTo>
                  <a:pt x="3479" y="3446"/>
                </a:lnTo>
                <a:lnTo>
                  <a:pt x="4028" y="3812"/>
                </a:lnTo>
                <a:lnTo>
                  <a:pt x="4467" y="3373"/>
                </a:lnTo>
                <a:lnTo>
                  <a:pt x="4742" y="3629"/>
                </a:lnTo>
                <a:lnTo>
                  <a:pt x="5523" y="3148"/>
                </a:lnTo>
                <a:lnTo>
                  <a:pt x="1755" y="0"/>
                </a:lnTo>
                <a:lnTo>
                  <a:pt x="0" y="3149"/>
                </a:lnTo>
                <a:close/>
              </a:path>
            </a:pathLst>
          </a:custGeom>
          <a:solidFill>
            <a:srgbClr val="00FFF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46" name="Freeform 42"/>
          <p:cNvSpPr/>
          <p:nvPr/>
        </p:nvSpPr>
        <p:spPr>
          <a:xfrm>
            <a:off x="8244205" y="1550988"/>
            <a:ext cx="1800225" cy="833437"/>
          </a:xfrm>
          <a:custGeom>
            <a:avLst/>
            <a:gdLst/>
            <a:ahLst/>
            <a:cxnLst>
              <a:cxn ang="0">
                <a:pos x="2252" y="481"/>
              </a:cxn>
              <a:cxn ang="0">
                <a:pos x="1977" y="225"/>
              </a:cxn>
              <a:cxn ang="0">
                <a:pos x="1538" y="664"/>
              </a:cxn>
              <a:cxn ang="0">
                <a:pos x="989" y="298"/>
              </a:cxn>
              <a:cxn ang="0">
                <a:pos x="403" y="737"/>
              </a:cxn>
              <a:cxn ang="0">
                <a:pos x="0" y="1580"/>
              </a:cxn>
              <a:cxn ang="0">
                <a:pos x="476" y="1983"/>
              </a:cxn>
              <a:cxn ang="0">
                <a:pos x="74" y="2458"/>
              </a:cxn>
              <a:cxn ang="0">
                <a:pos x="294" y="3149"/>
              </a:cxn>
              <a:cxn ang="0">
                <a:pos x="6802" y="3149"/>
              </a:cxn>
              <a:cxn ang="0">
                <a:pos x="3033" y="0"/>
              </a:cxn>
              <a:cxn ang="0">
                <a:pos x="2252" y="481"/>
              </a:cxn>
            </a:cxnLst>
            <a:rect l="0" t="0" r="0" b="0"/>
            <a:pathLst>
              <a:path w="6802" h="3149">
                <a:moveTo>
                  <a:pt x="2252" y="481"/>
                </a:moveTo>
                <a:lnTo>
                  <a:pt x="1977" y="225"/>
                </a:lnTo>
                <a:lnTo>
                  <a:pt x="1538" y="664"/>
                </a:lnTo>
                <a:lnTo>
                  <a:pt x="989" y="298"/>
                </a:lnTo>
                <a:lnTo>
                  <a:pt x="403" y="737"/>
                </a:lnTo>
                <a:lnTo>
                  <a:pt x="0" y="1580"/>
                </a:lnTo>
                <a:lnTo>
                  <a:pt x="476" y="1983"/>
                </a:lnTo>
                <a:lnTo>
                  <a:pt x="74" y="2458"/>
                </a:lnTo>
                <a:lnTo>
                  <a:pt x="294" y="3149"/>
                </a:lnTo>
                <a:lnTo>
                  <a:pt x="6802" y="3149"/>
                </a:lnTo>
                <a:lnTo>
                  <a:pt x="3033" y="0"/>
                </a:lnTo>
                <a:lnTo>
                  <a:pt x="2252" y="481"/>
                </a:lnTo>
                <a:close/>
              </a:path>
            </a:pathLst>
          </a:custGeom>
          <a:solidFill>
            <a:srgbClr val="FFCCF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0247" name="Group 53"/>
          <p:cNvGrpSpPr/>
          <p:nvPr/>
        </p:nvGrpSpPr>
        <p:grpSpPr>
          <a:xfrm>
            <a:off x="7101205" y="712788"/>
            <a:ext cx="2924175" cy="1666875"/>
            <a:chOff x="0" y="0"/>
            <a:chExt cx="1842" cy="1050"/>
          </a:xfrm>
        </p:grpSpPr>
        <p:sp>
          <p:nvSpPr>
            <p:cNvPr id="10248" name="Freeform 43"/>
            <p:cNvSpPr/>
            <p:nvPr/>
          </p:nvSpPr>
          <p:spPr>
            <a:xfrm>
              <a:off x="0" y="525"/>
              <a:ext cx="757" cy="525"/>
            </a:xfrm>
            <a:custGeom>
              <a:avLst/>
              <a:gdLst/>
              <a:ahLst/>
              <a:cxnLst>
                <a:cxn ang="0">
                  <a:pos x="4542" y="3148"/>
                </a:cxn>
                <a:cxn ang="0">
                  <a:pos x="0" y="3148"/>
                </a:cxn>
                <a:cxn ang="0">
                  <a:pos x="1758" y="0"/>
                </a:cxn>
              </a:cxnLst>
              <a:rect l="0" t="0" r="0" b="0"/>
              <a:pathLst>
                <a:path w="4542" h="3148">
                  <a:moveTo>
                    <a:pt x="4542" y="3148"/>
                  </a:moveTo>
                  <a:lnTo>
                    <a:pt x="0" y="3148"/>
                  </a:lnTo>
                  <a:lnTo>
                    <a:pt x="1758" y="0"/>
                  </a:ln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49" name="Freeform 44"/>
            <p:cNvSpPr/>
            <p:nvPr/>
          </p:nvSpPr>
          <p:spPr>
            <a:xfrm>
              <a:off x="775" y="525"/>
              <a:ext cx="439" cy="123"/>
            </a:xfrm>
            <a:custGeom>
              <a:avLst/>
              <a:gdLst/>
              <a:ahLst/>
              <a:cxnLst>
                <a:cxn ang="0">
                  <a:pos x="0" y="737"/>
                </a:cxn>
                <a:cxn ang="0">
                  <a:pos x="586" y="298"/>
                </a:cxn>
                <a:cxn ang="0">
                  <a:pos x="1135" y="664"/>
                </a:cxn>
                <a:cxn ang="0">
                  <a:pos x="1574" y="225"/>
                </a:cxn>
                <a:cxn ang="0">
                  <a:pos x="1849" y="481"/>
                </a:cxn>
                <a:cxn ang="0">
                  <a:pos x="2630" y="0"/>
                </a:cxn>
              </a:cxnLst>
              <a:rect l="0" t="0" r="0" b="0"/>
              <a:pathLst>
                <a:path w="2630" h="737">
                  <a:moveTo>
                    <a:pt x="0" y="737"/>
                  </a:moveTo>
                  <a:lnTo>
                    <a:pt x="586" y="298"/>
                  </a:lnTo>
                  <a:lnTo>
                    <a:pt x="1135" y="664"/>
                  </a:lnTo>
                  <a:lnTo>
                    <a:pt x="1574" y="225"/>
                  </a:lnTo>
                  <a:lnTo>
                    <a:pt x="1849" y="481"/>
                  </a:lnTo>
                  <a:lnTo>
                    <a:pt x="2630" y="0"/>
                  </a:ln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0" name="Freeform 45"/>
            <p:cNvSpPr/>
            <p:nvPr/>
          </p:nvSpPr>
          <p:spPr>
            <a:xfrm>
              <a:off x="708" y="648"/>
              <a:ext cx="80" cy="402"/>
            </a:xfrm>
            <a:custGeom>
              <a:avLst/>
              <a:gdLst/>
              <a:ahLst/>
              <a:cxnLst>
                <a:cxn ang="0">
                  <a:pos x="403" y="0"/>
                </a:cxn>
                <a:cxn ang="0">
                  <a:pos x="0" y="843"/>
                </a:cxn>
                <a:cxn ang="0">
                  <a:pos x="476" y="1246"/>
                </a:cxn>
                <a:cxn ang="0">
                  <a:pos x="74" y="1721"/>
                </a:cxn>
                <a:cxn ang="0">
                  <a:pos x="294" y="2412"/>
                </a:cxn>
              </a:cxnLst>
              <a:rect l="0" t="0" r="0" b="0"/>
              <a:pathLst>
                <a:path w="476" h="2412">
                  <a:moveTo>
                    <a:pt x="403" y="0"/>
                  </a:moveTo>
                  <a:lnTo>
                    <a:pt x="0" y="843"/>
                  </a:lnTo>
                  <a:lnTo>
                    <a:pt x="476" y="1246"/>
                  </a:lnTo>
                  <a:lnTo>
                    <a:pt x="74" y="1721"/>
                  </a:lnTo>
                  <a:lnTo>
                    <a:pt x="294" y="2412"/>
                  </a:ln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1" name="Freeform 46"/>
            <p:cNvSpPr/>
            <p:nvPr/>
          </p:nvSpPr>
          <p:spPr>
            <a:xfrm>
              <a:off x="293" y="0"/>
              <a:ext cx="921" cy="525"/>
            </a:xfrm>
            <a:custGeom>
              <a:avLst/>
              <a:gdLst/>
              <a:ahLst/>
              <a:cxnLst>
                <a:cxn ang="0">
                  <a:pos x="5523" y="3148"/>
                </a:cxn>
                <a:cxn ang="0">
                  <a:pos x="1755" y="0"/>
                </a:cxn>
                <a:cxn ang="0">
                  <a:pos x="0" y="3149"/>
                </a:cxn>
              </a:cxnLst>
              <a:rect l="0" t="0" r="0" b="0"/>
              <a:pathLst>
                <a:path w="5523" h="3149">
                  <a:moveTo>
                    <a:pt x="5523" y="3148"/>
                  </a:moveTo>
                  <a:lnTo>
                    <a:pt x="1755" y="0"/>
                  </a:lnTo>
                  <a:lnTo>
                    <a:pt x="0" y="3149"/>
                  </a:ln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2" name="Freeform 47"/>
            <p:cNvSpPr/>
            <p:nvPr/>
          </p:nvSpPr>
          <p:spPr>
            <a:xfrm>
              <a:off x="757" y="525"/>
              <a:ext cx="1085" cy="525"/>
            </a:xfrm>
            <a:custGeom>
              <a:avLst/>
              <a:gdLst/>
              <a:ahLst/>
              <a:cxnLst>
                <a:cxn ang="0">
                  <a:pos x="0" y="3149"/>
                </a:cxn>
                <a:cxn ang="0">
                  <a:pos x="6508" y="3149"/>
                </a:cxn>
                <a:cxn ang="0">
                  <a:pos x="2739" y="0"/>
                </a:cxn>
              </a:cxnLst>
              <a:rect l="0" t="0" r="0" b="0"/>
              <a:pathLst>
                <a:path w="6508" h="3149">
                  <a:moveTo>
                    <a:pt x="0" y="3149"/>
                  </a:moveTo>
                  <a:lnTo>
                    <a:pt x="6508" y="3149"/>
                  </a:lnTo>
                  <a:lnTo>
                    <a:pt x="2739" y="0"/>
                  </a:ln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3" name="Freeform 48"/>
            <p:cNvSpPr/>
            <p:nvPr/>
          </p:nvSpPr>
          <p:spPr>
            <a:xfrm>
              <a:off x="293" y="525"/>
              <a:ext cx="482" cy="1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51" y="663"/>
                </a:cxn>
                <a:cxn ang="0">
                  <a:pos x="1063" y="297"/>
                </a:cxn>
                <a:cxn ang="0">
                  <a:pos x="1941" y="773"/>
                </a:cxn>
                <a:cxn ang="0">
                  <a:pos x="2344" y="371"/>
                </a:cxn>
                <a:cxn ang="0">
                  <a:pos x="2893" y="736"/>
                </a:cxn>
              </a:cxnLst>
              <a:rect l="0" t="0" r="0" b="0"/>
              <a:pathLst>
                <a:path w="2893" h="773">
                  <a:moveTo>
                    <a:pt x="0" y="0"/>
                  </a:moveTo>
                  <a:lnTo>
                    <a:pt x="551" y="663"/>
                  </a:lnTo>
                  <a:lnTo>
                    <a:pt x="1063" y="297"/>
                  </a:lnTo>
                  <a:lnTo>
                    <a:pt x="1941" y="773"/>
                  </a:lnTo>
                  <a:lnTo>
                    <a:pt x="2344" y="371"/>
                  </a:lnTo>
                  <a:lnTo>
                    <a:pt x="2893" y="736"/>
                  </a:ln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54" name="Freeform 41"/>
          <p:cNvSpPr/>
          <p:nvPr/>
        </p:nvSpPr>
        <p:spPr>
          <a:xfrm rot="10800000">
            <a:off x="7694930" y="1316038"/>
            <a:ext cx="1462088" cy="1038225"/>
          </a:xfrm>
          <a:custGeom>
            <a:avLst/>
            <a:gdLst/>
            <a:ahLst/>
            <a:cxnLst>
              <a:cxn ang="0">
                <a:pos x="0" y="3149"/>
              </a:cxn>
              <a:cxn ang="0">
                <a:pos x="551" y="3812"/>
              </a:cxn>
              <a:cxn ang="0">
                <a:pos x="1063" y="3446"/>
              </a:cxn>
              <a:cxn ang="0">
                <a:pos x="1941" y="3922"/>
              </a:cxn>
              <a:cxn ang="0">
                <a:pos x="2344" y="3520"/>
              </a:cxn>
              <a:cxn ang="0">
                <a:pos x="2893" y="3885"/>
              </a:cxn>
              <a:cxn ang="0">
                <a:pos x="3479" y="3446"/>
              </a:cxn>
              <a:cxn ang="0">
                <a:pos x="4028" y="3812"/>
              </a:cxn>
              <a:cxn ang="0">
                <a:pos x="4467" y="3373"/>
              </a:cxn>
              <a:cxn ang="0">
                <a:pos x="4742" y="3629"/>
              </a:cxn>
              <a:cxn ang="0">
                <a:pos x="5523" y="3148"/>
              </a:cxn>
              <a:cxn ang="0">
                <a:pos x="1755" y="0"/>
              </a:cxn>
              <a:cxn ang="0">
                <a:pos x="0" y="3149"/>
              </a:cxn>
            </a:cxnLst>
            <a:rect l="0" t="0" r="0" b="0"/>
            <a:pathLst>
              <a:path w="5523" h="3922">
                <a:moveTo>
                  <a:pt x="0" y="3149"/>
                </a:moveTo>
                <a:lnTo>
                  <a:pt x="551" y="3812"/>
                </a:lnTo>
                <a:lnTo>
                  <a:pt x="1063" y="3446"/>
                </a:lnTo>
                <a:lnTo>
                  <a:pt x="1941" y="3922"/>
                </a:lnTo>
                <a:lnTo>
                  <a:pt x="2344" y="3520"/>
                </a:lnTo>
                <a:lnTo>
                  <a:pt x="2893" y="3885"/>
                </a:lnTo>
                <a:lnTo>
                  <a:pt x="3479" y="3446"/>
                </a:lnTo>
                <a:lnTo>
                  <a:pt x="4028" y="3812"/>
                </a:lnTo>
                <a:lnTo>
                  <a:pt x="4467" y="3373"/>
                </a:lnTo>
                <a:lnTo>
                  <a:pt x="4742" y="3629"/>
                </a:lnTo>
                <a:lnTo>
                  <a:pt x="5523" y="3148"/>
                </a:lnTo>
                <a:lnTo>
                  <a:pt x="1755" y="0"/>
                </a:lnTo>
                <a:lnTo>
                  <a:pt x="0" y="3149"/>
                </a:lnTo>
                <a:close/>
              </a:path>
            </a:pathLst>
          </a:custGeom>
          <a:solidFill>
            <a:srgbClr val="00FFF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10255" name="直接连接符 26"/>
          <p:cNvCxnSpPr/>
          <p:nvPr/>
        </p:nvCxnSpPr>
        <p:spPr>
          <a:xfrm flipH="1" flipV="1">
            <a:off x="7290118" y="1201738"/>
            <a:ext cx="1397000" cy="1169987"/>
          </a:xfrm>
          <a:prstGeom prst="line">
            <a:avLst/>
          </a:prstGeom>
          <a:ln w="28575" cap="flat" cmpd="sng">
            <a:solidFill>
              <a:srgbClr val="EB2A03"/>
            </a:solidFill>
            <a:prstDash val="dash"/>
            <a:bevel/>
            <a:headEnd type="none" w="med" len="med"/>
            <a:tailEnd type="none" w="med" len="med"/>
          </a:ln>
        </p:spPr>
      </p:cxnSp>
      <p:cxnSp>
        <p:nvCxnSpPr>
          <p:cNvPr id="10256" name="直接连接符 29"/>
          <p:cNvCxnSpPr/>
          <p:nvPr/>
        </p:nvCxnSpPr>
        <p:spPr>
          <a:xfrm flipV="1">
            <a:off x="8687118" y="841375"/>
            <a:ext cx="835025" cy="1530350"/>
          </a:xfrm>
          <a:prstGeom prst="line">
            <a:avLst/>
          </a:prstGeom>
          <a:ln w="28575" cap="flat" cmpd="sng">
            <a:solidFill>
              <a:srgbClr val="EB2A03"/>
            </a:solidFill>
            <a:prstDash val="dash"/>
            <a:bevel/>
            <a:headEnd type="none" w="med" len="med"/>
            <a:tailEnd type="none" w="med" len="med"/>
          </a:ln>
        </p:spPr>
      </p:cxnSp>
      <p:grpSp>
        <p:nvGrpSpPr>
          <p:cNvPr id="10257" name="Group 35"/>
          <p:cNvGrpSpPr/>
          <p:nvPr/>
        </p:nvGrpSpPr>
        <p:grpSpPr>
          <a:xfrm>
            <a:off x="7242493" y="3059113"/>
            <a:ext cx="2959100" cy="2395537"/>
            <a:chOff x="0" y="0"/>
            <a:chExt cx="1864" cy="1509"/>
          </a:xfrm>
        </p:grpSpPr>
        <p:sp>
          <p:nvSpPr>
            <p:cNvPr id="10258" name="Line 36"/>
            <p:cNvSpPr/>
            <p:nvPr/>
          </p:nvSpPr>
          <p:spPr>
            <a:xfrm flipH="1">
              <a:off x="56" y="278"/>
              <a:ext cx="537" cy="963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defTabSz="91440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59" name="Line 37"/>
            <p:cNvSpPr/>
            <p:nvPr/>
          </p:nvSpPr>
          <p:spPr>
            <a:xfrm>
              <a:off x="48" y="1238"/>
              <a:ext cx="1690" cy="1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defTabSz="91440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60" name="Line 38"/>
            <p:cNvSpPr/>
            <p:nvPr/>
          </p:nvSpPr>
          <p:spPr>
            <a:xfrm>
              <a:off x="576" y="278"/>
              <a:ext cx="1153" cy="963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defTabSz="91440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61" name="Rectangle 39"/>
            <p:cNvSpPr/>
            <p:nvPr/>
          </p:nvSpPr>
          <p:spPr>
            <a:xfrm>
              <a:off x="1624" y="1222"/>
              <a:ext cx="240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endPara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62" name="Rectangle 40"/>
            <p:cNvSpPr/>
            <p:nvPr/>
          </p:nvSpPr>
          <p:spPr>
            <a:xfrm>
              <a:off x="0" y="1238"/>
              <a:ext cx="240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63" name="Rectangle 41"/>
            <p:cNvSpPr/>
            <p:nvPr/>
          </p:nvSpPr>
          <p:spPr>
            <a:xfrm>
              <a:off x="522" y="0"/>
              <a:ext cx="246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cxnSp>
        <p:nvCxnSpPr>
          <p:cNvPr id="10264" name="直接连接符 4"/>
          <p:cNvCxnSpPr/>
          <p:nvPr/>
        </p:nvCxnSpPr>
        <p:spPr>
          <a:xfrm flipH="1" flipV="1">
            <a:off x="7345680" y="3840163"/>
            <a:ext cx="1397000" cy="1169987"/>
          </a:xfrm>
          <a:prstGeom prst="line">
            <a:avLst/>
          </a:prstGeom>
          <a:ln w="28575" cap="flat" cmpd="sng">
            <a:solidFill>
              <a:srgbClr val="EB2A03"/>
            </a:solidFill>
            <a:prstDash val="dash"/>
            <a:bevel/>
            <a:headEnd type="none" w="med" len="med"/>
            <a:tailEnd type="none" w="med" len="med"/>
          </a:ln>
        </p:spPr>
      </p:cxnSp>
      <p:cxnSp>
        <p:nvCxnSpPr>
          <p:cNvPr id="10265" name="直接连接符 5"/>
          <p:cNvCxnSpPr/>
          <p:nvPr/>
        </p:nvCxnSpPr>
        <p:spPr>
          <a:xfrm flipV="1">
            <a:off x="8742680" y="3479800"/>
            <a:ext cx="835025" cy="1530350"/>
          </a:xfrm>
          <a:prstGeom prst="line">
            <a:avLst/>
          </a:prstGeom>
          <a:ln w="28575" cap="flat" cmpd="sng">
            <a:solidFill>
              <a:srgbClr val="EB2A03"/>
            </a:solidFill>
            <a:prstDash val="dash"/>
            <a:bevel/>
            <a:headEnd type="none" w="med" len="med"/>
            <a:tailEnd type="none" w="med" len="med"/>
          </a:ln>
        </p:spPr>
      </p:cxnSp>
      <p:sp>
        <p:nvSpPr>
          <p:cNvPr id="10266" name="Rectangle 44"/>
          <p:cNvSpPr/>
          <p:nvPr/>
        </p:nvSpPr>
        <p:spPr>
          <a:xfrm>
            <a:off x="7639368" y="3679825"/>
            <a:ext cx="514350" cy="43053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endParaRPr lang="en-US" altLang="zh-CN" sz="2800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67" name="Rectangle 45"/>
          <p:cNvSpPr/>
          <p:nvPr/>
        </p:nvSpPr>
        <p:spPr>
          <a:xfrm>
            <a:off x="8606155" y="5010150"/>
            <a:ext cx="514350" cy="43053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zh-CN" sz="2800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68" name="Rectangle 45"/>
          <p:cNvSpPr/>
          <p:nvPr/>
        </p:nvSpPr>
        <p:spPr>
          <a:xfrm>
            <a:off x="9306243" y="3989388"/>
            <a:ext cx="514350" cy="43053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endParaRPr lang="en-US" altLang="zh-CN" sz="2800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69" name="Rectangle 3"/>
          <p:cNvSpPr/>
          <p:nvPr/>
        </p:nvSpPr>
        <p:spPr>
          <a:xfrm>
            <a:off x="2033905" y="155575"/>
            <a:ext cx="5311775" cy="56889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证法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：过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D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作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DE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∥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作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DF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∥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∴ 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EDB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FDC.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两直线平行，同位角相等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AED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=180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AED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EDF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=180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°，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两直线平行，同旁内角相补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∴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A=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EDF.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∵∠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EDB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EDF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FDC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=180°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∴∠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=180°.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270" name="下箭头 41"/>
          <p:cNvSpPr/>
          <p:nvPr/>
        </p:nvSpPr>
        <p:spPr>
          <a:xfrm>
            <a:off x="8372793" y="2438400"/>
            <a:ext cx="215900" cy="576263"/>
          </a:xfrm>
          <a:prstGeom prst="downArrow">
            <a:avLst>
              <a:gd name="adj1" fmla="val 50000"/>
              <a:gd name="adj2" fmla="val 4987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lstStyle/>
          <a:p>
            <a:pPr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71" name="文本框 18"/>
          <p:cNvSpPr txBox="1"/>
          <p:nvPr/>
        </p:nvSpPr>
        <p:spPr>
          <a:xfrm>
            <a:off x="2172018" y="5719763"/>
            <a:ext cx="5872480" cy="6076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914400">
              <a:lnSpc>
                <a:spcPct val="12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想一想：</a:t>
            </a:r>
            <a:r>
              <a:rPr lang="zh-CN" altLang="en-US" sz="2800" dirty="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同学们还有其他的方法吗？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0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0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0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0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0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0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ldLvl="0" animBg="1"/>
      <p:bldP spid="10243" grpId="0" bldLvl="0" animBg="1"/>
      <p:bldP spid="10244" grpId="0" bldLvl="0" animBg="1"/>
      <p:bldP spid="10245" grpId="0" bldLvl="0" animBg="1"/>
      <p:bldP spid="10246" grpId="0" bldLvl="0" animBg="1"/>
      <p:bldP spid="10254" grpId="0" bldLvl="0" animBg="1"/>
      <p:bldP spid="10266" grpId="0"/>
      <p:bldP spid="10267" grpId="0"/>
      <p:bldP spid="10268" grpId="0"/>
      <p:bldP spid="10270" grpId="0" bldLvl="0" animBg="1"/>
      <p:bldP spid="1027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2"/>
          <p:cNvSpPr/>
          <p:nvPr/>
        </p:nvSpPr>
        <p:spPr>
          <a:xfrm>
            <a:off x="1787525" y="443230"/>
            <a:ext cx="856615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思考：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多种方法证明三角形内角和等于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180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°的核心是什么？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1267" name="Picture 3" descr="未标题-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7100" y="4572318"/>
            <a:ext cx="1196975" cy="19256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AutoShape 15"/>
          <p:cNvSpPr/>
          <p:nvPr/>
        </p:nvSpPr>
        <p:spPr>
          <a:xfrm flipH="1" flipV="1">
            <a:off x="4373563" y="3864293"/>
            <a:ext cx="5410200" cy="1198562"/>
          </a:xfrm>
          <a:prstGeom prst="wedgeRoundRectCallout">
            <a:avLst>
              <a:gd name="adj1" fmla="val 69778"/>
              <a:gd name="adj2" fmla="val -67139"/>
              <a:gd name="adj3" fmla="val 16667"/>
            </a:avLst>
          </a:prstGeom>
          <a:solidFill>
            <a:schemeClr val="bg1"/>
          </a:solidFill>
          <a:ln w="22225" cap="flat" cmpd="sng">
            <a:solidFill>
              <a:srgbClr val="3C8C93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rot="10800000" lIns="90170" tIns="46990" rIns="90170" bIns="46990" anchor="ctr" anchorCtr="0"/>
          <a:lstStyle/>
          <a:p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借助平行线的“移角”的功能，将三个角转化成一个平角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1269" name="Group 10"/>
          <p:cNvGrpSpPr/>
          <p:nvPr/>
        </p:nvGrpSpPr>
        <p:grpSpPr>
          <a:xfrm>
            <a:off x="4373563" y="1462405"/>
            <a:ext cx="3201987" cy="2209800"/>
            <a:chOff x="0" y="0"/>
            <a:chExt cx="5760" cy="3480"/>
          </a:xfrm>
        </p:grpSpPr>
        <p:pic>
          <p:nvPicPr>
            <p:cNvPr id="11270" name="Picture 1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5" y="581"/>
              <a:ext cx="5415" cy="289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1" name="Rectangle 12"/>
            <p:cNvSpPr/>
            <p:nvPr/>
          </p:nvSpPr>
          <p:spPr>
            <a:xfrm>
              <a:off x="3757" y="2478"/>
              <a:ext cx="832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2400" i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Times New Roman" panose="02020603050405020304" pitchFamily="18" charset="0"/>
                </a:rPr>
                <a:t>C </a:t>
              </a:r>
              <a:endPara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1272" name="Rectangle 13"/>
            <p:cNvSpPr/>
            <p:nvPr/>
          </p:nvSpPr>
          <p:spPr>
            <a:xfrm>
              <a:off x="1458" y="0"/>
              <a:ext cx="79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2400" i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Times New Roman" panose="02020603050405020304" pitchFamily="18" charset="0"/>
                </a:rPr>
                <a:t>A </a:t>
              </a:r>
              <a:endParaRPr lang="zh-CN" altLang="en-US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1273" name="Rectangle 14"/>
            <p:cNvSpPr/>
            <p:nvPr/>
          </p:nvSpPr>
          <p:spPr>
            <a:xfrm>
              <a:off x="0" y="2550"/>
              <a:ext cx="801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2400" i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Times New Roman" panose="02020603050405020304" pitchFamily="18" charset="0"/>
                </a:rPr>
                <a:t>B </a:t>
              </a:r>
              <a:endPara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1274" name="Rectangle 15"/>
            <p:cNvSpPr/>
            <p:nvPr/>
          </p:nvSpPr>
          <p:spPr>
            <a:xfrm>
              <a:off x="1436" y="869"/>
              <a:ext cx="557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  <a:sym typeface="Times New Roman" panose="02020603050405020304" pitchFamily="18" charset="0"/>
                </a:rPr>
                <a:t>1</a:t>
              </a:r>
              <a:endParaRPr lang="zh-CN" altLang="en-US" sz="2000" dirty="0">
                <a:latin typeface="Times New Roman" panose="02020603050405020304" pitchFamily="18" charset="0"/>
                <a:ea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1275" name="Rectangle 16"/>
            <p:cNvSpPr/>
            <p:nvPr/>
          </p:nvSpPr>
          <p:spPr>
            <a:xfrm>
              <a:off x="722" y="2073"/>
              <a:ext cx="557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  <a:sym typeface="Times New Roman" panose="02020603050405020304" pitchFamily="18" charset="0"/>
                </a:rPr>
                <a:t>2</a:t>
              </a:r>
              <a:endParaRPr lang="zh-CN" altLang="en-US" sz="2000" dirty="0">
                <a:latin typeface="Times New Roman" panose="02020603050405020304" pitchFamily="18" charset="0"/>
                <a:ea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1276" name="Rectangle 17"/>
            <p:cNvSpPr/>
            <p:nvPr/>
          </p:nvSpPr>
          <p:spPr>
            <a:xfrm>
              <a:off x="3144" y="2138"/>
              <a:ext cx="557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  <a:sym typeface="Times New Roman" panose="02020603050405020304" pitchFamily="18" charset="0"/>
                </a:rPr>
                <a:t>3</a:t>
              </a:r>
              <a:endParaRPr lang="zh-CN" altLang="en-US" sz="2000" dirty="0">
                <a:latin typeface="Times New Roman" panose="02020603050405020304" pitchFamily="18" charset="0"/>
                <a:ea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1277" name="Rectangle 18"/>
            <p:cNvSpPr/>
            <p:nvPr/>
          </p:nvSpPr>
          <p:spPr>
            <a:xfrm>
              <a:off x="3671" y="1737"/>
              <a:ext cx="330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  <a:sym typeface="Times New Roman" panose="02020603050405020304" pitchFamily="18" charset="0"/>
                </a:rPr>
                <a:t>4</a:t>
              </a:r>
              <a:endParaRPr lang="zh-CN" altLang="en-US" sz="2000" dirty="0">
                <a:latin typeface="Times New Roman" panose="02020603050405020304" pitchFamily="18" charset="0"/>
                <a:ea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1278" name="Rectangle 19"/>
            <p:cNvSpPr/>
            <p:nvPr/>
          </p:nvSpPr>
          <p:spPr>
            <a:xfrm>
              <a:off x="4165" y="2079"/>
              <a:ext cx="557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  <a:sym typeface="Times New Roman" panose="02020603050405020304" pitchFamily="18" charset="0"/>
                </a:rPr>
                <a:t>5</a:t>
              </a:r>
              <a:endParaRPr lang="zh-CN" altLang="en-US" sz="2000" dirty="0">
                <a:latin typeface="Times New Roman" panose="02020603050405020304" pitchFamily="18" charset="0"/>
                <a:ea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1279" name="Rectangle 20"/>
            <p:cNvSpPr/>
            <p:nvPr/>
          </p:nvSpPr>
          <p:spPr>
            <a:xfrm>
              <a:off x="4685" y="247"/>
              <a:ext cx="66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2800" i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Times New Roman" panose="02020603050405020304" pitchFamily="18" charset="0"/>
                </a:rPr>
                <a:t>l </a:t>
              </a:r>
              <a:endParaRPr lang="zh-CN" alt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1280" name="Group 21"/>
          <p:cNvGrpSpPr/>
          <p:nvPr/>
        </p:nvGrpSpPr>
        <p:grpSpPr>
          <a:xfrm>
            <a:off x="7597775" y="1311593"/>
            <a:ext cx="3059113" cy="2443162"/>
            <a:chOff x="0" y="0"/>
            <a:chExt cx="4818" cy="3847"/>
          </a:xfrm>
        </p:grpSpPr>
        <p:sp>
          <p:nvSpPr>
            <p:cNvPr id="11281" name="Rectangle 22"/>
            <p:cNvSpPr/>
            <p:nvPr/>
          </p:nvSpPr>
          <p:spPr>
            <a:xfrm>
              <a:off x="1539" y="0"/>
              <a:ext cx="692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2400" i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Times New Roman" panose="02020603050405020304" pitchFamily="18" charset="0"/>
                </a:rPr>
                <a:t>A </a:t>
              </a:r>
              <a:endPara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grpSp>
          <p:nvGrpSpPr>
            <p:cNvPr id="11282" name="Group 23"/>
            <p:cNvGrpSpPr/>
            <p:nvPr/>
          </p:nvGrpSpPr>
          <p:grpSpPr>
            <a:xfrm>
              <a:off x="0" y="364"/>
              <a:ext cx="4818" cy="3483"/>
              <a:chOff x="0" y="0"/>
              <a:chExt cx="5508" cy="3483"/>
            </a:xfrm>
          </p:grpSpPr>
          <p:pic>
            <p:nvPicPr>
              <p:cNvPr id="11283" name="Picture 24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74" y="0"/>
                <a:ext cx="4731" cy="34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1284" name="Rectangle 25"/>
              <p:cNvSpPr/>
              <p:nvPr/>
            </p:nvSpPr>
            <p:spPr>
              <a:xfrm>
                <a:off x="4676" y="2380"/>
                <a:ext cx="832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en-US" altLang="zh-CN" sz="2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Times New Roman" panose="02020603050405020304" pitchFamily="18" charset="0"/>
                  </a:rPr>
                  <a:t>C </a:t>
                </a:r>
                <a:endParaRPr lang="en-US" altLang="zh-CN" sz="2400" i="1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1285" name="Rectangle 26"/>
              <p:cNvSpPr/>
              <p:nvPr/>
            </p:nvSpPr>
            <p:spPr>
              <a:xfrm>
                <a:off x="0" y="2404"/>
                <a:ext cx="801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en-US" altLang="zh-CN" sz="2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Times New Roman" panose="02020603050405020304" pitchFamily="18" charset="0"/>
                  </a:rPr>
                  <a:t>B </a:t>
                </a:r>
                <a:endParaRPr lang="zh-CN" altLang="en-US" sz="2400" i="1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1286" name="Rectangle 27"/>
              <p:cNvSpPr/>
              <p:nvPr/>
            </p:nvSpPr>
            <p:spPr>
              <a:xfrm>
                <a:off x="1882" y="536"/>
                <a:ext cx="558" cy="62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  <a:sym typeface="Times New Roman" panose="02020603050405020304" pitchFamily="18" charset="0"/>
                  </a:rPr>
                  <a:t>1</a:t>
                </a:r>
                <a:endParaRPr lang="zh-CN" altLang="en-US" sz="2000" dirty="0">
                  <a:latin typeface="Times New Roman" panose="02020603050405020304" pitchFamily="18" charset="0"/>
                  <a:ea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1287" name="Rectangle 28"/>
              <p:cNvSpPr/>
              <p:nvPr/>
            </p:nvSpPr>
            <p:spPr>
              <a:xfrm>
                <a:off x="860" y="1871"/>
                <a:ext cx="558" cy="62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  <a:sym typeface="Times New Roman" panose="02020603050405020304" pitchFamily="18" charset="0"/>
                  </a:rPr>
                  <a:t>2</a:t>
                </a:r>
                <a:endParaRPr lang="zh-CN" altLang="en-US" sz="2000" dirty="0">
                  <a:latin typeface="Times New Roman" panose="02020603050405020304" pitchFamily="18" charset="0"/>
                  <a:ea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1288" name="Rectangle 29"/>
              <p:cNvSpPr/>
              <p:nvPr/>
            </p:nvSpPr>
            <p:spPr>
              <a:xfrm>
                <a:off x="4078" y="1998"/>
                <a:ext cx="558" cy="62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  <a:sym typeface="Times New Roman" panose="02020603050405020304" pitchFamily="18" charset="0"/>
                  </a:rPr>
                  <a:t>3</a:t>
                </a:r>
                <a:endParaRPr lang="zh-CN" altLang="en-US" sz="2000" dirty="0">
                  <a:latin typeface="Times New Roman" panose="02020603050405020304" pitchFamily="18" charset="0"/>
                  <a:ea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1289" name="Rectangle 30"/>
              <p:cNvSpPr/>
              <p:nvPr/>
            </p:nvSpPr>
            <p:spPr>
              <a:xfrm>
                <a:off x="1599" y="1946"/>
                <a:ext cx="558" cy="62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  <a:sym typeface="Times New Roman" panose="02020603050405020304" pitchFamily="18" charset="0"/>
                  </a:rPr>
                  <a:t>4</a:t>
                </a:r>
                <a:endParaRPr lang="zh-CN" altLang="en-US" sz="2000" dirty="0">
                  <a:latin typeface="Times New Roman" panose="02020603050405020304" pitchFamily="18" charset="0"/>
                  <a:ea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1290" name="Rectangle 31"/>
              <p:cNvSpPr/>
              <p:nvPr/>
            </p:nvSpPr>
            <p:spPr>
              <a:xfrm>
                <a:off x="2153" y="1604"/>
                <a:ext cx="558" cy="62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  <a:sym typeface="Times New Roman" panose="02020603050405020304" pitchFamily="18" charset="0"/>
                  </a:rPr>
                  <a:t>5</a:t>
                </a:r>
                <a:endParaRPr lang="zh-CN" altLang="en-US" sz="2000" dirty="0">
                  <a:latin typeface="Times New Roman" panose="02020603050405020304" pitchFamily="18" charset="0"/>
                  <a:ea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1291" name="Rectangle 32"/>
              <p:cNvSpPr/>
              <p:nvPr/>
            </p:nvSpPr>
            <p:spPr>
              <a:xfrm>
                <a:off x="123" y="357"/>
                <a:ext cx="668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Times New Roman" panose="02020603050405020304" pitchFamily="18" charset="0"/>
                  </a:rPr>
                  <a:t>l </a:t>
                </a:r>
                <a:endParaRPr lang="zh-CN" altLang="en-US" sz="2800" i="1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1292" name="Rectangle 33"/>
              <p:cNvSpPr/>
              <p:nvPr/>
            </p:nvSpPr>
            <p:spPr>
              <a:xfrm>
                <a:off x="2020" y="2478"/>
                <a:ext cx="791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en-US" altLang="zh-CN" sz="2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Times New Roman" panose="02020603050405020304" pitchFamily="18" charset="0"/>
                  </a:rPr>
                  <a:t>P </a:t>
                </a:r>
                <a:endParaRPr lang="en-US" altLang="zh-CN" sz="2400" i="1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1293" name="Rectangle 34"/>
              <p:cNvSpPr/>
              <p:nvPr/>
            </p:nvSpPr>
            <p:spPr>
              <a:xfrm>
                <a:off x="2643" y="1858"/>
                <a:ext cx="558" cy="62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  <a:sym typeface="Times New Roman" panose="02020603050405020304" pitchFamily="18" charset="0"/>
                  </a:rPr>
                  <a:t>6</a:t>
                </a:r>
                <a:endParaRPr lang="zh-CN" altLang="en-US" sz="2000" dirty="0">
                  <a:latin typeface="Times New Roman" panose="02020603050405020304" pitchFamily="18" charset="0"/>
                  <a:ea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11294" name="Rectangle 35"/>
            <p:cNvSpPr/>
            <p:nvPr/>
          </p:nvSpPr>
          <p:spPr>
            <a:xfrm>
              <a:off x="2986" y="120"/>
              <a:ext cx="755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2400" i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Times New Roman" panose="02020603050405020304" pitchFamily="18" charset="0"/>
                </a:rPr>
                <a:t>m </a:t>
              </a:r>
              <a:endPara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1295" name="Group 36"/>
          <p:cNvGrpSpPr/>
          <p:nvPr/>
        </p:nvGrpSpPr>
        <p:grpSpPr>
          <a:xfrm>
            <a:off x="1657350" y="1346518"/>
            <a:ext cx="3005138" cy="2520318"/>
            <a:chOff x="0" y="0"/>
            <a:chExt cx="4745" cy="3965"/>
          </a:xfrm>
        </p:grpSpPr>
        <p:sp>
          <p:nvSpPr>
            <p:cNvPr id="11296" name="Line 37"/>
            <p:cNvSpPr/>
            <p:nvPr/>
          </p:nvSpPr>
          <p:spPr>
            <a:xfrm>
              <a:off x="374" y="2647"/>
              <a:ext cx="3240" cy="1112"/>
            </a:xfrm>
            <a:prstGeom prst="line">
              <a:avLst/>
            </a:prstGeom>
            <a:ln w="19050" cap="flat" cmpd="sng">
              <a:solidFill>
                <a:srgbClr val="00B0F0"/>
              </a:solidFill>
              <a:prstDash val="solid"/>
              <a:bevel/>
              <a:headEnd type="none" w="med" len="med"/>
              <a:tailEnd type="none" w="med" len="med"/>
            </a:ln>
            <a:effectLst>
              <a:outerShdw dist="17961" dir="2699999" algn="ctr" rotWithShape="0">
                <a:srgbClr val="999994">
                  <a:alpha val="50000"/>
                </a:srgbClr>
              </a:outerShdw>
            </a:effectLst>
          </p:spPr>
          <p:txBody>
            <a:bodyPr anchor="t" anchorCtr="0">
              <a:spAutoFit/>
            </a:bodyPr>
            <a:lstStyle/>
            <a:p>
              <a:pPr algn="ctr" defTabSz="914400">
                <a:lnSpc>
                  <a:spcPct val="160000"/>
                </a:lnSpc>
              </a:pPr>
              <a:endParaRPr lang="zh-CN" altLang="en-US" sz="25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97" name="Line 38"/>
            <p:cNvSpPr/>
            <p:nvPr/>
          </p:nvSpPr>
          <p:spPr>
            <a:xfrm flipH="1">
              <a:off x="374" y="727"/>
              <a:ext cx="1440" cy="1112"/>
            </a:xfrm>
            <a:prstGeom prst="line">
              <a:avLst/>
            </a:prstGeom>
            <a:ln w="19050" cap="flat" cmpd="sng">
              <a:solidFill>
                <a:srgbClr val="0070C0"/>
              </a:solidFill>
              <a:prstDash val="solid"/>
              <a:bevel/>
              <a:headEnd type="none" w="med" len="med"/>
              <a:tailEnd type="none" w="med" len="med"/>
            </a:ln>
            <a:effectLst>
              <a:outerShdw dist="17961" dir="2699999" algn="ctr" rotWithShape="0">
                <a:srgbClr val="999994">
                  <a:alpha val="50000"/>
                </a:srgbClr>
              </a:outerShdw>
            </a:effectLst>
          </p:spPr>
          <p:txBody>
            <a:bodyPr anchor="t" anchorCtr="0">
              <a:spAutoFit/>
            </a:bodyPr>
            <a:lstStyle/>
            <a:p>
              <a:pPr algn="ctr" defTabSz="914400">
                <a:lnSpc>
                  <a:spcPct val="160000"/>
                </a:lnSpc>
              </a:pPr>
              <a:endParaRPr lang="zh-CN" altLang="en-US" sz="25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98" name="Line 39"/>
            <p:cNvSpPr/>
            <p:nvPr/>
          </p:nvSpPr>
          <p:spPr>
            <a:xfrm>
              <a:off x="1814" y="727"/>
              <a:ext cx="1800" cy="1112"/>
            </a:xfrm>
            <a:prstGeom prst="line">
              <a:avLst/>
            </a:prstGeom>
            <a:ln w="19050" cap="flat" cmpd="sng">
              <a:solidFill>
                <a:srgbClr val="0070C0"/>
              </a:solidFill>
              <a:prstDash val="solid"/>
              <a:bevel/>
              <a:headEnd type="none" w="med" len="med"/>
              <a:tailEnd type="none" w="med" len="med"/>
            </a:ln>
            <a:effectLst>
              <a:outerShdw dist="17961" dir="2699999" algn="ctr" rotWithShape="0">
                <a:srgbClr val="999994">
                  <a:alpha val="50000"/>
                </a:srgbClr>
              </a:outerShdw>
            </a:effectLst>
          </p:spPr>
          <p:txBody>
            <a:bodyPr anchor="t" anchorCtr="0">
              <a:spAutoFit/>
            </a:bodyPr>
            <a:lstStyle/>
            <a:p>
              <a:pPr algn="ctr" defTabSz="914400">
                <a:lnSpc>
                  <a:spcPct val="160000"/>
                </a:lnSpc>
              </a:pPr>
              <a:endParaRPr lang="zh-CN" altLang="en-US" sz="25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99" name="Line 40"/>
            <p:cNvSpPr/>
            <p:nvPr/>
          </p:nvSpPr>
          <p:spPr>
            <a:xfrm flipH="1">
              <a:off x="2774" y="1447"/>
              <a:ext cx="1800" cy="1112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lgDash"/>
              <a:bevel/>
              <a:headEnd type="none" w="med" len="med"/>
              <a:tailEnd type="none" w="med" len="med"/>
            </a:ln>
            <a:effectLst>
              <a:outerShdw dist="17961" dir="2699999" algn="ctr" rotWithShape="0">
                <a:srgbClr val="4D004D">
                  <a:alpha val="50000"/>
                </a:srgbClr>
              </a:outerShdw>
            </a:effectLst>
          </p:spPr>
          <p:txBody>
            <a:bodyPr anchor="t" anchorCtr="0">
              <a:spAutoFit/>
            </a:bodyPr>
            <a:lstStyle/>
            <a:p>
              <a:pPr algn="ctr" defTabSz="914400">
                <a:lnSpc>
                  <a:spcPct val="160000"/>
                </a:lnSpc>
              </a:pPr>
              <a:endParaRPr lang="zh-CN" altLang="en-US" sz="25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300" name="Text Box 41"/>
            <p:cNvSpPr txBox="1"/>
            <p:nvPr/>
          </p:nvSpPr>
          <p:spPr>
            <a:xfrm>
              <a:off x="1553" y="0"/>
              <a:ext cx="583" cy="7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zh-CN" altLang="en-US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zh-CN" altLang="en-US" sz="2400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301" name="Text Box 42"/>
            <p:cNvSpPr txBox="1"/>
            <p:nvPr/>
          </p:nvSpPr>
          <p:spPr>
            <a:xfrm>
              <a:off x="0" y="2612"/>
              <a:ext cx="610" cy="7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zh-CN" altLang="en-US" sz="2400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302" name="Text Box 44"/>
            <p:cNvSpPr txBox="1"/>
            <p:nvPr/>
          </p:nvSpPr>
          <p:spPr>
            <a:xfrm>
              <a:off x="3374" y="2506"/>
              <a:ext cx="610" cy="7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zh-CN" altLang="en-US" sz="24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endParaRPr lang="zh-CN" altLang="en-US" sz="24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303" name="Text Box 45"/>
            <p:cNvSpPr txBox="1"/>
            <p:nvPr/>
          </p:nvSpPr>
          <p:spPr>
            <a:xfrm>
              <a:off x="4108" y="861"/>
              <a:ext cx="637" cy="7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zh-CN" altLang="en-US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endParaRPr lang="zh-CN" altLang="en-US" sz="2400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304" name="曲线 775"/>
            <p:cNvSpPr/>
            <p:nvPr/>
          </p:nvSpPr>
          <p:spPr>
            <a:xfrm>
              <a:off x="3182" y="2348"/>
              <a:ext cx="121" cy="328"/>
            </a:xfrm>
            <a:custGeom>
              <a:avLst/>
              <a:gdLst/>
              <a:ahLst/>
              <a:cxnLst>
                <a:cxn ang="0">
                  <a:pos x="21600" y="0"/>
                </a:cxn>
                <a:cxn ang="0">
                  <a:pos x="0" y="21600"/>
                </a:cxn>
              </a:cxnLst>
              <a:rect l="0" t="0" r="0" b="0"/>
              <a:pathLst>
                <a:path w="21600" h="21600">
                  <a:moveTo>
                    <a:pt x="21600" y="0"/>
                  </a:moveTo>
                  <a:cubicBezTo>
                    <a:pt x="14459" y="7178"/>
                    <a:pt x="7140" y="14421"/>
                    <a:pt x="0" y="21600"/>
                  </a:cubicBezTo>
                </a:path>
              </a:pathLst>
            </a:custGeom>
            <a:noFill/>
            <a:ln w="28575" cap="flat" cmpd="sng">
              <a:solidFill>
                <a:srgbClr val="0070C0"/>
              </a:solidFill>
              <a:prstDash val="solid"/>
              <a:bevel/>
              <a:headEnd type="none" w="med" len="med"/>
              <a:tailEnd type="none" w="med" len="med"/>
            </a:ln>
            <a:effectLst>
              <a:outerShdw dist="17961" dir="2699999" algn="ctr" rotWithShape="0">
                <a:srgbClr val="990099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5" name="自由曲线 777"/>
            <p:cNvSpPr/>
            <p:nvPr/>
          </p:nvSpPr>
          <p:spPr>
            <a:xfrm>
              <a:off x="1681" y="934"/>
              <a:ext cx="311" cy="5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223" y="14400"/>
                </a:cxn>
                <a:cxn ang="0">
                  <a:pos x="14376" y="21600"/>
                </a:cxn>
                <a:cxn ang="0">
                  <a:pos x="21600" y="14400"/>
                </a:cxn>
              </a:cxnLst>
              <a:rect l="0" t="0" r="0" b="0"/>
              <a:pathLst>
                <a:path w="21600" h="21600">
                  <a:moveTo>
                    <a:pt x="0" y="0"/>
                  </a:moveTo>
                  <a:cubicBezTo>
                    <a:pt x="1319" y="2541"/>
                    <a:pt x="4375" y="10164"/>
                    <a:pt x="7223" y="14400"/>
                  </a:cubicBezTo>
                  <a:cubicBezTo>
                    <a:pt x="10070" y="18635"/>
                    <a:pt x="11529" y="21600"/>
                    <a:pt x="14376" y="21600"/>
                  </a:cubicBezTo>
                  <a:cubicBezTo>
                    <a:pt x="17224" y="21600"/>
                    <a:pt x="20280" y="16094"/>
                    <a:pt x="21600" y="14400"/>
                  </a:cubicBez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  <a:effectLst>
              <a:outerShdw dist="17961" dir="2699999" algn="ctr" rotWithShape="0">
                <a:srgbClr val="9900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6" name="自由曲线 779"/>
            <p:cNvSpPr/>
            <p:nvPr/>
          </p:nvSpPr>
          <p:spPr>
            <a:xfrm>
              <a:off x="3442" y="2288"/>
              <a:ext cx="413" cy="130"/>
            </a:xfrm>
            <a:custGeom>
              <a:avLst/>
              <a:gdLst/>
              <a:ahLst/>
              <a:cxnLst>
                <a:cxn ang="0">
                  <a:pos x="0" y="21600"/>
                </a:cxn>
                <a:cxn ang="0">
                  <a:pos x="10852" y="3540"/>
                </a:cxn>
                <a:cxn ang="0">
                  <a:pos x="21600" y="3540"/>
                </a:cxn>
              </a:cxnLst>
              <a:rect l="0" t="0" r="0" b="0"/>
              <a:pathLst>
                <a:path w="21600" h="21600">
                  <a:moveTo>
                    <a:pt x="0" y="21600"/>
                  </a:moveTo>
                  <a:cubicBezTo>
                    <a:pt x="1982" y="18059"/>
                    <a:pt x="6573" y="7081"/>
                    <a:pt x="10852" y="3540"/>
                  </a:cubicBezTo>
                  <a:cubicBezTo>
                    <a:pt x="15130" y="0"/>
                    <a:pt x="19617" y="3186"/>
                    <a:pt x="21600" y="3540"/>
                  </a:cubicBez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  <a:effectLst>
              <a:outerShdw dist="17961" dir="2699999" algn="ctr" rotWithShape="0">
                <a:srgbClr val="9900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7" name="自由曲线 781"/>
            <p:cNvSpPr/>
            <p:nvPr/>
          </p:nvSpPr>
          <p:spPr>
            <a:xfrm>
              <a:off x="612" y="2325"/>
              <a:ext cx="242" cy="323"/>
            </a:xfrm>
            <a:custGeom>
              <a:avLst/>
              <a:gdLst/>
              <a:ahLst/>
              <a:cxnLst>
                <a:cxn ang="0">
                  <a:pos x="0" y="654"/>
                </a:cxn>
                <a:cxn ang="0">
                  <a:pos x="11709" y="2244"/>
                </a:cxn>
                <a:cxn ang="0">
                  <a:pos x="17621" y="11968"/>
                </a:cxn>
                <a:cxn ang="0">
                  <a:pos x="21600" y="21600"/>
                </a:cxn>
              </a:cxnLst>
              <a:rect l="0" t="0" r="0" b="0"/>
              <a:pathLst>
                <a:path w="21600" h="21600">
                  <a:moveTo>
                    <a:pt x="0" y="654"/>
                  </a:moveTo>
                  <a:cubicBezTo>
                    <a:pt x="2273" y="748"/>
                    <a:pt x="8185" y="0"/>
                    <a:pt x="11709" y="2244"/>
                  </a:cubicBezTo>
                  <a:cubicBezTo>
                    <a:pt x="15233" y="4488"/>
                    <a:pt x="15688" y="8135"/>
                    <a:pt x="17621" y="11968"/>
                  </a:cubicBezTo>
                  <a:cubicBezTo>
                    <a:pt x="19553" y="15802"/>
                    <a:pt x="20917" y="19823"/>
                    <a:pt x="21600" y="21600"/>
                  </a:cubicBezTo>
                </a:path>
              </a:pathLst>
            </a:custGeom>
            <a:noFill/>
            <a:ln w="28575" cap="flat" cmpd="sng">
              <a:solidFill>
                <a:srgbClr val="008000"/>
              </a:solidFill>
              <a:prstDash val="solid"/>
              <a:bevel/>
              <a:headEnd type="none" w="med" len="med"/>
              <a:tailEnd type="none" w="med" len="med"/>
            </a:ln>
            <a:effectLst>
              <a:outerShdw dist="17961" dir="2699999" algn="ctr" rotWithShape="0">
                <a:srgbClr val="004D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8" name="自由曲线 783"/>
            <p:cNvSpPr/>
            <p:nvPr/>
          </p:nvSpPr>
          <p:spPr>
            <a:xfrm>
              <a:off x="3079" y="2676"/>
              <a:ext cx="138" cy="3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321" y="7223"/>
                </a:cxn>
                <a:cxn ang="0">
                  <a:pos x="8139" y="14376"/>
                </a:cxn>
                <a:cxn ang="0">
                  <a:pos x="21600" y="21600"/>
                </a:cxn>
              </a:cxnLst>
              <a:rect l="0" t="0" r="0" b="0"/>
              <a:pathLst>
                <a:path w="21600" h="21600">
                  <a:moveTo>
                    <a:pt x="0" y="0"/>
                  </a:moveTo>
                  <a:cubicBezTo>
                    <a:pt x="939" y="1319"/>
                    <a:pt x="3756" y="4375"/>
                    <a:pt x="5321" y="7223"/>
                  </a:cubicBezTo>
                  <a:cubicBezTo>
                    <a:pt x="6886" y="10070"/>
                    <a:pt x="4852" y="11529"/>
                    <a:pt x="8139" y="14376"/>
                  </a:cubicBezTo>
                  <a:cubicBezTo>
                    <a:pt x="11426" y="17224"/>
                    <a:pt x="18939" y="20280"/>
                    <a:pt x="21600" y="21600"/>
                  </a:cubicBezTo>
                </a:path>
              </a:pathLst>
            </a:custGeom>
            <a:noFill/>
            <a:ln w="28575" cap="flat" cmpd="sng">
              <a:solidFill>
                <a:srgbClr val="008000"/>
              </a:solidFill>
              <a:prstDash val="solid"/>
              <a:bevel/>
              <a:headEnd type="none" w="med" len="med"/>
              <a:tailEnd type="none" w="med" len="med"/>
            </a:ln>
            <a:effectLst>
              <a:outerShdw dist="17961" dir="2699999" algn="ctr" rotWithShape="0">
                <a:srgbClr val="004D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9" name="Text Box 43"/>
            <p:cNvSpPr txBox="1"/>
            <p:nvPr/>
          </p:nvSpPr>
          <p:spPr>
            <a:xfrm>
              <a:off x="2261" y="3241"/>
              <a:ext cx="609" cy="7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E</a:t>
              </a:r>
              <a:endParaRPr lang="zh-CN" altLang="en-US" sz="2400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/>
          <p:nvPr/>
        </p:nvSpPr>
        <p:spPr>
          <a:xfrm>
            <a:off x="2424113" y="1013778"/>
            <a:ext cx="7848600" cy="1210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（口答）下列各组角是同一个三角形的内角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吗？为什么？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291" name="Text Box 4"/>
          <p:cNvSpPr txBox="1"/>
          <p:nvPr/>
        </p:nvSpPr>
        <p:spPr>
          <a:xfrm>
            <a:off x="2640013" y="3461703"/>
            <a:ext cx="6781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60°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40°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90°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292" name="Text Box 5"/>
          <p:cNvSpPr txBox="1"/>
          <p:nvPr/>
        </p:nvSpPr>
        <p:spPr>
          <a:xfrm>
            <a:off x="2640013" y="4471353"/>
            <a:ext cx="6477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30°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60°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50°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293" name="Text Box 6"/>
          <p:cNvSpPr txBox="1"/>
          <p:nvPr/>
        </p:nvSpPr>
        <p:spPr>
          <a:xfrm>
            <a:off x="2640013" y="2453640"/>
            <a:ext cx="6781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3°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150°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27°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294" name="Text Box 7"/>
          <p:cNvSpPr txBox="1"/>
          <p:nvPr/>
        </p:nvSpPr>
        <p:spPr>
          <a:xfrm>
            <a:off x="7034213" y="2453640"/>
            <a:ext cx="16002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是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295" name="Text Box 8"/>
          <p:cNvSpPr txBox="1"/>
          <p:nvPr/>
        </p:nvSpPr>
        <p:spPr>
          <a:xfrm>
            <a:off x="6745288" y="3461703"/>
            <a:ext cx="2286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不是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296" name="Text Box 9"/>
          <p:cNvSpPr txBox="1"/>
          <p:nvPr/>
        </p:nvSpPr>
        <p:spPr>
          <a:xfrm>
            <a:off x="6816725" y="4471353"/>
            <a:ext cx="218598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不是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297" name="Text Box 9"/>
          <p:cNvSpPr txBox="1"/>
          <p:nvPr/>
        </p:nvSpPr>
        <p:spPr>
          <a:xfrm>
            <a:off x="2925763" y="5431790"/>
            <a:ext cx="57642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提醒：三角形的内角和为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180°.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298" name="圆角矩形 31"/>
          <p:cNvSpPr/>
          <p:nvPr/>
        </p:nvSpPr>
        <p:spPr>
          <a:xfrm>
            <a:off x="1978025" y="389890"/>
            <a:ext cx="1417955" cy="51308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练一练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/>
      <p:bldP spid="12292" grpId="0"/>
      <p:bldP spid="12293" grpId="0"/>
      <p:bldP spid="12294" grpId="0"/>
      <p:bldP spid="12295" grpId="0"/>
      <p:bldP spid="12296" grpId="0"/>
      <p:bldP spid="1229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Box 6"/>
          <p:cNvSpPr txBox="1"/>
          <p:nvPr/>
        </p:nvSpPr>
        <p:spPr>
          <a:xfrm>
            <a:off x="1851025" y="580390"/>
            <a:ext cx="8597900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【例</a:t>
            </a:r>
            <a:r>
              <a:rPr lang="en-US" altLang="zh-CN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1</a:t>
            </a:r>
            <a:r>
              <a:rPr lang="zh-CN" altLang="en-US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】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如图，在△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中，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=30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°，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=65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°，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 defTabSz="914400"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求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的度数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3316" name="组合 14"/>
          <p:cNvGrpSpPr/>
          <p:nvPr/>
        </p:nvGrpSpPr>
        <p:grpSpPr>
          <a:xfrm>
            <a:off x="7219950" y="2028190"/>
            <a:ext cx="2956560" cy="1990726"/>
            <a:chOff x="0" y="0"/>
            <a:chExt cx="4655" cy="3134"/>
          </a:xfrm>
        </p:grpSpPr>
        <p:grpSp>
          <p:nvGrpSpPr>
            <p:cNvPr id="13317" name="组合 10"/>
            <p:cNvGrpSpPr/>
            <p:nvPr/>
          </p:nvGrpSpPr>
          <p:grpSpPr>
            <a:xfrm>
              <a:off x="552" y="252"/>
              <a:ext cx="3595" cy="2553"/>
              <a:chOff x="0" y="0"/>
              <a:chExt cx="2835" cy="1535"/>
            </a:xfrm>
          </p:grpSpPr>
          <p:cxnSp>
            <p:nvCxnSpPr>
              <p:cNvPr id="13318" name="直接连接符 4"/>
              <p:cNvCxnSpPr/>
              <p:nvPr/>
            </p:nvCxnSpPr>
            <p:spPr>
              <a:xfrm>
                <a:off x="0" y="1492"/>
                <a:ext cx="2835" cy="43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  <p:cxnSp>
            <p:nvCxnSpPr>
              <p:cNvPr id="13319" name="直接连接符 8"/>
              <p:cNvCxnSpPr/>
              <p:nvPr/>
            </p:nvCxnSpPr>
            <p:spPr>
              <a:xfrm flipH="1">
                <a:off x="0" y="0"/>
                <a:ext cx="227" cy="1475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  <p:cxnSp>
            <p:nvCxnSpPr>
              <p:cNvPr id="13320" name="直接连接符 9"/>
              <p:cNvCxnSpPr/>
              <p:nvPr/>
            </p:nvCxnSpPr>
            <p:spPr>
              <a:xfrm>
                <a:off x="222" y="17"/>
                <a:ext cx="2594" cy="1501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</p:grpSp>
        <p:sp>
          <p:nvSpPr>
            <p:cNvPr id="13321" name="文本框 11"/>
            <p:cNvSpPr txBox="1"/>
            <p:nvPr/>
          </p:nvSpPr>
          <p:spPr>
            <a:xfrm>
              <a:off x="4074" y="2409"/>
              <a:ext cx="581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2400" i="1" dirty="0">
                  <a:latin typeface="Times New Roman" panose="02020603050405020304" pitchFamily="18" charset="0"/>
                  <a:ea typeface="黑体" panose="02010609060101010101" charset="-122"/>
                  <a:sym typeface="宋体" panose="02010600030101010101" pitchFamily="2" charset="-122"/>
                </a:rPr>
                <a:t>A</a:t>
              </a:r>
              <a:endParaRPr lang="en-US" altLang="zh-CN" sz="2400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3322" name="文本框 12"/>
            <p:cNvSpPr txBox="1"/>
            <p:nvPr/>
          </p:nvSpPr>
          <p:spPr>
            <a:xfrm>
              <a:off x="259" y="0"/>
              <a:ext cx="581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2400" i="1" dirty="0">
                  <a:latin typeface="Times New Roman" panose="02020603050405020304" pitchFamily="18" charset="0"/>
                  <a:ea typeface="黑体" panose="02010609060101010101" charset="-122"/>
                  <a:sym typeface="宋体" panose="02010600030101010101" pitchFamily="2" charset="-122"/>
                </a:rPr>
                <a:t>B</a:t>
              </a:r>
              <a:endParaRPr lang="en-US" altLang="zh-CN" sz="2400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3323" name="文本框 13"/>
            <p:cNvSpPr txBox="1"/>
            <p:nvPr/>
          </p:nvSpPr>
          <p:spPr>
            <a:xfrm>
              <a:off x="0" y="2381"/>
              <a:ext cx="60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2400" i="1" dirty="0">
                  <a:latin typeface="Times New Roman" panose="02020603050405020304" pitchFamily="18" charset="0"/>
                  <a:ea typeface="黑体" panose="02010609060101010101" charset="-122"/>
                  <a:sym typeface="宋体" panose="02010600030101010101" pitchFamily="2" charset="-122"/>
                </a:rPr>
                <a:t>C</a:t>
              </a:r>
              <a:endParaRPr lang="en-US" altLang="zh-CN" sz="2400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</p:grpSp>
      <p:sp>
        <p:nvSpPr>
          <p:cNvPr id="13324" name="文本框 16"/>
          <p:cNvSpPr txBox="1"/>
          <p:nvPr/>
        </p:nvSpPr>
        <p:spPr>
          <a:xfrm>
            <a:off x="2146300" y="1791653"/>
            <a:ext cx="5303838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∵∠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=180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°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三角形的内角和定理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),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325" name="文本框 17"/>
          <p:cNvSpPr txBox="1"/>
          <p:nvPr/>
        </p:nvSpPr>
        <p:spPr>
          <a:xfrm>
            <a:off x="2214563" y="3072765"/>
            <a:ext cx="4637087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∴∠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=180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°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3326" name="文本框 18"/>
          <p:cNvSpPr txBox="1"/>
          <p:nvPr/>
        </p:nvSpPr>
        <p:spPr>
          <a:xfrm>
            <a:off x="2214563" y="3747453"/>
            <a:ext cx="523557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∵∠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=30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°，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=65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°，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已知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3327" name="文本框 19"/>
          <p:cNvSpPr txBox="1"/>
          <p:nvPr/>
        </p:nvSpPr>
        <p:spPr>
          <a:xfrm>
            <a:off x="2265363" y="4652328"/>
            <a:ext cx="616902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∴∠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=180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°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(30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°＋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65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)=85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3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圆角矩形 31"/>
          <p:cNvSpPr/>
          <p:nvPr/>
        </p:nvSpPr>
        <p:spPr>
          <a:xfrm>
            <a:off x="1919288" y="935038"/>
            <a:ext cx="1384300" cy="46990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练一练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339" name="Rectangle 4"/>
          <p:cNvSpPr/>
          <p:nvPr/>
        </p:nvSpPr>
        <p:spPr>
          <a:xfrm>
            <a:off x="1846263" y="2451259"/>
            <a:ext cx="8763000" cy="52197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(2)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在△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中，∠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:∠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:∠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=1:2:3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，则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en-US" altLang="zh-CN" sz="2800" u="sng" dirty="0">
                <a:latin typeface="Times New Roman" panose="02020603050405020304" pitchFamily="18" charset="0"/>
                <a:ea typeface="黑体" panose="02010609060101010101" charset="-122"/>
              </a:rPr>
              <a:t>        .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endParaRPr lang="zh-CN" altLang="en-US" sz="2800" u="sng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4340" name="Rectangle 11"/>
          <p:cNvSpPr/>
          <p:nvPr/>
        </p:nvSpPr>
        <p:spPr>
          <a:xfrm>
            <a:off x="1846263" y="1757363"/>
            <a:ext cx="87655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(1)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在△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中，∠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=35°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，∠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=43 °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，则∠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en-US" altLang="zh-CN" sz="2800" u="sng" dirty="0">
                <a:latin typeface="Times New Roman" panose="02020603050405020304" pitchFamily="18" charset="0"/>
                <a:ea typeface="黑体" panose="02010609060101010101" charset="-122"/>
              </a:rPr>
              <a:t>        .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4341" name="Rectangle 12"/>
          <p:cNvSpPr/>
          <p:nvPr/>
        </p:nvSpPr>
        <p:spPr>
          <a:xfrm>
            <a:off x="1919288" y="3068638"/>
            <a:ext cx="8305800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(3)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在△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中， 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 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+10°, 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 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+ 10°,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则∠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 </a:t>
            </a:r>
            <a:r>
              <a:rPr lang="en-US" altLang="zh-CN" sz="2800" u="sng" dirty="0">
                <a:latin typeface="Times New Roman" panose="02020603050405020304" pitchFamily="18" charset="0"/>
                <a:ea typeface="黑体" panose="02010609060101010101" charset="-122"/>
              </a:rPr>
              <a:t>     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 ∠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en-US" altLang="zh-CN" sz="2800" u="sng" dirty="0">
                <a:latin typeface="Times New Roman" panose="02020603050405020304" pitchFamily="18" charset="0"/>
                <a:ea typeface="黑体" panose="02010609060101010101" charset="-122"/>
              </a:rPr>
              <a:t>      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，∠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en-US" altLang="zh-CN" sz="2800" u="sng" dirty="0">
                <a:latin typeface="Times New Roman" panose="02020603050405020304" pitchFamily="18" charset="0"/>
                <a:ea typeface="黑体" panose="02010609060101010101" charset="-122"/>
              </a:rPr>
              <a:t>      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4342" name="Text Box 21"/>
          <p:cNvSpPr txBox="1"/>
          <p:nvPr/>
        </p:nvSpPr>
        <p:spPr>
          <a:xfrm>
            <a:off x="9602788" y="1757363"/>
            <a:ext cx="10826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102°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4343" name="Text Box 23"/>
          <p:cNvSpPr txBox="1"/>
          <p:nvPr/>
        </p:nvSpPr>
        <p:spPr>
          <a:xfrm>
            <a:off x="3089275" y="3930650"/>
            <a:ext cx="10826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60°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4344" name="Text Box 24"/>
          <p:cNvSpPr txBox="1"/>
          <p:nvPr/>
        </p:nvSpPr>
        <p:spPr>
          <a:xfrm>
            <a:off x="5237163" y="3930650"/>
            <a:ext cx="10826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50°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4345" name="Text Box 25"/>
          <p:cNvSpPr txBox="1"/>
          <p:nvPr/>
        </p:nvSpPr>
        <p:spPr>
          <a:xfrm>
            <a:off x="7205663" y="3930650"/>
            <a:ext cx="10826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70°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4346" name="Text Box 21"/>
          <p:cNvSpPr txBox="1"/>
          <p:nvPr/>
        </p:nvSpPr>
        <p:spPr>
          <a:xfrm>
            <a:off x="8996363" y="2378075"/>
            <a:ext cx="10826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90°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/>
      <p:bldP spid="14343" grpId="0"/>
      <p:bldP spid="14344" grpId="0"/>
      <p:bldP spid="14345" grpId="0"/>
      <p:bldP spid="1434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99"/>
          <p:cNvSpPr txBox="1"/>
          <p:nvPr/>
        </p:nvSpPr>
        <p:spPr>
          <a:xfrm>
            <a:off x="1929130" y="537845"/>
            <a:ext cx="8305800" cy="15125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0" fontAlgn="auto">
              <a:lnSpc>
                <a:spcPct val="110000"/>
              </a:lnSpc>
            </a:pPr>
            <a:r>
              <a:rPr lang="zh-CN" altLang="en-US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【例</a:t>
            </a:r>
            <a:r>
              <a:rPr lang="en-US" altLang="zh-CN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2</a:t>
            </a:r>
            <a:r>
              <a:rPr lang="zh-CN" altLang="en-US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】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如图，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CE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⊥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AF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垂足为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CE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与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BF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相交于点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40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∠C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30°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求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EDF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DBC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的度数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．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5363" name="图片 -214748261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013700" y="1734503"/>
            <a:ext cx="2058988" cy="1677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文本框 1"/>
          <p:cNvSpPr txBox="1"/>
          <p:nvPr/>
        </p:nvSpPr>
        <p:spPr>
          <a:xfrm>
            <a:off x="1835150" y="2307590"/>
            <a:ext cx="8332788" cy="3881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266700">
              <a:lnSpc>
                <a:spcPct val="11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∵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⊥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AF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266700">
              <a:lnSpc>
                <a:spcPct val="11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∴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DEF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90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266700">
              <a:lnSpc>
                <a:spcPct val="11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∴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EDF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90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°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90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40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50°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   </a:t>
            </a:r>
            <a:endParaRPr lang="en-US" altLang="zh-CN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266700">
              <a:lnSpc>
                <a:spcPct val="11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由三角形的内角和定理得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266700">
              <a:lnSpc>
                <a:spcPct val="11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DBC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CDB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DEF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EDF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>
              <a:lnSpc>
                <a:spcPct val="11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又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∵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CDB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EDF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>
              <a:lnSpc>
                <a:spcPct val="11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∴30°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DBC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40°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90°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>
              <a:lnSpc>
                <a:spcPct val="11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∴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DBC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100°.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3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3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3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3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/>
          <p:nvPr/>
        </p:nvSpPr>
        <p:spPr>
          <a:xfrm>
            <a:off x="1981200" y="554990"/>
            <a:ext cx="8118475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【例</a:t>
            </a:r>
            <a:r>
              <a:rPr lang="en-US" altLang="zh-CN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3</a:t>
            </a:r>
            <a:r>
              <a:rPr lang="zh-CN" altLang="en-US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】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在△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中， 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的度数是∠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的度数的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倍，∠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比∠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大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15°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，求∠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的度数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6387" name="矩形 5"/>
          <p:cNvSpPr/>
          <p:nvPr/>
        </p:nvSpPr>
        <p:spPr>
          <a:xfrm>
            <a:off x="1976438" y="2031365"/>
            <a:ext cx="5414962" cy="11677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: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设∠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为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，则∠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15)°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 从而有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6388" name="矩形 7"/>
          <p:cNvSpPr/>
          <p:nvPr/>
        </p:nvSpPr>
        <p:spPr>
          <a:xfrm>
            <a:off x="2057400" y="3310890"/>
            <a:ext cx="518318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15)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180.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6389" name="矩形 8"/>
          <p:cNvSpPr/>
          <p:nvPr/>
        </p:nvSpPr>
        <p:spPr>
          <a:xfrm>
            <a:off x="2063750" y="3837940"/>
            <a:ext cx="373538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解得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33.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6390" name="矩形 9"/>
          <p:cNvSpPr/>
          <p:nvPr/>
        </p:nvSpPr>
        <p:spPr>
          <a:xfrm>
            <a:off x="1981200" y="4463415"/>
            <a:ext cx="541178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所以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99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15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48.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6391" name="矩形 10"/>
          <p:cNvSpPr/>
          <p:nvPr/>
        </p:nvSpPr>
        <p:spPr>
          <a:xfrm>
            <a:off x="1976438" y="5125403"/>
            <a:ext cx="85852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答： 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的度数分别为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99°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33°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48°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6392" name="AutoShape 11"/>
          <p:cNvSpPr/>
          <p:nvPr/>
        </p:nvSpPr>
        <p:spPr>
          <a:xfrm>
            <a:off x="7391400" y="2639263"/>
            <a:ext cx="3006725" cy="1328968"/>
          </a:xfrm>
          <a:prstGeom prst="wedgeRoundRectCallout">
            <a:avLst>
              <a:gd name="adj1" fmla="val -40685"/>
              <a:gd name="adj2" fmla="val -92620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ffectLst>
            <a:outerShdw dist="17961" dir="2699999" algn="ctr" rotWithShape="0">
              <a:srgbClr val="990099">
                <a:alpha val="50000"/>
              </a:srgbClr>
            </a:outerShdw>
          </a:effectLst>
        </p:spPr>
        <p:txBody>
          <a:bodyPr wrap="square" lIns="90170" tIns="46990" rIns="90170" bIns="46990" anchor="ctr" anchorCtr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几何问题借助方程来解</a:t>
            </a: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这是一个重要的数学思想</a:t>
            </a: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400" dirty="0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2" dur="1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8" grpId="0"/>
      <p:bldP spid="16389" grpId="0"/>
      <p:bldP spid="16390" grpId="0"/>
      <p:bldP spid="16391" grpId="0"/>
      <p:bldP spid="1639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3"/>
          <p:cNvSpPr txBox="1"/>
          <p:nvPr/>
        </p:nvSpPr>
        <p:spPr>
          <a:xfrm>
            <a:off x="2133600" y="642918"/>
            <a:ext cx="7634288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【例</a:t>
            </a:r>
            <a:r>
              <a:rPr lang="en-US" altLang="zh-CN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4</a:t>
            </a:r>
            <a:r>
              <a:rPr lang="zh-CN" altLang="en-US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】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如图，在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中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， ∠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BAC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=40 °, ∠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=75 °,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AD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是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的角平分线，求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ADB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的度数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0243" name="组合 20"/>
          <p:cNvGrpSpPr/>
          <p:nvPr/>
        </p:nvGrpSpPr>
        <p:grpSpPr>
          <a:xfrm>
            <a:off x="7248525" y="2512993"/>
            <a:ext cx="3145968" cy="2260832"/>
            <a:chOff x="0" y="0"/>
            <a:chExt cx="3147085" cy="2260509"/>
          </a:xfrm>
        </p:grpSpPr>
        <p:cxnSp>
          <p:nvCxnSpPr>
            <p:cNvPr id="22542" name="直接连接符 5"/>
            <p:cNvCxnSpPr/>
            <p:nvPr/>
          </p:nvCxnSpPr>
          <p:spPr>
            <a:xfrm>
              <a:off x="288032" y="1872208"/>
              <a:ext cx="2592288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cxnSp>
          <p:nvCxnSpPr>
            <p:cNvPr id="22543" name="直接连接符 7"/>
            <p:cNvCxnSpPr/>
            <p:nvPr/>
          </p:nvCxnSpPr>
          <p:spPr>
            <a:xfrm flipV="1">
              <a:off x="288032" y="360040"/>
              <a:ext cx="2088232" cy="1512168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cxnSp>
          <p:nvCxnSpPr>
            <p:cNvPr id="22544" name="直接连接符 9"/>
            <p:cNvCxnSpPr/>
            <p:nvPr/>
          </p:nvCxnSpPr>
          <p:spPr>
            <a:xfrm>
              <a:off x="2376264" y="360040"/>
              <a:ext cx="504056" cy="1512168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sp>
          <p:nvSpPr>
            <p:cNvPr id="22545" name="TextBox 14"/>
            <p:cNvSpPr txBox="1"/>
            <p:nvPr/>
          </p:nvSpPr>
          <p:spPr>
            <a:xfrm>
              <a:off x="0" y="1728192"/>
              <a:ext cx="386217" cy="4603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>
                <a:buNone/>
              </a:pPr>
              <a:r>
                <a:rPr lang="en-US" altLang="zh-CN" sz="24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24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2546" name="TextBox 15"/>
            <p:cNvSpPr txBox="1"/>
            <p:nvPr/>
          </p:nvSpPr>
          <p:spPr>
            <a:xfrm>
              <a:off x="2760868" y="1800200"/>
              <a:ext cx="386217" cy="4603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>
                <a:buNone/>
              </a:pPr>
              <a:r>
                <a:rPr lang="en-US" altLang="zh-CN" sz="24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24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2547" name="TextBox 16"/>
            <p:cNvSpPr txBox="1"/>
            <p:nvPr/>
          </p:nvSpPr>
          <p:spPr>
            <a:xfrm>
              <a:off x="2376264" y="0"/>
              <a:ext cx="386217" cy="4603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>
                <a:buNone/>
              </a:pPr>
              <a:r>
                <a:rPr lang="en-US" altLang="zh-CN" sz="24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endParaRPr lang="en-US" altLang="zh-CN" sz="24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cxnSp>
          <p:nvCxnSpPr>
            <p:cNvPr id="22548" name="直接连接符 18"/>
            <p:cNvCxnSpPr/>
            <p:nvPr/>
          </p:nvCxnSpPr>
          <p:spPr>
            <a:xfrm flipV="1">
              <a:off x="288032" y="1152128"/>
              <a:ext cx="2376264" cy="720080"/>
            </a:xfrm>
            <a:prstGeom prst="line">
              <a:avLst/>
            </a:prstGeom>
            <a:ln w="254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sp>
          <p:nvSpPr>
            <p:cNvPr id="22549" name="TextBox 19"/>
            <p:cNvSpPr txBox="1"/>
            <p:nvPr/>
          </p:nvSpPr>
          <p:spPr>
            <a:xfrm>
              <a:off x="2688860" y="834479"/>
              <a:ext cx="403368" cy="4603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>
                <a:buNone/>
              </a:pPr>
              <a:r>
                <a:rPr lang="en-US" altLang="zh-CN" sz="24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endParaRPr lang="en-US" altLang="zh-CN" sz="24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0252" name="TextBox 21"/>
          <p:cNvSpPr txBox="1"/>
          <p:nvPr/>
        </p:nvSpPr>
        <p:spPr>
          <a:xfrm>
            <a:off x="2206625" y="2224068"/>
            <a:ext cx="716978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:   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由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BAC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=40 °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AD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是△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的角平分线，得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0253" name="组合 24"/>
          <p:cNvGrpSpPr/>
          <p:nvPr/>
        </p:nvGrpSpPr>
        <p:grpSpPr>
          <a:xfrm>
            <a:off x="2609850" y="2873356"/>
            <a:ext cx="3295015" cy="742950"/>
            <a:chOff x="0" y="0"/>
            <a:chExt cx="3295115" cy="744083"/>
          </a:xfrm>
        </p:grpSpPr>
        <p:sp>
          <p:nvSpPr>
            <p:cNvPr id="22540" name="TextBox 22"/>
            <p:cNvSpPr txBox="1"/>
            <p:nvPr/>
          </p:nvSpPr>
          <p:spPr>
            <a:xfrm>
              <a:off x="0" y="114399"/>
              <a:ext cx="3295115" cy="4610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∠</a:t>
              </a:r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BAD</a:t>
              </a: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=   ∠</a:t>
              </a:r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BAC</a:t>
              </a: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=20 °.</a:t>
              </a:r>
              <a:endPara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graphicFrame>
          <p:nvGraphicFramePr>
            <p:cNvPr id="22541" name="Object 15"/>
            <p:cNvGraphicFramePr/>
            <p:nvPr/>
          </p:nvGraphicFramePr>
          <p:xfrm>
            <a:off x="1180004" y="0"/>
            <a:ext cx="288032" cy="74408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3" name="" r:id="rId1" imgW="3657600" imgH="9448800" progId="Equation.DSMT4">
                    <p:embed/>
                  </p:oleObj>
                </mc:Choice>
                <mc:Fallback>
                  <p:oleObj name="" r:id="rId1" imgW="3657600" imgH="9448800" progId="Equation.DSMT4">
                    <p:embed/>
                    <p:pic>
                      <p:nvPicPr>
                        <p:cNvPr id="0" name="图片 3072" descr="image20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180004" y="0"/>
                          <a:ext cx="288032" cy="74408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256" name="TextBox 25"/>
          <p:cNvSpPr txBox="1"/>
          <p:nvPr/>
        </p:nvSpPr>
        <p:spPr>
          <a:xfrm>
            <a:off x="2587625" y="3665518"/>
            <a:ext cx="3605530" cy="23069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在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ABD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中，</a:t>
            </a:r>
            <a:endParaRPr lang="en-US" altLang="zh-CN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ADB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=180°-∠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-∠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BAD</a:t>
            </a:r>
            <a:endParaRPr lang="en-US" altLang="zh-CN" sz="2400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=180°-75°-20°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=85°.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257" name="任意多边形 5"/>
          <p:cNvSpPr/>
          <p:nvPr/>
        </p:nvSpPr>
        <p:spPr>
          <a:xfrm>
            <a:off x="9877425" y="4178281"/>
            <a:ext cx="153988" cy="211137"/>
          </a:xfrm>
          <a:custGeom>
            <a:avLst/>
            <a:gdLst/>
            <a:ahLst/>
            <a:cxnLst>
              <a:cxn ang="0">
                <a:pos x="153988" y="4341"/>
              </a:cxn>
              <a:cxn ang="0">
                <a:pos x="91222" y="4341"/>
              </a:cxn>
              <a:cxn ang="0">
                <a:pos x="27834" y="52723"/>
              </a:cxn>
              <a:cxn ang="0">
                <a:pos x="2355" y="132320"/>
              </a:cxn>
              <a:cxn ang="0">
                <a:pos x="2355" y="211137"/>
              </a:cxn>
            </a:cxnLst>
            <a:rect l="0" t="0" r="0" b="0"/>
            <a:pathLst>
              <a:path w="157346" h="171807">
                <a:moveTo>
                  <a:pt x="157346" y="3532"/>
                </a:moveTo>
                <a:cubicBezTo>
                  <a:pt x="145916" y="2897"/>
                  <a:pt x="119246" y="-4088"/>
                  <a:pt x="93211" y="3532"/>
                </a:cubicBezTo>
                <a:cubicBezTo>
                  <a:pt x="67176" y="11152"/>
                  <a:pt x="46856" y="21947"/>
                  <a:pt x="28441" y="42902"/>
                </a:cubicBezTo>
                <a:cubicBezTo>
                  <a:pt x="10026" y="63857"/>
                  <a:pt x="7486" y="81637"/>
                  <a:pt x="2406" y="107672"/>
                </a:cubicBezTo>
                <a:cubicBezTo>
                  <a:pt x="-2674" y="133707"/>
                  <a:pt x="1771" y="160377"/>
                  <a:pt x="2406" y="171807"/>
                </a:cubicBezTo>
              </a:path>
            </a:pathLst>
          </a:custGeom>
          <a:noFill/>
          <a:ln w="25400" cap="flat" cmpd="sng">
            <a:solidFill>
              <a:srgbClr val="00B050">
                <a:alpha val="100000"/>
              </a:srgbClr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8" name="任意多边形 6"/>
          <p:cNvSpPr/>
          <p:nvPr/>
        </p:nvSpPr>
        <p:spPr>
          <a:xfrm rot="7860000">
            <a:off x="7824788" y="4168756"/>
            <a:ext cx="153987" cy="211137"/>
          </a:xfrm>
          <a:custGeom>
            <a:avLst/>
            <a:gdLst/>
            <a:ahLst/>
            <a:cxnLst>
              <a:cxn ang="0">
                <a:pos x="153987" y="4341"/>
              </a:cxn>
              <a:cxn ang="0">
                <a:pos x="91221" y="4341"/>
              </a:cxn>
              <a:cxn ang="0">
                <a:pos x="27834" y="52723"/>
              </a:cxn>
              <a:cxn ang="0">
                <a:pos x="2355" y="132320"/>
              </a:cxn>
              <a:cxn ang="0">
                <a:pos x="2355" y="211137"/>
              </a:cxn>
            </a:cxnLst>
            <a:rect l="0" t="0" r="0" b="0"/>
            <a:pathLst>
              <a:path w="157346" h="171807">
                <a:moveTo>
                  <a:pt x="157346" y="3532"/>
                </a:moveTo>
                <a:cubicBezTo>
                  <a:pt x="145916" y="2897"/>
                  <a:pt x="119246" y="-4088"/>
                  <a:pt x="93211" y="3532"/>
                </a:cubicBezTo>
                <a:cubicBezTo>
                  <a:pt x="67176" y="11152"/>
                  <a:pt x="46856" y="21947"/>
                  <a:pt x="28441" y="42902"/>
                </a:cubicBezTo>
                <a:cubicBezTo>
                  <a:pt x="10026" y="63857"/>
                  <a:pt x="7486" y="81637"/>
                  <a:pt x="2406" y="107672"/>
                </a:cubicBezTo>
                <a:cubicBezTo>
                  <a:pt x="-2674" y="133707"/>
                  <a:pt x="1771" y="160377"/>
                  <a:pt x="2406" y="171807"/>
                </a:cubicBezTo>
              </a:path>
            </a:pathLst>
          </a:custGeom>
          <a:noFill/>
          <a:ln w="25400" cap="flat" cmpd="sng">
            <a:solidFill>
              <a:srgbClr val="00B050">
                <a:alpha val="100000"/>
              </a:srgbClr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9" name="任意多边形 7"/>
          <p:cNvSpPr/>
          <p:nvPr/>
        </p:nvSpPr>
        <p:spPr>
          <a:xfrm rot="9060000">
            <a:off x="8020050" y="4243368"/>
            <a:ext cx="88900" cy="128588"/>
          </a:xfrm>
          <a:custGeom>
            <a:avLst/>
            <a:gdLst/>
            <a:ahLst/>
            <a:cxnLst>
              <a:cxn ang="0">
                <a:pos x="88900" y="2644"/>
              </a:cxn>
              <a:cxn ang="0">
                <a:pos x="52664" y="2644"/>
              </a:cxn>
              <a:cxn ang="0">
                <a:pos x="16069" y="32110"/>
              </a:cxn>
              <a:cxn ang="0">
                <a:pos x="1359" y="80587"/>
              </a:cxn>
              <a:cxn ang="0">
                <a:pos x="1359" y="128588"/>
              </a:cxn>
            </a:cxnLst>
            <a:rect l="0" t="0" r="0" b="0"/>
            <a:pathLst>
              <a:path w="157346" h="171807">
                <a:moveTo>
                  <a:pt x="157346" y="3532"/>
                </a:moveTo>
                <a:cubicBezTo>
                  <a:pt x="145916" y="2897"/>
                  <a:pt x="119246" y="-4088"/>
                  <a:pt x="93211" y="3532"/>
                </a:cubicBezTo>
                <a:cubicBezTo>
                  <a:pt x="67176" y="11152"/>
                  <a:pt x="46856" y="21947"/>
                  <a:pt x="28441" y="42902"/>
                </a:cubicBezTo>
                <a:cubicBezTo>
                  <a:pt x="10026" y="63857"/>
                  <a:pt x="7486" y="81637"/>
                  <a:pt x="2406" y="107672"/>
                </a:cubicBezTo>
                <a:cubicBezTo>
                  <a:pt x="-2674" y="133707"/>
                  <a:pt x="1771" y="160377"/>
                  <a:pt x="2406" y="171807"/>
                </a:cubicBezTo>
              </a:path>
            </a:pathLst>
          </a:custGeom>
          <a:noFill/>
          <a:ln w="25400" cap="flat" cmpd="sng">
            <a:solidFill>
              <a:srgbClr val="0000FF">
                <a:alpha val="100000"/>
              </a:srgbClr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60" name="任意多边形 8"/>
          <p:cNvSpPr/>
          <p:nvPr/>
        </p:nvSpPr>
        <p:spPr>
          <a:xfrm rot="-7680000">
            <a:off x="9693275" y="3708381"/>
            <a:ext cx="228600" cy="187325"/>
          </a:xfrm>
          <a:custGeom>
            <a:avLst/>
            <a:gdLst/>
            <a:ahLst/>
            <a:cxnLst>
              <a:cxn ang="0">
                <a:pos x="228600" y="3851"/>
              </a:cxn>
              <a:cxn ang="0">
                <a:pos x="135422" y="3851"/>
              </a:cxn>
              <a:cxn ang="0">
                <a:pos x="41320" y="46777"/>
              </a:cxn>
              <a:cxn ang="0">
                <a:pos x="3496" y="117397"/>
              </a:cxn>
              <a:cxn ang="0">
                <a:pos x="3496" y="187325"/>
              </a:cxn>
            </a:cxnLst>
            <a:rect l="0" t="0" r="0" b="0"/>
            <a:pathLst>
              <a:path w="157346" h="171807">
                <a:moveTo>
                  <a:pt x="157346" y="3532"/>
                </a:moveTo>
                <a:cubicBezTo>
                  <a:pt x="145916" y="2897"/>
                  <a:pt x="119246" y="-4088"/>
                  <a:pt x="93211" y="3532"/>
                </a:cubicBezTo>
                <a:cubicBezTo>
                  <a:pt x="67176" y="11152"/>
                  <a:pt x="46856" y="21947"/>
                  <a:pt x="28441" y="42902"/>
                </a:cubicBezTo>
                <a:cubicBezTo>
                  <a:pt x="10026" y="63857"/>
                  <a:pt x="7486" y="81637"/>
                  <a:pt x="2406" y="107672"/>
                </a:cubicBezTo>
                <a:cubicBezTo>
                  <a:pt x="-2674" y="133707"/>
                  <a:pt x="1771" y="160377"/>
                  <a:pt x="2406" y="171807"/>
                </a:cubicBezTo>
              </a:path>
            </a:pathLst>
          </a:custGeom>
          <a:noFill/>
          <a:ln w="25400" cap="flat" cmpd="sng">
            <a:solidFill>
              <a:srgbClr val="FF0000">
                <a:alpha val="100000"/>
              </a:srgbClr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10261" name="直接连接符 18"/>
          <p:cNvCxnSpPr/>
          <p:nvPr/>
        </p:nvCxnSpPr>
        <p:spPr>
          <a:xfrm flipV="1">
            <a:off x="7591425" y="3665518"/>
            <a:ext cx="2320925" cy="703263"/>
          </a:xfrm>
          <a:prstGeom prst="line">
            <a:avLst/>
          </a:prstGeom>
          <a:ln w="25400" cap="flat" cmpd="sng">
            <a:solidFill>
              <a:srgbClr val="0070C0"/>
            </a:solidFill>
            <a:prstDash val="solid"/>
            <a:bevel/>
            <a:headEnd type="none" w="med" len="med"/>
            <a:tailEnd type="none" w="med" len="med"/>
          </a:ln>
        </p:spPr>
      </p:cxn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52" grpId="0"/>
      <p:bldP spid="1025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3" descr="暴风截图201731625868397"/>
          <p:cNvPicPr>
            <a:picLocks noChangeAspect="1"/>
          </p:cNvPicPr>
          <p:nvPr/>
        </p:nvPicPr>
        <p:blipFill>
          <a:blip r:embed="rId1">
            <a:clrChange>
              <a:clrFrom>
                <a:srgbClr val="D4D5C7"/>
              </a:clrFrom>
              <a:clrTo>
                <a:srgbClr val="D4D5C7">
                  <a:alpha val="0"/>
                </a:srgbClr>
              </a:clrTo>
            </a:clrChange>
          </a:blip>
          <a:srcRect l="11223" t="28220" r="66257" b="48172"/>
          <a:stretch>
            <a:fillRect/>
          </a:stretch>
        </p:blipFill>
        <p:spPr>
          <a:xfrm>
            <a:off x="1990725" y="1454150"/>
            <a:ext cx="2268538" cy="1784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1" name="图片 5" descr="暴风截图201731625868397"/>
          <p:cNvPicPr>
            <a:picLocks noChangeAspect="1"/>
          </p:cNvPicPr>
          <p:nvPr/>
        </p:nvPicPr>
        <p:blipFill>
          <a:blip r:embed="rId1">
            <a:clrChange>
              <a:clrFrom>
                <a:srgbClr val="E0DFDA"/>
              </a:clrFrom>
              <a:clrTo>
                <a:srgbClr val="E0DFDA">
                  <a:alpha val="0"/>
                </a:srgbClr>
              </a:clrTo>
            </a:clrChange>
          </a:blip>
          <a:srcRect l="10823" t="65404" r="57907" b="14655"/>
          <a:stretch>
            <a:fillRect/>
          </a:stretch>
        </p:blipFill>
        <p:spPr>
          <a:xfrm>
            <a:off x="4132263" y="4191000"/>
            <a:ext cx="3168650" cy="15160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12" name="组合 7"/>
          <p:cNvGrpSpPr/>
          <p:nvPr/>
        </p:nvGrpSpPr>
        <p:grpSpPr>
          <a:xfrm>
            <a:off x="7591425" y="1233488"/>
            <a:ext cx="2882900" cy="2438400"/>
            <a:chOff x="0" y="0"/>
            <a:chExt cx="4538" cy="3840"/>
          </a:xfrm>
        </p:grpSpPr>
        <p:pic>
          <p:nvPicPr>
            <p:cNvPr id="17413" name="图片 4" descr="暴风截图201731625868397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E0DFDB"/>
                </a:clrFrom>
                <a:clrTo>
                  <a:srgbClr val="E0DFDB">
                    <a:alpha val="0"/>
                  </a:srgbClr>
                </a:clrTo>
              </a:clrChange>
            </a:blip>
            <a:srcRect l="62173" t="28220" r="10448" b="40884"/>
            <a:stretch>
              <a:fillRect/>
            </a:stretch>
          </p:blipFill>
          <p:spPr>
            <a:xfrm>
              <a:off x="0" y="0"/>
              <a:ext cx="4538" cy="38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4" name="矩形 6"/>
            <p:cNvSpPr/>
            <p:nvPr/>
          </p:nvSpPr>
          <p:spPr>
            <a:xfrm>
              <a:off x="1357" y="2903"/>
              <a:ext cx="1020" cy="794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square" anchor="t" anchorCtr="0"/>
            <a:lstStyle/>
            <a:p>
              <a:pPr defTabSz="91440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7415" name="Rectangle 10"/>
          <p:cNvSpPr/>
          <p:nvPr/>
        </p:nvSpPr>
        <p:spPr>
          <a:xfrm>
            <a:off x="4811713" y="715963"/>
            <a:ext cx="18084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914400"/>
            <a:r>
              <a:rPr lang="zh-CN" altLang="en-US" sz="32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基本图形</a:t>
            </a:r>
            <a:endParaRPr lang="zh-CN" altLang="en-US" sz="3200" dirty="0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416" name="文本框 9"/>
          <p:cNvSpPr txBox="1"/>
          <p:nvPr/>
        </p:nvSpPr>
        <p:spPr>
          <a:xfrm>
            <a:off x="2397443" y="5707063"/>
            <a:ext cx="75380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由三角形的内角和定理易得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C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D.</a:t>
            </a:r>
            <a:endParaRPr lang="en-US" altLang="zh-CN" sz="2800" i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7" name="文本框 10"/>
          <p:cNvSpPr txBox="1"/>
          <p:nvPr/>
        </p:nvSpPr>
        <p:spPr>
          <a:xfrm>
            <a:off x="2429828" y="3581400"/>
            <a:ext cx="75501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由三角形的内角和定理易得∠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1+∠2=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3+∠4.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8" name="圆角矩形 31"/>
          <p:cNvSpPr/>
          <p:nvPr/>
        </p:nvSpPr>
        <p:spPr>
          <a:xfrm>
            <a:off x="1803400" y="255905"/>
            <a:ext cx="1758950" cy="46037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总结归纳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7419" name="组合 12"/>
          <p:cNvGrpSpPr/>
          <p:nvPr/>
        </p:nvGrpSpPr>
        <p:grpSpPr>
          <a:xfrm>
            <a:off x="4813300" y="1392238"/>
            <a:ext cx="2740025" cy="1951037"/>
            <a:chOff x="0" y="0"/>
            <a:chExt cx="4315" cy="3071"/>
          </a:xfrm>
        </p:grpSpPr>
        <p:grpSp>
          <p:nvGrpSpPr>
            <p:cNvPr id="17420" name="组合 6"/>
            <p:cNvGrpSpPr/>
            <p:nvPr/>
          </p:nvGrpSpPr>
          <p:grpSpPr>
            <a:xfrm>
              <a:off x="0" y="0"/>
              <a:ext cx="4315" cy="3071"/>
              <a:chOff x="0" y="0"/>
              <a:chExt cx="4315" cy="3071"/>
            </a:xfrm>
          </p:grpSpPr>
          <p:pic>
            <p:nvPicPr>
              <p:cNvPr id="17421" name="图片 1" descr="暴风截图201731625868397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DBDAD5"/>
                  </a:clrFrom>
                  <a:clrTo>
                    <a:srgbClr val="DBDAD5">
                      <a:alpha val="0"/>
                    </a:srgbClr>
                  </a:clrTo>
                </a:clrChange>
              </a:blip>
              <a:srcRect l="34843" t="28220" r="40752" b="47606"/>
              <a:stretch>
                <a:fillRect/>
              </a:stretch>
            </p:blipFill>
            <p:spPr>
              <a:xfrm>
                <a:off x="0" y="-1"/>
                <a:ext cx="4042" cy="300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2" name="弧形 4"/>
              <p:cNvSpPr/>
              <p:nvPr/>
            </p:nvSpPr>
            <p:spPr>
              <a:xfrm rot="15420000">
                <a:off x="2875" y="1631"/>
                <a:ext cx="1440" cy="1440"/>
              </a:xfrm>
              <a:custGeom>
                <a:avLst/>
                <a:gdLst/>
                <a:ahLst/>
                <a:cxnLst>
                  <a:cxn ang="10800000">
                    <a:pos x="719" y="0"/>
                  </a:cxn>
                  <a:cxn ang="18160235">
                    <a:pos x="720" y="720"/>
                  </a:cxn>
                  <a:cxn ang="25520471">
                    <a:pos x="1374" y="419"/>
                  </a:cxn>
                </a:cxnLst>
                <a:rect l="0" t="0" r="0" b="0"/>
                <a:pathLst>
                  <a:path w="1440" h="1440" stroke="0">
                    <a:moveTo>
                      <a:pt x="719" y="0"/>
                    </a:moveTo>
                    <a:cubicBezTo>
                      <a:pt x="1009" y="0"/>
                      <a:pt x="1260" y="172"/>
                      <a:pt x="1373" y="419"/>
                    </a:cubicBezTo>
                    <a:lnTo>
                      <a:pt x="720" y="720"/>
                    </a:lnTo>
                    <a:close/>
                  </a:path>
                  <a:path w="1440" h="1440" fill="none">
                    <a:moveTo>
                      <a:pt x="719" y="0"/>
                    </a:moveTo>
                    <a:cubicBezTo>
                      <a:pt x="1009" y="0"/>
                      <a:pt x="1260" y="172"/>
                      <a:pt x="1373" y="419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7423" name="文本框 11"/>
            <p:cNvSpPr txBox="1"/>
            <p:nvPr/>
          </p:nvSpPr>
          <p:spPr>
            <a:xfrm>
              <a:off x="2414" y="1798"/>
              <a:ext cx="544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r>
                <a:rPr lang="en-US" altLang="zh-CN" dirty="0">
                  <a:latin typeface="Arial" panose="020B0604020202020204" pitchFamily="34" charset="0"/>
                  <a:ea typeface="宋体" panose="02010600030101010101" pitchFamily="2" charset="-122"/>
                </a:rPr>
                <a:t>4</a:t>
              </a:r>
              <a:endParaRPr lang="en-US" altLang="zh-CN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7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7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组合 151"/>
          <p:cNvGrpSpPr/>
          <p:nvPr/>
        </p:nvGrpSpPr>
        <p:grpSpPr>
          <a:xfrm>
            <a:off x="4216926" y="1205244"/>
            <a:ext cx="3909987" cy="773918"/>
            <a:chOff x="7038412" y="5298115"/>
            <a:chExt cx="3099874" cy="517828"/>
          </a:xfrm>
        </p:grpSpPr>
        <p:grpSp>
          <p:nvGrpSpPr>
            <p:cNvPr id="153" name="组合 152"/>
            <p:cNvGrpSpPr/>
            <p:nvPr/>
          </p:nvGrpSpPr>
          <p:grpSpPr>
            <a:xfrm>
              <a:off x="7038412" y="5298115"/>
              <a:ext cx="3099874" cy="517828"/>
              <a:chOff x="5718131" y="5650928"/>
              <a:chExt cx="4596458" cy="767829"/>
            </a:xfrm>
          </p:grpSpPr>
          <p:sp>
            <p:nvSpPr>
              <p:cNvPr id="156" name="圆角矩形 155"/>
              <p:cNvSpPr/>
              <p:nvPr/>
            </p:nvSpPr>
            <p:spPr>
              <a:xfrm>
                <a:off x="5718131" y="5650928"/>
                <a:ext cx="4596458" cy="767829"/>
              </a:xfrm>
              <a:prstGeom prst="roundRect">
                <a:avLst>
                  <a:gd name="adj" fmla="val 50000"/>
                </a:avLst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8" name="圆角矩形 157"/>
              <p:cNvSpPr/>
              <p:nvPr/>
            </p:nvSpPr>
            <p:spPr>
              <a:xfrm>
                <a:off x="5829672" y="5747159"/>
                <a:ext cx="4373372" cy="57536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5" name="TextBox 19"/>
            <p:cNvSpPr txBox="1"/>
            <p:nvPr/>
          </p:nvSpPr>
          <p:spPr>
            <a:xfrm>
              <a:off x="7752953" y="5433395"/>
              <a:ext cx="245676" cy="1691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10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59" name="标题 1"/>
          <p:cNvSpPr txBox="1"/>
          <p:nvPr/>
        </p:nvSpPr>
        <p:spPr>
          <a:xfrm>
            <a:off x="4669693" y="1214517"/>
            <a:ext cx="3004449" cy="512945"/>
          </a:xfrm>
          <a:prstGeom prst="rect">
            <a:avLst/>
          </a:prstGeom>
        </p:spPr>
        <p:txBody>
          <a:bodyPr lIns="68561" tIns="34281" rIns="68561" bIns="34281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700" dirty="0" smtClean="0">
                <a:latin typeface="造字工房悦黑（非商用）常规体" pitchFamily="2" charset="-122"/>
                <a:ea typeface="造字工房悦黑（非商用）常规体" pitchFamily="2" charset="-122"/>
              </a:rPr>
              <a:t>目录页</a:t>
            </a:r>
            <a:endParaRPr lang="zh-CN" altLang="en-US" sz="2700" dirty="0"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24497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58177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72934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779934" y="2691858"/>
            <a:ext cx="1167146" cy="1167146"/>
            <a:chOff x="9674578" y="2446144"/>
            <a:chExt cx="1556194" cy="1556194"/>
          </a:xfrm>
        </p:grpSpPr>
        <p:grpSp>
          <p:nvGrpSpPr>
            <p:cNvPr id="58" name="组合 57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62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06966" y="2691858"/>
            <a:ext cx="1167146" cy="1167146"/>
            <a:chOff x="3843955" y="2446144"/>
            <a:chExt cx="1556194" cy="1556194"/>
          </a:xfrm>
        </p:grpSpPr>
        <p:grpSp>
          <p:nvGrpSpPr>
            <p:cNvPr id="44" name="组合 4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4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50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4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5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6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7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8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9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0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1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2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653259" y="2691858"/>
            <a:ext cx="1167146" cy="1167146"/>
            <a:chOff x="6839012" y="2446144"/>
            <a:chExt cx="1556194" cy="1556194"/>
          </a:xfrm>
        </p:grpSpPr>
        <p:grpSp>
          <p:nvGrpSpPr>
            <p:cNvPr id="51" name="组合 5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5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3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164080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77399" y="2691212"/>
            <a:ext cx="1167146" cy="1167146"/>
            <a:chOff x="997758" y="2442742"/>
            <a:chExt cx="1556194" cy="1556194"/>
          </a:xfrm>
        </p:grpSpPr>
        <p:grpSp>
          <p:nvGrpSpPr>
            <p:cNvPr id="10" name="组合 9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11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0">
        <p15:prstTrans prst="curtains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53" grpId="0"/>
      <p:bldP spid="60" grpId="0"/>
      <p:bldP spid="2" grpId="1"/>
      <p:bldP spid="2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 smtClean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当堂反馈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48321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即学即用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3702496" y="2617997"/>
            <a:ext cx="1404000" cy="1404000"/>
            <a:chOff x="6839012" y="2446144"/>
            <a:chExt cx="1556194" cy="1556194"/>
          </a:xfrm>
        </p:grpSpPr>
        <p:grpSp>
          <p:nvGrpSpPr>
            <p:cNvPr id="31" name="组合 3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33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8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8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624965" y="182245"/>
            <a:ext cx="2261235" cy="70675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185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" name="矩形 1"/>
            <p:cNvSpPr/>
            <p:nvPr/>
          </p:nvSpPr>
          <p:spPr>
            <a:xfrm>
              <a:off x="4283863" y="505473"/>
              <a:ext cx="4283494" cy="8075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当堂练习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18435" name="矩形 2"/>
          <p:cNvSpPr/>
          <p:nvPr/>
        </p:nvSpPr>
        <p:spPr>
          <a:xfrm>
            <a:off x="1847850" y="962025"/>
            <a:ext cx="36131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1.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求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出下列各图中的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值．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8436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2313" y="1538288"/>
            <a:ext cx="3241675" cy="1897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7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4463" y="1457325"/>
            <a:ext cx="2481262" cy="1839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8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0788" y="4230688"/>
            <a:ext cx="2668587" cy="1609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9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6513" y="4275138"/>
            <a:ext cx="3062287" cy="1519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40" name="TextBox 11"/>
          <p:cNvSpPr txBox="1"/>
          <p:nvPr/>
        </p:nvSpPr>
        <p:spPr>
          <a:xfrm>
            <a:off x="3432175" y="3482975"/>
            <a:ext cx="89027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=70 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441" name="TextBox 12"/>
          <p:cNvSpPr txBox="1"/>
          <p:nvPr/>
        </p:nvSpPr>
        <p:spPr>
          <a:xfrm>
            <a:off x="7032625" y="3409950"/>
            <a:ext cx="81407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=60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442" name="TextBox 13"/>
          <p:cNvSpPr txBox="1"/>
          <p:nvPr/>
        </p:nvSpPr>
        <p:spPr>
          <a:xfrm>
            <a:off x="3451225" y="6045200"/>
            <a:ext cx="89027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=30 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443" name="TextBox 14"/>
          <p:cNvSpPr txBox="1"/>
          <p:nvPr/>
        </p:nvSpPr>
        <p:spPr>
          <a:xfrm>
            <a:off x="7556500" y="5973763"/>
            <a:ext cx="89027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=50 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0" grpId="0"/>
      <p:bldP spid="18441" grpId="0"/>
      <p:bldP spid="18442" grpId="0"/>
      <p:bldP spid="1844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9"/>
          <p:cNvSpPr/>
          <p:nvPr/>
        </p:nvSpPr>
        <p:spPr>
          <a:xfrm>
            <a:off x="2170113" y="1316990"/>
            <a:ext cx="71494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indent="200025"/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2.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如图，则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1+∠2+∠3+∠4=___________ .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19459" name="组合 28"/>
          <p:cNvGrpSpPr/>
          <p:nvPr/>
        </p:nvGrpSpPr>
        <p:grpSpPr>
          <a:xfrm>
            <a:off x="3513138" y="3092450"/>
            <a:ext cx="4297362" cy="2282825"/>
            <a:chOff x="0" y="0"/>
            <a:chExt cx="4296426" cy="2282691"/>
          </a:xfrm>
        </p:grpSpPr>
        <p:grpSp>
          <p:nvGrpSpPr>
            <p:cNvPr id="19460" name="Group 1" descr="学科网(www.zxxk.com)--教育资源门户，提供试卷、教案、课件、论文、素材及各类教学资源下载，还有大量而丰富的教学相关资讯！"/>
            <p:cNvGrpSpPr/>
            <p:nvPr/>
          </p:nvGrpSpPr>
          <p:grpSpPr>
            <a:xfrm>
              <a:off x="0" y="0"/>
              <a:ext cx="4296426" cy="2282691"/>
              <a:chOff x="0" y="0"/>
              <a:chExt cx="3016" cy="1457"/>
            </a:xfrm>
          </p:grpSpPr>
          <p:grpSp>
            <p:nvGrpSpPr>
              <p:cNvPr id="19461" name="Group 3"/>
              <p:cNvGrpSpPr>
                <a:grpSpLocks noChangeAspect="1"/>
              </p:cNvGrpSpPr>
              <p:nvPr/>
            </p:nvGrpSpPr>
            <p:grpSpPr>
              <a:xfrm>
                <a:off x="0" y="0"/>
                <a:ext cx="3016" cy="1457"/>
                <a:chOff x="0" y="0"/>
                <a:chExt cx="3016" cy="1457"/>
              </a:xfrm>
            </p:grpSpPr>
            <p:sp>
              <p:nvSpPr>
                <p:cNvPr id="19462" name="Rectangle 18"/>
                <p:cNvSpPr>
                  <a:spLocks noChangeAspect="1"/>
                </p:cNvSpPr>
                <p:nvPr/>
              </p:nvSpPr>
              <p:spPr>
                <a:xfrm>
                  <a:off x="2731" y="1076"/>
                  <a:ext cx="285" cy="34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 anchor="t" anchorCtr="0"/>
                <a:lstStyle/>
                <a:p>
                  <a:r>
                    <a:rPr lang="en-US" altLang="zh-CN" sz="2400" b="1" i="1" dirty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B</a:t>
                  </a:r>
                  <a:endParaRPr lang="en-US" altLang="zh-CN" sz="2400" b="1" i="1" dirty="0"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19463" name="Rectangle 17"/>
                <p:cNvSpPr>
                  <a:spLocks noChangeAspect="1"/>
                </p:cNvSpPr>
                <p:nvPr/>
              </p:nvSpPr>
              <p:spPr>
                <a:xfrm>
                  <a:off x="0" y="1076"/>
                  <a:ext cx="276" cy="34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 anchor="t" anchorCtr="0"/>
                <a:lstStyle/>
                <a:p>
                  <a:r>
                    <a:rPr lang="en-US" altLang="zh-CN" sz="2400" b="1" i="1" dirty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A</a:t>
                  </a:r>
                  <a:endParaRPr lang="en-US" altLang="zh-CN" sz="2400" b="1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19464" name="Rectangle 16"/>
                <p:cNvSpPr>
                  <a:spLocks noChangeAspect="1"/>
                </p:cNvSpPr>
                <p:nvPr/>
              </p:nvSpPr>
              <p:spPr>
                <a:xfrm>
                  <a:off x="1845" y="0"/>
                  <a:ext cx="285" cy="34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 anchor="t" anchorCtr="0"/>
                <a:lstStyle/>
                <a:p>
                  <a:r>
                    <a:rPr lang="en-US" altLang="zh-CN" sz="2400" b="1" i="1" dirty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C</a:t>
                  </a:r>
                  <a:endParaRPr lang="en-US" altLang="zh-CN" sz="2400" b="1" i="1" dirty="0"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19465" name="Rectangle 15"/>
                <p:cNvSpPr>
                  <a:spLocks noChangeAspect="1"/>
                </p:cNvSpPr>
                <p:nvPr/>
              </p:nvSpPr>
              <p:spPr>
                <a:xfrm>
                  <a:off x="1314" y="262"/>
                  <a:ext cx="285" cy="1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 anchor="t" anchorCtr="0"/>
                <a:lstStyle/>
                <a:p>
                  <a:r>
                    <a:rPr lang="en-US" altLang="zh-CN" sz="2400" b="1" i="1" dirty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D</a:t>
                  </a:r>
                  <a:endParaRPr lang="en-US" altLang="zh-CN" sz="2400" b="1" i="1" dirty="0"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19466" name="Rectangle 14"/>
                <p:cNvSpPr>
                  <a:spLocks noChangeAspect="1"/>
                </p:cNvSpPr>
                <p:nvPr/>
              </p:nvSpPr>
              <p:spPr>
                <a:xfrm>
                  <a:off x="1764" y="376"/>
                  <a:ext cx="286" cy="2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 anchor="t" anchorCtr="0"/>
                <a:lstStyle/>
                <a:p>
                  <a:r>
                    <a:rPr lang="en-US" altLang="zh-CN" sz="2400" b="1" dirty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4</a:t>
                  </a:r>
                  <a:endParaRPr lang="en-US" altLang="zh-CN" sz="2400" b="1" dirty="0"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19467" name="Arc 13"/>
                <p:cNvSpPr>
                  <a:spLocks noChangeAspect="1"/>
                </p:cNvSpPr>
                <p:nvPr/>
              </p:nvSpPr>
              <p:spPr>
                <a:xfrm flipH="1">
                  <a:off x="2438" y="878"/>
                  <a:ext cx="72" cy="205"/>
                </a:xfrm>
                <a:custGeom>
                  <a:avLst/>
                  <a:gdLst/>
                  <a:ahLst/>
                  <a:cxnLst>
                    <a:cxn ang="0">
                      <a:pos x="-1" y="0"/>
                    </a:cxn>
                    <a:cxn ang="0">
                      <a:pos x="21600" y="21600"/>
                    </a:cxn>
                    <a:cxn ang="0">
                      <a:pos x="9330" y="41081"/>
                    </a:cxn>
                    <a:cxn ang="0">
                      <a:pos x="-1" y="0"/>
                    </a:cxn>
                    <a:cxn ang="0">
                      <a:pos x="21600" y="21600"/>
                    </a:cxn>
                    <a:cxn ang="0">
                      <a:pos x="9330" y="41081"/>
                    </a:cxn>
                    <a:cxn ang="0">
                      <a:pos x="0" y="21600"/>
                    </a:cxn>
                  </a:cxnLst>
                  <a:rect l="0" t="0" r="0" b="0"/>
                  <a:pathLst>
                    <a:path w="21600" h="41081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29913"/>
                        <a:pt x="16828" y="37489"/>
                        <a:pt x="9330" y="41081"/>
                      </a:cubicBezTo>
                    </a:path>
                    <a:path w="21600" h="41081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29913"/>
                        <a:pt x="16828" y="37489"/>
                        <a:pt x="9330" y="41081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857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468" name="Arc 12"/>
                <p:cNvSpPr>
                  <a:spLocks noChangeAspect="1"/>
                </p:cNvSpPr>
                <p:nvPr/>
              </p:nvSpPr>
              <p:spPr>
                <a:xfrm rot="-21480000" flipH="1">
                  <a:off x="1069" y="948"/>
                  <a:ext cx="168" cy="144"/>
                </a:xfrm>
                <a:custGeom>
                  <a:avLst/>
                  <a:gdLst/>
                  <a:ahLst/>
                  <a:cxnLst>
                    <a:cxn ang="0">
                      <a:pos x="-1" y="555"/>
                    </a:cxn>
                    <a:cxn ang="0">
                      <a:pos x="4868" y="0"/>
                    </a:cxn>
                    <a:cxn ang="0">
                      <a:pos x="26468" y="21600"/>
                    </a:cxn>
                    <a:cxn ang="0">
                      <a:pos x="22955" y="33406"/>
                    </a:cxn>
                    <a:cxn ang="0">
                      <a:pos x="-1" y="555"/>
                    </a:cxn>
                    <a:cxn ang="0">
                      <a:pos x="4868" y="0"/>
                    </a:cxn>
                    <a:cxn ang="0">
                      <a:pos x="26468" y="21600"/>
                    </a:cxn>
                    <a:cxn ang="0">
                      <a:pos x="22955" y="33406"/>
                    </a:cxn>
                    <a:cxn ang="0">
                      <a:pos x="4868" y="21600"/>
                    </a:cxn>
                  </a:cxnLst>
                  <a:rect l="0" t="0" r="0" b="0"/>
                  <a:pathLst>
                    <a:path w="26468" h="33407" fill="none">
                      <a:moveTo>
                        <a:pt x="-1" y="555"/>
                      </a:moveTo>
                      <a:cubicBezTo>
                        <a:pt x="1596" y="186"/>
                        <a:pt x="3229" y="-1"/>
                        <a:pt x="4868" y="0"/>
                      </a:cubicBezTo>
                      <a:cubicBezTo>
                        <a:pt x="16797" y="0"/>
                        <a:pt x="26468" y="9670"/>
                        <a:pt x="26468" y="21600"/>
                      </a:cubicBezTo>
                      <a:cubicBezTo>
                        <a:pt x="26468" y="25793"/>
                        <a:pt x="25247" y="29895"/>
                        <a:pt x="22955" y="33406"/>
                      </a:cubicBezTo>
                    </a:path>
                    <a:path w="26468" h="33407" stroke="0">
                      <a:moveTo>
                        <a:pt x="-1" y="555"/>
                      </a:moveTo>
                      <a:cubicBezTo>
                        <a:pt x="1596" y="186"/>
                        <a:pt x="3229" y="-1"/>
                        <a:pt x="4868" y="0"/>
                      </a:cubicBezTo>
                      <a:cubicBezTo>
                        <a:pt x="16797" y="0"/>
                        <a:pt x="26468" y="9670"/>
                        <a:pt x="26468" y="21600"/>
                      </a:cubicBezTo>
                      <a:cubicBezTo>
                        <a:pt x="26468" y="25793"/>
                        <a:pt x="25247" y="29895"/>
                        <a:pt x="22955" y="33406"/>
                      </a:cubicBezTo>
                      <a:lnTo>
                        <a:pt x="4868" y="21600"/>
                      </a:lnTo>
                      <a:close/>
                    </a:path>
                  </a:pathLst>
                </a:custGeom>
                <a:noFill/>
                <a:ln w="2857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469" name="Rectangle 11"/>
                <p:cNvSpPr>
                  <a:spLocks noChangeAspect="1"/>
                </p:cNvSpPr>
                <p:nvPr/>
              </p:nvSpPr>
              <p:spPr>
                <a:xfrm>
                  <a:off x="1208" y="544"/>
                  <a:ext cx="277" cy="2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 anchor="t" anchorCtr="0"/>
                <a:lstStyle/>
                <a:p>
                  <a:r>
                    <a:rPr lang="en-US" altLang="zh-CN" sz="2400" b="1" dirty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1</a:t>
                  </a:r>
                  <a:endParaRPr lang="en-US" altLang="zh-CN" sz="2400" b="1" dirty="0"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19470" name="Rectangle 10"/>
                <p:cNvSpPr>
                  <a:spLocks noChangeAspect="1"/>
                </p:cNvSpPr>
                <p:nvPr/>
              </p:nvSpPr>
              <p:spPr>
                <a:xfrm>
                  <a:off x="2267" y="773"/>
                  <a:ext cx="276" cy="25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 anchor="t" anchorCtr="0"/>
                <a:lstStyle/>
                <a:p>
                  <a:r>
                    <a:rPr lang="en-US" altLang="zh-CN" sz="2400" b="1" dirty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3</a:t>
                  </a:r>
                  <a:endParaRPr lang="en-US" altLang="zh-CN" sz="2400" b="1" dirty="0"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19471" name="Rectangle 9"/>
                <p:cNvSpPr>
                  <a:spLocks noChangeAspect="1"/>
                </p:cNvSpPr>
                <p:nvPr/>
              </p:nvSpPr>
              <p:spPr>
                <a:xfrm>
                  <a:off x="956" y="728"/>
                  <a:ext cx="276" cy="25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 anchor="t" anchorCtr="0"/>
                <a:lstStyle/>
                <a:p>
                  <a:r>
                    <a:rPr lang="en-US" altLang="zh-CN" sz="2400" b="1" dirty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2</a:t>
                  </a:r>
                  <a:endParaRPr lang="en-US" altLang="zh-CN" sz="2400" b="1" dirty="0"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19472" name="Freeform 8"/>
                <p:cNvSpPr>
                  <a:spLocks noChangeAspect="1"/>
                </p:cNvSpPr>
                <p:nvPr/>
              </p:nvSpPr>
              <p:spPr>
                <a:xfrm>
                  <a:off x="132" y="229"/>
                  <a:ext cx="2594" cy="865"/>
                </a:xfrm>
                <a:custGeom>
                  <a:avLst/>
                  <a:gdLst/>
                  <a:ahLst/>
                  <a:cxnLst>
                    <a:cxn ang="0">
                      <a:pos x="1200" y="0"/>
                    </a:cxn>
                    <a:cxn ang="0">
                      <a:pos x="0" y="576"/>
                    </a:cxn>
                    <a:cxn ang="0">
                      <a:pos x="1728" y="576"/>
                    </a:cxn>
                    <a:cxn ang="0">
                      <a:pos x="1200" y="0"/>
                    </a:cxn>
                  </a:cxnLst>
                  <a:rect l="0" t="0" r="0" b="0"/>
                  <a:pathLst>
                    <a:path w="1728" h="576">
                      <a:moveTo>
                        <a:pt x="1200" y="0"/>
                      </a:moveTo>
                      <a:lnTo>
                        <a:pt x="0" y="576"/>
                      </a:lnTo>
                      <a:lnTo>
                        <a:pt x="1728" y="576"/>
                      </a:lnTo>
                      <a:lnTo>
                        <a:pt x="1200" y="0"/>
                      </a:lnTo>
                      <a:close/>
                    </a:path>
                  </a:pathLst>
                </a:custGeom>
                <a:noFill/>
                <a:ln w="19050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473" name="Line 7"/>
                <p:cNvSpPr>
                  <a:spLocks noChangeAspect="1"/>
                </p:cNvSpPr>
                <p:nvPr/>
              </p:nvSpPr>
              <p:spPr>
                <a:xfrm flipH="1">
                  <a:off x="1141" y="445"/>
                  <a:ext cx="360" cy="649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19474" name="Rectangle 6"/>
                <p:cNvSpPr>
                  <a:spLocks noChangeAspect="1"/>
                </p:cNvSpPr>
                <p:nvPr/>
              </p:nvSpPr>
              <p:spPr>
                <a:xfrm>
                  <a:off x="1069" y="1112"/>
                  <a:ext cx="285" cy="34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 anchor="t" anchorCtr="0"/>
                <a:lstStyle/>
                <a:p>
                  <a:r>
                    <a:rPr lang="en-US" altLang="zh-CN" sz="2400" b="1" i="1" dirty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E</a:t>
                  </a:r>
                  <a:endParaRPr lang="en-US" altLang="zh-CN" sz="2400" b="1" i="1" dirty="0"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19475" name="Freeform 5"/>
                <p:cNvSpPr>
                  <a:spLocks noChangeAspect="1"/>
                </p:cNvSpPr>
                <p:nvPr/>
              </p:nvSpPr>
              <p:spPr>
                <a:xfrm>
                  <a:off x="1830" y="301"/>
                  <a:ext cx="216" cy="8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48" y="48"/>
                    </a:cxn>
                    <a:cxn ang="0">
                      <a:pos x="144" y="48"/>
                    </a:cxn>
                  </a:cxnLst>
                  <a:rect l="0" t="0" r="0" b="0"/>
                  <a:pathLst>
                    <a:path w="144" h="56">
                      <a:moveTo>
                        <a:pt x="0" y="0"/>
                      </a:moveTo>
                      <a:cubicBezTo>
                        <a:pt x="12" y="20"/>
                        <a:pt x="24" y="40"/>
                        <a:pt x="48" y="48"/>
                      </a:cubicBezTo>
                      <a:cubicBezTo>
                        <a:pt x="72" y="56"/>
                        <a:pt x="108" y="52"/>
                        <a:pt x="144" y="48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476" name="Arc 4"/>
                <p:cNvSpPr>
                  <a:spLocks noChangeAspect="1"/>
                </p:cNvSpPr>
                <p:nvPr/>
              </p:nvSpPr>
              <p:spPr>
                <a:xfrm rot="10800000">
                  <a:off x="1330" y="517"/>
                  <a:ext cx="72" cy="145"/>
                </a:xfrm>
                <a:custGeom>
                  <a:avLst/>
                  <a:gdLst/>
                  <a:ahLst/>
                  <a:cxnLst>
                    <a:cxn ang="0">
                      <a:pos x="-1" y="0"/>
                    </a:cxn>
                    <a:cxn ang="0">
                      <a:pos x="21600" y="21600"/>
                    </a:cxn>
                    <a:cxn ang="0">
                      <a:pos x="-1" y="0"/>
                    </a:cxn>
                    <a:cxn ang="0">
                      <a:pos x="21600" y="21600"/>
                    </a:cxn>
                    <a:cxn ang="0">
                      <a:pos x="0" y="21600"/>
                    </a:cxn>
                  </a:cxnLst>
                  <a:rect l="0" t="0" r="0" b="0"/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857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9477" name="Text Box 2"/>
              <p:cNvSpPr txBox="1"/>
              <p:nvPr/>
            </p:nvSpPr>
            <p:spPr>
              <a:xfrm>
                <a:off x="433" y="834"/>
                <a:ext cx="587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/>
              <a:lstStyle/>
              <a:p>
                <a:r>
                  <a:rPr lang="en-US" altLang="zh-CN" sz="24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40°</a:t>
                </a:r>
                <a:endParaRPr lang="en-US" altLang="zh-CN" sz="2400" b="1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p:grpSp>
        <p:sp>
          <p:nvSpPr>
            <p:cNvPr id="19478" name="TextBox 27"/>
            <p:cNvSpPr txBox="1"/>
            <p:nvPr/>
          </p:nvSpPr>
          <p:spPr>
            <a:xfrm rot="10009955">
              <a:off x="469559" y="1362177"/>
              <a:ext cx="487574" cy="4603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（</a:t>
              </a:r>
              <a:endParaRPr lang="zh-CN" altLang="en-US" sz="2400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479" name="TextBox 29"/>
          <p:cNvSpPr txBox="1"/>
          <p:nvPr/>
        </p:nvSpPr>
        <p:spPr>
          <a:xfrm>
            <a:off x="7602538" y="1274763"/>
            <a:ext cx="11626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280 °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3"/>
          <p:cNvSpPr txBox="1"/>
          <p:nvPr/>
        </p:nvSpPr>
        <p:spPr>
          <a:xfrm>
            <a:off x="1571625" y="520700"/>
            <a:ext cx="9166225" cy="12966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如图，四边形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ABCD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中，点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E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在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BC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上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+∠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ADE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=180°，∠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=78°，∠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=60°，求∠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EDC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的度数．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0483" name="文本框 5"/>
          <p:cNvSpPr txBox="1"/>
          <p:nvPr/>
        </p:nvSpPr>
        <p:spPr>
          <a:xfrm>
            <a:off x="1943100" y="2012950"/>
            <a:ext cx="5670550" cy="40093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解：∵∠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ADE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=180°，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∴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∥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DE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∴∠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CED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=78°．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又∵∠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=60°，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∴∠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EDC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=180°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（∠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CED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=180°-（78°+60°）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=42°．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2048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23125" y="2012950"/>
            <a:ext cx="3028950" cy="2352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99"/>
          <p:cNvSpPr txBox="1"/>
          <p:nvPr/>
        </p:nvSpPr>
        <p:spPr>
          <a:xfrm>
            <a:off x="2006600" y="467678"/>
            <a:ext cx="821055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0" fontAlgn="auto"/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4. </a:t>
            </a:r>
            <a:r>
              <a:rPr lang="en-US" altLang="zh-CN" sz="2800" dirty="0">
                <a:solidFill>
                  <a:srgbClr val="228B8B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如图，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中，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D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在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的延长线上，过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D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作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DE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⊥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于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E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，交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于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F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已知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30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°，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FCD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80°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，求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D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21507" name="图片 -214748261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424863" y="2392680"/>
            <a:ext cx="1865312" cy="1887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8" name="文本框 3"/>
          <p:cNvSpPr txBox="1"/>
          <p:nvPr/>
        </p:nvSpPr>
        <p:spPr>
          <a:xfrm>
            <a:off x="1792288" y="1789430"/>
            <a:ext cx="7624762" cy="43103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266700">
              <a:lnSpc>
                <a:spcPct val="14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∵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DE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⊥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∴∠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FEA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90°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．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66700">
              <a:lnSpc>
                <a:spcPct val="14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∵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在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AEF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中，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FEA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90°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30°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66700">
              <a:lnSpc>
                <a:spcPct val="14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∴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AFE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180°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FEA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60°.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66700">
              <a:lnSpc>
                <a:spcPct val="14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∵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CFD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AFE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66700">
              <a:lnSpc>
                <a:spcPct val="14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∴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CFD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60°.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66700">
              <a:lnSpc>
                <a:spcPct val="14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∴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在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CDF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中，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CFD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60°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FCD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80°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66700">
              <a:lnSpc>
                <a:spcPct val="14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D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180°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CFD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FCD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40°.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15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15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15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15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78852"/>
          <p:cNvSpPr txBox="1"/>
          <p:nvPr/>
        </p:nvSpPr>
        <p:spPr>
          <a:xfrm>
            <a:off x="1679258" y="427990"/>
            <a:ext cx="8618537" cy="12966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dirty="0">
                <a:solidFill>
                  <a:srgbClr val="00808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5.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如图，△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中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BD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⊥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AC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，垂足为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D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，∠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ABD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=54°，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    ∠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DBC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=18°,求∠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和∠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的度数.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2531" name="文本框 78858"/>
          <p:cNvSpPr txBox="1"/>
          <p:nvPr/>
        </p:nvSpPr>
        <p:spPr>
          <a:xfrm>
            <a:off x="4222750" y="2451735"/>
            <a:ext cx="61039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∵∠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ABD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ADB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=180°,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2532" name="文本框 78855"/>
          <p:cNvSpPr txBox="1"/>
          <p:nvPr/>
        </p:nvSpPr>
        <p:spPr>
          <a:xfrm>
            <a:off x="4294188" y="1897698"/>
            <a:ext cx="62230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∵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BD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⊥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，∴∠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ADB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CDB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=90°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2533" name="文本框 78859"/>
          <p:cNvSpPr txBox="1"/>
          <p:nvPr/>
        </p:nvSpPr>
        <p:spPr>
          <a:xfrm>
            <a:off x="4572000" y="3056573"/>
            <a:ext cx="54832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ABD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=54°，∠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ADB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=90°，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2534" name="文本框 78860"/>
          <p:cNvSpPr txBox="1"/>
          <p:nvPr/>
        </p:nvSpPr>
        <p:spPr>
          <a:xfrm>
            <a:off x="4222750" y="3629660"/>
            <a:ext cx="576103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∴∠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=180°－∠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ABD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ADB</a:t>
            </a:r>
            <a:endParaRPr lang="zh-CN" altLang="en-US" sz="2800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2535" name="文本框 78861"/>
          <p:cNvSpPr txBox="1"/>
          <p:nvPr/>
        </p:nvSpPr>
        <p:spPr>
          <a:xfrm>
            <a:off x="5159375" y="4180523"/>
            <a:ext cx="46831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=180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－54°－90°=36°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2536" name="文本框 78863"/>
          <p:cNvSpPr txBox="1"/>
          <p:nvPr/>
        </p:nvSpPr>
        <p:spPr>
          <a:xfrm>
            <a:off x="3714750" y="1897698"/>
            <a:ext cx="9366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22537" name="组合 1"/>
          <p:cNvGrpSpPr/>
          <p:nvPr/>
        </p:nvGrpSpPr>
        <p:grpSpPr>
          <a:xfrm>
            <a:off x="1631950" y="2470785"/>
            <a:ext cx="2359978" cy="3483928"/>
            <a:chOff x="0" y="0"/>
            <a:chExt cx="3717" cy="5487"/>
          </a:xfrm>
        </p:grpSpPr>
        <p:sp>
          <p:nvSpPr>
            <p:cNvPr id="22538" name="文本框 78866"/>
            <p:cNvSpPr txBox="1"/>
            <p:nvPr/>
          </p:nvSpPr>
          <p:spPr>
            <a:xfrm>
              <a:off x="3060" y="4762"/>
              <a:ext cx="657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zh-CN" altLang="en-US" sz="2400" i="1" dirty="0">
                  <a:latin typeface="Times New Roman" panose="02020603050405020304" pitchFamily="18" charset="0"/>
                  <a:ea typeface="黑体" panose="02010609060101010101" charset="-122"/>
                </a:rPr>
                <a:t>C</a:t>
              </a:r>
              <a:endParaRPr lang="zh-CN" altLang="en-US" sz="2400" i="1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grpSp>
          <p:nvGrpSpPr>
            <p:cNvPr id="22539" name="组合 21522"/>
            <p:cNvGrpSpPr/>
            <p:nvPr/>
          </p:nvGrpSpPr>
          <p:grpSpPr>
            <a:xfrm>
              <a:off x="0" y="0"/>
              <a:ext cx="3532" cy="5455"/>
              <a:chOff x="0" y="0"/>
              <a:chExt cx="1413" cy="2182"/>
            </a:xfrm>
          </p:grpSpPr>
          <p:sp>
            <p:nvSpPr>
              <p:cNvPr id="22540" name="等腰三角形 78853"/>
              <p:cNvSpPr/>
              <p:nvPr/>
            </p:nvSpPr>
            <p:spPr>
              <a:xfrm>
                <a:off x="227" y="305"/>
                <a:ext cx="1008" cy="1693"/>
              </a:xfrm>
              <a:prstGeom prst="triangle">
                <a:avLst>
                  <a:gd name="adj" fmla="val 50000"/>
                </a:avLst>
              </a:prstGeom>
              <a:noFill/>
              <a:ln w="254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pPr algn="ctr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41" name="直接连接符 78854"/>
              <p:cNvSpPr/>
              <p:nvPr/>
            </p:nvSpPr>
            <p:spPr>
              <a:xfrm flipV="1">
                <a:off x="227" y="1651"/>
                <a:ext cx="907" cy="332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rot="10800000" anchor="t" anchorCtr="0"/>
              <a:lstStyle/>
              <a:p>
                <a:pPr algn="ctr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42" name="文本框 78864"/>
              <p:cNvSpPr txBox="1"/>
              <p:nvPr/>
            </p:nvSpPr>
            <p:spPr>
              <a:xfrm>
                <a:off x="647" y="0"/>
                <a:ext cx="306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r>
                  <a:rPr lang="zh-CN" altLang="en-US" sz="2400" i="1" dirty="0">
                    <a:latin typeface="Times New Roman" panose="02020603050405020304" pitchFamily="18" charset="0"/>
                    <a:ea typeface="黑体" panose="02010609060101010101" charset="-122"/>
                  </a:rPr>
                  <a:t>A</a:t>
                </a:r>
                <a:endParaRPr lang="zh-CN" altLang="en-US" sz="2400" i="1" dirty="0"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  <p:sp>
            <p:nvSpPr>
              <p:cNvPr id="22543" name="文本框 78865"/>
              <p:cNvSpPr txBox="1"/>
              <p:nvPr/>
            </p:nvSpPr>
            <p:spPr>
              <a:xfrm>
                <a:off x="0" y="1892"/>
                <a:ext cx="311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r>
                  <a:rPr lang="zh-CN" altLang="en-US" sz="2400" i="1" dirty="0">
                    <a:latin typeface="Times New Roman" panose="02020603050405020304" pitchFamily="18" charset="0"/>
                    <a:ea typeface="黑体" panose="02010609060101010101" charset="-122"/>
                  </a:rPr>
                  <a:t>B</a:t>
                </a:r>
                <a:endParaRPr lang="zh-CN" altLang="en-US" sz="2400" i="1" dirty="0"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  <p:sp>
            <p:nvSpPr>
              <p:cNvPr id="22544" name="文本框 78867"/>
              <p:cNvSpPr txBox="1"/>
              <p:nvPr/>
            </p:nvSpPr>
            <p:spPr>
              <a:xfrm>
                <a:off x="1089" y="1439"/>
                <a:ext cx="324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r>
                  <a:rPr lang="zh-CN" altLang="en-US" sz="2400" i="1" dirty="0">
                    <a:latin typeface="Times New Roman" panose="02020603050405020304" pitchFamily="18" charset="0"/>
                    <a:ea typeface="黑体" panose="02010609060101010101" charset="-122"/>
                  </a:rPr>
                  <a:t>D</a:t>
                </a:r>
                <a:endParaRPr lang="zh-CN" altLang="en-US" sz="2400" i="1" dirty="0"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</p:grpSp>
      </p:grpSp>
      <p:sp>
        <p:nvSpPr>
          <p:cNvPr id="22545" name="文本框 80900"/>
          <p:cNvSpPr txBox="1"/>
          <p:nvPr/>
        </p:nvSpPr>
        <p:spPr>
          <a:xfrm>
            <a:off x="4291013" y="4693285"/>
            <a:ext cx="69135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=180°－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－（∠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ABD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DBC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46" name="文本框 80901"/>
          <p:cNvSpPr txBox="1"/>
          <p:nvPr/>
        </p:nvSpPr>
        <p:spPr>
          <a:xfrm>
            <a:off x="4867275" y="5269548"/>
            <a:ext cx="573563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=180°－36°－（54°+18°）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47" name="文本框 80902"/>
          <p:cNvSpPr txBox="1"/>
          <p:nvPr/>
        </p:nvSpPr>
        <p:spPr>
          <a:xfrm>
            <a:off x="4867275" y="5847398"/>
            <a:ext cx="194468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=72°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/>
      <p:bldP spid="22532" grpId="0"/>
      <p:bldP spid="22533" grpId="0"/>
      <p:bldP spid="22534" grpId="0"/>
      <p:bldP spid="22535" grpId="0"/>
      <p:bldP spid="22536" grpId="0"/>
      <p:bldP spid="22545" grpId="0"/>
      <p:bldP spid="22546" grpId="0"/>
      <p:bldP spid="2254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3702495" y="2617997"/>
            <a:ext cx="1404000" cy="1404000"/>
            <a:chOff x="9674578" y="2446144"/>
            <a:chExt cx="1556194" cy="1556194"/>
          </a:xfrm>
        </p:grpSpPr>
        <p:grpSp>
          <p:nvGrpSpPr>
            <p:cNvPr id="17" name="组合 16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19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8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>
                <a:solidFill>
                  <a:schemeClr val="accent4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3300" dirty="0">
              <a:solidFill>
                <a:schemeClr val="accent4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归纳总结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63807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构建脉络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5" grpId="0"/>
      <p:bldP spid="3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373267" y="424606"/>
            <a:ext cx="3445466" cy="773918"/>
            <a:chOff x="3590568" y="400194"/>
            <a:chExt cx="5213316" cy="1031890"/>
          </a:xfrm>
        </p:grpSpPr>
        <p:grpSp>
          <p:nvGrpSpPr>
            <p:cNvPr id="9" name="组合 8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2" name="圆角矩形 11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3" name="圆角矩形 12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4" name="TextBox 19"/>
              <p:cNvSpPr txBox="1"/>
              <p:nvPr/>
            </p:nvSpPr>
            <p:spPr>
              <a:xfrm>
                <a:off x="7752953" y="5433395"/>
                <a:ext cx="278798" cy="169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4055479" y="625993"/>
              <a:ext cx="4283494" cy="7374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课堂小结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23555" name="TextBox 3"/>
          <p:cNvSpPr txBox="1"/>
          <p:nvPr/>
        </p:nvSpPr>
        <p:spPr>
          <a:xfrm>
            <a:off x="2172335" y="2661603"/>
            <a:ext cx="201612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dist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三角形的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  <a:p>
            <a:pPr algn="dist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内角和定理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556" name="TextBox 4"/>
          <p:cNvSpPr txBox="1"/>
          <p:nvPr/>
        </p:nvSpPr>
        <p:spPr>
          <a:xfrm>
            <a:off x="4361180" y="2423160"/>
            <a:ext cx="10083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dist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证明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557" name="TextBox 5"/>
          <p:cNvSpPr txBox="1"/>
          <p:nvPr/>
        </p:nvSpPr>
        <p:spPr>
          <a:xfrm>
            <a:off x="5811838" y="2237740"/>
            <a:ext cx="2901950" cy="953135"/>
          </a:xfrm>
          <a:prstGeom prst="rect">
            <a:avLst/>
          </a:prstGeom>
          <a:noFill/>
          <a:ln w="25400" cap="flat" cmpd="sng">
            <a:solidFill>
              <a:srgbClr val="595959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algn="dist" defTabSz="914400"/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了解添加辅助线的方法及其目的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558" name="TextBox 6"/>
          <p:cNvSpPr txBox="1"/>
          <p:nvPr/>
        </p:nvSpPr>
        <p:spPr>
          <a:xfrm>
            <a:off x="4401185" y="3599815"/>
            <a:ext cx="10115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dist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内容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559" name="TextBox 7"/>
          <p:cNvSpPr txBox="1"/>
          <p:nvPr/>
        </p:nvSpPr>
        <p:spPr>
          <a:xfrm>
            <a:off x="5811838" y="3606165"/>
            <a:ext cx="4176712" cy="521970"/>
          </a:xfrm>
          <a:prstGeom prst="rect">
            <a:avLst/>
          </a:prstGeom>
          <a:noFill/>
          <a:ln w="25400" cap="flat" cmpd="sng">
            <a:solidFill>
              <a:srgbClr val="595959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algn="dist" defTabSz="914400"/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三角形内角和等于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180 °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3560" name="左大括号 14"/>
          <p:cNvSpPr/>
          <p:nvPr/>
        </p:nvSpPr>
        <p:spPr>
          <a:xfrm>
            <a:off x="4296410" y="2598103"/>
            <a:ext cx="71438" cy="1368425"/>
          </a:xfrm>
          <a:prstGeom prst="leftBrace">
            <a:avLst>
              <a:gd name="adj1" fmla="val 8247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595959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defTabSz="914400"/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1" name="右箭头 16"/>
          <p:cNvSpPr/>
          <p:nvPr/>
        </p:nvSpPr>
        <p:spPr>
          <a:xfrm>
            <a:off x="5324475" y="2526665"/>
            <a:ext cx="448310" cy="287655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noFill/>
          </a:ln>
        </p:spPr>
        <p:txBody>
          <a:bodyPr anchor="t" anchorCtr="0"/>
          <a:lstStyle/>
          <a:p>
            <a:pPr defTabSz="914400"/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2" name="右箭头 17"/>
          <p:cNvSpPr/>
          <p:nvPr/>
        </p:nvSpPr>
        <p:spPr>
          <a:xfrm>
            <a:off x="5346065" y="3750945"/>
            <a:ext cx="437515" cy="28702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noFill/>
          </a:ln>
        </p:spPr>
        <p:txBody>
          <a:bodyPr anchor="t" anchorCtr="0"/>
          <a:lstStyle/>
          <a:p>
            <a:pPr defTabSz="914400"/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ldLvl="0" animBg="1"/>
      <p:bldP spid="23556" grpId="0" bldLvl="0" animBg="1"/>
      <p:bldP spid="23557" grpId="0" bldLvl="0" animBg="1"/>
      <p:bldP spid="23558" grpId="0" bldLvl="0" animBg="1"/>
      <p:bldP spid="23559" grpId="0" bldLvl="0" animBg="1"/>
      <p:bldP spid="23560" grpId="0" bldLvl="0" animBg="1"/>
      <p:bldP spid="23561" grpId="0" bldLvl="0" animBg="1"/>
      <p:bldP spid="2356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 smtClean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3300" dirty="0">
              <a:solidFill>
                <a:schemeClr val="accent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688801" y="2595094"/>
            <a:ext cx="1417696" cy="1417696"/>
            <a:chOff x="997758" y="2442742"/>
            <a:chExt cx="1556194" cy="1556194"/>
          </a:xfrm>
        </p:grpSpPr>
        <p:grpSp>
          <p:nvGrpSpPr>
            <p:cNvPr id="43" name="组合 42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4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4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5296711" y="3466386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j-ea"/>
                <a:ea typeface="+mj-ea"/>
              </a:rPr>
              <a:t>教学目标</a:t>
            </a:r>
            <a:endParaRPr lang="zh-CN" altLang="en-US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776896" y="3466272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教学重点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79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8" grpId="0"/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文本框 5"/>
          <p:cNvSpPr txBox="1"/>
          <p:nvPr/>
        </p:nvSpPr>
        <p:spPr>
          <a:xfrm>
            <a:off x="2106930" y="3490913"/>
            <a:ext cx="772160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会运用三角形内角和定理进行计算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（难点）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4100" name="文本框 1"/>
          <p:cNvSpPr txBox="1"/>
          <p:nvPr/>
        </p:nvSpPr>
        <p:spPr>
          <a:xfrm>
            <a:off x="2106930" y="2119313"/>
            <a:ext cx="772160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会用平行线的性质与平角的定义证明三角形内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  角和等于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180°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（重点）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5122" name="MH_SubTitle_4"/>
          <p:cNvSpPr txBox="1"/>
          <p:nvPr/>
        </p:nvSpPr>
        <p:spPr>
          <a:xfrm>
            <a:off x="4929823" y="1245870"/>
            <a:ext cx="2435225" cy="63341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>
              <a:lnSpc>
                <a:spcPct val="11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</a:rPr>
              <a:t>学习目标</a:t>
            </a:r>
            <a:endParaRPr lang="zh-CN" altLang="en-US" sz="2800" b="1" dirty="0">
              <a:solidFill>
                <a:schemeClr val="bg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  <p:bldP spid="410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791335" y="213995"/>
            <a:ext cx="2261235" cy="70675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185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4283863" y="505473"/>
              <a:ext cx="4283494" cy="8075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新课导入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graphicFrame>
        <p:nvGraphicFramePr>
          <p:cNvPr id="5122" name="Object 2"/>
          <p:cNvGraphicFramePr/>
          <p:nvPr/>
        </p:nvGraphicFramePr>
        <p:xfrm>
          <a:off x="2424272" y="2834481"/>
          <a:ext cx="3744595" cy="21951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4467225" imgH="2238375" progId="PBrush">
                  <p:embed/>
                </p:oleObj>
              </mc:Choice>
              <mc:Fallback>
                <p:oleObj name="" r:id="rId1" imgW="4467225" imgH="2238375" progId="PBrush">
                  <p:embed/>
                  <p:pic>
                    <p:nvPicPr>
                      <p:cNvPr id="0" name="图片 1024" descr="image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424272" y="2834481"/>
                        <a:ext cx="3744595" cy="21951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3" name="Text Box 3"/>
          <p:cNvSpPr txBox="1"/>
          <p:nvPr/>
        </p:nvSpPr>
        <p:spPr>
          <a:xfrm>
            <a:off x="5356225" y="201549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endParaRPr lang="zh-CN" altLang="en-US" dirty="0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graphicFrame>
        <p:nvGraphicFramePr>
          <p:cNvPr id="5124" name="Object 24"/>
          <p:cNvGraphicFramePr/>
          <p:nvPr/>
        </p:nvGraphicFramePr>
        <p:xfrm>
          <a:off x="7010242" y="2994343"/>
          <a:ext cx="2303780" cy="21405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3" imgW="3124200" imgH="3095625" progId="PBrush">
                  <p:embed/>
                </p:oleObj>
              </mc:Choice>
              <mc:Fallback>
                <p:oleObj name="" r:id="rId3" imgW="3124200" imgH="3095625" progId="PBrush">
                  <p:embed/>
                  <p:pic>
                    <p:nvPicPr>
                      <p:cNvPr id="0" name="图片 1025" descr="image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010242" y="2994343"/>
                        <a:ext cx="2303780" cy="21405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5" name="Text Box 25"/>
          <p:cNvSpPr txBox="1"/>
          <p:nvPr/>
        </p:nvSpPr>
        <p:spPr>
          <a:xfrm>
            <a:off x="1947863" y="1145540"/>
            <a:ext cx="8443912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问题：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如下图所示是我们常用的三角板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它们的三个角之和为多少度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?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5126" name="Group 27"/>
          <p:cNvGrpSpPr/>
          <p:nvPr/>
        </p:nvGrpSpPr>
        <p:grpSpPr>
          <a:xfrm>
            <a:off x="2424113" y="2294890"/>
            <a:ext cx="3436937" cy="3413125"/>
            <a:chOff x="0" y="0"/>
            <a:chExt cx="1569" cy="2150"/>
          </a:xfrm>
        </p:grpSpPr>
        <p:sp>
          <p:nvSpPr>
            <p:cNvPr id="5127" name="Text Box 28"/>
            <p:cNvSpPr txBox="1"/>
            <p:nvPr/>
          </p:nvSpPr>
          <p:spPr>
            <a:xfrm>
              <a:off x="0" y="1860"/>
              <a:ext cx="1569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30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Arial" panose="020B0604020202020204" pitchFamily="34" charset="0"/>
                </a:rPr>
                <a:t>°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+60°+90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Arial" panose="020B0604020202020204" pitchFamily="34" charset="0"/>
                </a:rPr>
                <a:t>°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=180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Arial" panose="020B0604020202020204" pitchFamily="34" charset="0"/>
                </a:rPr>
                <a:t>°</a:t>
              </a:r>
              <a:endParaRPr lang="zh-CN" altLang="en-US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5128" name="Oval 29"/>
            <p:cNvSpPr/>
            <p:nvPr/>
          </p:nvSpPr>
          <p:spPr>
            <a:xfrm>
              <a:off x="254" y="19"/>
              <a:ext cx="45" cy="45"/>
            </a:xfrm>
            <a:prstGeom prst="ellipse">
              <a:avLst/>
            </a:prstGeom>
            <a:noFill/>
            <a:ln w="9525">
              <a:noFill/>
            </a:ln>
          </p:spPr>
          <p:txBody>
            <a:bodyPr wrap="none" anchor="ctr" anchorCtr="0"/>
            <a:lstStyle/>
            <a:p>
              <a:pPr>
                <a:spcBef>
                  <a:spcPct val="50000"/>
                </a:spcBef>
              </a:pPr>
              <a:endParaRPr lang="zh-CN" altLang="en-US" dirty="0">
                <a:latin typeface="Arial" panose="020B0604020202020204" pitchFamily="34" charset="0"/>
                <a:ea typeface="华文中宋" panose="02010600040101010101" pitchFamily="2" charset="-122"/>
              </a:endParaRPr>
            </a:p>
          </p:txBody>
        </p:sp>
        <p:sp>
          <p:nvSpPr>
            <p:cNvPr id="5129" name="Oval 30"/>
            <p:cNvSpPr/>
            <p:nvPr/>
          </p:nvSpPr>
          <p:spPr>
            <a:xfrm>
              <a:off x="690" y="0"/>
              <a:ext cx="45" cy="45"/>
            </a:xfrm>
            <a:prstGeom prst="ellipse">
              <a:avLst/>
            </a:prstGeom>
            <a:noFill/>
            <a:ln w="9525">
              <a:noFill/>
            </a:ln>
          </p:spPr>
          <p:txBody>
            <a:bodyPr wrap="none" anchor="ctr" anchorCtr="0"/>
            <a:lstStyle/>
            <a:p>
              <a:pPr>
                <a:spcBef>
                  <a:spcPct val="50000"/>
                </a:spcBef>
              </a:pPr>
              <a:endParaRPr lang="zh-CN" altLang="en-US" dirty="0">
                <a:latin typeface="Arial" panose="020B0604020202020204" pitchFamily="34" charset="0"/>
                <a:ea typeface="华文中宋" panose="02010600040101010101" pitchFamily="2" charset="-122"/>
              </a:endParaRPr>
            </a:p>
          </p:txBody>
        </p:sp>
        <p:sp>
          <p:nvSpPr>
            <p:cNvPr id="5130" name="Oval 31"/>
            <p:cNvSpPr/>
            <p:nvPr/>
          </p:nvSpPr>
          <p:spPr>
            <a:xfrm>
              <a:off x="1025" y="19"/>
              <a:ext cx="46" cy="45"/>
            </a:xfrm>
            <a:prstGeom prst="ellipse">
              <a:avLst/>
            </a:prstGeom>
            <a:noFill/>
            <a:ln w="9525">
              <a:noFill/>
            </a:ln>
          </p:spPr>
          <p:txBody>
            <a:bodyPr wrap="none" anchor="ctr" anchorCtr="0"/>
            <a:lstStyle/>
            <a:p>
              <a:pPr>
                <a:spcBef>
                  <a:spcPct val="50000"/>
                </a:spcBef>
              </a:pPr>
              <a:endParaRPr lang="zh-CN" altLang="en-US" dirty="0">
                <a:latin typeface="Arial" panose="020B0604020202020204" pitchFamily="34" charset="0"/>
                <a:ea typeface="华文中宋" panose="02010600040101010101" pitchFamily="2" charset="-122"/>
              </a:endParaRPr>
            </a:p>
          </p:txBody>
        </p:sp>
        <p:sp>
          <p:nvSpPr>
            <p:cNvPr id="5131" name="Oval 32"/>
            <p:cNvSpPr/>
            <p:nvPr/>
          </p:nvSpPr>
          <p:spPr>
            <a:xfrm>
              <a:off x="1524" y="19"/>
              <a:ext cx="45" cy="45"/>
            </a:xfrm>
            <a:prstGeom prst="ellipse">
              <a:avLst/>
            </a:prstGeom>
            <a:noFill/>
            <a:ln w="9525">
              <a:noFill/>
            </a:ln>
          </p:spPr>
          <p:txBody>
            <a:bodyPr wrap="none" anchor="ctr" anchorCtr="0"/>
            <a:lstStyle/>
            <a:p>
              <a:pPr>
                <a:spcBef>
                  <a:spcPct val="50000"/>
                </a:spcBef>
              </a:pPr>
              <a:endParaRPr lang="zh-CN" altLang="en-US" dirty="0">
                <a:latin typeface="Arial" panose="020B0604020202020204" pitchFamily="34" charset="0"/>
                <a:ea typeface="华文中宋" panose="02010600040101010101" pitchFamily="2" charset="-122"/>
              </a:endParaRPr>
            </a:p>
          </p:txBody>
        </p:sp>
      </p:grpSp>
      <p:grpSp>
        <p:nvGrpSpPr>
          <p:cNvPr id="5132" name="Group 33"/>
          <p:cNvGrpSpPr/>
          <p:nvPr/>
        </p:nvGrpSpPr>
        <p:grpSpPr>
          <a:xfrm>
            <a:off x="6669088" y="2329815"/>
            <a:ext cx="3441700" cy="3457575"/>
            <a:chOff x="0" y="0"/>
            <a:chExt cx="1507" cy="2178"/>
          </a:xfrm>
        </p:grpSpPr>
        <p:sp>
          <p:nvSpPr>
            <p:cNvPr id="5133" name="Text Box 34"/>
            <p:cNvSpPr txBox="1"/>
            <p:nvPr/>
          </p:nvSpPr>
          <p:spPr>
            <a:xfrm>
              <a:off x="45" y="1888"/>
              <a:ext cx="1462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45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Arial" panose="020B0604020202020204" pitchFamily="34" charset="0"/>
                </a:rPr>
                <a:t>°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+45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Arial" panose="020B0604020202020204" pitchFamily="34" charset="0"/>
                </a:rPr>
                <a:t>°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+90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Arial" panose="020B0604020202020204" pitchFamily="34" charset="0"/>
                </a:rPr>
                <a:t>°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=180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Arial" panose="020B0604020202020204" pitchFamily="34" charset="0"/>
                </a:rPr>
                <a:t>°</a:t>
              </a:r>
              <a:endParaRPr lang="zh-CN" altLang="en-US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5134" name="Oval 35"/>
            <p:cNvSpPr/>
            <p:nvPr/>
          </p:nvSpPr>
          <p:spPr>
            <a:xfrm>
              <a:off x="408" y="0"/>
              <a:ext cx="45" cy="45"/>
            </a:xfrm>
            <a:prstGeom prst="ellipse">
              <a:avLst/>
            </a:prstGeom>
            <a:noFill/>
            <a:ln w="9525">
              <a:noFill/>
            </a:ln>
          </p:spPr>
          <p:txBody>
            <a:bodyPr wrap="none" anchor="ctr" anchorCtr="0"/>
            <a:lstStyle/>
            <a:p>
              <a:pPr>
                <a:spcBef>
                  <a:spcPct val="50000"/>
                </a:spcBef>
              </a:pPr>
              <a:endParaRPr lang="zh-CN" altLang="en-US" dirty="0">
                <a:latin typeface="Arial" panose="020B0604020202020204" pitchFamily="34" charset="0"/>
                <a:ea typeface="华文中宋" panose="02010600040101010101" pitchFamily="2" charset="-122"/>
              </a:endParaRPr>
            </a:p>
          </p:txBody>
        </p:sp>
        <p:sp>
          <p:nvSpPr>
            <p:cNvPr id="5135" name="Oval 36"/>
            <p:cNvSpPr/>
            <p:nvPr/>
          </p:nvSpPr>
          <p:spPr>
            <a:xfrm>
              <a:off x="0" y="0"/>
              <a:ext cx="45" cy="45"/>
            </a:xfrm>
            <a:prstGeom prst="ellipse">
              <a:avLst/>
            </a:prstGeom>
            <a:noFill/>
            <a:ln w="9525">
              <a:noFill/>
            </a:ln>
          </p:spPr>
          <p:txBody>
            <a:bodyPr wrap="none" anchor="ctr" anchorCtr="0"/>
            <a:lstStyle/>
            <a:p>
              <a:pPr>
                <a:spcBef>
                  <a:spcPct val="50000"/>
                </a:spcBef>
              </a:pPr>
              <a:endParaRPr lang="zh-CN" altLang="en-US" dirty="0">
                <a:latin typeface="Arial" panose="020B0604020202020204" pitchFamily="34" charset="0"/>
                <a:ea typeface="华文中宋" panose="02010600040101010101" pitchFamily="2" charset="-122"/>
              </a:endParaRPr>
            </a:p>
          </p:txBody>
        </p:sp>
        <p:sp>
          <p:nvSpPr>
            <p:cNvPr id="5136" name="Oval 37"/>
            <p:cNvSpPr/>
            <p:nvPr/>
          </p:nvSpPr>
          <p:spPr>
            <a:xfrm>
              <a:off x="771" y="0"/>
              <a:ext cx="45" cy="45"/>
            </a:xfrm>
            <a:prstGeom prst="ellipse">
              <a:avLst/>
            </a:prstGeom>
            <a:noFill/>
            <a:ln w="9525">
              <a:noFill/>
            </a:ln>
          </p:spPr>
          <p:txBody>
            <a:bodyPr wrap="none" anchor="ctr" anchorCtr="0"/>
            <a:lstStyle/>
            <a:p>
              <a:pPr>
                <a:spcBef>
                  <a:spcPct val="50000"/>
                </a:spcBef>
              </a:pPr>
              <a:endParaRPr lang="zh-CN" altLang="en-US" dirty="0">
                <a:latin typeface="Arial" panose="020B0604020202020204" pitchFamily="34" charset="0"/>
                <a:ea typeface="华文中宋" panose="02010600040101010101" pitchFamily="2" charset="-122"/>
              </a:endParaRPr>
            </a:p>
          </p:txBody>
        </p:sp>
        <p:sp>
          <p:nvSpPr>
            <p:cNvPr id="5137" name="Oval 38"/>
            <p:cNvSpPr/>
            <p:nvPr/>
          </p:nvSpPr>
          <p:spPr>
            <a:xfrm>
              <a:off x="1270" y="45"/>
              <a:ext cx="45" cy="45"/>
            </a:xfrm>
            <a:prstGeom prst="ellipse">
              <a:avLst/>
            </a:prstGeom>
            <a:noFill/>
            <a:ln w="9525">
              <a:noFill/>
            </a:ln>
          </p:spPr>
          <p:txBody>
            <a:bodyPr wrap="none" anchor="ctr" anchorCtr="0"/>
            <a:lstStyle/>
            <a:p>
              <a:pPr>
                <a:spcBef>
                  <a:spcPct val="50000"/>
                </a:spcBef>
              </a:pPr>
              <a:endParaRPr lang="zh-CN" altLang="en-US" dirty="0">
                <a:latin typeface="Arial" panose="020B0604020202020204" pitchFamily="34" charset="0"/>
                <a:ea typeface="华文中宋" panose="0201060004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等腰三角形 5"/>
          <p:cNvSpPr/>
          <p:nvPr/>
        </p:nvSpPr>
        <p:spPr>
          <a:xfrm>
            <a:off x="2757488" y="3352800"/>
            <a:ext cx="3022600" cy="2195513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lstStyle/>
          <a:p>
            <a:pPr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7" name="文本框 7"/>
          <p:cNvSpPr txBox="1"/>
          <p:nvPr/>
        </p:nvSpPr>
        <p:spPr>
          <a:xfrm>
            <a:off x="1877695" y="411480"/>
            <a:ext cx="8610600" cy="1641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我们在小学已经知道，任意一个三角形的内角和等于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180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°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与三角形的形状、大小无关，所以它们的说法都是错误的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6148" name="Text Box 11"/>
          <p:cNvSpPr txBox="1"/>
          <p:nvPr/>
        </p:nvSpPr>
        <p:spPr>
          <a:xfrm>
            <a:off x="1881188" y="2048193"/>
            <a:ext cx="8532812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思考：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除了度量以外，你还有什么办法可以验证三角形的内角和为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180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°呢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?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149" name="直角三角形 11"/>
          <p:cNvSpPr/>
          <p:nvPr/>
        </p:nvSpPr>
        <p:spPr>
          <a:xfrm flipH="1">
            <a:off x="2757488" y="4467225"/>
            <a:ext cx="746125" cy="1076325"/>
          </a:xfrm>
          <a:prstGeom prst="rtTriangle">
            <a:avLst/>
          </a:prstGeom>
          <a:solidFill>
            <a:srgbClr val="FBFB00"/>
          </a:solidFill>
          <a:ln w="254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endParaRPr lang="zh-CN" altLang="en-US" dirty="0">
              <a:solidFill>
                <a:srgbClr val="FFFFD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0" name="直角三角形 14"/>
          <p:cNvSpPr/>
          <p:nvPr/>
        </p:nvSpPr>
        <p:spPr>
          <a:xfrm>
            <a:off x="3506788" y="4470400"/>
            <a:ext cx="746125" cy="1076325"/>
          </a:xfrm>
          <a:prstGeom prst="rtTriangle">
            <a:avLst/>
          </a:prstGeom>
          <a:solidFill>
            <a:srgbClr val="FBFB00"/>
          </a:solidFill>
          <a:ln w="254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endParaRPr lang="zh-CN" altLang="en-US" dirty="0">
              <a:solidFill>
                <a:srgbClr val="FFFFD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1" name="等腰三角形 2"/>
          <p:cNvSpPr/>
          <p:nvPr/>
        </p:nvSpPr>
        <p:spPr>
          <a:xfrm>
            <a:off x="3503613" y="3378200"/>
            <a:ext cx="1512887" cy="1081088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endParaRPr lang="zh-CN" altLang="en-US" dirty="0">
              <a:solidFill>
                <a:srgbClr val="FFFFD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2" name="等腰三角形 4"/>
          <p:cNvSpPr/>
          <p:nvPr/>
        </p:nvSpPr>
        <p:spPr>
          <a:xfrm rot="10800000">
            <a:off x="3503613" y="4459288"/>
            <a:ext cx="1512887" cy="107950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endParaRPr lang="zh-CN" altLang="en-US" dirty="0">
              <a:solidFill>
                <a:srgbClr val="FFFFD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3" name="直角三角形 15"/>
          <p:cNvSpPr/>
          <p:nvPr/>
        </p:nvSpPr>
        <p:spPr>
          <a:xfrm flipH="1">
            <a:off x="4265613" y="4468813"/>
            <a:ext cx="747712" cy="1076325"/>
          </a:xfrm>
          <a:prstGeom prst="rtTriangle">
            <a:avLst/>
          </a:prstGeom>
          <a:gradFill rotWithShape="1">
            <a:gsLst>
              <a:gs pos="0">
                <a:srgbClr val="007BD3"/>
              </a:gs>
              <a:gs pos="100000">
                <a:srgbClr val="034373"/>
              </a:gs>
            </a:gsLst>
            <a:lin ang="5400000"/>
            <a:tileRect/>
          </a:gradFill>
          <a:ln w="254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endParaRPr lang="zh-CN" altLang="en-US" dirty="0">
              <a:solidFill>
                <a:srgbClr val="FFFFD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4" name="直角三角形 16"/>
          <p:cNvSpPr/>
          <p:nvPr/>
        </p:nvSpPr>
        <p:spPr>
          <a:xfrm>
            <a:off x="5032375" y="4471988"/>
            <a:ext cx="747713" cy="1076325"/>
          </a:xfrm>
          <a:prstGeom prst="rtTriangle">
            <a:avLst/>
          </a:prstGeom>
          <a:gradFill rotWithShape="1">
            <a:gsLst>
              <a:gs pos="0">
                <a:srgbClr val="007BD3"/>
              </a:gs>
              <a:gs pos="100000">
                <a:srgbClr val="034373"/>
              </a:gs>
            </a:gsLst>
            <a:lin ang="5400000"/>
            <a:tileRect/>
          </a:gradFill>
          <a:ln w="254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endParaRPr lang="zh-CN" altLang="en-US" dirty="0">
              <a:solidFill>
                <a:srgbClr val="FFFFD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5" name="文本框 6"/>
          <p:cNvSpPr txBox="1"/>
          <p:nvPr/>
        </p:nvSpPr>
        <p:spPr>
          <a:xfrm>
            <a:off x="3832225" y="5759768"/>
            <a:ext cx="11874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折叠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156" name="云形标注 9"/>
          <p:cNvSpPr/>
          <p:nvPr/>
        </p:nvSpPr>
        <p:spPr>
          <a:xfrm>
            <a:off x="6064250" y="3176270"/>
            <a:ext cx="3847465" cy="1776730"/>
          </a:xfrm>
          <a:prstGeom prst="cloudCallout">
            <a:avLst>
              <a:gd name="adj1" fmla="val -70676"/>
              <a:gd name="adj2" fmla="val -8083"/>
            </a:avLst>
          </a:prstGeom>
          <a:solidFill>
            <a:schemeClr val="accent1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lstStyle/>
          <a:p>
            <a:pPr defTabSz="914400"/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还可以用拼接的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方法，你知道怎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样操作吗？</a:t>
            </a:r>
            <a:endParaRPr lang="en-US" altLang="zh-CN" sz="24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3000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2994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300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2994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3000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2994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ldLvl="0" animBg="1"/>
      <p:bldP spid="6147" grpId="0"/>
      <p:bldP spid="6147" grpId="1"/>
      <p:bldP spid="6148" grpId="0"/>
      <p:bldP spid="6149" grpId="0" bldLvl="0" animBg="1"/>
      <p:bldP spid="6149" grpId="1" bldLvl="0" animBg="1"/>
      <p:bldP spid="6150" grpId="0" bldLvl="0" animBg="1"/>
      <p:bldP spid="6151" grpId="0" animBg="1"/>
      <p:bldP spid="6151" grpId="1" animBg="1"/>
      <p:bldP spid="6151" grpId="2" bldLvl="0" animBg="1"/>
      <p:bldP spid="6151" grpId="3" animBg="1"/>
      <p:bldP spid="6151" grpId="4" bldLvl="0" animBg="1"/>
      <p:bldP spid="6152" grpId="0" bldLvl="0" animBg="1"/>
      <p:bldP spid="6153" grpId="0" bldLvl="0" animBg="1"/>
      <p:bldP spid="6154" grpId="0" bldLvl="0" animBg="1"/>
      <p:bldP spid="6154" grpId="1" bldLvl="0" animBg="1"/>
      <p:bldP spid="6155" grpId="0"/>
      <p:bldP spid="615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3702497" y="2601941"/>
            <a:ext cx="1404000" cy="1404000"/>
            <a:chOff x="3843955" y="2446144"/>
            <a:chExt cx="1556194" cy="1556194"/>
          </a:xfrm>
        </p:grpSpPr>
        <p:grpSp>
          <p:nvGrpSpPr>
            <p:cNvPr id="14" name="组合 1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2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17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 smtClean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典例精讲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15301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归纳总结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3"/>
          <p:cNvSpPr txBox="1"/>
          <p:nvPr/>
        </p:nvSpPr>
        <p:spPr>
          <a:xfrm>
            <a:off x="1993900" y="4602480"/>
            <a:ext cx="769461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三角形的三个内角拼到一起恰好构成一个平角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7171" name="文本框 6"/>
          <p:cNvSpPr txBox="1"/>
          <p:nvPr/>
        </p:nvSpPr>
        <p:spPr>
          <a:xfrm>
            <a:off x="1933893" y="5220970"/>
            <a:ext cx="8435975" cy="1038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观测的结果不一定可靠，还需要通过数学知识来说明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从上面的操作过程，你能发现证明的思路吗？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7172" name="Freeform 40"/>
          <p:cNvSpPr/>
          <p:nvPr/>
        </p:nvSpPr>
        <p:spPr>
          <a:xfrm>
            <a:off x="1601788" y="3394710"/>
            <a:ext cx="1250950" cy="833438"/>
          </a:xfrm>
          <a:custGeom>
            <a:avLst/>
            <a:gdLst/>
            <a:ahLst/>
            <a:cxnLst>
              <a:cxn ang="0">
                <a:pos x="2309" y="663"/>
              </a:cxn>
              <a:cxn ang="0">
                <a:pos x="1758" y="0"/>
              </a:cxn>
              <a:cxn ang="0">
                <a:pos x="0" y="3148"/>
              </a:cxn>
              <a:cxn ang="0">
                <a:pos x="4542" y="3148"/>
              </a:cxn>
              <a:cxn ang="0">
                <a:pos x="4322" y="2457"/>
              </a:cxn>
              <a:cxn ang="0">
                <a:pos x="4724" y="1982"/>
              </a:cxn>
              <a:cxn ang="0">
                <a:pos x="4248" y="1579"/>
              </a:cxn>
              <a:cxn ang="0">
                <a:pos x="4651" y="736"/>
              </a:cxn>
              <a:cxn ang="0">
                <a:pos x="4102" y="371"/>
              </a:cxn>
              <a:cxn ang="0">
                <a:pos x="3699" y="773"/>
              </a:cxn>
              <a:cxn ang="0">
                <a:pos x="2821" y="297"/>
              </a:cxn>
              <a:cxn ang="0">
                <a:pos x="2309" y="663"/>
              </a:cxn>
            </a:cxnLst>
            <a:rect l="0" t="0" r="0" b="0"/>
            <a:pathLst>
              <a:path w="4724" h="3148">
                <a:moveTo>
                  <a:pt x="2309" y="663"/>
                </a:moveTo>
                <a:lnTo>
                  <a:pt x="1758" y="0"/>
                </a:lnTo>
                <a:lnTo>
                  <a:pt x="0" y="3148"/>
                </a:lnTo>
                <a:lnTo>
                  <a:pt x="4542" y="3148"/>
                </a:lnTo>
                <a:lnTo>
                  <a:pt x="4322" y="2457"/>
                </a:lnTo>
                <a:lnTo>
                  <a:pt x="4724" y="1982"/>
                </a:lnTo>
                <a:lnTo>
                  <a:pt x="4248" y="1579"/>
                </a:lnTo>
                <a:lnTo>
                  <a:pt x="4651" y="736"/>
                </a:lnTo>
                <a:lnTo>
                  <a:pt x="4102" y="371"/>
                </a:lnTo>
                <a:lnTo>
                  <a:pt x="3699" y="773"/>
                </a:lnTo>
                <a:lnTo>
                  <a:pt x="2821" y="297"/>
                </a:lnTo>
                <a:lnTo>
                  <a:pt x="2309" y="663"/>
                </a:lnTo>
                <a:close/>
              </a:path>
            </a:pathLst>
          </a:custGeom>
          <a:solidFill>
            <a:srgbClr val="CCFF6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3" name="Freeform 41"/>
          <p:cNvSpPr/>
          <p:nvPr/>
        </p:nvSpPr>
        <p:spPr>
          <a:xfrm>
            <a:off x="2058988" y="2556510"/>
            <a:ext cx="1462087" cy="1038225"/>
          </a:xfrm>
          <a:custGeom>
            <a:avLst/>
            <a:gdLst/>
            <a:ahLst/>
            <a:cxnLst>
              <a:cxn ang="0">
                <a:pos x="0" y="3149"/>
              </a:cxn>
              <a:cxn ang="0">
                <a:pos x="551" y="3812"/>
              </a:cxn>
              <a:cxn ang="0">
                <a:pos x="1063" y="3446"/>
              </a:cxn>
              <a:cxn ang="0">
                <a:pos x="1941" y="3922"/>
              </a:cxn>
              <a:cxn ang="0">
                <a:pos x="2344" y="3520"/>
              </a:cxn>
              <a:cxn ang="0">
                <a:pos x="2893" y="3885"/>
              </a:cxn>
              <a:cxn ang="0">
                <a:pos x="3479" y="3446"/>
              </a:cxn>
              <a:cxn ang="0">
                <a:pos x="4028" y="3812"/>
              </a:cxn>
              <a:cxn ang="0">
                <a:pos x="4467" y="3373"/>
              </a:cxn>
              <a:cxn ang="0">
                <a:pos x="4742" y="3629"/>
              </a:cxn>
              <a:cxn ang="0">
                <a:pos x="5523" y="3148"/>
              </a:cxn>
              <a:cxn ang="0">
                <a:pos x="1755" y="0"/>
              </a:cxn>
              <a:cxn ang="0">
                <a:pos x="0" y="3149"/>
              </a:cxn>
            </a:cxnLst>
            <a:rect l="0" t="0" r="0" b="0"/>
            <a:pathLst>
              <a:path w="5523" h="3922">
                <a:moveTo>
                  <a:pt x="0" y="3149"/>
                </a:moveTo>
                <a:lnTo>
                  <a:pt x="551" y="3812"/>
                </a:lnTo>
                <a:lnTo>
                  <a:pt x="1063" y="3446"/>
                </a:lnTo>
                <a:lnTo>
                  <a:pt x="1941" y="3922"/>
                </a:lnTo>
                <a:lnTo>
                  <a:pt x="2344" y="3520"/>
                </a:lnTo>
                <a:lnTo>
                  <a:pt x="2893" y="3885"/>
                </a:lnTo>
                <a:lnTo>
                  <a:pt x="3479" y="3446"/>
                </a:lnTo>
                <a:lnTo>
                  <a:pt x="4028" y="3812"/>
                </a:lnTo>
                <a:lnTo>
                  <a:pt x="4467" y="3373"/>
                </a:lnTo>
                <a:lnTo>
                  <a:pt x="4742" y="3629"/>
                </a:lnTo>
                <a:lnTo>
                  <a:pt x="5523" y="3148"/>
                </a:lnTo>
                <a:lnTo>
                  <a:pt x="1755" y="0"/>
                </a:lnTo>
                <a:lnTo>
                  <a:pt x="0" y="3149"/>
                </a:lnTo>
                <a:close/>
              </a:path>
            </a:pathLst>
          </a:custGeom>
          <a:solidFill>
            <a:srgbClr val="00FFF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4" name="Freeform 42"/>
          <p:cNvSpPr/>
          <p:nvPr/>
        </p:nvSpPr>
        <p:spPr>
          <a:xfrm>
            <a:off x="2744788" y="3394710"/>
            <a:ext cx="1800225" cy="833438"/>
          </a:xfrm>
          <a:custGeom>
            <a:avLst/>
            <a:gdLst/>
            <a:ahLst/>
            <a:cxnLst>
              <a:cxn ang="0">
                <a:pos x="2252" y="481"/>
              </a:cxn>
              <a:cxn ang="0">
                <a:pos x="1977" y="225"/>
              </a:cxn>
              <a:cxn ang="0">
                <a:pos x="1538" y="664"/>
              </a:cxn>
              <a:cxn ang="0">
                <a:pos x="989" y="298"/>
              </a:cxn>
              <a:cxn ang="0">
                <a:pos x="403" y="737"/>
              </a:cxn>
              <a:cxn ang="0">
                <a:pos x="0" y="1580"/>
              </a:cxn>
              <a:cxn ang="0">
                <a:pos x="476" y="1983"/>
              </a:cxn>
              <a:cxn ang="0">
                <a:pos x="74" y="2458"/>
              </a:cxn>
              <a:cxn ang="0">
                <a:pos x="294" y="3149"/>
              </a:cxn>
              <a:cxn ang="0">
                <a:pos x="6802" y="3149"/>
              </a:cxn>
              <a:cxn ang="0">
                <a:pos x="3033" y="0"/>
              </a:cxn>
              <a:cxn ang="0">
                <a:pos x="2252" y="481"/>
              </a:cxn>
            </a:cxnLst>
            <a:rect l="0" t="0" r="0" b="0"/>
            <a:pathLst>
              <a:path w="6802" h="3149">
                <a:moveTo>
                  <a:pt x="2252" y="481"/>
                </a:moveTo>
                <a:lnTo>
                  <a:pt x="1977" y="225"/>
                </a:lnTo>
                <a:lnTo>
                  <a:pt x="1538" y="664"/>
                </a:lnTo>
                <a:lnTo>
                  <a:pt x="989" y="298"/>
                </a:lnTo>
                <a:lnTo>
                  <a:pt x="403" y="737"/>
                </a:lnTo>
                <a:lnTo>
                  <a:pt x="0" y="1580"/>
                </a:lnTo>
                <a:lnTo>
                  <a:pt x="476" y="1983"/>
                </a:lnTo>
                <a:lnTo>
                  <a:pt x="74" y="2458"/>
                </a:lnTo>
                <a:lnTo>
                  <a:pt x="294" y="3149"/>
                </a:lnTo>
                <a:lnTo>
                  <a:pt x="6802" y="3149"/>
                </a:lnTo>
                <a:lnTo>
                  <a:pt x="3033" y="0"/>
                </a:lnTo>
                <a:lnTo>
                  <a:pt x="2252" y="481"/>
                </a:lnTo>
                <a:close/>
              </a:path>
            </a:pathLst>
          </a:custGeom>
          <a:solidFill>
            <a:srgbClr val="FFCCF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7175" name="Group 53"/>
          <p:cNvGrpSpPr/>
          <p:nvPr/>
        </p:nvGrpSpPr>
        <p:grpSpPr>
          <a:xfrm>
            <a:off x="1601788" y="2556510"/>
            <a:ext cx="2924175" cy="1666875"/>
            <a:chOff x="0" y="0"/>
            <a:chExt cx="1842" cy="1050"/>
          </a:xfrm>
        </p:grpSpPr>
        <p:sp>
          <p:nvSpPr>
            <p:cNvPr id="7176" name="Freeform 43"/>
            <p:cNvSpPr/>
            <p:nvPr/>
          </p:nvSpPr>
          <p:spPr>
            <a:xfrm>
              <a:off x="0" y="525"/>
              <a:ext cx="757" cy="525"/>
            </a:xfrm>
            <a:custGeom>
              <a:avLst/>
              <a:gdLst/>
              <a:ahLst/>
              <a:cxnLst>
                <a:cxn ang="0">
                  <a:pos x="4542" y="3148"/>
                </a:cxn>
                <a:cxn ang="0">
                  <a:pos x="0" y="3148"/>
                </a:cxn>
                <a:cxn ang="0">
                  <a:pos x="1758" y="0"/>
                </a:cxn>
              </a:cxnLst>
              <a:rect l="0" t="0" r="0" b="0"/>
              <a:pathLst>
                <a:path w="4542" h="3148">
                  <a:moveTo>
                    <a:pt x="4542" y="3148"/>
                  </a:moveTo>
                  <a:lnTo>
                    <a:pt x="0" y="3148"/>
                  </a:lnTo>
                  <a:lnTo>
                    <a:pt x="1758" y="0"/>
                  </a:ln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7" name="Freeform 44"/>
            <p:cNvSpPr/>
            <p:nvPr/>
          </p:nvSpPr>
          <p:spPr>
            <a:xfrm>
              <a:off x="775" y="525"/>
              <a:ext cx="439" cy="123"/>
            </a:xfrm>
            <a:custGeom>
              <a:avLst/>
              <a:gdLst/>
              <a:ahLst/>
              <a:cxnLst>
                <a:cxn ang="0">
                  <a:pos x="0" y="737"/>
                </a:cxn>
                <a:cxn ang="0">
                  <a:pos x="586" y="298"/>
                </a:cxn>
                <a:cxn ang="0">
                  <a:pos x="1135" y="664"/>
                </a:cxn>
                <a:cxn ang="0">
                  <a:pos x="1574" y="225"/>
                </a:cxn>
                <a:cxn ang="0">
                  <a:pos x="1849" y="481"/>
                </a:cxn>
                <a:cxn ang="0">
                  <a:pos x="2630" y="0"/>
                </a:cxn>
              </a:cxnLst>
              <a:rect l="0" t="0" r="0" b="0"/>
              <a:pathLst>
                <a:path w="2630" h="737">
                  <a:moveTo>
                    <a:pt x="0" y="737"/>
                  </a:moveTo>
                  <a:lnTo>
                    <a:pt x="586" y="298"/>
                  </a:lnTo>
                  <a:lnTo>
                    <a:pt x="1135" y="664"/>
                  </a:lnTo>
                  <a:lnTo>
                    <a:pt x="1574" y="225"/>
                  </a:lnTo>
                  <a:lnTo>
                    <a:pt x="1849" y="481"/>
                  </a:lnTo>
                  <a:lnTo>
                    <a:pt x="2630" y="0"/>
                  </a:ln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8" name="Freeform 45"/>
            <p:cNvSpPr/>
            <p:nvPr/>
          </p:nvSpPr>
          <p:spPr>
            <a:xfrm>
              <a:off x="708" y="648"/>
              <a:ext cx="80" cy="402"/>
            </a:xfrm>
            <a:custGeom>
              <a:avLst/>
              <a:gdLst/>
              <a:ahLst/>
              <a:cxnLst>
                <a:cxn ang="0">
                  <a:pos x="403" y="0"/>
                </a:cxn>
                <a:cxn ang="0">
                  <a:pos x="0" y="843"/>
                </a:cxn>
                <a:cxn ang="0">
                  <a:pos x="476" y="1246"/>
                </a:cxn>
                <a:cxn ang="0">
                  <a:pos x="74" y="1721"/>
                </a:cxn>
                <a:cxn ang="0">
                  <a:pos x="294" y="2412"/>
                </a:cxn>
              </a:cxnLst>
              <a:rect l="0" t="0" r="0" b="0"/>
              <a:pathLst>
                <a:path w="476" h="2412">
                  <a:moveTo>
                    <a:pt x="403" y="0"/>
                  </a:moveTo>
                  <a:lnTo>
                    <a:pt x="0" y="843"/>
                  </a:lnTo>
                  <a:lnTo>
                    <a:pt x="476" y="1246"/>
                  </a:lnTo>
                  <a:lnTo>
                    <a:pt x="74" y="1721"/>
                  </a:lnTo>
                  <a:lnTo>
                    <a:pt x="294" y="2412"/>
                  </a:ln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9" name="Freeform 46"/>
            <p:cNvSpPr/>
            <p:nvPr/>
          </p:nvSpPr>
          <p:spPr>
            <a:xfrm>
              <a:off x="293" y="0"/>
              <a:ext cx="921" cy="525"/>
            </a:xfrm>
            <a:custGeom>
              <a:avLst/>
              <a:gdLst/>
              <a:ahLst/>
              <a:cxnLst>
                <a:cxn ang="0">
                  <a:pos x="5523" y="3148"/>
                </a:cxn>
                <a:cxn ang="0">
                  <a:pos x="1755" y="0"/>
                </a:cxn>
                <a:cxn ang="0">
                  <a:pos x="0" y="3149"/>
                </a:cxn>
              </a:cxnLst>
              <a:rect l="0" t="0" r="0" b="0"/>
              <a:pathLst>
                <a:path w="5523" h="3149">
                  <a:moveTo>
                    <a:pt x="5523" y="3148"/>
                  </a:moveTo>
                  <a:lnTo>
                    <a:pt x="1755" y="0"/>
                  </a:lnTo>
                  <a:lnTo>
                    <a:pt x="0" y="3149"/>
                  </a:ln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0" name="Freeform 47"/>
            <p:cNvSpPr/>
            <p:nvPr/>
          </p:nvSpPr>
          <p:spPr>
            <a:xfrm>
              <a:off x="757" y="525"/>
              <a:ext cx="1085" cy="525"/>
            </a:xfrm>
            <a:custGeom>
              <a:avLst/>
              <a:gdLst/>
              <a:ahLst/>
              <a:cxnLst>
                <a:cxn ang="0">
                  <a:pos x="0" y="3149"/>
                </a:cxn>
                <a:cxn ang="0">
                  <a:pos x="6508" y="3149"/>
                </a:cxn>
                <a:cxn ang="0">
                  <a:pos x="2739" y="0"/>
                </a:cxn>
              </a:cxnLst>
              <a:rect l="0" t="0" r="0" b="0"/>
              <a:pathLst>
                <a:path w="6508" h="3149">
                  <a:moveTo>
                    <a:pt x="0" y="3149"/>
                  </a:moveTo>
                  <a:lnTo>
                    <a:pt x="6508" y="3149"/>
                  </a:lnTo>
                  <a:lnTo>
                    <a:pt x="2739" y="0"/>
                  </a:ln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1" name="Freeform 48"/>
            <p:cNvSpPr/>
            <p:nvPr/>
          </p:nvSpPr>
          <p:spPr>
            <a:xfrm>
              <a:off x="293" y="525"/>
              <a:ext cx="482" cy="1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51" y="663"/>
                </a:cxn>
                <a:cxn ang="0">
                  <a:pos x="1063" y="297"/>
                </a:cxn>
                <a:cxn ang="0">
                  <a:pos x="1941" y="773"/>
                </a:cxn>
                <a:cxn ang="0">
                  <a:pos x="2344" y="371"/>
                </a:cxn>
                <a:cxn ang="0">
                  <a:pos x="2893" y="736"/>
                </a:cxn>
              </a:cxnLst>
              <a:rect l="0" t="0" r="0" b="0"/>
              <a:pathLst>
                <a:path w="2893" h="773">
                  <a:moveTo>
                    <a:pt x="0" y="0"/>
                  </a:moveTo>
                  <a:lnTo>
                    <a:pt x="551" y="663"/>
                  </a:lnTo>
                  <a:lnTo>
                    <a:pt x="1063" y="297"/>
                  </a:lnTo>
                  <a:lnTo>
                    <a:pt x="1941" y="773"/>
                  </a:lnTo>
                  <a:lnTo>
                    <a:pt x="2344" y="371"/>
                  </a:lnTo>
                  <a:lnTo>
                    <a:pt x="2893" y="736"/>
                  </a:ln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82" name="Freeform 50"/>
          <p:cNvSpPr/>
          <p:nvPr/>
        </p:nvSpPr>
        <p:spPr>
          <a:xfrm rot="10806330">
            <a:off x="3543300" y="3180398"/>
            <a:ext cx="1462088" cy="1038225"/>
          </a:xfrm>
          <a:custGeom>
            <a:avLst/>
            <a:gdLst/>
            <a:ahLst/>
            <a:cxnLst>
              <a:cxn ang="0">
                <a:pos x="0" y="3149"/>
              </a:cxn>
              <a:cxn ang="0">
                <a:pos x="551" y="3812"/>
              </a:cxn>
              <a:cxn ang="0">
                <a:pos x="1063" y="3446"/>
              </a:cxn>
              <a:cxn ang="0">
                <a:pos x="1941" y="3922"/>
              </a:cxn>
              <a:cxn ang="0">
                <a:pos x="2344" y="3520"/>
              </a:cxn>
              <a:cxn ang="0">
                <a:pos x="2893" y="3885"/>
              </a:cxn>
              <a:cxn ang="0">
                <a:pos x="3479" y="3446"/>
              </a:cxn>
              <a:cxn ang="0">
                <a:pos x="4028" y="3812"/>
              </a:cxn>
              <a:cxn ang="0">
                <a:pos x="4467" y="3373"/>
              </a:cxn>
              <a:cxn ang="0">
                <a:pos x="4742" y="3629"/>
              </a:cxn>
              <a:cxn ang="0">
                <a:pos x="5523" y="3148"/>
              </a:cxn>
              <a:cxn ang="0">
                <a:pos x="1755" y="0"/>
              </a:cxn>
              <a:cxn ang="0">
                <a:pos x="0" y="3149"/>
              </a:cxn>
            </a:cxnLst>
            <a:rect l="0" t="0" r="0" b="0"/>
            <a:pathLst>
              <a:path w="5523" h="3922">
                <a:moveTo>
                  <a:pt x="0" y="3149"/>
                </a:moveTo>
                <a:lnTo>
                  <a:pt x="551" y="3812"/>
                </a:lnTo>
                <a:lnTo>
                  <a:pt x="1063" y="3446"/>
                </a:lnTo>
                <a:lnTo>
                  <a:pt x="1941" y="3922"/>
                </a:lnTo>
                <a:lnTo>
                  <a:pt x="2344" y="3520"/>
                </a:lnTo>
                <a:lnTo>
                  <a:pt x="2893" y="3885"/>
                </a:lnTo>
                <a:lnTo>
                  <a:pt x="3479" y="3446"/>
                </a:lnTo>
                <a:lnTo>
                  <a:pt x="4028" y="3812"/>
                </a:lnTo>
                <a:lnTo>
                  <a:pt x="4467" y="3373"/>
                </a:lnTo>
                <a:lnTo>
                  <a:pt x="4742" y="3629"/>
                </a:lnTo>
                <a:lnTo>
                  <a:pt x="5523" y="3148"/>
                </a:lnTo>
                <a:lnTo>
                  <a:pt x="1755" y="0"/>
                </a:lnTo>
                <a:lnTo>
                  <a:pt x="0" y="3149"/>
                </a:lnTo>
                <a:close/>
              </a:path>
            </a:pathLst>
          </a:cu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83" name="Freeform 55"/>
          <p:cNvSpPr/>
          <p:nvPr/>
        </p:nvSpPr>
        <p:spPr>
          <a:xfrm rot="21531533">
            <a:off x="4546600" y="3380423"/>
            <a:ext cx="1250950" cy="833437"/>
          </a:xfrm>
          <a:custGeom>
            <a:avLst/>
            <a:gdLst/>
            <a:ahLst/>
            <a:cxnLst>
              <a:cxn ang="0">
                <a:pos x="2309" y="663"/>
              </a:cxn>
              <a:cxn ang="0">
                <a:pos x="1758" y="0"/>
              </a:cxn>
              <a:cxn ang="0">
                <a:pos x="0" y="3148"/>
              </a:cxn>
              <a:cxn ang="0">
                <a:pos x="4542" y="3148"/>
              </a:cxn>
              <a:cxn ang="0">
                <a:pos x="4322" y="2457"/>
              </a:cxn>
              <a:cxn ang="0">
                <a:pos x="4724" y="1982"/>
              </a:cxn>
              <a:cxn ang="0">
                <a:pos x="4248" y="1579"/>
              </a:cxn>
              <a:cxn ang="0">
                <a:pos x="4651" y="736"/>
              </a:cxn>
              <a:cxn ang="0">
                <a:pos x="4102" y="371"/>
              </a:cxn>
              <a:cxn ang="0">
                <a:pos x="3699" y="773"/>
              </a:cxn>
              <a:cxn ang="0">
                <a:pos x="2821" y="297"/>
              </a:cxn>
              <a:cxn ang="0">
                <a:pos x="2309" y="663"/>
              </a:cxn>
            </a:cxnLst>
            <a:rect l="0" t="0" r="0" b="0"/>
            <a:pathLst>
              <a:path w="4724" h="3148">
                <a:moveTo>
                  <a:pt x="2309" y="663"/>
                </a:moveTo>
                <a:lnTo>
                  <a:pt x="1758" y="0"/>
                </a:lnTo>
                <a:lnTo>
                  <a:pt x="0" y="3148"/>
                </a:lnTo>
                <a:lnTo>
                  <a:pt x="4542" y="3148"/>
                </a:lnTo>
                <a:lnTo>
                  <a:pt x="4322" y="2457"/>
                </a:lnTo>
                <a:lnTo>
                  <a:pt x="4724" y="1982"/>
                </a:lnTo>
                <a:lnTo>
                  <a:pt x="4248" y="1579"/>
                </a:lnTo>
                <a:lnTo>
                  <a:pt x="4651" y="736"/>
                </a:lnTo>
                <a:lnTo>
                  <a:pt x="4102" y="371"/>
                </a:lnTo>
                <a:lnTo>
                  <a:pt x="3699" y="773"/>
                </a:lnTo>
                <a:lnTo>
                  <a:pt x="2821" y="297"/>
                </a:lnTo>
                <a:lnTo>
                  <a:pt x="2309" y="663"/>
                </a:lnTo>
                <a:close/>
              </a:path>
            </a:pathLst>
          </a:custGeom>
          <a:solidFill>
            <a:srgbClr val="CCFF66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84" name="Line 69"/>
          <p:cNvSpPr/>
          <p:nvPr/>
        </p:nvSpPr>
        <p:spPr>
          <a:xfrm>
            <a:off x="1601788" y="4232910"/>
            <a:ext cx="4267200" cy="0"/>
          </a:xfrm>
          <a:prstGeom prst="line">
            <a:avLst/>
          </a:prstGeom>
          <a:ln w="50800" cap="flat" cmpd="sng">
            <a:solidFill>
              <a:srgbClr val="FF0000"/>
            </a:solidFill>
            <a:prstDash val="sysDash"/>
            <a:bevel/>
            <a:headEnd type="none" w="med" len="med"/>
            <a:tailEnd type="none" w="med" len="med"/>
          </a:ln>
        </p:spPr>
      </p:sp>
      <p:sp>
        <p:nvSpPr>
          <p:cNvPr id="7185" name="云形标注 12"/>
          <p:cNvSpPr/>
          <p:nvPr/>
        </p:nvSpPr>
        <p:spPr>
          <a:xfrm>
            <a:off x="7195185" y="280353"/>
            <a:ext cx="3175000" cy="992187"/>
          </a:xfrm>
          <a:prstGeom prst="cloudCallout">
            <a:avLst>
              <a:gd name="adj1" fmla="val -63600"/>
              <a:gd name="adj2" fmla="val 84880"/>
            </a:avLst>
          </a:prstGeom>
          <a:solidFill>
            <a:schemeClr val="accent1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lstStyle/>
          <a:p>
            <a:pPr defTabSz="914400"/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还有其他的拼接方法吗？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93" name="文本框 13"/>
          <p:cNvSpPr txBox="1"/>
          <p:nvPr/>
        </p:nvSpPr>
        <p:spPr>
          <a:xfrm>
            <a:off x="1801178" y="1605598"/>
            <a:ext cx="8015287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探究：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在纸上任意画一个三角形，将它的内角剪下拼合在一起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7194" name="Freeform 40"/>
          <p:cNvSpPr/>
          <p:nvPr/>
        </p:nvSpPr>
        <p:spPr>
          <a:xfrm>
            <a:off x="6408738" y="3394710"/>
            <a:ext cx="1250950" cy="833438"/>
          </a:xfrm>
          <a:custGeom>
            <a:avLst/>
            <a:gdLst/>
            <a:ahLst/>
            <a:cxnLst>
              <a:cxn ang="0">
                <a:pos x="2309" y="663"/>
              </a:cxn>
              <a:cxn ang="0">
                <a:pos x="1758" y="0"/>
              </a:cxn>
              <a:cxn ang="0">
                <a:pos x="0" y="3148"/>
              </a:cxn>
              <a:cxn ang="0">
                <a:pos x="4542" y="3148"/>
              </a:cxn>
              <a:cxn ang="0">
                <a:pos x="4322" y="2457"/>
              </a:cxn>
              <a:cxn ang="0">
                <a:pos x="4724" y="1982"/>
              </a:cxn>
              <a:cxn ang="0">
                <a:pos x="4248" y="1579"/>
              </a:cxn>
              <a:cxn ang="0">
                <a:pos x="4651" y="736"/>
              </a:cxn>
              <a:cxn ang="0">
                <a:pos x="4102" y="371"/>
              </a:cxn>
              <a:cxn ang="0">
                <a:pos x="3699" y="773"/>
              </a:cxn>
              <a:cxn ang="0">
                <a:pos x="2821" y="297"/>
              </a:cxn>
              <a:cxn ang="0">
                <a:pos x="2309" y="663"/>
              </a:cxn>
            </a:cxnLst>
            <a:rect l="0" t="0" r="0" b="0"/>
            <a:pathLst>
              <a:path w="4724" h="3148">
                <a:moveTo>
                  <a:pt x="2309" y="663"/>
                </a:moveTo>
                <a:lnTo>
                  <a:pt x="1758" y="0"/>
                </a:lnTo>
                <a:lnTo>
                  <a:pt x="0" y="3148"/>
                </a:lnTo>
                <a:lnTo>
                  <a:pt x="4542" y="3148"/>
                </a:lnTo>
                <a:lnTo>
                  <a:pt x="4322" y="2457"/>
                </a:lnTo>
                <a:lnTo>
                  <a:pt x="4724" y="1982"/>
                </a:lnTo>
                <a:lnTo>
                  <a:pt x="4248" y="1579"/>
                </a:lnTo>
                <a:lnTo>
                  <a:pt x="4651" y="736"/>
                </a:lnTo>
                <a:lnTo>
                  <a:pt x="4102" y="371"/>
                </a:lnTo>
                <a:lnTo>
                  <a:pt x="3699" y="773"/>
                </a:lnTo>
                <a:lnTo>
                  <a:pt x="2821" y="297"/>
                </a:lnTo>
                <a:lnTo>
                  <a:pt x="2309" y="663"/>
                </a:lnTo>
                <a:close/>
              </a:path>
            </a:pathLst>
          </a:custGeom>
          <a:solidFill>
            <a:srgbClr val="CCFF6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95" name="Freeform 41"/>
          <p:cNvSpPr/>
          <p:nvPr/>
        </p:nvSpPr>
        <p:spPr>
          <a:xfrm>
            <a:off x="6865938" y="2556510"/>
            <a:ext cx="1462087" cy="1038225"/>
          </a:xfrm>
          <a:custGeom>
            <a:avLst/>
            <a:gdLst/>
            <a:ahLst/>
            <a:cxnLst>
              <a:cxn ang="0">
                <a:pos x="0" y="3149"/>
              </a:cxn>
              <a:cxn ang="0">
                <a:pos x="551" y="3812"/>
              </a:cxn>
              <a:cxn ang="0">
                <a:pos x="1063" y="3446"/>
              </a:cxn>
              <a:cxn ang="0">
                <a:pos x="1941" y="3922"/>
              </a:cxn>
              <a:cxn ang="0">
                <a:pos x="2344" y="3520"/>
              </a:cxn>
              <a:cxn ang="0">
                <a:pos x="2893" y="3885"/>
              </a:cxn>
              <a:cxn ang="0">
                <a:pos x="3479" y="3446"/>
              </a:cxn>
              <a:cxn ang="0">
                <a:pos x="4028" y="3812"/>
              </a:cxn>
              <a:cxn ang="0">
                <a:pos x="4467" y="3373"/>
              </a:cxn>
              <a:cxn ang="0">
                <a:pos x="4742" y="3629"/>
              </a:cxn>
              <a:cxn ang="0">
                <a:pos x="5523" y="3148"/>
              </a:cxn>
              <a:cxn ang="0">
                <a:pos x="1755" y="0"/>
              </a:cxn>
              <a:cxn ang="0">
                <a:pos x="0" y="3149"/>
              </a:cxn>
            </a:cxnLst>
            <a:rect l="0" t="0" r="0" b="0"/>
            <a:pathLst>
              <a:path w="5523" h="3922">
                <a:moveTo>
                  <a:pt x="0" y="3149"/>
                </a:moveTo>
                <a:lnTo>
                  <a:pt x="551" y="3812"/>
                </a:lnTo>
                <a:lnTo>
                  <a:pt x="1063" y="3446"/>
                </a:lnTo>
                <a:lnTo>
                  <a:pt x="1941" y="3922"/>
                </a:lnTo>
                <a:lnTo>
                  <a:pt x="2344" y="3520"/>
                </a:lnTo>
                <a:lnTo>
                  <a:pt x="2893" y="3885"/>
                </a:lnTo>
                <a:lnTo>
                  <a:pt x="3479" y="3446"/>
                </a:lnTo>
                <a:lnTo>
                  <a:pt x="4028" y="3812"/>
                </a:lnTo>
                <a:lnTo>
                  <a:pt x="4467" y="3373"/>
                </a:lnTo>
                <a:lnTo>
                  <a:pt x="4742" y="3629"/>
                </a:lnTo>
                <a:lnTo>
                  <a:pt x="5523" y="3148"/>
                </a:lnTo>
                <a:lnTo>
                  <a:pt x="1755" y="0"/>
                </a:lnTo>
                <a:lnTo>
                  <a:pt x="0" y="3149"/>
                </a:lnTo>
                <a:close/>
              </a:path>
            </a:pathLst>
          </a:custGeom>
          <a:solidFill>
            <a:srgbClr val="00FFF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96" name="Freeform 42"/>
          <p:cNvSpPr/>
          <p:nvPr/>
        </p:nvSpPr>
        <p:spPr>
          <a:xfrm>
            <a:off x="7551738" y="3394710"/>
            <a:ext cx="1800225" cy="833438"/>
          </a:xfrm>
          <a:custGeom>
            <a:avLst/>
            <a:gdLst/>
            <a:ahLst/>
            <a:cxnLst>
              <a:cxn ang="0">
                <a:pos x="2252" y="481"/>
              </a:cxn>
              <a:cxn ang="0">
                <a:pos x="1977" y="225"/>
              </a:cxn>
              <a:cxn ang="0">
                <a:pos x="1538" y="664"/>
              </a:cxn>
              <a:cxn ang="0">
                <a:pos x="989" y="298"/>
              </a:cxn>
              <a:cxn ang="0">
                <a:pos x="403" y="737"/>
              </a:cxn>
              <a:cxn ang="0">
                <a:pos x="0" y="1580"/>
              </a:cxn>
              <a:cxn ang="0">
                <a:pos x="476" y="1983"/>
              </a:cxn>
              <a:cxn ang="0">
                <a:pos x="74" y="2458"/>
              </a:cxn>
              <a:cxn ang="0">
                <a:pos x="294" y="3149"/>
              </a:cxn>
              <a:cxn ang="0">
                <a:pos x="6802" y="3149"/>
              </a:cxn>
              <a:cxn ang="0">
                <a:pos x="3033" y="0"/>
              </a:cxn>
              <a:cxn ang="0">
                <a:pos x="2252" y="481"/>
              </a:cxn>
            </a:cxnLst>
            <a:rect l="0" t="0" r="0" b="0"/>
            <a:pathLst>
              <a:path w="6802" h="3149">
                <a:moveTo>
                  <a:pt x="2252" y="481"/>
                </a:moveTo>
                <a:lnTo>
                  <a:pt x="1977" y="225"/>
                </a:lnTo>
                <a:lnTo>
                  <a:pt x="1538" y="664"/>
                </a:lnTo>
                <a:lnTo>
                  <a:pt x="989" y="298"/>
                </a:lnTo>
                <a:lnTo>
                  <a:pt x="403" y="737"/>
                </a:lnTo>
                <a:lnTo>
                  <a:pt x="0" y="1580"/>
                </a:lnTo>
                <a:lnTo>
                  <a:pt x="476" y="1983"/>
                </a:lnTo>
                <a:lnTo>
                  <a:pt x="74" y="2458"/>
                </a:lnTo>
                <a:lnTo>
                  <a:pt x="294" y="3149"/>
                </a:lnTo>
                <a:lnTo>
                  <a:pt x="6802" y="3149"/>
                </a:lnTo>
                <a:lnTo>
                  <a:pt x="3033" y="0"/>
                </a:lnTo>
                <a:lnTo>
                  <a:pt x="2252" y="481"/>
                </a:lnTo>
                <a:close/>
              </a:path>
            </a:pathLst>
          </a:custGeom>
          <a:solidFill>
            <a:srgbClr val="FFCCF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7197" name="Group 53"/>
          <p:cNvGrpSpPr/>
          <p:nvPr/>
        </p:nvGrpSpPr>
        <p:grpSpPr>
          <a:xfrm>
            <a:off x="6408738" y="2556510"/>
            <a:ext cx="2924175" cy="1666875"/>
            <a:chOff x="0" y="0"/>
            <a:chExt cx="1842" cy="1050"/>
          </a:xfrm>
        </p:grpSpPr>
        <p:sp>
          <p:nvSpPr>
            <p:cNvPr id="7198" name="Freeform 43"/>
            <p:cNvSpPr/>
            <p:nvPr/>
          </p:nvSpPr>
          <p:spPr>
            <a:xfrm>
              <a:off x="0" y="525"/>
              <a:ext cx="757" cy="525"/>
            </a:xfrm>
            <a:custGeom>
              <a:avLst/>
              <a:gdLst/>
              <a:ahLst/>
              <a:cxnLst>
                <a:cxn ang="0">
                  <a:pos x="4542" y="3148"/>
                </a:cxn>
                <a:cxn ang="0">
                  <a:pos x="0" y="3148"/>
                </a:cxn>
                <a:cxn ang="0">
                  <a:pos x="1758" y="0"/>
                </a:cxn>
              </a:cxnLst>
              <a:rect l="0" t="0" r="0" b="0"/>
              <a:pathLst>
                <a:path w="4542" h="3148">
                  <a:moveTo>
                    <a:pt x="4542" y="3148"/>
                  </a:moveTo>
                  <a:lnTo>
                    <a:pt x="0" y="3148"/>
                  </a:lnTo>
                  <a:lnTo>
                    <a:pt x="1758" y="0"/>
                  </a:ln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9" name="Freeform 44"/>
            <p:cNvSpPr/>
            <p:nvPr/>
          </p:nvSpPr>
          <p:spPr>
            <a:xfrm>
              <a:off x="775" y="525"/>
              <a:ext cx="439" cy="123"/>
            </a:xfrm>
            <a:custGeom>
              <a:avLst/>
              <a:gdLst/>
              <a:ahLst/>
              <a:cxnLst>
                <a:cxn ang="0">
                  <a:pos x="0" y="737"/>
                </a:cxn>
                <a:cxn ang="0">
                  <a:pos x="586" y="298"/>
                </a:cxn>
                <a:cxn ang="0">
                  <a:pos x="1135" y="664"/>
                </a:cxn>
                <a:cxn ang="0">
                  <a:pos x="1574" y="225"/>
                </a:cxn>
                <a:cxn ang="0">
                  <a:pos x="1849" y="481"/>
                </a:cxn>
                <a:cxn ang="0">
                  <a:pos x="2630" y="0"/>
                </a:cxn>
              </a:cxnLst>
              <a:rect l="0" t="0" r="0" b="0"/>
              <a:pathLst>
                <a:path w="2630" h="737">
                  <a:moveTo>
                    <a:pt x="0" y="737"/>
                  </a:moveTo>
                  <a:lnTo>
                    <a:pt x="586" y="298"/>
                  </a:lnTo>
                  <a:lnTo>
                    <a:pt x="1135" y="664"/>
                  </a:lnTo>
                  <a:lnTo>
                    <a:pt x="1574" y="225"/>
                  </a:lnTo>
                  <a:lnTo>
                    <a:pt x="1849" y="481"/>
                  </a:lnTo>
                  <a:lnTo>
                    <a:pt x="2630" y="0"/>
                  </a:ln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0" name="Freeform 45"/>
            <p:cNvSpPr/>
            <p:nvPr/>
          </p:nvSpPr>
          <p:spPr>
            <a:xfrm>
              <a:off x="708" y="648"/>
              <a:ext cx="80" cy="402"/>
            </a:xfrm>
            <a:custGeom>
              <a:avLst/>
              <a:gdLst/>
              <a:ahLst/>
              <a:cxnLst>
                <a:cxn ang="0">
                  <a:pos x="403" y="0"/>
                </a:cxn>
                <a:cxn ang="0">
                  <a:pos x="0" y="843"/>
                </a:cxn>
                <a:cxn ang="0">
                  <a:pos x="476" y="1246"/>
                </a:cxn>
                <a:cxn ang="0">
                  <a:pos x="74" y="1721"/>
                </a:cxn>
                <a:cxn ang="0">
                  <a:pos x="294" y="2412"/>
                </a:cxn>
              </a:cxnLst>
              <a:rect l="0" t="0" r="0" b="0"/>
              <a:pathLst>
                <a:path w="476" h="2412">
                  <a:moveTo>
                    <a:pt x="403" y="0"/>
                  </a:moveTo>
                  <a:lnTo>
                    <a:pt x="0" y="843"/>
                  </a:lnTo>
                  <a:lnTo>
                    <a:pt x="476" y="1246"/>
                  </a:lnTo>
                  <a:lnTo>
                    <a:pt x="74" y="1721"/>
                  </a:lnTo>
                  <a:lnTo>
                    <a:pt x="294" y="2412"/>
                  </a:ln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1" name="Freeform 46"/>
            <p:cNvSpPr/>
            <p:nvPr/>
          </p:nvSpPr>
          <p:spPr>
            <a:xfrm>
              <a:off x="293" y="0"/>
              <a:ext cx="921" cy="525"/>
            </a:xfrm>
            <a:custGeom>
              <a:avLst/>
              <a:gdLst/>
              <a:ahLst/>
              <a:cxnLst>
                <a:cxn ang="0">
                  <a:pos x="5523" y="3148"/>
                </a:cxn>
                <a:cxn ang="0">
                  <a:pos x="1755" y="0"/>
                </a:cxn>
                <a:cxn ang="0">
                  <a:pos x="0" y="3149"/>
                </a:cxn>
              </a:cxnLst>
              <a:rect l="0" t="0" r="0" b="0"/>
              <a:pathLst>
                <a:path w="5523" h="3149">
                  <a:moveTo>
                    <a:pt x="5523" y="3148"/>
                  </a:moveTo>
                  <a:lnTo>
                    <a:pt x="1755" y="0"/>
                  </a:lnTo>
                  <a:lnTo>
                    <a:pt x="0" y="3149"/>
                  </a:ln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2" name="Freeform 47"/>
            <p:cNvSpPr/>
            <p:nvPr/>
          </p:nvSpPr>
          <p:spPr>
            <a:xfrm>
              <a:off x="757" y="525"/>
              <a:ext cx="1085" cy="525"/>
            </a:xfrm>
            <a:custGeom>
              <a:avLst/>
              <a:gdLst/>
              <a:ahLst/>
              <a:cxnLst>
                <a:cxn ang="0">
                  <a:pos x="0" y="3149"/>
                </a:cxn>
                <a:cxn ang="0">
                  <a:pos x="6508" y="3149"/>
                </a:cxn>
                <a:cxn ang="0">
                  <a:pos x="2739" y="0"/>
                </a:cxn>
              </a:cxnLst>
              <a:rect l="0" t="0" r="0" b="0"/>
              <a:pathLst>
                <a:path w="6508" h="3149">
                  <a:moveTo>
                    <a:pt x="0" y="3149"/>
                  </a:moveTo>
                  <a:lnTo>
                    <a:pt x="6508" y="3149"/>
                  </a:lnTo>
                  <a:lnTo>
                    <a:pt x="2739" y="0"/>
                  </a:ln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3" name="Freeform 48"/>
            <p:cNvSpPr/>
            <p:nvPr/>
          </p:nvSpPr>
          <p:spPr>
            <a:xfrm>
              <a:off x="293" y="525"/>
              <a:ext cx="482" cy="1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51" y="663"/>
                </a:cxn>
                <a:cxn ang="0">
                  <a:pos x="1063" y="297"/>
                </a:cxn>
                <a:cxn ang="0">
                  <a:pos x="1941" y="773"/>
                </a:cxn>
                <a:cxn ang="0">
                  <a:pos x="2344" y="371"/>
                </a:cxn>
                <a:cxn ang="0">
                  <a:pos x="2893" y="736"/>
                </a:cxn>
              </a:cxnLst>
              <a:rect l="0" t="0" r="0" b="0"/>
              <a:pathLst>
                <a:path w="2893" h="773">
                  <a:moveTo>
                    <a:pt x="0" y="0"/>
                  </a:moveTo>
                  <a:lnTo>
                    <a:pt x="551" y="663"/>
                  </a:lnTo>
                  <a:lnTo>
                    <a:pt x="1063" y="297"/>
                  </a:lnTo>
                  <a:lnTo>
                    <a:pt x="1941" y="773"/>
                  </a:lnTo>
                  <a:lnTo>
                    <a:pt x="2344" y="371"/>
                  </a:lnTo>
                  <a:lnTo>
                    <a:pt x="2893" y="736"/>
                  </a:ln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204" name="Line 69"/>
          <p:cNvSpPr/>
          <p:nvPr/>
        </p:nvSpPr>
        <p:spPr>
          <a:xfrm>
            <a:off x="5861050" y="2531110"/>
            <a:ext cx="4267200" cy="0"/>
          </a:xfrm>
          <a:prstGeom prst="line">
            <a:avLst/>
          </a:prstGeom>
          <a:ln w="34925" cap="flat" cmpd="sng">
            <a:solidFill>
              <a:srgbClr val="FF0000"/>
            </a:solidFill>
            <a:prstDash val="dash"/>
            <a:bevel/>
            <a:headEnd type="none" w="med" len="med"/>
            <a:tailEnd type="none" w="med" len="med"/>
          </a:ln>
        </p:spPr>
      </p:sp>
      <p:sp>
        <p:nvSpPr>
          <p:cNvPr id="7205" name="Freeform 40"/>
          <p:cNvSpPr/>
          <p:nvPr/>
        </p:nvSpPr>
        <p:spPr>
          <a:xfrm rot="10800000">
            <a:off x="6061075" y="2561273"/>
            <a:ext cx="1250950" cy="833437"/>
          </a:xfrm>
          <a:custGeom>
            <a:avLst/>
            <a:gdLst/>
            <a:ahLst/>
            <a:cxnLst>
              <a:cxn ang="0">
                <a:pos x="2309" y="663"/>
              </a:cxn>
              <a:cxn ang="0">
                <a:pos x="1758" y="0"/>
              </a:cxn>
              <a:cxn ang="0">
                <a:pos x="0" y="3148"/>
              </a:cxn>
              <a:cxn ang="0">
                <a:pos x="4542" y="3148"/>
              </a:cxn>
              <a:cxn ang="0">
                <a:pos x="4322" y="2457"/>
              </a:cxn>
              <a:cxn ang="0">
                <a:pos x="4724" y="1982"/>
              </a:cxn>
              <a:cxn ang="0">
                <a:pos x="4248" y="1579"/>
              </a:cxn>
              <a:cxn ang="0">
                <a:pos x="4651" y="736"/>
              </a:cxn>
              <a:cxn ang="0">
                <a:pos x="4102" y="371"/>
              </a:cxn>
              <a:cxn ang="0">
                <a:pos x="3699" y="773"/>
              </a:cxn>
              <a:cxn ang="0">
                <a:pos x="2821" y="297"/>
              </a:cxn>
              <a:cxn ang="0">
                <a:pos x="2309" y="663"/>
              </a:cxn>
            </a:cxnLst>
            <a:rect l="0" t="0" r="0" b="0"/>
            <a:pathLst>
              <a:path w="4724" h="3148">
                <a:moveTo>
                  <a:pt x="2309" y="663"/>
                </a:moveTo>
                <a:lnTo>
                  <a:pt x="1758" y="0"/>
                </a:lnTo>
                <a:lnTo>
                  <a:pt x="0" y="3148"/>
                </a:lnTo>
                <a:lnTo>
                  <a:pt x="4542" y="3148"/>
                </a:lnTo>
                <a:lnTo>
                  <a:pt x="4322" y="2457"/>
                </a:lnTo>
                <a:lnTo>
                  <a:pt x="4724" y="1982"/>
                </a:lnTo>
                <a:lnTo>
                  <a:pt x="4248" y="1579"/>
                </a:lnTo>
                <a:lnTo>
                  <a:pt x="4651" y="736"/>
                </a:lnTo>
                <a:lnTo>
                  <a:pt x="4102" y="371"/>
                </a:lnTo>
                <a:lnTo>
                  <a:pt x="3699" y="773"/>
                </a:lnTo>
                <a:lnTo>
                  <a:pt x="2821" y="297"/>
                </a:lnTo>
                <a:lnTo>
                  <a:pt x="2309" y="663"/>
                </a:lnTo>
                <a:close/>
              </a:path>
            </a:pathLst>
          </a:custGeom>
          <a:solidFill>
            <a:srgbClr val="CCFF6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06" name="Freeform 42"/>
          <p:cNvSpPr/>
          <p:nvPr/>
        </p:nvSpPr>
        <p:spPr>
          <a:xfrm rot="10800000">
            <a:off x="7366000" y="2561273"/>
            <a:ext cx="1800225" cy="833437"/>
          </a:xfrm>
          <a:custGeom>
            <a:avLst/>
            <a:gdLst/>
            <a:ahLst/>
            <a:cxnLst>
              <a:cxn ang="0">
                <a:pos x="2252" y="481"/>
              </a:cxn>
              <a:cxn ang="0">
                <a:pos x="1977" y="225"/>
              </a:cxn>
              <a:cxn ang="0">
                <a:pos x="1538" y="664"/>
              </a:cxn>
              <a:cxn ang="0">
                <a:pos x="989" y="298"/>
              </a:cxn>
              <a:cxn ang="0">
                <a:pos x="403" y="737"/>
              </a:cxn>
              <a:cxn ang="0">
                <a:pos x="0" y="1580"/>
              </a:cxn>
              <a:cxn ang="0">
                <a:pos x="476" y="1983"/>
              </a:cxn>
              <a:cxn ang="0">
                <a:pos x="74" y="2458"/>
              </a:cxn>
              <a:cxn ang="0">
                <a:pos x="294" y="3149"/>
              </a:cxn>
              <a:cxn ang="0">
                <a:pos x="6802" y="3149"/>
              </a:cxn>
              <a:cxn ang="0">
                <a:pos x="3033" y="0"/>
              </a:cxn>
              <a:cxn ang="0">
                <a:pos x="2252" y="481"/>
              </a:cxn>
            </a:cxnLst>
            <a:rect l="0" t="0" r="0" b="0"/>
            <a:pathLst>
              <a:path w="6802" h="3149">
                <a:moveTo>
                  <a:pt x="2252" y="481"/>
                </a:moveTo>
                <a:lnTo>
                  <a:pt x="1977" y="225"/>
                </a:lnTo>
                <a:lnTo>
                  <a:pt x="1538" y="664"/>
                </a:lnTo>
                <a:lnTo>
                  <a:pt x="989" y="298"/>
                </a:lnTo>
                <a:lnTo>
                  <a:pt x="403" y="737"/>
                </a:lnTo>
                <a:lnTo>
                  <a:pt x="0" y="1580"/>
                </a:lnTo>
                <a:lnTo>
                  <a:pt x="476" y="1983"/>
                </a:lnTo>
                <a:lnTo>
                  <a:pt x="74" y="2458"/>
                </a:lnTo>
                <a:lnTo>
                  <a:pt x="294" y="3149"/>
                </a:lnTo>
                <a:lnTo>
                  <a:pt x="6802" y="3149"/>
                </a:lnTo>
                <a:lnTo>
                  <a:pt x="3033" y="0"/>
                </a:lnTo>
                <a:lnTo>
                  <a:pt x="2252" y="481"/>
                </a:lnTo>
                <a:close/>
              </a:path>
            </a:pathLst>
          </a:custGeom>
          <a:solidFill>
            <a:srgbClr val="FFCCF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07" name="Line 69"/>
          <p:cNvSpPr/>
          <p:nvPr/>
        </p:nvSpPr>
        <p:spPr>
          <a:xfrm flipV="1">
            <a:off x="4525963" y="2262823"/>
            <a:ext cx="1166812" cy="1957387"/>
          </a:xfrm>
          <a:prstGeom prst="line">
            <a:avLst/>
          </a:prstGeom>
          <a:ln w="50800" cap="flat" cmpd="sng">
            <a:solidFill>
              <a:srgbClr val="FF0000"/>
            </a:solidFill>
            <a:prstDash val="sysDash"/>
            <a:bevel/>
            <a:headEnd type="none" w="med" len="med"/>
            <a:tailEnd type="none" w="med" len="med"/>
          </a:ln>
        </p:spPr>
      </p:sp>
      <p:grpSp>
        <p:nvGrpSpPr>
          <p:cNvPr id="6" name="组合 5"/>
          <p:cNvGrpSpPr/>
          <p:nvPr/>
        </p:nvGrpSpPr>
        <p:grpSpPr>
          <a:xfrm>
            <a:off x="1797702" y="243776"/>
            <a:ext cx="1997710" cy="612775"/>
            <a:chOff x="3590568" y="400194"/>
            <a:chExt cx="5213316" cy="1031890"/>
          </a:xfrm>
        </p:grpSpPr>
        <p:grpSp>
          <p:nvGrpSpPr>
            <p:cNvPr id="10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2" name="圆角矩形 11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3" name="圆角矩形 12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4" name="TextBox 19"/>
              <p:cNvSpPr txBox="1"/>
              <p:nvPr/>
            </p:nvSpPr>
            <p:spPr>
              <a:xfrm>
                <a:off x="7752953" y="5433395"/>
                <a:ext cx="278798" cy="2135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/>
                <a:endParaRPr lang="zh-CN" altLang="en-US" sz="105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" name="矩形 22"/>
            <p:cNvSpPr/>
            <p:nvPr/>
          </p:nvSpPr>
          <p:spPr>
            <a:xfrm>
              <a:off x="4219481" y="474234"/>
              <a:ext cx="4283494" cy="8789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讲授新课</a:t>
              </a:r>
              <a:endParaRPr lang="zh-CN" altLang="en-US" sz="28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1841500" y="918521"/>
            <a:ext cx="5284470" cy="46037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  <a:sym typeface="宋体" panose="02010600030101010101" pitchFamily="2" charset="-122"/>
              </a:rPr>
              <a:t>1.</a:t>
            </a:r>
            <a:r>
              <a:rPr lang="zh-CN" altLang="en-US" sz="2400" b="1" dirty="0" smtClean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  <a:sym typeface="宋体" panose="02010600030101010101" pitchFamily="2" charset="-122"/>
              </a:rPr>
              <a:t>三角形的内角和定理</a:t>
            </a:r>
            <a:endParaRPr lang="zh-CN" altLang="en-US" sz="2400" b="1" dirty="0" smtClean="0">
              <a:solidFill>
                <a:schemeClr val="bg1"/>
              </a:solidFill>
              <a:latin typeface="华文宋体" panose="02010600040101010101" charset="-122"/>
              <a:ea typeface="华文宋体" panose="0201060004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ntr" presetSubtype="10" fill="hold" grpId="16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10" fill="hold" grpId="16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1"/>
      <p:bldP spid="7170" grpId="2"/>
      <p:bldP spid="7170" grpId="3"/>
      <p:bldP spid="7170" grpId="4"/>
      <p:bldP spid="7170" grpId="5"/>
      <p:bldP spid="7170" grpId="6"/>
      <p:bldP spid="7170" grpId="7"/>
      <p:bldP spid="7170" grpId="8"/>
      <p:bldP spid="7170" grpId="9"/>
      <p:bldP spid="7170" grpId="10"/>
      <p:bldP spid="7170" grpId="11"/>
      <p:bldP spid="7170" grpId="12"/>
      <p:bldP spid="7170" grpId="13"/>
      <p:bldP spid="7170" grpId="14"/>
      <p:bldP spid="7170" grpId="15"/>
      <p:bldP spid="7170" grpId="16"/>
      <p:bldP spid="7171" grpId="1"/>
      <p:bldP spid="7171" grpId="2"/>
      <p:bldP spid="7171" grpId="3"/>
      <p:bldP spid="7171" grpId="4"/>
      <p:bldP spid="7171" grpId="5"/>
      <p:bldP spid="7171" grpId="6"/>
      <p:bldP spid="7171" grpId="7"/>
      <p:bldP spid="7171" grpId="8"/>
      <p:bldP spid="7171" grpId="9"/>
      <p:bldP spid="7171" grpId="10"/>
      <p:bldP spid="7171" grpId="11"/>
      <p:bldP spid="7171" grpId="12"/>
      <p:bldP spid="7171" grpId="13"/>
      <p:bldP spid="7171" grpId="14"/>
      <p:bldP spid="7171" grpId="15"/>
      <p:bldP spid="7171" grpId="16"/>
      <p:bldP spid="7185" grpId="0" bldLvl="0" animBg="1"/>
      <p:bldP spid="7193" grpId="1"/>
      <p:bldP spid="7193" grpId="2"/>
      <p:bldP spid="7193" grpId="3"/>
      <p:bldP spid="7193" grpId="4"/>
      <p:bldP spid="7193" grpId="5"/>
      <p:bldP spid="7193" grpId="6"/>
      <p:bldP spid="7193" grpId="7"/>
      <p:bldP spid="7193" grpId="8"/>
      <p:bldP spid="7193" grpId="9"/>
      <p:bldP spid="7193" grpId="10"/>
      <p:bldP spid="7193" grpId="11"/>
      <p:bldP spid="7193" grpId="12"/>
      <p:bldP spid="7193" grpId="13"/>
      <p:bldP spid="7193" grpId="14"/>
      <p:bldP spid="7193" grpId="15"/>
      <p:bldP spid="7194" grpId="0" bldLvl="0" animBg="1"/>
      <p:bldP spid="7196" grpId="0" bldLvl="0" animBg="1"/>
      <p:bldP spid="7205" grpId="0" bldLvl="0" animBg="1"/>
      <p:bldP spid="720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8" descr="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2938" y="4030980"/>
            <a:ext cx="3249612" cy="1985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Picture 19" descr="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425" y="4342130"/>
            <a:ext cx="1490663" cy="1558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Picture 20" descr="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3375" y="4389755"/>
            <a:ext cx="649288" cy="1517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Picture 21" descr="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77313" y="4453255"/>
            <a:ext cx="231775" cy="85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8" name="Line 22"/>
          <p:cNvSpPr/>
          <p:nvPr/>
        </p:nvSpPr>
        <p:spPr>
          <a:xfrm>
            <a:off x="7894638" y="4315143"/>
            <a:ext cx="2405062" cy="9525"/>
          </a:xfrm>
          <a:prstGeom prst="line">
            <a:avLst/>
          </a:prstGeom>
          <a:ln w="38100" cap="flat" cmpd="sng">
            <a:solidFill>
              <a:srgbClr val="0070C0"/>
            </a:solidFill>
            <a:prstDash val="dash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8199" name="对象 8198"/>
          <p:cNvGraphicFramePr/>
          <p:nvPr/>
        </p:nvGraphicFramePr>
        <p:xfrm>
          <a:off x="10150475" y="3957955"/>
          <a:ext cx="150813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5" imgW="3657600" imgH="7010400" progId="Equation.DSMT4">
                  <p:embed/>
                </p:oleObj>
              </mc:Choice>
              <mc:Fallback>
                <p:oleObj name="" r:id="rId5" imgW="3657600" imgH="7010400" progId="Equation.DSMT4">
                  <p:embed/>
                  <p:pic>
                    <p:nvPicPr>
                      <p:cNvPr id="0" name="图片 2048" descr="image1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150475" y="3957955"/>
                        <a:ext cx="150813" cy="288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00" name="圆角矩形 31"/>
          <p:cNvSpPr/>
          <p:nvPr/>
        </p:nvSpPr>
        <p:spPr>
          <a:xfrm>
            <a:off x="1847850" y="501968"/>
            <a:ext cx="1758950" cy="46037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验证结论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201" name="Rectangle 4"/>
          <p:cNvSpPr/>
          <p:nvPr/>
        </p:nvSpPr>
        <p:spPr>
          <a:xfrm>
            <a:off x="3870325" y="505143"/>
            <a:ext cx="5161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三角形三个内角的和等于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180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°.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202" name="Rectangle 27"/>
          <p:cNvSpPr/>
          <p:nvPr/>
        </p:nvSpPr>
        <p:spPr>
          <a:xfrm>
            <a:off x="1849438" y="1654493"/>
            <a:ext cx="461645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求证：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∠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+∠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+∠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=180°.</a:t>
            </a:r>
            <a:endParaRPr lang="en-US" altLang="zh-CN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203" name="Rectangle 30"/>
          <p:cNvSpPr/>
          <p:nvPr/>
        </p:nvSpPr>
        <p:spPr>
          <a:xfrm>
            <a:off x="1992313" y="1124268"/>
            <a:ext cx="240855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914400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已知：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ABC.</a:t>
            </a:r>
            <a:endParaRPr lang="zh-CN" altLang="en-US" sz="2800" b="1" i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204" name="Rectangle 24"/>
          <p:cNvSpPr/>
          <p:nvPr/>
        </p:nvSpPr>
        <p:spPr>
          <a:xfrm>
            <a:off x="1847850" y="2373630"/>
            <a:ext cx="5016500" cy="3709035"/>
          </a:xfrm>
          <a:prstGeom prst="rect">
            <a:avLst/>
          </a:prstGeom>
          <a:solidFill>
            <a:srgbClr val="FFFFFA"/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pPr defTabSz="914400"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证法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：过点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作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l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∥BC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defTabSz="914400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∴∠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=∠1.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defTabSz="914400">
              <a:lnSpc>
                <a:spcPct val="12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两直线平行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内错角相等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defTabSz="914400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=∠2.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defTabSz="914400">
              <a:lnSpc>
                <a:spcPct val="12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两直线平行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内错角相等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defTabSz="914400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∵∠2+∠1+∠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BAC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=180°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defTabSz="914400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∴∠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BAC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=180°.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205" name="文本框 1"/>
          <p:cNvSpPr txBox="1"/>
          <p:nvPr/>
        </p:nvSpPr>
        <p:spPr>
          <a:xfrm>
            <a:off x="8570913" y="4256405"/>
            <a:ext cx="4762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06" name="文本框 2"/>
          <p:cNvSpPr txBox="1"/>
          <p:nvPr/>
        </p:nvSpPr>
        <p:spPr>
          <a:xfrm>
            <a:off x="9272588" y="4310380"/>
            <a:ext cx="4762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07" name="Freeform 40"/>
          <p:cNvSpPr/>
          <p:nvPr/>
        </p:nvSpPr>
        <p:spPr>
          <a:xfrm>
            <a:off x="7073900" y="2453005"/>
            <a:ext cx="1250950" cy="833438"/>
          </a:xfrm>
          <a:custGeom>
            <a:avLst/>
            <a:gdLst/>
            <a:ahLst/>
            <a:cxnLst>
              <a:cxn ang="0">
                <a:pos x="2309" y="663"/>
              </a:cxn>
              <a:cxn ang="0">
                <a:pos x="1758" y="0"/>
              </a:cxn>
              <a:cxn ang="0">
                <a:pos x="0" y="3148"/>
              </a:cxn>
              <a:cxn ang="0">
                <a:pos x="4542" y="3148"/>
              </a:cxn>
              <a:cxn ang="0">
                <a:pos x="4322" y="2457"/>
              </a:cxn>
              <a:cxn ang="0">
                <a:pos x="4724" y="1982"/>
              </a:cxn>
              <a:cxn ang="0">
                <a:pos x="4248" y="1579"/>
              </a:cxn>
              <a:cxn ang="0">
                <a:pos x="4651" y="736"/>
              </a:cxn>
              <a:cxn ang="0">
                <a:pos x="4102" y="371"/>
              </a:cxn>
              <a:cxn ang="0">
                <a:pos x="3699" y="773"/>
              </a:cxn>
              <a:cxn ang="0">
                <a:pos x="2821" y="297"/>
              </a:cxn>
              <a:cxn ang="0">
                <a:pos x="2309" y="663"/>
              </a:cxn>
            </a:cxnLst>
            <a:rect l="0" t="0" r="0" b="0"/>
            <a:pathLst>
              <a:path w="4724" h="3148">
                <a:moveTo>
                  <a:pt x="2309" y="663"/>
                </a:moveTo>
                <a:lnTo>
                  <a:pt x="1758" y="0"/>
                </a:lnTo>
                <a:lnTo>
                  <a:pt x="0" y="3148"/>
                </a:lnTo>
                <a:lnTo>
                  <a:pt x="4542" y="3148"/>
                </a:lnTo>
                <a:lnTo>
                  <a:pt x="4322" y="2457"/>
                </a:lnTo>
                <a:lnTo>
                  <a:pt x="4724" y="1982"/>
                </a:lnTo>
                <a:lnTo>
                  <a:pt x="4248" y="1579"/>
                </a:lnTo>
                <a:lnTo>
                  <a:pt x="4651" y="736"/>
                </a:lnTo>
                <a:lnTo>
                  <a:pt x="4102" y="371"/>
                </a:lnTo>
                <a:lnTo>
                  <a:pt x="3699" y="773"/>
                </a:lnTo>
                <a:lnTo>
                  <a:pt x="2821" y="297"/>
                </a:lnTo>
                <a:lnTo>
                  <a:pt x="2309" y="663"/>
                </a:lnTo>
                <a:close/>
              </a:path>
            </a:pathLst>
          </a:custGeom>
          <a:solidFill>
            <a:srgbClr val="CCFF6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8" name="Freeform 41"/>
          <p:cNvSpPr/>
          <p:nvPr/>
        </p:nvSpPr>
        <p:spPr>
          <a:xfrm>
            <a:off x="7531100" y="1614805"/>
            <a:ext cx="1462088" cy="1038225"/>
          </a:xfrm>
          <a:custGeom>
            <a:avLst/>
            <a:gdLst/>
            <a:ahLst/>
            <a:cxnLst>
              <a:cxn ang="0">
                <a:pos x="0" y="3149"/>
              </a:cxn>
              <a:cxn ang="0">
                <a:pos x="551" y="3812"/>
              </a:cxn>
              <a:cxn ang="0">
                <a:pos x="1063" y="3446"/>
              </a:cxn>
              <a:cxn ang="0">
                <a:pos x="1941" y="3922"/>
              </a:cxn>
              <a:cxn ang="0">
                <a:pos x="2344" y="3520"/>
              </a:cxn>
              <a:cxn ang="0">
                <a:pos x="2893" y="3885"/>
              </a:cxn>
              <a:cxn ang="0">
                <a:pos x="3479" y="3446"/>
              </a:cxn>
              <a:cxn ang="0">
                <a:pos x="4028" y="3812"/>
              </a:cxn>
              <a:cxn ang="0">
                <a:pos x="4467" y="3373"/>
              </a:cxn>
              <a:cxn ang="0">
                <a:pos x="4742" y="3629"/>
              </a:cxn>
              <a:cxn ang="0">
                <a:pos x="5523" y="3148"/>
              </a:cxn>
              <a:cxn ang="0">
                <a:pos x="1755" y="0"/>
              </a:cxn>
              <a:cxn ang="0">
                <a:pos x="0" y="3149"/>
              </a:cxn>
            </a:cxnLst>
            <a:rect l="0" t="0" r="0" b="0"/>
            <a:pathLst>
              <a:path w="5523" h="3922">
                <a:moveTo>
                  <a:pt x="0" y="3149"/>
                </a:moveTo>
                <a:lnTo>
                  <a:pt x="551" y="3812"/>
                </a:lnTo>
                <a:lnTo>
                  <a:pt x="1063" y="3446"/>
                </a:lnTo>
                <a:lnTo>
                  <a:pt x="1941" y="3922"/>
                </a:lnTo>
                <a:lnTo>
                  <a:pt x="2344" y="3520"/>
                </a:lnTo>
                <a:lnTo>
                  <a:pt x="2893" y="3885"/>
                </a:lnTo>
                <a:lnTo>
                  <a:pt x="3479" y="3446"/>
                </a:lnTo>
                <a:lnTo>
                  <a:pt x="4028" y="3812"/>
                </a:lnTo>
                <a:lnTo>
                  <a:pt x="4467" y="3373"/>
                </a:lnTo>
                <a:lnTo>
                  <a:pt x="4742" y="3629"/>
                </a:lnTo>
                <a:lnTo>
                  <a:pt x="5523" y="3148"/>
                </a:lnTo>
                <a:lnTo>
                  <a:pt x="1755" y="0"/>
                </a:lnTo>
                <a:lnTo>
                  <a:pt x="0" y="3149"/>
                </a:lnTo>
                <a:close/>
              </a:path>
            </a:pathLst>
          </a:custGeom>
          <a:solidFill>
            <a:srgbClr val="00FFF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9" name="Freeform 42"/>
          <p:cNvSpPr/>
          <p:nvPr/>
        </p:nvSpPr>
        <p:spPr>
          <a:xfrm>
            <a:off x="8216900" y="2453005"/>
            <a:ext cx="1800225" cy="833438"/>
          </a:xfrm>
          <a:custGeom>
            <a:avLst/>
            <a:gdLst/>
            <a:ahLst/>
            <a:cxnLst>
              <a:cxn ang="0">
                <a:pos x="2252" y="481"/>
              </a:cxn>
              <a:cxn ang="0">
                <a:pos x="1977" y="225"/>
              </a:cxn>
              <a:cxn ang="0">
                <a:pos x="1538" y="664"/>
              </a:cxn>
              <a:cxn ang="0">
                <a:pos x="989" y="298"/>
              </a:cxn>
              <a:cxn ang="0">
                <a:pos x="403" y="737"/>
              </a:cxn>
              <a:cxn ang="0">
                <a:pos x="0" y="1580"/>
              </a:cxn>
              <a:cxn ang="0">
                <a:pos x="476" y="1983"/>
              </a:cxn>
              <a:cxn ang="0">
                <a:pos x="74" y="2458"/>
              </a:cxn>
              <a:cxn ang="0">
                <a:pos x="294" y="3149"/>
              </a:cxn>
              <a:cxn ang="0">
                <a:pos x="6802" y="3149"/>
              </a:cxn>
              <a:cxn ang="0">
                <a:pos x="3033" y="0"/>
              </a:cxn>
              <a:cxn ang="0">
                <a:pos x="2252" y="481"/>
              </a:cxn>
            </a:cxnLst>
            <a:rect l="0" t="0" r="0" b="0"/>
            <a:pathLst>
              <a:path w="6802" h="3149">
                <a:moveTo>
                  <a:pt x="2252" y="481"/>
                </a:moveTo>
                <a:lnTo>
                  <a:pt x="1977" y="225"/>
                </a:lnTo>
                <a:lnTo>
                  <a:pt x="1538" y="664"/>
                </a:lnTo>
                <a:lnTo>
                  <a:pt x="989" y="298"/>
                </a:lnTo>
                <a:lnTo>
                  <a:pt x="403" y="737"/>
                </a:lnTo>
                <a:lnTo>
                  <a:pt x="0" y="1580"/>
                </a:lnTo>
                <a:lnTo>
                  <a:pt x="476" y="1983"/>
                </a:lnTo>
                <a:lnTo>
                  <a:pt x="74" y="2458"/>
                </a:lnTo>
                <a:lnTo>
                  <a:pt x="294" y="3149"/>
                </a:lnTo>
                <a:lnTo>
                  <a:pt x="6802" y="3149"/>
                </a:lnTo>
                <a:lnTo>
                  <a:pt x="3033" y="0"/>
                </a:lnTo>
                <a:lnTo>
                  <a:pt x="2252" y="481"/>
                </a:lnTo>
                <a:close/>
              </a:path>
            </a:pathLst>
          </a:custGeom>
          <a:solidFill>
            <a:srgbClr val="FFCCF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8210" name="Group 53"/>
          <p:cNvGrpSpPr/>
          <p:nvPr/>
        </p:nvGrpSpPr>
        <p:grpSpPr>
          <a:xfrm>
            <a:off x="7073900" y="1614805"/>
            <a:ext cx="2924175" cy="1666875"/>
            <a:chOff x="0" y="0"/>
            <a:chExt cx="1842" cy="1050"/>
          </a:xfrm>
        </p:grpSpPr>
        <p:sp>
          <p:nvSpPr>
            <p:cNvPr id="8211" name="Freeform 43"/>
            <p:cNvSpPr/>
            <p:nvPr/>
          </p:nvSpPr>
          <p:spPr>
            <a:xfrm>
              <a:off x="0" y="525"/>
              <a:ext cx="757" cy="525"/>
            </a:xfrm>
            <a:custGeom>
              <a:avLst/>
              <a:gdLst/>
              <a:ahLst/>
              <a:cxnLst>
                <a:cxn ang="0">
                  <a:pos x="4542" y="3148"/>
                </a:cxn>
                <a:cxn ang="0">
                  <a:pos x="0" y="3148"/>
                </a:cxn>
                <a:cxn ang="0">
                  <a:pos x="1758" y="0"/>
                </a:cxn>
              </a:cxnLst>
              <a:rect l="0" t="0" r="0" b="0"/>
              <a:pathLst>
                <a:path w="4542" h="3148">
                  <a:moveTo>
                    <a:pt x="4542" y="3148"/>
                  </a:moveTo>
                  <a:lnTo>
                    <a:pt x="0" y="3148"/>
                  </a:lnTo>
                  <a:lnTo>
                    <a:pt x="1758" y="0"/>
                  </a:ln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2" name="Freeform 44"/>
            <p:cNvSpPr/>
            <p:nvPr/>
          </p:nvSpPr>
          <p:spPr>
            <a:xfrm>
              <a:off x="775" y="525"/>
              <a:ext cx="439" cy="123"/>
            </a:xfrm>
            <a:custGeom>
              <a:avLst/>
              <a:gdLst/>
              <a:ahLst/>
              <a:cxnLst>
                <a:cxn ang="0">
                  <a:pos x="0" y="737"/>
                </a:cxn>
                <a:cxn ang="0">
                  <a:pos x="586" y="298"/>
                </a:cxn>
                <a:cxn ang="0">
                  <a:pos x="1135" y="664"/>
                </a:cxn>
                <a:cxn ang="0">
                  <a:pos x="1574" y="225"/>
                </a:cxn>
                <a:cxn ang="0">
                  <a:pos x="1849" y="481"/>
                </a:cxn>
                <a:cxn ang="0">
                  <a:pos x="2630" y="0"/>
                </a:cxn>
              </a:cxnLst>
              <a:rect l="0" t="0" r="0" b="0"/>
              <a:pathLst>
                <a:path w="2630" h="737">
                  <a:moveTo>
                    <a:pt x="0" y="737"/>
                  </a:moveTo>
                  <a:lnTo>
                    <a:pt x="586" y="298"/>
                  </a:lnTo>
                  <a:lnTo>
                    <a:pt x="1135" y="664"/>
                  </a:lnTo>
                  <a:lnTo>
                    <a:pt x="1574" y="225"/>
                  </a:lnTo>
                  <a:lnTo>
                    <a:pt x="1849" y="481"/>
                  </a:lnTo>
                  <a:lnTo>
                    <a:pt x="2630" y="0"/>
                  </a:ln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3" name="Freeform 45"/>
            <p:cNvSpPr/>
            <p:nvPr/>
          </p:nvSpPr>
          <p:spPr>
            <a:xfrm>
              <a:off x="708" y="648"/>
              <a:ext cx="80" cy="402"/>
            </a:xfrm>
            <a:custGeom>
              <a:avLst/>
              <a:gdLst/>
              <a:ahLst/>
              <a:cxnLst>
                <a:cxn ang="0">
                  <a:pos x="403" y="0"/>
                </a:cxn>
                <a:cxn ang="0">
                  <a:pos x="0" y="843"/>
                </a:cxn>
                <a:cxn ang="0">
                  <a:pos x="476" y="1246"/>
                </a:cxn>
                <a:cxn ang="0">
                  <a:pos x="74" y="1721"/>
                </a:cxn>
                <a:cxn ang="0">
                  <a:pos x="294" y="2412"/>
                </a:cxn>
              </a:cxnLst>
              <a:rect l="0" t="0" r="0" b="0"/>
              <a:pathLst>
                <a:path w="476" h="2412">
                  <a:moveTo>
                    <a:pt x="403" y="0"/>
                  </a:moveTo>
                  <a:lnTo>
                    <a:pt x="0" y="843"/>
                  </a:lnTo>
                  <a:lnTo>
                    <a:pt x="476" y="1246"/>
                  </a:lnTo>
                  <a:lnTo>
                    <a:pt x="74" y="1721"/>
                  </a:lnTo>
                  <a:lnTo>
                    <a:pt x="294" y="2412"/>
                  </a:ln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4" name="Freeform 46"/>
            <p:cNvSpPr/>
            <p:nvPr/>
          </p:nvSpPr>
          <p:spPr>
            <a:xfrm>
              <a:off x="293" y="0"/>
              <a:ext cx="921" cy="525"/>
            </a:xfrm>
            <a:custGeom>
              <a:avLst/>
              <a:gdLst/>
              <a:ahLst/>
              <a:cxnLst>
                <a:cxn ang="0">
                  <a:pos x="5523" y="3148"/>
                </a:cxn>
                <a:cxn ang="0">
                  <a:pos x="1755" y="0"/>
                </a:cxn>
                <a:cxn ang="0">
                  <a:pos x="0" y="3149"/>
                </a:cxn>
              </a:cxnLst>
              <a:rect l="0" t="0" r="0" b="0"/>
              <a:pathLst>
                <a:path w="5523" h="3149">
                  <a:moveTo>
                    <a:pt x="5523" y="3148"/>
                  </a:moveTo>
                  <a:lnTo>
                    <a:pt x="1755" y="0"/>
                  </a:lnTo>
                  <a:lnTo>
                    <a:pt x="0" y="3149"/>
                  </a:ln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5" name="Freeform 47"/>
            <p:cNvSpPr/>
            <p:nvPr/>
          </p:nvSpPr>
          <p:spPr>
            <a:xfrm>
              <a:off x="757" y="525"/>
              <a:ext cx="1085" cy="525"/>
            </a:xfrm>
            <a:custGeom>
              <a:avLst/>
              <a:gdLst/>
              <a:ahLst/>
              <a:cxnLst>
                <a:cxn ang="0">
                  <a:pos x="0" y="3149"/>
                </a:cxn>
                <a:cxn ang="0">
                  <a:pos x="6508" y="3149"/>
                </a:cxn>
                <a:cxn ang="0">
                  <a:pos x="2739" y="0"/>
                </a:cxn>
              </a:cxnLst>
              <a:rect l="0" t="0" r="0" b="0"/>
              <a:pathLst>
                <a:path w="6508" h="3149">
                  <a:moveTo>
                    <a:pt x="0" y="3149"/>
                  </a:moveTo>
                  <a:lnTo>
                    <a:pt x="6508" y="3149"/>
                  </a:lnTo>
                  <a:lnTo>
                    <a:pt x="2739" y="0"/>
                  </a:ln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6" name="Freeform 48"/>
            <p:cNvSpPr/>
            <p:nvPr/>
          </p:nvSpPr>
          <p:spPr>
            <a:xfrm>
              <a:off x="293" y="525"/>
              <a:ext cx="482" cy="1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51" y="663"/>
                </a:cxn>
                <a:cxn ang="0">
                  <a:pos x="1063" y="297"/>
                </a:cxn>
                <a:cxn ang="0">
                  <a:pos x="1941" y="773"/>
                </a:cxn>
                <a:cxn ang="0">
                  <a:pos x="2344" y="371"/>
                </a:cxn>
                <a:cxn ang="0">
                  <a:pos x="2893" y="736"/>
                </a:cxn>
              </a:cxnLst>
              <a:rect l="0" t="0" r="0" b="0"/>
              <a:pathLst>
                <a:path w="2893" h="773">
                  <a:moveTo>
                    <a:pt x="0" y="0"/>
                  </a:moveTo>
                  <a:lnTo>
                    <a:pt x="551" y="663"/>
                  </a:lnTo>
                  <a:lnTo>
                    <a:pt x="1063" y="297"/>
                  </a:lnTo>
                  <a:lnTo>
                    <a:pt x="1941" y="773"/>
                  </a:lnTo>
                  <a:lnTo>
                    <a:pt x="2344" y="371"/>
                  </a:lnTo>
                  <a:lnTo>
                    <a:pt x="2893" y="736"/>
                  </a:ln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17" name="Line 69"/>
          <p:cNvSpPr/>
          <p:nvPr/>
        </p:nvSpPr>
        <p:spPr>
          <a:xfrm>
            <a:off x="6524625" y="1589405"/>
            <a:ext cx="3789363" cy="25400"/>
          </a:xfrm>
          <a:prstGeom prst="line">
            <a:avLst/>
          </a:prstGeom>
          <a:ln w="34925" cap="flat" cmpd="sng">
            <a:solidFill>
              <a:srgbClr val="FF0000"/>
            </a:solidFill>
            <a:prstDash val="dash"/>
            <a:bevel/>
            <a:headEnd type="none" w="med" len="med"/>
            <a:tailEnd type="none" w="med" len="med"/>
          </a:ln>
        </p:spPr>
      </p:sp>
      <p:sp>
        <p:nvSpPr>
          <p:cNvPr id="8218" name="Freeform 40"/>
          <p:cNvSpPr/>
          <p:nvPr/>
        </p:nvSpPr>
        <p:spPr>
          <a:xfrm rot="10800000">
            <a:off x="6726238" y="1619568"/>
            <a:ext cx="1250950" cy="833437"/>
          </a:xfrm>
          <a:custGeom>
            <a:avLst/>
            <a:gdLst/>
            <a:ahLst/>
            <a:cxnLst>
              <a:cxn ang="0">
                <a:pos x="2309" y="663"/>
              </a:cxn>
              <a:cxn ang="0">
                <a:pos x="1758" y="0"/>
              </a:cxn>
              <a:cxn ang="0">
                <a:pos x="0" y="3148"/>
              </a:cxn>
              <a:cxn ang="0">
                <a:pos x="4542" y="3148"/>
              </a:cxn>
              <a:cxn ang="0">
                <a:pos x="4322" y="2457"/>
              </a:cxn>
              <a:cxn ang="0">
                <a:pos x="4724" y="1982"/>
              </a:cxn>
              <a:cxn ang="0">
                <a:pos x="4248" y="1579"/>
              </a:cxn>
              <a:cxn ang="0">
                <a:pos x="4651" y="736"/>
              </a:cxn>
              <a:cxn ang="0">
                <a:pos x="4102" y="371"/>
              </a:cxn>
              <a:cxn ang="0">
                <a:pos x="3699" y="773"/>
              </a:cxn>
              <a:cxn ang="0">
                <a:pos x="2821" y="297"/>
              </a:cxn>
              <a:cxn ang="0">
                <a:pos x="2309" y="663"/>
              </a:cxn>
            </a:cxnLst>
            <a:rect l="0" t="0" r="0" b="0"/>
            <a:pathLst>
              <a:path w="4724" h="3148">
                <a:moveTo>
                  <a:pt x="2309" y="663"/>
                </a:moveTo>
                <a:lnTo>
                  <a:pt x="1758" y="0"/>
                </a:lnTo>
                <a:lnTo>
                  <a:pt x="0" y="3148"/>
                </a:lnTo>
                <a:lnTo>
                  <a:pt x="4542" y="3148"/>
                </a:lnTo>
                <a:lnTo>
                  <a:pt x="4322" y="2457"/>
                </a:lnTo>
                <a:lnTo>
                  <a:pt x="4724" y="1982"/>
                </a:lnTo>
                <a:lnTo>
                  <a:pt x="4248" y="1579"/>
                </a:lnTo>
                <a:lnTo>
                  <a:pt x="4651" y="736"/>
                </a:lnTo>
                <a:lnTo>
                  <a:pt x="4102" y="371"/>
                </a:lnTo>
                <a:lnTo>
                  <a:pt x="3699" y="773"/>
                </a:lnTo>
                <a:lnTo>
                  <a:pt x="2821" y="297"/>
                </a:lnTo>
                <a:lnTo>
                  <a:pt x="2309" y="663"/>
                </a:lnTo>
                <a:close/>
              </a:path>
            </a:pathLst>
          </a:custGeom>
          <a:solidFill>
            <a:srgbClr val="CCFF6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19" name="Freeform 42"/>
          <p:cNvSpPr/>
          <p:nvPr/>
        </p:nvSpPr>
        <p:spPr>
          <a:xfrm rot="10800000">
            <a:off x="8029575" y="1619568"/>
            <a:ext cx="1800225" cy="833437"/>
          </a:xfrm>
          <a:custGeom>
            <a:avLst/>
            <a:gdLst/>
            <a:ahLst/>
            <a:cxnLst>
              <a:cxn ang="0">
                <a:pos x="2252" y="481"/>
              </a:cxn>
              <a:cxn ang="0">
                <a:pos x="1977" y="225"/>
              </a:cxn>
              <a:cxn ang="0">
                <a:pos x="1538" y="664"/>
              </a:cxn>
              <a:cxn ang="0">
                <a:pos x="989" y="298"/>
              </a:cxn>
              <a:cxn ang="0">
                <a:pos x="403" y="737"/>
              </a:cxn>
              <a:cxn ang="0">
                <a:pos x="0" y="1580"/>
              </a:cxn>
              <a:cxn ang="0">
                <a:pos x="476" y="1983"/>
              </a:cxn>
              <a:cxn ang="0">
                <a:pos x="74" y="2458"/>
              </a:cxn>
              <a:cxn ang="0">
                <a:pos x="294" y="3149"/>
              </a:cxn>
              <a:cxn ang="0">
                <a:pos x="6802" y="3149"/>
              </a:cxn>
              <a:cxn ang="0">
                <a:pos x="3033" y="0"/>
              </a:cxn>
              <a:cxn ang="0">
                <a:pos x="2252" y="481"/>
              </a:cxn>
            </a:cxnLst>
            <a:rect l="0" t="0" r="0" b="0"/>
            <a:pathLst>
              <a:path w="6802" h="3149">
                <a:moveTo>
                  <a:pt x="2252" y="481"/>
                </a:moveTo>
                <a:lnTo>
                  <a:pt x="1977" y="225"/>
                </a:lnTo>
                <a:lnTo>
                  <a:pt x="1538" y="664"/>
                </a:lnTo>
                <a:lnTo>
                  <a:pt x="989" y="298"/>
                </a:lnTo>
                <a:lnTo>
                  <a:pt x="403" y="737"/>
                </a:lnTo>
                <a:lnTo>
                  <a:pt x="0" y="1580"/>
                </a:lnTo>
                <a:lnTo>
                  <a:pt x="476" y="1983"/>
                </a:lnTo>
                <a:lnTo>
                  <a:pt x="74" y="2458"/>
                </a:lnTo>
                <a:lnTo>
                  <a:pt x="294" y="3149"/>
                </a:lnTo>
                <a:lnTo>
                  <a:pt x="6802" y="3149"/>
                </a:lnTo>
                <a:lnTo>
                  <a:pt x="3033" y="0"/>
                </a:lnTo>
                <a:lnTo>
                  <a:pt x="2252" y="481"/>
                </a:lnTo>
                <a:close/>
              </a:path>
            </a:pathLst>
          </a:custGeom>
          <a:solidFill>
            <a:srgbClr val="FFCCF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20" name="下箭头 41"/>
          <p:cNvSpPr/>
          <p:nvPr/>
        </p:nvSpPr>
        <p:spPr>
          <a:xfrm>
            <a:off x="8543925" y="3383280"/>
            <a:ext cx="215900" cy="574675"/>
          </a:xfrm>
          <a:prstGeom prst="downArrow">
            <a:avLst>
              <a:gd name="adj1" fmla="val 50000"/>
              <a:gd name="adj2" fmla="val 4973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lstStyle/>
          <a:p>
            <a:pPr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8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125 0.230000 L -0.003819 0.006667 " pathEditMode="relative" rAng="0" ptsTypes="">
                                      <p:cBhvr>
                                        <p:cTn id="43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81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81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5" grpId="0"/>
      <p:bldP spid="8206" grpId="0"/>
      <p:bldP spid="8207" grpId="0" bldLvl="0" animBg="1"/>
      <p:bldP spid="8207" grpId="1" bldLvl="0" animBg="1"/>
      <p:bldP spid="8208" grpId="0" bldLvl="0" animBg="1"/>
      <p:bldP spid="8209" grpId="0" bldLvl="0" animBg="1"/>
      <p:bldP spid="8209" grpId="1" bldLvl="0" animBg="1"/>
      <p:bldP spid="8218" grpId="0" bldLvl="0" animBg="1"/>
      <p:bldP spid="8219" grpId="0" bldLvl="0" animBg="1"/>
      <p:bldP spid="8220" grpId="0" bldLvl="0" animBg="1"/>
    </p:bldLst>
  </p:timing>
</p:sld>
</file>

<file path=ppt/tags/tag1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自定义 42-绿色清新">
      <a:dk1>
        <a:sysClr val="windowText" lastClr="000000"/>
      </a:dk1>
      <a:lt1>
        <a:sysClr val="window" lastClr="FFFFFF"/>
      </a:lt1>
      <a:dk2>
        <a:srgbClr val="212745"/>
      </a:dk2>
      <a:lt2>
        <a:srgbClr val="7F7F7F"/>
      </a:lt2>
      <a:accent1>
        <a:srgbClr val="138A40"/>
      </a:accent1>
      <a:accent2>
        <a:srgbClr val="138A40"/>
      </a:accent2>
      <a:accent3>
        <a:srgbClr val="138A40"/>
      </a:accent3>
      <a:accent4>
        <a:srgbClr val="138A40"/>
      </a:accent4>
      <a:accent5>
        <a:srgbClr val="138A40"/>
      </a:accent5>
      <a:accent6>
        <a:srgbClr val="138A40"/>
      </a:accent6>
      <a:hlink>
        <a:srgbClr val="56C7AA"/>
      </a:hlink>
      <a:folHlink>
        <a:srgbClr val="59A8D1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2648</Words>
  <Application>WPS 演示</Application>
  <PresentationFormat>全屏显示(4:3)</PresentationFormat>
  <Paragraphs>405</Paragraphs>
  <Slides>27</Slides>
  <Notes>11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27</vt:i4>
      </vt:variant>
    </vt:vector>
  </HeadingPairs>
  <TitlesOfParts>
    <vt:vector size="47" baseType="lpstr">
      <vt:lpstr>Arial</vt:lpstr>
      <vt:lpstr>宋体</vt:lpstr>
      <vt:lpstr>Wingdings</vt:lpstr>
      <vt:lpstr>微软雅黑 Light</vt:lpstr>
      <vt:lpstr>华文行楷</vt:lpstr>
      <vt:lpstr>微软雅黑</vt:lpstr>
      <vt:lpstr>黑体</vt:lpstr>
      <vt:lpstr>造字工房悦黑（非商用）常规体</vt:lpstr>
      <vt:lpstr>Times New Roman</vt:lpstr>
      <vt:lpstr>华文宋体</vt:lpstr>
      <vt:lpstr>Comic Sans MS</vt:lpstr>
      <vt:lpstr>华文中宋</vt:lpstr>
      <vt:lpstr>Arial Unicode MS</vt:lpstr>
      <vt:lpstr>Calibri</vt:lpstr>
      <vt:lpstr>华文新魏</vt:lpstr>
      <vt:lpstr>Office 主题</vt:lpstr>
      <vt:lpstr>PBrush</vt:lpstr>
      <vt:lpstr>PBrush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Sky123.Org</dc:creator>
  <cp:lastModifiedBy>慢慢来</cp:lastModifiedBy>
  <cp:revision>103</cp:revision>
  <dcterms:created xsi:type="dcterms:W3CDTF">2015-10-07T07:18:00Z</dcterms:created>
  <dcterms:modified xsi:type="dcterms:W3CDTF">2025-02-07T01:24:13Z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B674176BB284431486629D1B80D2EC9F</vt:lpwstr>
  </property>
</Properties>
</file>