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sldIdLst>
    <p:sldId id="530" r:id="rId4"/>
    <p:sldId id="531" r:id="rId5"/>
    <p:sldId id="565" r:id="rId7"/>
    <p:sldId id="471" r:id="rId8"/>
    <p:sldId id="498" r:id="rId9"/>
    <p:sldId id="275" r:id="rId10"/>
    <p:sldId id="434" r:id="rId11"/>
    <p:sldId id="566" r:id="rId12"/>
    <p:sldId id="445" r:id="rId13"/>
    <p:sldId id="447" r:id="rId14"/>
    <p:sldId id="446" r:id="rId15"/>
    <p:sldId id="448" r:id="rId16"/>
    <p:sldId id="449" r:id="rId17"/>
    <p:sldId id="451" r:id="rId18"/>
    <p:sldId id="453" r:id="rId19"/>
    <p:sldId id="454" r:id="rId20"/>
    <p:sldId id="450" r:id="rId21"/>
    <p:sldId id="455" r:id="rId22"/>
    <p:sldId id="373" r:id="rId23"/>
    <p:sldId id="419" r:id="rId24"/>
    <p:sldId id="457" r:id="rId25"/>
    <p:sldId id="456" r:id="rId26"/>
    <p:sldId id="432" r:id="rId27"/>
    <p:sldId id="458" r:id="rId28"/>
    <p:sldId id="459" r:id="rId29"/>
    <p:sldId id="472" r:id="rId30"/>
    <p:sldId id="567" r:id="rId31"/>
    <p:sldId id="570" r:id="rId32"/>
    <p:sldId id="572" r:id="rId33"/>
    <p:sldId id="571" r:id="rId34"/>
    <p:sldId id="396" r:id="rId35"/>
    <p:sldId id="575" r:id="rId36"/>
    <p:sldId id="576" r:id="rId37"/>
    <p:sldId id="577" r:id="rId38"/>
    <p:sldId id="564" r:id="rId39"/>
    <p:sldId id="473" r:id="rId40"/>
    <p:sldId id="387" r:id="rId41"/>
    <p:sldId id="578" r:id="rId42"/>
    <p:sldId id="568" r:id="rId43"/>
    <p:sldId id="359" r:id="rId4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32" userDrawn="1">
          <p15:clr>
            <a:srgbClr val="A4A3A4"/>
          </p15:clr>
        </p15:guide>
        <p15:guide id="2" pos="36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032"/>
        <p:guide pos="3658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19.vml.rels><?xml version="1.0" encoding="UTF-8" standalone="yes"?>
<Relationships xmlns="http://schemas.openxmlformats.org/package/2006/relationships"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image" Target="../media/image55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image" Target="../media/image5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21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3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defTabSz="914400" fontAlgn="base"/>
            <a:endParaRPr lang="zh-CN" altLang="en-US" sz="1200" strike="noStrike" noProof="1" dirty="0">
              <a:solidFill>
                <a:schemeClr val="tx1"/>
              </a:solidFill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algn="r" defTabSz="914400" fontAlgn="base"/>
            <a:endParaRPr lang="zh-CN" altLang="en-US" sz="1200" strike="noStrike" noProof="1" dirty="0">
              <a:solidFill>
                <a:schemeClr val="tx1"/>
              </a:solidFill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defTabSz="914400" fontAlgn="base"/>
            <a:endParaRPr lang="zh-CN" altLang="en-US" sz="1200" strike="noStrike" noProof="1" dirty="0">
              <a:solidFill>
                <a:schemeClr val="tx1"/>
              </a:solidFill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algn="r" fontAlgn="base"/>
            <a:fld id="{9A0DB2DC-4C9A-4742-B13C-FB6460FD3503}" type="slidenum">
              <a:rPr lang="zh-CN" altLang="en-US" sz="12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1" Type="http://schemas.openxmlformats.org/officeDocument/2006/relationships/theme" Target="../theme/theme2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jpeg"/><Relationship Id="rId2" Type="http://schemas.openxmlformats.org/officeDocument/2006/relationships/image" Target="../media/image13.wmf"/><Relationship Id="rId1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5.wmf"/><Relationship Id="rId16" Type="http://schemas.openxmlformats.org/officeDocument/2006/relationships/vmlDrawing" Target="../drawings/vmlDrawing6.vml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21.wmf"/><Relationship Id="rId13" Type="http://schemas.openxmlformats.org/officeDocument/2006/relationships/oleObject" Target="../embeddings/oleObject13.bin"/><Relationship Id="rId12" Type="http://schemas.openxmlformats.org/officeDocument/2006/relationships/image" Target="../media/image20.w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19.wmf"/><Relationship Id="rId1" Type="http://schemas.openxmlformats.org/officeDocument/2006/relationships/oleObject" Target="../embeddings/oleObject7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4.bin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4.emf"/><Relationship Id="rId1" Type="http://schemas.openxmlformats.org/officeDocument/2006/relationships/oleObject" Target="../embeddings/oleObject16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wmf"/><Relationship Id="rId1" Type="http://schemas.openxmlformats.org/officeDocument/2006/relationships/oleObject" Target="../embeddings/oleObject18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30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7.wmf"/><Relationship Id="rId10" Type="http://schemas.openxmlformats.org/officeDocument/2006/relationships/vmlDrawing" Target="../drawings/vmlDrawing10.vml"/><Relationship Id="rId1" Type="http://schemas.openxmlformats.org/officeDocument/2006/relationships/oleObject" Target="../embeddings/oleObject19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31.wmf"/><Relationship Id="rId1" Type="http://schemas.openxmlformats.org/officeDocument/2006/relationships/oleObject" Target="../embeddings/oleObject23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4.wmf"/><Relationship Id="rId1" Type="http://schemas.openxmlformats.org/officeDocument/2006/relationships/oleObject" Target="../embeddings/oleObject26.bin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5.wmf"/><Relationship Id="rId1" Type="http://schemas.openxmlformats.org/officeDocument/2006/relationships/oleObject" Target="../embeddings/oleObject27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37.e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36.wmf"/><Relationship Id="rId1" Type="http://schemas.openxmlformats.org/officeDocument/2006/relationships/oleObject" Target="../embeddings/oleObject28.bin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41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38.wmf"/><Relationship Id="rId10" Type="http://schemas.openxmlformats.org/officeDocument/2006/relationships/vmlDrawing" Target="../drawings/vmlDrawing15.vml"/><Relationship Id="rId1" Type="http://schemas.openxmlformats.org/officeDocument/2006/relationships/oleObject" Target="../embeddings/oleObject30.bin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43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42.wmf"/><Relationship Id="rId1" Type="http://schemas.openxmlformats.org/officeDocument/2006/relationships/oleObject" Target="../embeddings/oleObject34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7.vml"/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46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44.wmf"/><Relationship Id="rId1" Type="http://schemas.openxmlformats.org/officeDocument/2006/relationships/oleObject" Target="../embeddings/oleObject36.bin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7.wmf"/><Relationship Id="rId1" Type="http://schemas.openxmlformats.org/officeDocument/2006/relationships/oleObject" Target="../embeddings/oleObject39.bin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4.bin"/><Relationship Id="rId8" Type="http://schemas.openxmlformats.org/officeDocument/2006/relationships/image" Target="../media/image51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50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9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48.wmf"/><Relationship Id="rId12" Type="http://schemas.openxmlformats.org/officeDocument/2006/relationships/vmlDrawing" Target="../drawings/vmlDrawing19.v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52.wmf"/><Relationship Id="rId1" Type="http://schemas.openxmlformats.org/officeDocument/2006/relationships/oleObject" Target="../embeddings/oleObject40.bin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0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4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53.wmf"/><Relationship Id="rId1" Type="http://schemas.openxmlformats.org/officeDocument/2006/relationships/oleObject" Target="../embeddings/oleObject45.bin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6.emf"/><Relationship Id="rId3" Type="http://schemas.openxmlformats.org/officeDocument/2006/relationships/oleObject" Target="../embeddings/oleObject48.bin"/><Relationship Id="rId2" Type="http://schemas.openxmlformats.org/officeDocument/2006/relationships/image" Target="../media/image55.emf"/><Relationship Id="rId1" Type="http://schemas.openxmlformats.org/officeDocument/2006/relationships/oleObject" Target="../embeddings/oleObject47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2.vml"/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59.e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8.e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57.emf"/><Relationship Id="rId1" Type="http://schemas.openxmlformats.org/officeDocument/2006/relationships/oleObject" Target="../embeddings/oleObject49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Rectangle 5"/>
          <p:cNvSpPr/>
          <p:nvPr/>
        </p:nvSpPr>
        <p:spPr>
          <a:xfrm>
            <a:off x="1271429" y="3092768"/>
            <a:ext cx="67487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6.2</a:t>
            </a:r>
            <a:r>
              <a:rPr lang="zh-CN" altLang="en-US" sz="4400" dirty="0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二元一次方程组的解法</a:t>
            </a:r>
            <a:endParaRPr lang="zh-CN" altLang="en-US" sz="4400" dirty="0">
              <a:solidFill>
                <a:schemeClr val="accent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8194" name="Rectangle 5"/>
          <p:cNvSpPr/>
          <p:nvPr/>
        </p:nvSpPr>
        <p:spPr>
          <a:xfrm>
            <a:off x="565150" y="4274344"/>
            <a:ext cx="82835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方正黑体_GBK" panose="03000509000000000000" pitchFamily="1" charset="-122"/>
                <a:ea typeface="方正黑体_GBK" panose="03000509000000000000" pitchFamily="1" charset="-122"/>
              </a:rPr>
              <a:t>第</a:t>
            </a:r>
            <a:r>
              <a:rPr lang="en-US" altLang="zh-CN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pitchFamily="1" charset="-122"/>
              </a:rPr>
              <a:t>3</a:t>
            </a:r>
            <a:r>
              <a:rPr lang="zh-CN" altLang="en-US" sz="3600" dirty="0">
                <a:solidFill>
                  <a:schemeClr val="accent1"/>
                </a:solidFill>
                <a:latin typeface="方正黑体_GBK" panose="03000509000000000000" pitchFamily="1" charset="-122"/>
                <a:ea typeface="方正黑体_GBK" panose="03000509000000000000" pitchFamily="1" charset="-122"/>
              </a:rPr>
              <a:t>课时 加减消元法解方程组</a:t>
            </a:r>
            <a:endParaRPr lang="zh-CN" altLang="en-US" sz="3600" dirty="0">
              <a:solidFill>
                <a:schemeClr val="accent1"/>
              </a:solidFill>
              <a:latin typeface="方正黑体_GBK" panose="03000509000000000000" pitchFamily="1" charset="-122"/>
              <a:ea typeface="方正黑体_GBK" panose="03000509000000000000" pitchFamily="1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539750" y="1484313"/>
            <a:ext cx="8964613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第六章 二元一次方程组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文本框 6146"/>
          <p:cNvSpPr txBox="1"/>
          <p:nvPr/>
        </p:nvSpPr>
        <p:spPr>
          <a:xfrm>
            <a:off x="2855913" y="2565400"/>
            <a:ext cx="27352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86" name="文本框 6152"/>
          <p:cNvSpPr txBox="1"/>
          <p:nvPr/>
        </p:nvSpPr>
        <p:spPr>
          <a:xfrm>
            <a:off x="6096000" y="3860800"/>
            <a:ext cx="9461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87" name="文本框 4449"/>
          <p:cNvSpPr txBox="1"/>
          <p:nvPr/>
        </p:nvSpPr>
        <p:spPr>
          <a:xfrm>
            <a:off x="1744504" y="817563"/>
            <a:ext cx="6583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问题：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怎样解下面的二元一次方程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  <a:sym typeface="宋体" panose="02010600030101010101" pitchFamily="2" charset="-122"/>
              </a:rPr>
              <a:t>组呢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pic>
        <p:nvPicPr>
          <p:cNvPr id="9225" name="图片 7177"/>
          <p:cNvPicPr>
            <a:picLocks noChangeAspect="1"/>
          </p:cNvPicPr>
          <p:nvPr/>
        </p:nvPicPr>
        <p:blipFill>
          <a:blip r:embed="rId1"/>
          <a:srcRect l="21991" r="52516" b="65405"/>
          <a:stretch>
            <a:fillRect/>
          </a:stretch>
        </p:blipFill>
        <p:spPr>
          <a:xfrm>
            <a:off x="2063750" y="5084763"/>
            <a:ext cx="1109663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6" name="矩形 7178"/>
          <p:cNvSpPr/>
          <p:nvPr/>
        </p:nvSpPr>
        <p:spPr>
          <a:xfrm>
            <a:off x="3038475" y="5870575"/>
            <a:ext cx="1082675" cy="386080"/>
          </a:xfrm>
          <a:prstGeom prst="rect">
            <a:avLst/>
          </a:prstGeom>
          <a:noFill/>
          <a:ln w="9525">
            <a:noFill/>
          </a:ln>
        </p:spPr>
        <p:txBody>
          <a:bodyPr wrap="square" lIns="92075" tIns="46038" rIns="92075" bIns="46038" anchor="t" anchorCtr="0">
            <a:spAutoFit/>
          </a:bodyPr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1" charset="-122"/>
                <a:ea typeface="黑体" panose="02010609060101010101" pitchFamily="1" charset="-122"/>
              </a:rPr>
              <a:t>小亮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9227" name="组合 1"/>
          <p:cNvGrpSpPr/>
          <p:nvPr/>
        </p:nvGrpSpPr>
        <p:grpSpPr>
          <a:xfrm>
            <a:off x="3575050" y="2754313"/>
            <a:ext cx="5238750" cy="2257425"/>
            <a:chOff x="0" y="0"/>
            <a:chExt cx="8250" cy="355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0491" name="云形标注 7170"/>
            <p:cNvSpPr/>
            <p:nvPr/>
          </p:nvSpPr>
          <p:spPr>
            <a:xfrm>
              <a:off x="0" y="0"/>
              <a:ext cx="8250" cy="3555"/>
            </a:xfrm>
            <a:prstGeom prst="cloudCallout">
              <a:avLst>
                <a:gd name="adj1" fmla="val -51361"/>
                <a:gd name="adj2" fmla="val 71231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2" name="文本框 7171"/>
            <p:cNvSpPr txBox="1"/>
            <p:nvPr/>
          </p:nvSpPr>
          <p:spPr>
            <a:xfrm>
              <a:off x="1555" y="620"/>
              <a:ext cx="3723" cy="686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lIns="92075" tIns="46038" rIns="92075" bIns="46038" anchor="t" anchorCtr="0">
              <a:spAutoFit/>
            </a:bodyPr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66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把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②</a:t>
              </a:r>
              <a:r>
                <a:rPr lang="zh-CN" altLang="en-US" sz="2800" dirty="0">
                  <a:solidFill>
                    <a:srgbClr val="0066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变形得</a:t>
              </a:r>
              <a:endParaRPr lang="zh-CN" altLang="en-US" sz="2800" dirty="0">
                <a:solidFill>
                  <a:srgbClr val="0066FF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20493" name="对象 9229"/>
            <p:cNvGraphicFramePr>
              <a:graphicFrameLocks noChangeAspect="1"/>
            </p:cNvGraphicFramePr>
            <p:nvPr/>
          </p:nvGraphicFramePr>
          <p:xfrm>
            <a:off x="1872" y="1333"/>
            <a:ext cx="3237" cy="9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2" imgW="723900" imgH="203200" progId="Equation.3">
                    <p:embed/>
                  </p:oleObj>
                </mc:Choice>
                <mc:Fallback>
                  <p:oleObj name="" r:id="rId2" imgW="723900" imgH="203200" progId="Equation.3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872" y="1333"/>
                          <a:ext cx="3237" cy="9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94" name="文本框 7176"/>
            <p:cNvSpPr txBox="1"/>
            <p:nvPr/>
          </p:nvSpPr>
          <p:spPr>
            <a:xfrm>
              <a:off x="1410" y="2263"/>
              <a:ext cx="5425" cy="686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lIns="92075" tIns="46038" rIns="92075" bIns="46038" anchor="t" anchorCtr="0">
              <a:spAutoFit/>
            </a:bodyPr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66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可以直接代入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①</a:t>
              </a:r>
              <a:r>
                <a:rPr lang="zh-CN" altLang="en-US" sz="2800" dirty="0">
                  <a:solidFill>
                    <a:srgbClr val="0066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呀！</a:t>
              </a:r>
              <a:endParaRPr lang="zh-CN" altLang="en-US" sz="2800" dirty="0">
                <a:solidFill>
                  <a:srgbClr val="0066FF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sp>
        <p:nvSpPr>
          <p:cNvPr id="19460" name="文本框 6149"/>
          <p:cNvSpPr txBox="1"/>
          <p:nvPr/>
        </p:nvSpPr>
        <p:spPr>
          <a:xfrm>
            <a:off x="2977301" y="1616075"/>
            <a:ext cx="335809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+ 3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= 16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①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461" name="文本框 6150"/>
          <p:cNvSpPr txBox="1"/>
          <p:nvPr/>
        </p:nvSpPr>
        <p:spPr>
          <a:xfrm>
            <a:off x="3005248" y="2244899"/>
            <a:ext cx="325837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– 3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= -2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②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459" name="左大括号 6148"/>
          <p:cNvSpPr/>
          <p:nvPr/>
        </p:nvSpPr>
        <p:spPr>
          <a:xfrm>
            <a:off x="2640013" y="1627508"/>
            <a:ext cx="360771" cy="997861"/>
          </a:xfrm>
          <a:prstGeom prst="leftBrace">
            <a:avLst>
              <a:gd name="adj1" fmla="val 3815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5" name="文本框 6146"/>
          <p:cNvSpPr txBox="1"/>
          <p:nvPr/>
        </p:nvSpPr>
        <p:spPr>
          <a:xfrm>
            <a:off x="2855913" y="2565400"/>
            <a:ext cx="27352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1510" name="文本框 6152"/>
          <p:cNvSpPr txBox="1"/>
          <p:nvPr/>
        </p:nvSpPr>
        <p:spPr>
          <a:xfrm>
            <a:off x="6096000" y="3860800"/>
            <a:ext cx="9461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1511" name="文本框 4449"/>
          <p:cNvSpPr txBox="1"/>
          <p:nvPr/>
        </p:nvSpPr>
        <p:spPr>
          <a:xfrm>
            <a:off x="1811179" y="790575"/>
            <a:ext cx="6583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问题：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怎样解下面的二元一次方程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  <a:sym typeface="宋体" panose="02010600030101010101" pitchFamily="2" charset="-122"/>
              </a:rPr>
              <a:t>组呢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grpSp>
        <p:nvGrpSpPr>
          <p:cNvPr id="10249" name="组合 1"/>
          <p:cNvGrpSpPr/>
          <p:nvPr/>
        </p:nvGrpSpPr>
        <p:grpSpPr>
          <a:xfrm>
            <a:off x="4259263" y="3232150"/>
            <a:ext cx="4883150" cy="1938338"/>
            <a:chOff x="0" y="0"/>
            <a:chExt cx="7690" cy="305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1513" name="云形标注 8200"/>
            <p:cNvSpPr/>
            <p:nvPr/>
          </p:nvSpPr>
          <p:spPr>
            <a:xfrm>
              <a:off x="0" y="0"/>
              <a:ext cx="7020" cy="3052"/>
            </a:xfrm>
            <a:prstGeom prst="cloudCallout">
              <a:avLst>
                <a:gd name="adj1" fmla="val -61769"/>
                <a:gd name="adj2" fmla="val 55306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4" name="文本框 8207"/>
            <p:cNvSpPr txBox="1"/>
            <p:nvPr/>
          </p:nvSpPr>
          <p:spPr>
            <a:xfrm>
              <a:off x="651" y="990"/>
              <a:ext cx="7039" cy="686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92075" tIns="46038" rIns="92075" bIns="46038" anchor="t" anchorCtr="0">
              <a:spAutoFit/>
            </a:bodyPr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3y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和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3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zh-CN" altLang="en-US" sz="2800" b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互为相反数</a:t>
              </a: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……</a:t>
              </a:r>
              <a:endPara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pic>
        <p:nvPicPr>
          <p:cNvPr id="10252" name="图片 8208"/>
          <p:cNvPicPr>
            <a:picLocks noChangeAspect="1"/>
          </p:cNvPicPr>
          <p:nvPr/>
        </p:nvPicPr>
        <p:blipFill>
          <a:blip r:embed="rId1"/>
          <a:srcRect l="57986" r="15755" b="67567"/>
          <a:stretch>
            <a:fillRect/>
          </a:stretch>
        </p:blipFill>
        <p:spPr>
          <a:xfrm>
            <a:off x="2219325" y="4783138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3" name="矩形 8209"/>
          <p:cNvSpPr/>
          <p:nvPr/>
        </p:nvSpPr>
        <p:spPr>
          <a:xfrm>
            <a:off x="2435225" y="595471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小丽</a:t>
            </a:r>
            <a:endParaRPr lang="zh-CN" altLang="en-US" sz="2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460" name="文本框 6149"/>
          <p:cNvSpPr txBox="1"/>
          <p:nvPr/>
        </p:nvSpPr>
        <p:spPr>
          <a:xfrm>
            <a:off x="2977301" y="1616075"/>
            <a:ext cx="335809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+ 3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= 16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①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461" name="文本框 6150"/>
          <p:cNvSpPr txBox="1"/>
          <p:nvPr/>
        </p:nvSpPr>
        <p:spPr>
          <a:xfrm>
            <a:off x="3005248" y="2244899"/>
            <a:ext cx="325837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– 3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= -2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②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459" name="左大括号 6148"/>
          <p:cNvSpPr/>
          <p:nvPr/>
        </p:nvSpPr>
        <p:spPr>
          <a:xfrm>
            <a:off x="2640013" y="1627508"/>
            <a:ext cx="360771" cy="997861"/>
          </a:xfrm>
          <a:prstGeom prst="leftBrace">
            <a:avLst>
              <a:gd name="adj1" fmla="val 3815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29" name="文本框 10241"/>
          <p:cNvSpPr txBox="1"/>
          <p:nvPr/>
        </p:nvSpPr>
        <p:spPr>
          <a:xfrm>
            <a:off x="3863975" y="1628775"/>
            <a:ext cx="6939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按照小丽的思路，你能消去一个未知数吗？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2530" name="文本框 10242"/>
          <p:cNvSpPr txBox="1"/>
          <p:nvPr/>
        </p:nvSpPr>
        <p:spPr>
          <a:xfrm>
            <a:off x="5151438" y="3140075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2531" name="云形标注 10251"/>
          <p:cNvSpPr/>
          <p:nvPr/>
        </p:nvSpPr>
        <p:spPr>
          <a:xfrm>
            <a:off x="2305050" y="568325"/>
            <a:ext cx="3970338" cy="1006475"/>
          </a:xfrm>
          <a:prstGeom prst="cloudCallout">
            <a:avLst>
              <a:gd name="adj1" fmla="val -44380"/>
              <a:gd name="adj2" fmla="val 107009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rgbClr val="269999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algn="ctr">
              <a:lnSpc>
                <a:spcPct val="80000"/>
              </a:lnSpc>
              <a:spcBef>
                <a:spcPct val="50000"/>
              </a:spcBef>
            </a:pPr>
            <a:endParaRPr lang="zh-CN" altLang="en-US" sz="2400" b="1" dirty="0">
              <a:solidFill>
                <a:srgbClr val="3333CC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22532" name="组合 10252"/>
          <p:cNvGrpSpPr/>
          <p:nvPr/>
        </p:nvGrpSpPr>
        <p:grpSpPr>
          <a:xfrm>
            <a:off x="4560266" y="2155825"/>
            <a:ext cx="2962897" cy="1316038"/>
            <a:chOff x="91" y="0"/>
            <a:chExt cx="2217" cy="940"/>
          </a:xfrm>
        </p:grpSpPr>
        <p:graphicFrame>
          <p:nvGraphicFramePr>
            <p:cNvPr id="22533" name="对象 11269"/>
            <p:cNvGraphicFramePr>
              <a:graphicFrameLocks noChangeAspect="1"/>
            </p:cNvGraphicFramePr>
            <p:nvPr/>
          </p:nvGraphicFramePr>
          <p:xfrm>
            <a:off x="91" y="0"/>
            <a:ext cx="1822" cy="9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8" name="" r:id="rId1" imgW="889000" imgH="457200" progId="Equation.3">
                    <p:embed/>
                  </p:oleObj>
                </mc:Choice>
                <mc:Fallback>
                  <p:oleObj name="" r:id="rId1" imgW="889000" imgH="457200" progId="Equation.3">
                    <p:embed/>
                    <p:pic>
                      <p:nvPicPr>
                        <p:cNvPr id="0" name="图片 310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1" y="0"/>
                          <a:ext cx="1822" cy="9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34" name="矩形 10254"/>
            <p:cNvSpPr/>
            <p:nvPr/>
          </p:nvSpPr>
          <p:spPr>
            <a:xfrm>
              <a:off x="2023" y="67"/>
              <a:ext cx="28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①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2535" name="矩形 10255"/>
            <p:cNvSpPr/>
            <p:nvPr/>
          </p:nvSpPr>
          <p:spPr>
            <a:xfrm>
              <a:off x="2023" y="543"/>
              <a:ext cx="28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②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73" name="矩形 10256"/>
          <p:cNvSpPr/>
          <p:nvPr/>
        </p:nvSpPr>
        <p:spPr>
          <a:xfrm>
            <a:off x="1631315" y="3829050"/>
            <a:ext cx="2879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分析：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+②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274" name="矩形 10257"/>
          <p:cNvSpPr/>
          <p:nvPr/>
        </p:nvSpPr>
        <p:spPr>
          <a:xfrm>
            <a:off x="2627313" y="4508500"/>
            <a:ext cx="769620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rgbClr val="FFFF7A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 ①左边   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+  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② 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左边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   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=     </a:t>
            </a:r>
            <a:r>
              <a:rPr lang="en-US" altLang="zh-CN" sz="2800" b="1" dirty="0">
                <a:solidFill>
                  <a:srgbClr val="CC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①  </a:t>
            </a:r>
            <a:r>
              <a:rPr lang="zh-CN" altLang="en-US" sz="2800" b="1" dirty="0">
                <a:solidFill>
                  <a:srgbClr val="CC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右边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+  ②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右边</a:t>
            </a:r>
            <a:endParaRPr lang="zh-CN" altLang="en-US" sz="2800" b="1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275" name="矩形 10258"/>
          <p:cNvSpPr/>
          <p:nvPr/>
        </p:nvSpPr>
        <p:spPr>
          <a:xfrm>
            <a:off x="4105275" y="5114925"/>
            <a:ext cx="39290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+3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+2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14                        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276" name="矩形 10259"/>
          <p:cNvSpPr/>
          <p:nvPr/>
        </p:nvSpPr>
        <p:spPr>
          <a:xfrm>
            <a:off x="5368925" y="5738813"/>
            <a:ext cx="2082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7x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=14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277" name="直接连接符 10260"/>
          <p:cNvSpPr/>
          <p:nvPr/>
        </p:nvSpPr>
        <p:spPr>
          <a:xfrm>
            <a:off x="4681538" y="2803525"/>
            <a:ext cx="1284287" cy="127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78" name="直接连接符 10261"/>
          <p:cNvSpPr/>
          <p:nvPr/>
        </p:nvSpPr>
        <p:spPr>
          <a:xfrm>
            <a:off x="4664075" y="3435350"/>
            <a:ext cx="13716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79" name="直接连接符 10262"/>
          <p:cNvSpPr/>
          <p:nvPr/>
        </p:nvSpPr>
        <p:spPr>
          <a:xfrm>
            <a:off x="6354763" y="3446463"/>
            <a:ext cx="720725" cy="0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80" name="直接连接符 10263"/>
          <p:cNvSpPr/>
          <p:nvPr/>
        </p:nvSpPr>
        <p:spPr>
          <a:xfrm>
            <a:off x="6351588" y="2767013"/>
            <a:ext cx="6477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81" name="文本框 10264"/>
          <p:cNvSpPr txBox="1"/>
          <p:nvPr/>
        </p:nvSpPr>
        <p:spPr>
          <a:xfrm>
            <a:off x="3752850" y="3833813"/>
            <a:ext cx="18748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282" name="文本框 10265"/>
          <p:cNvSpPr txBox="1"/>
          <p:nvPr/>
        </p:nvSpPr>
        <p:spPr>
          <a:xfrm>
            <a:off x="4827588" y="3844925"/>
            <a:ext cx="1590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+ 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(2</a:t>
            </a:r>
            <a:r>
              <a: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283" name="文本框 10266"/>
          <p:cNvSpPr txBox="1"/>
          <p:nvPr/>
        </p:nvSpPr>
        <p:spPr>
          <a:xfrm>
            <a:off x="6329363" y="3844925"/>
            <a:ext cx="1498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    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b="1" dirty="0">
                <a:solidFill>
                  <a:srgbClr val="FF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6</a:t>
            </a:r>
            <a:endParaRPr lang="en-US" altLang="zh-CN" sz="2800" b="1" dirty="0">
              <a:solidFill>
                <a:srgbClr val="FF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284" name="文本框 10267"/>
          <p:cNvSpPr txBox="1"/>
          <p:nvPr/>
        </p:nvSpPr>
        <p:spPr>
          <a:xfrm>
            <a:off x="7869238" y="3829050"/>
            <a:ext cx="22320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+    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endParaRPr lang="zh-CN" altLang="en-US" sz="2800" b="1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22548" name="图片 10268"/>
          <p:cNvPicPr>
            <a:picLocks noChangeAspect="1"/>
          </p:cNvPicPr>
          <p:nvPr/>
        </p:nvPicPr>
        <p:blipFill>
          <a:blip r:embed="rId3"/>
          <a:srcRect l="57986" r="15755" b="67567"/>
          <a:stretch>
            <a:fillRect/>
          </a:stretch>
        </p:blipFill>
        <p:spPr>
          <a:xfrm>
            <a:off x="1703388" y="1628775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49" name="矩形 10269"/>
          <p:cNvSpPr/>
          <p:nvPr/>
        </p:nvSpPr>
        <p:spPr>
          <a:xfrm>
            <a:off x="1992313" y="283368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Times New Roman" panose="02020603050405020304" pitchFamily="2" charset="0"/>
                <a:ea typeface="黑体" panose="02010609060101010101" pitchFamily="1" charset="-122"/>
              </a:rPr>
              <a:t>小丽</a:t>
            </a:r>
            <a:endParaRPr lang="zh-CN" altLang="en-US" sz="2400" b="1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2550" name="文本框 8207"/>
          <p:cNvSpPr txBox="1"/>
          <p:nvPr/>
        </p:nvSpPr>
        <p:spPr>
          <a:xfrm>
            <a:off x="2627313" y="836613"/>
            <a:ext cx="3630612" cy="386080"/>
          </a:xfrm>
          <a:prstGeom prst="rect">
            <a:avLst/>
          </a:prstGeom>
          <a:noFill/>
          <a:ln w="9525">
            <a:noFill/>
          </a:ln>
        </p:spPr>
        <p:txBody>
          <a:bodyPr wrap="square" lIns="92075" tIns="46038" rIns="92075" bIns="46038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3y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和－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3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zh-CN" altLang="en-US" sz="2400" b="1" dirty="0">
                <a:latin typeface="Times New Roman" panose="02020603050405020304" pitchFamily="2" charset="0"/>
                <a:ea typeface="黑体" panose="02010609060101010101" pitchFamily="1" charset="-122"/>
              </a:rPr>
              <a:t>互为相反数</a:t>
            </a:r>
            <a:r>
              <a:rPr lang="en-US" altLang="zh-CN" sz="2400" b="1" dirty="0">
                <a:latin typeface="Times New Roman" panose="02020603050405020304" pitchFamily="2" charset="0"/>
                <a:ea typeface="黑体" panose="02010609060101010101" pitchFamily="1" charset="-122"/>
              </a:rPr>
              <a:t>……</a:t>
            </a:r>
            <a:endParaRPr lang="en-US" altLang="zh-CN" sz="2400" b="1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  <p:bldP spid="11274" grpId="0" bldLvl="0" animBg="1"/>
      <p:bldP spid="11275" grpId="0"/>
      <p:bldP spid="11276" grpId="0"/>
      <p:bldP spid="11281" grpId="0" bldLvl="0"/>
      <p:bldP spid="11282" grpId="0" bldLvl="0"/>
      <p:bldP spid="11283" grpId="0" bldLvl="0"/>
      <p:bldP spid="11284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文本框 11270"/>
          <p:cNvSpPr txBox="1"/>
          <p:nvPr/>
        </p:nvSpPr>
        <p:spPr>
          <a:xfrm>
            <a:off x="2135188" y="130175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解方程组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291" name="文本框 11271"/>
          <p:cNvSpPr txBox="1"/>
          <p:nvPr/>
        </p:nvSpPr>
        <p:spPr>
          <a:xfrm>
            <a:off x="2141538" y="25146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292" name="矩形 11272"/>
          <p:cNvSpPr/>
          <p:nvPr/>
        </p:nvSpPr>
        <p:spPr>
          <a:xfrm>
            <a:off x="2800350" y="2513013"/>
            <a:ext cx="457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由①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+②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，得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56" name="文本框 11273"/>
          <p:cNvSpPr txBox="1"/>
          <p:nvPr/>
        </p:nvSpPr>
        <p:spPr>
          <a:xfrm>
            <a:off x="5170488" y="2695575"/>
            <a:ext cx="3816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294" name="矩形 11276"/>
          <p:cNvSpPr/>
          <p:nvPr/>
        </p:nvSpPr>
        <p:spPr>
          <a:xfrm>
            <a:off x="2520950" y="3640138"/>
            <a:ext cx="36734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将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代入①，得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295" name="文本框 11277"/>
          <p:cNvSpPr txBox="1"/>
          <p:nvPr/>
        </p:nvSpPr>
        <p:spPr>
          <a:xfrm>
            <a:off x="5360988" y="3596323"/>
            <a:ext cx="16313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10+3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=16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296" name="文本框 11278"/>
          <p:cNvSpPr txBox="1"/>
          <p:nvPr/>
        </p:nvSpPr>
        <p:spPr>
          <a:xfrm>
            <a:off x="5360988" y="4168775"/>
            <a:ext cx="7194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=2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60" name="文本框 11279"/>
          <p:cNvSpPr txBox="1"/>
          <p:nvPr/>
        </p:nvSpPr>
        <p:spPr>
          <a:xfrm>
            <a:off x="4357688" y="5437188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2298" name="组合 2"/>
          <p:cNvGrpSpPr/>
          <p:nvPr/>
        </p:nvGrpSpPr>
        <p:grpSpPr>
          <a:xfrm>
            <a:off x="2376488" y="4556769"/>
            <a:ext cx="4500498" cy="1383671"/>
            <a:chOff x="0" y="31"/>
            <a:chExt cx="7090" cy="2178"/>
          </a:xfrm>
        </p:grpSpPr>
        <p:sp>
          <p:nvSpPr>
            <p:cNvPr id="23562" name="文本框 11280"/>
            <p:cNvSpPr txBox="1"/>
            <p:nvPr/>
          </p:nvSpPr>
          <p:spPr>
            <a:xfrm>
              <a:off x="0" y="803"/>
              <a:ext cx="53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所以原方程组的解是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3563" name="左大括号 11281"/>
            <p:cNvSpPr/>
            <p:nvPr/>
          </p:nvSpPr>
          <p:spPr>
            <a:xfrm>
              <a:off x="5179" y="466"/>
              <a:ext cx="467" cy="1440"/>
            </a:xfrm>
            <a:prstGeom prst="leftBrace">
              <a:avLst>
                <a:gd name="adj1" fmla="val 25538"/>
                <a:gd name="adj2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3564" name="文本框 11282"/>
            <p:cNvSpPr txBox="1"/>
            <p:nvPr/>
          </p:nvSpPr>
          <p:spPr>
            <a:xfrm>
              <a:off x="5406" y="31"/>
              <a:ext cx="1684" cy="21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=2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=2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grpSp>
        <p:nvGrpSpPr>
          <p:cNvPr id="23565" name="组合 10252"/>
          <p:cNvGrpSpPr/>
          <p:nvPr/>
        </p:nvGrpSpPr>
        <p:grpSpPr>
          <a:xfrm>
            <a:off x="3841509" y="950595"/>
            <a:ext cx="2964421" cy="1317625"/>
            <a:chOff x="91" y="0"/>
            <a:chExt cx="2217" cy="940"/>
          </a:xfrm>
        </p:grpSpPr>
        <p:graphicFrame>
          <p:nvGraphicFramePr>
            <p:cNvPr id="23566" name="对象 12302"/>
            <p:cNvGraphicFramePr>
              <a:graphicFrameLocks noChangeAspect="1"/>
            </p:cNvGraphicFramePr>
            <p:nvPr/>
          </p:nvGraphicFramePr>
          <p:xfrm>
            <a:off x="91" y="0"/>
            <a:ext cx="1822" cy="9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1" imgW="889000" imgH="457200" progId="Equation.3">
                    <p:embed/>
                  </p:oleObj>
                </mc:Choice>
                <mc:Fallback>
                  <p:oleObj name="" r:id="rId1" imgW="889000" imgH="457200" progId="Equation.3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1" y="0"/>
                          <a:ext cx="1822" cy="9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67" name="矩形 10254"/>
            <p:cNvSpPr/>
            <p:nvPr/>
          </p:nvSpPr>
          <p:spPr>
            <a:xfrm>
              <a:off x="2023" y="67"/>
              <a:ext cx="285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①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3568" name="矩形 10255"/>
            <p:cNvSpPr/>
            <p:nvPr/>
          </p:nvSpPr>
          <p:spPr>
            <a:xfrm>
              <a:off x="2023" y="543"/>
              <a:ext cx="285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②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306" name="矩形 10259"/>
          <p:cNvSpPr/>
          <p:nvPr/>
        </p:nvSpPr>
        <p:spPr>
          <a:xfrm>
            <a:off x="4543425" y="2498725"/>
            <a:ext cx="20812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7x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=14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307" name="矩形 1"/>
          <p:cNvSpPr/>
          <p:nvPr/>
        </p:nvSpPr>
        <p:spPr>
          <a:xfrm>
            <a:off x="4614863" y="3028950"/>
            <a:ext cx="20812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=2.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2308" name="组合 3"/>
          <p:cNvGrpSpPr/>
          <p:nvPr/>
        </p:nvGrpSpPr>
        <p:grpSpPr>
          <a:xfrm>
            <a:off x="6403975" y="2611438"/>
            <a:ext cx="3970338" cy="1820862"/>
            <a:chOff x="0" y="0"/>
            <a:chExt cx="6251" cy="158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572" name="云形标注 10251"/>
            <p:cNvSpPr/>
            <p:nvPr/>
          </p:nvSpPr>
          <p:spPr>
            <a:xfrm>
              <a:off x="0" y="0"/>
              <a:ext cx="6251" cy="1586"/>
            </a:xfrm>
            <a:prstGeom prst="cloudCallout">
              <a:avLst>
                <a:gd name="adj1" fmla="val -44380"/>
                <a:gd name="adj2" fmla="val 107009"/>
              </a:avLst>
            </a:prstGeom>
            <a:grpFill/>
            <a:ln w="9525" cap="flat" cmpd="sng">
              <a:solidFill>
                <a:srgbClr val="269999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endParaRPr lang="zh-CN" altLang="en-US" sz="2800" b="1" dirty="0">
                <a:solidFill>
                  <a:srgbClr val="3333CC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3573" name="文本框 8207"/>
            <p:cNvSpPr txBox="1"/>
            <p:nvPr/>
          </p:nvSpPr>
          <p:spPr>
            <a:xfrm>
              <a:off x="1035" y="480"/>
              <a:ext cx="3977" cy="379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lIns="92075" tIns="46038" rIns="92075" bIns="46038" anchor="t" anchorCtr="0">
              <a:spAutoFit/>
            </a:bodyPr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33CC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你学会了吗？</a:t>
              </a:r>
              <a:endParaRPr lang="zh-CN" altLang="en-US" sz="2800" b="1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306" grpId="0"/>
      <p:bldP spid="12307" grpId="0"/>
      <p:bldP spid="12294" grpId="0"/>
      <p:bldP spid="12295" grpId="0"/>
      <p:bldP spid="122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圆角矩形 31"/>
          <p:cNvSpPr/>
          <p:nvPr/>
        </p:nvSpPr>
        <p:spPr>
          <a:xfrm>
            <a:off x="2046288" y="709613"/>
            <a:ext cx="1570037" cy="50958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典例精析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578" name="组合 9218"/>
          <p:cNvGrpSpPr/>
          <p:nvPr/>
        </p:nvGrpSpPr>
        <p:grpSpPr>
          <a:xfrm>
            <a:off x="4217988" y="1155700"/>
            <a:ext cx="4106862" cy="1262063"/>
            <a:chOff x="0" y="0"/>
            <a:chExt cx="1543" cy="795"/>
          </a:xfrm>
        </p:grpSpPr>
        <p:sp>
          <p:nvSpPr>
            <p:cNvPr id="24579" name="文本框 9219"/>
            <p:cNvSpPr txBox="1"/>
            <p:nvPr/>
          </p:nvSpPr>
          <p:spPr>
            <a:xfrm>
              <a:off x="200" y="59"/>
              <a:ext cx="1343" cy="7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3</a:t>
              </a:r>
              <a:r>
                <a:rPr lang="zh-CN" altLang="en-US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  +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10</a:t>
              </a:r>
              <a:r>
                <a:rPr lang="zh-CN" altLang="en-US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y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=2.8</a:t>
              </a:r>
              <a:r>
                <a:rPr lang="zh-CN" altLang="en-US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	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①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15</a:t>
              </a:r>
              <a:r>
                <a:rPr lang="zh-CN" altLang="en-US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 -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10 </a:t>
              </a:r>
              <a:r>
                <a:rPr lang="zh-CN" altLang="en-US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=8     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②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4580" name="左大括号 9220"/>
            <p:cNvSpPr/>
            <p:nvPr/>
          </p:nvSpPr>
          <p:spPr>
            <a:xfrm>
              <a:off x="0" y="0"/>
              <a:ext cx="68" cy="749"/>
            </a:xfrm>
            <a:prstGeom prst="leftBrace">
              <a:avLst>
                <a:gd name="adj1" fmla="val 91177"/>
                <a:gd name="adj2" fmla="val 50000"/>
              </a:avLst>
            </a:prstGeom>
            <a:noFill/>
            <a:ln w="9525">
              <a:noFill/>
            </a:ln>
          </p:spPr>
          <p:txBody>
            <a:bodyPr anchor="t" anchorCtr="0"/>
            <a:p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sp>
        <p:nvSpPr>
          <p:cNvPr id="24581" name="左大括号 9225"/>
          <p:cNvSpPr/>
          <p:nvPr/>
        </p:nvSpPr>
        <p:spPr>
          <a:xfrm>
            <a:off x="4587875" y="1411288"/>
            <a:ext cx="161925" cy="933450"/>
          </a:xfrm>
          <a:prstGeom prst="leftBrace">
            <a:avLst>
              <a:gd name="adj1" fmla="val 6092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19" name="矩形 9227"/>
          <p:cNvSpPr/>
          <p:nvPr/>
        </p:nvSpPr>
        <p:spPr>
          <a:xfrm>
            <a:off x="2157413" y="2578100"/>
            <a:ext cx="500697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解：把 ①+②，得  18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＝10.8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                                 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＝0.6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20" name="矩形 9228"/>
          <p:cNvSpPr/>
          <p:nvPr/>
        </p:nvSpPr>
        <p:spPr>
          <a:xfrm>
            <a:off x="2849563" y="3522663"/>
            <a:ext cx="536575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把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＝0.6代入①，得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 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3×0.6+10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＝2.8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321" name="矩形 9229"/>
          <p:cNvSpPr/>
          <p:nvPr/>
        </p:nvSpPr>
        <p:spPr>
          <a:xfrm>
            <a:off x="3435350" y="4478338"/>
            <a:ext cx="22320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解得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＝0.1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4585" name="文本框 5"/>
          <p:cNvSpPr txBox="1"/>
          <p:nvPr/>
        </p:nvSpPr>
        <p:spPr>
          <a:xfrm>
            <a:off x="2157413" y="1570038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解方程组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3323" name="组合 1"/>
          <p:cNvGrpSpPr/>
          <p:nvPr/>
        </p:nvGrpSpPr>
        <p:grpSpPr>
          <a:xfrm>
            <a:off x="2232025" y="4653564"/>
            <a:ext cx="5896923" cy="1383671"/>
            <a:chOff x="0" y="-114"/>
            <a:chExt cx="9286" cy="2178"/>
          </a:xfrm>
        </p:grpSpPr>
        <p:sp>
          <p:nvSpPr>
            <p:cNvPr id="24587" name="文本框 9230"/>
            <p:cNvSpPr txBox="1"/>
            <p:nvPr/>
          </p:nvSpPr>
          <p:spPr>
            <a:xfrm>
              <a:off x="0" y="797"/>
              <a:ext cx="642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所以这个方程组的解是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endParaRPr>
            </a:p>
          </p:txBody>
        </p:sp>
        <p:sp>
          <p:nvSpPr>
            <p:cNvPr id="24588" name="左大括号 6"/>
            <p:cNvSpPr/>
            <p:nvPr/>
          </p:nvSpPr>
          <p:spPr>
            <a:xfrm>
              <a:off x="6250" y="427"/>
              <a:ext cx="465" cy="1440"/>
            </a:xfrm>
            <a:prstGeom prst="leftBrace">
              <a:avLst>
                <a:gd name="adj1" fmla="val 25634"/>
                <a:gd name="adj2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4589" name="文本框 7"/>
            <p:cNvSpPr txBox="1"/>
            <p:nvPr/>
          </p:nvSpPr>
          <p:spPr>
            <a:xfrm>
              <a:off x="6539" y="-114"/>
              <a:ext cx="2747" cy="21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=0.6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=0.1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0" grpId="0"/>
      <p:bldP spid="133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圆角矩形 31"/>
          <p:cNvSpPr/>
          <p:nvPr/>
        </p:nvSpPr>
        <p:spPr>
          <a:xfrm>
            <a:off x="2135188" y="908050"/>
            <a:ext cx="1482725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方法总结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339" name="Rectangle 2"/>
          <p:cNvSpPr>
            <a:spLocks noGrp="1"/>
          </p:cNvSpPr>
          <p:nvPr/>
        </p:nvSpPr>
        <p:spPr>
          <a:xfrm>
            <a:off x="2154238" y="1827213"/>
            <a:ext cx="7183437" cy="2252662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ysDot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marL="342900" indent="-342900" algn="just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●"/>
            </a:pP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同一未知数的系数</a:t>
            </a:r>
            <a:r>
              <a:rPr lang="zh-CN" altLang="en-US" sz="2800" u="sng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     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时，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accent1"/>
              </a:buClr>
            </a:pP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把两个方程的两边分别</a:t>
            </a:r>
            <a:r>
              <a:rPr lang="zh-CN" altLang="en-US" sz="2800" u="sng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！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5281613" y="2211388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互为相反数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5969000" y="3316288"/>
            <a:ext cx="14525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相加 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339">
                                            <p:txEl>
                                              <p:charRg st="1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2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339">
                                            <p:txEl>
                                              <p:charRg st="26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14339" grpId="0" uiExpand="1" build="p"/>
      <p:bldP spid="14340" grpId="0" bldLvl="0"/>
      <p:bldP spid="14341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AutoShape 60"/>
          <p:cNvSpPr/>
          <p:nvPr/>
        </p:nvSpPr>
        <p:spPr>
          <a:xfrm>
            <a:off x="3248025" y="1990725"/>
            <a:ext cx="449263" cy="4048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49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5363" name="AutoShape 59"/>
          <p:cNvSpPr/>
          <p:nvPr/>
        </p:nvSpPr>
        <p:spPr>
          <a:xfrm>
            <a:off x="3248025" y="1450975"/>
            <a:ext cx="449263" cy="4048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49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6627" name="Rectangle 16"/>
          <p:cNvSpPr/>
          <p:nvPr/>
        </p:nvSpPr>
        <p:spPr>
          <a:xfrm>
            <a:off x="3716338" y="2240439"/>
            <a:ext cx="44958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indent="266700"/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indent="266700" eaLnBrk="0" hangingPunct="0"/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6628" name="Rectangle 17"/>
          <p:cNvSpPr/>
          <p:nvPr/>
        </p:nvSpPr>
        <p:spPr>
          <a:xfrm>
            <a:off x="3716338" y="2967196"/>
            <a:ext cx="982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6629" name="Rectangle 18"/>
          <p:cNvSpPr/>
          <p:nvPr/>
        </p:nvSpPr>
        <p:spPr>
          <a:xfrm>
            <a:off x="1736725" y="731838"/>
            <a:ext cx="4450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解下列二元一次方程组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5367" name="组合 8202"/>
          <p:cNvGrpSpPr/>
          <p:nvPr/>
        </p:nvGrpSpPr>
        <p:grpSpPr>
          <a:xfrm>
            <a:off x="2100263" y="2701926"/>
            <a:ext cx="4094163" cy="523875"/>
            <a:chOff x="0" y="13"/>
            <a:chExt cx="2579" cy="330"/>
          </a:xfrm>
        </p:grpSpPr>
        <p:sp>
          <p:nvSpPr>
            <p:cNvPr id="26631" name="Rectangle 22"/>
            <p:cNvSpPr/>
            <p:nvPr/>
          </p:nvSpPr>
          <p:spPr>
            <a:xfrm>
              <a:off x="0" y="13"/>
              <a:ext cx="24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解：由②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-①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，得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26632" name="对象 15368"/>
            <p:cNvGraphicFramePr>
              <a:graphicFrameLocks noChangeAspect="1"/>
            </p:cNvGraphicFramePr>
            <p:nvPr/>
          </p:nvGraphicFramePr>
          <p:xfrm>
            <a:off x="1700" y="16"/>
            <a:ext cx="879" cy="3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" r:id="rId1" imgW="546735" imgH="203200" progId="Equation.DSMT4">
                    <p:embed/>
                  </p:oleObj>
                </mc:Choice>
                <mc:Fallback>
                  <p:oleObj name="" r:id="rId1" imgW="546735" imgH="203200" progId="Equation.DSMT4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700" y="16"/>
                          <a:ext cx="879" cy="327"/>
                        </a:xfrm>
                        <a:prstGeom prst="rect">
                          <a:avLst/>
                        </a:prstGeom>
                        <a:solidFill>
                          <a:srgbClr val="00B0F0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370" name="组合 8205"/>
          <p:cNvGrpSpPr/>
          <p:nvPr/>
        </p:nvGrpSpPr>
        <p:grpSpPr>
          <a:xfrm>
            <a:off x="2830513" y="3397250"/>
            <a:ext cx="2205037" cy="533400"/>
            <a:chOff x="0" y="0"/>
            <a:chExt cx="1389" cy="336"/>
          </a:xfrm>
        </p:grpSpPr>
        <p:sp>
          <p:nvSpPr>
            <p:cNvPr id="26634" name="Rectangle 23"/>
            <p:cNvSpPr/>
            <p:nvPr/>
          </p:nvSpPr>
          <p:spPr>
            <a:xfrm>
              <a:off x="0" y="7"/>
              <a:ext cx="138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解得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26635" name="对象 15371"/>
            <p:cNvGraphicFramePr>
              <a:graphicFrameLocks noChangeAspect="1"/>
            </p:cNvGraphicFramePr>
            <p:nvPr/>
          </p:nvGraphicFramePr>
          <p:xfrm>
            <a:off x="687" y="0"/>
            <a:ext cx="624" cy="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name="" r:id="rId3" imgW="484505" imgH="203835" progId="Equation.DSMT4">
                    <p:embed/>
                  </p:oleObj>
                </mc:Choice>
                <mc:Fallback>
                  <p:oleObj name="" r:id="rId3" imgW="484505" imgH="203835" progId="Equation.DSMT4">
                    <p:embed/>
                    <p:pic>
                      <p:nvPicPr>
                        <p:cNvPr id="0" name="图片 310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87" y="0"/>
                          <a:ext cx="624" cy="263"/>
                        </a:xfrm>
                        <a:prstGeom prst="rect">
                          <a:avLst/>
                        </a:prstGeom>
                        <a:solidFill>
                          <a:srgbClr val="00B0F0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373" name="组合 8208"/>
          <p:cNvGrpSpPr/>
          <p:nvPr/>
        </p:nvGrpSpPr>
        <p:grpSpPr>
          <a:xfrm>
            <a:off x="2820988" y="4000500"/>
            <a:ext cx="5221287" cy="557213"/>
            <a:chOff x="0" y="0"/>
            <a:chExt cx="3289" cy="351"/>
          </a:xfrm>
        </p:grpSpPr>
        <p:sp>
          <p:nvSpPr>
            <p:cNvPr id="26637" name="Rectangle 24"/>
            <p:cNvSpPr/>
            <p:nvPr/>
          </p:nvSpPr>
          <p:spPr>
            <a:xfrm>
              <a:off x="0" y="12"/>
              <a:ext cx="33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把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6638" name="Rectangle 25"/>
            <p:cNvSpPr/>
            <p:nvPr/>
          </p:nvSpPr>
          <p:spPr>
            <a:xfrm>
              <a:off x="1021" y="22"/>
              <a:ext cx="226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代入①，得：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26639" name="对象 15375"/>
            <p:cNvGraphicFramePr>
              <a:graphicFrameLocks noChangeAspect="1"/>
            </p:cNvGraphicFramePr>
            <p:nvPr/>
          </p:nvGraphicFramePr>
          <p:xfrm>
            <a:off x="320" y="8"/>
            <a:ext cx="623" cy="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" r:id="rId5" imgW="433705" imgH="203835" progId="Equation.DSMT4">
                    <p:embed/>
                  </p:oleObj>
                </mc:Choice>
                <mc:Fallback>
                  <p:oleObj name="" r:id="rId5" imgW="433705" imgH="203835" progId="Equation.DSMT4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20" y="8"/>
                          <a:ext cx="623" cy="293"/>
                        </a:xfrm>
                        <a:prstGeom prst="rect">
                          <a:avLst/>
                        </a:prstGeom>
                        <a:solidFill>
                          <a:srgbClr val="00B0F0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40" name="对象 15376"/>
            <p:cNvGraphicFramePr>
              <a:graphicFrameLocks noChangeAspect="1"/>
            </p:cNvGraphicFramePr>
            <p:nvPr/>
          </p:nvGraphicFramePr>
          <p:xfrm>
            <a:off x="2199" y="0"/>
            <a:ext cx="1021" cy="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7" imgW="661670" imgH="177800" progId="Equation.DSMT4">
                    <p:embed/>
                  </p:oleObj>
                </mc:Choice>
                <mc:Fallback>
                  <p:oleObj name="" r:id="rId7" imgW="661670" imgH="177800" progId="Equation.DSMT4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199" y="0"/>
                          <a:ext cx="1021" cy="275"/>
                        </a:xfrm>
                        <a:prstGeom prst="rect">
                          <a:avLst/>
                        </a:prstGeom>
                        <a:solidFill>
                          <a:srgbClr val="00B0F0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379" name="组合 8213"/>
          <p:cNvGrpSpPr/>
          <p:nvPr/>
        </p:nvGrpSpPr>
        <p:grpSpPr>
          <a:xfrm>
            <a:off x="2863850" y="4687888"/>
            <a:ext cx="2116138" cy="606425"/>
            <a:chOff x="0" y="0"/>
            <a:chExt cx="1333" cy="382"/>
          </a:xfrm>
        </p:grpSpPr>
        <p:sp>
          <p:nvSpPr>
            <p:cNvPr id="26643" name="Rectangle 27"/>
            <p:cNvSpPr/>
            <p:nvPr/>
          </p:nvSpPr>
          <p:spPr>
            <a:xfrm>
              <a:off x="0" y="53"/>
              <a:ext cx="133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解得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26644" name="对象 15380"/>
            <p:cNvGraphicFramePr>
              <a:graphicFrameLocks noChangeAspect="1"/>
            </p:cNvGraphicFramePr>
            <p:nvPr/>
          </p:nvGraphicFramePr>
          <p:xfrm>
            <a:off x="603" y="0"/>
            <a:ext cx="624" cy="3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9" name="" r:id="rId9" imgW="369570" imgH="178435" progId="Equation.DSMT4">
                    <p:embed/>
                  </p:oleObj>
                </mc:Choice>
                <mc:Fallback>
                  <p:oleObj name="" r:id="rId9" imgW="369570" imgH="178435" progId="Equation.DSMT4">
                    <p:embed/>
                    <p:pic>
                      <p:nvPicPr>
                        <p:cNvPr id="0" name="图片 310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03" y="0"/>
                          <a:ext cx="624" cy="301"/>
                        </a:xfrm>
                        <a:prstGeom prst="rect">
                          <a:avLst/>
                        </a:prstGeom>
                        <a:solidFill>
                          <a:srgbClr val="00B0F0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382" name="组合 8216"/>
          <p:cNvGrpSpPr/>
          <p:nvPr/>
        </p:nvGrpSpPr>
        <p:grpSpPr>
          <a:xfrm>
            <a:off x="2710180" y="5166043"/>
            <a:ext cx="4275138" cy="846137"/>
            <a:chOff x="0" y="6"/>
            <a:chExt cx="2693" cy="533"/>
          </a:xfrm>
        </p:grpSpPr>
        <p:sp>
          <p:nvSpPr>
            <p:cNvPr id="26646" name="Rectangle 28"/>
            <p:cNvSpPr/>
            <p:nvPr/>
          </p:nvSpPr>
          <p:spPr>
            <a:xfrm>
              <a:off x="0" y="154"/>
              <a:ext cx="269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所以方程组的解为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26647" name="对象 15383"/>
            <p:cNvGraphicFramePr>
              <a:graphicFrameLocks noChangeAspect="1"/>
            </p:cNvGraphicFramePr>
            <p:nvPr/>
          </p:nvGraphicFramePr>
          <p:xfrm>
            <a:off x="1951" y="6"/>
            <a:ext cx="652" cy="5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0" name="" r:id="rId11" imgW="560070" imgH="458470" progId="Equation.DSMT4">
                    <p:embed/>
                  </p:oleObj>
                </mc:Choice>
                <mc:Fallback>
                  <p:oleObj name="" r:id="rId11" imgW="560070" imgH="458470" progId="Equation.DSMT4">
                    <p:embed/>
                    <p:pic>
                      <p:nvPicPr>
                        <p:cNvPr id="0" name="图片 310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951" y="6"/>
                          <a:ext cx="652" cy="533"/>
                        </a:xfrm>
                        <a:prstGeom prst="rect">
                          <a:avLst/>
                        </a:prstGeom>
                        <a:solidFill>
                          <a:srgbClr val="00B0F0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385" name="组合 1"/>
          <p:cNvGrpSpPr/>
          <p:nvPr/>
        </p:nvGrpSpPr>
        <p:grpSpPr>
          <a:xfrm>
            <a:off x="6725285" y="984250"/>
            <a:ext cx="3749040" cy="1943100"/>
            <a:chOff x="0" y="0"/>
            <a:chExt cx="7302" cy="361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6649" name="AutoShape 21"/>
            <p:cNvSpPr/>
            <p:nvPr/>
          </p:nvSpPr>
          <p:spPr>
            <a:xfrm>
              <a:off x="0" y="0"/>
              <a:ext cx="7302" cy="3615"/>
            </a:xfrm>
            <a:prstGeom prst="cloudCallout">
              <a:avLst>
                <a:gd name="adj1" fmla="val -54561"/>
                <a:gd name="adj2" fmla="val 34519"/>
              </a:avLst>
            </a:prstGeom>
            <a:grpFill/>
            <a:ln w="12700" cap="flat" cmpd="sng">
              <a:solidFill>
                <a:schemeClr val="accent1">
                  <a:shade val="5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   </a:t>
              </a:r>
              <a:endParaRPr lang="zh-CN" altLang="en-US" sz="24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sp>
          <p:nvSpPr>
            <p:cNvPr id="26650" name="Text Box 64"/>
            <p:cNvSpPr txBox="1"/>
            <p:nvPr/>
          </p:nvSpPr>
          <p:spPr>
            <a:xfrm>
              <a:off x="972" y="540"/>
              <a:ext cx="5612" cy="2918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黑体" panose="02010609060101010101" pitchFamily="1" charset="-122"/>
                  <a:ea typeface="黑体" panose="02010609060101010101" pitchFamily="1" charset="-122"/>
                  <a:cs typeface="黑体" panose="02010609060101010101" pitchFamily="1" charset="-122"/>
                </a:rPr>
                <a:t>方程①、②中未知数</a:t>
              </a:r>
              <a:r>
                <a:rPr lang="en-US" altLang="zh-CN" sz="2400" i="1" dirty="0">
                  <a:latin typeface="黑体" panose="02010609060101010101" pitchFamily="1" charset="-122"/>
                  <a:ea typeface="黑体" panose="02010609060101010101" pitchFamily="1" charset="-122"/>
                  <a:cs typeface="黑体" panose="02010609060101010101" pitchFamily="1" charset="-122"/>
                </a:rPr>
                <a:t>x</a:t>
              </a:r>
              <a:r>
                <a:rPr lang="zh-CN" altLang="en-US" sz="2400" dirty="0">
                  <a:latin typeface="黑体" panose="02010609060101010101" pitchFamily="1" charset="-122"/>
                  <a:ea typeface="黑体" panose="02010609060101010101" pitchFamily="1" charset="-122"/>
                  <a:cs typeface="黑体" panose="02010609060101010101" pitchFamily="1" charset="-122"/>
                </a:rPr>
                <a:t>的系数相等，可以利用两个方程相减消去未知数</a:t>
              </a:r>
              <a:r>
                <a:rPr lang="en-US" altLang="zh-CN" sz="2400" i="1" dirty="0">
                  <a:latin typeface="黑体" panose="02010609060101010101" pitchFamily="1" charset="-122"/>
                  <a:ea typeface="黑体" panose="02010609060101010101" pitchFamily="1" charset="-122"/>
                  <a:cs typeface="黑体" panose="02010609060101010101" pitchFamily="1" charset="-122"/>
                </a:rPr>
                <a:t>x</a:t>
              </a:r>
              <a:r>
                <a:rPr lang="en-US" altLang="zh-CN" sz="2400" dirty="0">
                  <a:latin typeface="黑体" panose="02010609060101010101" pitchFamily="1" charset="-122"/>
                  <a:ea typeface="黑体" panose="02010609060101010101" pitchFamily="1" charset="-122"/>
                  <a:cs typeface="黑体" panose="02010609060101010101" pitchFamily="1" charset="-122"/>
                </a:rPr>
                <a:t>.</a:t>
              </a:r>
              <a:endParaRPr lang="zh-CN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endParaRPr>
            </a:p>
          </p:txBody>
        </p:sp>
      </p:grpSp>
      <p:grpSp>
        <p:nvGrpSpPr>
          <p:cNvPr id="26651" name="组合 8220"/>
          <p:cNvGrpSpPr/>
          <p:nvPr/>
        </p:nvGrpSpPr>
        <p:grpSpPr>
          <a:xfrm>
            <a:off x="2978150" y="1225550"/>
            <a:ext cx="2730956" cy="1311275"/>
            <a:chOff x="0" y="0"/>
            <a:chExt cx="5987" cy="2354"/>
          </a:xfrm>
        </p:grpSpPr>
        <p:graphicFrame>
          <p:nvGraphicFramePr>
            <p:cNvPr id="26652" name="对象 15388"/>
            <p:cNvGraphicFramePr>
              <a:graphicFrameLocks noChangeAspect="1"/>
            </p:cNvGraphicFramePr>
            <p:nvPr/>
          </p:nvGraphicFramePr>
          <p:xfrm>
            <a:off x="475" y="188"/>
            <a:ext cx="4424" cy="21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1" name="" r:id="rId13" imgW="800100" imgH="431800" progId="Equation.3">
                    <p:embed/>
                  </p:oleObj>
                </mc:Choice>
                <mc:Fallback>
                  <p:oleObj name="" r:id="rId13" imgW="800100" imgH="431800" progId="Equation.3">
                    <p:embed/>
                    <p:pic>
                      <p:nvPicPr>
                        <p:cNvPr id="0" name="图片 3110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75" y="188"/>
                          <a:ext cx="4424" cy="211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53" name="AutoShape 8"/>
            <p:cNvSpPr/>
            <p:nvPr/>
          </p:nvSpPr>
          <p:spPr>
            <a:xfrm>
              <a:off x="0" y="354"/>
              <a:ext cx="354" cy="1985"/>
            </a:xfrm>
            <a:prstGeom prst="leftBrace">
              <a:avLst>
                <a:gd name="adj1" fmla="val 46442"/>
                <a:gd name="adj2" fmla="val 50000"/>
              </a:avLst>
            </a:prstGeom>
            <a:noFill/>
            <a:ln w="444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 anchorCtr="0"/>
            <a:p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6654" name="Text Box 9"/>
            <p:cNvSpPr txBox="1"/>
            <p:nvPr/>
          </p:nvSpPr>
          <p:spPr>
            <a:xfrm>
              <a:off x="4891" y="0"/>
              <a:ext cx="1096" cy="9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</a:t>
              </a:r>
              <a:endPara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26655" name="Text Box 10"/>
            <p:cNvSpPr txBox="1"/>
            <p:nvPr/>
          </p:nvSpPr>
          <p:spPr>
            <a:xfrm>
              <a:off x="4891" y="1417"/>
              <a:ext cx="1096" cy="9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</a:t>
              </a:r>
              <a:endPara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  <p:bldP spid="1536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圆角矩形 31"/>
          <p:cNvSpPr/>
          <p:nvPr/>
        </p:nvSpPr>
        <p:spPr>
          <a:xfrm>
            <a:off x="2046288" y="709613"/>
            <a:ext cx="1250950" cy="49688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7650" name="组合 1"/>
          <p:cNvGrpSpPr/>
          <p:nvPr/>
        </p:nvGrpSpPr>
        <p:grpSpPr>
          <a:xfrm>
            <a:off x="3665538" y="1206500"/>
            <a:ext cx="2373312" cy="1296353"/>
            <a:chOff x="0" y="0"/>
            <a:chExt cx="3740" cy="2043"/>
          </a:xfrm>
        </p:grpSpPr>
        <p:sp>
          <p:nvSpPr>
            <p:cNvPr id="27651" name="Text Box 238"/>
            <p:cNvSpPr txBox="1"/>
            <p:nvPr/>
          </p:nvSpPr>
          <p:spPr>
            <a:xfrm>
              <a:off x="2493" y="228"/>
              <a:ext cx="1247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①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7652" name="Text Box 239"/>
            <p:cNvSpPr txBox="1"/>
            <p:nvPr/>
          </p:nvSpPr>
          <p:spPr>
            <a:xfrm>
              <a:off x="2493" y="983"/>
              <a:ext cx="1247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②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7653" name="文本框 90133"/>
            <p:cNvSpPr txBox="1"/>
            <p:nvPr/>
          </p:nvSpPr>
          <p:spPr>
            <a:xfrm>
              <a:off x="113" y="0"/>
              <a:ext cx="2540" cy="20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3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+2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=23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  <a:p>
              <a:pPr>
                <a:lnSpc>
                  <a:spcPct val="140000"/>
                </a:lnSpc>
              </a:pP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5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+2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=33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7654" name="左大括号 90134"/>
            <p:cNvSpPr/>
            <p:nvPr/>
          </p:nvSpPr>
          <p:spPr>
            <a:xfrm>
              <a:off x="0" y="340"/>
              <a:ext cx="113" cy="1248"/>
            </a:xfrm>
            <a:prstGeom prst="leftBrace">
              <a:avLst>
                <a:gd name="adj1" fmla="val 91677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55" name="文本框 11270"/>
          <p:cNvSpPr txBox="1"/>
          <p:nvPr/>
        </p:nvSpPr>
        <p:spPr>
          <a:xfrm>
            <a:off x="2157413" y="157003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解方程组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6393" name="文本框 11271"/>
          <p:cNvSpPr txBox="1"/>
          <p:nvPr/>
        </p:nvSpPr>
        <p:spPr>
          <a:xfrm>
            <a:off x="2141538" y="25146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6394" name="矩形 11272"/>
          <p:cNvSpPr/>
          <p:nvPr/>
        </p:nvSpPr>
        <p:spPr>
          <a:xfrm>
            <a:off x="2800350" y="2513013"/>
            <a:ext cx="457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由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②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①，得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7658" name="文本框 11273"/>
          <p:cNvSpPr txBox="1"/>
          <p:nvPr/>
        </p:nvSpPr>
        <p:spPr>
          <a:xfrm>
            <a:off x="5170488" y="2695575"/>
            <a:ext cx="3816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6396" name="矩形 11276"/>
          <p:cNvSpPr/>
          <p:nvPr/>
        </p:nvSpPr>
        <p:spPr>
          <a:xfrm>
            <a:off x="2520950" y="3640138"/>
            <a:ext cx="36734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将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代入①，得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6397" name="文本框 11277"/>
          <p:cNvSpPr txBox="1"/>
          <p:nvPr/>
        </p:nvSpPr>
        <p:spPr>
          <a:xfrm>
            <a:off x="5033963" y="3640138"/>
            <a:ext cx="16313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15+2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=23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6398" name="文本框 11278"/>
          <p:cNvSpPr txBox="1"/>
          <p:nvPr/>
        </p:nvSpPr>
        <p:spPr>
          <a:xfrm>
            <a:off x="5360988" y="4168775"/>
            <a:ext cx="8083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=4.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7662" name="文本框 11279"/>
          <p:cNvSpPr txBox="1"/>
          <p:nvPr/>
        </p:nvSpPr>
        <p:spPr>
          <a:xfrm>
            <a:off x="4357688" y="5437188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6400" name="组合 2"/>
          <p:cNvGrpSpPr/>
          <p:nvPr/>
        </p:nvGrpSpPr>
        <p:grpSpPr>
          <a:xfrm>
            <a:off x="2357438" y="4558014"/>
            <a:ext cx="4592007" cy="1383664"/>
            <a:chOff x="0" y="-27"/>
            <a:chExt cx="7231" cy="2177"/>
          </a:xfrm>
        </p:grpSpPr>
        <p:sp>
          <p:nvSpPr>
            <p:cNvPr id="27664" name="文本框 11280"/>
            <p:cNvSpPr txBox="1"/>
            <p:nvPr/>
          </p:nvSpPr>
          <p:spPr>
            <a:xfrm>
              <a:off x="0" y="792"/>
              <a:ext cx="532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所以原方程组的解是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7665" name="左大括号 11281"/>
            <p:cNvSpPr/>
            <p:nvPr/>
          </p:nvSpPr>
          <p:spPr>
            <a:xfrm>
              <a:off x="5267" y="483"/>
              <a:ext cx="467" cy="1440"/>
            </a:xfrm>
            <a:prstGeom prst="leftBrace">
              <a:avLst>
                <a:gd name="adj1" fmla="val 25524"/>
                <a:gd name="adj2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7666" name="文本框 11282"/>
            <p:cNvSpPr txBox="1"/>
            <p:nvPr/>
          </p:nvSpPr>
          <p:spPr>
            <a:xfrm>
              <a:off x="5547" y="-27"/>
              <a:ext cx="1684" cy="2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=5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=4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sp>
        <p:nvSpPr>
          <p:cNvPr id="16404" name="矩形 10259"/>
          <p:cNvSpPr/>
          <p:nvPr/>
        </p:nvSpPr>
        <p:spPr>
          <a:xfrm>
            <a:off x="4543425" y="2498725"/>
            <a:ext cx="20812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=10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6405" name="矩形 3"/>
          <p:cNvSpPr/>
          <p:nvPr/>
        </p:nvSpPr>
        <p:spPr>
          <a:xfrm>
            <a:off x="4614863" y="3028950"/>
            <a:ext cx="20812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=5.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6406" name="组合 4"/>
          <p:cNvGrpSpPr/>
          <p:nvPr/>
        </p:nvGrpSpPr>
        <p:grpSpPr>
          <a:xfrm>
            <a:off x="6556375" y="2605088"/>
            <a:ext cx="3968750" cy="1822450"/>
            <a:chOff x="0" y="0"/>
            <a:chExt cx="6251" cy="158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7670" name="云形标注 10251"/>
            <p:cNvSpPr/>
            <p:nvPr/>
          </p:nvSpPr>
          <p:spPr>
            <a:xfrm>
              <a:off x="0" y="0"/>
              <a:ext cx="6251" cy="1586"/>
            </a:xfrm>
            <a:prstGeom prst="cloudCallout">
              <a:avLst>
                <a:gd name="adj1" fmla="val -44380"/>
                <a:gd name="adj2" fmla="val 107009"/>
              </a:avLst>
            </a:prstGeom>
            <a:grpFill/>
            <a:ln w="9525" cap="flat" cmpd="sng">
              <a:solidFill>
                <a:srgbClr val="269999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endParaRPr lang="zh-CN" altLang="en-US" sz="2800" b="1" dirty="0">
                <a:solidFill>
                  <a:srgbClr val="3333CC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27671" name="文本框 8207"/>
            <p:cNvSpPr txBox="1"/>
            <p:nvPr/>
          </p:nvSpPr>
          <p:spPr>
            <a:xfrm>
              <a:off x="907" y="79"/>
              <a:ext cx="4610" cy="1429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92075" tIns="46038" rIns="92075" bIns="46038"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rgbClr val="0033CC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与前面的代入法相比，是不是更加简单了！</a:t>
              </a:r>
              <a:endParaRPr lang="zh-CN" altLang="en-US" sz="2800" b="1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  <p:bldP spid="16394" grpId="0"/>
      <p:bldP spid="16404" grpId="0"/>
      <p:bldP spid="16405" grpId="0"/>
      <p:bldP spid="16396" grpId="0"/>
      <p:bldP spid="16397" grpId="0"/>
      <p:bldP spid="163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圆角矩形 31"/>
          <p:cNvSpPr/>
          <p:nvPr/>
        </p:nvSpPr>
        <p:spPr>
          <a:xfrm>
            <a:off x="2135188" y="908050"/>
            <a:ext cx="1449387" cy="47783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方法总结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1" name="Rectangle 2"/>
          <p:cNvSpPr>
            <a:spLocks noGrp="1"/>
          </p:cNvSpPr>
          <p:nvPr/>
        </p:nvSpPr>
        <p:spPr>
          <a:xfrm>
            <a:off x="2154238" y="1827213"/>
            <a:ext cx="7183437" cy="2252662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ysDot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marL="342900" indent="-342900" algn="just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●"/>
            </a:pP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同一未知数的系数</a:t>
            </a:r>
            <a:r>
              <a:rPr lang="zh-CN" altLang="en-US" sz="2800" u="sng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     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时，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accent1"/>
              </a:buClr>
            </a:pP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把两个方程的两边分别</a:t>
            </a:r>
            <a:r>
              <a:rPr lang="zh-CN" altLang="en-US" sz="2800" u="sng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！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5281613" y="221138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相等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5969000" y="3316288"/>
            <a:ext cx="14525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相减 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411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11">
                                            <p:txEl>
                                              <p:charRg st="1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2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411">
                                            <p:txEl>
                                              <p:charRg st="26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  <p:bldP spid="17411" grpId="0" uiExpand="1" build="p"/>
      <p:bldP spid="17412" grpId="0" bldLvl="0"/>
      <p:bldP spid="17413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圆角矩形 31"/>
          <p:cNvSpPr/>
          <p:nvPr/>
        </p:nvSpPr>
        <p:spPr>
          <a:xfrm>
            <a:off x="1992313" y="790575"/>
            <a:ext cx="1465262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归纳总结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5" name="Rectangle 4"/>
          <p:cNvSpPr/>
          <p:nvPr/>
        </p:nvSpPr>
        <p:spPr>
          <a:xfrm>
            <a:off x="1992313" y="4244340"/>
            <a:ext cx="8240712" cy="1210945"/>
          </a:xfrm>
          <a:prstGeom prst="rect">
            <a:avLst/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像上面这种解二元一次方程组的方法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叫做加减消元法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简称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加减法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8436" name="Text Box 6"/>
          <p:cNvSpPr txBox="1"/>
          <p:nvPr/>
        </p:nvSpPr>
        <p:spPr>
          <a:xfrm>
            <a:off x="1993583" y="1484313"/>
            <a:ext cx="8239125" cy="2330450"/>
          </a:xfrm>
          <a:prstGeom prst="rect">
            <a:avLst/>
          </a:prstGeom>
          <a:noFill/>
          <a:ln w="28575" cap="sq" cmpd="sng">
            <a:solidFill>
              <a:schemeClr val="accent1">
                <a:shade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当方程组中两个方程的某个未知数的系数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互为相反数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或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相等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时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可以把方程的两边分别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相加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(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系数互为相反数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或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相减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(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系数相等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来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消去这个未知数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得到一个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一元一次方程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进而求得二元一次方程组的解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  <p:bldP spid="18435" grpId="0" bldLvl="0" animBg="1"/>
      <p:bldP spid="184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0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1" name="Text Box 16"/>
          <p:cNvSpPr txBox="1"/>
          <p:nvPr/>
        </p:nvSpPr>
        <p:spPr>
          <a:xfrm>
            <a:off x="2179638" y="752475"/>
            <a:ext cx="4054475" cy="435610"/>
          </a:xfrm>
          <a:prstGeom prst="rect">
            <a:avLst/>
          </a:prstGeom>
          <a:noFill/>
          <a:ln w="9525">
            <a:noFill/>
          </a:ln>
        </p:spPr>
        <p:txBody>
          <a:bodyPr wrap="square" lIns="92075" tIns="46038" rIns="92075" bIns="46038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用加减法解方程组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: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30722" name="组合 1"/>
          <p:cNvGrpSpPr/>
          <p:nvPr/>
        </p:nvGrpSpPr>
        <p:grpSpPr>
          <a:xfrm>
            <a:off x="2981325" y="1333500"/>
            <a:ext cx="2763838" cy="998538"/>
            <a:chOff x="0" y="0"/>
            <a:chExt cx="4351" cy="1572"/>
          </a:xfrm>
        </p:grpSpPr>
        <p:graphicFrame>
          <p:nvGraphicFramePr>
            <p:cNvPr id="30723" name="对象 19459"/>
            <p:cNvGraphicFramePr>
              <a:graphicFrameLocks noChangeAspect="1"/>
            </p:cNvGraphicFramePr>
            <p:nvPr/>
          </p:nvGraphicFramePr>
          <p:xfrm>
            <a:off x="0" y="22"/>
            <a:ext cx="3350" cy="1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1" imgW="851535" imgH="457835" progId="Equation.DSMT4">
                    <p:embed/>
                  </p:oleObj>
                </mc:Choice>
                <mc:Fallback>
                  <p:oleObj name="" r:id="rId1" imgW="851535" imgH="457835" progId="Equation.DSMT4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22"/>
                          <a:ext cx="3350" cy="15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724" name="Rectangle 18"/>
            <p:cNvSpPr/>
            <p:nvPr/>
          </p:nvSpPr>
          <p:spPr>
            <a:xfrm>
              <a:off x="3503" y="0"/>
              <a:ext cx="7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①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30725" name="Rectangle 19"/>
            <p:cNvSpPr/>
            <p:nvPr/>
          </p:nvSpPr>
          <p:spPr>
            <a:xfrm>
              <a:off x="3503" y="747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②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sp>
        <p:nvSpPr>
          <p:cNvPr id="19463" name="Rectangle 3"/>
          <p:cNvSpPr/>
          <p:nvPr/>
        </p:nvSpPr>
        <p:spPr>
          <a:xfrm>
            <a:off x="2938463" y="2451259"/>
            <a:ext cx="2987675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①×3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464" name="Rectangle 4"/>
          <p:cNvSpPr/>
          <p:nvPr/>
        </p:nvSpPr>
        <p:spPr>
          <a:xfrm>
            <a:off x="2362200" y="5542122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所以原方程组的解是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19465" name="对象 19464"/>
          <p:cNvGraphicFramePr>
            <a:graphicFrameLocks noChangeAspect="1"/>
          </p:cNvGraphicFramePr>
          <p:nvPr/>
        </p:nvGraphicFramePr>
        <p:xfrm>
          <a:off x="5697220" y="5365274"/>
          <a:ext cx="1042035" cy="875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3" imgW="444500" imgH="457200" progId="Equation.3">
                  <p:embed/>
                </p:oleObj>
              </mc:Choice>
              <mc:Fallback>
                <p:oleObj name="" r:id="rId3" imgW="444500" imgH="457200" progId="Equation.3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97220" y="5365274"/>
                        <a:ext cx="1042035" cy="8756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6" name="Rectangle 6"/>
          <p:cNvSpPr/>
          <p:nvPr/>
        </p:nvSpPr>
        <p:spPr>
          <a:xfrm>
            <a:off x="2319338" y="2451100"/>
            <a:ext cx="16811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467" name="Rectangle 7"/>
          <p:cNvSpPr/>
          <p:nvPr/>
        </p:nvSpPr>
        <p:spPr>
          <a:xfrm>
            <a:off x="2319338" y="3684588"/>
            <a:ext cx="30241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③-④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，得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=2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468" name="Rectangle 8"/>
          <p:cNvSpPr/>
          <p:nvPr/>
        </p:nvSpPr>
        <p:spPr>
          <a:xfrm>
            <a:off x="2427288" y="4151313"/>
            <a:ext cx="45720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把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代入①，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解得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469" name="Rectangle 9"/>
          <p:cNvSpPr/>
          <p:nvPr/>
        </p:nvSpPr>
        <p:spPr>
          <a:xfrm>
            <a:off x="2147888" y="3084513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②×2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470" name="Rectangle 10"/>
          <p:cNvSpPr/>
          <p:nvPr/>
        </p:nvSpPr>
        <p:spPr>
          <a:xfrm>
            <a:off x="4871403" y="2416175"/>
            <a:ext cx="20561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6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+9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=36 ③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9471" name="Rectangle 11"/>
          <p:cNvSpPr/>
          <p:nvPr/>
        </p:nvSpPr>
        <p:spPr>
          <a:xfrm>
            <a:off x="4367213" y="3090545"/>
            <a:ext cx="20561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6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+8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=34 ④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/>
      <p:bldP spid="19470" grpId="0"/>
      <p:bldP spid="19469" grpId="0"/>
      <p:bldP spid="19471" grpId="0"/>
      <p:bldP spid="19467" grpId="0"/>
      <p:bldP spid="19468" grpId="0"/>
      <p:bldP spid="19464" grpId="0"/>
      <p:bldP spid="194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Rectangle 13"/>
          <p:cNvSpPr/>
          <p:nvPr/>
        </p:nvSpPr>
        <p:spPr>
          <a:xfrm>
            <a:off x="2676525" y="1863884"/>
            <a:ext cx="328930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解：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②×4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20483" name="对象 20482"/>
          <p:cNvGraphicFramePr>
            <a:graphicFrameLocks noChangeAspect="1"/>
          </p:cNvGraphicFramePr>
          <p:nvPr/>
        </p:nvGraphicFramePr>
        <p:xfrm>
          <a:off x="5903913" y="5127625"/>
          <a:ext cx="977900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" imgW="313055" imgH="344805" progId="Equation.DSMT4">
                  <p:embed/>
                </p:oleObj>
              </mc:Choice>
              <mc:Fallback>
                <p:oleObj name="" r:id="rId1" imgW="313055" imgH="344805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903913" y="5127625"/>
                        <a:ext cx="977900" cy="922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4" name="Rectangle 14"/>
          <p:cNvSpPr/>
          <p:nvPr/>
        </p:nvSpPr>
        <p:spPr>
          <a:xfrm>
            <a:off x="2571750" y="5302409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所以原方程组的解为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1748" name="Text Box 8"/>
          <p:cNvSpPr txBox="1"/>
          <p:nvPr/>
        </p:nvSpPr>
        <p:spPr>
          <a:xfrm>
            <a:off x="6107113" y="930275"/>
            <a:ext cx="571500" cy="4651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①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1749" name="对象 20485"/>
          <p:cNvGraphicFramePr>
            <a:graphicFrameLocks noChangeAspect="1"/>
          </p:cNvGraphicFramePr>
          <p:nvPr/>
        </p:nvGraphicFramePr>
        <p:xfrm>
          <a:off x="4105593" y="797878"/>
          <a:ext cx="2171065" cy="118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3" imgW="774065" imgH="419100" progId="Equation.DSMT4">
                  <p:embed/>
                </p:oleObj>
              </mc:Choice>
              <mc:Fallback>
                <p:oleObj name="" r:id="rId3" imgW="774065" imgH="419100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105593" y="797878"/>
                        <a:ext cx="2171065" cy="11887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0" name="Rectangle 10"/>
          <p:cNvSpPr/>
          <p:nvPr/>
        </p:nvSpPr>
        <p:spPr>
          <a:xfrm>
            <a:off x="2497138" y="1225709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解方程组：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1751" name="Rectangle 17"/>
          <p:cNvSpPr/>
          <p:nvPr/>
        </p:nvSpPr>
        <p:spPr>
          <a:xfrm>
            <a:off x="6105525" y="1268413"/>
            <a:ext cx="4889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②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89" name="Rectangle 19"/>
          <p:cNvSpPr/>
          <p:nvPr/>
        </p:nvSpPr>
        <p:spPr>
          <a:xfrm>
            <a:off x="4759325" y="2473325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③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90" name="Rectangle 21"/>
          <p:cNvSpPr/>
          <p:nvPr/>
        </p:nvSpPr>
        <p:spPr>
          <a:xfrm>
            <a:off x="2805113" y="3006725"/>
            <a:ext cx="3475355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①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＋③，得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7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 35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91" name="Rectangle 22"/>
          <p:cNvSpPr/>
          <p:nvPr/>
        </p:nvSpPr>
        <p:spPr>
          <a:xfrm>
            <a:off x="3236913" y="3798888"/>
            <a:ext cx="17862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解得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 5.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92" name="Rectangle 23"/>
          <p:cNvSpPr/>
          <p:nvPr/>
        </p:nvSpPr>
        <p:spPr>
          <a:xfrm>
            <a:off x="2676525" y="4389438"/>
            <a:ext cx="383413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把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 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代入②，得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 1.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93" name="文本框 16590"/>
          <p:cNvSpPr txBox="1"/>
          <p:nvPr/>
        </p:nvSpPr>
        <p:spPr>
          <a:xfrm>
            <a:off x="3406617" y="2451100"/>
            <a:ext cx="1529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-4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=16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1757" name="圆角矩形 31"/>
          <p:cNvSpPr/>
          <p:nvPr/>
        </p:nvSpPr>
        <p:spPr>
          <a:xfrm>
            <a:off x="1855788" y="620713"/>
            <a:ext cx="1274762" cy="47783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/>
      <p:bldP spid="20489" grpId="0"/>
      <p:bldP spid="20490" grpId="0"/>
      <p:bldP spid="20491" grpId="0"/>
      <p:bldP spid="20492" grpId="0"/>
      <p:bldP spid="204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69" name="圆角矩形 31"/>
          <p:cNvSpPr/>
          <p:nvPr/>
        </p:nvSpPr>
        <p:spPr>
          <a:xfrm>
            <a:off x="2135188" y="815975"/>
            <a:ext cx="1528762" cy="5207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方法总结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07" name="Rectangle 2"/>
          <p:cNvSpPr>
            <a:spLocks noGrp="1"/>
          </p:cNvSpPr>
          <p:nvPr/>
        </p:nvSpPr>
        <p:spPr>
          <a:xfrm>
            <a:off x="1936750" y="1616075"/>
            <a:ext cx="8091488" cy="2252663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ysDot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marL="342900" indent="-342900" algn="l">
              <a:lnSpc>
                <a:spcPct val="150000"/>
              </a:lnSpc>
              <a:buClr>
                <a:schemeClr val="accent1"/>
              </a:buClr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同一未知数的系数</a:t>
            </a:r>
            <a:r>
              <a:rPr lang="zh-CN" altLang="en-US" sz="2800" u="sng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               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时，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 algn="l">
              <a:lnSpc>
                <a:spcPct val="150000"/>
              </a:lnSpc>
              <a:buClr>
                <a:schemeClr val="accent1"/>
              </a:buClr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利用等式的性质，使得未知数的系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 algn="l">
              <a:lnSpc>
                <a:spcPct val="150000"/>
              </a:lnSpc>
              <a:buClr>
                <a:schemeClr val="accent1"/>
              </a:buClr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数</a:t>
            </a:r>
            <a:r>
              <a:rPr lang="zh-CN" altLang="en-US" sz="2800" u="sng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                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4970463" y="1739900"/>
            <a:ext cx="3738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不相等也不互为相反数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2903538" y="3005138"/>
            <a:ext cx="3552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相等或互为相反数 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21510" name="组合 15365"/>
          <p:cNvGrpSpPr/>
          <p:nvPr/>
        </p:nvGrpSpPr>
        <p:grpSpPr>
          <a:xfrm>
            <a:off x="3530600" y="4149725"/>
            <a:ext cx="4635500" cy="1754188"/>
            <a:chOff x="0" y="0"/>
            <a:chExt cx="7299" cy="276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2774" name="云形标注 15366"/>
            <p:cNvSpPr/>
            <p:nvPr/>
          </p:nvSpPr>
          <p:spPr>
            <a:xfrm>
              <a:off x="0" y="0"/>
              <a:ext cx="7228" cy="2764"/>
            </a:xfrm>
            <a:prstGeom prst="cloudCallout">
              <a:avLst>
                <a:gd name="adj1" fmla="val -43750"/>
                <a:gd name="adj2" fmla="val 7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lIns="90170" tIns="46990" rIns="90170" bIns="46990" anchor="ctr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5" name="文本框 15367"/>
            <p:cNvSpPr txBox="1"/>
            <p:nvPr/>
          </p:nvSpPr>
          <p:spPr>
            <a:xfrm>
              <a:off x="425" y="921"/>
              <a:ext cx="6874" cy="822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找系数的最小公倍数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uiExpand="1" build="p"/>
      <p:bldP spid="21508" grpId="0" bldLvl="0"/>
      <p:bldP spid="21509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圆角矩形 31"/>
          <p:cNvSpPr/>
          <p:nvPr/>
        </p:nvSpPr>
        <p:spPr>
          <a:xfrm>
            <a:off x="2093913" y="709613"/>
            <a:ext cx="1566862" cy="48736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归纳总结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31" name="Rectangle 4"/>
          <p:cNvSpPr/>
          <p:nvPr/>
        </p:nvSpPr>
        <p:spPr>
          <a:xfrm>
            <a:off x="2316163" y="3532188"/>
            <a:ext cx="1965325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主要步骤：               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2532" name="Rectangle 5"/>
          <p:cNvSpPr/>
          <p:nvPr/>
        </p:nvSpPr>
        <p:spPr>
          <a:xfrm>
            <a:off x="2316163" y="1990725"/>
            <a:ext cx="1081087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特点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: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2533" name="Line 6"/>
          <p:cNvSpPr/>
          <p:nvPr/>
        </p:nvSpPr>
        <p:spPr>
          <a:xfrm>
            <a:off x="6497638" y="3138170"/>
            <a:ext cx="936625" cy="0"/>
          </a:xfrm>
          <a:prstGeom prst="line">
            <a:avLst/>
          </a:prstGeom>
          <a:ln w="28575" cap="flat" cmpd="sng">
            <a:solidFill>
              <a:schemeClr val="accent1">
                <a:shade val="50000"/>
              </a:schemeClr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Rectangle 7"/>
          <p:cNvSpPr/>
          <p:nvPr/>
        </p:nvSpPr>
        <p:spPr>
          <a:xfrm>
            <a:off x="2316163" y="2643664"/>
            <a:ext cx="1682750" cy="7372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基本思路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: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2535" name="Rectangle 8"/>
          <p:cNvSpPr/>
          <p:nvPr/>
        </p:nvSpPr>
        <p:spPr>
          <a:xfrm>
            <a:off x="4298950" y="4805363"/>
            <a:ext cx="130175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写解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2536" name="Rectangle 9"/>
          <p:cNvSpPr/>
          <p:nvPr/>
        </p:nvSpPr>
        <p:spPr>
          <a:xfrm>
            <a:off x="4279900" y="4108450"/>
            <a:ext cx="1228725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求解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2537" name="Rectangle 10"/>
          <p:cNvSpPr/>
          <p:nvPr/>
        </p:nvSpPr>
        <p:spPr>
          <a:xfrm>
            <a:off x="4279900" y="3563938"/>
            <a:ext cx="1228725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加减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2538" name="Rectangle 11"/>
          <p:cNvSpPr/>
          <p:nvPr/>
        </p:nvSpPr>
        <p:spPr>
          <a:xfrm>
            <a:off x="5632450" y="2714308"/>
            <a:ext cx="10922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二元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2539" name="Rectangle 12"/>
          <p:cNvSpPr/>
          <p:nvPr/>
        </p:nvSpPr>
        <p:spPr>
          <a:xfrm>
            <a:off x="7539038" y="2703195"/>
            <a:ext cx="1195387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一元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2540" name="Rectangle 13"/>
          <p:cNvSpPr/>
          <p:nvPr/>
        </p:nvSpPr>
        <p:spPr>
          <a:xfrm>
            <a:off x="4051300" y="2666365"/>
            <a:ext cx="17830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加减消元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: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2541" name="Rectangle 14"/>
          <p:cNvSpPr/>
          <p:nvPr/>
        </p:nvSpPr>
        <p:spPr>
          <a:xfrm>
            <a:off x="6261100" y="3563938"/>
            <a:ext cx="259715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消去一个元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2542" name="Rectangle 15"/>
          <p:cNvSpPr/>
          <p:nvPr/>
        </p:nvSpPr>
        <p:spPr>
          <a:xfrm>
            <a:off x="6251575" y="4127500"/>
            <a:ext cx="4257675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分别求出两个未知数的值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2543" name="Rectangle 16"/>
          <p:cNvSpPr/>
          <p:nvPr/>
        </p:nvSpPr>
        <p:spPr>
          <a:xfrm>
            <a:off x="6356350" y="4805363"/>
            <a:ext cx="3317875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写出原方程组的解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2544" name="Rectangle 17"/>
          <p:cNvSpPr/>
          <p:nvPr/>
        </p:nvSpPr>
        <p:spPr>
          <a:xfrm>
            <a:off x="3378200" y="1985963"/>
            <a:ext cx="62280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同一个未知数的系数相同或互为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相反数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3811" name="文本框 88094"/>
          <p:cNvSpPr txBox="1"/>
          <p:nvPr/>
        </p:nvSpPr>
        <p:spPr>
          <a:xfrm>
            <a:off x="2093754" y="1412875"/>
            <a:ext cx="4805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用加减法解二元一次方程组：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2" name="Line 6"/>
          <p:cNvSpPr/>
          <p:nvPr/>
        </p:nvSpPr>
        <p:spPr>
          <a:xfrm>
            <a:off x="5231448" y="4004945"/>
            <a:ext cx="936625" cy="0"/>
          </a:xfrm>
          <a:prstGeom prst="line">
            <a:avLst/>
          </a:prstGeom>
          <a:ln w="28575" cap="flat" cmpd="sng">
            <a:solidFill>
              <a:schemeClr val="accent1">
                <a:shade val="50000"/>
              </a:schemeClr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Line 6"/>
          <p:cNvSpPr/>
          <p:nvPr/>
        </p:nvSpPr>
        <p:spPr>
          <a:xfrm>
            <a:off x="5231448" y="4553585"/>
            <a:ext cx="936625" cy="0"/>
          </a:xfrm>
          <a:prstGeom prst="line">
            <a:avLst/>
          </a:prstGeom>
          <a:ln w="28575" cap="flat" cmpd="sng">
            <a:solidFill>
              <a:schemeClr val="accent1">
                <a:shade val="50000"/>
              </a:schemeClr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Line 6"/>
          <p:cNvSpPr/>
          <p:nvPr/>
        </p:nvSpPr>
        <p:spPr>
          <a:xfrm>
            <a:off x="5303838" y="5229225"/>
            <a:ext cx="936625" cy="0"/>
          </a:xfrm>
          <a:prstGeom prst="line">
            <a:avLst/>
          </a:prstGeom>
          <a:ln w="28575" cap="flat" cmpd="sng">
            <a:solidFill>
              <a:schemeClr val="accent1">
                <a:shade val="50000"/>
              </a:schemeClr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  <p:bldP spid="22531" grpId="0"/>
      <p:bldP spid="22532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  <p:bldP spid="22541" grpId="0"/>
      <p:bldP spid="22542" grpId="0"/>
      <p:bldP spid="22543" grpId="0"/>
      <p:bldP spid="225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7" name="文本框 20488"/>
          <p:cNvSpPr txBox="1"/>
          <p:nvPr/>
        </p:nvSpPr>
        <p:spPr>
          <a:xfrm>
            <a:off x="3600450" y="3411538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4818" name="文本框 20489"/>
          <p:cNvSpPr txBox="1"/>
          <p:nvPr/>
        </p:nvSpPr>
        <p:spPr>
          <a:xfrm>
            <a:off x="1949450" y="852488"/>
            <a:ext cx="7575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已知                              ,   则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等于_____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4819" name="对象 23555"/>
          <p:cNvGraphicFramePr>
            <a:graphicFrameLocks noChangeAspect="1"/>
          </p:cNvGraphicFramePr>
          <p:nvPr/>
        </p:nvGraphicFramePr>
        <p:xfrm>
          <a:off x="3652838" y="619125"/>
          <a:ext cx="1727200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803275" imgH="459105" progId="Equation.3">
                  <p:embed/>
                </p:oleObj>
              </mc:Choice>
              <mc:Fallback>
                <p:oleObj name="" r:id="rId1" imgW="803275" imgH="459105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52838" y="619125"/>
                        <a:ext cx="1727200" cy="989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7" name="文本框 20491"/>
          <p:cNvSpPr txBox="1"/>
          <p:nvPr/>
        </p:nvSpPr>
        <p:spPr>
          <a:xfrm>
            <a:off x="8356600" y="793750"/>
            <a:ext cx="7429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4821" name="文本框 20492"/>
          <p:cNvSpPr txBox="1"/>
          <p:nvPr/>
        </p:nvSpPr>
        <p:spPr>
          <a:xfrm>
            <a:off x="2971800" y="3327400"/>
            <a:ext cx="2663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34822" name="组合 20495"/>
          <p:cNvGrpSpPr/>
          <p:nvPr/>
        </p:nvGrpSpPr>
        <p:grpSpPr>
          <a:xfrm>
            <a:off x="5380038" y="681038"/>
            <a:ext cx="342900" cy="865187"/>
            <a:chOff x="0" y="0"/>
            <a:chExt cx="540" cy="870"/>
          </a:xfrm>
        </p:grpSpPr>
        <p:sp>
          <p:nvSpPr>
            <p:cNvPr id="34823" name="文本框 20496"/>
            <p:cNvSpPr txBox="1"/>
            <p:nvPr/>
          </p:nvSpPr>
          <p:spPr>
            <a:xfrm>
              <a:off x="0" y="0"/>
              <a:ext cx="540" cy="4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/>
            <a:p>
              <a:r>
                <a:rPr lang="en-US" altLang="zh-CN" sz="2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①</a:t>
              </a:r>
              <a:endPara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endPara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endPara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24" name="文本框 20497"/>
            <p:cNvSpPr txBox="1"/>
            <p:nvPr/>
          </p:nvSpPr>
          <p:spPr>
            <a:xfrm>
              <a:off x="0" y="402"/>
              <a:ext cx="540" cy="4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/>
            <a:p>
              <a:r>
                <a:rPr lang="en-US" altLang="zh-CN" sz="2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②</a:t>
              </a:r>
              <a:endPara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endPara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3562" name="文本框 20498"/>
          <p:cNvSpPr txBox="1"/>
          <p:nvPr/>
        </p:nvSpPr>
        <p:spPr>
          <a:xfrm>
            <a:off x="2084388" y="1787525"/>
            <a:ext cx="78263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分析：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方法一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: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直接解方程组，求出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与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的值，然后就可以求出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3563" name="文本框 20499"/>
          <p:cNvSpPr txBox="1"/>
          <p:nvPr/>
        </p:nvSpPr>
        <p:spPr>
          <a:xfrm>
            <a:off x="2192338" y="3170238"/>
            <a:ext cx="7089775" cy="1476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方法二：</a:t>
            </a:r>
            <a:r>
              <a:rPr lang="zh-CN" altLang="en-US" sz="3200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+，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得   4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+4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=12，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                                  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+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=3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sym typeface="Wingdings" panose="05000000000000000000" pitchFamily="2" charset="2"/>
            </a:endParaRPr>
          </a:p>
        </p:txBody>
      </p:sp>
      <p:sp>
        <p:nvSpPr>
          <p:cNvPr id="23564" name="文本框 99"/>
          <p:cNvSpPr txBox="1"/>
          <p:nvPr/>
        </p:nvSpPr>
        <p:spPr>
          <a:xfrm>
            <a:off x="2127250" y="4886325"/>
            <a:ext cx="7761288" cy="138366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方法总结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: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解题的关键是观察两个方程相同未知数的系数关系，利用加减消元法求解．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/>
      <p:bldP spid="23562" grpId="0" bldLvl="0"/>
      <p:bldP spid="23563" grpId="0" bldLvl="0"/>
      <p:bldP spid="2356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1" name="矩形 22529"/>
          <p:cNvSpPr/>
          <p:nvPr/>
        </p:nvSpPr>
        <p:spPr>
          <a:xfrm>
            <a:off x="3497263" y="2511425"/>
            <a:ext cx="50069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2800" b="1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5842" name="矩形 22530"/>
          <p:cNvSpPr/>
          <p:nvPr/>
        </p:nvSpPr>
        <p:spPr>
          <a:xfrm>
            <a:off x="3497263" y="3444875"/>
            <a:ext cx="53657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2800" b="1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5843" name="矩形 22531"/>
          <p:cNvSpPr/>
          <p:nvPr/>
        </p:nvSpPr>
        <p:spPr>
          <a:xfrm>
            <a:off x="5802313" y="4381500"/>
            <a:ext cx="22320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2800" b="1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5844" name="文本框 22534"/>
          <p:cNvSpPr txBox="1"/>
          <p:nvPr/>
        </p:nvSpPr>
        <p:spPr>
          <a:xfrm>
            <a:off x="3281363" y="5389563"/>
            <a:ext cx="70056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        </a:t>
            </a:r>
            <a:endParaRPr lang="zh-CN" altLang="en-US" sz="2800" b="1" dirty="0"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grpSp>
        <p:nvGrpSpPr>
          <p:cNvPr id="35845" name="组合 22535"/>
          <p:cNvGrpSpPr/>
          <p:nvPr/>
        </p:nvGrpSpPr>
        <p:grpSpPr>
          <a:xfrm>
            <a:off x="7108825" y="546100"/>
            <a:ext cx="342900" cy="865188"/>
            <a:chOff x="0" y="0"/>
            <a:chExt cx="540" cy="870"/>
          </a:xfrm>
        </p:grpSpPr>
        <p:sp>
          <p:nvSpPr>
            <p:cNvPr id="35846" name="文本框 22536"/>
            <p:cNvSpPr txBox="1"/>
            <p:nvPr/>
          </p:nvSpPr>
          <p:spPr>
            <a:xfrm>
              <a:off x="0" y="0"/>
              <a:ext cx="540" cy="4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/>
            <a:p>
              <a:r>
                <a:rPr lang="en-US" altLang="zh-CN" sz="2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①</a:t>
              </a:r>
              <a:endPara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endPara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7" name="文本框 22537"/>
            <p:cNvSpPr txBox="1"/>
            <p:nvPr/>
          </p:nvSpPr>
          <p:spPr>
            <a:xfrm>
              <a:off x="0" y="402"/>
              <a:ext cx="540" cy="4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/>
            <a:p>
              <a:r>
                <a:rPr lang="en-US" altLang="zh-CN" sz="2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②</a:t>
              </a:r>
              <a:endPara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endPara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848" name="文本框 22538"/>
          <p:cNvSpPr txBox="1"/>
          <p:nvPr/>
        </p:nvSpPr>
        <p:spPr>
          <a:xfrm>
            <a:off x="3176588" y="1787525"/>
            <a:ext cx="435292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5849" name="对象 24585"/>
          <p:cNvGraphicFramePr>
            <a:graphicFrameLocks noChangeAspect="1"/>
          </p:cNvGraphicFramePr>
          <p:nvPr/>
        </p:nvGraphicFramePr>
        <p:xfrm>
          <a:off x="4278313" y="546100"/>
          <a:ext cx="283051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" imgW="1529715" imgH="459105" progId="Equation.3">
                  <p:embed/>
                </p:oleObj>
              </mc:Choice>
              <mc:Fallback>
                <p:oleObj name="" r:id="rId1" imgW="1529715" imgH="459105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78313" y="546100"/>
                        <a:ext cx="2830512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0" name="文本框 22540"/>
          <p:cNvSpPr txBox="1"/>
          <p:nvPr/>
        </p:nvSpPr>
        <p:spPr>
          <a:xfrm>
            <a:off x="1927225" y="709613"/>
            <a:ext cx="25479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5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解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方程组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4588" name="文本框 22541"/>
          <p:cNvSpPr txBox="1"/>
          <p:nvPr/>
        </p:nvSpPr>
        <p:spPr>
          <a:xfrm>
            <a:off x="2344738" y="1574800"/>
            <a:ext cx="52625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解：由① + ②，得 4(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)=36     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5852" name="文本框 22542"/>
          <p:cNvSpPr txBox="1"/>
          <p:nvPr/>
        </p:nvSpPr>
        <p:spPr>
          <a:xfrm>
            <a:off x="3065463" y="2149475"/>
            <a:ext cx="5256212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  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24590" name="对象 24589"/>
          <p:cNvGraphicFramePr>
            <a:graphicFrameLocks noChangeAspect="1"/>
          </p:cNvGraphicFramePr>
          <p:nvPr/>
        </p:nvGraphicFramePr>
        <p:xfrm>
          <a:off x="6627019" y="3327876"/>
          <a:ext cx="1520825" cy="1051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3" imgW="660400" imgH="457200" progId="Equation.3">
                  <p:embed/>
                </p:oleObj>
              </mc:Choice>
              <mc:Fallback>
                <p:oleObj name="" r:id="rId3" imgW="660400" imgH="457200" progId="Equation.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27019" y="3327876"/>
                        <a:ext cx="1520825" cy="10515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91" name="对象 24590"/>
          <p:cNvGraphicFramePr>
            <a:graphicFrameLocks noChangeAspect="1"/>
          </p:cNvGraphicFramePr>
          <p:nvPr/>
        </p:nvGraphicFramePr>
        <p:xfrm>
          <a:off x="3684429" y="4130993"/>
          <a:ext cx="1141730" cy="93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5" imgW="558800" imgH="457200" progId="Equation.3">
                  <p:embed/>
                </p:oleObj>
              </mc:Choice>
              <mc:Fallback>
                <p:oleObj name="" r:id="rId5" imgW="558800" imgH="4572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84429" y="4130993"/>
                        <a:ext cx="1141730" cy="932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2" name="文本框 22545"/>
          <p:cNvSpPr txBox="1"/>
          <p:nvPr/>
        </p:nvSpPr>
        <p:spPr>
          <a:xfrm>
            <a:off x="2982913" y="2057400"/>
            <a:ext cx="41354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所以     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=9      ③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4593" name="文本框 22546"/>
          <p:cNvSpPr txBox="1"/>
          <p:nvPr/>
        </p:nvSpPr>
        <p:spPr>
          <a:xfrm>
            <a:off x="3049588" y="2538413"/>
            <a:ext cx="4918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由① - ②，得 6(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-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)=24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4594" name="文本框 22547"/>
          <p:cNvSpPr txBox="1"/>
          <p:nvPr/>
        </p:nvSpPr>
        <p:spPr>
          <a:xfrm>
            <a:off x="3132138" y="2995613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所以       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-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=4       ④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4595" name="文本框 22548"/>
          <p:cNvSpPr txBox="1"/>
          <p:nvPr/>
        </p:nvSpPr>
        <p:spPr>
          <a:xfrm>
            <a:off x="2892425" y="3517900"/>
            <a:ext cx="41671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解由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③④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组成的方程组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4596" name="文本框 22549"/>
          <p:cNvSpPr txBox="1"/>
          <p:nvPr/>
        </p:nvSpPr>
        <p:spPr>
          <a:xfrm>
            <a:off x="2892425" y="4337050"/>
            <a:ext cx="14906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24597" name="组合 1"/>
          <p:cNvGrpSpPr/>
          <p:nvPr/>
        </p:nvGrpSpPr>
        <p:grpSpPr>
          <a:xfrm>
            <a:off x="6950075" y="546100"/>
            <a:ext cx="3765550" cy="2387600"/>
            <a:chOff x="0" y="0"/>
            <a:chExt cx="6577" cy="396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5861" name="任意多边形 22551"/>
            <p:cNvSpPr/>
            <p:nvPr/>
          </p:nvSpPr>
          <p:spPr>
            <a:xfrm>
              <a:off x="0" y="0"/>
              <a:ext cx="6010" cy="3969"/>
            </a:xfrm>
            <a:custGeom>
              <a:avLst/>
              <a:gdLst/>
              <a:ahLst/>
              <a:cxnLst>
                <a:cxn ang="270">
                  <a:pos x="10860" y="2187"/>
                </a:cxn>
                <a:cxn ang="180">
                  <a:pos x="2928" y="10800"/>
                </a:cxn>
                <a:cxn ang="90">
                  <a:pos x="10860" y="21600"/>
                </a:cxn>
                <a:cxn ang="0">
                  <a:pos x="18672" y="10800"/>
                </a:cxn>
              </a:cxnLst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62" name="文本框 22552"/>
            <p:cNvSpPr txBox="1"/>
            <p:nvPr/>
          </p:nvSpPr>
          <p:spPr>
            <a:xfrm>
              <a:off x="427" y="371"/>
              <a:ext cx="6150" cy="13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dirty="0">
                  <a:latin typeface="黑体" panose="02010609060101010101" pitchFamily="1" charset="-122"/>
                  <a:ea typeface="黑体" panose="02010609060101010101" pitchFamily="1" charset="-122"/>
                </a:rPr>
                <a:t>法二：</a:t>
              </a:r>
              <a:endPara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  <a:p>
              <a:r>
                <a:rPr lang="zh-CN" altLang="en-US" sz="2400" dirty="0">
                  <a:latin typeface="黑体" panose="02010609060101010101" pitchFamily="1" charset="-122"/>
                  <a:ea typeface="黑体" panose="02010609060101010101" pitchFamily="1" charset="-122"/>
                </a:rPr>
                <a:t>整理得</a:t>
              </a:r>
              <a:endPara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graphicFrame>
          <p:nvGraphicFramePr>
            <p:cNvPr id="35863" name="对象 24599"/>
            <p:cNvGraphicFramePr>
              <a:graphicFrameLocks noChangeAspect="1"/>
            </p:cNvGraphicFramePr>
            <p:nvPr/>
          </p:nvGraphicFramePr>
          <p:xfrm>
            <a:off x="2382" y="793"/>
            <a:ext cx="2721" cy="14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7" imgW="840105" imgH="458470" progId="Equation.3">
                    <p:embed/>
                  </p:oleObj>
                </mc:Choice>
                <mc:Fallback>
                  <p:oleObj name="" r:id="rId7" imgW="840105" imgH="458470" progId="Equation.3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382" y="793"/>
                          <a:ext cx="2721" cy="14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601" name="文本框 6"/>
          <p:cNvSpPr txBox="1"/>
          <p:nvPr/>
        </p:nvSpPr>
        <p:spPr>
          <a:xfrm>
            <a:off x="2120900" y="5065713"/>
            <a:ext cx="8047038" cy="1210945"/>
          </a:xfrm>
          <a:prstGeom prst="rect">
            <a:avLst/>
          </a:prstGeom>
          <a:noFill/>
          <a:ln w="28575" cap="flat" cmpd="sng">
            <a:solidFill>
              <a:srgbClr val="006666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indent="26670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方法总结：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通过整体代入法（换元法）是数学中的重要方法之一，往往能使运算更简便．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8" grpId="1" bldLvl="0"/>
      <p:bldP spid="24592" grpId="0" bldLvl="0"/>
      <p:bldP spid="24593" grpId="0" bldLvl="0"/>
      <p:bldP spid="24594" grpId="0" bldLvl="0"/>
      <p:bldP spid="24595" grpId="0" bldLvl="0"/>
      <p:bldP spid="24596" grpId="0" bldLvl="0"/>
      <p:bldP spid="2460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5" name="文本框 1"/>
          <p:cNvSpPr txBox="1"/>
          <p:nvPr/>
        </p:nvSpPr>
        <p:spPr>
          <a:xfrm>
            <a:off x="1733550" y="635000"/>
            <a:ext cx="8713788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6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2辆大卡车和5辆小卡车工作2小时可运送垃圾36吨，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3辆大卡车和2辆小卡车工作5小时可运输垃圾80 吨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那么1辆大卡车和1辆小卡车各运多少吨垃圾？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5603" name="文本框 2"/>
          <p:cNvSpPr txBox="1"/>
          <p:nvPr/>
        </p:nvSpPr>
        <p:spPr>
          <a:xfrm>
            <a:off x="1733550" y="2147888"/>
            <a:ext cx="69888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解：设1辆大卡车和1辆小卡车各运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吨和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25604" name="组合 6"/>
          <p:cNvGrpSpPr/>
          <p:nvPr/>
        </p:nvGrpSpPr>
        <p:grpSpPr>
          <a:xfrm>
            <a:off x="2524125" y="2667000"/>
            <a:ext cx="5546725" cy="882650"/>
            <a:chOff x="0" y="0"/>
            <a:chExt cx="8735" cy="1392"/>
          </a:xfrm>
        </p:grpSpPr>
        <p:sp>
          <p:nvSpPr>
            <p:cNvPr id="36868" name="文本框 3"/>
            <p:cNvSpPr txBox="1"/>
            <p:nvPr/>
          </p:nvSpPr>
          <p:spPr>
            <a:xfrm>
              <a:off x="0" y="287"/>
              <a:ext cx="4908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根据题意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得方程组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36869" name="对象 2560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414" y="0"/>
            <a:ext cx="3321" cy="1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8" name="" r:id="rId1" imgW="1091565" imgH="457200" progId="Equation.3">
                    <p:embed/>
                  </p:oleObj>
                </mc:Choice>
                <mc:Fallback>
                  <p:oleObj name="" r:id="rId1" imgW="1091565" imgH="457200" progId="Equation.3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414" y="0"/>
                          <a:ext cx="3321" cy="13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5607" name="组合 10"/>
          <p:cNvGrpSpPr/>
          <p:nvPr/>
        </p:nvGrpSpPr>
        <p:grpSpPr>
          <a:xfrm>
            <a:off x="2579688" y="3690938"/>
            <a:ext cx="3683000" cy="761686"/>
            <a:chOff x="0" y="0"/>
            <a:chExt cx="5801" cy="1202"/>
          </a:xfrm>
        </p:grpSpPr>
        <p:sp>
          <p:nvSpPr>
            <p:cNvPr id="36871" name="文本框 7"/>
            <p:cNvSpPr txBox="1"/>
            <p:nvPr/>
          </p:nvSpPr>
          <p:spPr>
            <a:xfrm>
              <a:off x="0" y="195"/>
              <a:ext cx="2108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化简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得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36872" name="对象 2560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617" y="0"/>
            <a:ext cx="2705" cy="12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" r:id="rId3" imgW="1028700" imgH="457200" progId="Equation.3">
                    <p:embed/>
                  </p:oleObj>
                </mc:Choice>
                <mc:Fallback>
                  <p:oleObj name="" r:id="rId3" imgW="1028700" imgH="457200" progId="Equation.3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17" y="0"/>
                          <a:ext cx="2705" cy="12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73" name="文本框 9"/>
            <p:cNvSpPr txBox="1"/>
            <p:nvPr/>
          </p:nvSpPr>
          <p:spPr>
            <a:xfrm>
              <a:off x="5153" y="107"/>
              <a:ext cx="64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①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②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611" name="文本框 11"/>
          <p:cNvSpPr txBox="1"/>
          <p:nvPr/>
        </p:nvSpPr>
        <p:spPr>
          <a:xfrm>
            <a:off x="2700338" y="4432300"/>
            <a:ext cx="42913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②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①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得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      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11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=44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解得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=4.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25612" name="文本框 12"/>
          <p:cNvSpPr txBox="1"/>
          <p:nvPr/>
        </p:nvSpPr>
        <p:spPr>
          <a:xfrm>
            <a:off x="2700338" y="4951413"/>
            <a:ext cx="32118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代入①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得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=2.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25613" name="文本框 13"/>
          <p:cNvSpPr txBox="1"/>
          <p:nvPr/>
        </p:nvSpPr>
        <p:spPr>
          <a:xfrm>
            <a:off x="2579688" y="5616575"/>
            <a:ext cx="63071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因此这个方程组的解为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25614" name="对象 256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78550" y="5410835"/>
          <a:ext cx="958850" cy="932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5" imgW="469900" imgH="457200" progId="Equation.3">
                  <p:embed/>
                </p:oleObj>
              </mc:Choice>
              <mc:Fallback>
                <p:oleObj name="" r:id="rId5" imgW="469900" imgH="457200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78550" y="5410835"/>
                        <a:ext cx="958850" cy="9321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11" grpId="0"/>
      <p:bldP spid="25612" grpId="0"/>
      <p:bldP spid="256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8" name="内容占位符 7"/>
          <p:cNvSpPr txBox="1"/>
          <p:nvPr/>
        </p:nvSpPr>
        <p:spPr>
          <a:xfrm>
            <a:off x="2206943" y="1268413"/>
            <a:ext cx="6491287" cy="2749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buNone/>
            </a:pP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1.解方程组               时，用加减消元法最简便的是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(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　　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)</a:t>
            </a:r>
            <a:endParaRPr lang="en-US" altLang="zh-CN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70000"/>
              </a:lnSpc>
              <a:buNone/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A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．①＋②                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B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．①－②</a:t>
            </a:r>
            <a:endParaRPr lang="en-US" altLang="en-US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70000"/>
              </a:lnSpc>
              <a:buNone/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C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．①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×2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－②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×3          D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．①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×3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＋②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×2</a:t>
            </a:r>
            <a:endParaRPr lang="en-US" altLang="zh-CN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07168" y="2132965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aphicFrame>
        <p:nvGraphicFramePr>
          <p:cNvPr id="16396" name="Object 1"/>
          <p:cNvGraphicFramePr>
            <a:graphicFrameLocks noChangeAspect="1"/>
          </p:cNvGraphicFramePr>
          <p:nvPr/>
        </p:nvGraphicFramePr>
        <p:xfrm>
          <a:off x="4007168" y="1268730"/>
          <a:ext cx="2071687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1" imgW="1078865" imgH="482600" progId="Equation.DSMT4">
                  <p:embed/>
                </p:oleObj>
              </mc:Choice>
              <mc:Fallback>
                <p:oleObj name="" r:id="rId1" imgW="1078865" imgH="482600" progId="Equation.DSMT4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07168" y="1268730"/>
                        <a:ext cx="2071687" cy="930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645285" y="276860"/>
            <a:ext cx="2261235" cy="706755"/>
            <a:chOff x="3590568" y="400194"/>
            <a:chExt cx="5213316" cy="1031890"/>
          </a:xfrm>
        </p:grpSpPr>
        <p:grpSp>
          <p:nvGrpSpPr>
            <p:cNvPr id="3" name="组合 2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6" name="圆角矩形 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8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80" name="内容占位符 7"/>
          <p:cNvSpPr txBox="1"/>
          <p:nvPr/>
        </p:nvSpPr>
        <p:spPr>
          <a:xfrm>
            <a:off x="1943100" y="980440"/>
            <a:ext cx="8942070" cy="3820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2.利用加减消元法解方程组          </a:t>
            </a:r>
            <a:endParaRPr lang="en-US" altLang="zh-CN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下列做法正确的是(　　)</a:t>
            </a:r>
            <a:endParaRPr lang="en-US" altLang="zh-CN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60000"/>
              </a:lnSpc>
              <a:buNone/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A．要消去</a:t>
            </a:r>
            <a:r>
              <a:rPr lang="en-US" altLang="zh-CN" sz="2400" i="1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，可以将①×5＋②×2</a:t>
            </a:r>
            <a:endParaRPr lang="en-US" altLang="zh-CN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B．要消去</a:t>
            </a:r>
            <a:r>
              <a:rPr lang="en-US" altLang="zh-CN" sz="2400" i="1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，可以将①×3＋②×(－5)</a:t>
            </a:r>
            <a:endParaRPr lang="en-US" altLang="zh-CN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C．要消去</a:t>
            </a:r>
            <a:r>
              <a:rPr lang="en-US" altLang="zh-CN" sz="2400" i="1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，可以将①×5＋②×3</a:t>
            </a:r>
            <a:endParaRPr lang="en-US" altLang="zh-CN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D．要消去</a:t>
            </a:r>
            <a:r>
              <a:rPr lang="en-US" altLang="zh-CN" sz="2400" i="1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，可以将①×(－5)＋②×2</a:t>
            </a:r>
            <a:endParaRPr lang="en-US" altLang="zh-CN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graphicFrame>
        <p:nvGraphicFramePr>
          <p:cNvPr id="24589" name="Object 1"/>
          <p:cNvGraphicFramePr>
            <a:graphicFrameLocks noChangeAspect="1"/>
          </p:cNvGraphicFramePr>
          <p:nvPr/>
        </p:nvGraphicFramePr>
        <p:xfrm>
          <a:off x="5808028" y="908685"/>
          <a:ext cx="2513012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1309370" imgH="483235" progId="Equation.DSMT4">
                  <p:embed/>
                </p:oleObj>
              </mc:Choice>
              <mc:Fallback>
                <p:oleObj name="" r:id="rId1" imgW="1309370" imgH="48323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08028" y="908685"/>
                        <a:ext cx="2513012" cy="930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矩形 22"/>
          <p:cNvSpPr/>
          <p:nvPr/>
        </p:nvSpPr>
        <p:spPr>
          <a:xfrm>
            <a:off x="4727893" y="177292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2" name="内容占位符 7"/>
          <p:cNvSpPr txBox="1"/>
          <p:nvPr/>
        </p:nvSpPr>
        <p:spPr>
          <a:xfrm>
            <a:off x="2351405" y="1482090"/>
            <a:ext cx="769239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buNone/>
            </a:pP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3.已知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en-US" altLang="en-US" sz="24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满足方程组            则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en-US" altLang="en-US" sz="24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＋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的值为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(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　　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)</a:t>
            </a:r>
            <a:endParaRPr lang="en-US" altLang="zh-CN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70000"/>
              </a:lnSpc>
              <a:buNone/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A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9       B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7       C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5       D</a:t>
            </a:r>
            <a:r>
              <a:rPr lang="en-US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3</a:t>
            </a:r>
            <a:endParaRPr lang="en-US" altLang="zh-CN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36405" y="169767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aphicFrame>
        <p:nvGraphicFramePr>
          <p:cNvPr id="17420" name="Object 1"/>
          <p:cNvGraphicFramePr>
            <a:graphicFrameLocks noChangeAspect="1"/>
          </p:cNvGraphicFramePr>
          <p:nvPr/>
        </p:nvGraphicFramePr>
        <p:xfrm>
          <a:off x="5591493" y="1481773"/>
          <a:ext cx="158432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1" imgW="825500" imgH="457200" progId="Equation.DSMT4">
                  <p:embed/>
                </p:oleObj>
              </mc:Choice>
              <mc:Fallback>
                <p:oleObj name="" r:id="rId1" imgW="825500" imgH="457200" progId="Equation.DSMT4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91493" y="1481773"/>
                        <a:ext cx="1584325" cy="882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0" name="对象 1"/>
          <p:cNvGraphicFramePr>
            <a:graphicFrameLocks noChangeAspect="1"/>
          </p:cNvGraphicFramePr>
          <p:nvPr/>
        </p:nvGraphicFramePr>
        <p:xfrm>
          <a:off x="2351565" y="3066257"/>
          <a:ext cx="7907655" cy="1593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7915275" imgH="1600200" progId="Word.Document.12">
                  <p:embed/>
                </p:oleObj>
              </mc:Choice>
              <mc:Fallback>
                <p:oleObj name="" r:id="rId3" imgW="7915275" imgH="1600200" progId="Word.Document.12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51565" y="3066257"/>
                        <a:ext cx="7907655" cy="15932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295458" y="3858260"/>
            <a:ext cx="3175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42" name="内容占位符 7"/>
          <p:cNvSpPr txBox="1"/>
          <p:nvPr/>
        </p:nvSpPr>
        <p:spPr>
          <a:xfrm>
            <a:off x="2414270" y="512763"/>
            <a:ext cx="4248150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5.</a:t>
            </a:r>
            <a:r>
              <a:rPr kumimoji="0" lang="zh-CN" altLang="en-US" sz="2400" kern="1200" cap="none" spc="0" normalizeH="0" baseline="0" noProof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用加减消元法解下列方程组：</a:t>
            </a:r>
            <a:endParaRPr kumimoji="0" lang="zh-CN" altLang="en-US" sz="2400" kern="1200" cap="none" spc="0" normalizeH="0" baseline="0" noProof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67305" y="1988503"/>
            <a:ext cx="5360988" cy="19005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解：（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）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①＋②，得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8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4.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把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4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代入①，得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4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5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1.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所以原方程组的解为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graphicFrame>
        <p:nvGraphicFramePr>
          <p:cNvPr id="11280" name="对象 4"/>
          <p:cNvGraphicFramePr>
            <a:graphicFrameLocks noChangeAspect="1"/>
          </p:cNvGraphicFramePr>
          <p:nvPr/>
        </p:nvGraphicFramePr>
        <p:xfrm>
          <a:off x="2665095" y="1058863"/>
          <a:ext cx="1606550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838200" imgH="457200" progId="Equation.DSMT4">
                  <p:embed/>
                </p:oleObj>
              </mc:Choice>
              <mc:Fallback>
                <p:oleObj name="" r:id="rId1" imgW="838200" imgH="4572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65095" y="1058863"/>
                        <a:ext cx="1606550" cy="881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1" name="对象 5"/>
          <p:cNvGraphicFramePr>
            <a:graphicFrameLocks noChangeAspect="1"/>
          </p:cNvGraphicFramePr>
          <p:nvPr/>
        </p:nvGraphicFramePr>
        <p:xfrm>
          <a:off x="4770120" y="1046163"/>
          <a:ext cx="2386013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1244600" imgH="457200" progId="Equation.DSMT4">
                  <p:embed/>
                </p:oleObj>
              </mc:Choice>
              <mc:Fallback>
                <p:oleObj name="" r:id="rId3" imgW="1244600" imgH="4572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70120" y="1046163"/>
                        <a:ext cx="2386013" cy="881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47348" y="3140710"/>
          <a:ext cx="852487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444500" imgH="457200" progId="Equation.DSMT4">
                  <p:embed/>
                </p:oleObj>
              </mc:Choice>
              <mc:Fallback>
                <p:oleObj name="" r:id="rId5" imgW="444500" imgH="4572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47348" y="3140710"/>
                        <a:ext cx="852487" cy="881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462530" y="3860800"/>
            <a:ext cx="6197600" cy="25285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①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＋②，得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16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＝－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16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＝－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1.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把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＝－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代入①，得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7×(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1)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3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解得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＝－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5.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所以原方程组的解为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301298" y="5660708"/>
          <a:ext cx="1144587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7" imgW="596900" imgH="457200" progId="Equation.DSMT4">
                  <p:embed/>
                </p:oleObj>
              </mc:Choice>
              <mc:Fallback>
                <p:oleObj name="" r:id="rId7" imgW="596900" imgH="4572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01298" y="5660708"/>
                        <a:ext cx="1144587" cy="881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42" name="内容占位符 7"/>
          <p:cNvSpPr txBox="1"/>
          <p:nvPr/>
        </p:nvSpPr>
        <p:spPr>
          <a:xfrm>
            <a:off x="2711450" y="1121093"/>
            <a:ext cx="4248150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6.</a:t>
            </a:r>
            <a:r>
              <a:rPr kumimoji="0" lang="zh-CN" altLang="en-US" sz="2400" kern="1200" cap="none" spc="0" normalizeH="0" baseline="0" noProof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用加减消元法解下列方程组：</a:t>
            </a:r>
            <a:endParaRPr kumimoji="0" lang="zh-CN" altLang="en-US" sz="2400" kern="1200" cap="none" spc="0" normalizeH="0" baseline="0" noProof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27033" y="2849245"/>
            <a:ext cx="5284787" cy="19005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解：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②－①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×2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，得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5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n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5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n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把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n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代入①，得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m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m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所以原方程组的解为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aphicFrame>
        <p:nvGraphicFramePr>
          <p:cNvPr id="22547" name="对象 6"/>
          <p:cNvGraphicFramePr>
            <a:graphicFrameLocks noChangeAspect="1"/>
          </p:cNvGraphicFramePr>
          <p:nvPr/>
        </p:nvGraphicFramePr>
        <p:xfrm>
          <a:off x="2838450" y="1791018"/>
          <a:ext cx="1997075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" imgW="1041400" imgH="457200" progId="Equation.DSMT4">
                  <p:embed/>
                </p:oleObj>
              </mc:Choice>
              <mc:Fallback>
                <p:oleObj name="" r:id="rId1" imgW="1041400" imgH="4572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38450" y="1791018"/>
                        <a:ext cx="1997075" cy="881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807710" y="4004945"/>
          <a:ext cx="925513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3" imgW="482600" imgH="457200" progId="Equation.DSMT4">
                  <p:embed/>
                </p:oleObj>
              </mc:Choice>
              <mc:Fallback>
                <p:oleObj name="" r:id="rId3" imgW="482600" imgH="457200" progId="Equation.DSMT4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07710" y="4004945"/>
                        <a:ext cx="925513" cy="881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2546" name="对象 3"/>
          <p:cNvGraphicFramePr>
            <a:graphicFrameLocks noChangeAspect="1"/>
          </p:cNvGraphicFramePr>
          <p:nvPr/>
        </p:nvGraphicFramePr>
        <p:xfrm>
          <a:off x="2423478" y="548640"/>
          <a:ext cx="2482850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" imgW="1295400" imgH="457200" progId="Equation.DSMT4">
                  <p:embed/>
                </p:oleObj>
              </mc:Choice>
              <mc:Fallback>
                <p:oleObj name="" r:id="rId1" imgW="1295400" imgH="4572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23478" y="548640"/>
                        <a:ext cx="2482850" cy="881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矩形 23"/>
          <p:cNvSpPr/>
          <p:nvPr/>
        </p:nvSpPr>
        <p:spPr>
          <a:xfrm>
            <a:off x="2279650" y="1844675"/>
            <a:ext cx="6956425" cy="2565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解：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①×2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，得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x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4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y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4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0.③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③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＋②，得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9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x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45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0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x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＝－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5.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把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x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＝－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5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代入①，得－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5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y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0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，解得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y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＝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220000"/>
              </a:lnSpc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所以原方程组的解为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219700" y="3429000"/>
          <a:ext cx="1147763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3" imgW="596900" imgH="660400" progId="Equation.DSMT4">
                  <p:embed/>
                </p:oleObj>
              </mc:Choice>
              <mc:Fallback>
                <p:oleObj name="" r:id="rId3" imgW="596900" imgH="660400" progId="Equation.DSMT4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19700" y="3429000"/>
                        <a:ext cx="1147763" cy="1273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8400098" y="2924810"/>
          <a:ext cx="39052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5" imgW="203200" imgH="393700" progId="Equation.DSMT4">
                  <p:embed/>
                </p:oleObj>
              </mc:Choice>
              <mc:Fallback>
                <p:oleObj name="" r:id="rId5" imgW="203200" imgH="393700" progId="Equation.DSMT4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00098" y="2924810"/>
                        <a:ext cx="390525" cy="758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71" name="内容占位符 7"/>
          <p:cNvSpPr txBox="1"/>
          <p:nvPr/>
        </p:nvSpPr>
        <p:spPr>
          <a:xfrm>
            <a:off x="2567305" y="1052830"/>
            <a:ext cx="7270750" cy="1420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2" charset="0"/>
              </a:rPr>
              <a:t>7.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解方程组</a:t>
            </a:r>
            <a:r>
              <a:rPr lang="zh-CN" altLang="en-US" sz="2400" dirty="0">
                <a:latin typeface="Times New Roman" panose="02020603050405020304" pitchFamily="2" charset="0"/>
              </a:rPr>
              <a:t>：</a:t>
            </a:r>
            <a:endParaRPr lang="zh-CN" altLang="en-US" sz="2400" dirty="0">
              <a:latin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20000"/>
              </a:lnSpc>
              <a:buNone/>
            </a:pPr>
            <a:endParaRPr lang="zh-CN" altLang="zh-CN" sz="2400" dirty="0">
              <a:solidFill>
                <a:srgbClr val="0000FF"/>
              </a:solidFill>
              <a:latin typeface="Times New Roman" panose="02020603050405020304" pitchFamily="2" charset="0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graphicFrame>
        <p:nvGraphicFramePr>
          <p:cNvPr id="26641" name="Object 1"/>
          <p:cNvGraphicFramePr>
            <a:graphicFrameLocks noChangeAspect="1"/>
          </p:cNvGraphicFramePr>
          <p:nvPr/>
        </p:nvGraphicFramePr>
        <p:xfrm>
          <a:off x="4511675" y="980123"/>
          <a:ext cx="2535238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" imgW="1320165" imgH="482600" progId="Equation.DSMT4">
                  <p:embed/>
                </p:oleObj>
              </mc:Choice>
              <mc:Fallback>
                <p:oleObj name="" r:id="rId1" imgW="1320165" imgH="482600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1675" y="980123"/>
                        <a:ext cx="2535238" cy="930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644775" y="2276475"/>
            <a:ext cx="71932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lvl="0" indent="0" algn="l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解析：方程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①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②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中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y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的系数的绝对值都不相等，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algn="l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    也不成倍数关系，应取系数的绝对值的最小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algn="l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    公倍数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6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，可以先消去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，也可以先消去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y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内容占位符 7"/>
          <p:cNvSpPr txBox="1"/>
          <p:nvPr/>
        </p:nvSpPr>
        <p:spPr>
          <a:xfrm>
            <a:off x="2300288" y="874395"/>
            <a:ext cx="8108950" cy="46402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解：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①×3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，得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6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9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9.③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②×2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，得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6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4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22.④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③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④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，得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5</a:t>
            </a:r>
            <a:r>
              <a:rPr lang="en-US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＝－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13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，即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9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把                         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8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解得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22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所以这个方程组的解为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graphicFrame>
        <p:nvGraphicFramePr>
          <p:cNvPr id="20494" name="Object 1"/>
          <p:cNvGraphicFramePr>
            <a:graphicFrameLocks noChangeAspect="1"/>
          </p:cNvGraphicFramePr>
          <p:nvPr/>
        </p:nvGraphicFramePr>
        <p:xfrm>
          <a:off x="6426200" y="2088833"/>
          <a:ext cx="127000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661670" imgH="394335" progId="Equation.DSMT4">
                  <p:embed/>
                </p:oleObj>
              </mc:Choice>
              <mc:Fallback>
                <p:oleObj name="" r:id="rId1" imgW="661670" imgH="394335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26200" y="2088833"/>
                        <a:ext cx="1270000" cy="758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5" name="Object 14"/>
          <p:cNvGraphicFramePr>
            <a:graphicFrameLocks noChangeAspect="1"/>
          </p:cNvGraphicFramePr>
          <p:nvPr/>
        </p:nvGraphicFramePr>
        <p:xfrm>
          <a:off x="3322638" y="2863533"/>
          <a:ext cx="1173162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3" imgW="610870" imgH="394335" progId="Equation.DSMT4">
                  <p:embed/>
                </p:oleObj>
              </mc:Choice>
              <mc:Fallback>
                <p:oleObj name="" r:id="rId3" imgW="610870" imgH="394335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22638" y="2863533"/>
                        <a:ext cx="1173162" cy="758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6" name="Object 15"/>
          <p:cNvGraphicFramePr>
            <a:graphicFrameLocks noChangeAspect="1"/>
          </p:cNvGraphicFramePr>
          <p:nvPr/>
        </p:nvGraphicFramePr>
        <p:xfrm>
          <a:off x="6311900" y="2847658"/>
          <a:ext cx="2441575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5" imgW="1270000" imgH="431800" progId="Equation.DSMT4">
                  <p:embed/>
                </p:oleObj>
              </mc:Choice>
              <mc:Fallback>
                <p:oleObj name="" r:id="rId5" imgW="1270000" imgH="4318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11900" y="2847658"/>
                        <a:ext cx="2441575" cy="833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7" name="Object 16"/>
          <p:cNvGraphicFramePr>
            <a:graphicFrameLocks noChangeAspect="1"/>
          </p:cNvGraphicFramePr>
          <p:nvPr/>
        </p:nvGraphicFramePr>
        <p:xfrm>
          <a:off x="3644900" y="3633470"/>
          <a:ext cx="1049338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7" imgW="546735" imgH="394335" progId="Equation.DSMT4">
                  <p:embed/>
                </p:oleObj>
              </mc:Choice>
              <mc:Fallback>
                <p:oleObj name="" r:id="rId7" imgW="546735" imgH="394335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44900" y="3633470"/>
                        <a:ext cx="1049338" cy="758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8" name="Object 17"/>
          <p:cNvGraphicFramePr>
            <a:graphicFrameLocks noChangeAspect="1"/>
          </p:cNvGraphicFramePr>
          <p:nvPr/>
        </p:nvGraphicFramePr>
        <p:xfrm>
          <a:off x="6095683" y="4149090"/>
          <a:ext cx="2071687" cy="161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9" imgW="1079500" imgH="838200" progId="Equation.DSMT4">
                  <p:embed/>
                </p:oleObj>
              </mc:Choice>
              <mc:Fallback>
                <p:oleObj name="" r:id="rId9" imgW="1079500" imgH="8382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95683" y="4149090"/>
                        <a:ext cx="2071687" cy="1614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4495483" y="3014028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代入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，得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1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41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1">
                                            <p:txEl>
                                              <p:charRg st="41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5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481">
                                            <p:txEl>
                                              <p:charRg st="59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9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481">
                                            <p:txEl>
                                              <p:charRg st="90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97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481">
                                            <p:txEl>
                                              <p:charRg st="97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5" name="文本框 99"/>
          <p:cNvSpPr txBox="1"/>
          <p:nvPr/>
        </p:nvSpPr>
        <p:spPr>
          <a:xfrm>
            <a:off x="1965325" y="1184275"/>
            <a:ext cx="8667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8.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已知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、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满足方程组                  求代数式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的值．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41986" name="对象 2867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72138" y="927100"/>
          <a:ext cx="1704975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838200" imgH="457200" progId="Equation.3">
                  <p:embed/>
                </p:oleObj>
              </mc:Choice>
              <mc:Fallback>
                <p:oleObj name="" r:id="rId1" imgW="838200" imgH="4572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72138" y="927100"/>
                        <a:ext cx="1704975" cy="928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6" name="文本框 2"/>
          <p:cNvSpPr txBox="1"/>
          <p:nvPr/>
        </p:nvSpPr>
        <p:spPr>
          <a:xfrm>
            <a:off x="1908175" y="2095500"/>
            <a:ext cx="5350510" cy="2676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解：                      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indent="266700">
              <a:lnSpc>
                <a:spcPct val="150000"/>
              </a:lnSpc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②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①，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得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得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28677" name="对象 2867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86222" y="1998663"/>
          <a:ext cx="186182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838200" imgH="457200" progId="Equation.3">
                  <p:embed/>
                </p:oleObj>
              </mc:Choice>
              <mc:Fallback>
                <p:oleObj name="" r:id="rId3" imgW="838200" imgH="4572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6222" y="1998663"/>
                        <a:ext cx="1861820" cy="101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8" name="文本框 4"/>
          <p:cNvSpPr txBox="1"/>
          <p:nvPr/>
        </p:nvSpPr>
        <p:spPr>
          <a:xfrm>
            <a:off x="4581525" y="2095500"/>
            <a:ext cx="4368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11" name="矩形 19459"/>
          <p:cNvSpPr/>
          <p:nvPr/>
        </p:nvSpPr>
        <p:spPr>
          <a:xfrm>
            <a:off x="1368425" y="457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3022" name="圆角矩形 31"/>
          <p:cNvSpPr/>
          <p:nvPr/>
        </p:nvSpPr>
        <p:spPr>
          <a:xfrm>
            <a:off x="1991043" y="457200"/>
            <a:ext cx="14874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拓展提升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aphicFrame>
        <p:nvGraphicFramePr>
          <p:cNvPr id="34818" name="对象 1"/>
          <p:cNvGraphicFramePr>
            <a:graphicFrameLocks noChangeAspect="1"/>
          </p:cNvGraphicFramePr>
          <p:nvPr/>
        </p:nvGraphicFramePr>
        <p:xfrm>
          <a:off x="2066925" y="974090"/>
          <a:ext cx="8058785" cy="2585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8067675" imgH="2590800" progId="Word.Document.12">
                  <p:embed/>
                </p:oleObj>
              </mc:Choice>
              <mc:Fallback>
                <p:oleObj name="" r:id="rId1" imgW="8067675" imgH="2590800" progId="Word.Document.12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6925" y="974090"/>
                        <a:ext cx="8058785" cy="25850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2" name="对象 1"/>
          <p:cNvGraphicFramePr>
            <a:graphicFrameLocks noChangeAspect="1"/>
          </p:cNvGraphicFramePr>
          <p:nvPr/>
        </p:nvGraphicFramePr>
        <p:xfrm>
          <a:off x="2066925" y="3356769"/>
          <a:ext cx="7002145" cy="3141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7096125" imgH="3181350" progId="Word.Document.12">
                  <p:embed/>
                </p:oleObj>
              </mc:Choice>
              <mc:Fallback>
                <p:oleObj name="" r:id="rId3" imgW="7096125" imgH="3181350" progId="Word.Document.12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66925" y="3356769"/>
                        <a:ext cx="7002145" cy="31419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6866" name="对象 1"/>
          <p:cNvGraphicFramePr>
            <a:graphicFrameLocks noChangeAspect="1"/>
          </p:cNvGraphicFramePr>
          <p:nvPr/>
        </p:nvGraphicFramePr>
        <p:xfrm>
          <a:off x="2279809" y="189230"/>
          <a:ext cx="7128510" cy="1988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7162800" imgH="2000250" progId="Word.Document.12">
                  <p:embed/>
                </p:oleObj>
              </mc:Choice>
              <mc:Fallback>
                <p:oleObj name="" r:id="rId1" imgW="7162800" imgH="2000250" progId="Word.Document.12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79809" y="189230"/>
                        <a:ext cx="7128510" cy="1988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351564" y="2276158"/>
          <a:ext cx="7183120" cy="3160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3" imgW="7219950" imgH="3181350" progId="Word.Document.12">
                  <p:embed/>
                </p:oleObj>
              </mc:Choice>
              <mc:Fallback>
                <p:oleObj name="" r:id="rId3" imgW="7219950" imgH="3181350" progId="Word.Document.12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51564" y="2276158"/>
                        <a:ext cx="7183120" cy="3160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51405" y="5436871"/>
          <a:ext cx="5351780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5" imgW="5353050" imgH="1200150" progId="Word.Document.12">
                  <p:embed/>
                </p:oleObj>
              </mc:Choice>
              <mc:Fallback>
                <p:oleObj name="" r:id="rId5" imgW="5353050" imgH="1200150" progId="Word.Document.12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1405" y="5436871"/>
                        <a:ext cx="5351780" cy="1196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3" name="MH_Other_10"/>
          <p:cNvSpPr/>
          <p:nvPr/>
        </p:nvSpPr>
        <p:spPr>
          <a:xfrm>
            <a:off x="3557588" y="1682750"/>
            <a:ext cx="88900" cy="88900"/>
          </a:xfrm>
          <a:custGeom>
            <a:avLst/>
            <a:gdLst/>
            <a:ahLst/>
            <a:cxnLst>
              <a:cxn ang="0">
                <a:pos x="166697843" y="73479897"/>
              </a:cxn>
              <a:cxn ang="0">
                <a:pos x="106857794" y="73479897"/>
              </a:cxn>
              <a:cxn ang="0">
                <a:pos x="106857794" y="16329312"/>
              </a:cxn>
              <a:cxn ang="0">
                <a:pos x="89760056" y="0"/>
              </a:cxn>
              <a:cxn ang="0">
                <a:pos x="76937786" y="16329312"/>
              </a:cxn>
              <a:cxn ang="0">
                <a:pos x="76937786" y="73479897"/>
              </a:cxn>
              <a:cxn ang="0">
                <a:pos x="12822274" y="73479897"/>
              </a:cxn>
              <a:cxn ang="0">
                <a:pos x="0" y="89809205"/>
              </a:cxn>
              <a:cxn ang="0">
                <a:pos x="12822274" y="106138513"/>
              </a:cxn>
              <a:cxn ang="0">
                <a:pos x="76937786" y="106138513"/>
              </a:cxn>
              <a:cxn ang="0">
                <a:pos x="76937786" y="163289102"/>
              </a:cxn>
              <a:cxn ang="0">
                <a:pos x="89760056" y="179618410"/>
              </a:cxn>
              <a:cxn ang="0">
                <a:pos x="106857794" y="163289102"/>
              </a:cxn>
              <a:cxn ang="0">
                <a:pos x="106857794" y="106138513"/>
              </a:cxn>
              <a:cxn ang="0">
                <a:pos x="166697843" y="106138513"/>
              </a:cxn>
              <a:cxn ang="0">
                <a:pos x="183795581" y="89809205"/>
              </a:cxn>
              <a:cxn ang="0">
                <a:pos x="166697843" y="73479897"/>
              </a:cxn>
            </a:cxnLst>
            <a:pathLst>
              <a:path w="43" h="44">
                <a:moveTo>
                  <a:pt x="39" y="18"/>
                </a:moveTo>
                <a:cubicBezTo>
                  <a:pt x="25" y="18"/>
                  <a:pt x="25" y="18"/>
                  <a:pt x="25" y="18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2"/>
                  <a:pt x="23" y="0"/>
                  <a:pt x="21" y="0"/>
                </a:cubicBezTo>
                <a:cubicBezTo>
                  <a:pt x="19" y="0"/>
                  <a:pt x="18" y="2"/>
                  <a:pt x="18" y="4"/>
                </a:cubicBezTo>
                <a:cubicBezTo>
                  <a:pt x="18" y="18"/>
                  <a:pt x="18" y="18"/>
                  <a:pt x="18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18"/>
                  <a:pt x="0" y="20"/>
                  <a:pt x="0" y="22"/>
                </a:cubicBezTo>
                <a:cubicBezTo>
                  <a:pt x="0" y="24"/>
                  <a:pt x="1" y="26"/>
                  <a:pt x="3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2"/>
                  <a:pt x="19" y="44"/>
                  <a:pt x="21" y="44"/>
                </a:cubicBezTo>
                <a:cubicBezTo>
                  <a:pt x="23" y="44"/>
                  <a:pt x="25" y="42"/>
                  <a:pt x="25" y="40"/>
                </a:cubicBezTo>
                <a:cubicBezTo>
                  <a:pt x="25" y="26"/>
                  <a:pt x="25" y="26"/>
                  <a:pt x="2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6"/>
                  <a:pt x="43" y="24"/>
                  <a:pt x="43" y="22"/>
                </a:cubicBezTo>
                <a:cubicBezTo>
                  <a:pt x="43" y="20"/>
                  <a:pt x="41" y="18"/>
                  <a:pt x="39" y="18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3314" name="Group 10"/>
          <p:cNvGrpSpPr/>
          <p:nvPr/>
        </p:nvGrpSpPr>
        <p:grpSpPr>
          <a:xfrm>
            <a:off x="2238375" y="1071563"/>
            <a:ext cx="222250" cy="215900"/>
            <a:chOff x="0" y="0"/>
            <a:chExt cx="349" cy="340"/>
          </a:xfrm>
        </p:grpSpPr>
        <p:sp>
          <p:nvSpPr>
            <p:cNvPr id="13315" name="MH_Other_9"/>
            <p:cNvSpPr>
              <a:spLocks noEditPoints="1"/>
            </p:cNvSpPr>
            <p:nvPr/>
          </p:nvSpPr>
          <p:spPr>
            <a:xfrm>
              <a:off x="0" y="0"/>
              <a:ext cx="349" cy="340"/>
            </a:xfrm>
            <a:custGeom>
              <a:avLst/>
              <a:gdLst/>
              <a:ahLst/>
              <a:cxnLst>
                <a:cxn ang="0">
                  <a:pos x="1095" y="960"/>
                </a:cxn>
                <a:cxn ang="0">
                  <a:pos x="795" y="667"/>
                </a:cxn>
                <a:cxn ang="0">
                  <a:pos x="866" y="423"/>
                </a:cxn>
                <a:cxn ang="0">
                  <a:pos x="439" y="0"/>
                </a:cxn>
                <a:cxn ang="0">
                  <a:pos x="0" y="423"/>
                </a:cxn>
                <a:cxn ang="0">
                  <a:pos x="439" y="839"/>
                </a:cxn>
                <a:cxn ang="0">
                  <a:pos x="688" y="766"/>
                </a:cxn>
                <a:cxn ang="0">
                  <a:pos x="992" y="1061"/>
                </a:cxn>
                <a:cxn ang="0">
                  <a:pos x="1044" y="1080"/>
                </a:cxn>
                <a:cxn ang="0">
                  <a:pos x="1095" y="1061"/>
                </a:cxn>
                <a:cxn ang="0">
                  <a:pos x="1095" y="960"/>
                </a:cxn>
                <a:cxn ang="0">
                  <a:pos x="74" y="423"/>
                </a:cxn>
                <a:cxn ang="0">
                  <a:pos x="439" y="70"/>
                </a:cxn>
                <a:cxn ang="0">
                  <a:pos x="795" y="423"/>
                </a:cxn>
                <a:cxn ang="0">
                  <a:pos x="439" y="766"/>
                </a:cxn>
                <a:cxn ang="0">
                  <a:pos x="74" y="423"/>
                </a:cxn>
              </a:cxnLst>
              <a:pathLst>
                <a:path w="108" h="107">
                  <a:moveTo>
                    <a:pt x="105" y="95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81" y="59"/>
                    <a:pt x="83" y="51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1" y="83"/>
                    <a:pt x="59" y="81"/>
                    <a:pt x="66" y="7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6"/>
                    <a:pt x="98" y="107"/>
                    <a:pt x="100" y="107"/>
                  </a:cubicBezTo>
                  <a:cubicBezTo>
                    <a:pt x="101" y="107"/>
                    <a:pt x="103" y="106"/>
                    <a:pt x="105" y="105"/>
                  </a:cubicBezTo>
                  <a:cubicBezTo>
                    <a:pt x="108" y="102"/>
                    <a:pt x="108" y="97"/>
                    <a:pt x="105" y="95"/>
                  </a:cubicBezTo>
                  <a:moveTo>
                    <a:pt x="7" y="42"/>
                  </a:moveTo>
                  <a:cubicBezTo>
                    <a:pt x="7" y="23"/>
                    <a:pt x="23" y="7"/>
                    <a:pt x="42" y="7"/>
                  </a:cubicBezTo>
                  <a:cubicBezTo>
                    <a:pt x="61" y="7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7" y="61"/>
                    <a:pt x="7" y="42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6" name="MH_Other_10"/>
            <p:cNvSpPr/>
            <p:nvPr/>
          </p:nvSpPr>
          <p:spPr>
            <a:xfrm>
              <a:off x="80" y="75"/>
              <a:ext cx="140" cy="140"/>
            </a:xfrm>
            <a:custGeom>
              <a:avLst/>
              <a:gdLst/>
              <a:ahLst/>
              <a:cxnLst>
                <a:cxn ang="0">
                  <a:pos x="413" y="181"/>
                </a:cxn>
                <a:cxn ang="0">
                  <a:pos x="264" y="181"/>
                </a:cxn>
                <a:cxn ang="0">
                  <a:pos x="264" y="41"/>
                </a:cxn>
                <a:cxn ang="0">
                  <a:pos x="221" y="0"/>
                </a:cxn>
                <a:cxn ang="0">
                  <a:pos x="192" y="41"/>
                </a:cxn>
                <a:cxn ang="0">
                  <a:pos x="192" y="181"/>
                </a:cxn>
                <a:cxn ang="0">
                  <a:pos x="33" y="181"/>
                </a:cxn>
                <a:cxn ang="0">
                  <a:pos x="0" y="223"/>
                </a:cxn>
                <a:cxn ang="0">
                  <a:pos x="33" y="264"/>
                </a:cxn>
                <a:cxn ang="0">
                  <a:pos x="192" y="264"/>
                </a:cxn>
                <a:cxn ang="0">
                  <a:pos x="192" y="404"/>
                </a:cxn>
                <a:cxn ang="0">
                  <a:pos x="221" y="445"/>
                </a:cxn>
                <a:cxn ang="0">
                  <a:pos x="264" y="404"/>
                </a:cxn>
                <a:cxn ang="0">
                  <a:pos x="264" y="264"/>
                </a:cxn>
                <a:cxn ang="0">
                  <a:pos x="413" y="264"/>
                </a:cxn>
                <a:cxn ang="0">
                  <a:pos x="456" y="223"/>
                </a:cxn>
                <a:cxn ang="0">
                  <a:pos x="413" y="181"/>
                </a:cxn>
              </a:cxnLst>
              <a:pathLst>
                <a:path w="43" h="44">
                  <a:moveTo>
                    <a:pt x="39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9" y="0"/>
                    <a:pt x="18" y="2"/>
                    <a:pt x="18" y="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2"/>
                    <a:pt x="19" y="44"/>
                    <a:pt x="21" y="44"/>
                  </a:cubicBezTo>
                  <a:cubicBezTo>
                    <a:pt x="23" y="44"/>
                    <a:pt x="25" y="42"/>
                    <a:pt x="25" y="40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6"/>
                    <a:pt x="43" y="24"/>
                    <a:pt x="43" y="22"/>
                  </a:cubicBezTo>
                  <a:cubicBezTo>
                    <a:pt x="43" y="20"/>
                    <a:pt x="41" y="18"/>
                    <a:pt x="39" y="18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3" name="文本框 14347"/>
          <p:cNvSpPr txBox="1"/>
          <p:nvPr/>
        </p:nvSpPr>
        <p:spPr>
          <a:xfrm>
            <a:off x="2060575" y="2178050"/>
            <a:ext cx="7426325" cy="1641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掌握加减消元法的意义；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2.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会用加减法解二元一次方程组．（重点）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23745" y="1098550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Text Box 16"/>
          <p:cNvSpPr txBox="1"/>
          <p:nvPr/>
        </p:nvSpPr>
        <p:spPr>
          <a:xfrm>
            <a:off x="3183890" y="3035300"/>
            <a:ext cx="2016125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解二元一次方程组</a:t>
            </a:r>
            <a:endParaRPr lang="zh-CN" altLang="en-US" sz="2800" dirty="0">
              <a:solidFill>
                <a:schemeClr val="tx2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0723" name="左大括号 17"/>
          <p:cNvSpPr/>
          <p:nvPr/>
        </p:nvSpPr>
        <p:spPr>
          <a:xfrm>
            <a:off x="5376228" y="1916113"/>
            <a:ext cx="219075" cy="3181350"/>
          </a:xfrm>
          <a:prstGeom prst="leftBrace">
            <a:avLst>
              <a:gd name="adj1" fmla="val 11025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Text Box 18"/>
          <p:cNvSpPr txBox="1"/>
          <p:nvPr/>
        </p:nvSpPr>
        <p:spPr>
          <a:xfrm>
            <a:off x="5663565" y="1666875"/>
            <a:ext cx="2873375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基本思路“消元”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0726" name="Text Box 18"/>
          <p:cNvSpPr txBox="1"/>
          <p:nvPr/>
        </p:nvSpPr>
        <p:spPr>
          <a:xfrm>
            <a:off x="5663565" y="4398963"/>
            <a:ext cx="3171825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加减法解二元一次方程组的一般步骤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73267" y="401111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98899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/>
      <p:bldP spid="30723" grpId="0" bldLvl="0" animBg="1"/>
      <p:bldP spid="30724" grpId="0" bldLvl="0" animBg="1"/>
      <p:bldP spid="307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圆角矩形 31"/>
          <p:cNvSpPr/>
          <p:nvPr/>
        </p:nvSpPr>
        <p:spPr>
          <a:xfrm>
            <a:off x="2021523" y="880110"/>
            <a:ext cx="1657350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情境引入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124" name="图片 14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1765" y="1456055"/>
            <a:ext cx="6612890" cy="4897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3" descr="5$%JPC@9J7PLI~2V)XWKAM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140710"/>
            <a:ext cx="2182813" cy="3200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6" name="组合 17"/>
          <p:cNvGrpSpPr/>
          <p:nvPr/>
        </p:nvGrpSpPr>
        <p:grpSpPr>
          <a:xfrm>
            <a:off x="3741738" y="1524000"/>
            <a:ext cx="2916237" cy="1241425"/>
            <a:chOff x="0" y="0"/>
            <a:chExt cx="4593" cy="1955"/>
          </a:xfrm>
        </p:grpSpPr>
        <p:sp>
          <p:nvSpPr>
            <p:cNvPr id="14342" name="圆角矩形标注 5"/>
            <p:cNvSpPr/>
            <p:nvPr/>
          </p:nvSpPr>
          <p:spPr>
            <a:xfrm>
              <a:off x="0" y="71"/>
              <a:ext cx="4593" cy="1884"/>
            </a:xfrm>
            <a:prstGeom prst="wedgeRoundRectCallout">
              <a:avLst>
                <a:gd name="adj1" fmla="val -57458"/>
                <a:gd name="adj2" fmla="val 11636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>
              <a:solidFill>
                <a:srgbClr val="FBFB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endParaRPr lang="zh-CN" altLang="en-US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343" name="文本框 4"/>
            <p:cNvSpPr txBox="1"/>
            <p:nvPr/>
          </p:nvSpPr>
          <p:spPr>
            <a:xfrm>
              <a:off x="446" y="0"/>
              <a:ext cx="3702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买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5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瓶苹果汁和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3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瓶橙汁共需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16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元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5129" name="图片 8" descr="8AQY(A4)LP1L{RMTV])[X3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875" y="2981325"/>
            <a:ext cx="1939925" cy="34210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30" name="组合 21"/>
          <p:cNvGrpSpPr/>
          <p:nvPr/>
        </p:nvGrpSpPr>
        <p:grpSpPr>
          <a:xfrm>
            <a:off x="6715125" y="1030288"/>
            <a:ext cx="3554413" cy="1682750"/>
            <a:chOff x="0" y="0"/>
            <a:chExt cx="5597" cy="2648"/>
          </a:xfrm>
        </p:grpSpPr>
        <p:sp>
          <p:nvSpPr>
            <p:cNvPr id="14346" name="椭圆形标注 6"/>
            <p:cNvSpPr/>
            <p:nvPr/>
          </p:nvSpPr>
          <p:spPr>
            <a:xfrm>
              <a:off x="0" y="0"/>
              <a:ext cx="5597" cy="2648"/>
            </a:xfrm>
            <a:prstGeom prst="wedgeEllipseCallout">
              <a:avLst>
                <a:gd name="adj1" fmla="val 27875"/>
                <a:gd name="adj2" fmla="val 91602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>
              <a:solidFill>
                <a:srgbClr val="06CC6C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endParaRPr lang="zh-CN" altLang="en-US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347" name="文本框 8"/>
            <p:cNvSpPr txBox="1"/>
            <p:nvPr/>
          </p:nvSpPr>
          <p:spPr>
            <a:xfrm>
              <a:off x="383" y="335"/>
              <a:ext cx="4921" cy="1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just" eaLnBrk="0" hangingPunct="0">
                <a:lnSpc>
                  <a:spcPct val="150000"/>
                </a:lnSpc>
              </a:pP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买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2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瓶苹果汁的钱比买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3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瓶橙汁的钱少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2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块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.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91335" y="14224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圆角矩形 31"/>
          <p:cNvSpPr/>
          <p:nvPr/>
        </p:nvSpPr>
        <p:spPr>
          <a:xfrm>
            <a:off x="1992313" y="649288"/>
            <a:ext cx="1887537" cy="54451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观察与思考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48" name="Rectangle 3"/>
          <p:cNvSpPr/>
          <p:nvPr/>
        </p:nvSpPr>
        <p:spPr>
          <a:xfrm>
            <a:off x="1992313" y="1193800"/>
            <a:ext cx="7713662" cy="2463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3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信息一：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已知买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瓶苹果汁和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瓶橙汁共需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元；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信息二：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又知买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瓶苹果汁和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瓶橙汁共需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元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149" name="TextBox 1"/>
          <p:cNvSpPr txBox="1"/>
          <p:nvPr/>
        </p:nvSpPr>
        <p:spPr>
          <a:xfrm>
            <a:off x="1991043" y="3500438"/>
            <a:ext cx="761111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解：设苹果汁的单价为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元，橙汁的单价为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元，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根据题意，得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150" name="TextBox 3"/>
          <p:cNvSpPr txBox="1"/>
          <p:nvPr/>
        </p:nvSpPr>
        <p:spPr>
          <a:xfrm>
            <a:off x="1932623" y="5422900"/>
            <a:ext cx="37388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你会解这个方程组吗？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151" name="文本框 2309"/>
          <p:cNvSpPr txBox="1"/>
          <p:nvPr/>
        </p:nvSpPr>
        <p:spPr>
          <a:xfrm>
            <a:off x="4655820" y="4076383"/>
            <a:ext cx="1407160" cy="11245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+2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=23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+2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=33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152" name="左大括号 2311"/>
          <p:cNvSpPr/>
          <p:nvPr/>
        </p:nvSpPr>
        <p:spPr>
          <a:xfrm>
            <a:off x="4591368" y="4302760"/>
            <a:ext cx="71437" cy="792163"/>
          </a:xfrm>
          <a:prstGeom prst="leftBrace">
            <a:avLst>
              <a:gd name="adj1" fmla="val 91638"/>
              <a:gd name="adj2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148">
                                            <p:txEl>
                                              <p:charRg st="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148">
                                            <p:txEl>
                                              <p:charRg st="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148">
                                            <p:txEl>
                                              <p:charRg st="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2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148">
                                            <p:txEl>
                                              <p:charRg st="2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148">
                                            <p:txEl>
                                              <p:charRg st="2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148">
                                            <p:txEl>
                                              <p:charRg st="2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148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148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148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/>
      <p:bldP spid="61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7"/>
          <p:cNvSpPr/>
          <p:nvPr/>
        </p:nvSpPr>
        <p:spPr>
          <a:xfrm>
            <a:off x="1565275" y="2762409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2800" dirty="0">
              <a:solidFill>
                <a:schemeClr val="tx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171" name="Text Box 10"/>
          <p:cNvSpPr txBox="1"/>
          <p:nvPr/>
        </p:nvSpPr>
        <p:spPr>
          <a:xfrm>
            <a:off x="2057400" y="1970088"/>
            <a:ext cx="7924800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解：由①，得           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将③代入②，得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172" name="Rectangle 16"/>
          <p:cNvSpPr/>
          <p:nvPr/>
        </p:nvSpPr>
        <p:spPr>
          <a:xfrm>
            <a:off x="6096000" y="2383314"/>
            <a:ext cx="86360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③ 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3" name="TextBox 1"/>
          <p:cNvSpPr txBox="1"/>
          <p:nvPr/>
        </p:nvSpPr>
        <p:spPr>
          <a:xfrm>
            <a:off x="2111375" y="3894138"/>
            <a:ext cx="15195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解得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=4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174" name="TextBox 2"/>
          <p:cNvSpPr txBox="1"/>
          <p:nvPr/>
        </p:nvSpPr>
        <p:spPr>
          <a:xfrm>
            <a:off x="2111375" y="4537075"/>
            <a:ext cx="34785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把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代人③ ，得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=5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175" name="TextBox 4"/>
          <p:cNvSpPr txBox="1"/>
          <p:nvPr/>
        </p:nvSpPr>
        <p:spPr>
          <a:xfrm>
            <a:off x="2108200" y="5275263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所以原方程组的解为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176" name="AutoShape 1042"/>
          <p:cNvSpPr/>
          <p:nvPr/>
        </p:nvSpPr>
        <p:spPr>
          <a:xfrm>
            <a:off x="7104063" y="1773238"/>
            <a:ext cx="3168650" cy="1584325"/>
          </a:xfrm>
          <a:prstGeom prst="wedgeEllipseCallout">
            <a:avLst>
              <a:gd name="adj1" fmla="val -91181"/>
              <a:gd name="adj2" fmla="val -78958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177" name="Rectangle 1041"/>
          <p:cNvSpPr/>
          <p:nvPr/>
        </p:nvSpPr>
        <p:spPr>
          <a:xfrm>
            <a:off x="7535863" y="2060575"/>
            <a:ext cx="2916237" cy="15128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469900" indent="-469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除代入消元，</a:t>
            </a:r>
            <a:endParaRPr lang="en-US" altLang="zh-CN" sz="24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469900" indent="-469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还有其他方法吗？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16393" name="组合 1"/>
          <p:cNvGrpSpPr/>
          <p:nvPr/>
        </p:nvGrpSpPr>
        <p:grpSpPr>
          <a:xfrm>
            <a:off x="3762375" y="514350"/>
            <a:ext cx="2374900" cy="1296353"/>
            <a:chOff x="0" y="0"/>
            <a:chExt cx="3739" cy="2040"/>
          </a:xfrm>
        </p:grpSpPr>
        <p:sp>
          <p:nvSpPr>
            <p:cNvPr id="16394" name="Text Box 238"/>
            <p:cNvSpPr txBox="1"/>
            <p:nvPr/>
          </p:nvSpPr>
          <p:spPr>
            <a:xfrm>
              <a:off x="2492" y="227"/>
              <a:ext cx="124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①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Text Box 239"/>
            <p:cNvSpPr txBox="1"/>
            <p:nvPr/>
          </p:nvSpPr>
          <p:spPr>
            <a:xfrm>
              <a:off x="2492" y="982"/>
              <a:ext cx="124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②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文本框 90133"/>
            <p:cNvSpPr txBox="1"/>
            <p:nvPr/>
          </p:nvSpPr>
          <p:spPr>
            <a:xfrm>
              <a:off x="112" y="0"/>
              <a:ext cx="2537" cy="20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3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+2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=23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  <a:p>
              <a:pPr>
                <a:lnSpc>
                  <a:spcPct val="140000"/>
                </a:lnSpc>
              </a:pP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5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+2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=33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16397" name="左大括号 90134"/>
            <p:cNvSpPr/>
            <p:nvPr/>
          </p:nvSpPr>
          <p:spPr>
            <a:xfrm>
              <a:off x="0" y="453"/>
              <a:ext cx="112" cy="1247"/>
            </a:xfrm>
            <a:prstGeom prst="leftBrace">
              <a:avLst>
                <a:gd name="adj1" fmla="val 92009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7183" name="对象 7182"/>
          <p:cNvGraphicFramePr/>
          <p:nvPr/>
        </p:nvGraphicFramePr>
        <p:xfrm>
          <a:off x="4295775" y="2276158"/>
          <a:ext cx="1584325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750570" imgH="394335" progId="Equation.3">
                  <p:embed/>
                </p:oleObj>
              </mc:Choice>
              <mc:Fallback>
                <p:oleObj name="" r:id="rId1" imgW="750570" imgH="39433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295775" y="2276158"/>
                        <a:ext cx="1584325" cy="833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4" name="对象 7183"/>
          <p:cNvGraphicFramePr/>
          <p:nvPr/>
        </p:nvGraphicFramePr>
        <p:xfrm>
          <a:off x="4712653" y="3098165"/>
          <a:ext cx="2765425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1310005" imgH="394335" progId="Equation.3">
                  <p:embed/>
                </p:oleObj>
              </mc:Choice>
              <mc:Fallback>
                <p:oleObj name="" r:id="rId3" imgW="1310005" imgH="394335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712653" y="3098165"/>
                        <a:ext cx="2765425" cy="833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85" name="组合 1"/>
          <p:cNvGrpSpPr/>
          <p:nvPr/>
        </p:nvGrpSpPr>
        <p:grpSpPr>
          <a:xfrm>
            <a:off x="5624513" y="4845050"/>
            <a:ext cx="754697" cy="1383665"/>
            <a:chOff x="0" y="0"/>
            <a:chExt cx="1188" cy="2178"/>
          </a:xfrm>
        </p:grpSpPr>
        <p:sp>
          <p:nvSpPr>
            <p:cNvPr id="16401" name="左大括号 90137"/>
            <p:cNvSpPr/>
            <p:nvPr/>
          </p:nvSpPr>
          <p:spPr>
            <a:xfrm>
              <a:off x="0" y="510"/>
              <a:ext cx="112" cy="1247"/>
            </a:xfrm>
            <a:prstGeom prst="leftBrace">
              <a:avLst>
                <a:gd name="adj1" fmla="val 92009"/>
                <a:gd name="adj2" fmla="val 50000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800" dirty="0">
                <a:latin typeface="Arial" panose="020B0604020202020204" pitchFamily="34" charset="0"/>
                <a:ea typeface="黑体" panose="02010609060101010101" pitchFamily="1" charset="-122"/>
              </a:endParaRPr>
            </a:p>
          </p:txBody>
        </p:sp>
        <p:sp>
          <p:nvSpPr>
            <p:cNvPr id="16402" name="文本框 90139"/>
            <p:cNvSpPr txBox="1"/>
            <p:nvPr/>
          </p:nvSpPr>
          <p:spPr>
            <a:xfrm>
              <a:off x="55" y="0"/>
              <a:ext cx="1133" cy="21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=5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=4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charRg st="1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23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171">
                                            <p:txEl>
                                              <p:charRg st="23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  <p:bldP spid="7176" grpId="0" bldLvl="0" animBg="1"/>
      <p:bldP spid="71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7" name="文本框 6146"/>
          <p:cNvSpPr txBox="1"/>
          <p:nvPr/>
        </p:nvSpPr>
        <p:spPr>
          <a:xfrm>
            <a:off x="2855913" y="2995930"/>
            <a:ext cx="27352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9458" name="组合 1"/>
          <p:cNvGrpSpPr/>
          <p:nvPr/>
        </p:nvGrpSpPr>
        <p:grpSpPr>
          <a:xfrm>
            <a:off x="2640013" y="3122930"/>
            <a:ext cx="3767137" cy="1150938"/>
            <a:chOff x="0" y="0"/>
            <a:chExt cx="5931" cy="1812"/>
          </a:xfrm>
        </p:grpSpPr>
        <p:sp>
          <p:nvSpPr>
            <p:cNvPr id="19459" name="左大括号 6148"/>
            <p:cNvSpPr/>
            <p:nvPr/>
          </p:nvSpPr>
          <p:spPr>
            <a:xfrm>
              <a:off x="0" y="18"/>
              <a:ext cx="568" cy="1571"/>
            </a:xfrm>
            <a:prstGeom prst="leftBrace">
              <a:avLst>
                <a:gd name="adj1" fmla="val 38158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19460" name="文本框 6149"/>
            <p:cNvSpPr txBox="1"/>
            <p:nvPr/>
          </p:nvSpPr>
          <p:spPr>
            <a:xfrm>
              <a:off x="644" y="0"/>
              <a:ext cx="52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5 </a:t>
              </a:r>
              <a:r>
                <a:rPr lang="en-US" altLang="zh-CN" sz="2800" b="1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 + 3 </a:t>
              </a:r>
              <a:r>
                <a:rPr lang="en-US" altLang="zh-CN" sz="2800" b="1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= 16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   ①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sp>
          <p:nvSpPr>
            <p:cNvPr id="19461" name="文本框 6150"/>
            <p:cNvSpPr txBox="1"/>
            <p:nvPr/>
          </p:nvSpPr>
          <p:spPr>
            <a:xfrm>
              <a:off x="688" y="990"/>
              <a:ext cx="51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2 </a:t>
              </a:r>
              <a:r>
                <a:rPr lang="en-US" altLang="zh-CN" sz="2800" b="1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 – 3 </a:t>
              </a:r>
              <a:r>
                <a:rPr lang="en-US" altLang="zh-CN" sz="2800" b="1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= -2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  ②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sp>
        <p:nvSpPr>
          <p:cNvPr id="19462" name="文本框 6152"/>
          <p:cNvSpPr txBox="1"/>
          <p:nvPr/>
        </p:nvSpPr>
        <p:spPr>
          <a:xfrm>
            <a:off x="6096000" y="4291330"/>
            <a:ext cx="9461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8200" name="组合 6153"/>
          <p:cNvGrpSpPr/>
          <p:nvPr/>
        </p:nvGrpSpPr>
        <p:grpSpPr>
          <a:xfrm>
            <a:off x="1901826" y="5410518"/>
            <a:ext cx="1817688" cy="1308100"/>
            <a:chOff x="55" y="0"/>
            <a:chExt cx="1145" cy="824"/>
          </a:xfrm>
        </p:grpSpPr>
        <p:pic>
          <p:nvPicPr>
            <p:cNvPr id="19464" name="图片 6154" descr="201"/>
            <p:cNvPicPr>
              <a:picLocks noChangeAspect="1"/>
            </p:cNvPicPr>
            <p:nvPr/>
          </p:nvPicPr>
          <p:blipFill>
            <a:blip r:embed="rId1"/>
            <a:srcRect l="18675" r="63498" b="62756"/>
            <a:stretch>
              <a:fillRect/>
            </a:stretch>
          </p:blipFill>
          <p:spPr>
            <a:xfrm>
              <a:off x="192" y="0"/>
              <a:ext cx="1008" cy="8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5" name="文本框 6155"/>
            <p:cNvSpPr txBox="1"/>
            <p:nvPr/>
          </p:nvSpPr>
          <p:spPr>
            <a:xfrm>
              <a:off x="55" y="112"/>
              <a:ext cx="480" cy="42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t" anchorCtr="0">
              <a:spAutoFit/>
            </a:bodyPr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小明</a:t>
              </a:r>
              <a:endParaRPr lang="zh-CN" altLang="en-US" sz="2400" b="1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grpSp>
        <p:nvGrpSpPr>
          <p:cNvPr id="8203" name="组合 2"/>
          <p:cNvGrpSpPr/>
          <p:nvPr/>
        </p:nvGrpSpPr>
        <p:grpSpPr>
          <a:xfrm>
            <a:off x="4300855" y="4011930"/>
            <a:ext cx="5419758" cy="2414905"/>
            <a:chOff x="0" y="0"/>
            <a:chExt cx="8815" cy="380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9467" name="云形标注 6151"/>
            <p:cNvSpPr/>
            <p:nvPr/>
          </p:nvSpPr>
          <p:spPr>
            <a:xfrm>
              <a:off x="0" y="0"/>
              <a:ext cx="8815" cy="3801"/>
            </a:xfrm>
            <a:prstGeom prst="cloudCallout">
              <a:avLst>
                <a:gd name="adj1" fmla="val -62880"/>
                <a:gd name="adj2" fmla="val 28356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  <a:p>
              <a:pPr algn="ctr"/>
              <a:endPara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pSp>
          <p:nvGrpSpPr>
            <p:cNvPr id="19468" name="组合 6156"/>
            <p:cNvGrpSpPr/>
            <p:nvPr/>
          </p:nvGrpSpPr>
          <p:grpSpPr>
            <a:xfrm>
              <a:off x="1288" y="1085"/>
              <a:ext cx="6502" cy="1630"/>
              <a:chOff x="0" y="164"/>
              <a:chExt cx="2599" cy="550"/>
            </a:xfrm>
            <a:grpFill/>
          </p:grpSpPr>
          <p:sp>
            <p:nvSpPr>
              <p:cNvPr id="19469" name="文本框 6157"/>
              <p:cNvSpPr txBox="1"/>
              <p:nvPr/>
            </p:nvSpPr>
            <p:spPr>
              <a:xfrm>
                <a:off x="0" y="164"/>
                <a:ext cx="2599" cy="231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square" lIns="92075" tIns="46038" rIns="92075" bIns="46038" anchor="t" anchorCtr="0">
                <a:spAutoFit/>
              </a:bodyPr>
              <a:p>
                <a:pPr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rgbClr val="2F2F00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把②变形，得</a:t>
                </a:r>
                <a:r>
                  <a:rPr lang="en-US" altLang="zh-CN" sz="2800" b="1" dirty="0">
                    <a:solidFill>
                      <a:srgbClr val="2F2F00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 </a:t>
                </a:r>
                <a:endParaRPr lang="en-US" altLang="zh-CN" sz="2800" b="1" dirty="0">
                  <a:solidFill>
                    <a:srgbClr val="2F2F00"/>
                  </a:solidFill>
                  <a:latin typeface="Times New Roman" panose="02020603050405020304" pitchFamily="2" charset="0"/>
                  <a:ea typeface="黑体" panose="02010609060101010101" pitchFamily="1" charset="-122"/>
                </a:endParaRPr>
              </a:p>
            </p:txBody>
          </p:sp>
          <p:sp>
            <p:nvSpPr>
              <p:cNvPr id="19471" name="文本框 6159"/>
              <p:cNvSpPr txBox="1"/>
              <p:nvPr/>
            </p:nvSpPr>
            <p:spPr>
              <a:xfrm>
                <a:off x="44" y="483"/>
                <a:ext cx="2405" cy="231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square" lIns="92075" tIns="46038" rIns="92075" bIns="46038" anchor="t" anchorCtr="0">
                <a:spAutoFit/>
              </a:bodyPr>
              <a:p>
                <a:pPr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rgbClr val="2F2F00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代入①，不就消去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x</a:t>
                </a:r>
                <a:r>
                  <a:rPr lang="zh-CN" altLang="en-US" sz="2800" b="1" dirty="0">
                    <a:solidFill>
                      <a:srgbClr val="2F2F00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了！</a:t>
                </a:r>
                <a:endParaRPr lang="zh-CN" altLang="en-US" sz="2800" b="1" dirty="0">
                  <a:solidFill>
                    <a:srgbClr val="2F2F00"/>
                  </a:solidFill>
                  <a:latin typeface="Times New Roman" panose="02020603050405020304" pitchFamily="2" charset="0"/>
                  <a:ea typeface="黑体" panose="02010609060101010101" pitchFamily="1" charset="-122"/>
                </a:endParaRPr>
              </a:p>
            </p:txBody>
          </p:sp>
        </p:grpSp>
      </p:grpSp>
      <p:grpSp>
        <p:nvGrpSpPr>
          <p:cNvPr id="19473" name="组合 6147"/>
          <p:cNvGrpSpPr/>
          <p:nvPr/>
        </p:nvGrpSpPr>
        <p:grpSpPr>
          <a:xfrm>
            <a:off x="1849438" y="836930"/>
            <a:ext cx="5007292" cy="809628"/>
            <a:chOff x="0" y="0"/>
            <a:chExt cx="7887" cy="1274"/>
          </a:xfrm>
        </p:grpSpPr>
        <p:sp>
          <p:nvSpPr>
            <p:cNvPr id="1947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9477" name="文本框 6151"/>
            <p:cNvSpPr txBox="1"/>
            <p:nvPr/>
          </p:nvSpPr>
          <p:spPr>
            <a:xfrm>
              <a:off x="878" y="432"/>
              <a:ext cx="700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用加减法解二元一次方程组</a:t>
              </a:r>
              <a:endPara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9478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9479" name="文本框 4449"/>
          <p:cNvSpPr txBox="1"/>
          <p:nvPr/>
        </p:nvSpPr>
        <p:spPr>
          <a:xfrm>
            <a:off x="1814354" y="2476818"/>
            <a:ext cx="6583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问题：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怎样解下面的二元一次方程组呢？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9480" name="圆角矩形 31"/>
          <p:cNvSpPr/>
          <p:nvPr/>
        </p:nvSpPr>
        <p:spPr>
          <a:xfrm>
            <a:off x="1901825" y="1867218"/>
            <a:ext cx="1550988" cy="50323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合作探究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79880" y="1098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392035" y="4436745"/>
          <a:ext cx="1362710" cy="828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647700" imgH="393700" progId="Equation.KSEE3">
                  <p:embed/>
                </p:oleObj>
              </mc:Choice>
              <mc:Fallback>
                <p:oleObj name="" r:id="rId2" imgW="6477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92035" y="4436745"/>
                        <a:ext cx="1362710" cy="828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3274</Words>
  <Application>WPS 演示</Application>
  <PresentationFormat>在屏幕上显示</PresentationFormat>
  <Paragraphs>546</Paragraphs>
  <Slides>40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51</vt:i4>
      </vt:variant>
      <vt:variant>
        <vt:lpstr>幻灯片标题</vt:lpstr>
      </vt:variant>
      <vt:variant>
        <vt:i4>40</vt:i4>
      </vt:variant>
    </vt:vector>
  </HeadingPairs>
  <TitlesOfParts>
    <vt:vector size="107" baseType="lpstr">
      <vt:lpstr>Arial</vt:lpstr>
      <vt:lpstr>宋体</vt:lpstr>
      <vt:lpstr>Wingdings</vt:lpstr>
      <vt:lpstr>微软雅黑 Light</vt:lpstr>
      <vt:lpstr>华文行楷</vt:lpstr>
      <vt:lpstr>微软雅黑</vt:lpstr>
      <vt:lpstr>Calibri</vt:lpstr>
      <vt:lpstr>Times New Roman</vt:lpstr>
      <vt:lpstr>黑体</vt:lpstr>
      <vt:lpstr>方正黑体_GBK</vt:lpstr>
      <vt:lpstr>隶书</vt:lpstr>
      <vt:lpstr>造字工房悦黑（非商用）常规体</vt:lpstr>
      <vt:lpstr>Calibri</vt:lpstr>
      <vt:lpstr>Arial Unicode MS</vt:lpstr>
      <vt:lpstr>Office 主题</vt:lpstr>
      <vt:lpstr>1_Office 主题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Word.Document.12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Word.Document.12</vt:lpstr>
      <vt:lpstr>Word.Document.12</vt:lpstr>
      <vt:lpstr>Word.Document.12</vt:lpstr>
      <vt:lpstr>Equation.3</vt:lpstr>
      <vt:lpstr>Word.Document.12</vt:lpstr>
      <vt:lpstr>Word.Document.12</vt:lpstr>
      <vt:lpstr>Equation.3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364</cp:revision>
  <dcterms:created xsi:type="dcterms:W3CDTF">2015-07-09T08:14:00Z</dcterms:created>
  <dcterms:modified xsi:type="dcterms:W3CDTF">2025-02-07T01:14:16Z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3280127CBCD64FE1B4147A0985B19D87</vt:lpwstr>
  </property>
</Properties>
</file>