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415" r:id="rId3"/>
    <p:sldId id="313" r:id="rId4"/>
    <p:sldId id="416" r:id="rId6"/>
    <p:sldId id="417" r:id="rId7"/>
    <p:sldId id="418" r:id="rId8"/>
    <p:sldId id="437" r:id="rId9"/>
    <p:sldId id="419" r:id="rId10"/>
    <p:sldId id="420" r:id="rId11"/>
    <p:sldId id="421" r:id="rId12"/>
    <p:sldId id="423" r:id="rId13"/>
    <p:sldId id="424" r:id="rId14"/>
    <p:sldId id="425" r:id="rId15"/>
    <p:sldId id="426" r:id="rId16"/>
    <p:sldId id="427" r:id="rId17"/>
    <p:sldId id="428" r:id="rId18"/>
    <p:sldId id="438" r:id="rId19"/>
    <p:sldId id="439" r:id="rId20"/>
    <p:sldId id="440" r:id="rId21"/>
    <p:sldId id="429" r:id="rId22"/>
    <p:sldId id="441" r:id="rId23"/>
    <p:sldId id="430" r:id="rId24"/>
    <p:sldId id="431" r:id="rId25"/>
    <p:sldId id="432" r:id="rId26"/>
    <p:sldId id="442" r:id="rId27"/>
    <p:sldId id="433" r:id="rId28"/>
    <p:sldId id="434" r:id="rId29"/>
    <p:sldId id="435" r:id="rId30"/>
    <p:sldId id="443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5F2C9"/>
    <a:srgbClr val="F8E57F"/>
    <a:srgbClr val="03A1B4"/>
    <a:srgbClr val="FFAC41"/>
    <a:srgbClr val="EB5E66"/>
    <a:srgbClr val="EA6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89238" autoAdjust="0"/>
  </p:normalViewPr>
  <p:slideViewPr>
    <p:cSldViewPr snapToGrid="0">
      <p:cViewPr>
        <p:scale>
          <a:sx n="93" d="100"/>
          <a:sy n="93" d="100"/>
        </p:scale>
        <p:origin x="-2160" y="-546"/>
      </p:cViewPr>
      <p:guideLst>
        <p:guide orient="horz" pos="206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5" Type="http://schemas.openxmlformats.org/officeDocument/2006/relationships/image" Target="../media/image13.wmf"/><Relationship Id="rId4" Type="http://schemas.openxmlformats.org/officeDocument/2006/relationships/image" Target="../media/image12.wmf"/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29A2E9-7A9F-416C-B33F-1DD89F7FB6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26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126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843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048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048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355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662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662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867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867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867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867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microsoft.com/office/2007/relationships/hdphoto" Target="../media/image4.wdp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PPT整理\用途\asf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637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588"/>
          </a:xfrm>
          <a:prstGeom prst="rect">
            <a:avLst/>
          </a:prstGeom>
          <a:noFill/>
          <a:ln>
            <a:solidFill>
              <a:schemeClr val="accent1">
                <a:alpha val="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>
            <a:endCxn id="1028" idx="1"/>
          </p:cNvCxnSpPr>
          <p:nvPr userDrawn="1"/>
        </p:nvCxnSpPr>
        <p:spPr>
          <a:xfrm flipV="1">
            <a:off x="1395307" y="6662420"/>
            <a:ext cx="8609753" cy="1460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 userDrawn="1"/>
        </p:nvSpPr>
        <p:spPr bwMode="auto">
          <a:xfrm>
            <a:off x="412020" y="6355642"/>
            <a:ext cx="400923" cy="444674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1043093" y="6446520"/>
            <a:ext cx="2038773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>
                <a:solidFill>
                  <a:schemeClr val="bg1"/>
                </a:solidFill>
              </a:rPr>
              <a:t>侵权必究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名校课堂</a:t>
            </a:r>
            <a:endParaRPr lang="zh-CN" altLang="en-US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9.bin"/><Relationship Id="rId8" Type="http://schemas.openxmlformats.org/officeDocument/2006/relationships/image" Target="../media/image12.wmf"/><Relationship Id="rId7" Type="http://schemas.openxmlformats.org/officeDocument/2006/relationships/oleObject" Target="../embeddings/oleObject8.bin"/><Relationship Id="rId6" Type="http://schemas.openxmlformats.org/officeDocument/2006/relationships/image" Target="../media/image11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0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9.wmf"/><Relationship Id="rId12" Type="http://schemas.openxmlformats.org/officeDocument/2006/relationships/vmlDrawing" Target="../drawings/vmlDrawing3.vml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13.wmf"/><Relationship Id="rId1" Type="http://schemas.openxmlformats.org/officeDocument/2006/relationships/oleObject" Target="../embeddings/oleObject5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6.wmf"/><Relationship Id="rId4" Type="http://schemas.openxmlformats.org/officeDocument/2006/relationships/oleObject" Target="../embeddings/oleObject11.bin"/><Relationship Id="rId3" Type="http://schemas.openxmlformats.org/officeDocument/2006/relationships/image" Target="../media/image15.wmf"/><Relationship Id="rId2" Type="http://schemas.openxmlformats.org/officeDocument/2006/relationships/oleObject" Target="../embeddings/oleObject10.bin"/><Relationship Id="rId1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8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7.wmf"/><Relationship Id="rId1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/>
          <p:nvPr/>
        </p:nvSpPr>
        <p:spPr>
          <a:xfrm>
            <a:off x="773656" y="1606319"/>
            <a:ext cx="762260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8.5 </a:t>
            </a:r>
            <a:r>
              <a:rPr lang="zh-CN" altLang="en-US" sz="4000" dirty="0" smtClea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乘法公式</a:t>
            </a:r>
            <a:endParaRPr lang="en-US" altLang="zh-CN" sz="4000" dirty="0" smtClean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endParaRPr lang="en-US" altLang="zh-CN" sz="4000" dirty="0" smtClean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4000" dirty="0" smtClea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4000" dirty="0" smtClea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4000" dirty="0" smtClea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课时  完全平方公式</a:t>
            </a:r>
            <a:endParaRPr lang="en-US" altLang="zh-CN" sz="4000" dirty="0" smtClean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39937"/>
          <p:cNvSpPr txBox="1"/>
          <p:nvPr/>
        </p:nvSpPr>
        <p:spPr>
          <a:xfrm>
            <a:off x="3504010" y="1656506"/>
            <a:ext cx="4698206" cy="1322070"/>
          </a:xfrm>
          <a:prstGeom prst="rect">
            <a:avLst/>
          </a:prstGeom>
          <a:noFill/>
          <a:ln w="12700" cap="flat" cmpd="sng">
            <a:solidFill>
              <a:srgbClr val="0000FF"/>
            </a:solidFill>
            <a:prstDash val="lgDash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3200" b="1" dirty="0" err="1" smtClean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a+b</a:t>
            </a:r>
            <a:r>
              <a:rPr lang="en-US" altLang="zh-CN" sz="3200" b="1" dirty="0" smtClean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3200" b="1" baseline="30000" dirty="0" smtClean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2 </a:t>
            </a:r>
            <a:r>
              <a:rPr lang="en-US" altLang="zh-CN" sz="3200" b="1" dirty="0" smtClean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= a</a:t>
            </a:r>
            <a:r>
              <a:rPr lang="en-US" altLang="zh-CN" sz="3200" b="1" baseline="30000" dirty="0" smtClean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3200" b="1" dirty="0" smtClean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32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3200" b="1" dirty="0" smtClean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2ab+b</a:t>
            </a:r>
            <a:r>
              <a:rPr lang="en-US" altLang="zh-CN" sz="3200" b="1" baseline="30000" dirty="0" smtClean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3200" b="1" baseline="30000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 smtClean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(a</a:t>
            </a:r>
            <a:r>
              <a:rPr lang="en-US" altLang="zh-CN" sz="3200" b="1" dirty="0" smtClean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3200" b="1" dirty="0" smtClean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b)</a:t>
            </a:r>
            <a:r>
              <a:rPr lang="en-US" altLang="zh-CN" sz="3200" b="1" baseline="30000" dirty="0" smtClean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3200" b="1" dirty="0" smtClean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 =a</a:t>
            </a:r>
            <a:r>
              <a:rPr lang="en-US" altLang="zh-CN" sz="3200" b="1" baseline="30000" dirty="0" smtClean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3200" b="1" dirty="0" smtClean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32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32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3200" b="1" dirty="0" smtClean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2ab+b</a:t>
            </a:r>
            <a:r>
              <a:rPr lang="en-US" altLang="zh-CN" sz="3200" b="1" baseline="30000" dirty="0" smtClean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3200" b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5" name="文本框 39938"/>
          <p:cNvSpPr txBox="1"/>
          <p:nvPr/>
        </p:nvSpPr>
        <p:spPr>
          <a:xfrm>
            <a:off x="2297864" y="3174206"/>
            <a:ext cx="3234872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结构特征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: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39939"/>
          <p:cNvSpPr txBox="1"/>
          <p:nvPr/>
        </p:nvSpPr>
        <p:spPr>
          <a:xfrm>
            <a:off x="2514558" y="3930253"/>
            <a:ext cx="2191996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三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项式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39940"/>
          <p:cNvSpPr txBox="1"/>
          <p:nvPr/>
        </p:nvSpPr>
        <p:spPr>
          <a:xfrm>
            <a:off x="2514558" y="4469606"/>
            <a:ext cx="72595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x-none" sz="2800" b="1" dirty="0">
                <a:latin typeface="Arial" panose="020B0604020202020204" pitchFamily="34" charset="0"/>
              </a:rPr>
              <a:t>（</a:t>
            </a:r>
            <a:r>
              <a:rPr lang="zh-CN" altLang="x-none" sz="2800" b="1" dirty="0">
                <a:latin typeface="黑体" panose="02010609060101010101" charset="-122"/>
                <a:ea typeface="黑体" panose="02010609060101010101" charset="-122"/>
              </a:rPr>
              <a:t>2）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其中有两项是</a:t>
            </a:r>
            <a:r>
              <a:rPr lang="zh-CN" altLang="x-none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平方项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且符号都是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相同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的</a:t>
            </a:r>
            <a:endParaRPr lang="zh-CN" altLang="x-none" sz="2800" b="1" dirty="0">
              <a:latin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514557" y="4956572"/>
            <a:ext cx="65044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</a:rPr>
              <a:t>（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）第三项是两平方项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底数乘积的两倍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2514558" y="4145756"/>
            <a:ext cx="190122" cy="1188244"/>
          </a:xfrm>
          <a:prstGeom prst="leftBrace">
            <a:avLst>
              <a:gd name="adj1" fmla="val 61151"/>
              <a:gd name="adj2" fmla="val 50000"/>
            </a:avLst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800"/>
          </a:p>
        </p:txBody>
      </p:sp>
      <p:sp>
        <p:nvSpPr>
          <p:cNvPr id="21" name="矩形 20"/>
          <p:cNvSpPr/>
          <p:nvPr/>
        </p:nvSpPr>
        <p:spPr>
          <a:xfrm>
            <a:off x="2028782" y="3714750"/>
            <a:ext cx="538214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charset="-122"/>
              </a:rPr>
              <a:t>完全平方式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086275" y="745252"/>
            <a:ext cx="7893356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</a:rPr>
              <a:t>完全平方公式：</a:t>
            </a:r>
            <a:endParaRPr lang="zh-CN" altLang="en-US" sz="2800" b="1" dirty="0" smtClean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5" grpId="0"/>
      <p:bldP spid="16" grpId="0"/>
      <p:bldP spid="17" grpId="0"/>
      <p:bldP spid="18" grpId="0"/>
      <p:bldP spid="21" grpId="0" uiExpan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754188" y="1243013"/>
            <a:ext cx="72961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defRPr/>
            </a:pPr>
            <a:r>
              <a:rPr kumimoji="1" lang="en-US" altLang="zh-CN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【</a:t>
            </a:r>
            <a:r>
              <a:rPr kumimoji="1" lang="zh-CN" alt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例</a:t>
            </a:r>
            <a:r>
              <a:rPr kumimoji="1" lang="en-US" altLang="zh-CN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 】 </a:t>
            </a:r>
            <a:r>
              <a:rPr kumimoji="1"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运用完全平方公式计算：</a:t>
            </a:r>
            <a:endParaRPr kumimoji="1"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2208213" y="2492375"/>
            <a:ext cx="410527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解</a:t>
            </a:r>
            <a:r>
              <a:rPr kumimoji="1"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: </a:t>
            </a:r>
            <a:r>
              <a:rPr kumimoji="1"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(4</a:t>
            </a:r>
            <a:r>
              <a:rPr kumimoji="1"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m</a:t>
            </a:r>
            <a:r>
              <a:rPr kumimoji="1"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+</a:t>
            </a:r>
            <a:r>
              <a:rPr kumimoji="1"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n</a:t>
            </a:r>
            <a:r>
              <a:rPr kumimoji="1"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)</a:t>
            </a:r>
            <a:r>
              <a:rPr kumimoji="1"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kumimoji="1"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=</a:t>
            </a:r>
            <a:endParaRPr kumimoji="1"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3792538" y="4408488"/>
            <a:ext cx="20510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=16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2800" b="1" baseline="300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2890838" y="1820863"/>
            <a:ext cx="46069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(1)(4</a:t>
            </a:r>
            <a:r>
              <a:rPr lang="en-US" altLang="zh-CN" sz="28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="1" baseline="30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5" name="Rectangle 7"/>
          <p:cNvSpPr>
            <a:spLocks noChangeArrowheads="1"/>
          </p:cNvSpPr>
          <p:nvPr/>
        </p:nvSpPr>
        <p:spPr bwMode="auto">
          <a:xfrm>
            <a:off x="2928938" y="3802063"/>
            <a:ext cx="7777162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(</a:t>
            </a:r>
            <a:r>
              <a:rPr kumimoji="1" lang="en-US" altLang="zh-CN" sz="28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kumimoji="1" lang="en-US" altLang="zh-CN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+</a:t>
            </a:r>
            <a:r>
              <a:rPr kumimoji="1" lang="en-US" altLang="zh-CN" sz="28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r>
              <a:rPr kumimoji="1" lang="en-US" altLang="zh-CN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)</a:t>
            </a:r>
            <a:r>
              <a:rPr kumimoji="1" lang="en-US" altLang="zh-CN" sz="2800" b="1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kumimoji="1" lang="en-US" altLang="zh-CN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=  </a:t>
            </a:r>
            <a:r>
              <a:rPr kumimoji="1" lang="en-US" altLang="zh-CN" sz="28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kumimoji="1" lang="en-US" altLang="zh-CN" sz="2800" b="1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kumimoji="1" lang="en-US" altLang="zh-CN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+ 2</a:t>
            </a:r>
            <a:r>
              <a:rPr kumimoji="1" lang="en-US" altLang="zh-CN" sz="28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ab   </a:t>
            </a:r>
            <a:r>
              <a:rPr kumimoji="1" lang="en-US" altLang="zh-CN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+ </a:t>
            </a:r>
            <a:r>
              <a:rPr kumimoji="1" lang="en-US" altLang="zh-CN" sz="28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r>
              <a:rPr kumimoji="1" lang="en-US" altLang="zh-CN" sz="2800" b="1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endParaRPr kumimoji="1" lang="en-US" altLang="zh-CN" sz="2800" b="1" baseline="300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7" name="Line 8"/>
          <p:cNvSpPr>
            <a:spLocks noChangeShapeType="1"/>
          </p:cNvSpPr>
          <p:nvPr/>
        </p:nvSpPr>
        <p:spPr bwMode="auto">
          <a:xfrm flipV="1">
            <a:off x="3211513" y="3111500"/>
            <a:ext cx="4762" cy="669925"/>
          </a:xfrm>
          <a:prstGeom prst="line">
            <a:avLst/>
          </a:prstGeom>
          <a:noFill/>
          <a:ln w="38100">
            <a:solidFill>
              <a:srgbClr val="CC0066"/>
            </a:solidFill>
            <a:round/>
            <a:tailEnd type="triangle" w="med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" name="Text Box 9"/>
          <p:cNvSpPr txBox="1">
            <a:spLocks noChangeArrowheads="1"/>
          </p:cNvSpPr>
          <p:nvPr/>
        </p:nvSpPr>
        <p:spPr bwMode="auto">
          <a:xfrm>
            <a:off x="4297363" y="2513013"/>
            <a:ext cx="1728787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9" name="Text Box 10"/>
          <p:cNvSpPr txBox="1">
            <a:spLocks noChangeArrowheads="1"/>
          </p:cNvSpPr>
          <p:nvPr/>
        </p:nvSpPr>
        <p:spPr bwMode="auto">
          <a:xfrm>
            <a:off x="5232400" y="2513013"/>
            <a:ext cx="334168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+2•(4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 •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40" name="Text Box 11"/>
          <p:cNvSpPr txBox="1">
            <a:spLocks noChangeArrowheads="1"/>
          </p:cNvSpPr>
          <p:nvPr/>
        </p:nvSpPr>
        <p:spPr bwMode="auto">
          <a:xfrm>
            <a:off x="6816725" y="2544763"/>
            <a:ext cx="145097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2800" b="1" baseline="300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41" name="Text Box 12"/>
          <p:cNvSpPr txBox="1">
            <a:spLocks noChangeArrowheads="1"/>
          </p:cNvSpPr>
          <p:nvPr/>
        </p:nvSpPr>
        <p:spPr bwMode="auto">
          <a:xfrm>
            <a:off x="4838700" y="4437063"/>
            <a:ext cx="11874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+8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mn</a:t>
            </a:r>
            <a:endParaRPr lang="en-US" altLang="zh-CN" sz="2800" b="1" i="1" baseline="300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42" name="Text Box 13"/>
          <p:cNvSpPr txBox="1">
            <a:spLocks noChangeArrowheads="1"/>
          </p:cNvSpPr>
          <p:nvPr/>
        </p:nvSpPr>
        <p:spPr bwMode="auto">
          <a:xfrm>
            <a:off x="5881688" y="4437063"/>
            <a:ext cx="13589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；</a:t>
            </a:r>
            <a:endParaRPr lang="zh-CN" altLang="en-US" sz="2800" b="1" baseline="30000">
              <a:solidFill>
                <a:srgbClr val="FF0000"/>
              </a:solidFill>
              <a:latin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43" name="Line 14"/>
          <p:cNvSpPr>
            <a:spLocks noChangeShapeType="1"/>
          </p:cNvSpPr>
          <p:nvPr/>
        </p:nvSpPr>
        <p:spPr bwMode="auto">
          <a:xfrm flipH="1" flipV="1">
            <a:off x="3873500" y="3111500"/>
            <a:ext cx="1588" cy="625475"/>
          </a:xfrm>
          <a:prstGeom prst="line">
            <a:avLst/>
          </a:prstGeom>
          <a:noFill/>
          <a:ln w="38100">
            <a:solidFill>
              <a:srgbClr val="CC0066"/>
            </a:solidFill>
            <a:round/>
            <a:tailEnd type="triangle" w="med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" name="Line 15"/>
          <p:cNvSpPr>
            <a:spLocks noChangeShapeType="1"/>
          </p:cNvSpPr>
          <p:nvPr/>
        </p:nvSpPr>
        <p:spPr bwMode="auto">
          <a:xfrm flipV="1">
            <a:off x="4656138" y="3111500"/>
            <a:ext cx="1587" cy="685800"/>
          </a:xfrm>
          <a:prstGeom prst="line">
            <a:avLst/>
          </a:prstGeom>
          <a:noFill/>
          <a:ln w="38100">
            <a:solidFill>
              <a:srgbClr val="CC0066"/>
            </a:solidFill>
            <a:round/>
            <a:tailEnd type="triangle" w="med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" name="Line 16"/>
          <p:cNvSpPr>
            <a:spLocks noChangeShapeType="1"/>
          </p:cNvSpPr>
          <p:nvPr/>
        </p:nvSpPr>
        <p:spPr bwMode="auto">
          <a:xfrm flipV="1">
            <a:off x="5880100" y="3111500"/>
            <a:ext cx="1588" cy="685800"/>
          </a:xfrm>
          <a:prstGeom prst="line">
            <a:avLst/>
          </a:prstGeom>
          <a:noFill/>
          <a:ln w="38100">
            <a:solidFill>
              <a:srgbClr val="CC0066"/>
            </a:solidFill>
            <a:round/>
            <a:tailEnd type="triangle" w="med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" name="Line 17"/>
          <p:cNvSpPr>
            <a:spLocks noChangeShapeType="1"/>
          </p:cNvSpPr>
          <p:nvPr/>
        </p:nvSpPr>
        <p:spPr bwMode="auto">
          <a:xfrm flipV="1">
            <a:off x="7104063" y="3111500"/>
            <a:ext cx="1587" cy="685800"/>
          </a:xfrm>
          <a:prstGeom prst="line">
            <a:avLst/>
          </a:prstGeom>
          <a:noFill/>
          <a:ln w="38100">
            <a:solidFill>
              <a:srgbClr val="CC0066"/>
            </a:solidFill>
            <a:round/>
            <a:tailEnd type="triangle" w="med" len="sm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35" grpId="0" bldLvl="0" animBg="1"/>
      <p:bldP spid="38" grpId="0"/>
      <p:bldP spid="39" grpId="0"/>
      <p:bldP spid="40" grpId="0"/>
      <p:bldP spid="41" grpId="0"/>
      <p:bldP spid="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2692400" y="3184002"/>
            <a:ext cx="7148513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kumimoji="1"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kumimoji="1" lang="en-US" altLang="zh-CN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kumimoji="1"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 - </a:t>
            </a:r>
            <a:r>
              <a:rPr kumimoji="1" lang="en-US" altLang="zh-CN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kumimoji="1"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kumimoji="1" lang="en-US" altLang="zh-CN" sz="2400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kumimoji="1"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= </a:t>
            </a:r>
            <a:r>
              <a:rPr kumimoji="1" lang="en-US" altLang="zh-CN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kumimoji="1" lang="en-US" altLang="zh-CN" sz="2400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kumimoji="1"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  -  2 </a:t>
            </a:r>
            <a:r>
              <a:rPr kumimoji="1" lang="en-US" altLang="zh-CN" sz="24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kumimoji="1"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  +  </a:t>
            </a:r>
            <a:r>
              <a:rPr kumimoji="1" lang="en-US" altLang="zh-CN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kumimoji="1" lang="en-US" altLang="zh-CN" sz="2400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kumimoji="1" lang="en-US" altLang="zh-CN" sz="2400" b="1" baseline="300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3" name="Line 8"/>
          <p:cNvSpPr>
            <a:spLocks noChangeShapeType="1"/>
          </p:cNvSpPr>
          <p:nvPr/>
        </p:nvSpPr>
        <p:spPr bwMode="auto">
          <a:xfrm flipV="1">
            <a:off x="2927350" y="2485502"/>
            <a:ext cx="4763" cy="669925"/>
          </a:xfrm>
          <a:prstGeom prst="line">
            <a:avLst/>
          </a:prstGeom>
          <a:noFill/>
          <a:ln w="38100">
            <a:solidFill>
              <a:srgbClr val="FF9966"/>
            </a:solidFill>
            <a:round/>
            <a:tailEnd type="triangle" w="med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Text Box 9"/>
          <p:cNvSpPr txBox="1">
            <a:spLocks noChangeArrowheads="1"/>
          </p:cNvSpPr>
          <p:nvPr/>
        </p:nvSpPr>
        <p:spPr bwMode="auto">
          <a:xfrm>
            <a:off x="3792538" y="1815577"/>
            <a:ext cx="1193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2400" b="1" baseline="300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5" name="Line 14"/>
          <p:cNvSpPr>
            <a:spLocks noChangeShapeType="1"/>
          </p:cNvSpPr>
          <p:nvPr/>
        </p:nvSpPr>
        <p:spPr bwMode="auto">
          <a:xfrm flipH="1" flipV="1">
            <a:off x="3359150" y="2515665"/>
            <a:ext cx="1588" cy="625475"/>
          </a:xfrm>
          <a:prstGeom prst="line">
            <a:avLst/>
          </a:prstGeom>
          <a:noFill/>
          <a:ln w="38100">
            <a:solidFill>
              <a:srgbClr val="FF9966"/>
            </a:solidFill>
            <a:round/>
            <a:tailEnd type="triangle" w="med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Line 15"/>
          <p:cNvSpPr>
            <a:spLocks noChangeShapeType="1"/>
          </p:cNvSpPr>
          <p:nvPr/>
        </p:nvSpPr>
        <p:spPr bwMode="auto">
          <a:xfrm flipV="1">
            <a:off x="4008438" y="2485502"/>
            <a:ext cx="1587" cy="685800"/>
          </a:xfrm>
          <a:prstGeom prst="line">
            <a:avLst/>
          </a:prstGeom>
          <a:noFill/>
          <a:ln w="38100">
            <a:solidFill>
              <a:srgbClr val="FF9966"/>
            </a:solidFill>
            <a:round/>
            <a:tailEnd type="triangle" w="med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Line 16"/>
          <p:cNvSpPr>
            <a:spLocks noChangeShapeType="1"/>
          </p:cNvSpPr>
          <p:nvPr/>
        </p:nvSpPr>
        <p:spPr bwMode="auto">
          <a:xfrm flipV="1">
            <a:off x="4727575" y="2483915"/>
            <a:ext cx="1588" cy="685800"/>
          </a:xfrm>
          <a:prstGeom prst="line">
            <a:avLst/>
          </a:prstGeom>
          <a:noFill/>
          <a:ln w="38100">
            <a:solidFill>
              <a:srgbClr val="FF9966"/>
            </a:solidFill>
            <a:round/>
            <a:tailEnd type="triangle" w="med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Line 17"/>
          <p:cNvSpPr>
            <a:spLocks noChangeShapeType="1"/>
          </p:cNvSpPr>
          <p:nvPr/>
        </p:nvSpPr>
        <p:spPr bwMode="auto">
          <a:xfrm flipV="1">
            <a:off x="6167438" y="2493440"/>
            <a:ext cx="1587" cy="685800"/>
          </a:xfrm>
          <a:prstGeom prst="line">
            <a:avLst/>
          </a:prstGeom>
          <a:noFill/>
          <a:ln w="38100">
            <a:solidFill>
              <a:srgbClr val="FF9966"/>
            </a:solidFill>
            <a:round/>
            <a:tailEnd type="triangle" w="med" len="sm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9" name="组合 20"/>
          <p:cNvGrpSpPr/>
          <p:nvPr/>
        </p:nvGrpSpPr>
        <p:grpSpPr bwMode="auto">
          <a:xfrm>
            <a:off x="2819400" y="621777"/>
            <a:ext cx="4606925" cy="930275"/>
            <a:chOff x="1295400" y="1412875"/>
            <a:chExt cx="4606925" cy="930275"/>
          </a:xfrm>
        </p:grpSpPr>
        <p:sp>
          <p:nvSpPr>
            <p:cNvPr id="30" name="Text Box 6"/>
            <p:cNvSpPr txBox="1">
              <a:spLocks noChangeArrowheads="1"/>
            </p:cNvSpPr>
            <p:nvPr/>
          </p:nvSpPr>
          <p:spPr bwMode="auto">
            <a:xfrm>
              <a:off x="1295400" y="1630363"/>
              <a:ext cx="4606925" cy="4603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(2) (</a:t>
              </a:r>
              <a:r>
                <a:rPr lang="en-US" altLang="zh-CN" sz="2400" b="1" i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y</a:t>
              </a: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-     )</a:t>
              </a:r>
              <a:r>
                <a:rPr lang="en-US" altLang="zh-CN" sz="2400" b="1" baseline="3000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2</a:t>
              </a: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.</a:t>
              </a:r>
              <a:endPara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graphicFrame>
          <p:nvGraphicFramePr>
            <p:cNvPr id="31" name="Object 19"/>
            <p:cNvGraphicFramePr/>
            <p:nvPr/>
          </p:nvGraphicFramePr>
          <p:xfrm>
            <a:off x="2195513" y="1412875"/>
            <a:ext cx="360362" cy="9302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3" name="" r:id="rId1" imgW="3657600" imgH="9448800" progId="Equation.3">
                    <p:embed/>
                  </p:oleObj>
                </mc:Choice>
                <mc:Fallback>
                  <p:oleObj name="" r:id="rId1" imgW="3657600" imgH="9448800" progId="Equation.3">
                    <p:embed/>
                    <p:pic>
                      <p:nvPicPr>
                        <p:cNvPr id="0" name="Object 19" descr="image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195513" y="1412875"/>
                          <a:ext cx="360362" cy="93027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2" name="组合 39"/>
          <p:cNvGrpSpPr/>
          <p:nvPr/>
        </p:nvGrpSpPr>
        <p:grpSpPr bwMode="auto">
          <a:xfrm>
            <a:off x="3575050" y="3645965"/>
            <a:ext cx="3457575" cy="866775"/>
            <a:chOff x="2051050" y="4436269"/>
            <a:chExt cx="3457575" cy="866775"/>
          </a:xfrm>
        </p:grpSpPr>
        <p:sp>
          <p:nvSpPr>
            <p:cNvPr id="33" name="Text Box 5"/>
            <p:cNvSpPr txBox="1">
              <a:spLocks noChangeArrowheads="1"/>
            </p:cNvSpPr>
            <p:nvPr/>
          </p:nvSpPr>
          <p:spPr bwMode="auto">
            <a:xfrm>
              <a:off x="2051050" y="4695825"/>
              <a:ext cx="2051050" cy="4603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=</a:t>
              </a: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y</a:t>
              </a:r>
              <a:r>
                <a:rPr lang="en-US" altLang="zh-CN" sz="2400" b="1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2</a:t>
              </a:r>
              <a:endParaRPr lang="en-US" altLang="zh-CN" sz="24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34" name="Text Box 12"/>
            <p:cNvSpPr txBox="1">
              <a:spLocks noChangeArrowheads="1"/>
            </p:cNvSpPr>
            <p:nvPr/>
          </p:nvSpPr>
          <p:spPr bwMode="auto">
            <a:xfrm>
              <a:off x="2627313" y="4652963"/>
              <a:ext cx="2390775" cy="4603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-</a:t>
              </a: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y</a:t>
              </a:r>
              <a:endParaRPr lang="en-US" altLang="zh-CN" sz="2400" b="1" i="1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Text Box 13"/>
            <p:cNvSpPr txBox="1">
              <a:spLocks noChangeArrowheads="1"/>
            </p:cNvSpPr>
            <p:nvPr/>
          </p:nvSpPr>
          <p:spPr bwMode="auto">
            <a:xfrm>
              <a:off x="3117850" y="4652963"/>
              <a:ext cx="2390775" cy="4603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endParaRPr lang="en-US" altLang="zh-CN" sz="2400" b="1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36" name="Object 22"/>
            <p:cNvGraphicFramePr/>
            <p:nvPr/>
          </p:nvGraphicFramePr>
          <p:xfrm>
            <a:off x="3522187" y="4436269"/>
            <a:ext cx="418465" cy="8667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4" name="" r:id="rId3" imgW="4572000" imgH="9448800" progId="Equation.DSMT4">
                    <p:embed/>
                  </p:oleObj>
                </mc:Choice>
                <mc:Fallback>
                  <p:oleObj name="" r:id="rId3" imgW="4572000" imgH="9448800" progId="Equation.DSMT4">
                    <p:embed/>
                    <p:pic>
                      <p:nvPicPr>
                        <p:cNvPr id="0" name="Object 22" descr="image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522187" y="4436269"/>
                          <a:ext cx="418465" cy="86677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7" name="组合 22"/>
          <p:cNvGrpSpPr/>
          <p:nvPr/>
        </p:nvGrpSpPr>
        <p:grpSpPr bwMode="auto">
          <a:xfrm>
            <a:off x="1990725" y="1629840"/>
            <a:ext cx="5972175" cy="788987"/>
            <a:chOff x="447675" y="2419986"/>
            <a:chExt cx="5972175" cy="789305"/>
          </a:xfrm>
        </p:grpSpPr>
        <p:sp>
          <p:nvSpPr>
            <p:cNvPr id="38" name="Text Box 4"/>
            <p:cNvSpPr txBox="1">
              <a:spLocks noChangeArrowheads="1"/>
            </p:cNvSpPr>
            <p:nvPr/>
          </p:nvSpPr>
          <p:spPr bwMode="auto">
            <a:xfrm>
              <a:off x="447675" y="2524125"/>
              <a:ext cx="5972175" cy="46056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解： </a:t>
              </a: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(</a:t>
              </a: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y</a:t>
              </a: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-    )</a:t>
              </a:r>
              <a:r>
                <a:rPr lang="en-US" altLang="zh-CN" sz="2400" b="1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2</a:t>
              </a: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=</a:t>
              </a:r>
              <a:endParaRPr lang="en-US" altLang="zh-CN" sz="24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graphicFrame>
          <p:nvGraphicFramePr>
            <p:cNvPr id="39" name="Object 20"/>
            <p:cNvGraphicFramePr/>
            <p:nvPr/>
          </p:nvGraphicFramePr>
          <p:xfrm>
            <a:off x="1619250" y="2419986"/>
            <a:ext cx="304800" cy="7893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5" name="" r:id="rId5" imgW="3657600" imgH="9448800" progId="Equation.DSMT4">
                    <p:embed/>
                  </p:oleObj>
                </mc:Choice>
                <mc:Fallback>
                  <p:oleObj name="" r:id="rId5" imgW="3657600" imgH="9448800" progId="Equation.DSMT4">
                    <p:embed/>
                    <p:pic>
                      <p:nvPicPr>
                        <p:cNvPr id="0" name="Object 20" descr="image5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619250" y="2419986"/>
                          <a:ext cx="304800" cy="78930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0" name="组合 38"/>
          <p:cNvGrpSpPr/>
          <p:nvPr/>
        </p:nvGrpSpPr>
        <p:grpSpPr bwMode="auto">
          <a:xfrm>
            <a:off x="5375275" y="1558402"/>
            <a:ext cx="2901950" cy="936625"/>
            <a:chOff x="3851275" y="2348707"/>
            <a:chExt cx="2901950" cy="936625"/>
          </a:xfrm>
        </p:grpSpPr>
        <p:sp>
          <p:nvSpPr>
            <p:cNvPr id="41" name="Text Box 11"/>
            <p:cNvSpPr txBox="1">
              <a:spLocks noChangeArrowheads="1"/>
            </p:cNvSpPr>
            <p:nvPr/>
          </p:nvSpPr>
          <p:spPr bwMode="auto">
            <a:xfrm>
              <a:off x="3851275" y="2606675"/>
              <a:ext cx="2901950" cy="4603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+ (      )</a:t>
              </a:r>
              <a:r>
                <a:rPr lang="en-US" altLang="zh-CN" sz="2400" b="1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2</a:t>
              </a:r>
              <a:endParaRPr lang="en-US" altLang="zh-CN" sz="24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graphicFrame>
          <p:nvGraphicFramePr>
            <p:cNvPr id="42" name="Object 21"/>
            <p:cNvGraphicFramePr/>
            <p:nvPr/>
          </p:nvGraphicFramePr>
          <p:xfrm>
            <a:off x="4500563" y="2348707"/>
            <a:ext cx="361950" cy="9366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7" imgW="3657600" imgH="9448800" progId="Equation.DSMT4">
                    <p:embed/>
                  </p:oleObj>
                </mc:Choice>
                <mc:Fallback>
                  <p:oleObj name="" r:id="rId7" imgW="3657600" imgH="9448800" progId="Equation.DSMT4">
                    <p:embed/>
                    <p:pic>
                      <p:nvPicPr>
                        <p:cNvPr id="0" name="Object 21" descr="image6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4500563" y="2348707"/>
                          <a:ext cx="361950" cy="93662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3" name="组合 23"/>
          <p:cNvGrpSpPr/>
          <p:nvPr/>
        </p:nvGrpSpPr>
        <p:grpSpPr bwMode="auto">
          <a:xfrm>
            <a:off x="4224338" y="1558402"/>
            <a:ext cx="4435475" cy="863600"/>
            <a:chOff x="2700338" y="2348707"/>
            <a:chExt cx="4435475" cy="863600"/>
          </a:xfrm>
        </p:grpSpPr>
        <p:sp>
          <p:nvSpPr>
            <p:cNvPr id="44" name="Text Box 10"/>
            <p:cNvSpPr txBox="1">
              <a:spLocks noChangeArrowheads="1"/>
            </p:cNvSpPr>
            <p:nvPr/>
          </p:nvSpPr>
          <p:spPr bwMode="auto">
            <a:xfrm>
              <a:off x="2700338" y="2565400"/>
              <a:ext cx="4435475" cy="4603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-2</a:t>
              </a: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•</a:t>
              </a: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y</a:t>
              </a:r>
              <a:r>
                <a:rPr lang="en-US" altLang="zh-CN" sz="2400" b="1">
                  <a:solidFill>
                    <a:srgbClr val="FF0000"/>
                  </a:solidFill>
                </a:rPr>
                <a:t>•</a:t>
              </a:r>
              <a:endParaRPr lang="en-US" altLang="zh-CN" sz="2400" b="1">
                <a:solidFill>
                  <a:srgbClr val="FF0000"/>
                </a:solidFill>
              </a:endParaRPr>
            </a:p>
          </p:txBody>
        </p:sp>
        <p:graphicFrame>
          <p:nvGraphicFramePr>
            <p:cNvPr id="45" name="Object 23"/>
            <p:cNvGraphicFramePr/>
            <p:nvPr/>
          </p:nvGraphicFramePr>
          <p:xfrm>
            <a:off x="3446463" y="2348707"/>
            <a:ext cx="333375" cy="863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" name="" r:id="rId9" imgW="3657600" imgH="9448800" progId="Equation.DSMT4">
                    <p:embed/>
                  </p:oleObj>
                </mc:Choice>
                <mc:Fallback>
                  <p:oleObj name="" r:id="rId9" imgW="3657600" imgH="9448800" progId="Equation.DSMT4">
                    <p:embed/>
                    <p:pic>
                      <p:nvPicPr>
                        <p:cNvPr id="0" name="Object 23" descr="image7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446463" y="2348707"/>
                          <a:ext cx="333375" cy="86360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99"/>
          <p:cNvSpPr txBox="1"/>
          <p:nvPr/>
        </p:nvSpPr>
        <p:spPr>
          <a:xfrm>
            <a:off x="1971675" y="1076325"/>
            <a:ext cx="6318250" cy="189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利用完全平方公式计算：</a:t>
            </a:r>
            <a:endParaRPr lang="zh-CN" altLang="en-US" sz="280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(1)(5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aseline="3000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；             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(2)(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aseline="3000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zh-CN" altLang="en-US" sz="280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(3)(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aseline="3000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zh-CN" altLang="en-US" sz="28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10" name="文本框 1"/>
          <p:cNvSpPr txBox="1"/>
          <p:nvPr/>
        </p:nvSpPr>
        <p:spPr>
          <a:xfrm>
            <a:off x="1971675" y="558800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练一练</a:t>
            </a:r>
            <a:endParaRPr lang="zh-CN" altLang="en-US" sz="2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82900" y="4638675"/>
            <a:ext cx="73120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266700"/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(3)(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9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6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22525" y="3251200"/>
            <a:ext cx="49758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解：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(1)(5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25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10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＋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；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65475" y="3944938"/>
            <a:ext cx="58610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(2)(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4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n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9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＋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24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mn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＋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16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n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；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2659651" y="940125"/>
            <a:ext cx="299243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(1) 102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2028825" y="1443363"/>
            <a:ext cx="27114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: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原式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3359150" y="1443363"/>
            <a:ext cx="27114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 (100+2)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3369570" y="2099000"/>
            <a:ext cx="43021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=10000+400+4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3370051" y="2819725"/>
            <a:ext cx="2525712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=10404.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6" name="Text Box 9"/>
          <p:cNvSpPr txBox="1">
            <a:spLocks noChangeArrowheads="1"/>
          </p:cNvSpPr>
          <p:nvPr/>
        </p:nvSpPr>
        <p:spPr bwMode="auto">
          <a:xfrm>
            <a:off x="6619974" y="982988"/>
            <a:ext cx="24320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(2) 99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9" name="Text Box 14"/>
          <p:cNvSpPr txBox="1">
            <a:spLocks noChangeArrowheads="1"/>
          </p:cNvSpPr>
          <p:nvPr/>
        </p:nvSpPr>
        <p:spPr bwMode="auto">
          <a:xfrm>
            <a:off x="2093800" y="363863"/>
            <a:ext cx="72961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kumimoji="1" lang="en-US" altLang="zh-CN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【</a:t>
            </a:r>
            <a:r>
              <a:rPr kumimoji="1" lang="zh-CN" alt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例</a:t>
            </a:r>
            <a:r>
              <a:rPr kumimoji="1" lang="en-US" altLang="zh-CN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2 】</a:t>
            </a:r>
            <a:r>
              <a:rPr kumimoji="1" lang="zh-CN" altLang="en-US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运用</a:t>
            </a:r>
            <a:r>
              <a:rPr kumimoji="1"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完全平方公式计算：</a:t>
            </a:r>
            <a:endParaRPr kumimoji="1"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" name="Text Box 42"/>
          <p:cNvSpPr txBox="1">
            <a:spLocks noChangeArrowheads="1"/>
          </p:cNvSpPr>
          <p:nvPr/>
        </p:nvSpPr>
        <p:spPr bwMode="auto">
          <a:xfrm>
            <a:off x="2896236" y="4542163"/>
            <a:ext cx="18002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" name="Text Box 64"/>
          <p:cNvSpPr txBox="1">
            <a:spLocks noChangeArrowheads="1"/>
          </p:cNvSpPr>
          <p:nvPr/>
        </p:nvSpPr>
        <p:spPr bwMode="auto">
          <a:xfrm>
            <a:off x="2248536" y="3892875"/>
            <a:ext cx="5688013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解题小结：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利用完全平方公式计算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:</a:t>
            </a:r>
            <a:endParaRPr lang="en-US" altLang="zh-CN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Text Box 65"/>
          <p:cNvSpPr txBox="1">
            <a:spLocks noChangeArrowheads="1"/>
          </p:cNvSpPr>
          <p:nvPr/>
        </p:nvSpPr>
        <p:spPr bwMode="auto">
          <a:xfrm>
            <a:off x="2464436" y="4397700"/>
            <a:ext cx="453707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1.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先选择公式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;</a:t>
            </a:r>
            <a:endParaRPr lang="en-US" altLang="zh-CN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" name="Text Box 66"/>
          <p:cNvSpPr txBox="1">
            <a:spLocks noChangeArrowheads="1"/>
          </p:cNvSpPr>
          <p:nvPr/>
        </p:nvSpPr>
        <p:spPr bwMode="auto">
          <a:xfrm>
            <a:off x="2464436" y="5334325"/>
            <a:ext cx="172878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3.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化简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.</a:t>
            </a:r>
            <a:endParaRPr lang="en-US" altLang="zh-CN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Text Box 63"/>
          <p:cNvSpPr txBox="1">
            <a:spLocks noChangeArrowheads="1"/>
          </p:cNvSpPr>
          <p:nvPr/>
        </p:nvSpPr>
        <p:spPr bwMode="auto">
          <a:xfrm>
            <a:off x="2464436" y="4886650"/>
            <a:ext cx="26638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2.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准确代入公式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;</a:t>
            </a:r>
            <a:endParaRPr lang="en-US" altLang="zh-CN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35" name="Text Box 11"/>
          <p:cNvSpPr txBox="1">
            <a:spLocks noChangeArrowheads="1"/>
          </p:cNvSpPr>
          <p:nvPr/>
        </p:nvSpPr>
        <p:spPr bwMode="auto">
          <a:xfrm>
            <a:off x="6826038" y="1478198"/>
            <a:ext cx="38290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 (100 –1)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6" name="Text Box 12"/>
          <p:cNvSpPr txBox="1">
            <a:spLocks noChangeArrowheads="1"/>
          </p:cNvSpPr>
          <p:nvPr/>
        </p:nvSpPr>
        <p:spPr bwMode="auto">
          <a:xfrm>
            <a:off x="6826038" y="2116373"/>
            <a:ext cx="5237163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=10000 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200+1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7" name="Text Box 13"/>
          <p:cNvSpPr txBox="1">
            <a:spLocks noChangeArrowheads="1"/>
          </p:cNvSpPr>
          <p:nvPr/>
        </p:nvSpPr>
        <p:spPr bwMode="auto">
          <a:xfrm>
            <a:off x="6837419" y="2739870"/>
            <a:ext cx="289877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=9801.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8" name="Text Box 5"/>
          <p:cNvSpPr txBox="1">
            <a:spLocks noChangeArrowheads="1"/>
          </p:cNvSpPr>
          <p:nvPr/>
        </p:nvSpPr>
        <p:spPr bwMode="auto">
          <a:xfrm>
            <a:off x="5571697" y="1462198"/>
            <a:ext cx="27114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: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原式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4" grpId="0"/>
      <p:bldP spid="25" grpId="0"/>
      <p:bldP spid="30" grpId="0"/>
      <p:bldP spid="31" grpId="0" bldLvl="0" animBg="1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978025" y="419100"/>
            <a:ext cx="7065963" cy="12966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kumimoji="1" lang="en-US" altLang="zh-CN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【</a:t>
            </a:r>
            <a:r>
              <a:rPr kumimoji="1" lang="zh-CN" alt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例</a:t>
            </a:r>
            <a:r>
              <a:rPr kumimoji="1" lang="en-US" altLang="zh-CN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3 】</a:t>
            </a:r>
            <a:r>
              <a:rPr kumimoji="1" lang="en-US" altLang="zh-CN" sz="2800" b="1" noProof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zh-CN" altLang="en-US" sz="2800" noProof="1">
                <a:latin typeface="Times New Roman" panose="02020603050405020304" pitchFamily="18" charset="0"/>
                <a:ea typeface="黑体" panose="02010609060101010101" charset="-122"/>
                <a:cs typeface="宋体" panose="02010600030101010101" pitchFamily="2" charset="-122"/>
              </a:rPr>
              <a:t>已知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charset="-122"/>
                <a:cs typeface="宋体" panose="02010600030101010101" pitchFamily="2" charset="-122"/>
              </a:rPr>
              <a:t>x</a:t>
            </a:r>
            <a:r>
              <a:rPr lang="zh-CN" altLang="en-US" sz="2800" noProof="1">
                <a:latin typeface="Times New Roman" panose="02020603050405020304" pitchFamily="18" charset="0"/>
                <a:ea typeface="黑体" panose="02010609060101010101" charset="-122"/>
                <a:cs typeface="宋体" panose="02010600030101010101" pitchFamily="2" charset="-122"/>
              </a:rPr>
              <a:t>－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charset="-122"/>
                <a:cs typeface="宋体" panose="02010600030101010101" pitchFamily="2" charset="-122"/>
              </a:rPr>
              <a:t>y</a:t>
            </a:r>
            <a:r>
              <a:rPr lang="zh-CN" altLang="en-US" sz="2800" noProof="1">
                <a:latin typeface="Times New Roman" panose="02020603050405020304" pitchFamily="18" charset="0"/>
                <a:ea typeface="黑体" panose="02010609060101010101" charset="-122"/>
                <a:cs typeface="宋体" panose="02010600030101010101" pitchFamily="2" charset="-122"/>
              </a:rPr>
              <a:t>＝</a:t>
            </a:r>
            <a:r>
              <a:rPr lang="en-US" altLang="zh-CN" sz="2800" noProof="1">
                <a:latin typeface="Times New Roman" panose="02020603050405020304" pitchFamily="18" charset="0"/>
                <a:ea typeface="黑体" panose="02010609060101010101" charset="-122"/>
                <a:cs typeface="宋体" panose="02010600030101010101" pitchFamily="2" charset="-122"/>
              </a:rPr>
              <a:t>6</a:t>
            </a:r>
            <a:r>
              <a:rPr lang="zh-CN" altLang="en-US" sz="2800" noProof="1">
                <a:latin typeface="Times New Roman" panose="02020603050405020304" pitchFamily="18" charset="0"/>
                <a:ea typeface="黑体" panose="02010609060101010101" charset="-122"/>
                <a:cs typeface="宋体" panose="02010600030101010101" pitchFamily="2" charset="-122"/>
              </a:rPr>
              <a:t>，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charset="-122"/>
                <a:cs typeface="宋体" panose="02010600030101010101" pitchFamily="2" charset="-122"/>
              </a:rPr>
              <a:t>xy</a:t>
            </a:r>
            <a:r>
              <a:rPr lang="zh-CN" altLang="en-US" sz="2800" noProof="1">
                <a:latin typeface="Times New Roman" panose="02020603050405020304" pitchFamily="18" charset="0"/>
                <a:ea typeface="黑体" panose="02010609060101010101" charset="-122"/>
                <a:cs typeface="宋体" panose="02010600030101010101" pitchFamily="2" charset="-122"/>
              </a:rPr>
              <a:t>＝－</a:t>
            </a:r>
            <a:r>
              <a:rPr lang="en-US" altLang="zh-CN" sz="2800" noProof="1">
                <a:latin typeface="Times New Roman" panose="02020603050405020304" pitchFamily="18" charset="0"/>
                <a:ea typeface="黑体" panose="02010609060101010101" charset="-122"/>
                <a:cs typeface="宋体" panose="02010600030101010101" pitchFamily="2" charset="-122"/>
              </a:rPr>
              <a:t>8.</a:t>
            </a:r>
            <a:r>
              <a:rPr lang="zh-CN" altLang="en-US" sz="2800" noProof="1">
                <a:latin typeface="Times New Roman" panose="02020603050405020304" pitchFamily="18" charset="0"/>
                <a:ea typeface="黑体" panose="02010609060101010101" charset="-122"/>
                <a:cs typeface="宋体" panose="02010600030101010101" pitchFamily="2" charset="-122"/>
              </a:rPr>
              <a:t>求</a:t>
            </a:r>
            <a:r>
              <a:rPr lang="en-US" altLang="zh-CN" sz="2800" noProof="1">
                <a:latin typeface="Times New Roman" panose="02020603050405020304" pitchFamily="18" charset="0"/>
                <a:ea typeface="黑体" panose="02010609060101010101" charset="-122"/>
                <a:cs typeface="宋体" panose="02010600030101010101" pitchFamily="2" charset="-122"/>
              </a:rPr>
              <a:t>:</a:t>
            </a:r>
            <a:endParaRPr lang="en-US" altLang="zh-CN" sz="2800" noProof="1">
              <a:latin typeface="Times New Roman" panose="02020603050405020304" pitchFamily="18" charset="0"/>
              <a:ea typeface="黑体" panose="02010609060101010101" charset="-122"/>
              <a:cs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noProof="1">
                <a:latin typeface="Times New Roman" panose="02020603050405020304" pitchFamily="18" charset="0"/>
                <a:ea typeface="黑体" panose="02010609060101010101" charset="-122"/>
                <a:cs typeface="宋体" panose="02010600030101010101" pitchFamily="2" charset="-122"/>
              </a:rPr>
              <a:t> (1) 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charset="-122"/>
                <a:cs typeface="宋体" panose="02010600030101010101" pitchFamily="2" charset="-122"/>
              </a:rPr>
              <a:t>x</a:t>
            </a:r>
            <a:r>
              <a:rPr lang="en-US" altLang="zh-CN" sz="2800" baseline="30000" noProof="1">
                <a:latin typeface="Times New Roman" panose="02020603050405020304" pitchFamily="18" charset="0"/>
                <a:ea typeface="黑体" panose="02010609060101010101" charset="-122"/>
                <a:cs typeface="宋体" panose="02010600030101010101" pitchFamily="2" charset="-122"/>
              </a:rPr>
              <a:t>2</a:t>
            </a:r>
            <a:r>
              <a:rPr lang="zh-CN" altLang="en-US" sz="2800" noProof="1">
                <a:latin typeface="Times New Roman" panose="02020603050405020304" pitchFamily="18" charset="0"/>
                <a:ea typeface="黑体" panose="02010609060101010101" charset="-122"/>
                <a:cs typeface="宋体" panose="02010600030101010101" pitchFamily="2" charset="-122"/>
              </a:rPr>
              <a:t>＋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charset="-122"/>
                <a:cs typeface="宋体" panose="02010600030101010101" pitchFamily="2" charset="-122"/>
              </a:rPr>
              <a:t>y</a:t>
            </a:r>
            <a:r>
              <a:rPr lang="en-US" altLang="zh-CN" sz="2800" baseline="30000" noProof="1">
                <a:latin typeface="Times New Roman" panose="02020603050405020304" pitchFamily="18" charset="0"/>
                <a:ea typeface="黑体" panose="02010609060101010101" charset="-122"/>
                <a:cs typeface="宋体" panose="02010600030101010101" pitchFamily="2" charset="-122"/>
              </a:rPr>
              <a:t>2</a:t>
            </a:r>
            <a:r>
              <a:rPr lang="zh-CN" altLang="en-US" sz="2800" noProof="1">
                <a:latin typeface="Times New Roman" panose="02020603050405020304" pitchFamily="18" charset="0"/>
                <a:ea typeface="黑体" panose="02010609060101010101" charset="-122"/>
                <a:cs typeface="宋体" panose="02010600030101010101" pitchFamily="2" charset="-122"/>
              </a:rPr>
              <a:t>的值；  </a:t>
            </a:r>
            <a:r>
              <a:rPr lang="en-US" altLang="zh-CN" sz="2800" noProof="1">
                <a:latin typeface="Times New Roman" panose="02020603050405020304" pitchFamily="18" charset="0"/>
                <a:ea typeface="黑体" panose="02010609060101010101" charset="-122"/>
                <a:cs typeface="宋体" panose="02010600030101010101" pitchFamily="2" charset="-122"/>
              </a:rPr>
              <a:t>(2)(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charset="-122"/>
                <a:cs typeface="宋体" panose="02010600030101010101" pitchFamily="2" charset="-122"/>
              </a:rPr>
              <a:t>x</a:t>
            </a:r>
            <a:r>
              <a:rPr lang="en-US" altLang="zh-CN" sz="2800" noProof="1">
                <a:latin typeface="Times New Roman" panose="02020603050405020304" pitchFamily="18" charset="0"/>
                <a:ea typeface="黑体" panose="02010609060101010101" charset="-122"/>
                <a:cs typeface="宋体" panose="02010600030101010101" pitchFamily="2" charset="-122"/>
              </a:rPr>
              <a:t>+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charset="-122"/>
                <a:cs typeface="宋体" panose="02010600030101010101" pitchFamily="2" charset="-122"/>
              </a:rPr>
              <a:t>y</a:t>
            </a:r>
            <a:r>
              <a:rPr lang="en-US" altLang="zh-CN" sz="2800" noProof="1">
                <a:latin typeface="Times New Roman" panose="02020603050405020304" pitchFamily="18" charset="0"/>
                <a:ea typeface="黑体" panose="02010609060101010101" charset="-122"/>
                <a:cs typeface="宋体" panose="02010600030101010101" pitchFamily="2" charset="-122"/>
              </a:rPr>
              <a:t>)</a:t>
            </a:r>
            <a:r>
              <a:rPr lang="en-US" altLang="zh-CN" sz="2800" baseline="30000" noProof="1">
                <a:latin typeface="Times New Roman" panose="02020603050405020304" pitchFamily="18" charset="0"/>
                <a:ea typeface="黑体" panose="02010609060101010101" charset="-122"/>
                <a:cs typeface="宋体" panose="02010600030101010101" pitchFamily="2" charset="-122"/>
              </a:rPr>
              <a:t>2</a:t>
            </a:r>
            <a:r>
              <a:rPr lang="zh-CN" altLang="en-US" sz="2800" noProof="1">
                <a:latin typeface="Times New Roman" panose="02020603050405020304" pitchFamily="18" charset="0"/>
                <a:ea typeface="黑体" panose="02010609060101010101" charset="-122"/>
                <a:cs typeface="宋体" panose="02010600030101010101" pitchFamily="2" charset="-122"/>
                <a:sym typeface="+mn-ea"/>
              </a:rPr>
              <a:t>的值</a:t>
            </a:r>
            <a:r>
              <a:rPr lang="en-US" altLang="zh-CN" sz="2800" noProof="1">
                <a:latin typeface="Times New Roman" panose="02020603050405020304" pitchFamily="18" charset="0"/>
                <a:ea typeface="黑体" panose="02010609060101010101" charset="-122"/>
                <a:cs typeface="宋体" panose="02010600030101010101" pitchFamily="2" charset="-122"/>
                <a:sym typeface="+mn-ea"/>
              </a:rPr>
              <a:t>.</a:t>
            </a:r>
            <a:endParaRPr lang="en-US" altLang="zh-CN" sz="2800" baseline="30000" noProof="1">
              <a:latin typeface="Times New Roman" panose="02020603050405020304" pitchFamily="18" charset="0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14800" y="3563938"/>
            <a:ext cx="28622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266700"/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36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16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20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90750" y="1704975"/>
            <a:ext cx="47853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解：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(1)∵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6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xy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＝－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8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51200" y="2374900"/>
            <a:ext cx="36703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＝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＋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xy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43250" y="3044825"/>
            <a:ext cx="36703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∴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＋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＋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xy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44800" y="4181475"/>
            <a:ext cx="44831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(2)∵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＋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20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xy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＝－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8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51200" y="4910138"/>
            <a:ext cx="49847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∴(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＝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＋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＋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xy</a:t>
            </a:r>
            <a:endParaRPr lang="en-US" altLang="zh-CN" sz="2800" i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81475" y="5516563"/>
            <a:ext cx="28622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266700"/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20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16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4.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47232" y="466661"/>
            <a:ext cx="1997710" cy="612775"/>
            <a:chOff x="3590568" y="400194"/>
            <a:chExt cx="5213316" cy="1031890"/>
          </a:xfrm>
        </p:grpSpPr>
        <p:grpSp>
          <p:nvGrpSpPr>
            <p:cNvPr id="13314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4" name="圆角矩形 3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7" name="圆角矩形 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8" name="TextBox 19"/>
              <p:cNvSpPr txBox="1"/>
              <p:nvPr/>
            </p:nvSpPr>
            <p:spPr>
              <a:xfrm>
                <a:off x="7752953" y="5433395"/>
                <a:ext cx="278798" cy="213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3317" name="矩形 22"/>
            <p:cNvSpPr/>
            <p:nvPr/>
          </p:nvSpPr>
          <p:spPr>
            <a:xfrm>
              <a:off x="4219481" y="474234"/>
              <a:ext cx="4283494" cy="8789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903144" y="1270164"/>
            <a:ext cx="5284470" cy="46037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宋体" panose="02010600030101010101" pitchFamily="2" charset="-122"/>
              </a:rPr>
              <a:t>2.</a:t>
            </a:r>
            <a:r>
              <a:rPr lang="zh-CN" altLang="en-US" sz="2400" b="1" dirty="0" smtClean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宋体" panose="02010600030101010101" pitchFamily="2" charset="-122"/>
              </a:rPr>
              <a:t>添括号法则</a:t>
            </a:r>
            <a:endParaRPr lang="en-US" altLang="zh-CN" sz="2400" b="1" dirty="0" smtClean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068531" y="3499555"/>
            <a:ext cx="7972745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    添括号时，如果括号前面是正号，括到括号里的各项都不变符号；如果括号前面是负号，括到括号里的各项都改变符号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875052" y="1913127"/>
            <a:ext cx="5902503" cy="1531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b="1" i="1" dirty="0" smtClean="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3600" b="1" i="1" dirty="0" smtClean="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3600" b="1" dirty="0" smtClean="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</a:t>
            </a:r>
            <a:r>
              <a:rPr lang="en-US" altLang="zh-CN" sz="3600" b="1" i="1" dirty="0" smtClean="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 </a:t>
            </a:r>
            <a:r>
              <a:rPr lang="en-US" altLang="zh-CN" sz="3600" b="1" dirty="0" smtClean="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 smtClean="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 </a:t>
            </a:r>
            <a:r>
              <a:rPr lang="en-US" altLang="zh-CN" sz="3600" b="1" dirty="0" smtClean="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 smtClean="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+ </a:t>
            </a:r>
            <a:r>
              <a:rPr lang="en-US" altLang="zh-CN" sz="3600" b="1" dirty="0" smtClean="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altLang="zh-CN" sz="3600" b="1" i="1" dirty="0" smtClean="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3600" b="1" dirty="0" smtClean="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altLang="zh-CN" sz="3600" b="1" i="1" dirty="0" smtClean="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3600" b="1" dirty="0" smtClean="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3600" b="1" dirty="0" smtClean="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en-US" altLang="zh-CN" sz="3600" b="1" dirty="0" smtClean="0">
              <a:solidFill>
                <a:srgbClr val="1D41D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3600" b="1" i="1" dirty="0" smtClean="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b="1" i="1" dirty="0" smtClean="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fr-FR" sz="3600" b="1" dirty="0" smtClean="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3600" b="1" i="1" dirty="0" smtClean="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fr-FR" sz="3600" b="1" dirty="0" smtClean="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3600" b="1" i="1" dirty="0" smtClean="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 </a:t>
            </a:r>
            <a:r>
              <a:rPr lang="en-US" altLang="zh-CN" sz="3600" b="1" dirty="0" smtClean="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 smtClean="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</a:t>
            </a:r>
            <a:r>
              <a:rPr lang="en-US" altLang="zh-CN" sz="3600" b="1" dirty="0" smtClean="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fr-FR" sz="3600" b="1" dirty="0" smtClean="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3600" b="1" dirty="0" smtClean="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 smtClean="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3600" b="1" dirty="0" smtClean="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</a:t>
            </a:r>
            <a:r>
              <a:rPr lang="en-US" altLang="zh-CN" sz="3600" b="1" i="1" dirty="0" smtClean="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3600" b="1" dirty="0" smtClean="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.</a:t>
            </a:r>
            <a:endParaRPr lang="zh-CN" altLang="en-US" sz="3600" b="1" dirty="0">
              <a:solidFill>
                <a:srgbClr val="1D41D5"/>
              </a:solidFill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1900987" y="292991"/>
            <a:ext cx="8058096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hangingPunct="0">
              <a:lnSpc>
                <a:spcPct val="150000"/>
              </a:lnSpc>
              <a:buClr>
                <a:schemeClr val="accent1"/>
              </a:buClr>
              <a:tabLst>
                <a:tab pos="3766820" algn="l"/>
              </a:tabLst>
            </a:pPr>
            <a:r>
              <a:rPr kumimoji="1" lang="en-US" altLang="zh-CN" sz="24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【</a:t>
            </a:r>
            <a:r>
              <a:rPr kumimoji="1" lang="zh-CN" altLang="en-US" sz="24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例</a:t>
            </a:r>
            <a:r>
              <a:rPr kumimoji="1" lang="en-US" altLang="zh-CN" sz="24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 】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运用乘法公式计算：</a:t>
            </a:r>
            <a:endParaRPr lang="zh-CN" altLang="en-US" sz="2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None/>
              <a:tabLst>
                <a:tab pos="3766820" algn="l"/>
              </a:tabLst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(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＋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3)(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－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＋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2311954" y="1515920"/>
            <a:ext cx="6383408" cy="2306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hangingPunct="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None/>
              <a:tabLst>
                <a:tab pos="3766820" algn="l"/>
              </a:tabLst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原式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(2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3)][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3)]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None/>
              <a:tabLst>
                <a:tab pos="3766820" algn="l"/>
              </a:tabLst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None/>
              <a:tabLst>
                <a:tab pos="3766820" algn="l"/>
              </a:tabLst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None/>
              <a:tabLst>
                <a:tab pos="3766820" algn="l"/>
              </a:tabLst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－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3035631" y="370240"/>
            <a:ext cx="217487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hangingPunct="0">
              <a:lnSpc>
                <a:spcPct val="150000"/>
              </a:lnSpc>
              <a:buClr>
                <a:schemeClr val="accent1"/>
              </a:buClr>
              <a:tabLst>
                <a:tab pos="3766820" algn="l"/>
              </a:tabLst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 (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＋ 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+mn-ea"/>
                <a:ea typeface="+mn-ea"/>
                <a:cs typeface="Times New Roman" panose="02020603050405020304" pitchFamily="18" charset="0"/>
              </a:rPr>
              <a:t>-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Rectangle 2"/>
          <p:cNvSpPr txBox="1">
            <a:spLocks noChangeArrowheads="1"/>
          </p:cNvSpPr>
          <p:nvPr/>
        </p:nvSpPr>
        <p:spPr bwMode="auto">
          <a:xfrm>
            <a:off x="2187468" y="1056580"/>
            <a:ext cx="7607229" cy="2306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hangingPunct="0">
              <a:lnSpc>
                <a:spcPct val="150000"/>
              </a:lnSpc>
              <a:buClr>
                <a:schemeClr val="accent1"/>
              </a:buClr>
              <a:tabLst>
                <a:tab pos="3766820" algn="l"/>
              </a:tabLst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解：原式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[(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＋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 -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lnSpc>
                <a:spcPct val="150000"/>
              </a:lnSpc>
              <a:buClr>
                <a:schemeClr val="accent1"/>
              </a:buClr>
              <a:tabLst>
                <a:tab pos="3766820" algn="l"/>
              </a:tabLst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=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＋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-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＋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＋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zh-CN" sz="24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lnSpc>
                <a:spcPct val="150000"/>
              </a:lnSpc>
              <a:buClr>
                <a:schemeClr val="accent1"/>
              </a:buClr>
              <a:tabLst>
                <a:tab pos="3766820" algn="l"/>
              </a:tabLst>
            </a:pP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＋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b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 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-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-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＋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zh-CN" sz="24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lnSpc>
                <a:spcPct val="150000"/>
              </a:lnSpc>
              <a:buClr>
                <a:schemeClr val="accent1"/>
              </a:buClr>
              <a:tabLst>
                <a:tab pos="3766820" algn="l"/>
              </a:tabLst>
            </a:pP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＋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-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-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当堂反馈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8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即学即用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702050" y="2617788"/>
            <a:ext cx="1404938" cy="1404937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8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8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组合 151"/>
          <p:cNvGrpSpPr/>
          <p:nvPr/>
        </p:nvGrpSpPr>
        <p:grpSpPr>
          <a:xfrm>
            <a:off x="4216926" y="1205244"/>
            <a:ext cx="3909987" cy="773918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245676" cy="1691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59" name="标题 1"/>
          <p:cNvSpPr txBox="1"/>
          <p:nvPr/>
        </p:nvSpPr>
        <p:spPr>
          <a:xfrm>
            <a:off x="4669693" y="1214517"/>
            <a:ext cx="3004449" cy="512945"/>
          </a:xfrm>
          <a:prstGeom prst="rect">
            <a:avLst/>
          </a:prstGeom>
        </p:spPr>
        <p:txBody>
          <a:bodyPr lIns="68561" tIns="34281" rIns="68561" bIns="3428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700" dirty="0" smtClean="0"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449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817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72934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779934" y="2691858"/>
            <a:ext cx="1167146" cy="1167146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6966" y="2691858"/>
            <a:ext cx="1167146" cy="1167146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653259" y="2691858"/>
            <a:ext cx="1167146" cy="1167146"/>
            <a:chOff x="6839012" y="2446144"/>
            <a:chExt cx="1556194" cy="1556194"/>
          </a:xfrm>
        </p:grpSpPr>
        <p:grpSp>
          <p:nvGrpSpPr>
            <p:cNvPr id="51" name="组合 5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5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164080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77399" y="2691212"/>
            <a:ext cx="1167146" cy="1167146"/>
            <a:chOff x="997758" y="2442742"/>
            <a:chExt cx="1556194" cy="1556194"/>
          </a:xfrm>
        </p:grpSpPr>
        <p:grpSp>
          <p:nvGrpSpPr>
            <p:cNvPr id="10" name="组合 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3" grpId="0"/>
      <p:bldP spid="60" grpId="0"/>
      <p:bldP spid="2" grpId="1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57506" y="333099"/>
            <a:ext cx="1997710" cy="612775"/>
            <a:chOff x="3590568" y="400194"/>
            <a:chExt cx="5213316" cy="1031890"/>
          </a:xfrm>
        </p:grpSpPr>
        <p:grpSp>
          <p:nvGrpSpPr>
            <p:cNvPr id="13314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4" name="圆角矩形 3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7" name="圆角矩形 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8" name="TextBox 19"/>
              <p:cNvSpPr txBox="1"/>
              <p:nvPr/>
            </p:nvSpPr>
            <p:spPr>
              <a:xfrm>
                <a:off x="7752953" y="5433395"/>
                <a:ext cx="278798" cy="213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3317" name="矩形 22"/>
            <p:cNvSpPr/>
            <p:nvPr/>
          </p:nvSpPr>
          <p:spPr>
            <a:xfrm>
              <a:off x="4219481" y="474234"/>
              <a:ext cx="4283494" cy="8789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当堂练习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1952073" y="1135135"/>
            <a:ext cx="6337300" cy="29533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下列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添括号正确的是</a:t>
            </a: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．</a:t>
            </a:r>
            <a:r>
              <a:rPr lang="en-US" altLang="zh-CN" sz="24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lang="en-US" altLang="zh-CN" sz="24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lang="en-US" altLang="zh-CN" sz="24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lang="en-US" altLang="zh-CN" sz="24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lang="en-US" altLang="zh-CN" sz="24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．</a:t>
            </a:r>
            <a:r>
              <a:rPr lang="en-US" altLang="zh-CN" sz="24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lang="en-US" altLang="zh-CN" sz="24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lang="en-US" altLang="zh-CN" sz="24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lang="en-US" altLang="zh-CN" sz="24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lang="en-US" altLang="zh-CN" sz="24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</a:t>
            </a: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．</a:t>
            </a:r>
            <a:r>
              <a:rPr lang="en-US" altLang="zh-CN" sz="24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lang="en-US" altLang="zh-CN" sz="24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lang="en-US" altLang="zh-CN" sz="24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lang="en-US" altLang="zh-CN" sz="24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lang="en-US" altLang="zh-CN" sz="24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lang="en-US" altLang="zh-CN" sz="24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lang="en-US" altLang="zh-CN" sz="24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</a:t>
            </a: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．</a:t>
            </a:r>
            <a:r>
              <a:rPr lang="en-US" altLang="zh-CN" sz="24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lang="en-US" altLang="zh-CN" sz="24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lang="en-US" altLang="zh-CN" sz="24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y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＝－</a:t>
            </a: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lang="en-US" altLang="zh-CN" sz="24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lang="en-US" altLang="zh-CN" sz="24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y</a:t>
            </a: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5276334" y="1357777"/>
            <a:ext cx="4032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Box 5"/>
          <p:cNvSpPr/>
          <p:nvPr/>
        </p:nvSpPr>
        <p:spPr>
          <a:xfrm>
            <a:off x="1739265" y="939499"/>
            <a:ext cx="7505201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spcBef>
                <a:spcPct val="50000"/>
              </a:spcBef>
            </a:pPr>
            <a:r>
              <a:rPr lang="en-US" altLang="zh-CN" sz="2800" b="1" u="none" dirty="0" smtClean="0"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2800" b="1" u="none" dirty="0" smtClean="0">
                <a:latin typeface="黑体" panose="02010609060101010101" charset="-122"/>
                <a:ea typeface="黑体" panose="02010609060101010101" charset="-122"/>
              </a:rPr>
              <a:t>用</a:t>
            </a:r>
            <a:r>
              <a:rPr lang="zh-CN" altLang="en-US" sz="2800" b="1" u="none" dirty="0">
                <a:latin typeface="黑体" panose="02010609060101010101" charset="-122"/>
                <a:ea typeface="黑体" panose="02010609060101010101" charset="-122"/>
              </a:rPr>
              <a:t>完全平方公式计算：</a:t>
            </a:r>
            <a:endParaRPr lang="zh-CN" altLang="en-US" sz="2800" b="1" u="none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0" name="Text Box 28"/>
          <p:cNvSpPr/>
          <p:nvPr/>
        </p:nvSpPr>
        <p:spPr>
          <a:xfrm>
            <a:off x="2797657" y="1513780"/>
            <a:ext cx="2695575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3600" b="1" u="none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(1)(</a:t>
            </a:r>
            <a:r>
              <a:rPr lang="en-US" altLang="zh-CN" sz="3600" b="1" u="none" dirty="0">
                <a:latin typeface="华文新魏" panose="02010800040101010101" pitchFamily="2" charset="-122"/>
                <a:ea typeface="华文新魏" panose="02010800040101010101" pitchFamily="2" charset="-122"/>
              </a:rPr>
              <a:t>3x -2y)</a:t>
            </a:r>
            <a:r>
              <a:rPr lang="en-US" altLang="zh-CN" sz="3600" b="1" u="none" baseline="30000" dirty="0"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endParaRPr lang="en-US" altLang="zh-CN" sz="3600" b="1" u="none" baseline="30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1" name="Text Box 28"/>
          <p:cNvSpPr/>
          <p:nvPr/>
        </p:nvSpPr>
        <p:spPr>
          <a:xfrm>
            <a:off x="2778339" y="3262025"/>
            <a:ext cx="4248150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3600" b="1" u="none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(2)(-</a:t>
            </a:r>
            <a:r>
              <a:rPr lang="en-US" altLang="zh-CN" sz="3600" b="1" u="none" dirty="0">
                <a:latin typeface="华文新魏" panose="02010800040101010101" pitchFamily="2" charset="-122"/>
                <a:ea typeface="华文新魏" panose="02010800040101010101" pitchFamily="2" charset="-122"/>
              </a:rPr>
              <a:t>3x +2y)</a:t>
            </a:r>
            <a:r>
              <a:rPr lang="en-US" altLang="zh-CN" sz="3600" b="1" u="none" baseline="30000" dirty="0"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endParaRPr lang="en-US" altLang="zh-CN" sz="3600" b="1" u="none" baseline="30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2" name="Rectangle 18"/>
          <p:cNvSpPr/>
          <p:nvPr/>
        </p:nvSpPr>
        <p:spPr>
          <a:xfrm>
            <a:off x="1524000" y="588963"/>
            <a:ext cx="30988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zh-CN"/>
          </a:p>
        </p:txBody>
      </p:sp>
      <p:pic>
        <p:nvPicPr>
          <p:cNvPr id="53" name="Picture 1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87546" y="2672008"/>
            <a:ext cx="3529013" cy="4873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4" name="Picture 1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0080" y="4399721"/>
            <a:ext cx="3529012" cy="4873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5" name="Rectangle 23"/>
          <p:cNvSpPr/>
          <p:nvPr/>
        </p:nvSpPr>
        <p:spPr>
          <a:xfrm>
            <a:off x="1524000" y="588963"/>
            <a:ext cx="30988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zh-CN"/>
          </a:p>
        </p:txBody>
      </p:sp>
      <p:graphicFrame>
        <p:nvGraphicFramePr>
          <p:cNvPr id="56" name="对象 1"/>
          <p:cNvGraphicFramePr>
            <a:graphicFrameLocks noChangeAspect="1"/>
          </p:cNvGraphicFramePr>
          <p:nvPr/>
        </p:nvGraphicFramePr>
        <p:xfrm>
          <a:off x="3059329" y="2058305"/>
          <a:ext cx="4703763" cy="646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2" imgW="39928800" imgH="5486400" progId="Equation.3">
                  <p:embed/>
                </p:oleObj>
              </mc:Choice>
              <mc:Fallback>
                <p:oleObj name="" r:id="rId2" imgW="39928800" imgH="5486400" progId="Equation.3">
                  <p:embed/>
                  <p:pic>
                    <p:nvPicPr>
                      <p:cNvPr id="0" name="图片 4096" descr="rId2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059329" y="2058305"/>
                        <a:ext cx="4703763" cy="6461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对象 2"/>
          <p:cNvGraphicFramePr>
            <a:graphicFrameLocks noChangeAspect="1"/>
          </p:cNvGraphicFramePr>
          <p:nvPr/>
        </p:nvGraphicFramePr>
        <p:xfrm>
          <a:off x="3078827" y="3755196"/>
          <a:ext cx="5822950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" r:id="rId4" imgW="45720000" imgH="5486400" progId="Equation.3">
                  <p:embed/>
                </p:oleObj>
              </mc:Choice>
              <mc:Fallback>
                <p:oleObj name="" r:id="rId4" imgW="45720000" imgH="5486400" progId="Equation.3">
                  <p:embed/>
                  <p:pic>
                    <p:nvPicPr>
                      <p:cNvPr id="0" name="图片 4097" descr="rId3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78827" y="3755196"/>
                        <a:ext cx="5822950" cy="6985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 Box 3"/>
          <p:cNvSpPr txBox="1"/>
          <p:nvPr/>
        </p:nvSpPr>
        <p:spPr>
          <a:xfrm>
            <a:off x="1729484" y="2142912"/>
            <a:ext cx="1699392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原式</a:t>
            </a:r>
            <a:endParaRPr lang="el-GR" altLang="zh-CN" sz="2800" b="1" dirty="0"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Text Box 3"/>
          <p:cNvSpPr txBox="1"/>
          <p:nvPr/>
        </p:nvSpPr>
        <p:spPr>
          <a:xfrm>
            <a:off x="1727774" y="3846686"/>
            <a:ext cx="1699392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原式</a:t>
            </a:r>
            <a:endParaRPr lang="el-GR" altLang="zh-CN" sz="2800" b="1" dirty="0"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3"/>
          <p:cNvSpPr txBox="1">
            <a:spLocks noChangeArrowheads="1"/>
          </p:cNvSpPr>
          <p:nvPr/>
        </p:nvSpPr>
        <p:spPr bwMode="auto">
          <a:xfrm>
            <a:off x="2082283" y="468278"/>
            <a:ext cx="8020638" cy="3969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变形中，错误的是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①(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②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③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xy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④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．①②③                               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．①②④  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．①③④                               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．②③④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5674921" y="652160"/>
            <a:ext cx="4032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99"/>
          <p:cNvSpPr txBox="1"/>
          <p:nvPr/>
        </p:nvSpPr>
        <p:spPr>
          <a:xfrm>
            <a:off x="1971675" y="1076325"/>
            <a:ext cx="5080000" cy="18992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4.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利用乘法公式计算：</a:t>
            </a:r>
            <a:endParaRPr lang="zh-CN" altLang="en-US" sz="280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(1)98</a:t>
            </a:r>
            <a:r>
              <a:rPr lang="en-US" altLang="zh-CN" sz="2800" baseline="3000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101×99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zh-CN" altLang="en-US" sz="280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(2)2016</a:t>
            </a:r>
            <a:r>
              <a:rPr lang="en-US" altLang="zh-CN" sz="2800" baseline="3000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2016×4030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2015</a:t>
            </a:r>
            <a:r>
              <a:rPr lang="en-US" altLang="zh-CN" sz="2800" baseline="3000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zh-CN" altLang="en-US" sz="28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51275" y="5127625"/>
            <a:ext cx="39211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(2016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2015)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71675" y="2959100"/>
            <a:ext cx="67551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解：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(1)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(100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2)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(100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＋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1)(100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1)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51275" y="3667125"/>
            <a:ext cx="57480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100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400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＋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4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100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＋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＝－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395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；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24150" y="4376738"/>
            <a:ext cx="63398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(2)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2016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2×2016×2015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＋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2015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99"/>
          <p:cNvSpPr txBox="1">
            <a:spLocks noChangeArrowheads="1"/>
          </p:cNvSpPr>
          <p:nvPr/>
        </p:nvSpPr>
        <p:spPr bwMode="auto">
          <a:xfrm>
            <a:off x="1642907" y="336597"/>
            <a:ext cx="6985000" cy="12966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266700">
              <a:lnSpc>
                <a:spcPct val="14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5.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计算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(1)(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66700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            (2)(1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)(1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1" name="文本框 2"/>
          <p:cNvSpPr txBox="1">
            <a:spLocks noChangeArrowheads="1"/>
          </p:cNvSpPr>
          <p:nvPr/>
        </p:nvSpPr>
        <p:spPr bwMode="auto">
          <a:xfrm>
            <a:off x="3808257" y="5176885"/>
            <a:ext cx="37814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266700"/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xy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" name="文本框 3"/>
          <p:cNvSpPr txBox="1">
            <a:spLocks noChangeArrowheads="1"/>
          </p:cNvSpPr>
          <p:nvPr/>
        </p:nvSpPr>
        <p:spPr bwMode="auto">
          <a:xfrm>
            <a:off x="2085820" y="1885997"/>
            <a:ext cx="41878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解：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(1)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[(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＋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c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]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3" name="文本框 4"/>
          <p:cNvSpPr txBox="1">
            <a:spLocks noChangeArrowheads="1"/>
          </p:cNvSpPr>
          <p:nvPr/>
        </p:nvSpPr>
        <p:spPr bwMode="auto">
          <a:xfrm>
            <a:off x="3957482" y="2574972"/>
            <a:ext cx="395859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c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＋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c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4" name="文本框 5"/>
          <p:cNvSpPr txBox="1">
            <a:spLocks noChangeArrowheads="1"/>
          </p:cNvSpPr>
          <p:nvPr/>
        </p:nvSpPr>
        <p:spPr bwMode="auto">
          <a:xfrm>
            <a:off x="3964011" y="3238547"/>
            <a:ext cx="482663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＝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c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bc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5" name="文本框 6"/>
          <p:cNvSpPr txBox="1">
            <a:spLocks noChangeArrowheads="1"/>
          </p:cNvSpPr>
          <p:nvPr/>
        </p:nvSpPr>
        <p:spPr bwMode="auto">
          <a:xfrm>
            <a:off x="2870045" y="3886247"/>
            <a:ext cx="608584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(2)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[1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＋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＋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)][1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＋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)]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6" name="文本框 7"/>
          <p:cNvSpPr txBox="1">
            <a:spLocks noChangeArrowheads="1"/>
          </p:cNvSpPr>
          <p:nvPr/>
        </p:nvSpPr>
        <p:spPr bwMode="auto">
          <a:xfrm>
            <a:off x="4051145" y="4559347"/>
            <a:ext cx="274447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＋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 Box 4"/>
          <p:cNvSpPr txBox="1"/>
          <p:nvPr/>
        </p:nvSpPr>
        <p:spPr>
          <a:xfrm>
            <a:off x="2208213" y="701040"/>
            <a:ext cx="7561262" cy="18148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6.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已知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x+y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=8,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x-y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=4,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求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xy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509" name="矩形 11"/>
          <p:cNvSpPr/>
          <p:nvPr/>
        </p:nvSpPr>
        <p:spPr>
          <a:xfrm>
            <a:off x="2208213" y="3170238"/>
            <a:ext cx="71151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∵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x+y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=8, ∴(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x+y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=64,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=64①;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0" name="矩形 12"/>
          <p:cNvSpPr/>
          <p:nvPr/>
        </p:nvSpPr>
        <p:spPr>
          <a:xfrm>
            <a:off x="2913063" y="3875088"/>
            <a:ext cx="614997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∵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=4, ∴(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x-y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=16,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=16②;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1" name="TextBox 13"/>
          <p:cNvSpPr txBox="1"/>
          <p:nvPr/>
        </p:nvSpPr>
        <p:spPr>
          <a:xfrm>
            <a:off x="2925763" y="4579938"/>
            <a:ext cx="17272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由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-②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得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512" name="TextBox 14"/>
          <p:cNvSpPr txBox="1"/>
          <p:nvPr/>
        </p:nvSpPr>
        <p:spPr>
          <a:xfrm>
            <a:off x="4652963" y="4579938"/>
            <a:ext cx="12547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=48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513" name="TextBox 15"/>
          <p:cNvSpPr txBox="1"/>
          <p:nvPr/>
        </p:nvSpPr>
        <p:spPr>
          <a:xfrm>
            <a:off x="3027363" y="5284788"/>
            <a:ext cx="15214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∴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=12.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  <p:bldP spid="21510" grpId="0"/>
      <p:bldP spid="21511" grpId="0"/>
      <p:bldP spid="21512" grpId="0"/>
      <p:bldP spid="215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702050" y="2617788"/>
            <a:ext cx="1404938" cy="1404937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/>
            <a:r>
              <a:rPr lang="zh-CN" altLang="en-US" sz="3300" strike="noStrike" noProof="1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+mn-cs"/>
              </a:rPr>
              <a:t>课堂小结</a:t>
            </a:r>
            <a:endParaRPr lang="zh-CN" altLang="en-US" sz="3300" strike="noStrike" noProof="1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归纳总结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37338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构建脉络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组合 85"/>
          <p:cNvGrpSpPr/>
          <p:nvPr/>
        </p:nvGrpSpPr>
        <p:grpSpPr>
          <a:xfrm>
            <a:off x="4278948" y="341313"/>
            <a:ext cx="3444875" cy="774700"/>
            <a:chOff x="3590568" y="400194"/>
            <a:chExt cx="5213316" cy="1031890"/>
          </a:xfrm>
        </p:grpSpPr>
        <p:grpSp>
          <p:nvGrpSpPr>
            <p:cNvPr id="27668" name="组合 86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14" name="组合 11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16" name="圆角矩形 11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7" name="圆角矩形 11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15" name="TextBox 19"/>
              <p:cNvSpPr txBox="1"/>
              <p:nvPr/>
            </p:nvSpPr>
            <p:spPr>
              <a:xfrm>
                <a:off x="7752953" y="5433395"/>
                <a:ext cx="278846" cy="1689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7671" name="矩形 87"/>
            <p:cNvSpPr/>
            <p:nvPr/>
          </p:nvSpPr>
          <p:spPr>
            <a:xfrm>
              <a:off x="4055479" y="625993"/>
              <a:ext cx="4283494" cy="73670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课堂小结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12292" name="Text Box 16"/>
          <p:cNvSpPr txBox="1"/>
          <p:nvPr/>
        </p:nvSpPr>
        <p:spPr>
          <a:xfrm>
            <a:off x="2023719" y="2558935"/>
            <a:ext cx="1574800" cy="953135"/>
          </a:xfrm>
          <a:prstGeom prst="rect">
            <a:avLst/>
          </a:prstGeom>
          <a:solidFill>
            <a:srgbClr val="00B05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marR="0" algn="ctr" defTabSz="914400">
              <a:buClrTx/>
              <a:buSzTx/>
              <a:defRPr/>
            </a:pPr>
            <a:r>
              <a:rPr kumimoji="0" lang="zh-CN" altLang="en-US" sz="2800" kern="1200" cap="none" spc="0" normalizeH="0" baseline="0" noProof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完全平方公式</a:t>
            </a:r>
            <a:endParaRPr kumimoji="0" lang="zh-CN" altLang="en-US" sz="2800" kern="1200" cap="none" spc="0" normalizeH="0" baseline="0" noProof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sp>
        <p:nvSpPr>
          <p:cNvPr id="12293" name="左大括号 17"/>
          <p:cNvSpPr/>
          <p:nvPr/>
        </p:nvSpPr>
        <p:spPr>
          <a:xfrm>
            <a:off x="3600106" y="1684223"/>
            <a:ext cx="222250" cy="2932112"/>
          </a:xfrm>
          <a:prstGeom prst="leftBrace">
            <a:avLst>
              <a:gd name="adj1" fmla="val 33653"/>
              <a:gd name="adj2" fmla="val 50000"/>
            </a:avLst>
          </a:prstGeom>
          <a:solidFill>
            <a:srgbClr val="00B050"/>
          </a:solidFill>
          <a:ln w="19050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2295" name="Text Box 18"/>
          <p:cNvSpPr txBox="1"/>
          <p:nvPr/>
        </p:nvSpPr>
        <p:spPr>
          <a:xfrm>
            <a:off x="4009021" y="1395298"/>
            <a:ext cx="6350754" cy="1728046"/>
          </a:xfrm>
          <a:prstGeom prst="rect">
            <a:avLst/>
          </a:prstGeom>
          <a:solidFill>
            <a:srgbClr val="00B05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noAutofit/>
          </a:bodyPr>
          <a:lstStyle/>
          <a:p>
            <a:pPr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Calibri" panose="020F0502020204030204" pitchFamily="34" charset="0"/>
              </a:rPr>
              <a:t>完全平方公式：</a:t>
            </a:r>
            <a:endParaRPr lang="en-US" altLang="zh-CN" sz="24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Calibri" panose="020F050202020403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(a+b)</a:t>
            </a:r>
            <a:r>
              <a:rPr lang="en-US" altLang="zh-CN" sz="2400" baseline="30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</a:t>
            </a:r>
            <a:r>
              <a:rPr lang="en-US" altLang="zh-CN" sz="2400" baseline="30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aseline="30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+2ab+b</a:t>
            </a:r>
            <a:r>
              <a:rPr lang="en-US" altLang="zh-CN" sz="2400" baseline="30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zh-CN" sz="2400" baseline="30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(a-b)</a:t>
            </a:r>
            <a:r>
              <a:rPr lang="en-US" altLang="zh-CN" sz="2400" baseline="30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altLang="zh-CN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400" baseline="30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- 2ab+b</a:t>
            </a:r>
            <a:r>
              <a:rPr lang="en-US" altLang="zh-CN" sz="2400" baseline="30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.</a:t>
            </a:r>
            <a:endParaRPr lang="en-US" altLang="zh-CN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 Box 18"/>
          <p:cNvSpPr txBox="1"/>
          <p:nvPr/>
        </p:nvSpPr>
        <p:spPr>
          <a:xfrm>
            <a:off x="4007307" y="3355701"/>
            <a:ext cx="6330205" cy="2306955"/>
          </a:xfrm>
          <a:prstGeom prst="rect">
            <a:avLst/>
          </a:prstGeom>
          <a:solidFill>
            <a:srgbClr val="00B05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计算时须注意：</a:t>
            </a:r>
            <a:endParaRPr lang="en-US" altLang="zh-CN" sz="24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）不要漏掉系数</a:t>
            </a:r>
            <a:endParaRPr lang="en-US" altLang="zh-CN" sz="24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）要先分清哪个是</a:t>
            </a:r>
            <a:r>
              <a:rPr lang="en-US" altLang="zh-CN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a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，哪个是</a:t>
            </a:r>
            <a:r>
              <a:rPr lang="en-US" altLang="zh-CN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b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，然后再按公式计算</a:t>
            </a:r>
            <a:br>
              <a:rPr lang="zh-CN" altLang="en-US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）对于特殊的数字，也可以使用完全平方公式进行计算</a:t>
            </a:r>
            <a:endParaRPr lang="en-US" altLang="zh-CN" sz="24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ldLvl="0" animBg="1"/>
      <p:bldP spid="12293" grpId="0" bldLvl="0" animBg="1"/>
      <p:bldP spid="12295" grpId="0" bldLvl="0" animBg="1"/>
      <p:bldP spid="1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组合 85"/>
          <p:cNvGrpSpPr/>
          <p:nvPr/>
        </p:nvGrpSpPr>
        <p:grpSpPr>
          <a:xfrm>
            <a:off x="4278948" y="341313"/>
            <a:ext cx="3444875" cy="774700"/>
            <a:chOff x="3590568" y="400194"/>
            <a:chExt cx="5213316" cy="1031890"/>
          </a:xfrm>
        </p:grpSpPr>
        <p:grpSp>
          <p:nvGrpSpPr>
            <p:cNvPr id="27668" name="组合 86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14" name="组合 11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16" name="圆角矩形 11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7" name="圆角矩形 11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15" name="TextBox 19"/>
              <p:cNvSpPr txBox="1"/>
              <p:nvPr/>
            </p:nvSpPr>
            <p:spPr>
              <a:xfrm>
                <a:off x="7752953" y="5433395"/>
                <a:ext cx="278846" cy="1689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7671" name="矩形 87"/>
            <p:cNvSpPr/>
            <p:nvPr/>
          </p:nvSpPr>
          <p:spPr>
            <a:xfrm>
              <a:off x="4055479" y="625993"/>
              <a:ext cx="4283494" cy="73670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课堂小结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12292" name="Text Box 16"/>
          <p:cNvSpPr txBox="1"/>
          <p:nvPr/>
        </p:nvSpPr>
        <p:spPr>
          <a:xfrm>
            <a:off x="2023719" y="2558935"/>
            <a:ext cx="1574800" cy="521970"/>
          </a:xfrm>
          <a:prstGeom prst="rect">
            <a:avLst/>
          </a:prstGeom>
          <a:solidFill>
            <a:srgbClr val="00B05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marR="0" algn="ctr" defTabSz="914400">
              <a:buClrTx/>
              <a:buSzTx/>
              <a:defRPr/>
            </a:pPr>
            <a:r>
              <a:rPr kumimoji="0" lang="zh-CN" altLang="en-US" sz="2800" kern="1200" cap="none" spc="0" normalizeH="0" baseline="0" noProof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添括号</a:t>
            </a:r>
            <a:endParaRPr kumimoji="0" lang="zh-CN" altLang="en-US" sz="2800" kern="1200" cap="none" spc="0" normalizeH="0" baseline="0" noProof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sp>
        <p:nvSpPr>
          <p:cNvPr id="12293" name="左大括号 17"/>
          <p:cNvSpPr/>
          <p:nvPr/>
        </p:nvSpPr>
        <p:spPr>
          <a:xfrm>
            <a:off x="3600106" y="1684223"/>
            <a:ext cx="222250" cy="2932112"/>
          </a:xfrm>
          <a:prstGeom prst="leftBrace">
            <a:avLst>
              <a:gd name="adj1" fmla="val 33653"/>
              <a:gd name="adj2" fmla="val 50000"/>
            </a:avLst>
          </a:prstGeom>
          <a:solidFill>
            <a:srgbClr val="00B050"/>
          </a:solidFill>
          <a:ln w="19050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2295" name="Text Box 18"/>
          <p:cNvSpPr txBox="1"/>
          <p:nvPr/>
        </p:nvSpPr>
        <p:spPr>
          <a:xfrm>
            <a:off x="4009021" y="1385023"/>
            <a:ext cx="6350754" cy="2467786"/>
          </a:xfrm>
          <a:prstGeom prst="rect">
            <a:avLst/>
          </a:prstGeom>
          <a:solidFill>
            <a:srgbClr val="00B05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dirty="0" smtClean="0">
                <a:latin typeface="+mn-ea"/>
                <a:ea typeface="+mn-ea"/>
              </a:rPr>
              <a:t> </a:t>
            </a:r>
            <a:r>
              <a:rPr lang="en-US" altLang="zh-CN" sz="2400" dirty="0" smtClean="0">
                <a:solidFill>
                  <a:schemeClr val="bg1"/>
                </a:solidFill>
                <a:latin typeface="+mn-ea"/>
                <a:ea typeface="+mn-ea"/>
              </a:rPr>
              <a:t>a + b + c = a + ( b + c)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  <a:ea typeface="+mn-ea"/>
              </a:rPr>
              <a:t>；</a:t>
            </a:r>
            <a:endParaRPr lang="en-US" altLang="zh-CN" sz="2400" dirty="0" smtClean="0">
              <a:solidFill>
                <a:schemeClr val="bg1"/>
              </a:solidFill>
              <a:latin typeface="+mn-ea"/>
              <a:ea typeface="+mn-ea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+mn-ea"/>
                <a:ea typeface="+mn-ea"/>
              </a:rPr>
              <a:t> </a:t>
            </a:r>
            <a:r>
              <a:rPr lang="en-US" altLang="zh-CN" sz="2400" dirty="0" smtClean="0">
                <a:solidFill>
                  <a:schemeClr val="bg1"/>
                </a:solidFill>
                <a:latin typeface="+mn-ea"/>
                <a:ea typeface="+mn-ea"/>
              </a:rPr>
              <a:t>a</a:t>
            </a:r>
            <a:r>
              <a:rPr lang="zh-CN" altLang="fr-FR" sz="2400" dirty="0" smtClean="0">
                <a:solidFill>
                  <a:schemeClr val="bg1"/>
                </a:solidFill>
                <a:latin typeface="+mn-ea"/>
                <a:ea typeface="+mn-ea"/>
              </a:rPr>
              <a:t>－</a:t>
            </a:r>
            <a:r>
              <a:rPr lang="en-US" altLang="zh-CN" sz="2400" dirty="0" smtClean="0">
                <a:solidFill>
                  <a:schemeClr val="bg1"/>
                </a:solidFill>
                <a:latin typeface="+mn-ea"/>
                <a:ea typeface="+mn-ea"/>
              </a:rPr>
              <a:t>b</a:t>
            </a:r>
            <a:r>
              <a:rPr lang="zh-CN" altLang="fr-FR" sz="2400" dirty="0" smtClean="0">
                <a:solidFill>
                  <a:schemeClr val="bg1"/>
                </a:solidFill>
                <a:latin typeface="+mn-ea"/>
                <a:ea typeface="+mn-ea"/>
              </a:rPr>
              <a:t>－</a:t>
            </a:r>
            <a:r>
              <a:rPr lang="en-US" altLang="zh-CN" sz="2400" dirty="0" smtClean="0">
                <a:solidFill>
                  <a:schemeClr val="bg1"/>
                </a:solidFill>
                <a:latin typeface="+mn-ea"/>
                <a:ea typeface="+mn-ea"/>
              </a:rPr>
              <a:t>c  = a </a:t>
            </a:r>
            <a:r>
              <a:rPr lang="zh-CN" altLang="fr-FR" sz="2400" dirty="0" smtClean="0">
                <a:solidFill>
                  <a:schemeClr val="bg1"/>
                </a:solidFill>
                <a:latin typeface="+mn-ea"/>
                <a:ea typeface="+mn-ea"/>
              </a:rPr>
              <a:t>－</a:t>
            </a:r>
            <a:r>
              <a:rPr lang="en-US" altLang="zh-CN" sz="2400" dirty="0" smtClean="0">
                <a:solidFill>
                  <a:schemeClr val="bg1"/>
                </a:solidFill>
                <a:latin typeface="+mn-ea"/>
                <a:ea typeface="+mn-ea"/>
              </a:rPr>
              <a:t>(b +c) .</a:t>
            </a:r>
            <a:endParaRPr lang="en-US" altLang="zh-CN" sz="2400" dirty="0" smtClean="0">
              <a:solidFill>
                <a:schemeClr val="bg1"/>
              </a:solidFill>
              <a:latin typeface="+mn-ea"/>
              <a:ea typeface="+mn-ea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添括号时，如果括号前面是正号，括到括号里的各项都不变符号；如果括号前面是负号，括到括号里的各项都改变符号</a:t>
            </a:r>
            <a:endParaRPr lang="en-US" altLang="zh-CN" sz="24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Text Box 18"/>
          <p:cNvSpPr txBox="1"/>
          <p:nvPr/>
        </p:nvSpPr>
        <p:spPr>
          <a:xfrm>
            <a:off x="4007308" y="4023521"/>
            <a:ext cx="6330205" cy="829945"/>
          </a:xfrm>
          <a:prstGeom prst="rect">
            <a:avLst/>
          </a:prstGeom>
          <a:solidFill>
            <a:srgbClr val="00B05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有些整式相乘需要先作适当变形，在用公式计算</a:t>
            </a:r>
            <a:endParaRPr lang="en-US" altLang="zh-CN" sz="24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ldLvl="0" animBg="1"/>
      <p:bldP spid="12293" grpId="0" bldLvl="0" animBg="1"/>
      <p:bldP spid="1229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3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9350" y="2595563"/>
            <a:ext cx="1417638" cy="1417637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297488" y="3467100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教学目标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77038" y="3465513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教学重点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8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1"/>
          <p:cNvSpPr/>
          <p:nvPr/>
        </p:nvSpPr>
        <p:spPr>
          <a:xfrm>
            <a:off x="1952625" y="1572420"/>
            <a:ext cx="8072438" cy="21590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00025" algn="just" eaLnBrk="0" hangingPunct="0">
              <a:lnSpc>
                <a:spcPct val="150000"/>
              </a:lnSpc>
            </a:pPr>
            <a:r>
              <a:rPr lang="en-US" altLang="zh-CN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掌握完全平方公式的结构特点推导和应用</a:t>
            </a:r>
            <a:endParaRPr lang="en-US" altLang="zh-CN" sz="2800" dirty="0" smtClean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200025" algn="just" eaLnBrk="0" hangingPunct="0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重点）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200025" algn="just" eaLnBrk="0" hangingPunct="0">
              <a:lnSpc>
                <a:spcPct val="150000"/>
              </a:lnSpc>
              <a:spcBef>
                <a:spcPct val="30000"/>
              </a:spcBef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能够应用完全平方公式进行简单计算（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难点）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2" name="MH_SubTitle_4"/>
          <p:cNvSpPr txBox="1"/>
          <p:nvPr/>
        </p:nvSpPr>
        <p:spPr>
          <a:xfrm>
            <a:off x="4929823" y="671830"/>
            <a:ext cx="2435225" cy="63341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>
              <a:lnSpc>
                <a:spcPct val="11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</a:rPr>
              <a:t>学习目标</a:t>
            </a:r>
            <a:endParaRPr lang="zh-CN" altLang="en-US" sz="2800" b="1" dirty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"/>
          <p:cNvGrpSpPr/>
          <p:nvPr/>
        </p:nvGrpSpPr>
        <p:grpSpPr>
          <a:xfrm>
            <a:off x="1559560" y="363921"/>
            <a:ext cx="1997710" cy="612775"/>
            <a:chOff x="3590568" y="400194"/>
            <a:chExt cx="5213316" cy="1031890"/>
          </a:xfrm>
        </p:grpSpPr>
        <p:grpSp>
          <p:nvGrpSpPr>
            <p:cNvPr id="3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7" name="圆角矩形 16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8" name="圆角矩形 17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6" name="TextBox 19"/>
              <p:cNvSpPr txBox="1"/>
              <p:nvPr/>
            </p:nvSpPr>
            <p:spPr>
              <a:xfrm>
                <a:off x="7752953" y="5433395"/>
                <a:ext cx="278798" cy="213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4" name="矩形 22"/>
            <p:cNvSpPr/>
            <p:nvPr/>
          </p:nvSpPr>
          <p:spPr>
            <a:xfrm>
              <a:off x="4219481" y="474234"/>
              <a:ext cx="4283494" cy="8789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新课导入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92" name="Text Box 36"/>
          <p:cNvSpPr/>
          <p:nvPr/>
        </p:nvSpPr>
        <p:spPr>
          <a:xfrm>
            <a:off x="2248974" y="1649950"/>
            <a:ext cx="7705725" cy="3138170"/>
          </a:xfrm>
          <a:prstGeom prst="rect">
            <a:avLst/>
          </a:prstGeom>
          <a:noFill/>
          <a:ln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342900" lvl="0" indent="-342900">
              <a:spcBef>
                <a:spcPct val="50000"/>
              </a:spcBef>
            </a:pPr>
            <a:r>
              <a:rPr lang="zh-CN" altLang="en-US" sz="36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600" b="1" u="none" dirty="0">
                <a:latin typeface="Times New Roman" panose="02020603050405020304" pitchFamily="18" charset="0"/>
              </a:rPr>
              <a:t>1</a:t>
            </a:r>
            <a:r>
              <a:rPr lang="zh-CN" altLang="en-US" sz="36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3600" b="1" u="none" dirty="0">
                <a:latin typeface="Times New Roman" panose="02020603050405020304" pitchFamily="18" charset="0"/>
              </a:rPr>
              <a:t>(</a:t>
            </a:r>
            <a:r>
              <a:rPr lang="en-US" altLang="zh-CN" sz="3600" b="1" i="1" u="none" dirty="0">
                <a:latin typeface="Times New Roman" panose="02020603050405020304" pitchFamily="18" charset="0"/>
              </a:rPr>
              <a:t>p</a:t>
            </a:r>
            <a:r>
              <a:rPr lang="en-US" altLang="zh-CN" sz="3600" b="1" u="none" dirty="0">
                <a:latin typeface="Times New Roman" panose="02020603050405020304" pitchFamily="18" charset="0"/>
              </a:rPr>
              <a:t>+1)</a:t>
            </a:r>
            <a:r>
              <a:rPr lang="en-US" altLang="zh-CN" sz="3600" b="1" u="none" baseline="30000" dirty="0">
                <a:latin typeface="Times New Roman" panose="02020603050405020304" pitchFamily="18" charset="0"/>
              </a:rPr>
              <a:t>2</a:t>
            </a:r>
            <a:r>
              <a:rPr lang="en-US" altLang="zh-CN" sz="3600" b="1" u="none" dirty="0">
                <a:latin typeface="Times New Roman" panose="02020603050405020304" pitchFamily="18" charset="0"/>
              </a:rPr>
              <a:t>  = ________</a:t>
            </a:r>
            <a:endParaRPr lang="en-US" altLang="zh-CN" sz="3600" b="1" u="none" dirty="0">
              <a:latin typeface="Times New Roman" panose="02020603050405020304" pitchFamily="18" charset="0"/>
            </a:endParaRPr>
          </a:p>
          <a:p>
            <a:pPr marL="342900" lvl="0" indent="-342900">
              <a:spcBef>
                <a:spcPct val="50000"/>
              </a:spcBef>
            </a:pPr>
            <a:r>
              <a:rPr lang="zh-CN" altLang="en-US" sz="36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600" b="1" u="none" dirty="0">
                <a:latin typeface="Times New Roman" panose="02020603050405020304" pitchFamily="18" charset="0"/>
              </a:rPr>
              <a:t>2</a:t>
            </a:r>
            <a:r>
              <a:rPr lang="zh-CN" altLang="en-US" sz="36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3600" b="1" u="none" dirty="0">
                <a:latin typeface="Times New Roman" panose="02020603050405020304" pitchFamily="18" charset="0"/>
              </a:rPr>
              <a:t>(</a:t>
            </a:r>
            <a:r>
              <a:rPr lang="en-US" altLang="zh-CN" sz="3600" b="1" i="1" u="none" dirty="0">
                <a:latin typeface="Times New Roman" panose="02020603050405020304" pitchFamily="18" charset="0"/>
              </a:rPr>
              <a:t>m</a:t>
            </a:r>
            <a:r>
              <a:rPr lang="en-US" altLang="zh-CN" sz="3600" b="1" u="none" dirty="0">
                <a:latin typeface="Times New Roman" panose="02020603050405020304" pitchFamily="18" charset="0"/>
              </a:rPr>
              <a:t>+2)</a:t>
            </a:r>
            <a:r>
              <a:rPr lang="en-US" altLang="zh-CN" sz="3600" b="1" u="none" baseline="30000" dirty="0">
                <a:latin typeface="Times New Roman" panose="02020603050405020304" pitchFamily="18" charset="0"/>
              </a:rPr>
              <a:t>2</a:t>
            </a:r>
            <a:r>
              <a:rPr lang="en-US" altLang="zh-CN" sz="3600" b="1" u="none" dirty="0">
                <a:latin typeface="Times New Roman" panose="02020603050405020304" pitchFamily="18" charset="0"/>
              </a:rPr>
              <a:t>= _________</a:t>
            </a:r>
            <a:endParaRPr lang="en-US" altLang="zh-CN" sz="3600" b="1" u="none" dirty="0">
              <a:latin typeface="Times New Roman" panose="02020603050405020304" pitchFamily="18" charset="0"/>
            </a:endParaRPr>
          </a:p>
          <a:p>
            <a:pPr marL="342900" lvl="0" indent="-342900">
              <a:spcBef>
                <a:spcPct val="50000"/>
              </a:spcBef>
            </a:pPr>
            <a:r>
              <a:rPr lang="zh-CN" altLang="en-US" sz="36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600" b="1" u="none" dirty="0">
                <a:latin typeface="Times New Roman" panose="02020603050405020304" pitchFamily="18" charset="0"/>
              </a:rPr>
              <a:t>3</a:t>
            </a:r>
            <a:r>
              <a:rPr lang="zh-CN" altLang="en-US" sz="36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3600" b="1" u="none" dirty="0">
                <a:latin typeface="Times New Roman" panose="02020603050405020304" pitchFamily="18" charset="0"/>
              </a:rPr>
              <a:t>(</a:t>
            </a:r>
            <a:r>
              <a:rPr lang="en-US" altLang="zh-CN" sz="3600" b="1" i="1" u="none" dirty="0">
                <a:latin typeface="Times New Roman" panose="02020603050405020304" pitchFamily="18" charset="0"/>
              </a:rPr>
              <a:t>p</a:t>
            </a:r>
            <a:r>
              <a:rPr lang="en-US" altLang="zh-CN" sz="3600" b="1" u="none" dirty="0">
                <a:latin typeface="Times New Roman" panose="02020603050405020304" pitchFamily="18" charset="0"/>
              </a:rPr>
              <a:t>-1)</a:t>
            </a:r>
            <a:r>
              <a:rPr lang="en-US" altLang="zh-CN" sz="3600" b="1" u="none" baseline="30000" dirty="0">
                <a:latin typeface="Times New Roman" panose="02020603050405020304" pitchFamily="18" charset="0"/>
              </a:rPr>
              <a:t>2</a:t>
            </a:r>
            <a:r>
              <a:rPr lang="en-US" altLang="zh-CN" sz="3600" b="1" u="none" dirty="0">
                <a:latin typeface="Times New Roman" panose="02020603050405020304" pitchFamily="18" charset="0"/>
              </a:rPr>
              <a:t> = ________</a:t>
            </a:r>
            <a:endParaRPr lang="en-US" altLang="zh-CN" sz="3600" b="1" u="none" dirty="0">
              <a:latin typeface="Times New Roman" panose="02020603050405020304" pitchFamily="18" charset="0"/>
            </a:endParaRPr>
          </a:p>
          <a:p>
            <a:pPr marL="342900" lvl="0" indent="-342900">
              <a:spcBef>
                <a:spcPct val="50000"/>
              </a:spcBef>
            </a:pPr>
            <a:r>
              <a:rPr lang="zh-CN" altLang="en-US" sz="36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600" b="1" u="none" dirty="0">
                <a:latin typeface="Times New Roman" panose="02020603050405020304" pitchFamily="18" charset="0"/>
              </a:rPr>
              <a:t>4</a:t>
            </a:r>
            <a:r>
              <a:rPr lang="zh-CN" altLang="en-US" sz="3600" b="1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3600" b="1" u="none" dirty="0">
                <a:latin typeface="Times New Roman" panose="02020603050405020304" pitchFamily="18" charset="0"/>
              </a:rPr>
              <a:t>(</a:t>
            </a:r>
            <a:r>
              <a:rPr lang="en-US" altLang="zh-CN" sz="3600" b="1" i="1" u="none" dirty="0">
                <a:latin typeface="Times New Roman" panose="02020603050405020304" pitchFamily="18" charset="0"/>
              </a:rPr>
              <a:t>m</a:t>
            </a:r>
            <a:r>
              <a:rPr lang="en-US" altLang="zh-CN" sz="3600" b="1" u="none" dirty="0">
                <a:latin typeface="Times New Roman" panose="02020603050405020304" pitchFamily="18" charset="0"/>
              </a:rPr>
              <a:t>-2)</a:t>
            </a:r>
            <a:r>
              <a:rPr lang="en-US" altLang="zh-CN" sz="3600" b="1" u="none" baseline="30000" dirty="0">
                <a:latin typeface="Times New Roman" panose="02020603050405020304" pitchFamily="18" charset="0"/>
              </a:rPr>
              <a:t>2</a:t>
            </a:r>
            <a:r>
              <a:rPr lang="en-US" altLang="zh-CN" sz="3600" b="1" u="none" dirty="0">
                <a:latin typeface="Times New Roman" panose="02020603050405020304" pitchFamily="18" charset="0"/>
              </a:rPr>
              <a:t> =  __________.</a:t>
            </a:r>
            <a:endParaRPr lang="en-US" altLang="zh-CN" sz="3600" b="1" u="none" dirty="0">
              <a:latin typeface="Times New Roman" panose="02020603050405020304" pitchFamily="18" charset="0"/>
            </a:endParaRPr>
          </a:p>
        </p:txBody>
      </p:sp>
      <p:sp>
        <p:nvSpPr>
          <p:cNvPr id="93" name="Text Box 37"/>
          <p:cNvSpPr/>
          <p:nvPr/>
        </p:nvSpPr>
        <p:spPr>
          <a:xfrm>
            <a:off x="5128699" y="1649950"/>
            <a:ext cx="2592388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3600" b="1" i="1" u="none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P </a:t>
            </a:r>
            <a:r>
              <a:rPr lang="en-US" altLang="zh-CN" sz="3600" b="1" u="none" baseline="30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en-US" altLang="zh-CN" sz="3600" b="1" u="none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+2</a:t>
            </a:r>
            <a:r>
              <a:rPr lang="en-US" altLang="zh-CN" sz="3600" b="1" i="1" u="none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p</a:t>
            </a:r>
            <a:r>
              <a:rPr lang="en-US" altLang="zh-CN" sz="3600" b="1" u="none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+1</a:t>
            </a:r>
            <a:endParaRPr lang="en-US" altLang="zh-CN" sz="3600" b="1" u="none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4" name="Text Box 38"/>
          <p:cNvSpPr/>
          <p:nvPr/>
        </p:nvSpPr>
        <p:spPr>
          <a:xfrm>
            <a:off x="5128699" y="2373850"/>
            <a:ext cx="2592388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3600" b="1" i="1" u="none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m </a:t>
            </a:r>
            <a:r>
              <a:rPr lang="en-US" altLang="zh-CN" sz="3600" b="1" u="none" baseline="30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en-US" altLang="zh-CN" sz="3600" b="1" u="none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+4</a:t>
            </a:r>
            <a:r>
              <a:rPr lang="en-US" altLang="zh-CN" sz="3600" b="1" i="1" u="none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m</a:t>
            </a:r>
            <a:r>
              <a:rPr lang="en-US" altLang="zh-CN" sz="3600" b="1" u="none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+4</a:t>
            </a:r>
            <a:endParaRPr lang="en-US" altLang="zh-CN" sz="3600" b="1" u="none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5" name="Text Box 39"/>
          <p:cNvSpPr/>
          <p:nvPr/>
        </p:nvSpPr>
        <p:spPr>
          <a:xfrm>
            <a:off x="5127112" y="3191412"/>
            <a:ext cx="2593975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3600" b="1" i="1" u="none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P </a:t>
            </a:r>
            <a:r>
              <a:rPr lang="en-US" altLang="zh-CN" sz="3600" b="1" u="none" baseline="30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en-US" altLang="zh-CN" sz="3600" b="1" u="none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-2</a:t>
            </a:r>
            <a:r>
              <a:rPr lang="en-US" altLang="zh-CN" sz="3600" b="1" i="1" u="none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p</a:t>
            </a:r>
            <a:r>
              <a:rPr lang="en-US" altLang="zh-CN" sz="3600" b="1" u="none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+1</a:t>
            </a:r>
            <a:endParaRPr lang="en-US" altLang="zh-CN" sz="3600" b="1" u="none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6" name="Text Box 40"/>
          <p:cNvSpPr/>
          <p:nvPr/>
        </p:nvSpPr>
        <p:spPr>
          <a:xfrm>
            <a:off x="5273162" y="4026437"/>
            <a:ext cx="2951162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3600" b="1" i="1" u="none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m </a:t>
            </a:r>
            <a:r>
              <a:rPr lang="en-US" altLang="zh-CN" sz="3600" b="1" u="none" baseline="30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en-US" altLang="zh-CN" sz="3600" b="1" u="none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- 4</a:t>
            </a:r>
            <a:r>
              <a:rPr lang="en-US" altLang="zh-CN" sz="3600" b="1" i="1" u="none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m</a:t>
            </a:r>
            <a:r>
              <a:rPr lang="en-US" altLang="zh-CN" sz="3600" b="1" u="none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+4</a:t>
            </a:r>
            <a:endParaRPr lang="en-US" altLang="zh-CN" sz="3600" b="1" u="none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7" name="Rectangle 18"/>
          <p:cNvSpPr/>
          <p:nvPr/>
        </p:nvSpPr>
        <p:spPr>
          <a:xfrm>
            <a:off x="1277424" y="2961225"/>
            <a:ext cx="30988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2260936" y="1014813"/>
            <a:ext cx="7893356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</a:rPr>
              <a:t>计算下列各式，看自己是否能发现什么规律</a:t>
            </a:r>
            <a:endParaRPr lang="en-US" altLang="zh-CN" sz="28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0" name="Text Box 14"/>
          <p:cNvSpPr/>
          <p:nvPr/>
        </p:nvSpPr>
        <p:spPr>
          <a:xfrm>
            <a:off x="2711450" y="4890664"/>
            <a:ext cx="3960813" cy="113728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猜想</a:t>
            </a:r>
            <a:r>
              <a:rPr lang="en-US" altLang="zh-CN">
                <a:latin typeface="Times New Roman" panose="02020603050405020304" pitchFamily="18" charset="0"/>
              </a:rPr>
              <a:t>: </a:t>
            </a:r>
            <a:endParaRPr lang="en-US" altLang="zh-CN" b="1" u="none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lvl="0">
              <a:spcBef>
                <a:spcPct val="50000"/>
              </a:spcBef>
            </a:pPr>
            <a:endParaRPr lang="en-US" altLang="zh-CN">
              <a:latin typeface="Times New Roman" panose="02020603050405020304" pitchFamily="18" charset="0"/>
            </a:endParaRPr>
          </a:p>
        </p:txBody>
      </p:sp>
      <p:graphicFrame>
        <p:nvGraphicFramePr>
          <p:cNvPr id="101" name="Object 15"/>
          <p:cNvGraphicFramePr/>
          <p:nvPr/>
        </p:nvGraphicFramePr>
        <p:xfrm>
          <a:off x="3792538" y="4817639"/>
          <a:ext cx="4032250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35966400" imgH="5486400" progId="Equation.3">
                  <p:embed/>
                </p:oleObj>
              </mc:Choice>
              <mc:Fallback>
                <p:oleObj name="" r:id="rId1" imgW="35966400" imgH="5486400" progId="Equation.3">
                  <p:embed/>
                  <p:pic>
                    <p:nvPicPr>
                      <p:cNvPr id="0" name="图片 1024" descr="rId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792538" y="4817639"/>
                        <a:ext cx="4032250" cy="7207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" name="Object 17"/>
          <p:cNvGraphicFramePr/>
          <p:nvPr/>
        </p:nvGraphicFramePr>
        <p:xfrm>
          <a:off x="3935413" y="5466926"/>
          <a:ext cx="3744912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3" imgW="35966400" imgH="5486400" progId="Equation.3">
                  <p:embed/>
                </p:oleObj>
              </mc:Choice>
              <mc:Fallback>
                <p:oleObj name="" r:id="rId3" imgW="35966400" imgH="5486400" progId="Equation.3">
                  <p:embed/>
                  <p:pic>
                    <p:nvPicPr>
                      <p:cNvPr id="0" name="图片 1025" descr="rId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35413" y="5466926"/>
                        <a:ext cx="3744912" cy="7905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 fill="hold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4" grpId="0"/>
      <p:bldP spid="95" grpId="0"/>
      <p:bldP spid="96" grpId="0"/>
      <p:bldP spid="10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702497" y="2601941"/>
            <a:ext cx="1404000" cy="1404000"/>
            <a:chOff x="3843955" y="2446144"/>
            <a:chExt cx="1556194" cy="1556194"/>
          </a:xfrm>
        </p:grpSpPr>
        <p:grpSp>
          <p:nvGrpSpPr>
            <p:cNvPr id="14" name="组合 1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典例精讲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15125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归纳总结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25"/>
          <p:cNvSpPr/>
          <p:nvPr/>
        </p:nvSpPr>
        <p:spPr>
          <a:xfrm>
            <a:off x="2179955" y="1924180"/>
            <a:ext cx="2279650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4400" b="1" u="none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(a+b)</a:t>
            </a:r>
            <a:r>
              <a:rPr lang="en-US" altLang="zh-CN" sz="4400" b="1" u="none" baseline="30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4400" b="1" u="none" baseline="3000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" name="Text Box 26"/>
          <p:cNvSpPr/>
          <p:nvPr/>
        </p:nvSpPr>
        <p:spPr>
          <a:xfrm>
            <a:off x="2139950" y="4247963"/>
            <a:ext cx="2405063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4400" b="1" u="none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(a</a:t>
            </a:r>
            <a:r>
              <a:rPr lang="en-US" altLang="zh-CN" sz="4400" b="1" u="none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4400" b="1" u="none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b)</a:t>
            </a:r>
            <a:r>
              <a:rPr lang="en-US" altLang="zh-CN" sz="4400" b="1" u="none" baseline="30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4400" b="1" u="none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" name="Text Box 27"/>
          <p:cNvSpPr/>
          <p:nvPr/>
        </p:nvSpPr>
        <p:spPr>
          <a:xfrm>
            <a:off x="4008755" y="3600580"/>
            <a:ext cx="4183063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4400" b="1" u="none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 a</a:t>
            </a:r>
            <a:r>
              <a:rPr lang="en-US" altLang="zh-CN" sz="4400" b="1" u="none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4400" b="1" u="none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+2ab+b</a:t>
            </a:r>
            <a:r>
              <a:rPr lang="en-US" altLang="zh-CN" sz="4400" b="1" u="none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4400" b="1" u="none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" name="Text Box 28"/>
          <p:cNvSpPr/>
          <p:nvPr/>
        </p:nvSpPr>
        <p:spPr>
          <a:xfrm>
            <a:off x="4102100" y="5639565"/>
            <a:ext cx="4308475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4400" b="1" u="none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 a</a:t>
            </a:r>
            <a:r>
              <a:rPr lang="en-US" altLang="zh-CN" sz="4400" b="1" u="none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4400" b="1" u="none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4400" b="1" u="none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4400" b="1" u="none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2ab+b</a:t>
            </a:r>
            <a:r>
              <a:rPr lang="en-US" altLang="zh-CN" sz="4400" b="1" u="none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4400" b="1" u="none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5" name="Text Box 29"/>
          <p:cNvSpPr/>
          <p:nvPr/>
        </p:nvSpPr>
        <p:spPr>
          <a:xfrm>
            <a:off x="3980180" y="2805243"/>
            <a:ext cx="5508625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4400" b="1" u="none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= a</a:t>
            </a:r>
            <a:r>
              <a:rPr lang="en-US" altLang="zh-CN" sz="4400" b="1" u="none" baseline="30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4400" b="1" u="none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 +ab +ab +b</a:t>
            </a:r>
            <a:r>
              <a:rPr lang="en-US" altLang="zh-CN" sz="4400" b="1" u="none" baseline="30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4400" b="1" u="none" baseline="3000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6" name="Text Box 30"/>
          <p:cNvSpPr/>
          <p:nvPr/>
        </p:nvSpPr>
        <p:spPr>
          <a:xfrm>
            <a:off x="4102100" y="4983293"/>
            <a:ext cx="5702300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4400" b="1" u="none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= a</a:t>
            </a:r>
            <a:r>
              <a:rPr lang="en-US" altLang="zh-CN" sz="4400" b="1" u="none" baseline="30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4400" b="1" u="none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4400" b="1" u="none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4400" b="1" u="none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 ab </a:t>
            </a:r>
            <a:r>
              <a:rPr lang="en-US" altLang="zh-CN" sz="4400" b="1" u="none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4400" b="1" u="none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 ab +b</a:t>
            </a:r>
            <a:r>
              <a:rPr lang="en-US" altLang="zh-CN" sz="4400" b="1" u="none" baseline="30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4400" b="1" u="none" baseline="3000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" name="Text Box 31"/>
          <p:cNvSpPr/>
          <p:nvPr/>
        </p:nvSpPr>
        <p:spPr>
          <a:xfrm>
            <a:off x="4023043" y="1973393"/>
            <a:ext cx="4816475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4400" b="1" u="none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=(a+b)</a:t>
            </a:r>
            <a:r>
              <a:rPr lang="en-US" altLang="zh-CN" sz="4400" b="1" u="none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4400" b="1" u="none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(a+b)</a:t>
            </a:r>
            <a:endParaRPr lang="en-US" altLang="zh-CN" sz="4400" b="1" u="none" baseline="300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8" name="Text Box 32"/>
          <p:cNvSpPr/>
          <p:nvPr/>
        </p:nvSpPr>
        <p:spPr>
          <a:xfrm>
            <a:off x="4100513" y="4260028"/>
            <a:ext cx="3930650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4400" b="1" u="none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=(a</a:t>
            </a:r>
            <a:r>
              <a:rPr lang="en-US" altLang="zh-CN" sz="4400" b="1" u="none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4400" b="1" u="none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b)</a:t>
            </a:r>
            <a:r>
              <a:rPr lang="en-US" altLang="zh-CN" sz="4400" b="1" u="none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4400" b="1" u="none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(a</a:t>
            </a:r>
            <a:r>
              <a:rPr lang="en-US" altLang="zh-CN" sz="4400" b="1" u="none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4400" b="1" u="none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b)</a:t>
            </a:r>
            <a:endParaRPr lang="en-US" altLang="zh-CN" sz="4400" b="1" u="none" baseline="300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86275" y="1446927"/>
            <a:ext cx="7893356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</a:rPr>
              <a:t>从代数角度验证</a:t>
            </a:r>
            <a:r>
              <a:rPr lang="zh-CN" altLang="en-US" sz="28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</a:rPr>
              <a:t>猜想</a:t>
            </a:r>
            <a:endParaRPr lang="en-US" altLang="zh-CN" sz="2800" b="1" dirty="0" smtClean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47232" y="177736"/>
            <a:ext cx="1997710" cy="612775"/>
            <a:chOff x="3590568" y="400194"/>
            <a:chExt cx="5213316" cy="1031890"/>
          </a:xfrm>
        </p:grpSpPr>
        <p:grpSp>
          <p:nvGrpSpPr>
            <p:cNvPr id="13314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4" name="圆角矩形 3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7" name="圆角矩形 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8" name="TextBox 19"/>
              <p:cNvSpPr txBox="1"/>
              <p:nvPr/>
            </p:nvSpPr>
            <p:spPr>
              <a:xfrm>
                <a:off x="7752953" y="5433395"/>
                <a:ext cx="278798" cy="213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3317" name="矩形 22"/>
            <p:cNvSpPr/>
            <p:nvPr/>
          </p:nvSpPr>
          <p:spPr>
            <a:xfrm>
              <a:off x="4219481" y="474234"/>
              <a:ext cx="4283494" cy="8789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903144" y="865669"/>
            <a:ext cx="5284470" cy="46037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宋体" panose="02010600030101010101" pitchFamily="2" charset="-122"/>
              </a:rPr>
              <a:t>1.</a:t>
            </a:r>
            <a:r>
              <a:rPr lang="zh-CN" altLang="en-US" sz="2400" b="1" dirty="0" smtClean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宋体" panose="02010600030101010101" pitchFamily="2" charset="-122"/>
              </a:rPr>
              <a:t>完全平方公式</a:t>
            </a:r>
            <a:endParaRPr lang="zh-CN" altLang="en-US" sz="2400" b="1" dirty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49"/>
          <p:cNvSpPr/>
          <p:nvPr/>
        </p:nvSpPr>
        <p:spPr>
          <a:xfrm>
            <a:off x="1522413" y="1052513"/>
            <a:ext cx="9145587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 algn="ctr">
              <a:spcBef>
                <a:spcPct val="50000"/>
              </a:spcBef>
            </a:pPr>
            <a:r>
              <a:rPr lang="zh-CN" altLang="en-US" sz="3200" b="1" u="none">
                <a:latin typeface="宋体" panose="02010600030101010101" pitchFamily="2" charset="-122"/>
              </a:rPr>
              <a:t>边长为</a:t>
            </a:r>
            <a:r>
              <a:rPr lang="en-US" altLang="zh-CN" sz="3200" b="1" u="none">
                <a:latin typeface="宋体" panose="02010600030101010101" pitchFamily="2" charset="-122"/>
              </a:rPr>
              <a:t>a</a:t>
            </a:r>
            <a:r>
              <a:rPr lang="zh-CN" altLang="en-US" sz="3200" b="1" u="none">
                <a:latin typeface="宋体" panose="02010600030101010101" pitchFamily="2" charset="-122"/>
              </a:rPr>
              <a:t>的正方形每条边都加上</a:t>
            </a:r>
            <a:r>
              <a:rPr lang="en-US" altLang="zh-CN" sz="3200" b="1" u="none">
                <a:latin typeface="宋体" panose="02010600030101010101" pitchFamily="2" charset="-122"/>
              </a:rPr>
              <a:t>b</a:t>
            </a:r>
            <a:endParaRPr lang="zh-CN" altLang="en-US" sz="3200" b="1" u="none">
              <a:latin typeface="宋体" panose="02010600030101010101" pitchFamily="2" charset="-122"/>
            </a:endParaRPr>
          </a:p>
        </p:txBody>
      </p:sp>
      <p:sp>
        <p:nvSpPr>
          <p:cNvPr id="13" name="矩形 53"/>
          <p:cNvSpPr/>
          <p:nvPr/>
        </p:nvSpPr>
        <p:spPr>
          <a:xfrm>
            <a:off x="3503613" y="2492375"/>
            <a:ext cx="1296987" cy="1296988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5" name="TextBox 54"/>
          <p:cNvSpPr/>
          <p:nvPr/>
        </p:nvSpPr>
        <p:spPr>
          <a:xfrm>
            <a:off x="3216275" y="2636838"/>
            <a:ext cx="35877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u="none"/>
              <a:t>a</a:t>
            </a:r>
            <a:endParaRPr lang="zh-CN" altLang="en-US" u="none"/>
          </a:p>
        </p:txBody>
      </p:sp>
      <p:sp>
        <p:nvSpPr>
          <p:cNvPr id="17" name="TextBox 55"/>
          <p:cNvSpPr/>
          <p:nvPr/>
        </p:nvSpPr>
        <p:spPr>
          <a:xfrm>
            <a:off x="4008438" y="2133600"/>
            <a:ext cx="287337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u="none"/>
              <a:t>a</a:t>
            </a:r>
            <a:endParaRPr lang="zh-CN" altLang="en-US" u="none"/>
          </a:p>
        </p:txBody>
      </p:sp>
      <p:sp>
        <p:nvSpPr>
          <p:cNvPr id="18" name="矩形 56"/>
          <p:cNvSpPr/>
          <p:nvPr/>
        </p:nvSpPr>
        <p:spPr>
          <a:xfrm>
            <a:off x="4800600" y="2492375"/>
            <a:ext cx="647700" cy="1944688"/>
          </a:xfrm>
          <a:prstGeom prst="rect">
            <a:avLst/>
          </a:prstGeom>
          <a:solidFill>
            <a:srgbClr val="0066FF"/>
          </a:solidFill>
          <a:ln>
            <a:solidFill>
              <a:schemeClr val="tx1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9" name="TextBox 58"/>
          <p:cNvSpPr/>
          <p:nvPr/>
        </p:nvSpPr>
        <p:spPr>
          <a:xfrm>
            <a:off x="4872038" y="2205038"/>
            <a:ext cx="360362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u="none"/>
              <a:t>b</a:t>
            </a:r>
            <a:endParaRPr lang="zh-CN" altLang="en-US" u="none"/>
          </a:p>
        </p:txBody>
      </p:sp>
      <p:sp>
        <p:nvSpPr>
          <p:cNvPr id="20" name="矩形 59"/>
          <p:cNvSpPr/>
          <p:nvPr/>
        </p:nvSpPr>
        <p:spPr>
          <a:xfrm rot="16200000">
            <a:off x="4152107" y="3140869"/>
            <a:ext cx="647700" cy="1944687"/>
          </a:xfrm>
          <a:prstGeom prst="rect">
            <a:avLst/>
          </a:prstGeom>
          <a:solidFill>
            <a:srgbClr val="0066FF"/>
          </a:solidFill>
          <a:ln>
            <a:solidFill>
              <a:schemeClr val="tx1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1" name="TextBox 60"/>
          <p:cNvSpPr/>
          <p:nvPr/>
        </p:nvSpPr>
        <p:spPr>
          <a:xfrm>
            <a:off x="3216275" y="3860800"/>
            <a:ext cx="35877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u="none"/>
              <a:t>b</a:t>
            </a:r>
            <a:endParaRPr lang="zh-CN" altLang="en-US" u="none"/>
          </a:p>
        </p:txBody>
      </p:sp>
      <p:sp>
        <p:nvSpPr>
          <p:cNvPr id="22" name="矩形 61"/>
          <p:cNvSpPr/>
          <p:nvPr/>
        </p:nvSpPr>
        <p:spPr>
          <a:xfrm>
            <a:off x="4800600" y="3789363"/>
            <a:ext cx="647700" cy="6477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3" name="矩形 62"/>
          <p:cNvSpPr/>
          <p:nvPr/>
        </p:nvSpPr>
        <p:spPr>
          <a:xfrm>
            <a:off x="1703388" y="4508500"/>
            <a:ext cx="8496300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 u="none">
                <a:latin typeface="黑体" panose="02010609060101010101" charset="-122"/>
                <a:ea typeface="黑体" panose="02010609060101010101" charset="-122"/>
              </a:rPr>
              <a:t>(1)</a:t>
            </a:r>
            <a:r>
              <a:rPr lang="zh-CN" altLang="en-US" sz="3200" b="1" u="none">
                <a:latin typeface="黑体" panose="02010609060101010101" charset="-122"/>
                <a:ea typeface="黑体" panose="02010609060101010101" charset="-122"/>
              </a:rPr>
              <a:t>扩大后的图形是</a:t>
            </a:r>
            <a:r>
              <a:rPr lang="en-US" altLang="zh-CN" sz="3200" b="1" u="none">
                <a:latin typeface="黑体" panose="02010609060101010101" charset="-122"/>
                <a:ea typeface="黑体" panose="02010609060101010101" charset="-122"/>
              </a:rPr>
              <a:t>______,</a:t>
            </a:r>
            <a:r>
              <a:rPr lang="zh-CN" altLang="en-US" sz="3200" b="1" u="none">
                <a:latin typeface="黑体" panose="02010609060101010101" charset="-122"/>
                <a:ea typeface="黑体" panose="02010609060101010101" charset="-122"/>
              </a:rPr>
              <a:t>边长为</a:t>
            </a:r>
            <a:r>
              <a:rPr lang="en-US" altLang="zh-CN" sz="3200" b="1" u="none">
                <a:latin typeface="黑体" panose="02010609060101010101" charset="-122"/>
                <a:ea typeface="黑体" panose="02010609060101010101" charset="-122"/>
              </a:rPr>
              <a:t>______,</a:t>
            </a:r>
            <a:r>
              <a:rPr lang="zh-CN" altLang="en-US" sz="3200" b="1" u="none">
                <a:latin typeface="黑体" panose="02010609060101010101" charset="-122"/>
                <a:ea typeface="黑体" panose="02010609060101010101" charset="-122"/>
              </a:rPr>
              <a:t>面积可以表示为</a:t>
            </a:r>
            <a:r>
              <a:rPr lang="en-US" altLang="zh-CN" sz="3200" b="1" u="none">
                <a:latin typeface="黑体" panose="02010609060101010101" charset="-122"/>
                <a:ea typeface="黑体" panose="02010609060101010101" charset="-122"/>
              </a:rPr>
              <a:t>_____,</a:t>
            </a:r>
            <a:r>
              <a:rPr lang="zh-CN" altLang="en-US" sz="3200" b="1" u="none">
                <a:latin typeface="黑体" panose="02010609060101010101" charset="-122"/>
                <a:ea typeface="黑体" panose="02010609060101010101" charset="-122"/>
              </a:rPr>
              <a:t>面积还可以表示为</a:t>
            </a:r>
            <a:r>
              <a:rPr lang="en-US" altLang="zh-CN" sz="3200" b="1" u="none">
                <a:latin typeface="黑体" panose="02010609060101010101" charset="-122"/>
                <a:ea typeface="黑体" panose="02010609060101010101" charset="-122"/>
              </a:rPr>
              <a:t>______</a:t>
            </a:r>
            <a:endParaRPr lang="zh-CN" altLang="en-US" sz="3200" u="none"/>
          </a:p>
        </p:txBody>
      </p:sp>
      <p:sp>
        <p:nvSpPr>
          <p:cNvPr id="24" name="矩形 63"/>
          <p:cNvSpPr/>
          <p:nvPr/>
        </p:nvSpPr>
        <p:spPr>
          <a:xfrm>
            <a:off x="1992313" y="5732463"/>
            <a:ext cx="4572000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 u="none">
                <a:latin typeface="黑体" panose="02010609060101010101" charset="-122"/>
                <a:ea typeface="黑体" panose="02010609060101010101" charset="-122"/>
              </a:rPr>
              <a:t>(2)</a:t>
            </a:r>
            <a:r>
              <a:rPr lang="zh-CN" altLang="en-US" sz="3200" b="1" u="none">
                <a:latin typeface="黑体" panose="02010609060101010101" charset="-122"/>
                <a:ea typeface="黑体" panose="02010609060101010101" charset="-122"/>
              </a:rPr>
              <a:t>由面积可以得到</a:t>
            </a:r>
            <a:endParaRPr lang="zh-CN" altLang="en-US" sz="3200" u="none"/>
          </a:p>
        </p:txBody>
      </p:sp>
      <p:sp>
        <p:nvSpPr>
          <p:cNvPr id="25" name="TextBox 64"/>
          <p:cNvSpPr/>
          <p:nvPr/>
        </p:nvSpPr>
        <p:spPr>
          <a:xfrm>
            <a:off x="5375275" y="4508500"/>
            <a:ext cx="1441450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 u="none">
                <a:solidFill>
                  <a:srgbClr val="FF0000"/>
                </a:solidFill>
              </a:rPr>
              <a:t>正方形</a:t>
            </a:r>
            <a:endParaRPr lang="zh-CN" altLang="en-US" sz="2800" b="1" u="none">
              <a:solidFill>
                <a:srgbClr val="FF0000"/>
              </a:solidFill>
            </a:endParaRPr>
          </a:p>
        </p:txBody>
      </p:sp>
      <p:sp>
        <p:nvSpPr>
          <p:cNvPr id="26" name="TextBox 65"/>
          <p:cNvSpPr/>
          <p:nvPr/>
        </p:nvSpPr>
        <p:spPr>
          <a:xfrm>
            <a:off x="7824788" y="4508500"/>
            <a:ext cx="1150937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 u="none">
                <a:solidFill>
                  <a:srgbClr val="FF0000"/>
                </a:solidFill>
              </a:rPr>
              <a:t>（</a:t>
            </a:r>
            <a:r>
              <a:rPr lang="en-US" altLang="zh-CN" sz="2800" b="1" u="none">
                <a:solidFill>
                  <a:srgbClr val="FF0000"/>
                </a:solidFill>
              </a:rPr>
              <a:t>a+b</a:t>
            </a:r>
            <a:r>
              <a:rPr lang="zh-CN" altLang="en-US" sz="2800" b="1" u="none">
                <a:solidFill>
                  <a:srgbClr val="FF0000"/>
                </a:solidFill>
              </a:rPr>
              <a:t>）</a:t>
            </a:r>
            <a:endParaRPr lang="zh-CN" altLang="en-US" sz="2800" b="1" u="none">
              <a:solidFill>
                <a:srgbClr val="FF0000"/>
              </a:solidFill>
            </a:endParaRPr>
          </a:p>
        </p:txBody>
      </p:sp>
      <p:sp>
        <p:nvSpPr>
          <p:cNvPr id="27" name="矩形 66"/>
          <p:cNvSpPr/>
          <p:nvPr/>
        </p:nvSpPr>
        <p:spPr>
          <a:xfrm>
            <a:off x="5735638" y="5805488"/>
            <a:ext cx="3470910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3200" b="1" u="none">
                <a:solidFill>
                  <a:srgbClr val="FF0000"/>
                </a:solidFill>
                <a:ea typeface="黑体" panose="02010609060101010101" charset="-122"/>
              </a:rPr>
              <a:t>(a+b)</a:t>
            </a:r>
            <a:r>
              <a:rPr lang="en-US" altLang="zh-CN" sz="3200" b="1" u="none" baseline="30000">
                <a:solidFill>
                  <a:srgbClr val="FF0000"/>
                </a:solidFill>
                <a:ea typeface="黑体" panose="02010609060101010101" charset="-122"/>
              </a:rPr>
              <a:t>2</a:t>
            </a:r>
            <a:r>
              <a:rPr lang="en-US" altLang="zh-CN" sz="3200" b="1" u="none">
                <a:solidFill>
                  <a:srgbClr val="FF0000"/>
                </a:solidFill>
                <a:ea typeface="黑体" panose="02010609060101010101" charset="-122"/>
              </a:rPr>
              <a:t>= a</a:t>
            </a:r>
            <a:r>
              <a:rPr lang="en-US" altLang="zh-CN" sz="3200" b="1" u="none" baseline="30000">
                <a:solidFill>
                  <a:srgbClr val="FF0000"/>
                </a:solidFill>
                <a:ea typeface="黑体" panose="02010609060101010101" charset="-122"/>
              </a:rPr>
              <a:t>2</a:t>
            </a:r>
            <a:r>
              <a:rPr lang="en-US" altLang="zh-CN" sz="3200" b="1" u="none">
                <a:solidFill>
                  <a:srgbClr val="FF0000"/>
                </a:solidFill>
                <a:ea typeface="黑体" panose="02010609060101010101" charset="-122"/>
              </a:rPr>
              <a:t> +2ab+b</a:t>
            </a:r>
            <a:r>
              <a:rPr lang="en-US" altLang="zh-CN" sz="3200" b="1" u="none" baseline="30000">
                <a:solidFill>
                  <a:srgbClr val="FF0000"/>
                </a:solidFill>
                <a:ea typeface="黑体" panose="02010609060101010101" charset="-122"/>
              </a:rPr>
              <a:t>2</a:t>
            </a:r>
            <a:endParaRPr lang="en-US" altLang="zh-CN" sz="3200" b="1" u="none" baseline="30000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28" name="TextBox 68"/>
          <p:cNvSpPr/>
          <p:nvPr/>
        </p:nvSpPr>
        <p:spPr>
          <a:xfrm>
            <a:off x="4224338" y="5013325"/>
            <a:ext cx="1871662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 u="none">
                <a:solidFill>
                  <a:srgbClr val="FF0000"/>
                </a:solidFill>
                <a:ea typeface="黑体" panose="02010609060101010101" charset="-122"/>
              </a:rPr>
              <a:t>(a+b)</a:t>
            </a:r>
            <a:r>
              <a:rPr lang="en-US" altLang="zh-CN" sz="3200" b="1" u="none" baseline="30000">
                <a:solidFill>
                  <a:srgbClr val="FF0000"/>
                </a:solidFill>
                <a:ea typeface="黑体" panose="02010609060101010101" charset="-122"/>
              </a:rPr>
              <a:t>2</a:t>
            </a:r>
            <a:endParaRPr lang="zh-CN" altLang="en-US" sz="3200"/>
          </a:p>
        </p:txBody>
      </p:sp>
      <p:sp>
        <p:nvSpPr>
          <p:cNvPr id="29" name="矩形 69"/>
          <p:cNvSpPr/>
          <p:nvPr/>
        </p:nvSpPr>
        <p:spPr>
          <a:xfrm>
            <a:off x="8759825" y="5013325"/>
            <a:ext cx="2073910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 u="none">
                <a:solidFill>
                  <a:srgbClr val="FF0000"/>
                </a:solidFill>
                <a:ea typeface="黑体" panose="02010609060101010101" charset="-122"/>
              </a:rPr>
              <a:t>a</a:t>
            </a:r>
            <a:r>
              <a:rPr lang="en-US" altLang="zh-CN" sz="3200" b="1" u="none" baseline="30000">
                <a:solidFill>
                  <a:srgbClr val="FF0000"/>
                </a:solidFill>
                <a:ea typeface="黑体" panose="02010609060101010101" charset="-122"/>
              </a:rPr>
              <a:t>2</a:t>
            </a:r>
            <a:r>
              <a:rPr lang="en-US" altLang="zh-CN" sz="3200" b="1" u="none">
                <a:solidFill>
                  <a:srgbClr val="FF0000"/>
                </a:solidFill>
                <a:ea typeface="黑体" panose="02010609060101010101" charset="-122"/>
              </a:rPr>
              <a:t> +2ab+b</a:t>
            </a:r>
            <a:r>
              <a:rPr lang="en-US" altLang="zh-CN" sz="3200" b="1" u="none" baseline="30000">
                <a:solidFill>
                  <a:srgbClr val="FF0000"/>
                </a:solidFill>
                <a:ea typeface="黑体" panose="02010609060101010101" charset="-122"/>
              </a:rPr>
              <a:t>2</a:t>
            </a:r>
            <a:endParaRPr lang="zh-CN" altLang="en-US" sz="3200"/>
          </a:p>
        </p:txBody>
      </p:sp>
      <p:sp>
        <p:nvSpPr>
          <p:cNvPr id="30" name="TextBox 29"/>
          <p:cNvSpPr txBox="1"/>
          <p:nvPr/>
        </p:nvSpPr>
        <p:spPr>
          <a:xfrm>
            <a:off x="2086275" y="357267"/>
            <a:ext cx="7893356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</a:rPr>
              <a:t>从几何角度验证</a:t>
            </a:r>
            <a:r>
              <a:rPr lang="zh-CN" altLang="en-US" sz="28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</a:rPr>
              <a:t>猜想</a:t>
            </a:r>
            <a:endParaRPr lang="en-US" altLang="zh-CN" sz="2800" b="1" dirty="0" smtClean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 fill="hold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/>
      <p:bldP spid="20" grpId="0" bldLvl="0" animBg="1"/>
      <p:bldP spid="21" grpId="0"/>
      <p:bldP spid="22" grpId="0" bldLvl="0" animBg="1"/>
      <p:bldP spid="23" grpId="0" build="allAtOnce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4"/>
          <p:cNvSpPr/>
          <p:nvPr/>
        </p:nvSpPr>
        <p:spPr>
          <a:xfrm>
            <a:off x="4862513" y="1812925"/>
            <a:ext cx="2819400" cy="2819400"/>
          </a:xfrm>
          <a:prstGeom prst="rect">
            <a:avLst/>
          </a:prstGeom>
          <a:solidFill>
            <a:schemeClr val="accent1"/>
          </a:solidFill>
          <a:ln>
            <a:solidFill>
              <a:prstClr val="black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zh-CN" sz="3200" u="none">
              <a:solidFill>
                <a:schemeClr val="bg2"/>
              </a:solidFill>
            </a:endParaRPr>
          </a:p>
        </p:txBody>
      </p:sp>
      <p:grpSp>
        <p:nvGrpSpPr>
          <p:cNvPr id="32" name="Group 15"/>
          <p:cNvGrpSpPr/>
          <p:nvPr/>
        </p:nvGrpSpPr>
        <p:grpSpPr>
          <a:xfrm>
            <a:off x="4492625" y="1857375"/>
            <a:ext cx="3200400" cy="3209925"/>
            <a:chOff x="1584" y="624"/>
            <a:chExt cx="2016" cy="2022"/>
          </a:xfrm>
        </p:grpSpPr>
        <p:cxnSp>
          <p:nvCxnSpPr>
            <p:cNvPr id="33" name="Line 16"/>
            <p:cNvCxnSpPr/>
            <p:nvPr/>
          </p:nvCxnSpPr>
          <p:spPr>
            <a:xfrm flipH="1">
              <a:off x="1584" y="624"/>
              <a:ext cx="240" cy="0"/>
            </a:xfrm>
            <a:prstGeom prst="line">
              <a:avLst/>
            </a:prstGeom>
            <a:noFill/>
            <a:ln>
              <a:solidFill>
                <a:prstClr val="black"/>
              </a:solidFill>
              <a:round/>
            </a:ln>
          </p:spPr>
        </p:cxnSp>
        <p:cxnSp>
          <p:nvCxnSpPr>
            <p:cNvPr id="34" name="Line 17"/>
            <p:cNvCxnSpPr/>
            <p:nvPr/>
          </p:nvCxnSpPr>
          <p:spPr>
            <a:xfrm flipH="1">
              <a:off x="1584" y="2400"/>
              <a:ext cx="240" cy="0"/>
            </a:xfrm>
            <a:prstGeom prst="line">
              <a:avLst/>
            </a:prstGeom>
            <a:noFill/>
            <a:ln>
              <a:solidFill>
                <a:prstClr val="black"/>
              </a:solidFill>
              <a:round/>
            </a:ln>
          </p:spPr>
        </p:cxnSp>
        <p:cxnSp>
          <p:nvCxnSpPr>
            <p:cNvPr id="35" name="Line 18"/>
            <p:cNvCxnSpPr/>
            <p:nvPr/>
          </p:nvCxnSpPr>
          <p:spPr>
            <a:xfrm rot="16200000">
              <a:off x="1704" y="2526"/>
              <a:ext cx="240" cy="0"/>
            </a:xfrm>
            <a:prstGeom prst="line">
              <a:avLst/>
            </a:prstGeom>
            <a:noFill/>
            <a:ln>
              <a:solidFill>
                <a:prstClr val="black"/>
              </a:solidFill>
              <a:round/>
            </a:ln>
          </p:spPr>
        </p:cxnSp>
        <p:cxnSp>
          <p:nvCxnSpPr>
            <p:cNvPr id="36" name="Line 19"/>
            <p:cNvCxnSpPr/>
            <p:nvPr/>
          </p:nvCxnSpPr>
          <p:spPr>
            <a:xfrm rot="16200000">
              <a:off x="3480" y="2526"/>
              <a:ext cx="240" cy="0"/>
            </a:xfrm>
            <a:prstGeom prst="line">
              <a:avLst/>
            </a:prstGeom>
            <a:noFill/>
            <a:ln>
              <a:solidFill>
                <a:prstClr val="black"/>
              </a:solidFill>
              <a:round/>
            </a:ln>
          </p:spPr>
        </p:cxnSp>
        <p:cxnSp>
          <p:nvCxnSpPr>
            <p:cNvPr id="37" name="Line 20"/>
            <p:cNvCxnSpPr/>
            <p:nvPr/>
          </p:nvCxnSpPr>
          <p:spPr>
            <a:xfrm flipH="1">
              <a:off x="1632" y="1680"/>
              <a:ext cx="0" cy="720"/>
            </a:xfrm>
            <a:prstGeom prst="line">
              <a:avLst/>
            </a:prstGeom>
            <a:noFill/>
            <a:ln>
              <a:solidFill>
                <a:prstClr val="black"/>
              </a:solidFill>
              <a:round/>
              <a:tailEnd type="triangle"/>
            </a:ln>
          </p:spPr>
        </p:cxnSp>
        <p:cxnSp>
          <p:nvCxnSpPr>
            <p:cNvPr id="38" name="Line 21"/>
            <p:cNvCxnSpPr/>
            <p:nvPr/>
          </p:nvCxnSpPr>
          <p:spPr>
            <a:xfrm flipH="1" flipV="1">
              <a:off x="1632" y="624"/>
              <a:ext cx="0" cy="720"/>
            </a:xfrm>
            <a:prstGeom prst="line">
              <a:avLst/>
            </a:prstGeom>
            <a:noFill/>
            <a:ln>
              <a:solidFill>
                <a:prstClr val="black"/>
              </a:solidFill>
              <a:round/>
              <a:tailEnd type="triangle"/>
            </a:ln>
          </p:spPr>
        </p:cxnSp>
        <p:cxnSp>
          <p:nvCxnSpPr>
            <p:cNvPr id="39" name="Line 22"/>
            <p:cNvCxnSpPr/>
            <p:nvPr/>
          </p:nvCxnSpPr>
          <p:spPr>
            <a:xfrm rot="5400000" flipH="1">
              <a:off x="2184" y="2232"/>
              <a:ext cx="0" cy="720"/>
            </a:xfrm>
            <a:prstGeom prst="line">
              <a:avLst/>
            </a:prstGeom>
            <a:noFill/>
            <a:ln>
              <a:solidFill>
                <a:prstClr val="black"/>
              </a:solidFill>
              <a:round/>
              <a:tailEnd type="triangle"/>
            </a:ln>
          </p:spPr>
        </p:cxnSp>
        <p:cxnSp>
          <p:nvCxnSpPr>
            <p:cNvPr id="40" name="Line 23"/>
            <p:cNvCxnSpPr/>
            <p:nvPr/>
          </p:nvCxnSpPr>
          <p:spPr>
            <a:xfrm rot="5400000" flipH="1" flipV="1">
              <a:off x="3240" y="2232"/>
              <a:ext cx="0" cy="720"/>
            </a:xfrm>
            <a:prstGeom prst="line">
              <a:avLst/>
            </a:prstGeom>
            <a:noFill/>
            <a:ln>
              <a:solidFill>
                <a:prstClr val="black"/>
              </a:solidFill>
              <a:round/>
              <a:tailEnd type="triangle"/>
            </a:ln>
          </p:spPr>
        </p:cxnSp>
      </p:grpSp>
      <p:grpSp>
        <p:nvGrpSpPr>
          <p:cNvPr id="41" name="Group 24"/>
          <p:cNvGrpSpPr/>
          <p:nvPr/>
        </p:nvGrpSpPr>
        <p:grpSpPr>
          <a:xfrm>
            <a:off x="4360863" y="2719388"/>
            <a:ext cx="2143125" cy="2527300"/>
            <a:chOff x="1497" y="1167"/>
            <a:chExt cx="1350" cy="1592"/>
          </a:xfrm>
        </p:grpSpPr>
        <p:sp>
          <p:nvSpPr>
            <p:cNvPr id="42" name="Text Box 25"/>
            <p:cNvSpPr/>
            <p:nvPr/>
          </p:nvSpPr>
          <p:spPr>
            <a:xfrm>
              <a:off x="1497" y="1167"/>
              <a:ext cx="272" cy="48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</a:lstStyle>
            <a:p>
              <a:pPr lvl="0" algn="ctr"/>
              <a:r>
                <a:rPr lang="en-US" altLang="zh-CN" sz="4400" u="none">
                  <a:solidFill>
                    <a:schemeClr val="tx2"/>
                  </a:solidFill>
                </a:rPr>
                <a:t>a</a:t>
              </a:r>
              <a:endParaRPr lang="en-US" altLang="zh-CN" sz="4400" u="none">
                <a:solidFill>
                  <a:schemeClr val="tx2"/>
                </a:solidFill>
              </a:endParaRPr>
            </a:p>
          </p:txBody>
        </p:sp>
        <p:sp>
          <p:nvSpPr>
            <p:cNvPr id="43" name="Text Box 26"/>
            <p:cNvSpPr/>
            <p:nvPr/>
          </p:nvSpPr>
          <p:spPr>
            <a:xfrm>
              <a:off x="2575" y="2275"/>
              <a:ext cx="272" cy="48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</a:lstStyle>
            <a:p>
              <a:pPr lvl="0" algn="ctr"/>
              <a:r>
                <a:rPr lang="en-US" altLang="zh-CN" sz="4400" u="none">
                  <a:solidFill>
                    <a:schemeClr val="tx2"/>
                  </a:solidFill>
                </a:rPr>
                <a:t>a</a:t>
              </a:r>
              <a:endParaRPr lang="en-US" altLang="zh-CN" sz="4400" u="none">
                <a:solidFill>
                  <a:schemeClr val="tx2"/>
                </a:solidFill>
              </a:endParaRPr>
            </a:p>
          </p:txBody>
        </p:sp>
      </p:grpSp>
      <p:sp>
        <p:nvSpPr>
          <p:cNvPr id="44" name="Text Box 60"/>
          <p:cNvSpPr/>
          <p:nvPr/>
        </p:nvSpPr>
        <p:spPr>
          <a:xfrm>
            <a:off x="1703388" y="782638"/>
            <a:ext cx="7704137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 algn="ctr">
              <a:spcBef>
                <a:spcPct val="50000"/>
              </a:spcBef>
            </a:pPr>
            <a:r>
              <a:rPr lang="zh-CN" altLang="en-US" sz="3200" b="1" u="none" dirty="0">
                <a:ea typeface="华文行楷" panose="02010800040101010101" charset="-122"/>
              </a:rPr>
              <a:t>边长为</a:t>
            </a:r>
            <a:r>
              <a:rPr lang="en-US" altLang="zh-CN" sz="3200" b="1" u="none" dirty="0">
                <a:ea typeface="华文行楷" panose="02010800040101010101" charset="-122"/>
              </a:rPr>
              <a:t>a</a:t>
            </a:r>
            <a:r>
              <a:rPr lang="zh-CN" altLang="en-US" sz="3200" b="1" u="none" dirty="0">
                <a:ea typeface="华文行楷" panose="02010800040101010101" charset="-122"/>
              </a:rPr>
              <a:t>的正方形每条边都减去</a:t>
            </a:r>
            <a:r>
              <a:rPr lang="en-US" altLang="zh-CN" sz="3200" b="1" u="none" dirty="0">
                <a:ea typeface="华文行楷" panose="02010800040101010101" charset="-122"/>
              </a:rPr>
              <a:t>b</a:t>
            </a:r>
            <a:endParaRPr lang="zh-CN" altLang="en-US" sz="3200" b="1" u="none" dirty="0">
              <a:ea typeface="华文行楷" panose="02010800040101010101" charset="-122"/>
            </a:endParaRPr>
          </a:p>
        </p:txBody>
      </p:sp>
      <p:grpSp>
        <p:nvGrpSpPr>
          <p:cNvPr id="45" name="组合 7"/>
          <p:cNvGrpSpPr/>
          <p:nvPr/>
        </p:nvGrpSpPr>
        <p:grpSpPr>
          <a:xfrm>
            <a:off x="4862513" y="1812925"/>
            <a:ext cx="2807652" cy="1187450"/>
            <a:chOff x="142" y="2296"/>
            <a:chExt cx="4422" cy="1815"/>
          </a:xfrm>
        </p:grpSpPr>
        <p:sp>
          <p:nvSpPr>
            <p:cNvPr id="46" name="矩形 49"/>
            <p:cNvSpPr/>
            <p:nvPr/>
          </p:nvSpPr>
          <p:spPr>
            <a:xfrm>
              <a:off x="142" y="2296"/>
              <a:ext cx="4422" cy="1815"/>
            </a:xfrm>
            <a:prstGeom prst="rect">
              <a:avLst/>
            </a:prstGeom>
            <a:solidFill>
              <a:srgbClr val="0066FF"/>
            </a:solidFill>
            <a:ln>
              <a:solidFill>
                <a:schemeClr val="tx1"/>
              </a:solidFill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47" name="文本框 6"/>
            <p:cNvSpPr/>
            <p:nvPr/>
          </p:nvSpPr>
          <p:spPr>
            <a:xfrm>
              <a:off x="143" y="2638"/>
              <a:ext cx="727" cy="98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sz="3600" b="1" u="none">
                  <a:latin typeface="宋体" panose="02010600030101010101" pitchFamily="2" charset="-122"/>
                </a:rPr>
                <a:t>b</a:t>
              </a:r>
              <a:endParaRPr lang="en-US" altLang="zh-CN" sz="3600" b="1" u="none">
                <a:latin typeface="宋体" panose="02010600030101010101" pitchFamily="2" charset="-122"/>
              </a:endParaRPr>
            </a:p>
          </p:txBody>
        </p:sp>
      </p:grpSp>
      <p:grpSp>
        <p:nvGrpSpPr>
          <p:cNvPr id="48" name="组合 9"/>
          <p:cNvGrpSpPr/>
          <p:nvPr/>
        </p:nvGrpSpPr>
        <p:grpSpPr>
          <a:xfrm>
            <a:off x="6537386" y="1809768"/>
            <a:ext cx="1130300" cy="2863850"/>
            <a:chOff x="11154" y="3719"/>
            <a:chExt cx="1815" cy="4535"/>
          </a:xfrm>
        </p:grpSpPr>
        <p:sp>
          <p:nvSpPr>
            <p:cNvPr id="49" name="矩形 50"/>
            <p:cNvSpPr/>
            <p:nvPr/>
          </p:nvSpPr>
          <p:spPr>
            <a:xfrm rot="5400000">
              <a:off x="9794" y="5079"/>
              <a:ext cx="4535" cy="1815"/>
            </a:xfrm>
            <a:prstGeom prst="rect">
              <a:avLst/>
            </a:prstGeom>
            <a:solidFill>
              <a:srgbClr val="0066FF"/>
            </a:solidFill>
            <a:ln>
              <a:solidFill>
                <a:schemeClr val="tx1"/>
              </a:solidFill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0" name="文本框 8"/>
            <p:cNvSpPr/>
            <p:nvPr/>
          </p:nvSpPr>
          <p:spPr>
            <a:xfrm>
              <a:off x="11797" y="7265"/>
              <a:ext cx="591" cy="92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sz="3200" b="1" u="none"/>
                <a:t>b</a:t>
              </a:r>
              <a:endParaRPr lang="en-US" altLang="zh-CN" sz="3200" b="1" u="none"/>
            </a:p>
          </p:txBody>
        </p:sp>
      </p:grpSp>
      <p:grpSp>
        <p:nvGrpSpPr>
          <p:cNvPr id="51" name="组合 18"/>
          <p:cNvGrpSpPr/>
          <p:nvPr/>
        </p:nvGrpSpPr>
        <p:grpSpPr>
          <a:xfrm>
            <a:off x="6540500" y="1830388"/>
            <a:ext cx="1120775" cy="1152525"/>
            <a:chOff x="8073" y="2838"/>
            <a:chExt cx="1765" cy="1815"/>
          </a:xfrm>
        </p:grpSpPr>
        <p:sp>
          <p:nvSpPr>
            <p:cNvPr id="52" name="矩形 16"/>
            <p:cNvSpPr/>
            <p:nvPr/>
          </p:nvSpPr>
          <p:spPr>
            <a:xfrm>
              <a:off x="8073" y="2838"/>
              <a:ext cx="1765" cy="1815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</a:lstStyle>
            <a:p>
              <a:pPr lvl="0"/>
              <a:endParaRPr lang="zh-CN" altLang="en-US"/>
            </a:p>
          </p:txBody>
        </p:sp>
        <p:graphicFrame>
          <p:nvGraphicFramePr>
            <p:cNvPr id="53" name="对象 17"/>
            <p:cNvGraphicFramePr>
              <a:graphicFrameLocks noChangeAspect="1"/>
            </p:cNvGraphicFramePr>
            <p:nvPr/>
          </p:nvGraphicFramePr>
          <p:xfrm>
            <a:off x="8444" y="3301"/>
            <a:ext cx="776" cy="8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49" name="" r:id="rId1" imgW="4267200" imgH="4876800" progId="Equation.3">
                    <p:embed/>
                  </p:oleObj>
                </mc:Choice>
                <mc:Fallback>
                  <p:oleObj name="" r:id="rId1" imgW="4267200" imgH="4876800" progId="Equation.3">
                    <p:embed/>
                    <p:pic>
                      <p:nvPicPr>
                        <p:cNvPr id="0" name="图片 2048" descr="rId1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8444" y="3301"/>
                          <a:ext cx="776" cy="89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4" name="文本框 19"/>
          <p:cNvSpPr/>
          <p:nvPr/>
        </p:nvSpPr>
        <p:spPr>
          <a:xfrm>
            <a:off x="1703388" y="5210175"/>
            <a:ext cx="4454525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 u="none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缩小后的图形是</a:t>
            </a:r>
            <a:r>
              <a:rPr lang="zh-CN" altLang="en-US" sz="3200" b="1" u="none">
                <a:solidFill>
                  <a:srgbClr val="FF0000"/>
                </a:solidFill>
                <a:sym typeface="宋体" panose="02010600030101010101" pitchFamily="2" charset="-122"/>
              </a:rPr>
              <a:t>正方形</a:t>
            </a:r>
            <a:endParaRPr lang="zh-CN" altLang="en-US" sz="3200"/>
          </a:p>
        </p:txBody>
      </p:sp>
      <p:sp>
        <p:nvSpPr>
          <p:cNvPr id="55" name="文本框 20"/>
          <p:cNvSpPr/>
          <p:nvPr/>
        </p:nvSpPr>
        <p:spPr>
          <a:xfrm>
            <a:off x="6157913" y="5240338"/>
            <a:ext cx="2788920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 u="none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边长为</a:t>
            </a:r>
            <a:r>
              <a:rPr lang="zh-CN" altLang="en-US" sz="3200" b="1" u="none">
                <a:solidFill>
                  <a:srgbClr val="FF0000"/>
                </a:solidFill>
                <a:sym typeface="宋体" panose="02010600030101010101" pitchFamily="2" charset="-122"/>
              </a:rPr>
              <a:t>（</a:t>
            </a:r>
            <a:r>
              <a:rPr lang="en-US" altLang="zh-CN" sz="3200" b="1" u="none">
                <a:solidFill>
                  <a:srgbClr val="FF0000"/>
                </a:solidFill>
                <a:sym typeface="宋体" panose="02010600030101010101" pitchFamily="2" charset="-122"/>
              </a:rPr>
              <a:t>a-b</a:t>
            </a:r>
            <a:r>
              <a:rPr lang="zh-CN" altLang="en-US" sz="3200" b="1" u="none">
                <a:solidFill>
                  <a:srgbClr val="FF0000"/>
                </a:solidFill>
                <a:sym typeface="宋体" panose="02010600030101010101" pitchFamily="2" charset="-122"/>
              </a:rPr>
              <a:t>）</a:t>
            </a:r>
            <a:endParaRPr lang="zh-CN" altLang="en-US" sz="3200"/>
          </a:p>
        </p:txBody>
      </p:sp>
      <p:grpSp>
        <p:nvGrpSpPr>
          <p:cNvPr id="56" name="组合 23"/>
          <p:cNvGrpSpPr/>
          <p:nvPr/>
        </p:nvGrpSpPr>
        <p:grpSpPr>
          <a:xfrm>
            <a:off x="1622425" y="3009900"/>
            <a:ext cx="4918710" cy="3797935"/>
            <a:chOff x="156" y="4740"/>
            <a:chExt cx="7744" cy="5982"/>
          </a:xfrm>
        </p:grpSpPr>
        <p:grpSp>
          <p:nvGrpSpPr>
            <p:cNvPr id="57" name="组合 10"/>
            <p:cNvGrpSpPr/>
            <p:nvPr/>
          </p:nvGrpSpPr>
          <p:grpSpPr>
            <a:xfrm>
              <a:off x="5275" y="4740"/>
              <a:ext cx="2625" cy="2624"/>
              <a:chOff x="5203" y="4740"/>
              <a:chExt cx="2640" cy="2640"/>
            </a:xfrm>
          </p:grpSpPr>
          <p:sp>
            <p:nvSpPr>
              <p:cNvPr id="59" name="Rectangle 37"/>
              <p:cNvSpPr/>
              <p:nvPr/>
            </p:nvSpPr>
            <p:spPr>
              <a:xfrm>
                <a:off x="5203" y="4740"/>
                <a:ext cx="2640" cy="2640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prstClr val="black"/>
                </a:solidFill>
                <a:miter lim="800000"/>
              </a:ln>
            </p:spPr>
            <p:txBody>
              <a:bodyPr wrap="none" anchor="ctr" anchorCtr="0"/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400" b="0" i="0" u="sng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400" b="0" i="0" u="sng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400" b="0" i="0" u="sng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400" b="0" i="0" u="sng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400" b="0" i="0" u="sng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</a:lstStyle>
              <a:p>
                <a:pPr lvl="0" algn="ctr"/>
                <a:endParaRPr lang="zh-CN" altLang="zh-CN" u="none"/>
              </a:p>
            </p:txBody>
          </p:sp>
          <p:sp>
            <p:nvSpPr>
              <p:cNvPr id="60" name="Text Box 38"/>
              <p:cNvSpPr/>
              <p:nvPr/>
            </p:nvSpPr>
            <p:spPr>
              <a:xfrm>
                <a:off x="5803" y="5483"/>
                <a:ext cx="1800" cy="73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400" b="0" i="0" u="sng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400" b="0" i="0" u="sng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400" b="0" i="0" u="sng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400" b="0" i="0" u="sng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400" b="0" i="0" u="sng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</a:lstStyle>
              <a:p>
                <a:pPr lvl="0" algn="ctr">
                  <a:spcBef>
                    <a:spcPct val="50000"/>
                  </a:spcBef>
                </a:pPr>
                <a:r>
                  <a:rPr lang="en-US" altLang="zh-CN" u="none">
                    <a:solidFill>
                      <a:srgbClr val="FFFF00"/>
                    </a:solidFill>
                  </a:rPr>
                  <a:t>(a-b)</a:t>
                </a:r>
                <a:r>
                  <a:rPr lang="en-US" altLang="zh-CN" u="none">
                    <a:solidFill>
                      <a:srgbClr val="FFFF00"/>
                    </a:solidFill>
                    <a:ea typeface="Times New Roman" panose="02020603050405020304" pitchFamily="18" charset="0"/>
                  </a:rPr>
                  <a:t>²</a:t>
                </a:r>
                <a:endParaRPr lang="en-US" altLang="zh-CN" u="none">
                  <a:solidFill>
                    <a:srgbClr val="FFFF00"/>
                  </a:solidFill>
                </a:endParaRPr>
              </a:p>
            </p:txBody>
          </p:sp>
        </p:grpSp>
        <p:sp>
          <p:nvSpPr>
            <p:cNvPr id="58" name="矩形 21"/>
            <p:cNvSpPr/>
            <p:nvPr/>
          </p:nvSpPr>
          <p:spPr>
            <a:xfrm>
              <a:off x="156" y="9027"/>
              <a:ext cx="6777" cy="169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200" b="1" u="none">
                  <a:latin typeface="黑体" panose="02010609060101010101" charset="-122"/>
                  <a:ea typeface="黑体" panose="02010609060101010101" charset="-122"/>
                </a:rPr>
                <a:t>面积可以表示为</a:t>
              </a:r>
              <a:r>
                <a:rPr lang="en-US" altLang="zh-CN" sz="3200" b="1" u="none">
                  <a:solidFill>
                    <a:srgbClr val="FF0000"/>
                  </a:solidFill>
                  <a:ea typeface="黑体" panose="02010609060101010101" charset="-122"/>
                  <a:sym typeface="宋体" panose="02010600030101010101" pitchFamily="2" charset="-122"/>
                </a:rPr>
                <a:t>(a-b)</a:t>
              </a:r>
              <a:r>
                <a:rPr lang="en-US" altLang="zh-CN" sz="3200" b="1" u="none" baseline="30000">
                  <a:solidFill>
                    <a:srgbClr val="FF0000"/>
                  </a:solidFill>
                  <a:ea typeface="黑体" panose="02010609060101010101" charset="-122"/>
                  <a:sym typeface="宋体" panose="02010600030101010101" pitchFamily="2" charset="-122"/>
                </a:rPr>
                <a:t>2</a:t>
              </a:r>
              <a:endParaRPr lang="zh-CN" altLang="en-US" sz="3200"/>
            </a:p>
            <a:p>
              <a:pPr lvl="0"/>
              <a:endParaRPr lang="zh-CN" altLang="en-US" sz="3200" u="none"/>
            </a:p>
          </p:txBody>
        </p:sp>
      </p:grpSp>
      <p:sp>
        <p:nvSpPr>
          <p:cNvPr id="61" name="文本框 22"/>
          <p:cNvSpPr/>
          <p:nvPr/>
        </p:nvSpPr>
        <p:spPr>
          <a:xfrm>
            <a:off x="5535613" y="5732463"/>
            <a:ext cx="4948555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 u="none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面积可以表示为</a:t>
            </a:r>
            <a:r>
              <a:rPr lang="en-US" altLang="zh-CN" sz="3200" b="1" u="none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en-US" altLang="zh-CN" sz="3200" b="1" u="none" baseline="3000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3200" b="1" u="none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-2ab+b</a:t>
            </a:r>
            <a:r>
              <a:rPr lang="en-US" altLang="zh-CN" sz="3200" b="1" u="none" baseline="3000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2</a:t>
            </a:r>
            <a:endParaRPr lang="zh-CN" altLang="en-US" sz="3200"/>
          </a:p>
        </p:txBody>
      </p:sp>
      <p:grpSp>
        <p:nvGrpSpPr>
          <p:cNvPr id="62" name="组合 27"/>
          <p:cNvGrpSpPr/>
          <p:nvPr/>
        </p:nvGrpSpPr>
        <p:grpSpPr>
          <a:xfrm>
            <a:off x="7827963" y="2524125"/>
            <a:ext cx="2655887" cy="1152525"/>
            <a:chOff x="9927" y="3976"/>
            <a:chExt cx="4184" cy="1814"/>
          </a:xfrm>
        </p:grpSpPr>
        <p:sp>
          <p:nvSpPr>
            <p:cNvPr id="63" name="对角圆角矩形 26"/>
            <p:cNvSpPr/>
            <p:nvPr/>
          </p:nvSpPr>
          <p:spPr>
            <a:xfrm>
              <a:off x="9927" y="3976"/>
              <a:ext cx="4184" cy="1814"/>
            </a:xfrm>
            <a:custGeom>
              <a:avLst/>
              <a:gdLst/>
              <a:ahLst/>
              <a:cxnLst>
                <a:cxn ang="0">
                  <a:pos x="4184" y="907"/>
                </a:cxn>
                <a:cxn ang="0">
                  <a:pos x="2092" y="1814"/>
                </a:cxn>
                <a:cxn ang="0">
                  <a:pos x="0" y="907"/>
                </a:cxn>
                <a:cxn ang="0">
                  <a:pos x="2092" y="0"/>
                </a:cxn>
              </a:cxnLst>
              <a:rect l="l" t="t" r="r" b="b"/>
              <a:pathLst>
                <a:path w="4184" h="1814">
                  <a:moveTo>
                    <a:pt x="302" y="0"/>
                  </a:moveTo>
                  <a:lnTo>
                    <a:pt x="4184" y="0"/>
                  </a:lnTo>
                  <a:lnTo>
                    <a:pt x="4184" y="0"/>
                  </a:lnTo>
                  <a:lnTo>
                    <a:pt x="4184" y="1511"/>
                  </a:lnTo>
                  <a:cubicBezTo>
                    <a:pt x="4184" y="1678"/>
                    <a:pt x="4049" y="1813"/>
                    <a:pt x="3882" y="1813"/>
                  </a:cubicBezTo>
                  <a:lnTo>
                    <a:pt x="0" y="1814"/>
                  </a:lnTo>
                  <a:lnTo>
                    <a:pt x="0" y="1814"/>
                  </a:lnTo>
                  <a:lnTo>
                    <a:pt x="0" y="302"/>
                  </a:lnTo>
                  <a:cubicBezTo>
                    <a:pt x="0" y="135"/>
                    <a:pt x="135" y="0"/>
                    <a:pt x="302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CFFFFF"/>
                </a:gs>
                <a:gs pos="35001">
                  <a:srgbClr val="DDFEFF"/>
                </a:gs>
                <a:gs pos="100000">
                  <a:srgbClr val="F0FFFF"/>
                </a:gs>
              </a:gsLst>
              <a:lin ang="16200000" scaled="1"/>
            </a:gradFill>
            <a:ln>
              <a:solidFill>
                <a:srgbClr val="B6DCDF"/>
              </a:solidFill>
              <a:round/>
            </a:ln>
            <a:effectLst>
              <a:outerShdw blurRad="40000" dist="20000" dir="5400000">
                <a:srgbClr val="000000">
                  <a:alpha val="37999"/>
                </a:srgbClr>
              </a:outerShdw>
            </a:effectLst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400" b="0" i="0" u="sng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</a:lstStyle>
            <a:p>
              <a:pPr marL="0" marR="0" lvl="0" indent="0"/>
              <a:endParaRPr lang="zh-CN" altLang="en-US"/>
            </a:p>
          </p:txBody>
        </p:sp>
        <p:graphicFrame>
          <p:nvGraphicFramePr>
            <p:cNvPr id="64" name="对象 24"/>
            <p:cNvGraphicFramePr>
              <a:graphicFrameLocks noChangeAspect="1"/>
            </p:cNvGraphicFramePr>
            <p:nvPr/>
          </p:nvGraphicFramePr>
          <p:xfrm>
            <a:off x="10046" y="4283"/>
            <a:ext cx="4065" cy="9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0" name="" r:id="rId3" imgW="24688800" imgH="4876800" progId="Equation.3">
                    <p:embed/>
                  </p:oleObj>
                </mc:Choice>
                <mc:Fallback>
                  <p:oleObj name="" r:id="rId3" imgW="24688800" imgH="4876800" progId="Equation.3">
                    <p:embed/>
                    <p:pic>
                      <p:nvPicPr>
                        <p:cNvPr id="0" name="图片 2049" descr="rId2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0046" y="4283"/>
                          <a:ext cx="4065" cy="947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5" name="文本框 42"/>
          <p:cNvSpPr txBox="1"/>
          <p:nvPr/>
        </p:nvSpPr>
        <p:spPr>
          <a:xfrm>
            <a:off x="3549650" y="5327650"/>
            <a:ext cx="4352925" cy="70675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lvl="0" defTabSz="914400" fontAlgn="base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en-US" altLang="zh-CN" sz="4000" b="1" u="none" strike="noStrike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cs typeface="+mn-cs"/>
                <a:sym typeface="+mn-ea"/>
              </a:rPr>
              <a:t>(a</a:t>
            </a:r>
            <a:r>
              <a:rPr kumimoji="1" lang="en-US" altLang="zh-CN" sz="4000" b="1" u="none" strike="noStrike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-</a:t>
            </a:r>
            <a:r>
              <a:rPr kumimoji="1" lang="en-US" altLang="zh-CN" sz="4000" b="1" u="none" strike="noStrike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cs typeface="+mn-cs"/>
                <a:sym typeface="+mn-ea"/>
              </a:rPr>
              <a:t>b)</a:t>
            </a:r>
            <a:r>
              <a:rPr kumimoji="1" lang="en-US" altLang="zh-CN" sz="4000" b="1" u="none" strike="noStrike" kern="1200" cap="none" spc="0" normalizeH="0" baseline="3000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cs typeface="+mn-cs"/>
                <a:sym typeface="+mn-ea"/>
              </a:rPr>
              <a:t>2</a:t>
            </a:r>
            <a:r>
              <a:rPr kumimoji="1" lang="en-US" altLang="zh-CN" sz="4000" b="1" u="none" strike="noStrike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cs typeface="+mn-cs"/>
                <a:sym typeface="+mn-ea"/>
              </a:rPr>
              <a:t>= a</a:t>
            </a:r>
            <a:r>
              <a:rPr kumimoji="1" lang="en-US" altLang="zh-CN" sz="4000" b="1" u="none" strike="noStrike" kern="1200" cap="none" spc="0" normalizeH="0" baseline="3000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cs typeface="+mn-cs"/>
                <a:sym typeface="+mn-ea"/>
              </a:rPr>
              <a:t>2</a:t>
            </a:r>
            <a:r>
              <a:rPr kumimoji="1" lang="en-US" altLang="zh-CN" sz="4000" b="1" u="none" strike="noStrike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cs typeface="+mn-cs"/>
                <a:sym typeface="+mn-ea"/>
              </a:rPr>
              <a:t> </a:t>
            </a:r>
            <a:r>
              <a:rPr kumimoji="1" lang="en-US" altLang="zh-CN" sz="4000" b="1" u="none" strike="noStrike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-</a:t>
            </a:r>
            <a:r>
              <a:rPr kumimoji="1" lang="en-US" altLang="zh-CN" sz="4000" b="1" u="none" strike="noStrike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cs typeface="+mn-cs"/>
                <a:sym typeface="+mn-ea"/>
              </a:rPr>
              <a:t> 2ab+b</a:t>
            </a:r>
            <a:r>
              <a:rPr kumimoji="1" lang="en-US" altLang="zh-CN" sz="4000" b="1" u="none" strike="noStrike" kern="1200" cap="none" spc="0" normalizeH="0" baseline="3000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cs typeface="+mn-cs"/>
                <a:sym typeface="+mn-ea"/>
              </a:rPr>
              <a:t>2</a:t>
            </a:r>
            <a:endParaRPr kumimoji="1" lang="en-US" altLang="zh-CN" sz="4000" b="1" u="none" strike="noStrike" kern="1200" cap="none" spc="0" normalizeH="0" baseline="30000" noProof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 fill="hold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2000" fill="hold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55" grpId="1"/>
      <p:bldP spid="61" grpId="0"/>
      <p:bldP spid="61" grpId="1"/>
      <p:bldP spid="65" grpId="0"/>
    </p:bldLst>
  </p:timing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2842</Words>
  <Application>WPS 演示</Application>
  <PresentationFormat>全屏显示(4:3)</PresentationFormat>
  <Paragraphs>363</Paragraphs>
  <Slides>28</Slides>
  <Notes>11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11</vt:i4>
      </vt:variant>
      <vt:variant>
        <vt:lpstr>幻灯片标题</vt:lpstr>
      </vt:variant>
      <vt:variant>
        <vt:i4>28</vt:i4>
      </vt:variant>
    </vt:vector>
  </HeadingPairs>
  <TitlesOfParts>
    <vt:vector size="55" baseType="lpstr">
      <vt:lpstr>Arial</vt:lpstr>
      <vt:lpstr>宋体</vt:lpstr>
      <vt:lpstr>Wingdings</vt:lpstr>
      <vt:lpstr>微软雅黑 Light</vt:lpstr>
      <vt:lpstr>华文行楷</vt:lpstr>
      <vt:lpstr>微软雅黑</vt:lpstr>
      <vt:lpstr>黑体</vt:lpstr>
      <vt:lpstr>造字工房悦黑（非商用）常规体</vt:lpstr>
      <vt:lpstr>Calibri</vt:lpstr>
      <vt:lpstr>华文宋体</vt:lpstr>
      <vt:lpstr>Times New Roman</vt:lpstr>
      <vt:lpstr>华文新魏</vt:lpstr>
      <vt:lpstr>Arial Unicode MS</vt:lpstr>
      <vt:lpstr>楷体</vt:lpstr>
      <vt:lpstr>Calibri</vt:lpstr>
      <vt:lpstr>Office 主题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慢慢来</cp:lastModifiedBy>
  <cp:revision>102</cp:revision>
  <dcterms:created xsi:type="dcterms:W3CDTF">2015-10-07T07:18:00Z</dcterms:created>
  <dcterms:modified xsi:type="dcterms:W3CDTF">2025-02-07T01:21:21Z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D77DA660228A40C0B9884922A6367469</vt:lpwstr>
  </property>
</Properties>
</file>