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67" r:id="rId3"/>
    <p:sldId id="313" r:id="rId4"/>
    <p:sldId id="315" r:id="rId6"/>
    <p:sldId id="356" r:id="rId7"/>
    <p:sldId id="302" r:id="rId8"/>
    <p:sldId id="358" r:id="rId9"/>
    <p:sldId id="299" r:id="rId10"/>
    <p:sldId id="400" r:id="rId11"/>
    <p:sldId id="401" r:id="rId12"/>
    <p:sldId id="402" r:id="rId13"/>
    <p:sldId id="403" r:id="rId14"/>
    <p:sldId id="404" r:id="rId15"/>
    <p:sldId id="405" r:id="rId16"/>
    <p:sldId id="406" r:id="rId17"/>
    <p:sldId id="407" r:id="rId18"/>
    <p:sldId id="408" r:id="rId19"/>
    <p:sldId id="409" r:id="rId20"/>
    <p:sldId id="410" r:id="rId21"/>
    <p:sldId id="411" r:id="rId22"/>
    <p:sldId id="412" r:id="rId23"/>
    <p:sldId id="413" r:id="rId24"/>
    <p:sldId id="414" r:id="rId25"/>
    <p:sldId id="415" r:id="rId26"/>
    <p:sldId id="416" r:id="rId27"/>
    <p:sldId id="417" r:id="rId28"/>
    <p:sldId id="418" r:id="rId29"/>
    <p:sldId id="316" r:id="rId30"/>
    <p:sldId id="359" r:id="rId31"/>
    <p:sldId id="419" r:id="rId32"/>
    <p:sldId id="420" r:id="rId33"/>
    <p:sldId id="421" r:id="rId34"/>
    <p:sldId id="422" r:id="rId35"/>
    <p:sldId id="318" r:id="rId36"/>
    <p:sldId id="263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9" userDrawn="1">
          <p15:clr>
            <a:srgbClr val="A4A3A4"/>
          </p15:clr>
        </p15:guide>
        <p15:guide id="2" pos="389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03A1B4"/>
    <a:srgbClr val="FFAC41"/>
    <a:srgbClr val="EB5E66"/>
    <a:srgbClr val="EA6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9238" autoAdjust="0"/>
  </p:normalViewPr>
  <p:slideViewPr>
    <p:cSldViewPr snapToGrid="0" showGuides="1">
      <p:cViewPr>
        <p:scale>
          <a:sx n="93" d="100"/>
          <a:sy n="93" d="100"/>
        </p:scale>
        <p:origin x="-1272" y="-474"/>
      </p:cViewPr>
      <p:guideLst>
        <p:guide orient="horz" pos="2239"/>
        <p:guide pos="389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4" Type="http://schemas.openxmlformats.org/officeDocument/2006/relationships/image" Target="../media/image15.wmf"/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4" Type="http://schemas.openxmlformats.org/officeDocument/2006/relationships/image" Target="../media/image22.wmf"/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29A2E9-7A9F-416C-B33F-1DD89F7FB6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microsoft.com/office/2007/relationships/hdphoto" Target="../media/image4.wdp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PPT整理\用途\asf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637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588"/>
          </a:xfrm>
          <a:prstGeom prst="rect">
            <a:avLst/>
          </a:prstGeom>
          <a:noFill/>
          <a:ln>
            <a:solidFill>
              <a:schemeClr val="accent1">
                <a:alpha val="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>
            <a:endCxn id="1028" idx="1"/>
          </p:cNvCxnSpPr>
          <p:nvPr userDrawn="1"/>
        </p:nvCxnSpPr>
        <p:spPr>
          <a:xfrm flipV="1">
            <a:off x="1395307" y="6662420"/>
            <a:ext cx="8609753" cy="1460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 userDrawn="1"/>
        </p:nvSpPr>
        <p:spPr bwMode="auto">
          <a:xfrm>
            <a:off x="412020" y="6355642"/>
            <a:ext cx="400923" cy="444674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p>
            <a:endParaRPr lang="zh-CN" altLang="en-US" sz="13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1043093" y="6446520"/>
            <a:ext cx="2038773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">
                <a:solidFill>
                  <a:schemeClr val="bg1"/>
                </a:solidFill>
              </a:rPr>
              <a:t>侵权必究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名校课堂</a:t>
            </a:r>
            <a:endParaRPr lang="zh-CN" altLang="en-US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.vml"/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8.wmf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image" Target="../media/image7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6.wmf"/><Relationship Id="rId1" Type="http://schemas.openxmlformats.org/officeDocument/2006/relationships/oleObject" Target="../embeddings/oleObject2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11.wmf"/><Relationship Id="rId7" Type="http://schemas.openxmlformats.org/officeDocument/2006/relationships/oleObject" Target="../embeddings/oleObject10.bin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image" Target="../media/image10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9.wmf"/><Relationship Id="rId10" Type="http://schemas.openxmlformats.org/officeDocument/2006/relationships/vmlDrawing" Target="../drawings/vmlDrawing3.vml"/><Relationship Id="rId1" Type="http://schemas.openxmlformats.org/officeDocument/2006/relationships/oleObject" Target="../embeddings/oleObject6.bin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15.wmf"/><Relationship Id="rId7" Type="http://schemas.openxmlformats.org/officeDocument/2006/relationships/oleObject" Target="../embeddings/oleObject14.bin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3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12.wmf"/><Relationship Id="rId10" Type="http://schemas.openxmlformats.org/officeDocument/2006/relationships/vmlDrawing" Target="../drawings/vmlDrawing4.vml"/><Relationship Id="rId1" Type="http://schemas.openxmlformats.org/officeDocument/2006/relationships/oleObject" Target="../embeddings/oleObject11.bin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jpeg"/><Relationship Id="rId8" Type="http://schemas.openxmlformats.org/officeDocument/2006/relationships/image" Target="../media/image20.jpeg"/><Relationship Id="rId7" Type="http://schemas.openxmlformats.org/officeDocument/2006/relationships/image" Target="../media/image19.jpeg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17.wmf"/><Relationship Id="rId3" Type="http://schemas.openxmlformats.org/officeDocument/2006/relationships/oleObject" Target="../embeddings/oleObject16.bin"/><Relationship Id="rId2" Type="http://schemas.openxmlformats.org/officeDocument/2006/relationships/image" Target="../media/image16.wmf"/><Relationship Id="rId13" Type="http://schemas.openxmlformats.org/officeDocument/2006/relationships/vmlDrawing" Target="../drawings/vmlDrawing5.vml"/><Relationship Id="rId12" Type="http://schemas.openxmlformats.org/officeDocument/2006/relationships/slideLayout" Target="../slideLayouts/slideLayout3.xml"/><Relationship Id="rId11" Type="http://schemas.openxmlformats.org/officeDocument/2006/relationships/image" Target="../media/image22.wmf"/><Relationship Id="rId10" Type="http://schemas.openxmlformats.org/officeDocument/2006/relationships/oleObject" Target="../embeddings/oleObject18.bin"/><Relationship Id="rId1" Type="http://schemas.openxmlformats.org/officeDocument/2006/relationships/oleObject" Target="../embeddings/oleObject15.bin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Rectangle 5"/>
          <p:cNvSpPr/>
          <p:nvPr/>
        </p:nvSpPr>
        <p:spPr>
          <a:xfrm>
            <a:off x="3320257" y="3910965"/>
            <a:ext cx="546735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zh-CN" altLang="en-US" sz="36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36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6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课时   完全平方公式 </a:t>
            </a:r>
            <a:endParaRPr lang="zh-CN" altLang="en-US" sz="3600" b="1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243" name="Text Box 4"/>
          <p:cNvSpPr txBox="1"/>
          <p:nvPr/>
        </p:nvSpPr>
        <p:spPr>
          <a:xfrm>
            <a:off x="1524000" y="1110933"/>
            <a:ext cx="91090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6000" b="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第九章 </a:t>
            </a:r>
            <a:r>
              <a:rPr lang="en-US" altLang="zh-CN" sz="6000" b="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en-US" sz="6000" b="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因式分解</a:t>
            </a:r>
            <a:endParaRPr lang="zh-CN" altLang="en-US" sz="6000" b="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074" name="Rectangle 5"/>
          <p:cNvSpPr/>
          <p:nvPr/>
        </p:nvSpPr>
        <p:spPr>
          <a:xfrm>
            <a:off x="4459288" y="2194084"/>
            <a:ext cx="353568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  <a:scene3d>
              <a:camera prst="orthographicFront"/>
              <a:lightRig rig="threePt" dir="t"/>
            </a:scene3d>
          </a:bodyPr>
          <a:p>
            <a:pPr algn="ctr">
              <a:lnSpc>
                <a:spcPct val="150000"/>
              </a:lnSpc>
            </a:pPr>
            <a:r>
              <a:rPr lang="en-US"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9</a:t>
            </a:r>
            <a:r>
              <a:rPr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.3 </a:t>
            </a:r>
            <a:r>
              <a:rPr lang="en-US"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公式法</a:t>
            </a:r>
            <a:endParaRPr sz="4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8" name="Text Box 2"/>
          <p:cNvSpPr txBox="1"/>
          <p:nvPr/>
        </p:nvSpPr>
        <p:spPr>
          <a:xfrm>
            <a:off x="2178050" y="1676400"/>
            <a:ext cx="7200900" cy="35382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defTabSz="914400">
              <a:lnSpc>
                <a:spcPct val="20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完全平方式的特点：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200000"/>
              </a:lnSpc>
            </a:pPr>
            <a:r>
              <a:rPr lang="zh-CN" altLang="en-US" sz="2800" b="1" dirty="0">
                <a:solidFill>
                  <a:srgbClr val="009999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1.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必须是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三项式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（或可以看成三项的）；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defTabSz="914400"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2.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有两个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同号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的数或式的平方；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defTabSz="914400"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3.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中间有两底数之积的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±2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倍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b="1" dirty="0">
                <a:solidFill>
                  <a:srgbClr val="009999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graphicFrame>
        <p:nvGraphicFramePr>
          <p:cNvPr id="9219" name="对象 9218"/>
          <p:cNvGraphicFramePr>
            <a:graphicFrameLocks noChangeAspect="1"/>
          </p:cNvGraphicFramePr>
          <p:nvPr/>
        </p:nvGraphicFramePr>
        <p:xfrm>
          <a:off x="5088097" y="1050767"/>
          <a:ext cx="2233295" cy="551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825500" imgH="203200" progId="Equations">
                  <p:embed/>
                </p:oleObj>
              </mc:Choice>
              <mc:Fallback>
                <p:oleObj name="" r:id="rId1" imgW="825500" imgH="203200" progId="Equations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88097" y="1050767"/>
                        <a:ext cx="2233295" cy="55118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0" name="Text Box 12"/>
          <p:cNvSpPr txBox="1"/>
          <p:nvPr/>
        </p:nvSpPr>
        <p:spPr>
          <a:xfrm>
            <a:off x="2351088" y="1122363"/>
            <a:ext cx="280828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完全平方式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: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21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1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218">
                                            <p:txEl>
                                              <p:charRg st="10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38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218">
                                            <p:txEl>
                                              <p:charRg st="38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62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218">
                                            <p:txEl>
                                              <p:charRg st="62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Text Box 14"/>
          <p:cNvSpPr txBox="1"/>
          <p:nvPr/>
        </p:nvSpPr>
        <p:spPr>
          <a:xfrm>
            <a:off x="1746885" y="265113"/>
            <a:ext cx="6842125" cy="14700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defTabSz="914400">
              <a:lnSpc>
                <a:spcPct val="16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简记口诀：</a:t>
            </a:r>
            <a:endParaRPr lang="zh-CN" altLang="en-US" sz="28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defTabSz="914400">
              <a:lnSpc>
                <a:spcPct val="160000"/>
              </a:lnSpc>
            </a:pPr>
            <a:r>
              <a:rPr lang="zh-CN" altLang="en-US" sz="2800" dirty="0">
                <a:solidFill>
                  <a:srgbClr val="009999"/>
                </a:solidFill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首平方，尾平方，首尾两倍在中央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243" name="Text Box 15"/>
          <p:cNvSpPr txBox="1"/>
          <p:nvPr/>
        </p:nvSpPr>
        <p:spPr>
          <a:xfrm>
            <a:off x="1746885" y="1635125"/>
            <a:ext cx="7632700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defTabSz="914400"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凡具备这些特点的三项式，就是完全平方式，将它写成完全平方形式，便实现了因式分解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0244" name="组合 11"/>
          <p:cNvGrpSpPr/>
          <p:nvPr/>
        </p:nvGrpSpPr>
        <p:grpSpPr>
          <a:xfrm>
            <a:off x="2954973" y="3719513"/>
            <a:ext cx="872172" cy="597856"/>
            <a:chOff x="0" y="0"/>
            <a:chExt cx="1373" cy="940"/>
          </a:xfrm>
        </p:grpSpPr>
        <p:sp>
          <p:nvSpPr>
            <p:cNvPr id="10245" name="Text Box 17"/>
            <p:cNvSpPr txBox="1"/>
            <p:nvPr/>
          </p:nvSpPr>
          <p:spPr>
            <a:xfrm>
              <a:off x="0" y="22"/>
              <a:ext cx="796" cy="9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46" name="Text Box 18"/>
            <p:cNvSpPr txBox="1"/>
            <p:nvPr/>
          </p:nvSpPr>
          <p:spPr>
            <a:xfrm>
              <a:off x="308" y="0"/>
              <a:ext cx="753" cy="9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32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47" name="Text Box 19"/>
            <p:cNvSpPr txBox="1"/>
            <p:nvPr/>
          </p:nvSpPr>
          <p:spPr>
            <a:xfrm>
              <a:off x="620" y="22"/>
              <a:ext cx="753" cy="9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32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248" name="Text Box 20"/>
          <p:cNvSpPr txBox="1"/>
          <p:nvPr/>
        </p:nvSpPr>
        <p:spPr>
          <a:xfrm flipH="1">
            <a:off x="4028123" y="3754438"/>
            <a:ext cx="86518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/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+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32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3200" b="1" baseline="30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9" name="Text Box 21"/>
          <p:cNvSpPr txBox="1"/>
          <p:nvPr/>
        </p:nvSpPr>
        <p:spPr>
          <a:xfrm>
            <a:off x="2623185" y="3735388"/>
            <a:ext cx="5016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/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±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0" name="Line 25"/>
          <p:cNvSpPr/>
          <p:nvPr/>
        </p:nvSpPr>
        <p:spPr>
          <a:xfrm flipV="1">
            <a:off x="2162810" y="4179888"/>
            <a:ext cx="0" cy="682625"/>
          </a:xfrm>
          <a:prstGeom prst="line">
            <a:avLst/>
          </a:prstGeom>
          <a:ln w="25400" cap="flat" cmpd="sng">
            <a:solidFill>
              <a:schemeClr val="accent2"/>
            </a:solidFill>
            <a:prstDash val="solid"/>
            <a:bevel/>
            <a:headEnd type="triangle" w="med" len="med"/>
            <a:tailEnd type="triangle" w="med" len="med"/>
          </a:ln>
        </p:spPr>
        <p:txBody>
          <a:bodyPr anchor="t" anchorCtr="0"/>
          <a:p>
            <a:pPr defTabSz="914400"/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1" name="Text Box 31"/>
          <p:cNvSpPr txBox="1"/>
          <p:nvPr/>
        </p:nvSpPr>
        <p:spPr>
          <a:xfrm>
            <a:off x="4952048" y="3816350"/>
            <a:ext cx="22923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defTabSz="914400"/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±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)²</a:t>
            </a: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2" name="Text Box 16"/>
          <p:cNvSpPr txBox="1"/>
          <p:nvPr/>
        </p:nvSpPr>
        <p:spPr>
          <a:xfrm>
            <a:off x="1951673" y="3684588"/>
            <a:ext cx="538162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/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32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3200" b="1" baseline="30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53" name="文本框 5"/>
          <p:cNvSpPr txBox="1"/>
          <p:nvPr/>
        </p:nvSpPr>
        <p:spPr>
          <a:xfrm>
            <a:off x="1835785" y="4948238"/>
            <a:ext cx="6540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首</a:t>
            </a:r>
            <a:r>
              <a:rPr lang="en-US" altLang="zh-CN" sz="2800" baseline="300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2800" baseline="300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54" name="文本框 6"/>
          <p:cNvSpPr txBox="1"/>
          <p:nvPr/>
        </p:nvSpPr>
        <p:spPr>
          <a:xfrm>
            <a:off x="3982085" y="4948238"/>
            <a:ext cx="8566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+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尾</a:t>
            </a:r>
            <a:r>
              <a:rPr lang="en-US" altLang="zh-CN" sz="2800" baseline="300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2800" baseline="300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55" name="Line 25"/>
          <p:cNvSpPr/>
          <p:nvPr/>
        </p:nvSpPr>
        <p:spPr>
          <a:xfrm flipV="1">
            <a:off x="4309110" y="4264025"/>
            <a:ext cx="0" cy="682625"/>
          </a:xfrm>
          <a:prstGeom prst="line">
            <a:avLst/>
          </a:prstGeom>
          <a:ln w="25400" cap="flat" cmpd="sng">
            <a:solidFill>
              <a:schemeClr val="accent2"/>
            </a:solidFill>
            <a:prstDash val="solid"/>
            <a:bevel/>
            <a:headEnd type="triangle" w="med" len="med"/>
            <a:tailEnd type="triangle" w="med" len="med"/>
          </a:ln>
        </p:spPr>
        <p:txBody>
          <a:bodyPr anchor="t" anchorCtr="0"/>
          <a:p>
            <a:pPr defTabSz="914400"/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6" name="文本框 8"/>
          <p:cNvSpPr txBox="1"/>
          <p:nvPr/>
        </p:nvSpPr>
        <p:spPr>
          <a:xfrm>
            <a:off x="2675573" y="4879975"/>
            <a:ext cx="1293812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±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×首×尾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57" name="Line 25"/>
          <p:cNvSpPr/>
          <p:nvPr/>
        </p:nvSpPr>
        <p:spPr>
          <a:xfrm flipV="1">
            <a:off x="3124835" y="4195763"/>
            <a:ext cx="0" cy="684212"/>
          </a:xfrm>
          <a:prstGeom prst="line">
            <a:avLst/>
          </a:prstGeom>
          <a:ln w="25400" cap="flat" cmpd="sng">
            <a:solidFill>
              <a:schemeClr val="accent2"/>
            </a:solidFill>
            <a:prstDash val="solid"/>
            <a:bevel/>
            <a:headEnd type="triangle" w="med" len="med"/>
            <a:tailEnd type="triangle" w="med" len="med"/>
          </a:ln>
        </p:spPr>
        <p:txBody>
          <a:bodyPr anchor="t" anchorCtr="0"/>
          <a:p>
            <a:pPr defTabSz="914400"/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8" name="Line 25"/>
          <p:cNvSpPr/>
          <p:nvPr/>
        </p:nvSpPr>
        <p:spPr>
          <a:xfrm flipV="1">
            <a:off x="5750560" y="4313238"/>
            <a:ext cx="0" cy="682625"/>
          </a:xfrm>
          <a:prstGeom prst="line">
            <a:avLst/>
          </a:prstGeom>
          <a:ln w="25400" cap="flat" cmpd="sng">
            <a:solidFill>
              <a:schemeClr val="accent2"/>
            </a:solidFill>
            <a:prstDash val="solid"/>
            <a:bevel/>
            <a:headEnd type="triangle" w="med" len="med"/>
            <a:tailEnd type="triangle" w="med" len="med"/>
          </a:ln>
        </p:spPr>
        <p:txBody>
          <a:bodyPr anchor="t" anchorCtr="0"/>
          <a:p>
            <a:pPr defTabSz="914400"/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9" name="文本框 13"/>
          <p:cNvSpPr txBox="1"/>
          <p:nvPr/>
        </p:nvSpPr>
        <p:spPr>
          <a:xfrm>
            <a:off x="5180648" y="4995863"/>
            <a:ext cx="16014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首±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尾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aseline="300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2800" baseline="300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60" name="Text Box 14"/>
          <p:cNvSpPr txBox="1"/>
          <p:nvPr/>
        </p:nvSpPr>
        <p:spPr>
          <a:xfrm>
            <a:off x="6870065" y="3108325"/>
            <a:ext cx="3636963" cy="28486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defTabSz="914400">
              <a:lnSpc>
                <a:spcPct val="16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两个数的平方和加上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或减去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这两个数的积的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倍，等于这两个数的和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或差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的平方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3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52" grpId="0"/>
      <p:bldP spid="10253" grpId="0"/>
      <p:bldP spid="10248" grpId="0"/>
      <p:bldP spid="10254" grpId="0"/>
      <p:bldP spid="10256" grpId="0"/>
      <p:bldP spid="10259" grpId="0"/>
      <p:bldP spid="10249" grpId="0"/>
      <p:bldP spid="10251" grpId="0"/>
      <p:bldP spid="1026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Text Box 33"/>
          <p:cNvSpPr txBox="1"/>
          <p:nvPr/>
        </p:nvSpPr>
        <p:spPr>
          <a:xfrm>
            <a:off x="2171700" y="4438650"/>
            <a:ext cx="79216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defTabSz="914400"/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3.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²+4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+4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b²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=(   )²+2· (    ) ·(      )+(     )²=(            )²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67" name="Text Box 32"/>
          <p:cNvSpPr txBox="1"/>
          <p:nvPr/>
        </p:nvSpPr>
        <p:spPr>
          <a:xfrm>
            <a:off x="2065338" y="3341688"/>
            <a:ext cx="79930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defTabSz="914400"/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2.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²-6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+9=(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)² - 2· (   )    ·(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)+(    )² =(         )²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68" name="Rectangle 7"/>
          <p:cNvSpPr/>
          <p:nvPr/>
        </p:nvSpPr>
        <p:spPr>
          <a:xfrm>
            <a:off x="2208213" y="2188528"/>
            <a:ext cx="8135937" cy="52197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defTabSz="914400"/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1.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²+4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+4= (    )² +2·(   )·(   )+(    )² =(            )²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69" name="Text Box 9"/>
          <p:cNvSpPr txBox="1"/>
          <p:nvPr/>
        </p:nvSpPr>
        <p:spPr>
          <a:xfrm>
            <a:off x="5676900" y="2192338"/>
            <a:ext cx="4762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70" name="Text Box 11"/>
          <p:cNvSpPr txBox="1"/>
          <p:nvPr/>
        </p:nvSpPr>
        <p:spPr>
          <a:xfrm>
            <a:off x="6311900" y="2190750"/>
            <a:ext cx="4175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71" name="Text Box 13"/>
          <p:cNvSpPr txBox="1"/>
          <p:nvPr/>
        </p:nvSpPr>
        <p:spPr>
          <a:xfrm>
            <a:off x="7994650" y="2190750"/>
            <a:ext cx="12842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defTabSz="914400"/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+  2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2" name="Text Box 19"/>
          <p:cNvSpPr txBox="1"/>
          <p:nvPr/>
        </p:nvSpPr>
        <p:spPr>
          <a:xfrm>
            <a:off x="4660900" y="4437063"/>
            <a:ext cx="68421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73" name="Text Box 21"/>
          <p:cNvSpPr txBox="1"/>
          <p:nvPr/>
        </p:nvSpPr>
        <p:spPr>
          <a:xfrm>
            <a:off x="5962650" y="4437063"/>
            <a:ext cx="15398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defTabSz="914400"/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4" name="Text Box 22"/>
          <p:cNvSpPr txBox="1"/>
          <p:nvPr/>
        </p:nvSpPr>
        <p:spPr>
          <a:xfrm>
            <a:off x="8613775" y="4437063"/>
            <a:ext cx="13684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defTabSz="914400"/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+ 2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5" name="Text Box 23"/>
          <p:cNvSpPr txBox="1"/>
          <p:nvPr/>
        </p:nvSpPr>
        <p:spPr>
          <a:xfrm>
            <a:off x="7616825" y="4437063"/>
            <a:ext cx="7683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defTabSz="914400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6" name="Text Box 35"/>
          <p:cNvSpPr txBox="1"/>
          <p:nvPr/>
        </p:nvSpPr>
        <p:spPr>
          <a:xfrm>
            <a:off x="2279650" y="1152525"/>
            <a:ext cx="69135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defTabSz="914400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对照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²±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2ab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²=(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±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)²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，填空：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7" name="Text Box 16"/>
          <p:cNvSpPr txBox="1"/>
          <p:nvPr/>
        </p:nvSpPr>
        <p:spPr>
          <a:xfrm>
            <a:off x="4291013" y="3341688"/>
            <a:ext cx="62388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78" name="Text Box 17"/>
          <p:cNvSpPr txBox="1"/>
          <p:nvPr/>
        </p:nvSpPr>
        <p:spPr>
          <a:xfrm>
            <a:off x="8258175" y="3357563"/>
            <a:ext cx="11969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defTabSz="914400"/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- 3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9" name="Text Box 66"/>
          <p:cNvSpPr txBox="1"/>
          <p:nvPr/>
        </p:nvSpPr>
        <p:spPr>
          <a:xfrm>
            <a:off x="7346950" y="3357563"/>
            <a:ext cx="5048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80" name="文本框 1"/>
          <p:cNvSpPr txBox="1"/>
          <p:nvPr/>
        </p:nvSpPr>
        <p:spPr>
          <a:xfrm>
            <a:off x="4495800" y="2174875"/>
            <a:ext cx="3079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x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81" name="文本框 2"/>
          <p:cNvSpPr txBox="1"/>
          <p:nvPr/>
        </p:nvSpPr>
        <p:spPr>
          <a:xfrm>
            <a:off x="7032625" y="2247900"/>
            <a:ext cx="4495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2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82" name="文本框 3"/>
          <p:cNvSpPr txBox="1"/>
          <p:nvPr/>
        </p:nvSpPr>
        <p:spPr>
          <a:xfrm>
            <a:off x="5591175" y="3341688"/>
            <a:ext cx="4597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m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83" name="文本框 4"/>
          <p:cNvSpPr txBox="1"/>
          <p:nvPr/>
        </p:nvSpPr>
        <p:spPr>
          <a:xfrm>
            <a:off x="6615113" y="3386138"/>
            <a:ext cx="4495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3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127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  <p:bldP spid="11270" grpId="0"/>
      <p:bldP spid="11271" grpId="0"/>
      <p:bldP spid="11272" grpId="0"/>
      <p:bldP spid="11273" grpId="0"/>
      <p:bldP spid="11274" grpId="0"/>
      <p:bldP spid="11275" grpId="0"/>
      <p:bldP spid="11278" grpId="0"/>
      <p:bldP spid="11279" grpId="0"/>
      <p:bldP spid="11280" grpId="0"/>
      <p:bldP spid="11281" grpId="0"/>
      <p:bldP spid="11282" grpId="0"/>
      <p:bldP spid="1128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0" name="Text Box 4"/>
          <p:cNvSpPr txBox="1"/>
          <p:nvPr/>
        </p:nvSpPr>
        <p:spPr>
          <a:xfrm>
            <a:off x="2014538" y="630555"/>
            <a:ext cx="7604125" cy="2676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下列各式是不是完全平方式？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+4;                    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1+4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²;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+4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-1;                     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;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+0.25.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91" name="Text Box 8"/>
          <p:cNvSpPr txBox="1"/>
          <p:nvPr/>
        </p:nvSpPr>
        <p:spPr>
          <a:xfrm>
            <a:off x="5203825" y="1402080"/>
            <a:ext cx="7207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是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292" name="Text Box 9"/>
          <p:cNvSpPr txBox="1"/>
          <p:nvPr/>
        </p:nvSpPr>
        <p:spPr>
          <a:xfrm>
            <a:off x="3092450" y="3888105"/>
            <a:ext cx="43148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）因为它只有两项；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93" name="Text Box 11"/>
          <p:cNvSpPr txBox="1"/>
          <p:nvPr/>
        </p:nvSpPr>
        <p:spPr>
          <a:xfrm>
            <a:off x="5000625" y="2145030"/>
            <a:ext cx="13604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不是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294" name="Text Box 12"/>
          <p:cNvSpPr txBox="1"/>
          <p:nvPr/>
        </p:nvSpPr>
        <p:spPr>
          <a:xfrm>
            <a:off x="3106738" y="4515168"/>
            <a:ext cx="475138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²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与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的符号不统一；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95" name="Text Box 15"/>
          <p:cNvSpPr txBox="1"/>
          <p:nvPr/>
        </p:nvSpPr>
        <p:spPr>
          <a:xfrm>
            <a:off x="9091613" y="2145030"/>
            <a:ext cx="14557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不是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296" name="Text Box 9"/>
          <p:cNvSpPr txBox="1"/>
          <p:nvPr/>
        </p:nvSpPr>
        <p:spPr>
          <a:xfrm>
            <a:off x="2395538" y="3370580"/>
            <a:ext cx="15843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chemeClr val="accent4"/>
                </a:solidFill>
                <a:latin typeface="黑体" panose="02010609060101010101" charset="-122"/>
                <a:ea typeface="黑体" panose="02010609060101010101" charset="-122"/>
              </a:rPr>
              <a:t>分析：</a:t>
            </a:r>
            <a:endParaRPr lang="zh-CN" altLang="en-US" sz="2800" dirty="0">
              <a:solidFill>
                <a:schemeClr val="accent4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297" name="Text Box 11"/>
          <p:cNvSpPr txBox="1"/>
          <p:nvPr/>
        </p:nvSpPr>
        <p:spPr>
          <a:xfrm>
            <a:off x="8531225" y="1459230"/>
            <a:ext cx="14398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不是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298" name="Text Box 11"/>
          <p:cNvSpPr txBox="1"/>
          <p:nvPr/>
        </p:nvSpPr>
        <p:spPr>
          <a:xfrm>
            <a:off x="5164138" y="2853055"/>
            <a:ext cx="7985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是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299" name="Text Box 19"/>
          <p:cNvSpPr txBox="1"/>
          <p:nvPr/>
        </p:nvSpPr>
        <p:spPr>
          <a:xfrm>
            <a:off x="3052763" y="5154930"/>
            <a:ext cx="56880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）因为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不是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与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的积的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2" grpId="0"/>
      <p:bldP spid="12293" grpId="0"/>
      <p:bldP spid="12294" grpId="0"/>
      <p:bldP spid="12295" grpId="0"/>
      <p:bldP spid="12296" grpId="0"/>
      <p:bldP spid="12297" grpId="0"/>
      <p:bldP spid="12298" grpId="0"/>
      <p:bldP spid="1229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4" name="文本框 1"/>
          <p:cNvSpPr txBox="1"/>
          <p:nvPr/>
        </p:nvSpPr>
        <p:spPr>
          <a:xfrm>
            <a:off x="1770063" y="621665"/>
            <a:ext cx="8275637" cy="1599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1.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如果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6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N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是一个完全平方式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那么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N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是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       )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A . 11            B. 9         C.  -11         D.  -9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15" name="文本框 4"/>
          <p:cNvSpPr txBox="1"/>
          <p:nvPr/>
        </p:nvSpPr>
        <p:spPr>
          <a:xfrm>
            <a:off x="9219565" y="835978"/>
            <a:ext cx="4203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3316" name="文本框 7"/>
          <p:cNvSpPr txBox="1"/>
          <p:nvPr/>
        </p:nvSpPr>
        <p:spPr>
          <a:xfrm>
            <a:off x="2057400" y="2205990"/>
            <a:ext cx="772985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【解析】根据完全平方式的特征，中间项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﹣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6</a:t>
            </a:r>
            <a:r>
              <a:rPr lang="en-US" altLang="zh-CN" sz="2800" i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endParaRPr lang="en-US" altLang="zh-CN" sz="28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×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﹣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3), 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故可知</a:t>
            </a:r>
            <a:r>
              <a:rPr lang="en-US" altLang="zh-CN" sz="2800" i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=(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﹣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3)</a:t>
            </a:r>
            <a:r>
              <a:rPr lang="en-US" altLang="zh-CN" sz="2800" baseline="300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=9.</a:t>
            </a:r>
            <a:endParaRPr lang="en-US" altLang="zh-CN" sz="28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17" name="文本框 4"/>
          <p:cNvSpPr txBox="1"/>
          <p:nvPr/>
        </p:nvSpPr>
        <p:spPr>
          <a:xfrm>
            <a:off x="1827530" y="3681095"/>
            <a:ext cx="868108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变式训练</a:t>
            </a:r>
            <a:r>
              <a:rPr lang="en-US" altLang="zh-CN" sz="2800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如果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﹣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+16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是一个完全平方式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,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那么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的值为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________.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18" name="文本框 9"/>
          <p:cNvSpPr txBox="1"/>
          <p:nvPr/>
        </p:nvSpPr>
        <p:spPr>
          <a:xfrm>
            <a:off x="2057400" y="5052378"/>
            <a:ext cx="8450263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【解析】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∵16=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±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en-US" altLang="zh-CN" sz="2800" baseline="300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，故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﹣</a:t>
            </a:r>
            <a:r>
              <a:rPr lang="en-US" altLang="zh-CN" sz="2800" i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=2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×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±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en-US" altLang="zh-CN" sz="2800" i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±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8.</a:t>
            </a:r>
            <a:endParaRPr lang="en-US" altLang="zh-CN" sz="28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3319" name="文本框 10"/>
          <p:cNvSpPr txBox="1"/>
          <p:nvPr/>
        </p:nvSpPr>
        <p:spPr>
          <a:xfrm>
            <a:off x="2996565" y="4529455"/>
            <a:ext cx="716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±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8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18" grpId="0"/>
      <p:bldP spid="13315" grpId="0"/>
      <p:bldP spid="133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8" name="Text Box 64"/>
          <p:cNvSpPr txBox="1"/>
          <p:nvPr/>
        </p:nvSpPr>
        <p:spPr>
          <a:xfrm>
            <a:off x="2016125" y="2098675"/>
            <a:ext cx="8118475" cy="2330450"/>
          </a:xfrm>
          <a:prstGeom prst="rect">
            <a:avLst/>
          </a:prstGeom>
          <a:noFill/>
          <a:ln w="25400" cap="flat" cmpd="sng">
            <a:solidFill>
              <a:schemeClr val="accent2"/>
            </a:solidFill>
            <a:prstDash val="dash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defTabSz="914400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本题要熟练掌握完全平方公式的结构特征， 根据参数所在位置，结合公式，找出参数与已知项之间的数量关系，从而求出参数的值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计算过程中，要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注意积的2倍的符号，避免漏解．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339" name="圆角矩形 31"/>
          <p:cNvSpPr/>
          <p:nvPr/>
        </p:nvSpPr>
        <p:spPr>
          <a:xfrm>
            <a:off x="2005013" y="915988"/>
            <a:ext cx="1544637" cy="471487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方法总结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1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2" name="Text Box 3"/>
          <p:cNvSpPr txBox="1"/>
          <p:nvPr/>
        </p:nvSpPr>
        <p:spPr>
          <a:xfrm>
            <a:off x="1799273" y="495618"/>
            <a:ext cx="7920037" cy="15557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defTabSz="914400">
              <a:lnSpc>
                <a:spcPct val="170000"/>
              </a:lnSpc>
            </a:pPr>
            <a:r>
              <a:rPr lang="zh-CN" altLang="en-US" sz="28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</a:rPr>
              <a:t>例</a:t>
            </a:r>
            <a:r>
              <a:rPr lang="en-US" altLang="zh-CN" sz="2800" b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</a:rPr>
              <a:t>2.</a:t>
            </a:r>
            <a:r>
              <a:rPr lang="en-US" altLang="zh-CN" sz="28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分解因式：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17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）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16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i="1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24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x+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9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；                 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）</a:t>
            </a:r>
            <a:r>
              <a:rPr lang="en-US" altLang="zh-CN" sz="28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+4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xy</a:t>
            </a:r>
            <a:r>
              <a:rPr lang="en-US" altLang="zh-CN" sz="28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4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5363" name="Text Box 4"/>
          <p:cNvSpPr txBox="1"/>
          <p:nvPr/>
        </p:nvSpPr>
        <p:spPr>
          <a:xfrm>
            <a:off x="1611948" y="2240280"/>
            <a:ext cx="4975225" cy="267652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C5"/>
                </a:solidFill>
              </a14:hiddenFill>
            </a:ext>
          </a:extLst>
        </p:spPr>
        <p:txBody>
          <a:bodyPr wrap="square" anchor="t" anchorCtr="0">
            <a:spAutoFit/>
          </a:bodyPr>
          <a:p>
            <a:pPr defTabSz="914400">
              <a:lnSpc>
                <a:spcPct val="150000"/>
              </a:lnSpc>
            </a:pPr>
            <a:r>
              <a:rPr lang="zh-CN" altLang="en-US" sz="2800" dirty="0">
                <a:solidFill>
                  <a:schemeClr val="accent4"/>
                </a:solidFill>
                <a:latin typeface="黑体" panose="02010609060101010101" charset="-122"/>
                <a:ea typeface="黑体" panose="02010609060101010101" charset="-122"/>
              </a:rPr>
              <a:t>分析</a:t>
            </a:r>
            <a:r>
              <a:rPr lang="zh-CN" altLang="en-US" sz="2800" b="1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：</a:t>
            </a:r>
            <a:r>
              <a:rPr lang="en-US" altLang="zh-CN" sz="2800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(1)</a:t>
            </a:r>
            <a:r>
              <a:rPr lang="zh-CN" altLang="en-US" sz="2800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中，</a:t>
            </a:r>
            <a:r>
              <a:rPr lang="en-US" altLang="zh-CN" sz="2800" b="1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 16</a:t>
            </a:r>
            <a:r>
              <a:rPr lang="en-US" altLang="zh-CN" sz="2800" b="1" i="1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baseline="30000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=(4</a:t>
            </a:r>
            <a:r>
              <a:rPr lang="en-US" altLang="zh-CN" sz="2800" b="1" i="1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="1" baseline="30000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, </a:t>
            </a:r>
            <a:r>
              <a:rPr lang="en-US" altLang="zh-CN" sz="2800" b="1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9=3²,</a:t>
            </a:r>
            <a:r>
              <a:rPr lang="en-US" altLang="zh-CN" sz="2800" b="1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24</a:t>
            </a:r>
            <a:r>
              <a:rPr lang="en-US" altLang="zh-CN" sz="2800" b="1" i="1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=2·4</a:t>
            </a:r>
            <a:r>
              <a:rPr lang="en-US" altLang="zh-CN" sz="2800" b="1" i="1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·3, </a:t>
            </a:r>
            <a:r>
              <a:rPr lang="zh-CN" altLang="en-US" sz="2800" dirty="0">
                <a:solidFill>
                  <a:schemeClr val="accent4"/>
                </a:solidFill>
                <a:latin typeface="黑体" panose="02010609060101010101" charset="-122"/>
                <a:ea typeface="黑体" panose="02010609060101010101" charset="-122"/>
              </a:rPr>
              <a:t>所以</a:t>
            </a:r>
            <a:r>
              <a:rPr lang="en-US" altLang="zh-CN" sz="2800" b="1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16</a:t>
            </a:r>
            <a:r>
              <a:rPr lang="en-US" altLang="zh-CN" sz="2800" b="1" i="1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baseline="30000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+24</a:t>
            </a:r>
            <a:r>
              <a:rPr lang="en-US" altLang="zh-CN" sz="2800" b="1" i="1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endParaRPr lang="en-US" altLang="zh-CN" sz="2800" b="1" i="1" dirty="0">
              <a:solidFill>
                <a:schemeClr val="accent4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+9</a:t>
            </a:r>
            <a:r>
              <a:rPr lang="zh-CN" altLang="en-US" sz="2800" dirty="0">
                <a:solidFill>
                  <a:schemeClr val="accent4"/>
                </a:solidFill>
                <a:latin typeface="黑体" panose="02010609060101010101" charset="-122"/>
                <a:ea typeface="黑体" panose="02010609060101010101" charset="-122"/>
              </a:rPr>
              <a:t>是一个完全平方式，即</a:t>
            </a:r>
            <a:r>
              <a:rPr lang="en-US" altLang="zh-CN" sz="2800" b="1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16</a:t>
            </a:r>
            <a:r>
              <a:rPr lang="en-US" altLang="zh-CN" sz="2800" b="1" i="1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baseline="30000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2 </a:t>
            </a:r>
            <a:r>
              <a:rPr lang="en-US" altLang="zh-CN" sz="2800" b="1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+ 24</a:t>
            </a:r>
            <a:r>
              <a:rPr lang="en-US" altLang="zh-CN" sz="2800" b="1" i="1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x </a:t>
            </a:r>
            <a:r>
              <a:rPr lang="en-US" altLang="zh-CN" sz="2800" b="1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+9=  (4</a:t>
            </a:r>
            <a:r>
              <a:rPr lang="en-US" altLang="zh-CN" sz="2800" b="1" i="1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="1" baseline="30000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+  2·4</a:t>
            </a:r>
            <a:r>
              <a:rPr lang="en-US" altLang="zh-CN" sz="2800" b="1" i="1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·3  + (3)</a:t>
            </a:r>
            <a:r>
              <a:rPr lang="en-US" altLang="zh-CN" sz="2800" b="1" baseline="30000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b="1" dirty="0">
              <a:solidFill>
                <a:schemeClr val="accent4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5364" name="组合 11"/>
          <p:cNvGrpSpPr/>
          <p:nvPr/>
        </p:nvGrpSpPr>
        <p:grpSpPr>
          <a:xfrm>
            <a:off x="4369435" y="5382578"/>
            <a:ext cx="870584" cy="597531"/>
            <a:chOff x="0" y="0"/>
            <a:chExt cx="1373" cy="942"/>
          </a:xfrm>
        </p:grpSpPr>
        <p:sp>
          <p:nvSpPr>
            <p:cNvPr id="15365" name="Text Box 17"/>
            <p:cNvSpPr txBox="1"/>
            <p:nvPr/>
          </p:nvSpPr>
          <p:spPr>
            <a:xfrm>
              <a:off x="0" y="22"/>
              <a:ext cx="796" cy="9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366" name="Text Box 18"/>
            <p:cNvSpPr txBox="1"/>
            <p:nvPr/>
          </p:nvSpPr>
          <p:spPr>
            <a:xfrm>
              <a:off x="308" y="0"/>
              <a:ext cx="753" cy="9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32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367" name="Text Box 19"/>
            <p:cNvSpPr txBox="1"/>
            <p:nvPr/>
          </p:nvSpPr>
          <p:spPr>
            <a:xfrm>
              <a:off x="620" y="22"/>
              <a:ext cx="753" cy="9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32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368" name="Text Box 20"/>
          <p:cNvSpPr txBox="1"/>
          <p:nvPr/>
        </p:nvSpPr>
        <p:spPr>
          <a:xfrm flipH="1">
            <a:off x="5721985" y="5399723"/>
            <a:ext cx="865188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/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+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32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3200" b="1" baseline="30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69" name="Line 25"/>
          <p:cNvSpPr/>
          <p:nvPr/>
        </p:nvSpPr>
        <p:spPr>
          <a:xfrm flipV="1">
            <a:off x="3750310" y="4816793"/>
            <a:ext cx="0" cy="684212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bevel/>
            <a:headEnd type="triangle" w="med" len="med"/>
            <a:tailEnd type="triangle" w="med" len="med"/>
          </a:ln>
        </p:spPr>
        <p:txBody>
          <a:bodyPr anchor="t" anchorCtr="0"/>
          <a:p>
            <a:pPr defTabSz="914400"/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0" name="Text Box 16"/>
          <p:cNvSpPr txBox="1"/>
          <p:nvPr/>
        </p:nvSpPr>
        <p:spPr>
          <a:xfrm>
            <a:off x="3490595" y="5369243"/>
            <a:ext cx="53816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/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32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3200" b="1" baseline="30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71" name="Line 25"/>
          <p:cNvSpPr/>
          <p:nvPr/>
        </p:nvSpPr>
        <p:spPr>
          <a:xfrm flipV="1">
            <a:off x="6026785" y="4816793"/>
            <a:ext cx="0" cy="684212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bevel/>
            <a:headEnd type="triangle" w="med" len="med"/>
            <a:tailEnd type="triangle" w="med" len="med"/>
          </a:ln>
        </p:spPr>
        <p:txBody>
          <a:bodyPr anchor="t" anchorCtr="0"/>
          <a:p>
            <a:pPr defTabSz="914400"/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2" name="Line 25"/>
          <p:cNvSpPr/>
          <p:nvPr/>
        </p:nvSpPr>
        <p:spPr>
          <a:xfrm flipV="1">
            <a:off x="4804410" y="4806950"/>
            <a:ext cx="0" cy="682625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bevel/>
            <a:headEnd type="triangle" w="med" len="med"/>
            <a:tailEnd type="triangle" w="med" len="med"/>
          </a:ln>
        </p:spPr>
        <p:txBody>
          <a:bodyPr anchor="t" anchorCtr="0"/>
          <a:p>
            <a:pPr defTabSz="914400"/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3" name="文本框 14"/>
          <p:cNvSpPr txBox="1"/>
          <p:nvPr/>
        </p:nvSpPr>
        <p:spPr>
          <a:xfrm>
            <a:off x="6933248" y="2240280"/>
            <a:ext cx="3633787" cy="33229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C5"/>
                </a:solidFill>
              </a14:hiddenFill>
            </a:ext>
          </a:extLst>
        </p:spPr>
        <p:txBody>
          <a:bodyPr wrap="square" anchor="t" anchorCtr="0">
            <a:spAutoFit/>
          </a:bodyPr>
          <a:p>
            <a:pPr defTabSz="9144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(2)</a:t>
            </a:r>
            <a:r>
              <a:rPr lang="zh-CN" altLang="en-US" sz="2800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中首项有负号，一般先利用添括号法则，将其变形为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xy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),</a:t>
            </a:r>
            <a:r>
              <a:rPr lang="zh-CN" altLang="en-US" sz="2800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然后再利用公式分解因式</a:t>
            </a:r>
            <a:r>
              <a:rPr lang="en-US" altLang="zh-CN" sz="2800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solidFill>
                <a:schemeClr val="accent4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49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3">
                                            <p:txEl>
                                              <p:charRg st="49" end="1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0" grpId="0"/>
      <p:bldP spid="15368" grpId="0"/>
      <p:bldP spid="1537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Text Box 18"/>
          <p:cNvSpPr txBox="1"/>
          <p:nvPr/>
        </p:nvSpPr>
        <p:spPr>
          <a:xfrm>
            <a:off x="2047875" y="715963"/>
            <a:ext cx="6913563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defTabSz="914400"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解：</a:t>
            </a:r>
            <a:r>
              <a:rPr lang="en-US" altLang="zh-CN" sz="3200" dirty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(1)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16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x</a:t>
            </a:r>
            <a:r>
              <a:rPr lang="en-US" altLang="zh-CN" sz="32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2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+ 24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x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+9                               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16387" name="文本框 3"/>
          <p:cNvSpPr txBox="1"/>
          <p:nvPr/>
        </p:nvSpPr>
        <p:spPr>
          <a:xfrm>
            <a:off x="3683000" y="2284413"/>
            <a:ext cx="216662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defTabSz="914400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 = (4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x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+ 3)</a:t>
            </a:r>
            <a:r>
              <a:rPr lang="en-US" altLang="zh-CN" sz="32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2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.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16388" name="文本框 5"/>
          <p:cNvSpPr txBox="1"/>
          <p:nvPr/>
        </p:nvSpPr>
        <p:spPr>
          <a:xfrm>
            <a:off x="3794125" y="1462088"/>
            <a:ext cx="3848735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defTabSz="914400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= (4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x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)</a:t>
            </a:r>
            <a:r>
              <a:rPr lang="en-US" altLang="zh-CN" sz="32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2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+ 2·4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x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·3 + (3)</a:t>
            </a:r>
            <a:r>
              <a:rPr lang="en-US" altLang="zh-CN" sz="32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2</a:t>
            </a:r>
            <a:endParaRPr lang="en-US" altLang="zh-CN" sz="32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16389" name="文本框 6"/>
          <p:cNvSpPr txBox="1"/>
          <p:nvPr/>
        </p:nvSpPr>
        <p:spPr>
          <a:xfrm>
            <a:off x="2562225" y="3259138"/>
            <a:ext cx="313880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  (2)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-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x</a:t>
            </a:r>
            <a:r>
              <a:rPr lang="en-US" altLang="zh-CN" sz="32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2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+ 4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xy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-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4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y</a:t>
            </a:r>
            <a:r>
              <a:rPr lang="en-US" altLang="zh-CN" sz="32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2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 </a:t>
            </a:r>
            <a:endParaRPr lang="en-US" altLang="zh-CN" sz="32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16390" name="文本框 7"/>
          <p:cNvSpPr txBox="1"/>
          <p:nvPr/>
        </p:nvSpPr>
        <p:spPr>
          <a:xfrm>
            <a:off x="3486150" y="4030663"/>
            <a:ext cx="30886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  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=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-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(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x</a:t>
            </a:r>
            <a:r>
              <a:rPr lang="en-US" altLang="zh-CN" sz="32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2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-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4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x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y+4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y</a:t>
            </a:r>
            <a:r>
              <a:rPr lang="en-US" altLang="zh-CN" sz="32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2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)</a:t>
            </a:r>
            <a:endParaRPr lang="en-US" altLang="zh-CN" sz="32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16391" name="文本框 8"/>
          <p:cNvSpPr txBox="1"/>
          <p:nvPr/>
        </p:nvSpPr>
        <p:spPr>
          <a:xfrm>
            <a:off x="3448050" y="4592638"/>
            <a:ext cx="2216785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   =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-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(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x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-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2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y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)</a:t>
            </a:r>
            <a:r>
              <a:rPr lang="en-US" altLang="zh-CN" sz="32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2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.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8" grpId="0"/>
      <p:bldP spid="16387" grpId="0"/>
      <p:bldP spid="16389" grpId="0"/>
      <p:bldP spid="16390" grpId="0"/>
      <p:bldP spid="1639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0" name="圆角矩形 31"/>
          <p:cNvSpPr/>
          <p:nvPr/>
        </p:nvSpPr>
        <p:spPr>
          <a:xfrm>
            <a:off x="1800225" y="930275"/>
            <a:ext cx="1497965" cy="55499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练一练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7411" name="组合 3"/>
          <p:cNvGrpSpPr/>
          <p:nvPr/>
        </p:nvGrpSpPr>
        <p:grpSpPr>
          <a:xfrm>
            <a:off x="1728155" y="1555750"/>
            <a:ext cx="8374062" cy="1490028"/>
            <a:chOff x="-96" y="0"/>
            <a:chExt cx="13188" cy="2345"/>
          </a:xfrm>
        </p:grpSpPr>
        <p:sp>
          <p:nvSpPr>
            <p:cNvPr id="17412" name="TextBox 6"/>
            <p:cNvSpPr txBox="1"/>
            <p:nvPr/>
          </p:nvSpPr>
          <p:spPr>
            <a:xfrm>
              <a:off x="-96" y="0"/>
              <a:ext cx="13188" cy="21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defTabSz="914400"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228B8B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把下列各式分解因式：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charset="-122"/>
              </a:endParaRPr>
            </a:p>
            <a:p>
              <a:pPr defTabSz="914400"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       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(1)</a:t>
              </a:r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t</a:t>
              </a:r>
              <a:r>
                <a:rPr lang="en-US" altLang="zh-CN" sz="2800" baseline="30000" dirty="0">
                  <a:latin typeface="Times New Roman" panose="02020603050405020304" pitchFamily="18" charset="0"/>
                  <a:ea typeface="黑体" panose="02010609060101010101" charset="-122"/>
                </a:rPr>
                <a:t>2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+22</a:t>
              </a:r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t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+121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；        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      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     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(2)</a:t>
              </a:r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m</a:t>
              </a:r>
              <a:r>
                <a:rPr lang="en-US" altLang="zh-CN" sz="2800" baseline="30000" dirty="0">
                  <a:latin typeface="Times New Roman" panose="02020603050405020304" pitchFamily="18" charset="0"/>
                  <a:ea typeface="黑体" panose="02010609060101010101" charset="-122"/>
                </a:rPr>
                <a:t>2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+     </a:t>
              </a:r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n</a:t>
              </a:r>
              <a:r>
                <a:rPr lang="en-US" altLang="zh-CN" sz="2800" baseline="30000" dirty="0">
                  <a:latin typeface="Times New Roman" panose="02020603050405020304" pitchFamily="18" charset="0"/>
                  <a:ea typeface="黑体" panose="02010609060101010101" charset="-122"/>
                </a:rPr>
                <a:t>2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－</a:t>
              </a:r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mn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.</a:t>
              </a:r>
              <a:endParaRPr lang="en-US" altLang="zh-CN" sz="2800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graphicFrame>
          <p:nvGraphicFramePr>
            <p:cNvPr id="17413" name="对象 17412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9110" y="1029"/>
            <a:ext cx="808" cy="13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1" imgW="152400" imgH="393700" progId="Equation.DSMT4">
                    <p:embed/>
                  </p:oleObj>
                </mc:Choice>
                <mc:Fallback>
                  <p:oleObj name="" r:id="rId1" imgW="152400" imgH="393700" progId="Equation.DSMT4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9110" y="1029"/>
                          <a:ext cx="808" cy="131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7414" name="文本框 4"/>
          <p:cNvSpPr txBox="1"/>
          <p:nvPr/>
        </p:nvSpPr>
        <p:spPr>
          <a:xfrm>
            <a:off x="6250305" y="3121025"/>
            <a:ext cx="461137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(2)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=m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·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+(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   =(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.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5" name="文本框 5"/>
          <p:cNvSpPr txBox="1"/>
          <p:nvPr/>
        </p:nvSpPr>
        <p:spPr>
          <a:xfrm>
            <a:off x="1760855" y="3131185"/>
            <a:ext cx="439483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(1)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t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+2×11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t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+11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           =(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t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+11)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7417" name="对象 1741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973820" y="3161665"/>
          <a:ext cx="396875" cy="776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3" imgW="152400" imgH="393700" progId="Equation.DSMT4">
                  <p:embed/>
                </p:oleObj>
              </mc:Choice>
              <mc:Fallback>
                <p:oleObj name="" r:id="rId3" imgW="152400" imgH="39370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973820" y="3161665"/>
                        <a:ext cx="396875" cy="7762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8" name="对象 1741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811385" y="3192463"/>
          <a:ext cx="39687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5" imgW="152400" imgH="393700" progId="Equation.DSMT4">
                  <p:embed/>
                </p:oleObj>
              </mc:Choice>
              <mc:Fallback>
                <p:oleObj name="" r:id="rId5" imgW="152400" imgH="393700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811385" y="3192463"/>
                        <a:ext cx="396875" cy="777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9" name="对象 1741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398193" y="3799523"/>
          <a:ext cx="396875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6" imgW="152400" imgH="393700" progId="Equation.DSMT4">
                  <p:embed/>
                </p:oleObj>
              </mc:Choice>
              <mc:Fallback>
                <p:oleObj name="" r:id="rId6" imgW="152400" imgH="3937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398193" y="3799523"/>
                        <a:ext cx="396875" cy="7762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charRg st="39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415">
                                            <p:txEl>
                                              <p:charRg st="39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7414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charRg st="41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7414">
                                            <p:txEl>
                                              <p:charRg st="41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4" name="Text Box 7"/>
          <p:cNvSpPr txBox="1"/>
          <p:nvPr/>
        </p:nvSpPr>
        <p:spPr>
          <a:xfrm>
            <a:off x="1862138" y="339090"/>
            <a:ext cx="8429625" cy="12966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>
              <a:lnSpc>
                <a:spcPct val="140000"/>
              </a:lnSpc>
            </a:pPr>
            <a:r>
              <a:rPr lang="zh-CN" altLang="en-US" sz="2800" dirty="0">
                <a:solidFill>
                  <a:schemeClr val="accent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例</a:t>
            </a:r>
            <a:r>
              <a:rPr lang="en-US" altLang="zh-CN" sz="2800" b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</a:rPr>
              <a:t>3.</a:t>
            </a:r>
            <a:r>
              <a:rPr lang="en-US" altLang="zh-CN" sz="2800" dirty="0">
                <a:solidFill>
                  <a:schemeClr val="accent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把下列各式分解因式：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 defTabSz="914400">
              <a:lnSpc>
                <a:spcPct val="14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+6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axy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+3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ay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(2)(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+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-12(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+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)+36.</a:t>
            </a:r>
            <a:endParaRPr lang="en-US" altLang="zh-CN" sz="2800" b="1" baseline="300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8435" name="Text Box 8"/>
          <p:cNvSpPr txBox="1"/>
          <p:nvPr/>
        </p:nvSpPr>
        <p:spPr>
          <a:xfrm>
            <a:off x="2365375" y="3787775"/>
            <a:ext cx="5438775" cy="15557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defTabSz="914400">
              <a:lnSpc>
                <a:spcPct val="17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: (1)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原式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17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8436" name="TextBox 10"/>
          <p:cNvSpPr txBox="1"/>
          <p:nvPr/>
        </p:nvSpPr>
        <p:spPr>
          <a:xfrm>
            <a:off x="1992630" y="1643063"/>
            <a:ext cx="7797800" cy="1210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defTabSz="914400">
              <a:lnSpc>
                <a:spcPct val="13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【分析】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(1)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中有公因式</a:t>
            </a:r>
            <a:r>
              <a:rPr lang="en-US" altLang="zh-CN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3</a:t>
            </a:r>
            <a:r>
              <a:rPr lang="en-US" altLang="zh-CN" sz="2800" b="1" i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a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,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应先提出公因式，再进一步分解因式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.</a:t>
            </a:r>
            <a:endParaRPr lang="en-US" altLang="zh-CN" sz="28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18437" name="TextBox 12"/>
          <p:cNvSpPr txBox="1"/>
          <p:nvPr/>
        </p:nvSpPr>
        <p:spPr>
          <a:xfrm>
            <a:off x="2114550" y="2768600"/>
            <a:ext cx="8101013" cy="12966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(2)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中将</a:t>
            </a:r>
            <a:r>
              <a:rPr lang="en-US" altLang="zh-CN" sz="2800" b="1" i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b="1" i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看成一个整体，设</a:t>
            </a:r>
            <a:r>
              <a:rPr lang="en-US" altLang="zh-CN" sz="2800" b="1" i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b="1" i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b="1" i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则原式化为</a:t>
            </a:r>
            <a:r>
              <a:rPr lang="en-US" altLang="zh-CN" sz="2800" b="1" i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b="1" baseline="300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-12</a:t>
            </a:r>
            <a:r>
              <a:rPr lang="en-US" altLang="zh-CN" sz="2800" b="1" i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+36.</a:t>
            </a:r>
            <a:endParaRPr lang="en-US" altLang="zh-CN" sz="2800" b="1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8438" name="Text Box 8"/>
          <p:cNvSpPr txBox="1"/>
          <p:nvPr/>
        </p:nvSpPr>
        <p:spPr>
          <a:xfrm>
            <a:off x="2249488" y="5073650"/>
            <a:ext cx="5438775" cy="15557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7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      (2)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原式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-2·(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a+b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 ·6+6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zh-CN" altLang="en-US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a+b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-6)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8435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23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8435">
                                            <p:txEl>
                                              <p:charRg st="23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8438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charRg st="33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8438">
                                            <p:txEl>
                                              <p:charRg st="33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组合 151"/>
          <p:cNvGrpSpPr/>
          <p:nvPr/>
        </p:nvGrpSpPr>
        <p:grpSpPr>
          <a:xfrm>
            <a:off x="4216926" y="1205244"/>
            <a:ext cx="3909987" cy="773918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245676" cy="1691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59" name="标题 1"/>
          <p:cNvSpPr txBox="1"/>
          <p:nvPr/>
        </p:nvSpPr>
        <p:spPr>
          <a:xfrm>
            <a:off x="4669693" y="1214517"/>
            <a:ext cx="3004449" cy="512945"/>
          </a:xfrm>
          <a:prstGeom prst="rect">
            <a:avLst/>
          </a:prstGeom>
        </p:spPr>
        <p:txBody>
          <a:bodyPr lIns="68561" tIns="34281" rIns="68561" bIns="3428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700" dirty="0" smtClean="0"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449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817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72934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779934" y="2691858"/>
            <a:ext cx="1167146" cy="1167146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6966" y="2691858"/>
            <a:ext cx="1167146" cy="1167146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653259" y="2691858"/>
            <a:ext cx="1167146" cy="1167146"/>
            <a:chOff x="6839012" y="2446144"/>
            <a:chExt cx="1556194" cy="1556194"/>
          </a:xfrm>
        </p:grpSpPr>
        <p:grpSp>
          <p:nvGrpSpPr>
            <p:cNvPr id="51" name="组合 5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5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164080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77399" y="2691212"/>
            <a:ext cx="1167146" cy="1167146"/>
            <a:chOff x="997758" y="2442742"/>
            <a:chExt cx="1556194" cy="1556194"/>
          </a:xfrm>
        </p:grpSpPr>
        <p:grpSp>
          <p:nvGrpSpPr>
            <p:cNvPr id="10" name="组合 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46" grpId="0"/>
      <p:bldP spid="53" grpId="0"/>
      <p:bldP spid="60" grpId="0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8" name="Rectangle 8"/>
          <p:cNvSpPr/>
          <p:nvPr/>
        </p:nvSpPr>
        <p:spPr>
          <a:xfrm>
            <a:off x="1847850" y="82233"/>
            <a:ext cx="7993063" cy="3190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练一练</a:t>
            </a:r>
            <a:r>
              <a:rPr lang="en-US" altLang="zh-CN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  </a:t>
            </a:r>
            <a:r>
              <a:rPr lang="en-US" altLang="zh-CN" sz="2800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 </a:t>
            </a:r>
            <a:endParaRPr lang="en-US" altLang="zh-CN" sz="2800" dirty="0">
              <a:solidFill>
                <a:srgbClr val="0070C0"/>
              </a:solidFill>
              <a:latin typeface="Times New Roman" panose="02020603050405020304" pitchFamily="18" charset="0"/>
              <a:ea typeface="黑体" panose="02010609060101010101" charset="-122"/>
              <a:sym typeface="Calibri" panose="020F0502020204030204" pitchFamily="2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把下列各式分解因式：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Calibri" panose="020F0502020204030204" pitchFamily="2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      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(1)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ax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+2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；         </a:t>
            </a: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(2) -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-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y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+2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xy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Calibri" panose="020F0502020204030204" pitchFamily="2" charset="0"/>
            </a:endParaRPr>
          </a:p>
        </p:txBody>
      </p:sp>
      <p:sp>
        <p:nvSpPr>
          <p:cNvPr id="19459" name="文本框 5"/>
          <p:cNvSpPr txBox="1"/>
          <p:nvPr/>
        </p:nvSpPr>
        <p:spPr>
          <a:xfrm>
            <a:off x="2203450" y="2244725"/>
            <a:ext cx="393065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(1)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ax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+2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3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Calibri" panose="020F0502020204030204" pitchFamily="2" charset="0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=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+2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ax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Calibri" panose="020F0502020204030204" pitchFamily="2" charset="0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=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0" name="云形标注 1"/>
          <p:cNvSpPr/>
          <p:nvPr/>
        </p:nvSpPr>
        <p:spPr>
          <a:xfrm>
            <a:off x="6734810" y="2244725"/>
            <a:ext cx="2697480" cy="1405255"/>
          </a:xfrm>
          <a:prstGeom prst="cloudCallout">
            <a:avLst>
              <a:gd name="adj1" fmla="val -93808"/>
              <a:gd name="adj2" fmla="val 26818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p>
            <a:pPr defTabSz="914400"/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先提出公因式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9461" name="文本框 4"/>
          <p:cNvSpPr txBox="1"/>
          <p:nvPr/>
        </p:nvSpPr>
        <p:spPr>
          <a:xfrm>
            <a:off x="2365375" y="4117975"/>
            <a:ext cx="393065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      (2) 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y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+2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xy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 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= 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-2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xy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y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Calibri" panose="020F0502020204030204" pitchFamily="2" charset="0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= 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2" name="云形标注 6"/>
          <p:cNvSpPr/>
          <p:nvPr/>
        </p:nvSpPr>
        <p:spPr>
          <a:xfrm>
            <a:off x="6883400" y="4171950"/>
            <a:ext cx="2698750" cy="1406525"/>
          </a:xfrm>
          <a:prstGeom prst="cloudCallout">
            <a:avLst>
              <a:gd name="adj1" fmla="val -94611"/>
              <a:gd name="adj2" fmla="val 20790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p>
            <a:pPr defTabSz="914400"/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先提出公因式﹣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18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459">
                                            <p:txEl>
                                              <p:charRg st="18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43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9459">
                                            <p:txEl>
                                              <p:charRg st="43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461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461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charRg st="33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461">
                                            <p:txEl>
                                              <p:charRg st="33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461">
                                            <p:txEl>
                                              <p:charRg st="33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charRg st="58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461">
                                            <p:txEl>
                                              <p:charRg st="58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461">
                                            <p:txEl>
                                              <p:charRg st="58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bldLvl="0" animBg="1"/>
      <p:bldP spid="19460" grpId="1" bldLvl="0" animBg="1"/>
      <p:bldP spid="19462" grpId="0" bldLvl="0" animBg="1"/>
      <p:bldP spid="19462" grpId="1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2" name="文本框 5"/>
          <p:cNvSpPr txBox="1"/>
          <p:nvPr/>
        </p:nvSpPr>
        <p:spPr>
          <a:xfrm>
            <a:off x="1857375" y="1968500"/>
            <a:ext cx="77216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(3)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 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-4(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)+4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Calibri" panose="020F0502020204030204" pitchFamily="2" charset="0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=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-2·(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)·2+2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2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Calibri" panose="020F0502020204030204" pitchFamily="2" charset="0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=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-2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(4)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(3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-1)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+(3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-1)+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Calibri" panose="020F0502020204030204" pitchFamily="2" charset="0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          = (3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-1)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+2·(3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-1)·    +(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2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Calibri" panose="020F0502020204030204" pitchFamily="2" charset="0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      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= (3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-    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20483" name="对象 2048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521325" y="3825875"/>
          <a:ext cx="393700" cy="896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1" imgW="152400" imgH="393700" progId="Equation.DSMT4">
                  <p:embed/>
                </p:oleObj>
              </mc:Choice>
              <mc:Fallback>
                <p:oleObj name="" r:id="rId1" imgW="152400" imgH="393700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521325" y="3825875"/>
                        <a:ext cx="393700" cy="8969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4" name="对象 2048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761990" y="4516120"/>
          <a:ext cx="423863" cy="893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3" imgW="152400" imgH="393700" progId="Equation.DSMT4">
                  <p:embed/>
                </p:oleObj>
              </mc:Choice>
              <mc:Fallback>
                <p:oleObj name="" r:id="rId3" imgW="152400" imgH="393700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61990" y="4516120"/>
                        <a:ext cx="423863" cy="8937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5" name="对象 2048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421755" y="4505960"/>
          <a:ext cx="425450" cy="893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5" imgW="152400" imgH="393700" progId="Equation.DSMT4">
                  <p:embed/>
                </p:oleObj>
              </mc:Choice>
              <mc:Fallback>
                <p:oleObj name="" r:id="rId5" imgW="152400" imgH="39370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421755" y="4505960"/>
                        <a:ext cx="425450" cy="8937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6" name="对象 2048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746500" y="5126038"/>
          <a:ext cx="423863" cy="893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6" imgW="152400" imgH="393700" progId="Equation.DSMT4">
                  <p:embed/>
                </p:oleObj>
              </mc:Choice>
              <mc:Fallback>
                <p:oleObj name="" r:id="rId6" imgW="152400" imgH="393700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46500" y="5126038"/>
                        <a:ext cx="423863" cy="8937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7" name="Rectangle 8"/>
          <p:cNvSpPr/>
          <p:nvPr/>
        </p:nvSpPr>
        <p:spPr>
          <a:xfrm>
            <a:off x="2063750" y="908050"/>
            <a:ext cx="7993063" cy="1003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(3) 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)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-4(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)+4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；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(4) (3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m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-1)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+(3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m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-1)+    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Calibri" panose="020F0502020204030204" pitchFamily="2" charset="0"/>
              </a:rPr>
              <a:t>      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charset="-122"/>
              <a:sym typeface="Calibri" panose="020F0502020204030204" pitchFamily="2" charset="0"/>
            </a:endParaRPr>
          </a:p>
        </p:txBody>
      </p:sp>
      <p:graphicFrame>
        <p:nvGraphicFramePr>
          <p:cNvPr id="20488" name="对象 2048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588375" y="908050"/>
          <a:ext cx="393700" cy="896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7" imgW="152400" imgH="393700" progId="Equation.DSMT4">
                  <p:embed/>
                </p:oleObj>
              </mc:Choice>
              <mc:Fallback>
                <p:oleObj name="" r:id="rId7" imgW="152400" imgH="393700" progId="Equation.DSMT4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588375" y="908050"/>
                        <a:ext cx="393700" cy="8969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9" name="云形标注 1"/>
          <p:cNvSpPr/>
          <p:nvPr/>
        </p:nvSpPr>
        <p:spPr>
          <a:xfrm>
            <a:off x="7099300" y="1876425"/>
            <a:ext cx="3151188" cy="1406525"/>
          </a:xfrm>
          <a:prstGeom prst="cloudCallout">
            <a:avLst>
              <a:gd name="adj1" fmla="val -75571"/>
              <a:gd name="adj2" fmla="val 25259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p>
            <a:pPr defTabSz="914400"/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把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看成一个整体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0490" name="云形标注 4"/>
          <p:cNvSpPr/>
          <p:nvPr/>
        </p:nvSpPr>
        <p:spPr>
          <a:xfrm>
            <a:off x="7083425" y="3654425"/>
            <a:ext cx="3151188" cy="1277938"/>
          </a:xfrm>
          <a:prstGeom prst="cloudCallout">
            <a:avLst>
              <a:gd name="adj1" fmla="val -75914"/>
              <a:gd name="adj2" fmla="val 14447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p>
            <a:pPr defTabSz="914400"/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把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-1)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看成一个整体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22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482">
                                            <p:txEl>
                                              <p:charRg st="22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54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482">
                                            <p:txEl>
                                              <p:charRg st="54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76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0482">
                                            <p:txEl>
                                              <p:charRg st="76" end="1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103" end="1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0482">
                                            <p:txEl>
                                              <p:charRg st="103" end="1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145" end="1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20482">
                                            <p:txEl>
                                              <p:charRg st="145" end="1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9" grpId="0" bldLvl="0" animBg="1"/>
      <p:bldP spid="20489" grpId="1" bldLvl="0" animBg="1"/>
      <p:bldP spid="20490" grpId="0" bldLvl="0" animBg="1"/>
      <p:bldP spid="20490" grpId="1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6" name="文本框 4"/>
          <p:cNvSpPr txBox="1"/>
          <p:nvPr/>
        </p:nvSpPr>
        <p:spPr>
          <a:xfrm>
            <a:off x="2103438" y="1930400"/>
            <a:ext cx="7918450" cy="2676525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ysDash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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当多项式有公因式时，应先提出公因式，再利用完全平方公式进行因式分解；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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完全平方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Times New Roman" panose="02020603050405020304" pitchFamily="18" charset="0"/>
              </a:rPr>
              <a:t>公式中的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Times New Roman" panose="02020603050405020304" pitchFamily="18" charset="0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Times New Roman" panose="02020603050405020304" pitchFamily="18" charset="0"/>
              </a:rPr>
              <a:t>、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Times New Roman" panose="02020603050405020304" pitchFamily="18" charset="0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Times New Roman" panose="02020603050405020304" pitchFamily="18" charset="0"/>
              </a:rPr>
              <a:t>，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Times New Roman" panose="02020603050405020304" pitchFamily="18" charset="0"/>
              </a:rPr>
              <a:t>既可以是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单项式，也可以是多项式，把多项式看成一个整体即可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507" name="圆角矩形 31"/>
          <p:cNvSpPr/>
          <p:nvPr/>
        </p:nvSpPr>
        <p:spPr>
          <a:xfrm>
            <a:off x="2103438" y="1082675"/>
            <a:ext cx="1544637" cy="471488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方法总结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1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30" name="TextBox 14"/>
          <p:cNvSpPr txBox="1"/>
          <p:nvPr/>
        </p:nvSpPr>
        <p:spPr>
          <a:xfrm>
            <a:off x="2178050" y="1965325"/>
            <a:ext cx="7835900" cy="2287905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ysDash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defTabSz="914400">
              <a:lnSpc>
                <a:spcPct val="17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利用公式把某些具有特殊形式（如平方差式，完全平方式等）的多项式分解因式，这种分解因式的方法叫做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公式法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531" name="圆角矩形 31"/>
          <p:cNvSpPr/>
          <p:nvPr/>
        </p:nvSpPr>
        <p:spPr>
          <a:xfrm>
            <a:off x="2178050" y="925195"/>
            <a:ext cx="1762125" cy="56515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概念学习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4" name="Text Box 2"/>
          <p:cNvSpPr txBox="1"/>
          <p:nvPr/>
        </p:nvSpPr>
        <p:spPr>
          <a:xfrm>
            <a:off x="2112963" y="615950"/>
            <a:ext cx="6050280" cy="21590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60000"/>
              </a:lnSpc>
            </a:pPr>
            <a:r>
              <a:rPr lang="zh-CN" altLang="en-US" sz="2800" dirty="0">
                <a:solidFill>
                  <a:schemeClr val="accent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例</a:t>
            </a:r>
            <a:r>
              <a:rPr lang="en-US" altLang="zh-CN" sz="2800" b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</a:rPr>
              <a:t>4. </a:t>
            </a:r>
            <a:r>
              <a:rPr lang="en-US" altLang="zh-CN" sz="2800" dirty="0">
                <a:solidFill>
                  <a:srgbClr val="269999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把下列完全平方公式分解因式：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(1)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100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2×100×99+99²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；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(2)34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34×32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16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3555" name="Text Box 9"/>
          <p:cNvSpPr txBox="1"/>
          <p:nvPr/>
        </p:nvSpPr>
        <p:spPr>
          <a:xfrm>
            <a:off x="1809750" y="3105150"/>
            <a:ext cx="5097463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(1)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原式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100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99)²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3556" name="文本框 2"/>
          <p:cNvSpPr txBox="1"/>
          <p:nvPr/>
        </p:nvSpPr>
        <p:spPr>
          <a:xfrm>
            <a:off x="2874963" y="4397375"/>
            <a:ext cx="30841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(2)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原式＝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(34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16)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23557" name="组合 3"/>
          <p:cNvGrpSpPr/>
          <p:nvPr/>
        </p:nvGrpSpPr>
        <p:grpSpPr>
          <a:xfrm>
            <a:off x="6879590" y="2047875"/>
            <a:ext cx="3630613" cy="1828800"/>
            <a:chOff x="0" y="0"/>
            <a:chExt cx="5717" cy="2881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3558" name="云形标注 5"/>
            <p:cNvSpPr/>
            <p:nvPr/>
          </p:nvSpPr>
          <p:spPr>
            <a:xfrm>
              <a:off x="0" y="0"/>
              <a:ext cx="5717" cy="2881"/>
            </a:xfrm>
            <a:prstGeom prst="cloudCallout">
              <a:avLst>
                <a:gd name="adj1" fmla="val -63414"/>
                <a:gd name="adj2" fmla="val 61944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defTabSz="914400"/>
              <a:endParaRPr lang="en-US" altLang="x-none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3559" name="文本框 1"/>
            <p:cNvSpPr txBox="1"/>
            <p:nvPr/>
          </p:nvSpPr>
          <p:spPr>
            <a:xfrm>
              <a:off x="767" y="122"/>
              <a:ext cx="4817" cy="2586"/>
            </a:xfrm>
            <a:prstGeom prst="rect">
              <a:avLst/>
            </a:prstGeom>
            <a:noFill/>
            <a:ln w="9525">
              <a:noFill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anchor="t" anchorCtr="0">
              <a:spAutoFit/>
            </a:bodyPr>
            <a:p>
              <a:pPr defTabSz="914400">
                <a:lnSpc>
                  <a:spcPct val="140000"/>
                </a:lnSpc>
              </a:pPr>
              <a:r>
                <a:rPr lang="zh-CN" altLang="en-US" sz="2400" dirty="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本题利用完全平方公式分解因式，可以简化计算</a:t>
              </a:r>
              <a:r>
                <a:rPr lang="en-US" altLang="zh-CN" sz="2400" dirty="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.</a:t>
              </a:r>
              <a:endParaRPr lang="en-US" altLang="zh-CN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3560" name="文本框 4"/>
          <p:cNvSpPr txBox="1"/>
          <p:nvPr/>
        </p:nvSpPr>
        <p:spPr>
          <a:xfrm>
            <a:off x="3933825" y="3751263"/>
            <a:ext cx="652145" cy="650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defTabSz="914400"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=1.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3561" name="文本框 6"/>
          <p:cNvSpPr txBox="1"/>
          <p:nvPr/>
        </p:nvSpPr>
        <p:spPr>
          <a:xfrm>
            <a:off x="3933825" y="5186363"/>
            <a:ext cx="13404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2500.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ldLvl="0" build="allAtOnce"/>
      <p:bldP spid="23560" grpId="0"/>
      <p:bldP spid="23556" grpId="1"/>
      <p:bldP spid="2356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8" name="文本框 99"/>
          <p:cNvSpPr txBox="1"/>
          <p:nvPr/>
        </p:nvSpPr>
        <p:spPr>
          <a:xfrm>
            <a:off x="1812925" y="603250"/>
            <a:ext cx="8220075" cy="12966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5.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已知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10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29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0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，求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xy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的值．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4579" name="文本框 1"/>
          <p:cNvSpPr txBox="1"/>
          <p:nvPr/>
        </p:nvSpPr>
        <p:spPr>
          <a:xfrm>
            <a:off x="5122863" y="5648325"/>
            <a:ext cx="24288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11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121.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4580" name="文本框 2"/>
          <p:cNvSpPr txBox="1"/>
          <p:nvPr/>
        </p:nvSpPr>
        <p:spPr>
          <a:xfrm>
            <a:off x="2387600" y="1887538"/>
            <a:ext cx="5364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∵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10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29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4581" name="文本框 3"/>
          <p:cNvSpPr txBox="1"/>
          <p:nvPr/>
        </p:nvSpPr>
        <p:spPr>
          <a:xfrm>
            <a:off x="3065463" y="2520950"/>
            <a:ext cx="36302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∴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0.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4582" name="文本框 4"/>
          <p:cNvSpPr txBox="1"/>
          <p:nvPr/>
        </p:nvSpPr>
        <p:spPr>
          <a:xfrm>
            <a:off x="3044825" y="3170238"/>
            <a:ext cx="41090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∵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≥0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≥0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4583" name="文本框 5"/>
          <p:cNvSpPr txBox="1"/>
          <p:nvPr/>
        </p:nvSpPr>
        <p:spPr>
          <a:xfrm>
            <a:off x="3067050" y="3773488"/>
            <a:ext cx="37306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∴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4584" name="文本框 6"/>
          <p:cNvSpPr txBox="1"/>
          <p:nvPr/>
        </p:nvSpPr>
        <p:spPr>
          <a:xfrm>
            <a:off x="3073400" y="4344988"/>
            <a:ext cx="26600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∴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4585" name="文本框 7"/>
          <p:cNvSpPr txBox="1"/>
          <p:nvPr/>
        </p:nvSpPr>
        <p:spPr>
          <a:xfrm>
            <a:off x="3079750" y="4983163"/>
            <a:ext cx="409257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∴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xy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xy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24586" name="组合 11"/>
          <p:cNvGrpSpPr/>
          <p:nvPr/>
        </p:nvGrpSpPr>
        <p:grpSpPr>
          <a:xfrm>
            <a:off x="7172325" y="1899920"/>
            <a:ext cx="3419475" cy="2011363"/>
            <a:chOff x="0" y="0"/>
            <a:chExt cx="5385" cy="271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4587" name="云形标注 10"/>
            <p:cNvSpPr/>
            <p:nvPr/>
          </p:nvSpPr>
          <p:spPr>
            <a:xfrm>
              <a:off x="0" y="0"/>
              <a:ext cx="5385" cy="2713"/>
            </a:xfrm>
            <a:prstGeom prst="cloudCallout">
              <a:avLst>
                <a:gd name="adj1" fmla="val -61420"/>
                <a:gd name="adj2" fmla="val 54719"/>
              </a:avLst>
            </a:prstGeom>
            <a:grpFill/>
            <a:ln w="9525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square" anchor="t" anchorCtr="0"/>
            <a:p>
              <a:pPr defTabSz="91440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88" name="文本框 9"/>
            <p:cNvSpPr txBox="1"/>
            <p:nvPr/>
          </p:nvSpPr>
          <p:spPr>
            <a:xfrm>
              <a:off x="749" y="225"/>
              <a:ext cx="4311" cy="2214"/>
            </a:xfrm>
            <a:prstGeom prst="rect">
              <a:avLst/>
            </a:prstGeom>
            <a:noFill/>
            <a:ln w="9525">
              <a:noFill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anchor="t" anchorCtr="0">
              <a:spAutoFit/>
            </a:bodyPr>
            <a:p>
              <a:pPr>
                <a:lnSpc>
                  <a:spcPct val="140000"/>
                </a:lnSpc>
              </a:pP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charset="-122"/>
                </a:rPr>
                <a:t>几个非负数的和为</a:t>
              </a:r>
              <a:r>
                <a:rPr lang="en-US" altLang="zh-CN" sz="2400" dirty="0">
                  <a:latin typeface="Times New Roman" panose="02020603050405020304" pitchFamily="18" charset="0"/>
                  <a:ea typeface="黑体" panose="02010609060101010101" charset="-122"/>
                </a:rPr>
                <a:t>0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charset="-122"/>
                </a:rPr>
                <a:t>，则这几个非负数都为</a:t>
              </a:r>
              <a:r>
                <a:rPr lang="en-US" altLang="zh-CN" sz="2400" dirty="0">
                  <a:latin typeface="Times New Roman" panose="02020603050405020304" pitchFamily="18" charset="0"/>
                  <a:ea typeface="黑体" panose="02010609060101010101" charset="-122"/>
                </a:rPr>
                <a:t>0.</a:t>
              </a:r>
              <a:endParaRPr lang="zh-CN" altLang="en-US" sz="2400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24581" grpId="0"/>
      <p:bldP spid="24582" grpId="0"/>
      <p:bldP spid="24583" grpId="0"/>
      <p:bldP spid="24584" grpId="0"/>
      <p:bldP spid="24585" grpId="0"/>
      <p:bldP spid="2457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2" name="文本框 99"/>
          <p:cNvSpPr txBox="1"/>
          <p:nvPr/>
        </p:nvSpPr>
        <p:spPr>
          <a:xfrm>
            <a:off x="2263775" y="1885950"/>
            <a:ext cx="7491413" cy="2159000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dash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60000"/>
              </a:lnSpc>
            </a:pPr>
            <a:r>
              <a:rPr lang="zh-CN" altLang="en-US" sz="2800" dirty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此类问题一般情况是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通过配方将原式转化为非负数的和的形式，然后利用非负数性质解答问题．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5603" name="圆角矩形 31"/>
          <p:cNvSpPr/>
          <p:nvPr/>
        </p:nvSpPr>
        <p:spPr>
          <a:xfrm>
            <a:off x="2263775" y="1016000"/>
            <a:ext cx="1544638" cy="471488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方法总结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 smtClean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当堂反馈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8321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即学即用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702496" y="2617997"/>
            <a:ext cx="1404000" cy="1404000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8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8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1" name="组合 20"/>
          <p:cNvGrpSpPr/>
          <p:nvPr/>
        </p:nvGrpSpPr>
        <p:grpSpPr>
          <a:xfrm>
            <a:off x="1706245" y="124460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当堂练习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26627" name="文本框 99"/>
          <p:cNvSpPr txBox="1"/>
          <p:nvPr/>
        </p:nvSpPr>
        <p:spPr>
          <a:xfrm>
            <a:off x="2166620" y="722313"/>
            <a:ext cx="8091488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下列四个多项式中，能因式分解的是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         )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          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6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9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     D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6630" name="文本框 101"/>
          <p:cNvSpPr txBox="1"/>
          <p:nvPr/>
        </p:nvSpPr>
        <p:spPr>
          <a:xfrm>
            <a:off x="2184083" y="2703513"/>
            <a:ext cx="8493125" cy="189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把多项式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分解因式的结果是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         )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      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2800" baseline="300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．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(4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4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      D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．－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4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4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＋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6633" name="文本框 6"/>
          <p:cNvSpPr txBox="1"/>
          <p:nvPr/>
        </p:nvSpPr>
        <p:spPr>
          <a:xfrm>
            <a:off x="2172970" y="4746625"/>
            <a:ext cx="85153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若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，则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mn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的值是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________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6634" name="文本框 7"/>
          <p:cNvSpPr txBox="1"/>
          <p:nvPr/>
        </p:nvSpPr>
        <p:spPr>
          <a:xfrm>
            <a:off x="8538845" y="965200"/>
            <a:ext cx="4203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6635" name="文本框 8"/>
          <p:cNvSpPr txBox="1"/>
          <p:nvPr/>
        </p:nvSpPr>
        <p:spPr>
          <a:xfrm>
            <a:off x="9407525" y="2916555"/>
            <a:ext cx="4203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6636" name="文本框 9"/>
          <p:cNvSpPr txBox="1"/>
          <p:nvPr/>
        </p:nvSpPr>
        <p:spPr>
          <a:xfrm>
            <a:off x="8853170" y="4765675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6637" name="文本框 2"/>
          <p:cNvSpPr txBox="1"/>
          <p:nvPr/>
        </p:nvSpPr>
        <p:spPr>
          <a:xfrm>
            <a:off x="2095183" y="5264150"/>
            <a:ext cx="8593137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若关于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的多项式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8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是完全平方式，则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的值为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___________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8" name="文本框 3"/>
          <p:cNvSpPr txBox="1"/>
          <p:nvPr/>
        </p:nvSpPr>
        <p:spPr>
          <a:xfrm>
            <a:off x="3427095" y="6078538"/>
            <a:ext cx="716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±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4" grpId="0"/>
      <p:bldP spid="26635" grpId="0"/>
      <p:bldP spid="26636" grpId="0"/>
      <p:bldP spid="2663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7650" name="Text Box 2"/>
          <p:cNvSpPr txBox="1"/>
          <p:nvPr/>
        </p:nvSpPr>
        <p:spPr>
          <a:xfrm>
            <a:off x="2063750" y="466725"/>
            <a:ext cx="8555038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5.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把下列多项式因式分解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   (1)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12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+36;    (2)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4(2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+b)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-4(2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+b)+1;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   (3)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 y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+2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+1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         </a:t>
            </a:r>
            <a:endParaRPr lang="zh-CN" altLang="en-US" sz="2800" b="1" baseline="300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7651" name="Text Box 4"/>
          <p:cNvSpPr txBox="1"/>
          <p:nvPr/>
        </p:nvSpPr>
        <p:spPr>
          <a:xfrm>
            <a:off x="2874963" y="3690938"/>
            <a:ext cx="6440487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defTabSz="914400">
              <a:lnSpc>
                <a:spcPct val="150000"/>
              </a:lnSpc>
            </a:pPr>
            <a:r>
              <a:rPr lang="en-US" altLang="zh-CN" sz="2800" b="1" dirty="0">
                <a:solidFill>
                  <a:srgbClr val="196666"/>
                </a:solidFill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原式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[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+b)]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²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2·2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+b)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·1+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²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+2b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7652" name="Text Box 3"/>
          <p:cNvSpPr txBox="1"/>
          <p:nvPr/>
        </p:nvSpPr>
        <p:spPr>
          <a:xfrm>
            <a:off x="2351088" y="2478088"/>
            <a:ext cx="6013450" cy="20300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defTabSz="91440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(1)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原式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2·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·6+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6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 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6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150000"/>
              </a:lnSpc>
            </a:pP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7653" name="Text Box 4"/>
          <p:cNvSpPr txBox="1"/>
          <p:nvPr/>
        </p:nvSpPr>
        <p:spPr>
          <a:xfrm>
            <a:off x="2874963" y="4959350"/>
            <a:ext cx="6440487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defTabSz="914400">
              <a:lnSpc>
                <a:spcPct val="150000"/>
              </a:lnSpc>
            </a:pPr>
            <a:r>
              <a:rPr lang="en-US" altLang="zh-CN" sz="2800" b="1" dirty="0">
                <a:solidFill>
                  <a:srgbClr val="196666"/>
                </a:solidFill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原式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+1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²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²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+1+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charRg st="23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38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charRg st="19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 smtClean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8801" y="2595094"/>
            <a:ext cx="1417696" cy="1417696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296711" y="3466386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j-ea"/>
                <a:ea typeface="+mj-ea"/>
              </a:rPr>
              <a:t>教学目标</a:t>
            </a:r>
            <a:endParaRPr lang="zh-CN" altLang="en-US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76896" y="3466272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教学重点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8" grpId="0"/>
      <p:bldP spid="5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8674" name="对象 28673"/>
          <p:cNvGraphicFramePr/>
          <p:nvPr/>
        </p:nvGraphicFramePr>
        <p:xfrm>
          <a:off x="4724718" y="4329272"/>
          <a:ext cx="2897505" cy="547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1" imgW="1054100" imgH="228600" progId="Equation.DSMT4">
                  <p:embed/>
                </p:oleObj>
              </mc:Choice>
              <mc:Fallback>
                <p:oleObj name="" r:id="rId1" imgW="1054100" imgH="228600" progId="Equation.DSMT4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724718" y="4329272"/>
                        <a:ext cx="2897505" cy="5473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5" name="对象 28674"/>
          <p:cNvGraphicFramePr/>
          <p:nvPr/>
        </p:nvGraphicFramePr>
        <p:xfrm>
          <a:off x="4724083" y="5078413"/>
          <a:ext cx="790575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3" imgW="254635" imgH="177800" progId="Equation.DSMT4">
                  <p:embed/>
                </p:oleObj>
              </mc:Choice>
              <mc:Fallback>
                <p:oleObj name="" r:id="rId3" imgW="254635" imgH="177800" progId="Equation.DSMT4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24083" y="5078413"/>
                        <a:ext cx="790575" cy="469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8676" name="Group 217"/>
          <p:cNvGrpSpPr/>
          <p:nvPr/>
        </p:nvGrpSpPr>
        <p:grpSpPr>
          <a:xfrm>
            <a:off x="3488830" y="3590925"/>
            <a:ext cx="6196666" cy="633413"/>
            <a:chOff x="63" y="0"/>
            <a:chExt cx="4120" cy="456"/>
          </a:xfrm>
        </p:grpSpPr>
        <p:graphicFrame>
          <p:nvGraphicFramePr>
            <p:cNvPr id="28677" name="对象 28676"/>
            <p:cNvGraphicFramePr/>
            <p:nvPr/>
          </p:nvGraphicFramePr>
          <p:xfrm>
            <a:off x="887" y="0"/>
            <a:ext cx="3296" cy="4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7" name="" r:id="rId5" imgW="2159000" imgH="228600" progId="Equation.DSMT4">
                    <p:embed/>
                  </p:oleObj>
                </mc:Choice>
                <mc:Fallback>
                  <p:oleObj name="" r:id="rId5" imgW="2159000" imgH="228600" progId="Equation.DSMT4">
                    <p:embed/>
                    <p:pic>
                      <p:nvPicPr>
                        <p:cNvPr id="0" name="图片 3086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887" y="0"/>
                          <a:ext cx="3296" cy="45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8678" name="Text Box 216"/>
            <p:cNvSpPr txBox="1"/>
            <p:nvPr/>
          </p:nvSpPr>
          <p:spPr>
            <a:xfrm>
              <a:off x="63" y="62"/>
              <a:ext cx="915" cy="3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(2)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原式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28679" name="Group 218"/>
          <p:cNvGrpSpPr/>
          <p:nvPr/>
        </p:nvGrpSpPr>
        <p:grpSpPr>
          <a:xfrm>
            <a:off x="2301875" y="922338"/>
            <a:ext cx="7370763" cy="1196975"/>
            <a:chOff x="0" y="0"/>
            <a:chExt cx="4643" cy="754"/>
          </a:xfrm>
        </p:grpSpPr>
        <p:graphicFrame>
          <p:nvGraphicFramePr>
            <p:cNvPr id="28680" name="对象 28679"/>
            <p:cNvGraphicFramePr/>
            <p:nvPr/>
          </p:nvGraphicFramePr>
          <p:xfrm>
            <a:off x="826" y="378"/>
            <a:ext cx="3333" cy="3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9" name="" r:id="rId7" imgW="1993900" imgH="228600" progId="Equation.DSMT4">
                    <p:embed/>
                  </p:oleObj>
                </mc:Choice>
                <mc:Fallback>
                  <p:oleObj name="" r:id="rId7" imgW="1993900" imgH="228600" progId="Equation.DSMT4">
                    <p:embed/>
                    <p:pic>
                      <p:nvPicPr>
                        <p:cNvPr id="0" name="图片 3088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826" y="378"/>
                          <a:ext cx="3333" cy="37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8681" name="Text Box 220"/>
            <p:cNvSpPr txBox="1"/>
            <p:nvPr/>
          </p:nvSpPr>
          <p:spPr>
            <a:xfrm>
              <a:off x="0" y="0"/>
              <a:ext cx="4643" cy="6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6.</a:t>
              </a: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</a:rPr>
                <a:t>计算：</a:t>
              </a: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charset="-122"/>
                  <a:sym typeface="宋体" panose="02010600030101010101" pitchFamily="2" charset="-122"/>
                </a:rPr>
                <a:t>(1)38.9</a:t>
              </a:r>
              <a:r>
                <a:rPr lang="en-US" altLang="zh-CN" sz="2800" b="1" baseline="30000" dirty="0">
                  <a:latin typeface="Times New Roman" panose="02020603050405020304" pitchFamily="18" charset="0"/>
                  <a:ea typeface="黑体" panose="02010609060101010101" charset="-122"/>
                  <a:sym typeface="宋体" panose="02010600030101010101" pitchFamily="2" charset="-122"/>
                </a:rPr>
                <a:t>2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charset="-122"/>
                  <a:sym typeface="宋体" panose="02010600030101010101" pitchFamily="2" charset="-122"/>
                </a:rPr>
                <a:t>－</a:t>
              </a: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charset="-122"/>
                  <a:sym typeface="宋体" panose="02010600030101010101" pitchFamily="2" charset="-122"/>
                </a:rPr>
                <a:t>2×38.9×48.9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charset="-122"/>
                  <a:sym typeface="宋体" panose="02010600030101010101" pitchFamily="2" charset="-122"/>
                </a:rPr>
                <a:t>＋</a:t>
              </a: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charset="-122"/>
                  <a:sym typeface="宋体" panose="02010600030101010101" pitchFamily="2" charset="-122"/>
                </a:rPr>
                <a:t>48.9</a:t>
              </a:r>
              <a:r>
                <a:rPr lang="en-US" altLang="zh-CN" sz="2800" b="1" baseline="30000" dirty="0">
                  <a:latin typeface="Times New Roman" panose="02020603050405020304" pitchFamily="18" charset="0"/>
                  <a:ea typeface="黑体" panose="02010609060101010101" charset="-122"/>
                  <a:sym typeface="宋体" panose="02010600030101010101" pitchFamily="2" charset="-122"/>
                </a:rPr>
                <a:t>2</a:t>
              </a: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charset="-122"/>
                  <a:sym typeface="宋体" panose="02010600030101010101" pitchFamily="2" charset="-122"/>
                </a:rPr>
                <a:t>.</a:t>
              </a:r>
              <a:endParaRPr lang="zh-CN" altLang="en-US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endParaRPr lang="zh-CN" altLang="en-US" sz="28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28682" name="文本框 1"/>
          <p:cNvSpPr txBox="1"/>
          <p:nvPr/>
        </p:nvSpPr>
        <p:spPr>
          <a:xfrm>
            <a:off x="2709863" y="2298700"/>
            <a:ext cx="476408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(1)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原式＝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(38.9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48.9)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8683" name="文本框 5"/>
          <p:cNvSpPr txBox="1"/>
          <p:nvPr/>
        </p:nvSpPr>
        <p:spPr>
          <a:xfrm>
            <a:off x="4511675" y="2997200"/>
            <a:ext cx="11626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100.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2" grpId="1"/>
      <p:bldP spid="2868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9698" name="Rectangle 11"/>
          <p:cNvSpPr/>
          <p:nvPr/>
        </p:nvSpPr>
        <p:spPr>
          <a:xfrm>
            <a:off x="2125028" y="455613"/>
            <a:ext cx="6156325" cy="13836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7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分解因式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: (1)4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 (2)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小聪和小明的解答过程如下：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699" name="Rectangle 13"/>
          <p:cNvSpPr/>
          <p:nvPr/>
        </p:nvSpPr>
        <p:spPr>
          <a:xfrm>
            <a:off x="2424113" y="4220369"/>
            <a:ext cx="7797800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eaLnBrk="0" hangingPunct="0">
              <a:lnSpc>
                <a:spcPct val="13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他们做对了吗？若错误，请你帮忙纠正过来.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9700" name="Group 5"/>
          <p:cNvGrpSpPr/>
          <p:nvPr/>
        </p:nvGrpSpPr>
        <p:grpSpPr>
          <a:xfrm>
            <a:off x="7198678" y="506413"/>
            <a:ext cx="2944812" cy="784225"/>
            <a:chOff x="0" y="0"/>
            <a:chExt cx="2945531" cy="782574"/>
          </a:xfrm>
        </p:grpSpPr>
        <p:sp>
          <p:nvSpPr>
            <p:cNvPr id="29701" name="Rectangle 12"/>
            <p:cNvSpPr/>
            <p:nvPr/>
          </p:nvSpPr>
          <p:spPr>
            <a:xfrm>
              <a:off x="219583" y="159233"/>
              <a:ext cx="2725948" cy="520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p>
              <a:pPr eaLnBrk="0" hangingPunct="0"/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800" b="1" baseline="30000" dirty="0"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－</a:t>
              </a:r>
              <a:r>
                <a:rPr lang="en-US" altLang="zh-CN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＋</a:t>
              </a:r>
              <a:r>
                <a:rPr lang="en-US" altLang="zh-CN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3.</a:t>
              </a:r>
              <a:endPara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9702" name="对象 29701"/>
            <p:cNvGraphicFramePr>
              <a:graphicFrameLocks noChangeAspect="1"/>
            </p:cNvGraphicFramePr>
            <p:nvPr/>
          </p:nvGraphicFramePr>
          <p:xfrm>
            <a:off x="0" y="0"/>
            <a:ext cx="339116" cy="7825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1" name="" r:id="rId1" imgW="139700" imgH="394335" progId="Equation.DSMT4">
                    <p:embed/>
                  </p:oleObj>
                </mc:Choice>
                <mc:Fallback>
                  <p:oleObj name="" r:id="rId1" imgW="139700" imgH="394335" progId="Equation.DSMT4">
                    <p:embed/>
                    <p:pic>
                      <p:nvPicPr>
                        <p:cNvPr id="0" name="图片 3090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0" y="0"/>
                          <a:ext cx="339116" cy="78257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9703" name="Group 8"/>
          <p:cNvGrpSpPr/>
          <p:nvPr/>
        </p:nvGrpSpPr>
        <p:grpSpPr>
          <a:xfrm>
            <a:off x="2566988" y="5470525"/>
            <a:ext cx="7131050" cy="1201738"/>
            <a:chOff x="0" y="0"/>
            <a:chExt cx="4492" cy="757"/>
          </a:xfrm>
        </p:grpSpPr>
        <p:sp>
          <p:nvSpPr>
            <p:cNvPr id="29704" name="矩形 18"/>
            <p:cNvSpPr/>
            <p:nvPr/>
          </p:nvSpPr>
          <p:spPr>
            <a:xfrm>
              <a:off x="0" y="157"/>
              <a:ext cx="4492" cy="60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(2)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原式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＝   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(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800" b="1" baseline="300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－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＋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9)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＝ 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(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－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3)</a:t>
              </a:r>
              <a:r>
                <a:rPr lang="en-US" altLang="zh-CN" sz="2800" b="1" baseline="300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endPara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9705" name="对象 29704"/>
            <p:cNvGraphicFramePr>
              <a:graphicFrameLocks noChangeAspect="1"/>
            </p:cNvGraphicFramePr>
            <p:nvPr/>
          </p:nvGraphicFramePr>
          <p:xfrm>
            <a:off x="1064" y="61"/>
            <a:ext cx="238" cy="4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2" name="" r:id="rId3" imgW="139700" imgH="394335" progId="Equation.DSMT4">
                    <p:embed/>
                  </p:oleObj>
                </mc:Choice>
                <mc:Fallback>
                  <p:oleObj name="" r:id="rId3" imgW="139700" imgH="394335" progId="Equation.DSMT4">
                    <p:embed/>
                    <p:pic>
                      <p:nvPicPr>
                        <p:cNvPr id="0" name="图片 3091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064" y="61"/>
                          <a:ext cx="238" cy="48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9706" name="对象 29705"/>
            <p:cNvGraphicFramePr>
              <a:graphicFrameLocks noChangeAspect="1"/>
            </p:cNvGraphicFramePr>
            <p:nvPr/>
          </p:nvGraphicFramePr>
          <p:xfrm>
            <a:off x="2617" y="0"/>
            <a:ext cx="302" cy="6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3" name="" r:id="rId5" imgW="139700" imgH="394335" progId="Equation.DSMT4">
                    <p:embed/>
                  </p:oleObj>
                </mc:Choice>
                <mc:Fallback>
                  <p:oleObj name="" r:id="rId5" imgW="139700" imgH="394335" progId="Equation.DSMT4">
                    <p:embed/>
                    <p:pic>
                      <p:nvPicPr>
                        <p:cNvPr id="0" name="图片 3092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617" y="0"/>
                          <a:ext cx="302" cy="60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9707" name="矩形 18"/>
          <p:cNvSpPr/>
          <p:nvPr/>
        </p:nvSpPr>
        <p:spPr>
          <a:xfrm>
            <a:off x="2135188" y="4941888"/>
            <a:ext cx="75215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(1)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原式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2•2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•1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+1)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29708" name="组合 22"/>
          <p:cNvGrpSpPr/>
          <p:nvPr/>
        </p:nvGrpSpPr>
        <p:grpSpPr>
          <a:xfrm>
            <a:off x="2597150" y="1917382"/>
            <a:ext cx="6375400" cy="2245360"/>
            <a:chOff x="0" y="-9835"/>
            <a:chExt cx="6375400" cy="2243590"/>
          </a:xfrm>
        </p:grpSpPr>
        <p:pic>
          <p:nvPicPr>
            <p:cNvPr id="29709" name="Picture 15" descr="}187}4%EWA_UKF4NOMSS)`I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221038" y="640445"/>
              <a:ext cx="923925" cy="5334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710" name="Picture 16" descr="}187}4%EWA_UKF4NOMSS)`I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221038" y="640445"/>
              <a:ext cx="923925" cy="5334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711" name="Image0511.jpe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556000" y="611870"/>
              <a:ext cx="2717800" cy="15509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712" name="Picture 19" descr="}187}4%EWA_UKF4NOMSS)`I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191125" y="1277033"/>
              <a:ext cx="1184275" cy="74771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713" name="Picture 21" descr="CDN7I}SF21A`KH3_ZV]CTNT"/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8450" y="726170"/>
              <a:ext cx="1836738" cy="8572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14" name="Rectangle 14"/>
            <p:cNvSpPr/>
            <p:nvPr/>
          </p:nvSpPr>
          <p:spPr>
            <a:xfrm>
              <a:off x="0" y="-9835"/>
              <a:ext cx="5807075" cy="2243590"/>
            </a:xfrm>
            <a:prstGeom prst="rect">
              <a:avLst/>
            </a:prstGeom>
            <a:noFill/>
            <a:ln w="28575" cap="flat" cmpd="sng">
              <a:solidFill>
                <a:schemeClr val="accent1">
                  <a:shade val="50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pPr eaLnBrk="0" hangingPunct="0"/>
              <a:r>
                <a:rPr lang="zh-CN" altLang="en-US" sz="28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zh-CN" altLang="en-US" sz="2800" b="1" dirty="0">
                  <a:solidFill>
                    <a:schemeClr val="accent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小聪</a:t>
              </a:r>
              <a:r>
                <a:rPr lang="en-US" altLang="zh-CN" sz="2800" b="1" dirty="0">
                  <a:solidFill>
                    <a:schemeClr val="accent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: </a:t>
              </a:r>
              <a:r>
                <a:rPr lang="en-US" altLang="zh-CN" sz="28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         </a:t>
              </a:r>
              <a:r>
                <a:rPr lang="zh-CN" altLang="en-US" sz="2800" b="1" dirty="0">
                  <a:solidFill>
                    <a:schemeClr val="accent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小明</a:t>
              </a:r>
              <a:r>
                <a:rPr lang="en-US" altLang="zh-CN" sz="2800" b="1" dirty="0">
                  <a:solidFill>
                    <a:schemeClr val="accent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:</a:t>
              </a:r>
              <a:endParaRPr lang="en-US" altLang="zh-CN" sz="28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0" hangingPunct="0"/>
              <a:endPara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0" hangingPunct="0"/>
              <a:endPara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0" hangingPunct="0"/>
              <a:endPara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0" hangingPunct="0"/>
              <a:endPara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Times New Roman" panose="02020603050405020304" pitchFamily="18" charset="0"/>
              </a:endParaRPr>
            </a:p>
          </p:txBody>
        </p:sp>
      </p:grpSp>
      <p:graphicFrame>
        <p:nvGraphicFramePr>
          <p:cNvPr id="29715" name="对象 297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28988"/>
          <a:ext cx="914400" cy="198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10" imgW="915670" imgH="198755" progId="Equation.DSMT4">
                  <p:embed/>
                </p:oleObj>
              </mc:Choice>
              <mc:Fallback>
                <p:oleObj name="" r:id="rId10" imgW="915670" imgH="198755" progId="Equation.DSMT4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638800" y="3328988"/>
                        <a:ext cx="914400" cy="1984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16" name="文本框 3"/>
          <p:cNvSpPr txBox="1"/>
          <p:nvPr/>
        </p:nvSpPr>
        <p:spPr>
          <a:xfrm>
            <a:off x="3759835" y="3141663"/>
            <a:ext cx="12001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×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17" name="文本框 4"/>
          <p:cNvSpPr txBox="1"/>
          <p:nvPr/>
        </p:nvSpPr>
        <p:spPr>
          <a:xfrm>
            <a:off x="7104063" y="3192780"/>
            <a:ext cx="12017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×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16" grpId="0"/>
      <p:bldP spid="2971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22" name="文本框 103"/>
          <p:cNvSpPr txBox="1"/>
          <p:nvPr/>
        </p:nvSpPr>
        <p:spPr>
          <a:xfrm>
            <a:off x="2014538" y="682625"/>
            <a:ext cx="8624887" cy="1470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6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8. (1)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已知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，求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的值；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(2)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已知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，求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的值．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0723" name="文本框 1"/>
          <p:cNvSpPr txBox="1"/>
          <p:nvPr/>
        </p:nvSpPr>
        <p:spPr>
          <a:xfrm>
            <a:off x="3471863" y="5030788"/>
            <a:ext cx="31194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原式＝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2×5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50.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30724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3556000" y="3498850"/>
            <a:ext cx="19050" cy="19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5" name="文本框 3"/>
          <p:cNvSpPr txBox="1"/>
          <p:nvPr/>
        </p:nvSpPr>
        <p:spPr>
          <a:xfrm>
            <a:off x="2273300" y="2247900"/>
            <a:ext cx="57137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(1)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原式＝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0726" name="文本框 5"/>
          <p:cNvSpPr txBox="1"/>
          <p:nvPr/>
        </p:nvSpPr>
        <p:spPr>
          <a:xfrm>
            <a:off x="3471863" y="2873375"/>
            <a:ext cx="44767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当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时，原式＝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9.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0727" name="文本框 6"/>
          <p:cNvSpPr txBox="1"/>
          <p:nvPr/>
        </p:nvSpPr>
        <p:spPr>
          <a:xfrm>
            <a:off x="2982913" y="3517900"/>
            <a:ext cx="59499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(2)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原式＝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＝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0728" name="文本框 7"/>
          <p:cNvSpPr txBox="1"/>
          <p:nvPr/>
        </p:nvSpPr>
        <p:spPr>
          <a:xfrm>
            <a:off x="3073400" y="4303713"/>
            <a:ext cx="4094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　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当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时，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  <p:bldP spid="30726" grpId="0"/>
      <p:bldP spid="30727" grpId="0"/>
      <p:bldP spid="30728" grpId="0"/>
      <p:bldP spid="3072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702495" y="2617997"/>
            <a:ext cx="1404000" cy="1404000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3300" dirty="0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3807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构建脉络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79575" y="2774950"/>
            <a:ext cx="1658620" cy="141859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anchor="t" anchorCtr="0"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完全平方公式分解多项式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3"/>
          <p:cNvSpPr/>
          <p:nvPr/>
        </p:nvSpPr>
        <p:spPr>
          <a:xfrm>
            <a:off x="3967163" y="1332865"/>
            <a:ext cx="6154737" cy="974725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anchor="t" anchorCtr="0"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完全平方公式：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=(          )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endParaRPr lang="en-US" altLang="zh-CN" sz="2800" baseline="300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                 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=(          )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endParaRPr lang="en-US" altLang="zh-CN" sz="2800" baseline="300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矩形 4"/>
          <p:cNvSpPr/>
          <p:nvPr/>
        </p:nvSpPr>
        <p:spPr>
          <a:xfrm>
            <a:off x="3906520" y="3043555"/>
            <a:ext cx="1308100" cy="951865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anchor="t" anchorCtr="0"/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多项式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的特征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5" name="组合 22"/>
          <p:cNvGrpSpPr/>
          <p:nvPr/>
        </p:nvGrpSpPr>
        <p:grpSpPr>
          <a:xfrm>
            <a:off x="3416935" y="1812290"/>
            <a:ext cx="502920" cy="3342640"/>
            <a:chOff x="0" y="0"/>
            <a:chExt cx="1088" cy="3060"/>
          </a:xfrm>
          <a:noFill/>
        </p:grpSpPr>
        <p:sp>
          <p:nvSpPr>
            <p:cNvPr id="6" name="左大括号 7"/>
            <p:cNvSpPr/>
            <p:nvPr/>
          </p:nvSpPr>
          <p:spPr>
            <a:xfrm>
              <a:off x="0" y="0"/>
              <a:ext cx="1088" cy="3061"/>
            </a:xfrm>
            <a:prstGeom prst="leftBrace">
              <a:avLst>
                <a:gd name="adj1" fmla="val 8036"/>
                <a:gd name="adj2" fmla="val 50000"/>
              </a:avLst>
            </a:prstGeom>
            <a:grpFill/>
            <a:ln w="1905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7" name="直接连接符 8"/>
            <p:cNvCxnSpPr/>
            <p:nvPr/>
          </p:nvCxnSpPr>
          <p:spPr>
            <a:xfrm>
              <a:off x="164" y="1524"/>
              <a:ext cx="693" cy="12"/>
            </a:xfrm>
            <a:prstGeom prst="line">
              <a:avLst/>
            </a:prstGeom>
            <a:grpFill/>
            <a:ln w="1905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sp>
        <p:nvSpPr>
          <p:cNvPr id="16" name="左大括号 7"/>
          <p:cNvSpPr/>
          <p:nvPr/>
        </p:nvSpPr>
        <p:spPr>
          <a:xfrm>
            <a:off x="5291455" y="2835275"/>
            <a:ext cx="362585" cy="1395730"/>
          </a:xfrm>
          <a:prstGeom prst="leftBrace">
            <a:avLst>
              <a:gd name="adj1" fmla="val 8036"/>
              <a:gd name="adj2" fmla="val 50000"/>
            </a:avLst>
          </a:prstGeom>
          <a:noFill/>
          <a:ln w="190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矩形 10"/>
          <p:cNvSpPr/>
          <p:nvPr/>
        </p:nvSpPr>
        <p:spPr>
          <a:xfrm>
            <a:off x="5682615" y="3751580"/>
            <a:ext cx="4483735" cy="91313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anchor="t" anchorCtr="0"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另一项是这两整式的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______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倍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矩形 4"/>
          <p:cNvSpPr/>
          <p:nvPr/>
        </p:nvSpPr>
        <p:spPr>
          <a:xfrm>
            <a:off x="3936683" y="4889183"/>
            <a:ext cx="1643062" cy="5207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anchor="t" anchorCtr="0"/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注意事项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矩形 10"/>
          <p:cNvSpPr/>
          <p:nvPr/>
        </p:nvSpPr>
        <p:spPr>
          <a:xfrm>
            <a:off x="5641975" y="4906645"/>
            <a:ext cx="4888865" cy="511175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anchor="t" anchorCtr="0"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有公因式时，应先提出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</a:t>
            </a:r>
            <a:r>
              <a:rPr lang="en-US" altLang="zh-CN" sz="2800" u="sng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矩形 10"/>
          <p:cNvSpPr/>
          <p:nvPr/>
        </p:nvSpPr>
        <p:spPr>
          <a:xfrm>
            <a:off x="5681345" y="2613660"/>
            <a:ext cx="4464685" cy="917575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anchor="t" anchorCtr="0"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有两项符号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_____,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能写成两个整式的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_______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的形式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矩形 10"/>
          <p:cNvSpPr/>
          <p:nvPr/>
        </p:nvSpPr>
        <p:spPr>
          <a:xfrm>
            <a:off x="2519045" y="5581015"/>
            <a:ext cx="7908925" cy="893763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anchor="t" anchorCtr="0"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运用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平方差公式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和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完全平方公式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分解因式的方法叫做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公式法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474867" y="214421"/>
            <a:ext cx="3445466" cy="773918"/>
            <a:chOff x="3590568" y="400194"/>
            <a:chExt cx="5213316" cy="1031890"/>
          </a:xfrm>
        </p:grpSpPr>
        <p:grpSp>
          <p:nvGrpSpPr>
            <p:cNvPr id="25" name="组合 24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7" name="圆角矩形 26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8" name="圆角矩形 27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9" name="TextBox 19"/>
              <p:cNvSpPr txBox="1"/>
              <p:nvPr/>
            </p:nvSpPr>
            <p:spPr>
              <a:xfrm>
                <a:off x="7752953" y="5433395"/>
                <a:ext cx="278798" cy="169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4055479" y="575194"/>
              <a:ext cx="4283494" cy="73744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ctr"/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课堂小结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26642" name="文本框 3"/>
          <p:cNvSpPr txBox="1"/>
          <p:nvPr/>
        </p:nvSpPr>
        <p:spPr>
          <a:xfrm>
            <a:off x="8416290" y="1333818"/>
            <a:ext cx="7391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43" name="文本框 10"/>
          <p:cNvSpPr txBox="1"/>
          <p:nvPr/>
        </p:nvSpPr>
        <p:spPr>
          <a:xfrm>
            <a:off x="8365490" y="1785303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47" name="文本框 16"/>
          <p:cNvSpPr txBox="1"/>
          <p:nvPr/>
        </p:nvSpPr>
        <p:spPr>
          <a:xfrm>
            <a:off x="7510780" y="2585085"/>
            <a:ext cx="9969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相同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48" name="文本框 16"/>
          <p:cNvSpPr txBox="1"/>
          <p:nvPr/>
        </p:nvSpPr>
        <p:spPr>
          <a:xfrm>
            <a:off x="7129780" y="3012440"/>
            <a:ext cx="13741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平方和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" name="文本框 16"/>
          <p:cNvSpPr txBox="1"/>
          <p:nvPr/>
        </p:nvSpPr>
        <p:spPr>
          <a:xfrm>
            <a:off x="8990965" y="3721100"/>
            <a:ext cx="9969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乘积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233160" y="4149090"/>
            <a:ext cx="7181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±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+mn-ea"/>
            </a:endParaRPr>
          </a:p>
        </p:txBody>
      </p:sp>
      <p:sp>
        <p:nvSpPr>
          <p:cNvPr id="26641" name="文本框 16"/>
          <p:cNvSpPr txBox="1"/>
          <p:nvPr/>
        </p:nvSpPr>
        <p:spPr>
          <a:xfrm>
            <a:off x="9177655" y="4878070"/>
            <a:ext cx="13023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公因式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18" grpId="0" bldLvl="0" animBg="1"/>
      <p:bldP spid="19" grpId="0" bldLvl="0" animBg="1"/>
      <p:bldP spid="20" grpId="0" bldLvl="0" animBg="1"/>
      <p:bldP spid="22" grpId="0" bldLvl="0" animBg="1"/>
      <p:bldP spid="23" grpId="0" bldLvl="0" animBg="1"/>
      <p:bldP spid="16" grpId="0" bldLvl="0" animBg="1"/>
      <p:bldP spid="26642" grpId="0" bldLvl="0" animBg="1"/>
      <p:bldP spid="26643" grpId="0" bldLvl="0" animBg="1"/>
      <p:bldP spid="26647" grpId="0" bldLvl="0" animBg="1"/>
      <p:bldP spid="26648" grpId="0" bldLvl="0" animBg="1"/>
      <p:bldP spid="31" grpId="0" bldLvl="0" animBg="1"/>
      <p:bldP spid="33" grpId="0"/>
      <p:bldP spid="2664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2023745" y="883285"/>
            <a:ext cx="2158365" cy="727075"/>
            <a:chOff x="621080" y="3189168"/>
            <a:chExt cx="2528972" cy="717590"/>
          </a:xfrm>
        </p:grpSpPr>
        <p:grpSp>
          <p:nvGrpSpPr>
            <p:cNvPr id="8" name="组合 7"/>
            <p:cNvGrpSpPr/>
            <p:nvPr/>
          </p:nvGrpSpPr>
          <p:grpSpPr>
            <a:xfrm>
              <a:off x="621080" y="3189168"/>
              <a:ext cx="2528972" cy="717590"/>
              <a:chOff x="9087077" y="1527388"/>
              <a:chExt cx="2303707" cy="2303706"/>
            </a:xfrm>
          </p:grpSpPr>
          <p:sp>
            <p:nvSpPr>
              <p:cNvPr id="11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sz="1350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2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sz="1350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9" name="Text Box 22"/>
            <p:cNvSpPr txBox="1">
              <a:spLocks noChangeArrowheads="1"/>
            </p:cNvSpPr>
            <p:nvPr/>
          </p:nvSpPr>
          <p:spPr bwMode="invGray">
            <a:xfrm>
              <a:off x="1052853" y="3328318"/>
              <a:ext cx="1665427" cy="454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solidFill>
                    <a:schemeClr val="bg1"/>
                  </a:solidFill>
                  <a:latin typeface="+mn-ea"/>
                  <a:ea typeface="+mn-ea"/>
                </a:rPr>
                <a:t>学习目标</a:t>
              </a:r>
              <a:endParaRPr lang="zh-CN" altLang="en-US" sz="2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4104" name="TextBox 10"/>
          <p:cNvSpPr txBox="1"/>
          <p:nvPr/>
        </p:nvSpPr>
        <p:spPr>
          <a:xfrm>
            <a:off x="2035175" y="1815465"/>
            <a:ext cx="8121650" cy="28054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>
              <a:lnSpc>
                <a:spcPct val="21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1.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理解并掌握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用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完全平方公式分解因式</a:t>
            </a:r>
            <a:r>
              <a:rPr lang="zh-CN" altLang="en-US" sz="2800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．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（重点）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pPr defTabSz="914400">
              <a:lnSpc>
                <a:spcPct val="21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2.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灵活应用各种方法分解因式，并能利用因式分解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 defTabSz="914400">
              <a:lnSpc>
                <a:spcPct val="21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进行计算．（难点）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668780" y="154305"/>
            <a:ext cx="2261235" cy="706755"/>
            <a:chOff x="3590568" y="400194"/>
            <a:chExt cx="5213316" cy="1031890"/>
          </a:xfrm>
        </p:grpSpPr>
        <p:grpSp>
          <p:nvGrpSpPr>
            <p:cNvPr id="2" name="组合 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1" name="圆角矩形 10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7" name="圆角矩形 1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9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0" name="矩形 19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新课导入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5124" name="Text Box 7"/>
          <p:cNvSpPr txBox="1"/>
          <p:nvPr/>
        </p:nvSpPr>
        <p:spPr>
          <a:xfrm>
            <a:off x="1921828" y="1872615"/>
            <a:ext cx="25209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1.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因式分解：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5" name="Text Box 8"/>
          <p:cNvSpPr txBox="1"/>
          <p:nvPr/>
        </p:nvSpPr>
        <p:spPr>
          <a:xfrm>
            <a:off x="2264093" y="2517140"/>
            <a:ext cx="666750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把一个多项式转化为几个整式的积的形式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6" name="Text Box 9"/>
          <p:cNvSpPr txBox="1"/>
          <p:nvPr/>
        </p:nvSpPr>
        <p:spPr>
          <a:xfrm>
            <a:off x="1982788" y="3501708"/>
            <a:ext cx="69183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2.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我们已经学过哪些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因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式分解的方法？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7" name="Text Box 12"/>
          <p:cNvSpPr txBox="1"/>
          <p:nvPr/>
        </p:nvSpPr>
        <p:spPr>
          <a:xfrm>
            <a:off x="2445068" y="4247515"/>
            <a:ext cx="31686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1.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提公因式法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8" name="Text Box 13"/>
          <p:cNvSpPr txBox="1"/>
          <p:nvPr/>
        </p:nvSpPr>
        <p:spPr>
          <a:xfrm>
            <a:off x="2446973" y="4895215"/>
            <a:ext cx="33115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2.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平方差公式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9" name="TextBox 9"/>
          <p:cNvSpPr txBox="1"/>
          <p:nvPr/>
        </p:nvSpPr>
        <p:spPr>
          <a:xfrm>
            <a:off x="2589530" y="5520373"/>
            <a:ext cx="25946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a+b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a-b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123" name="圆角矩形 31"/>
          <p:cNvSpPr/>
          <p:nvPr/>
        </p:nvSpPr>
        <p:spPr>
          <a:xfrm>
            <a:off x="1993265" y="1134110"/>
            <a:ext cx="1587500" cy="48577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复习引入</a:t>
            </a:r>
            <a:endParaRPr lang="zh-CN" altLang="en-US" sz="2400" b="1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12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12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12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512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5125" grpId="0"/>
      <p:bldP spid="5126" grpId="0"/>
      <p:bldP spid="51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702497" y="2601941"/>
            <a:ext cx="1404000" cy="1404000"/>
            <a:chOff x="3843955" y="2446144"/>
            <a:chExt cx="1556194" cy="1556194"/>
          </a:xfrm>
        </p:grpSpPr>
        <p:grpSp>
          <p:nvGrpSpPr>
            <p:cNvPr id="14" name="组合 1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 smtClean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典例精讲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15301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761490" y="275590"/>
            <a:ext cx="2098040" cy="63817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2050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066116" y="461323"/>
              <a:ext cx="4283494" cy="8943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6153" name="Rectangle 42"/>
          <p:cNvSpPr/>
          <p:nvPr/>
        </p:nvSpPr>
        <p:spPr>
          <a:xfrm>
            <a:off x="6589713" y="4826000"/>
            <a:ext cx="1439862" cy="1339850"/>
          </a:xfrm>
          <a:prstGeom prst="rect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54" name="Rectangle 43"/>
          <p:cNvSpPr/>
          <p:nvPr/>
        </p:nvSpPr>
        <p:spPr>
          <a:xfrm>
            <a:off x="8029575" y="4822825"/>
            <a:ext cx="720725" cy="133985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55" name="Rectangle 44"/>
          <p:cNvSpPr/>
          <p:nvPr/>
        </p:nvSpPr>
        <p:spPr>
          <a:xfrm>
            <a:off x="6589713" y="4149725"/>
            <a:ext cx="1435100" cy="6731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56" name="Rectangle 45"/>
          <p:cNvSpPr/>
          <p:nvPr/>
        </p:nvSpPr>
        <p:spPr>
          <a:xfrm>
            <a:off x="8029575" y="4149725"/>
            <a:ext cx="720725" cy="673100"/>
          </a:xfrm>
          <a:prstGeom prst="rect">
            <a:avLst/>
          </a:prstGeom>
          <a:solidFill>
            <a:srgbClr val="FFC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57" name="Text Box 66"/>
          <p:cNvSpPr txBox="1"/>
          <p:nvPr/>
        </p:nvSpPr>
        <p:spPr>
          <a:xfrm>
            <a:off x="1992313" y="1052513"/>
            <a:ext cx="7561262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你能把下面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个图形拼成一个正方形并求出你拼成的图形的面积吗？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58" name="Text Box 67"/>
          <p:cNvSpPr txBox="1"/>
          <p:nvPr/>
        </p:nvSpPr>
        <p:spPr>
          <a:xfrm>
            <a:off x="2373313" y="4824413"/>
            <a:ext cx="37449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同学们拼出图形为：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6159" name="组合 1"/>
          <p:cNvGrpSpPr/>
          <p:nvPr/>
        </p:nvGrpSpPr>
        <p:grpSpPr>
          <a:xfrm>
            <a:off x="3071813" y="2492375"/>
            <a:ext cx="4681537" cy="1530350"/>
            <a:chOff x="0" y="0"/>
            <a:chExt cx="7372" cy="2410"/>
          </a:xfrm>
        </p:grpSpPr>
        <p:sp>
          <p:nvSpPr>
            <p:cNvPr id="6160" name="Text Box 17"/>
            <p:cNvSpPr txBox="1"/>
            <p:nvPr/>
          </p:nvSpPr>
          <p:spPr>
            <a:xfrm>
              <a:off x="565" y="1463"/>
              <a:ext cx="121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b="1" i="1" dirty="0">
                  <a:latin typeface="Times New Roman" panose="02020603050405020304" pitchFamily="18" charset="0"/>
                  <a:ea typeface="黑体" panose="02010609060101010101" charset="-122"/>
                </a:rPr>
                <a:t>a</a:t>
              </a:r>
              <a:endPara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6161" name="Text Box 18"/>
            <p:cNvSpPr txBox="1"/>
            <p:nvPr/>
          </p:nvSpPr>
          <p:spPr>
            <a:xfrm>
              <a:off x="0" y="568"/>
              <a:ext cx="37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b="1" i="1" dirty="0">
                  <a:latin typeface="Times New Roman" panose="02020603050405020304" pitchFamily="18" charset="0"/>
                  <a:ea typeface="黑体" panose="02010609060101010101" charset="-122"/>
                </a:rPr>
                <a:t>a</a:t>
              </a:r>
              <a:endPara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6162" name="Rectangle 19"/>
            <p:cNvSpPr/>
            <p:nvPr/>
          </p:nvSpPr>
          <p:spPr>
            <a:xfrm>
              <a:off x="455" y="0"/>
              <a:ext cx="1510" cy="1540"/>
            </a:xfrm>
            <a:prstGeom prst="rect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800" b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grpSp>
          <p:nvGrpSpPr>
            <p:cNvPr id="6163" name="Group 77"/>
            <p:cNvGrpSpPr/>
            <p:nvPr/>
          </p:nvGrpSpPr>
          <p:grpSpPr>
            <a:xfrm>
              <a:off x="6242" y="793"/>
              <a:ext cx="1130" cy="1573"/>
              <a:chOff x="0" y="0"/>
              <a:chExt cx="452" cy="629"/>
            </a:xfrm>
          </p:grpSpPr>
          <p:sp>
            <p:nvSpPr>
              <p:cNvPr id="6164" name="Text Box 74"/>
              <p:cNvSpPr txBox="1"/>
              <p:nvPr/>
            </p:nvSpPr>
            <p:spPr>
              <a:xfrm>
                <a:off x="301" y="84"/>
                <a:ext cx="151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黑体" panose="02010609060101010101" charset="-122"/>
                  </a:rPr>
                  <a:t>b</a:t>
                </a:r>
                <a:endParaRPr lang="en-US" altLang="zh-CN" sz="2800" b="1" i="1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6165" name="Text Box 75"/>
              <p:cNvSpPr txBox="1"/>
              <p:nvPr/>
            </p:nvSpPr>
            <p:spPr>
              <a:xfrm>
                <a:off x="59" y="300"/>
                <a:ext cx="152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黑体" panose="02010609060101010101" charset="-122"/>
                  </a:rPr>
                  <a:t>b</a:t>
                </a:r>
                <a:endParaRPr lang="en-US" altLang="zh-CN" sz="2800" b="1" i="1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6166" name="Rectangle 76"/>
              <p:cNvSpPr/>
              <p:nvPr/>
            </p:nvSpPr>
            <p:spPr>
              <a:xfrm>
                <a:off x="0" y="0"/>
                <a:ext cx="301" cy="308"/>
              </a:xfrm>
              <a:prstGeom prst="rect">
                <a:avLst/>
              </a:prstGeom>
              <a:solidFill>
                <a:srgbClr val="FFFF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sz="2800" b="1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</p:grpSp>
        <p:grpSp>
          <p:nvGrpSpPr>
            <p:cNvPr id="6167" name="Group 83"/>
            <p:cNvGrpSpPr/>
            <p:nvPr/>
          </p:nvGrpSpPr>
          <p:grpSpPr>
            <a:xfrm>
              <a:off x="4422" y="0"/>
              <a:ext cx="1172" cy="2409"/>
              <a:chOff x="0" y="0"/>
              <a:chExt cx="469" cy="964"/>
            </a:xfrm>
          </p:grpSpPr>
          <p:sp>
            <p:nvSpPr>
              <p:cNvPr id="6168" name="Rectangle 80"/>
              <p:cNvSpPr/>
              <p:nvPr/>
            </p:nvSpPr>
            <p:spPr>
              <a:xfrm>
                <a:off x="0" y="0"/>
                <a:ext cx="302" cy="616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sz="2800" b="1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6169" name="Text Box 81"/>
              <p:cNvSpPr txBox="1"/>
              <p:nvPr/>
            </p:nvSpPr>
            <p:spPr>
              <a:xfrm>
                <a:off x="317" y="201"/>
                <a:ext cx="152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黑体" panose="02010609060101010101" charset="-122"/>
                  </a:rPr>
                  <a:t>a</a:t>
                </a:r>
                <a:endParaRPr lang="en-US" altLang="zh-CN" sz="2800" b="1" i="1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6170" name="Text Box 82"/>
              <p:cNvSpPr txBox="1"/>
              <p:nvPr/>
            </p:nvSpPr>
            <p:spPr>
              <a:xfrm>
                <a:off x="90" y="635"/>
                <a:ext cx="149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黑体" panose="02010609060101010101" charset="-122"/>
                  </a:rPr>
                  <a:t>b</a:t>
                </a:r>
                <a:endParaRPr lang="en-US" altLang="zh-CN" sz="2800" b="1" i="1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</p:grpSp>
        <p:grpSp>
          <p:nvGrpSpPr>
            <p:cNvPr id="6171" name="Group 84"/>
            <p:cNvGrpSpPr/>
            <p:nvPr/>
          </p:nvGrpSpPr>
          <p:grpSpPr>
            <a:xfrm>
              <a:off x="2722" y="0"/>
              <a:ext cx="1172" cy="2410"/>
              <a:chOff x="0" y="0"/>
              <a:chExt cx="469" cy="964"/>
            </a:xfrm>
          </p:grpSpPr>
          <p:sp>
            <p:nvSpPr>
              <p:cNvPr id="6172" name="Rectangle 85"/>
              <p:cNvSpPr/>
              <p:nvPr/>
            </p:nvSpPr>
            <p:spPr>
              <a:xfrm>
                <a:off x="0" y="0"/>
                <a:ext cx="302" cy="616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sz="2800" b="1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6173" name="Text Box 86"/>
              <p:cNvSpPr txBox="1"/>
              <p:nvPr/>
            </p:nvSpPr>
            <p:spPr>
              <a:xfrm>
                <a:off x="317" y="201"/>
                <a:ext cx="152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黑体" panose="02010609060101010101" charset="-122"/>
                  </a:rPr>
                  <a:t>a</a:t>
                </a:r>
                <a:endParaRPr lang="en-US" altLang="zh-CN" sz="2800" b="1" i="1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6174" name="Text Box 87"/>
              <p:cNvSpPr txBox="1"/>
              <p:nvPr/>
            </p:nvSpPr>
            <p:spPr>
              <a:xfrm>
                <a:off x="90" y="635"/>
                <a:ext cx="149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黑体" panose="02010609060101010101" charset="-122"/>
                  </a:rPr>
                  <a:t>b</a:t>
                </a:r>
                <a:endParaRPr lang="en-US" altLang="zh-CN" sz="2800" b="1" i="1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</p:grpSp>
        <p:sp>
          <p:nvSpPr>
            <p:cNvPr id="6175" name="Text Box 90"/>
            <p:cNvSpPr txBox="1"/>
            <p:nvPr/>
          </p:nvSpPr>
          <p:spPr>
            <a:xfrm>
              <a:off x="2607" y="453"/>
              <a:ext cx="90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b="1" i="1" dirty="0">
                  <a:latin typeface="Times New Roman" panose="02020603050405020304" pitchFamily="18" charset="0"/>
                  <a:ea typeface="黑体" panose="02010609060101010101" charset="-122"/>
                </a:rPr>
                <a:t>ab</a:t>
              </a:r>
              <a:endPara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6176" name="Text Box 91"/>
            <p:cNvSpPr txBox="1"/>
            <p:nvPr/>
          </p:nvSpPr>
          <p:spPr>
            <a:xfrm>
              <a:off x="792" y="453"/>
              <a:ext cx="90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b="1" i="1" dirty="0">
                  <a:latin typeface="Times New Roman" panose="02020603050405020304" pitchFamily="18" charset="0"/>
                  <a:ea typeface="黑体" panose="02010609060101010101" charset="-122"/>
                </a:rPr>
                <a:t>a</a:t>
              </a: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charset="-122"/>
                </a:rPr>
                <a:t>²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6177" name="Text Box 93"/>
            <p:cNvSpPr txBox="1"/>
            <p:nvPr/>
          </p:nvSpPr>
          <p:spPr>
            <a:xfrm>
              <a:off x="6242" y="772"/>
              <a:ext cx="907" cy="822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txBody>
            <a:bodyPr anchor="t" anchorCtr="0">
              <a:spAutoFit/>
            </a:bodyPr>
            <a:p>
              <a:r>
                <a:rPr lang="en-US" altLang="zh-CN" sz="2800" b="1" i="1" dirty="0">
                  <a:latin typeface="Times New Roman" panose="02020603050405020304" pitchFamily="18" charset="0"/>
                  <a:ea typeface="黑体" panose="02010609060101010101" charset="-122"/>
                </a:rPr>
                <a:t>b</a:t>
              </a: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charset="-122"/>
                </a:rPr>
                <a:t>²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6178" name="Text Box 94"/>
            <p:cNvSpPr txBox="1"/>
            <p:nvPr/>
          </p:nvSpPr>
          <p:spPr>
            <a:xfrm>
              <a:off x="4307" y="453"/>
              <a:ext cx="90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b="1" i="1" dirty="0">
                  <a:latin typeface="Times New Roman" panose="02020603050405020304" pitchFamily="18" charset="0"/>
                  <a:ea typeface="黑体" panose="02010609060101010101" charset="-122"/>
                </a:rPr>
                <a:t>ab</a:t>
              </a:r>
              <a:endPara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7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5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5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3" grpId="0" bldLvl="0" animBg="1"/>
      <p:bldP spid="6154" grpId="0" bldLvl="0" animBg="1"/>
      <p:bldP spid="6155" grpId="0" bldLvl="0" animBg="1"/>
      <p:bldP spid="6156" grpId="0" bldLvl="0" animBg="1"/>
      <p:bldP spid="615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70" name="Text Box 259"/>
          <p:cNvSpPr txBox="1"/>
          <p:nvPr/>
        </p:nvSpPr>
        <p:spPr>
          <a:xfrm>
            <a:off x="2135188" y="3429000"/>
            <a:ext cx="57959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这个大正方形的面积可以怎么求？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7171" name="Group 293"/>
          <p:cNvGrpSpPr/>
          <p:nvPr/>
        </p:nvGrpSpPr>
        <p:grpSpPr>
          <a:xfrm>
            <a:off x="3143250" y="5588000"/>
            <a:ext cx="4649788" cy="595313"/>
            <a:chOff x="0" y="0"/>
            <a:chExt cx="2929" cy="375"/>
          </a:xfrm>
        </p:grpSpPr>
        <p:sp>
          <p:nvSpPr>
            <p:cNvPr id="7172" name="Rectangle 4"/>
            <p:cNvSpPr/>
            <p:nvPr/>
          </p:nvSpPr>
          <p:spPr>
            <a:xfrm>
              <a:off x="0" y="0"/>
              <a:ext cx="1316" cy="329"/>
            </a:xfrm>
            <a:prstGeom prst="rect">
              <a:avLst/>
            </a:prstGeom>
            <a:noFill/>
            <a:ln w="38100" cap="flat" cmpd="dbl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p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a</a:t>
              </a:r>
              <a:r>
                <a:rPr lang="en-US" altLang="zh-CN" sz="2800" b="1" i="1" baseline="300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+2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ab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+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800" b="1" i="1" baseline="300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7173" name="Rectangle 4"/>
            <p:cNvSpPr/>
            <p:nvPr/>
          </p:nvSpPr>
          <p:spPr>
            <a:xfrm>
              <a:off x="1815" y="0"/>
              <a:ext cx="1114" cy="329"/>
            </a:xfrm>
            <a:prstGeom prst="rect">
              <a:avLst/>
            </a:prstGeom>
            <a:noFill/>
            <a:ln w="38100" cap="flat" cmpd="dbl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（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+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）</a:t>
              </a:r>
              <a:r>
                <a:rPr lang="en-US" altLang="zh-CN" sz="2800" b="1" baseline="300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 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7174" name="Text Box 263"/>
            <p:cNvSpPr txBox="1"/>
            <p:nvPr/>
          </p:nvSpPr>
          <p:spPr>
            <a:xfrm>
              <a:off x="1452" y="46"/>
              <a:ext cx="22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endParaRPr lang="en-US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7175" name="Group 288"/>
          <p:cNvGrpSpPr/>
          <p:nvPr/>
        </p:nvGrpSpPr>
        <p:grpSpPr>
          <a:xfrm>
            <a:off x="3575050" y="657226"/>
            <a:ext cx="2578100" cy="2630487"/>
            <a:chOff x="0" y="-11"/>
            <a:chExt cx="1624" cy="1657"/>
          </a:xfrm>
        </p:grpSpPr>
        <p:sp>
          <p:nvSpPr>
            <p:cNvPr id="7176" name="Rectangle 22"/>
            <p:cNvSpPr/>
            <p:nvPr/>
          </p:nvSpPr>
          <p:spPr>
            <a:xfrm>
              <a:off x="1171" y="454"/>
              <a:ext cx="453" cy="907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7177" name="Rectangle 26"/>
            <p:cNvSpPr/>
            <p:nvPr/>
          </p:nvSpPr>
          <p:spPr>
            <a:xfrm>
              <a:off x="264" y="454"/>
              <a:ext cx="907" cy="907"/>
            </a:xfrm>
            <a:prstGeom prst="rect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7178" name="Rectangle 27"/>
            <p:cNvSpPr/>
            <p:nvPr/>
          </p:nvSpPr>
          <p:spPr>
            <a:xfrm>
              <a:off x="264" y="1"/>
              <a:ext cx="907" cy="453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7179" name="Rectangle 28"/>
            <p:cNvSpPr/>
            <p:nvPr/>
          </p:nvSpPr>
          <p:spPr>
            <a:xfrm>
              <a:off x="1171" y="1"/>
              <a:ext cx="453" cy="453"/>
            </a:xfrm>
            <a:prstGeom prst="rect">
              <a:avLst/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grpSp>
          <p:nvGrpSpPr>
            <p:cNvPr id="7180" name="Group 156"/>
            <p:cNvGrpSpPr/>
            <p:nvPr/>
          </p:nvGrpSpPr>
          <p:grpSpPr>
            <a:xfrm rot="5400000">
              <a:off x="-311" y="786"/>
              <a:ext cx="907" cy="227"/>
              <a:chOff x="0" y="0"/>
              <a:chExt cx="1296" cy="240"/>
            </a:xfrm>
          </p:grpSpPr>
          <p:grpSp>
            <p:nvGrpSpPr>
              <p:cNvPr id="7181" name="Group 157"/>
              <p:cNvGrpSpPr/>
              <p:nvPr/>
            </p:nvGrpSpPr>
            <p:grpSpPr>
              <a:xfrm>
                <a:off x="0" y="48"/>
                <a:ext cx="1296" cy="144"/>
                <a:chOff x="0" y="0"/>
                <a:chExt cx="1580" cy="144"/>
              </a:xfrm>
            </p:grpSpPr>
            <p:grpSp>
              <p:nvGrpSpPr>
                <p:cNvPr id="7182" name="Group 158"/>
                <p:cNvGrpSpPr/>
                <p:nvPr/>
              </p:nvGrpSpPr>
              <p:grpSpPr>
                <a:xfrm>
                  <a:off x="0" y="0"/>
                  <a:ext cx="630" cy="119"/>
                  <a:chOff x="0" y="0"/>
                  <a:chExt cx="636" cy="119"/>
                </a:xfrm>
              </p:grpSpPr>
              <p:sp>
                <p:nvSpPr>
                  <p:cNvPr id="7183" name="Line 159"/>
                  <p:cNvSpPr/>
                  <p:nvPr/>
                </p:nvSpPr>
                <p:spPr>
                  <a:xfrm flipH="1">
                    <a:off x="78" y="59"/>
                    <a:ext cx="558" cy="1"/>
                  </a:xfrm>
                  <a:prstGeom prst="line">
                    <a:avLst/>
                  </a:prstGeom>
                  <a:ln w="38100" cap="flat" cmpd="sng">
                    <a:solidFill>
                      <a:srgbClr val="99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7184" name="Freeform 160"/>
                  <p:cNvSpPr/>
                  <p:nvPr/>
                </p:nvSpPr>
                <p:spPr>
                  <a:xfrm>
                    <a:off x="0" y="0"/>
                    <a:ext cx="97" cy="119"/>
                  </a:xfrm>
                  <a:custGeom>
                    <a:avLst/>
                    <a:gdLst/>
                    <a:ahLst/>
                    <a:cxnLst>
                      <a:cxn ang="0">
                        <a:pos x="97" y="119"/>
                      </a:cxn>
                      <a:cxn ang="0">
                        <a:pos x="0" y="59"/>
                      </a:cxn>
                      <a:cxn ang="0">
                        <a:pos x="97" y="0"/>
                      </a:cxn>
                      <a:cxn ang="0">
                        <a:pos x="97" y="119"/>
                      </a:cxn>
                    </a:cxnLst>
                    <a:pathLst>
                      <a:path w="97" h="119">
                        <a:moveTo>
                          <a:pt x="97" y="119"/>
                        </a:moveTo>
                        <a:lnTo>
                          <a:pt x="0" y="59"/>
                        </a:lnTo>
                        <a:lnTo>
                          <a:pt x="97" y="0"/>
                        </a:lnTo>
                        <a:lnTo>
                          <a:pt x="97" y="119"/>
                        </a:lnTo>
                        <a:close/>
                      </a:path>
                    </a:pathLst>
                  </a:custGeom>
                  <a:solidFill>
                    <a:srgbClr val="990000"/>
                  </a:solidFill>
                  <a:ln w="9525" cap="flat" cmpd="sng">
                    <a:solidFill>
                      <a:srgbClr val="99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>
                      <a:effectLst/>
                    </a:endParaRPr>
                  </a:p>
                </p:txBody>
              </p:sp>
            </p:grpSp>
            <p:grpSp>
              <p:nvGrpSpPr>
                <p:cNvPr id="7185" name="Group 161"/>
                <p:cNvGrpSpPr/>
                <p:nvPr/>
              </p:nvGrpSpPr>
              <p:grpSpPr>
                <a:xfrm rot="10800000">
                  <a:off x="915" y="0"/>
                  <a:ext cx="665" cy="144"/>
                  <a:chOff x="0" y="0"/>
                  <a:chExt cx="636" cy="119"/>
                </a:xfrm>
              </p:grpSpPr>
              <p:sp>
                <p:nvSpPr>
                  <p:cNvPr id="7186" name="Line 162"/>
                  <p:cNvSpPr/>
                  <p:nvPr/>
                </p:nvSpPr>
                <p:spPr>
                  <a:xfrm flipH="1">
                    <a:off x="78" y="59"/>
                    <a:ext cx="558" cy="1"/>
                  </a:xfrm>
                  <a:prstGeom prst="line">
                    <a:avLst/>
                  </a:prstGeom>
                  <a:ln w="38100" cap="flat" cmpd="sng">
                    <a:solidFill>
                      <a:srgbClr val="99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7187" name="Freeform 163"/>
                  <p:cNvSpPr/>
                  <p:nvPr/>
                </p:nvSpPr>
                <p:spPr>
                  <a:xfrm>
                    <a:off x="0" y="0"/>
                    <a:ext cx="97" cy="119"/>
                  </a:xfrm>
                  <a:custGeom>
                    <a:avLst/>
                    <a:gdLst/>
                    <a:ahLst/>
                    <a:cxnLst>
                      <a:cxn ang="0">
                        <a:pos x="97" y="119"/>
                      </a:cxn>
                      <a:cxn ang="0">
                        <a:pos x="0" y="59"/>
                      </a:cxn>
                      <a:cxn ang="0">
                        <a:pos x="97" y="0"/>
                      </a:cxn>
                      <a:cxn ang="0">
                        <a:pos x="97" y="119"/>
                      </a:cxn>
                    </a:cxnLst>
                    <a:pathLst>
                      <a:path w="97" h="119">
                        <a:moveTo>
                          <a:pt x="97" y="119"/>
                        </a:moveTo>
                        <a:lnTo>
                          <a:pt x="0" y="59"/>
                        </a:lnTo>
                        <a:lnTo>
                          <a:pt x="97" y="0"/>
                        </a:lnTo>
                        <a:lnTo>
                          <a:pt x="97" y="119"/>
                        </a:lnTo>
                        <a:close/>
                      </a:path>
                    </a:pathLst>
                  </a:custGeom>
                  <a:solidFill>
                    <a:srgbClr val="990000"/>
                  </a:solidFill>
                  <a:ln w="9525" cap="flat" cmpd="sng">
                    <a:solidFill>
                      <a:srgbClr val="99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>
                      <a:effectLst/>
                    </a:endParaRPr>
                  </a:p>
                </p:txBody>
              </p:sp>
            </p:grpSp>
          </p:grpSp>
          <p:grpSp>
            <p:nvGrpSpPr>
              <p:cNvPr id="7188" name="Group 164"/>
              <p:cNvGrpSpPr/>
              <p:nvPr/>
            </p:nvGrpSpPr>
            <p:grpSpPr>
              <a:xfrm>
                <a:off x="0" y="0"/>
                <a:ext cx="1296" cy="240"/>
                <a:chOff x="0" y="0"/>
                <a:chExt cx="1632" cy="240"/>
              </a:xfrm>
            </p:grpSpPr>
            <p:sp>
              <p:nvSpPr>
                <p:cNvPr id="7189" name="Line 165"/>
                <p:cNvSpPr/>
                <p:nvPr/>
              </p:nvSpPr>
              <p:spPr>
                <a:xfrm>
                  <a:off x="0" y="0"/>
                  <a:ext cx="0" cy="240"/>
                </a:xfrm>
                <a:prstGeom prst="line">
                  <a:avLst/>
                </a:prstGeom>
                <a:ln w="38100" cap="flat" cmpd="sng">
                  <a:solidFill>
                    <a:srgbClr val="99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 anchorCtr="0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190" name="Line 166"/>
                <p:cNvSpPr/>
                <p:nvPr/>
              </p:nvSpPr>
              <p:spPr>
                <a:xfrm>
                  <a:off x="1632" y="0"/>
                  <a:ext cx="0" cy="240"/>
                </a:xfrm>
                <a:prstGeom prst="line">
                  <a:avLst/>
                </a:prstGeom>
                <a:ln w="38100" cap="flat" cmpd="sng">
                  <a:solidFill>
                    <a:srgbClr val="99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 anchorCtr="0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7191" name="Rectangle 167"/>
            <p:cNvSpPr/>
            <p:nvPr/>
          </p:nvSpPr>
          <p:spPr>
            <a:xfrm>
              <a:off x="108" y="738"/>
              <a:ext cx="169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r>
                <a:rPr lang="en-US" altLang="zh-CN" sz="2400" b="1" i="1" dirty="0">
                  <a:solidFill>
                    <a:srgbClr val="990000"/>
                  </a:solidFill>
                  <a:effectLst/>
                  <a:latin typeface="Times New Roman" panose="02020603050405020304" pitchFamily="18" charset="0"/>
                  <a:ea typeface="华文中宋" panose="02010600040101010101" pitchFamily="2" charset="-122"/>
                </a:rPr>
                <a:t>a</a:t>
              </a:r>
              <a:endParaRPr lang="en-US" altLang="zh-CN" sz="2400" b="1" i="1" dirty="0">
                <a:solidFill>
                  <a:srgbClr val="990000"/>
                </a:solidFill>
                <a:effectLst/>
                <a:latin typeface="Times New Roman" panose="02020603050405020304" pitchFamily="18" charset="0"/>
                <a:ea typeface="华文中宋" panose="02010600040101010101" pitchFamily="2" charset="-122"/>
              </a:endParaRPr>
            </a:p>
          </p:txBody>
        </p:sp>
        <p:grpSp>
          <p:nvGrpSpPr>
            <p:cNvPr id="7192" name="Group 169"/>
            <p:cNvGrpSpPr/>
            <p:nvPr/>
          </p:nvGrpSpPr>
          <p:grpSpPr>
            <a:xfrm rot="5400000">
              <a:off x="-93" y="110"/>
              <a:ext cx="453" cy="212"/>
              <a:chOff x="0" y="0"/>
              <a:chExt cx="1632" cy="240"/>
            </a:xfrm>
          </p:grpSpPr>
          <p:sp>
            <p:nvSpPr>
              <p:cNvPr id="7193" name="Line 170"/>
              <p:cNvSpPr/>
              <p:nvPr/>
            </p:nvSpPr>
            <p:spPr>
              <a:xfrm>
                <a:off x="0" y="0"/>
                <a:ext cx="0" cy="240"/>
              </a:xfrm>
              <a:prstGeom prst="line">
                <a:avLst/>
              </a:prstGeom>
              <a:ln w="38100" cap="flat" cmpd="sng">
                <a:solidFill>
                  <a:schemeClr val="accent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194" name="Line 171"/>
              <p:cNvSpPr/>
              <p:nvPr/>
            </p:nvSpPr>
            <p:spPr>
              <a:xfrm>
                <a:off x="1632" y="0"/>
                <a:ext cx="0" cy="240"/>
              </a:xfrm>
              <a:prstGeom prst="line">
                <a:avLst/>
              </a:prstGeom>
              <a:ln w="38100" cap="flat" cmpd="sng">
                <a:solidFill>
                  <a:schemeClr val="accent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7195" name="Group 172"/>
            <p:cNvGrpSpPr/>
            <p:nvPr/>
          </p:nvGrpSpPr>
          <p:grpSpPr>
            <a:xfrm rot="5400000">
              <a:off x="-108" y="216"/>
              <a:ext cx="453" cy="0"/>
              <a:chOff x="0" y="0"/>
              <a:chExt cx="864" cy="0"/>
            </a:xfrm>
          </p:grpSpPr>
          <p:sp>
            <p:nvSpPr>
              <p:cNvPr id="7196" name="Line 173"/>
              <p:cNvSpPr/>
              <p:nvPr/>
            </p:nvSpPr>
            <p:spPr>
              <a:xfrm>
                <a:off x="528" y="0"/>
                <a:ext cx="336" cy="0"/>
              </a:xfrm>
              <a:prstGeom prst="line">
                <a:avLst/>
              </a:prstGeom>
              <a:ln w="38100" cap="flat" cmpd="sng">
                <a:solidFill>
                  <a:schemeClr val="accent1"/>
                </a:solidFill>
                <a:prstDash val="solid"/>
                <a:bevel/>
                <a:headEnd type="none" w="med" len="med"/>
                <a:tailEnd type="triangl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197" name="Line 174"/>
              <p:cNvSpPr/>
              <p:nvPr/>
            </p:nvSpPr>
            <p:spPr>
              <a:xfrm flipH="1">
                <a:off x="0" y="0"/>
                <a:ext cx="336" cy="0"/>
              </a:xfrm>
              <a:prstGeom prst="line">
                <a:avLst/>
              </a:prstGeom>
              <a:ln w="38100" cap="flat" cmpd="sng">
                <a:solidFill>
                  <a:schemeClr val="accent1"/>
                </a:solidFill>
                <a:prstDash val="solid"/>
                <a:bevel/>
                <a:headEnd type="none" w="med" len="med"/>
                <a:tailEnd type="triangl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198" name="Text Box 175"/>
            <p:cNvSpPr txBox="1"/>
            <p:nvPr/>
          </p:nvSpPr>
          <p:spPr>
            <a:xfrm>
              <a:off x="0" y="75"/>
              <a:ext cx="264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400" b="1" i="1" dirty="0">
                  <a:solidFill>
                    <a:schemeClr val="accent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400" b="1" i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99" name="Rectangle 177"/>
            <p:cNvSpPr/>
            <p:nvPr/>
          </p:nvSpPr>
          <p:spPr>
            <a:xfrm>
              <a:off x="672" y="1365"/>
              <a:ext cx="149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r>
                <a:rPr lang="en-US" altLang="zh-CN" sz="2400" b="1" i="1" dirty="0">
                  <a:solidFill>
                    <a:srgbClr val="990000"/>
                  </a:solidFill>
                  <a:effectLst/>
                  <a:latin typeface="Times New Roman" panose="02020603050405020304" pitchFamily="18" charset="0"/>
                  <a:ea typeface="华文中宋" panose="02010600040101010101" pitchFamily="2" charset="-122"/>
                </a:rPr>
                <a:t>a</a:t>
              </a:r>
              <a:endParaRPr lang="en-US" altLang="zh-CN" sz="2400" b="1" i="1" dirty="0">
                <a:solidFill>
                  <a:srgbClr val="990000"/>
                </a:solidFill>
                <a:effectLst/>
                <a:latin typeface="Times New Roman" panose="02020603050405020304" pitchFamily="18" charset="0"/>
                <a:ea typeface="华文中宋" panose="02010600040101010101" pitchFamily="2" charset="-122"/>
              </a:endParaRPr>
            </a:p>
          </p:txBody>
        </p:sp>
        <p:grpSp>
          <p:nvGrpSpPr>
            <p:cNvPr id="7200" name="Group 179"/>
            <p:cNvGrpSpPr/>
            <p:nvPr/>
          </p:nvGrpSpPr>
          <p:grpSpPr>
            <a:xfrm>
              <a:off x="264" y="1452"/>
              <a:ext cx="907" cy="137"/>
              <a:chOff x="0" y="0"/>
              <a:chExt cx="1580" cy="144"/>
            </a:xfrm>
          </p:grpSpPr>
          <p:grpSp>
            <p:nvGrpSpPr>
              <p:cNvPr id="7201" name="Group 180"/>
              <p:cNvGrpSpPr/>
              <p:nvPr/>
            </p:nvGrpSpPr>
            <p:grpSpPr>
              <a:xfrm>
                <a:off x="0" y="0"/>
                <a:ext cx="630" cy="119"/>
                <a:chOff x="0" y="0"/>
                <a:chExt cx="636" cy="119"/>
              </a:xfrm>
            </p:grpSpPr>
            <p:sp>
              <p:nvSpPr>
                <p:cNvPr id="7202" name="Line 181"/>
                <p:cNvSpPr/>
                <p:nvPr/>
              </p:nvSpPr>
              <p:spPr>
                <a:xfrm flipH="1">
                  <a:off x="78" y="59"/>
                  <a:ext cx="558" cy="1"/>
                </a:xfrm>
                <a:prstGeom prst="line">
                  <a:avLst/>
                </a:prstGeom>
                <a:ln w="38100" cap="flat" cmpd="sng">
                  <a:solidFill>
                    <a:srgbClr val="99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 anchorCtr="0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203" name="Freeform 182"/>
                <p:cNvSpPr/>
                <p:nvPr/>
              </p:nvSpPr>
              <p:spPr>
                <a:xfrm>
                  <a:off x="0" y="0"/>
                  <a:ext cx="97" cy="119"/>
                </a:xfrm>
                <a:custGeom>
                  <a:avLst/>
                  <a:gdLst/>
                  <a:ahLst/>
                  <a:cxnLst>
                    <a:cxn ang="0">
                      <a:pos x="97" y="119"/>
                    </a:cxn>
                    <a:cxn ang="0">
                      <a:pos x="0" y="59"/>
                    </a:cxn>
                    <a:cxn ang="0">
                      <a:pos x="97" y="0"/>
                    </a:cxn>
                    <a:cxn ang="0">
                      <a:pos x="97" y="119"/>
                    </a:cxn>
                  </a:cxnLst>
                  <a:pathLst>
                    <a:path w="97" h="119">
                      <a:moveTo>
                        <a:pt x="97" y="119"/>
                      </a:moveTo>
                      <a:lnTo>
                        <a:pt x="0" y="59"/>
                      </a:lnTo>
                      <a:lnTo>
                        <a:pt x="97" y="0"/>
                      </a:lnTo>
                      <a:lnTo>
                        <a:pt x="97" y="119"/>
                      </a:lnTo>
                      <a:close/>
                    </a:path>
                  </a:pathLst>
                </a:custGeom>
                <a:solidFill>
                  <a:srgbClr val="990000"/>
                </a:solidFill>
                <a:ln w="9525" cap="flat" cmpd="sng">
                  <a:solidFill>
                    <a:srgbClr val="99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>
                    <a:effectLst/>
                  </a:endParaRPr>
                </a:p>
              </p:txBody>
            </p:sp>
          </p:grpSp>
          <p:grpSp>
            <p:nvGrpSpPr>
              <p:cNvPr id="7204" name="Group 183"/>
              <p:cNvGrpSpPr/>
              <p:nvPr/>
            </p:nvGrpSpPr>
            <p:grpSpPr>
              <a:xfrm rot="10800000">
                <a:off x="915" y="0"/>
                <a:ext cx="665" cy="144"/>
                <a:chOff x="0" y="0"/>
                <a:chExt cx="636" cy="119"/>
              </a:xfrm>
            </p:grpSpPr>
            <p:sp>
              <p:nvSpPr>
                <p:cNvPr id="7205" name="Line 184"/>
                <p:cNvSpPr/>
                <p:nvPr/>
              </p:nvSpPr>
              <p:spPr>
                <a:xfrm flipH="1">
                  <a:off x="78" y="59"/>
                  <a:ext cx="558" cy="1"/>
                </a:xfrm>
                <a:prstGeom prst="line">
                  <a:avLst/>
                </a:prstGeom>
                <a:ln w="38100" cap="flat" cmpd="sng">
                  <a:solidFill>
                    <a:srgbClr val="99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 anchorCtr="0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206" name="Freeform 185"/>
                <p:cNvSpPr/>
                <p:nvPr/>
              </p:nvSpPr>
              <p:spPr>
                <a:xfrm>
                  <a:off x="0" y="0"/>
                  <a:ext cx="97" cy="119"/>
                </a:xfrm>
                <a:custGeom>
                  <a:avLst/>
                  <a:gdLst/>
                  <a:ahLst/>
                  <a:cxnLst>
                    <a:cxn ang="0">
                      <a:pos x="97" y="119"/>
                    </a:cxn>
                    <a:cxn ang="0">
                      <a:pos x="0" y="59"/>
                    </a:cxn>
                    <a:cxn ang="0">
                      <a:pos x="97" y="0"/>
                    </a:cxn>
                    <a:cxn ang="0">
                      <a:pos x="97" y="119"/>
                    </a:cxn>
                  </a:cxnLst>
                  <a:pathLst>
                    <a:path w="97" h="119">
                      <a:moveTo>
                        <a:pt x="97" y="119"/>
                      </a:moveTo>
                      <a:lnTo>
                        <a:pt x="0" y="59"/>
                      </a:lnTo>
                      <a:lnTo>
                        <a:pt x="97" y="0"/>
                      </a:lnTo>
                      <a:lnTo>
                        <a:pt x="97" y="119"/>
                      </a:lnTo>
                      <a:close/>
                    </a:path>
                  </a:pathLst>
                </a:custGeom>
                <a:solidFill>
                  <a:srgbClr val="990000"/>
                </a:solidFill>
                <a:ln w="9525" cap="flat" cmpd="sng">
                  <a:solidFill>
                    <a:srgbClr val="99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>
                    <a:effectLst/>
                  </a:endParaRPr>
                </a:p>
              </p:txBody>
            </p:sp>
          </p:grpSp>
        </p:grpSp>
        <p:grpSp>
          <p:nvGrpSpPr>
            <p:cNvPr id="7207" name="Group 186"/>
            <p:cNvGrpSpPr/>
            <p:nvPr/>
          </p:nvGrpSpPr>
          <p:grpSpPr>
            <a:xfrm>
              <a:off x="264" y="1406"/>
              <a:ext cx="907" cy="226"/>
              <a:chOff x="0" y="0"/>
              <a:chExt cx="1632" cy="240"/>
            </a:xfrm>
          </p:grpSpPr>
          <p:sp>
            <p:nvSpPr>
              <p:cNvPr id="7208" name="Line 187"/>
              <p:cNvSpPr/>
              <p:nvPr/>
            </p:nvSpPr>
            <p:spPr>
              <a:xfrm>
                <a:off x="0" y="0"/>
                <a:ext cx="0" cy="240"/>
              </a:xfrm>
              <a:prstGeom prst="line">
                <a:avLst/>
              </a:prstGeom>
              <a:ln w="38100" cap="flat" cmpd="sng">
                <a:solidFill>
                  <a:srgbClr val="99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209" name="Line 188"/>
              <p:cNvSpPr/>
              <p:nvPr/>
            </p:nvSpPr>
            <p:spPr>
              <a:xfrm>
                <a:off x="1632" y="0"/>
                <a:ext cx="0" cy="240"/>
              </a:xfrm>
              <a:prstGeom prst="line">
                <a:avLst/>
              </a:prstGeom>
              <a:ln w="38100" cap="flat" cmpd="sng">
                <a:solidFill>
                  <a:srgbClr val="99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7210" name="Group 190"/>
            <p:cNvGrpSpPr/>
            <p:nvPr/>
          </p:nvGrpSpPr>
          <p:grpSpPr>
            <a:xfrm>
              <a:off x="1171" y="1449"/>
              <a:ext cx="453" cy="156"/>
              <a:chOff x="0" y="-5"/>
              <a:chExt cx="864" cy="245"/>
            </a:xfrm>
          </p:grpSpPr>
          <p:grpSp>
            <p:nvGrpSpPr>
              <p:cNvPr id="7211" name="Group 191"/>
              <p:cNvGrpSpPr/>
              <p:nvPr/>
            </p:nvGrpSpPr>
            <p:grpSpPr>
              <a:xfrm>
                <a:off x="0" y="-5"/>
                <a:ext cx="864" cy="245"/>
                <a:chOff x="0" y="-5"/>
                <a:chExt cx="1632" cy="245"/>
              </a:xfrm>
            </p:grpSpPr>
            <p:sp>
              <p:nvSpPr>
                <p:cNvPr id="7212" name="Line 192"/>
                <p:cNvSpPr/>
                <p:nvPr/>
              </p:nvSpPr>
              <p:spPr>
                <a:xfrm>
                  <a:off x="0" y="-5"/>
                  <a:ext cx="0" cy="240"/>
                </a:xfrm>
                <a:prstGeom prst="line">
                  <a:avLst/>
                </a:prstGeom>
                <a:ln w="38100" cap="flat" cmpd="sng">
                  <a:solidFill>
                    <a:schemeClr val="accent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 anchorCtr="0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213" name="Line 193"/>
                <p:cNvSpPr/>
                <p:nvPr/>
              </p:nvSpPr>
              <p:spPr>
                <a:xfrm>
                  <a:off x="1632" y="0"/>
                  <a:ext cx="0" cy="240"/>
                </a:xfrm>
                <a:prstGeom prst="line">
                  <a:avLst/>
                </a:prstGeom>
                <a:ln w="38100" cap="flat" cmpd="sng">
                  <a:solidFill>
                    <a:schemeClr val="accent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 anchorCtr="0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7214" name="Group 194"/>
              <p:cNvGrpSpPr/>
              <p:nvPr/>
            </p:nvGrpSpPr>
            <p:grpSpPr>
              <a:xfrm>
                <a:off x="0" y="96"/>
                <a:ext cx="864" cy="0"/>
                <a:chOff x="0" y="0"/>
                <a:chExt cx="864" cy="0"/>
              </a:xfrm>
            </p:grpSpPr>
            <p:sp>
              <p:nvSpPr>
                <p:cNvPr id="7215" name="Line 195"/>
                <p:cNvSpPr/>
                <p:nvPr/>
              </p:nvSpPr>
              <p:spPr>
                <a:xfrm>
                  <a:off x="528" y="0"/>
                  <a:ext cx="336" cy="0"/>
                </a:xfrm>
                <a:prstGeom prst="line">
                  <a:avLst/>
                </a:prstGeom>
                <a:ln w="38100" cap="flat" cmpd="sng">
                  <a:solidFill>
                    <a:schemeClr val="accent1"/>
                  </a:solidFill>
                  <a:prstDash val="solid"/>
                  <a:bevel/>
                  <a:headEnd type="none" w="med" len="med"/>
                  <a:tailEnd type="triangle" w="med" len="med"/>
                </a:ln>
              </p:spPr>
              <p:txBody>
                <a:bodyPr anchor="t" anchorCtr="0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216" name="Line 196"/>
                <p:cNvSpPr/>
                <p:nvPr/>
              </p:nvSpPr>
              <p:spPr>
                <a:xfrm flipH="1">
                  <a:off x="0" y="0"/>
                  <a:ext cx="336" cy="0"/>
                </a:xfrm>
                <a:prstGeom prst="line">
                  <a:avLst/>
                </a:prstGeom>
                <a:ln w="38100" cap="flat" cmpd="sng">
                  <a:solidFill>
                    <a:schemeClr val="accent1"/>
                  </a:solidFill>
                  <a:prstDash val="solid"/>
                  <a:bevel/>
                  <a:headEnd type="none" w="med" len="med"/>
                  <a:tailEnd type="triangle" w="med" len="med"/>
                </a:ln>
              </p:spPr>
              <p:txBody>
                <a:bodyPr anchor="t" anchorCtr="0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7217" name="Rectangle 197"/>
            <p:cNvSpPr/>
            <p:nvPr/>
          </p:nvSpPr>
          <p:spPr>
            <a:xfrm>
              <a:off x="1352" y="1414"/>
              <a:ext cx="176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r>
                <a:rPr lang="en-US" altLang="zh-CN" sz="2400" b="1" i="1" dirty="0">
                  <a:solidFill>
                    <a:schemeClr val="accent1"/>
                  </a:solidFill>
                  <a:effectLst/>
                  <a:latin typeface="Times New Roman" panose="02020603050405020304" pitchFamily="18" charset="0"/>
                  <a:ea typeface="华文中宋" panose="02010600040101010101" pitchFamily="2" charset="-122"/>
                </a:rPr>
                <a:t>b</a:t>
              </a:r>
              <a:endParaRPr lang="en-US" altLang="zh-CN" sz="2400" b="1" i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华文中宋" panose="02010600040101010101" pitchFamily="2" charset="-122"/>
              </a:endParaRPr>
            </a:p>
          </p:txBody>
        </p:sp>
        <p:sp>
          <p:nvSpPr>
            <p:cNvPr id="7218" name="Text Box 284"/>
            <p:cNvSpPr txBox="1"/>
            <p:nvPr/>
          </p:nvSpPr>
          <p:spPr>
            <a:xfrm>
              <a:off x="581" y="726"/>
              <a:ext cx="363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400" b="1" i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4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²</a:t>
              </a:r>
              <a:endParaRPr lang="en-US" altLang="zh-CN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7219" name="Text Box 285"/>
            <p:cNvSpPr txBox="1"/>
            <p:nvPr/>
          </p:nvSpPr>
          <p:spPr>
            <a:xfrm>
              <a:off x="1216" y="726"/>
              <a:ext cx="363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400" b="1" i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</a:rPr>
                <a:t>ab</a:t>
              </a:r>
              <a:endParaRPr lang="en-US" altLang="zh-CN" sz="24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220" name="Text Box 286"/>
            <p:cNvSpPr txBox="1"/>
            <p:nvPr/>
          </p:nvSpPr>
          <p:spPr>
            <a:xfrm>
              <a:off x="536" y="91"/>
              <a:ext cx="363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400" b="1" i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</a:rPr>
                <a:t>ab</a:t>
              </a:r>
              <a:endParaRPr lang="en-US" altLang="zh-CN" sz="24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221" name="Text Box 287"/>
            <p:cNvSpPr txBox="1"/>
            <p:nvPr/>
          </p:nvSpPr>
          <p:spPr>
            <a:xfrm>
              <a:off x="1216" y="91"/>
              <a:ext cx="363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400" b="1" i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4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²</a:t>
              </a:r>
              <a:endParaRPr lang="en-US" altLang="zh-CN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7222" name="Rectangle 4"/>
          <p:cNvSpPr/>
          <p:nvPr/>
        </p:nvSpPr>
        <p:spPr>
          <a:xfrm>
            <a:off x="3305810" y="4076700"/>
            <a:ext cx="1859280" cy="521970"/>
          </a:xfrm>
          <a:prstGeom prst="rect">
            <a:avLst/>
          </a:prstGeom>
          <a:noFill/>
          <a:ln w="38100" cap="flat" cmpd="dbl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223" name="Rectangle 4"/>
          <p:cNvSpPr/>
          <p:nvPr/>
        </p:nvSpPr>
        <p:spPr>
          <a:xfrm>
            <a:off x="6024880" y="4076700"/>
            <a:ext cx="2065020" cy="521970"/>
          </a:xfrm>
          <a:prstGeom prst="rect">
            <a:avLst/>
          </a:prstGeom>
          <a:noFill/>
          <a:ln w="38100" cap="flat" cmpd="dbl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a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224" name="Text Box 291"/>
          <p:cNvSpPr txBox="1"/>
          <p:nvPr/>
        </p:nvSpPr>
        <p:spPr>
          <a:xfrm>
            <a:off x="5367020" y="4076700"/>
            <a:ext cx="3603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endParaRPr lang="en-US" altLang="zh-CN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225" name="Text Box 292"/>
          <p:cNvSpPr txBox="1"/>
          <p:nvPr/>
        </p:nvSpPr>
        <p:spPr>
          <a:xfrm>
            <a:off x="2208213" y="4797425"/>
            <a:ext cx="72723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将上面的等式倒过来看，能得到：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1000"/>
                                        <p:tgtEl>
                                          <p:spTgt spid="7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22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222" grpId="0" bldLvl="0" animBg="1"/>
      <p:bldP spid="7223" grpId="0" bldLvl="0" animBg="1"/>
      <p:bldP spid="72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4" name="Rectangle 4"/>
          <p:cNvSpPr/>
          <p:nvPr/>
        </p:nvSpPr>
        <p:spPr>
          <a:xfrm>
            <a:off x="5130800" y="1412875"/>
            <a:ext cx="2351088" cy="521970"/>
          </a:xfrm>
          <a:prstGeom prst="rect">
            <a:avLst/>
          </a:prstGeom>
          <a:noFill/>
          <a:ln w="38100" cap="flat" cmpd="dbl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a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ab+b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195" name="Rectangle 4"/>
          <p:cNvSpPr/>
          <p:nvPr/>
        </p:nvSpPr>
        <p:spPr>
          <a:xfrm>
            <a:off x="5130800" y="2162175"/>
            <a:ext cx="2351088" cy="521970"/>
          </a:xfrm>
          <a:prstGeom prst="rect">
            <a:avLst/>
          </a:prstGeom>
          <a:noFill/>
          <a:ln w="38100" cap="flat" cmpd="dbl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a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ab+b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196" name="Text Box 20"/>
          <p:cNvSpPr txBox="1"/>
          <p:nvPr/>
        </p:nvSpPr>
        <p:spPr>
          <a:xfrm>
            <a:off x="1717675" y="338138"/>
            <a:ext cx="8542338" cy="12966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我们把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a²+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ab+b²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a²-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ab+b²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这样的式子叫作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完全平方式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197" name="Text Box 21"/>
          <p:cNvSpPr txBox="1"/>
          <p:nvPr/>
        </p:nvSpPr>
        <p:spPr>
          <a:xfrm>
            <a:off x="1933575" y="1838325"/>
            <a:ext cx="288131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观察这两个式子：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198" name="Text Box 22"/>
          <p:cNvSpPr txBox="1"/>
          <p:nvPr/>
        </p:nvSpPr>
        <p:spPr>
          <a:xfrm>
            <a:off x="2065338" y="3070225"/>
            <a:ext cx="47577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）每个多项式有几项？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199" name="Text Box 23"/>
          <p:cNvSpPr txBox="1"/>
          <p:nvPr/>
        </p:nvSpPr>
        <p:spPr>
          <a:xfrm>
            <a:off x="2044700" y="5216525"/>
            <a:ext cx="73263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）中间项和第一项，第三项有什么关系？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200" name="Text Box 24"/>
          <p:cNvSpPr txBox="1"/>
          <p:nvPr/>
        </p:nvSpPr>
        <p:spPr>
          <a:xfrm>
            <a:off x="2052638" y="3792538"/>
            <a:ext cx="783748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）每个多项式的第一项和第三项有什么特征？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201" name="Text Box 25"/>
          <p:cNvSpPr txBox="1"/>
          <p:nvPr/>
        </p:nvSpPr>
        <p:spPr>
          <a:xfrm>
            <a:off x="6597650" y="3070225"/>
            <a:ext cx="10080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三项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202" name="Text Box 26"/>
          <p:cNvSpPr txBox="1"/>
          <p:nvPr/>
        </p:nvSpPr>
        <p:spPr>
          <a:xfrm>
            <a:off x="2208213" y="4510088"/>
            <a:ext cx="68405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这两项都是数或式的平方，并且符号相同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203" name="Text Box 27"/>
          <p:cNvSpPr txBox="1"/>
          <p:nvPr/>
        </p:nvSpPr>
        <p:spPr>
          <a:xfrm>
            <a:off x="2208213" y="5849938"/>
            <a:ext cx="61928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是第一项和第三项底数的积的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±2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倍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200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199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820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820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820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ldLvl="0" animBg="1"/>
      <p:bldP spid="8195" grpId="0" bldLvl="0" animBg="1"/>
      <p:bldP spid="8197" grpId="0"/>
      <p:bldP spid="8198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4352</Words>
  <Application>WPS 演示</Application>
  <PresentationFormat>自定义</PresentationFormat>
  <Paragraphs>501</Paragraphs>
  <Slides>34</Slides>
  <Notes>26</Notes>
  <HiddenSlides>0</HiddenSlides>
  <MMClips>1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18</vt:i4>
      </vt:variant>
      <vt:variant>
        <vt:lpstr>幻灯片标题</vt:lpstr>
      </vt:variant>
      <vt:variant>
        <vt:i4>34</vt:i4>
      </vt:variant>
    </vt:vector>
  </HeadingPairs>
  <TitlesOfParts>
    <vt:vector size="68" baseType="lpstr">
      <vt:lpstr>Arial</vt:lpstr>
      <vt:lpstr>宋体</vt:lpstr>
      <vt:lpstr>Wingdings</vt:lpstr>
      <vt:lpstr>微软雅黑 Light</vt:lpstr>
      <vt:lpstr>华文行楷</vt:lpstr>
      <vt:lpstr>微软雅黑</vt:lpstr>
      <vt:lpstr>隶书</vt:lpstr>
      <vt:lpstr>黑体</vt:lpstr>
      <vt:lpstr>造字工房悦黑（非商用）常规体</vt:lpstr>
      <vt:lpstr>Calibri</vt:lpstr>
      <vt:lpstr>Times New Roman</vt:lpstr>
      <vt:lpstr>华文中宋</vt:lpstr>
      <vt:lpstr>Arial Unicode MS</vt:lpstr>
      <vt:lpstr>楷体_GB2312</vt:lpstr>
      <vt:lpstr>Calibri</vt:lpstr>
      <vt:lpstr>Office 主题</vt:lpstr>
      <vt:lpstr>Equations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慢慢来</cp:lastModifiedBy>
  <cp:revision>104</cp:revision>
  <dcterms:created xsi:type="dcterms:W3CDTF">2015-10-07T07:18:00Z</dcterms:created>
  <dcterms:modified xsi:type="dcterms:W3CDTF">2025-02-07T01:23:01Z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A5849A7D90F34060B48DB7CA82657E01</vt:lpwstr>
  </property>
</Properties>
</file>