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wmf" ContentType="image/x-wmf"/>
  <Default Extension="png" ContentType="image/pn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6"/>
  </p:notesMasterIdLst>
  <p:sldIdLst>
    <p:sldId id="560" r:id="rId4"/>
    <p:sldId id="561" r:id="rId5"/>
    <p:sldId id="562" r:id="rId7"/>
    <p:sldId id="439" r:id="rId8"/>
    <p:sldId id="524" r:id="rId9"/>
    <p:sldId id="525" r:id="rId10"/>
    <p:sldId id="526" r:id="rId11"/>
    <p:sldId id="563" r:id="rId12"/>
    <p:sldId id="455" r:id="rId13"/>
    <p:sldId id="456" r:id="rId14"/>
    <p:sldId id="477" r:id="rId15"/>
    <p:sldId id="503" r:id="rId16"/>
    <p:sldId id="504" r:id="rId17"/>
    <p:sldId id="505" r:id="rId18"/>
    <p:sldId id="506" r:id="rId19"/>
    <p:sldId id="457" r:id="rId20"/>
    <p:sldId id="459" r:id="rId21"/>
    <p:sldId id="489" r:id="rId22"/>
    <p:sldId id="490" r:id="rId23"/>
    <p:sldId id="491" r:id="rId24"/>
    <p:sldId id="507" r:id="rId25"/>
    <p:sldId id="508" r:id="rId26"/>
    <p:sldId id="509" r:id="rId27"/>
    <p:sldId id="510" r:id="rId28"/>
    <p:sldId id="482" r:id="rId29"/>
    <p:sldId id="483" r:id="rId30"/>
    <p:sldId id="564" r:id="rId31"/>
    <p:sldId id="414" r:id="rId32"/>
    <p:sldId id="595" r:id="rId33"/>
    <p:sldId id="596" r:id="rId34"/>
    <p:sldId id="552" r:id="rId35"/>
    <p:sldId id="481" r:id="rId36"/>
    <p:sldId id="499" r:id="rId37"/>
    <p:sldId id="492" r:id="rId38"/>
    <p:sldId id="597" r:id="rId39"/>
    <p:sldId id="598" r:id="rId40"/>
    <p:sldId id="565" r:id="rId41"/>
    <p:sldId id="359" r:id="rId42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44"/>
        <p:guide pos="3809"/>
      </p:guideLst>
    </p:cSldViewPr>
  </p:slide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4" Type="http://schemas.openxmlformats.org/officeDocument/2006/relationships/image" Target="../media/image33.wmf"/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11.vml.rels><?xml version="1.0" encoding="UTF-8" standalone="yes"?>
<Relationships xmlns="http://schemas.openxmlformats.org/package/2006/relationships"><Relationship Id="rId5" Type="http://schemas.openxmlformats.org/officeDocument/2006/relationships/image" Target="../media/image38.wmf"/><Relationship Id="rId4" Type="http://schemas.openxmlformats.org/officeDocument/2006/relationships/image" Target="../media/image37.wmf"/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14.vml.rels><?xml version="1.0" encoding="UTF-8" standalone="yes"?>
<Relationships xmlns="http://schemas.openxmlformats.org/package/2006/relationships"><Relationship Id="rId6" Type="http://schemas.openxmlformats.org/officeDocument/2006/relationships/image" Target="../media/image46.wmf"/><Relationship Id="rId5" Type="http://schemas.openxmlformats.org/officeDocument/2006/relationships/image" Target="../media/image45.wmf"/><Relationship Id="rId4" Type="http://schemas.openxmlformats.org/officeDocument/2006/relationships/image" Target="../media/image44.wmf"/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image" Target="../media/image50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0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8.vml.rels><?xml version="1.0" encoding="UTF-8" standalone="yes"?>
<Relationships xmlns="http://schemas.openxmlformats.org/package/2006/relationships"><Relationship Id="rId5" Type="http://schemas.openxmlformats.org/officeDocument/2006/relationships/image" Target="../media/image25.wmf"/><Relationship Id="rId4" Type="http://schemas.openxmlformats.org/officeDocument/2006/relationships/image" Target="../media/image24.wmf"/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9.vml.rels><?xml version="1.0" encoding="UTF-8" standalone="yes"?>
<Relationships xmlns="http://schemas.openxmlformats.org/package/2006/relationships"><Relationship Id="rId4" Type="http://schemas.openxmlformats.org/officeDocument/2006/relationships/image" Target="../media/image29.wmf"/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sldImg"/>
          </p:nvPr>
        </p:nvSpPr>
        <p:spPr>
          <a:xfrm>
            <a:off x="408870" y="754063"/>
            <a:ext cx="585611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5123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lvl="0" indent="0" defTabSz="914400" fontAlgn="base"/>
            <a:endParaRPr lang="zh-CN" altLang="en-US" sz="1200" strike="noStrike" noProof="1" dirty="0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lvl="0" indent="0" algn="r" defTabSz="914400" fontAlgn="base"/>
            <a:endParaRPr lang="zh-CN" altLang="en-US" sz="1200" strike="noStrike" noProof="1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lvl="0" indent="0" defTabSz="914400" fontAlgn="base"/>
            <a:endParaRPr lang="zh-CN" altLang="en-US" sz="1200" strike="noStrike" noProof="1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lvl="0" indent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1pPr>
    <a:lvl2pPr marL="0" lvl="1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2pPr>
    <a:lvl3pPr marL="0" lvl="2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3pPr>
    <a:lvl4pPr marL="0" lvl="3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4pPr>
    <a:lvl5pPr marL="0" lvl="4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5pPr>
    <a:lvl6pPr marL="2286000" lvl="5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6pPr>
    <a:lvl7pPr marL="2743200" lvl="6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7pPr>
    <a:lvl8pPr marL="3200400" lvl="7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8pPr>
    <a:lvl9pPr marL="3657600" lvl="8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>
              <a:ea typeface="Arial" panose="020B0604020202020204" pitchFamily="34" charset="0"/>
            </a:endParaRPr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>
              <a:ea typeface="Arial" panose="020B0604020202020204" pitchFamily="34" charset="0"/>
            </a:endParaRPr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>
              <a:ea typeface="Arial" panose="020B0604020202020204" pitchFamily="34" charset="0"/>
            </a:endParaRPr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891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>
              <a:ea typeface="Arial" panose="020B0604020202020204" pitchFamily="34" charset="0"/>
            </a:endParaRPr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608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>
              <a:ea typeface="Arial" panose="020B0604020202020204" pitchFamily="34" charset="0"/>
            </a:endParaRPr>
          </a:p>
        </p:txBody>
      </p:sp>
      <p:sp>
        <p:nvSpPr>
          <p:cNvPr id="4608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1" Type="http://schemas.openxmlformats.org/officeDocument/2006/relationships/theme" Target="../theme/theme2.xml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Users\Administrator\Desktop\PPT整理\用途\asf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12192000" cy="6859588"/>
          </a:xfrm>
          <a:prstGeom prst="rect">
            <a:avLst/>
          </a:prstGeom>
          <a:noFill/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5" name="直接连接符 4"/>
          <p:cNvCxnSpPr>
            <a:endCxn id="1028" idx="1"/>
          </p:cNvCxnSpPr>
          <p:nvPr/>
        </p:nvCxnSpPr>
        <p:spPr>
          <a:xfrm flipV="1">
            <a:off x="1394884" y="6662738"/>
            <a:ext cx="8610600" cy="142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/>
        </p:nvSpPr>
        <p:spPr bwMode="auto">
          <a:xfrm>
            <a:off x="412751" y="6356350"/>
            <a:ext cx="400051" cy="444500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pPr fontAlgn="auto"/>
            <a:endParaRPr lang="zh-CN" altLang="en-US" sz="1350" strike="noStrike" noProof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29" name="文本框 5"/>
          <p:cNvSpPr txBox="1"/>
          <p:nvPr/>
        </p:nvSpPr>
        <p:spPr>
          <a:xfrm>
            <a:off x="1043517" y="6446838"/>
            <a:ext cx="2038349" cy="213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/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侵权必究</a:t>
            </a:r>
            <a:endParaRPr lang="zh-CN" altLang="en-US" sz="800">
              <a:solidFill>
                <a:schemeClr val="bg1"/>
              </a:solidFill>
              <a:latin typeface="Arial" panose="020B0604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auto"/>
            <a:r>
              <a:rPr lang="zh-CN" altLang="en-US" sz="24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名校课堂</a:t>
            </a:r>
            <a:endParaRPr lang="zh-CN" altLang="en-US" sz="24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Users\Administrator\Desktop\PPT整理\用途\asf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12192000" cy="6859588"/>
          </a:xfrm>
          <a:prstGeom prst="rect">
            <a:avLst/>
          </a:prstGeom>
          <a:noFill/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5" name="直接连接符 4"/>
          <p:cNvCxnSpPr>
            <a:endCxn id="1028" idx="1"/>
          </p:cNvCxnSpPr>
          <p:nvPr/>
        </p:nvCxnSpPr>
        <p:spPr>
          <a:xfrm flipV="1">
            <a:off x="1394884" y="6662738"/>
            <a:ext cx="8610600" cy="142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/>
        </p:nvSpPr>
        <p:spPr bwMode="auto">
          <a:xfrm>
            <a:off x="412751" y="6356350"/>
            <a:ext cx="400051" cy="444500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pPr fontAlgn="auto"/>
            <a:endParaRPr lang="zh-CN" altLang="en-US" sz="1350" strike="noStrike" noProof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29" name="文本框 5"/>
          <p:cNvSpPr txBox="1"/>
          <p:nvPr/>
        </p:nvSpPr>
        <p:spPr>
          <a:xfrm>
            <a:off x="1043517" y="6446838"/>
            <a:ext cx="2038349" cy="213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/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侵权必究</a:t>
            </a:r>
            <a:endParaRPr lang="zh-CN" altLang="en-US" sz="800">
              <a:solidFill>
                <a:schemeClr val="bg1"/>
              </a:solidFill>
              <a:latin typeface="Arial" panose="020B0604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auto"/>
            <a:r>
              <a:rPr lang="zh-CN" altLang="en-US" sz="24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名校课堂</a:t>
            </a:r>
            <a:endParaRPr lang="zh-CN" altLang="en-US" sz="24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2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11.png"/><Relationship Id="rId5" Type="http://schemas.openxmlformats.org/officeDocument/2006/relationships/image" Target="../media/image10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9.png"/><Relationship Id="rId2" Type="http://schemas.openxmlformats.org/officeDocument/2006/relationships/image" Target="../media/image8.wmf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oleObject2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7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6.wmf"/><Relationship Id="rId1" Type="http://schemas.openxmlformats.org/officeDocument/2006/relationships/oleObject" Target="../embeddings/oleObject5.bin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9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18.wmf"/><Relationship Id="rId1" Type="http://schemas.openxmlformats.org/officeDocument/2006/relationships/oleObject" Target="../embeddings/oleObject7.bin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9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8.wmf"/><Relationship Id="rId1" Type="http://schemas.openxmlformats.org/officeDocument/2006/relationships/oleObject" Target="../embeddings/oleObject9.bin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8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9.wmf"/><Relationship Id="rId1" Type="http://schemas.openxmlformats.org/officeDocument/2006/relationships/oleObject" Target="../embeddings/oleObject1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wmf"/><Relationship Id="rId1" Type="http://schemas.openxmlformats.org/officeDocument/2006/relationships/oleObject" Target="../embeddings/oleObject13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8.bin"/><Relationship Id="rId8" Type="http://schemas.openxmlformats.org/officeDocument/2006/relationships/image" Target="../media/image24.wmf"/><Relationship Id="rId7" Type="http://schemas.openxmlformats.org/officeDocument/2006/relationships/oleObject" Target="../embeddings/oleObject17.bin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2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21.wmf"/><Relationship Id="rId12" Type="http://schemas.openxmlformats.org/officeDocument/2006/relationships/vmlDrawing" Target="../drawings/vmlDrawing8.vm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25.wmf"/><Relationship Id="rId1" Type="http://schemas.openxmlformats.org/officeDocument/2006/relationships/oleObject" Target="../embeddings/oleObject14.bin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29.wmf"/><Relationship Id="rId7" Type="http://schemas.openxmlformats.org/officeDocument/2006/relationships/oleObject" Target="../embeddings/oleObject22.bin"/><Relationship Id="rId6" Type="http://schemas.openxmlformats.org/officeDocument/2006/relationships/image" Target="../media/image28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7.wmf"/><Relationship Id="rId3" Type="http://schemas.openxmlformats.org/officeDocument/2006/relationships/oleObject" Target="../embeddings/oleObject20.bin"/><Relationship Id="rId2" Type="http://schemas.openxmlformats.org/officeDocument/2006/relationships/image" Target="../media/image26.wmf"/><Relationship Id="rId10" Type="http://schemas.openxmlformats.org/officeDocument/2006/relationships/vmlDrawing" Target="../drawings/vmlDrawing9.vml"/><Relationship Id="rId1" Type="http://schemas.openxmlformats.org/officeDocument/2006/relationships/oleObject" Target="../embeddings/oleObject19.bin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image" Target="../media/image33.wmf"/><Relationship Id="rId7" Type="http://schemas.openxmlformats.org/officeDocument/2006/relationships/oleObject" Target="../embeddings/oleObject26.bin"/><Relationship Id="rId6" Type="http://schemas.openxmlformats.org/officeDocument/2006/relationships/image" Target="../media/image32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31.wmf"/><Relationship Id="rId3" Type="http://schemas.openxmlformats.org/officeDocument/2006/relationships/oleObject" Target="../embeddings/oleObject24.bin"/><Relationship Id="rId2" Type="http://schemas.openxmlformats.org/officeDocument/2006/relationships/image" Target="../media/image30.wmf"/><Relationship Id="rId10" Type="http://schemas.openxmlformats.org/officeDocument/2006/relationships/vmlDrawing" Target="../drawings/vmlDrawing10.vml"/><Relationship Id="rId1" Type="http://schemas.openxmlformats.org/officeDocument/2006/relationships/oleObject" Target="../embeddings/oleObject23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1.bin"/><Relationship Id="rId8" Type="http://schemas.openxmlformats.org/officeDocument/2006/relationships/image" Target="../media/image37.wmf"/><Relationship Id="rId7" Type="http://schemas.openxmlformats.org/officeDocument/2006/relationships/oleObject" Target="../embeddings/oleObject30.bin"/><Relationship Id="rId6" Type="http://schemas.openxmlformats.org/officeDocument/2006/relationships/image" Target="../media/image36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35.wmf"/><Relationship Id="rId3" Type="http://schemas.openxmlformats.org/officeDocument/2006/relationships/oleObject" Target="../embeddings/oleObject28.bin"/><Relationship Id="rId2" Type="http://schemas.openxmlformats.org/officeDocument/2006/relationships/image" Target="../media/image34.wmf"/><Relationship Id="rId12" Type="http://schemas.openxmlformats.org/officeDocument/2006/relationships/vmlDrawing" Target="../drawings/vmlDrawing11.vml"/><Relationship Id="rId11" Type="http://schemas.openxmlformats.org/officeDocument/2006/relationships/slideLayout" Target="../slideLayouts/slideLayout11.xml"/><Relationship Id="rId10" Type="http://schemas.openxmlformats.org/officeDocument/2006/relationships/image" Target="../media/image38.wmf"/><Relationship Id="rId1" Type="http://schemas.openxmlformats.org/officeDocument/2006/relationships/oleObject" Target="../embeddings/oleObject27.bin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9.wmf"/><Relationship Id="rId1" Type="http://schemas.openxmlformats.org/officeDocument/2006/relationships/oleObject" Target="../embeddings/oleObject32.bin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0.wmf"/><Relationship Id="rId1" Type="http://schemas.openxmlformats.org/officeDocument/2006/relationships/oleObject" Target="../embeddings/oleObject33.bin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8.bin"/><Relationship Id="rId8" Type="http://schemas.openxmlformats.org/officeDocument/2006/relationships/image" Target="../media/image44.wmf"/><Relationship Id="rId7" Type="http://schemas.openxmlformats.org/officeDocument/2006/relationships/oleObject" Target="../embeddings/oleObject37.bin"/><Relationship Id="rId6" Type="http://schemas.openxmlformats.org/officeDocument/2006/relationships/image" Target="../media/image43.w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42.wmf"/><Relationship Id="rId3" Type="http://schemas.openxmlformats.org/officeDocument/2006/relationships/oleObject" Target="../embeddings/oleObject35.bin"/><Relationship Id="rId2" Type="http://schemas.openxmlformats.org/officeDocument/2006/relationships/image" Target="../media/image41.wmf"/><Relationship Id="rId14" Type="http://schemas.openxmlformats.org/officeDocument/2006/relationships/vmlDrawing" Target="../drawings/vmlDrawing14.v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46.wmf"/><Relationship Id="rId11" Type="http://schemas.openxmlformats.org/officeDocument/2006/relationships/oleObject" Target="../embeddings/oleObject39.bin"/><Relationship Id="rId10" Type="http://schemas.openxmlformats.org/officeDocument/2006/relationships/image" Target="../media/image45.wmf"/><Relationship Id="rId1" Type="http://schemas.openxmlformats.org/officeDocument/2006/relationships/oleObject" Target="../embeddings/oleObject34.bin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5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8.wmf"/><Relationship Id="rId3" Type="http://schemas.openxmlformats.org/officeDocument/2006/relationships/oleObject" Target="../embeddings/oleObject41.bin"/><Relationship Id="rId2" Type="http://schemas.openxmlformats.org/officeDocument/2006/relationships/image" Target="../media/image47.wmf"/><Relationship Id="rId1" Type="http://schemas.openxmlformats.org/officeDocument/2006/relationships/oleObject" Target="../embeddings/oleObject40.bin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49.emf"/><Relationship Id="rId1" Type="http://schemas.openxmlformats.org/officeDocument/2006/relationships/oleObject" Target="../embeddings/oleObject42.bin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7.vml"/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51.emf"/><Relationship Id="rId3" Type="http://schemas.openxmlformats.org/officeDocument/2006/relationships/oleObject" Target="../embeddings/oleObject44.bin"/><Relationship Id="rId2" Type="http://schemas.openxmlformats.org/officeDocument/2006/relationships/image" Target="../media/image50.emf"/><Relationship Id="rId1" Type="http://schemas.openxmlformats.org/officeDocument/2006/relationships/oleObject" Target="../embeddings/oleObject43.bin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.png"/><Relationship Id="rId2" Type="http://schemas.microsoft.com/office/2007/relationships/media" Target="file:///C:\Users\Administrator\Desktop\17&#26149;&#23398;&#32451;&#20248;&#19971;&#25968;&#19979;&#65288;JJ&#65289;--1.&#31934;&#21697;&#25945;&#23398;&#35838;&#20214;\&#35270;&#39057;&#65306;&#40481;&#20820;&#21516;&#31548;.mp4" TargetMode="External"/><Relationship Id="rId1" Type="http://schemas.openxmlformats.org/officeDocument/2006/relationships/video" Target="file:///C:\Users\Administrator\Desktop\17&#26149;&#23398;&#32451;&#20248;&#19971;&#25968;&#19979;&#65288;JJ&#65289;--1.&#31934;&#21697;&#25945;&#23398;&#35838;&#20214;\&#35270;&#39057;&#65306;&#40481;&#20820;&#21516;&#31548;.mp4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GIF"/><Relationship Id="rId1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3" name="Rectangle 5"/>
          <p:cNvSpPr/>
          <p:nvPr/>
        </p:nvSpPr>
        <p:spPr>
          <a:xfrm>
            <a:off x="1279367" y="3001328"/>
            <a:ext cx="67487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sz="44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6.2</a:t>
            </a:r>
            <a:r>
              <a:rPr lang="zh-CN" altLang="en-US" sz="4400" dirty="0">
                <a:solidFill>
                  <a:schemeClr val="accent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二元一次方程组的解法</a:t>
            </a:r>
            <a:endParaRPr lang="zh-CN" altLang="en-US" sz="4400" dirty="0">
              <a:solidFill>
                <a:schemeClr val="accent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8194" name="Rectangle 5"/>
          <p:cNvSpPr/>
          <p:nvPr/>
        </p:nvSpPr>
        <p:spPr>
          <a:xfrm>
            <a:off x="573088" y="3917156"/>
            <a:ext cx="82835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/>
            <a:r>
              <a:rPr lang="zh-CN" altLang="en-US" sz="3600" dirty="0">
                <a:solidFill>
                  <a:schemeClr val="accent1"/>
                </a:solidFill>
                <a:latin typeface="Times New Roman" panose="02020603050405020304" pitchFamily="2" charset="0"/>
                <a:ea typeface="方正黑体_GBK" panose="03000509000000000000" charset="-122"/>
              </a:rPr>
              <a:t>第</a:t>
            </a:r>
            <a:r>
              <a:rPr lang="en-US" altLang="zh-CN" sz="3600" dirty="0">
                <a:solidFill>
                  <a:schemeClr val="accent1"/>
                </a:solidFill>
                <a:latin typeface="Times New Roman" panose="02020603050405020304" pitchFamily="2" charset="0"/>
                <a:ea typeface="方正黑体_GBK" panose="03000509000000000000" charset="-122"/>
              </a:rPr>
              <a:t>1</a:t>
            </a:r>
            <a:r>
              <a:rPr lang="zh-CN" altLang="en-US" sz="3600" dirty="0">
                <a:solidFill>
                  <a:schemeClr val="accent1"/>
                </a:solidFill>
                <a:latin typeface="Times New Roman" panose="02020603050405020304" pitchFamily="2" charset="0"/>
                <a:ea typeface="方正黑体_GBK" panose="03000509000000000000" charset="-122"/>
              </a:rPr>
              <a:t>课时 代入消元法解未知数系数含</a:t>
            </a:r>
            <a:r>
              <a:rPr lang="en-US" altLang="zh-CN" sz="3600" dirty="0">
                <a:solidFill>
                  <a:schemeClr val="accent1"/>
                </a:solidFill>
                <a:latin typeface="Times New Roman" panose="02020603050405020304" pitchFamily="2" charset="0"/>
                <a:ea typeface="方正黑体_GBK" panose="03000509000000000000" charset="-122"/>
              </a:rPr>
              <a:t>1</a:t>
            </a:r>
            <a:r>
              <a:rPr lang="zh-CN" altLang="en-US" sz="3600" dirty="0">
                <a:solidFill>
                  <a:schemeClr val="accent1"/>
                </a:solidFill>
                <a:latin typeface="Times New Roman" panose="02020603050405020304" pitchFamily="2" charset="0"/>
                <a:ea typeface="方正黑体_GBK" panose="03000509000000000000" charset="-122"/>
              </a:rPr>
              <a:t>或</a:t>
            </a:r>
            <a:endParaRPr lang="zh-CN" altLang="en-US" sz="3600" dirty="0">
              <a:solidFill>
                <a:schemeClr val="accent1"/>
              </a:solidFill>
              <a:latin typeface="Times New Roman" panose="02020603050405020304" pitchFamily="2" charset="0"/>
              <a:ea typeface="方正黑体_GBK" panose="03000509000000000000" charset="-122"/>
            </a:endParaRPr>
          </a:p>
          <a:p>
            <a:pPr algn="ctr"/>
            <a:r>
              <a:rPr lang="en-US" altLang="zh-CN" sz="3600" dirty="0">
                <a:solidFill>
                  <a:schemeClr val="accent1"/>
                </a:solidFill>
                <a:latin typeface="Times New Roman" panose="02020603050405020304" pitchFamily="2" charset="0"/>
                <a:ea typeface="方正黑体_GBK" panose="03000509000000000000" charset="-122"/>
              </a:rPr>
              <a:t>-1</a:t>
            </a:r>
            <a:r>
              <a:rPr lang="zh-CN" altLang="en-US" sz="3600" dirty="0">
                <a:solidFill>
                  <a:schemeClr val="accent1"/>
                </a:solidFill>
                <a:latin typeface="Times New Roman" panose="02020603050405020304" pitchFamily="2" charset="0"/>
                <a:ea typeface="方正黑体_GBK" panose="03000509000000000000" charset="-122"/>
              </a:rPr>
              <a:t>的方程组 </a:t>
            </a:r>
            <a:endParaRPr lang="zh-CN" altLang="en-US" sz="3600" dirty="0">
              <a:solidFill>
                <a:schemeClr val="accent1"/>
              </a:solidFill>
              <a:latin typeface="Times New Roman" panose="02020603050405020304" pitchFamily="2" charset="0"/>
              <a:ea typeface="方正黑体_GBK" panose="03000509000000000000" charset="-122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539750" y="1484313"/>
            <a:ext cx="8964613" cy="1014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6000" dirty="0">
                <a:solidFill>
                  <a:srgbClr val="070707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第六章 二元一次方程组</a:t>
            </a:r>
            <a:endParaRPr lang="zh-CN" altLang="en-US" sz="6000" dirty="0">
              <a:solidFill>
                <a:srgbClr val="070707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TextBox 3"/>
          <p:cNvSpPr txBox="1"/>
          <p:nvPr/>
        </p:nvSpPr>
        <p:spPr>
          <a:xfrm>
            <a:off x="1870075" y="604838"/>
            <a:ext cx="86169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问题</a:t>
            </a:r>
            <a:r>
              <a:rPr lang="en-US" altLang="zh-CN" sz="2800" b="1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zh-CN" altLang="en-US" sz="2800" b="1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：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如何利用二元一次方程组解决鸡兔同笼问题？</a:t>
            </a:r>
            <a:r>
              <a:rPr lang="en-US" altLang="zh-CN" sz="2800" dirty="0">
                <a:solidFill>
                  <a:schemeClr val="tx2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</a:t>
            </a:r>
            <a:endParaRPr lang="en-US" altLang="zh-CN" sz="2800" dirty="0">
              <a:solidFill>
                <a:schemeClr val="tx2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9219" name="文本框 3"/>
          <p:cNvSpPr txBox="1"/>
          <p:nvPr/>
        </p:nvSpPr>
        <p:spPr>
          <a:xfrm>
            <a:off x="1944688" y="1341438"/>
            <a:ext cx="70770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解：设鸡有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只，兔子有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只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依题意，可列方程组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pSp>
        <p:nvGrpSpPr>
          <p:cNvPr id="9220" name="组合 7"/>
          <p:cNvGrpSpPr/>
          <p:nvPr/>
        </p:nvGrpSpPr>
        <p:grpSpPr>
          <a:xfrm>
            <a:off x="4198938" y="2182813"/>
            <a:ext cx="2836862" cy="1055052"/>
            <a:chOff x="0" y="0"/>
            <a:chExt cx="4469" cy="1662"/>
          </a:xfrm>
        </p:grpSpPr>
        <p:graphicFrame>
          <p:nvGraphicFramePr>
            <p:cNvPr id="20484" name="对象 9220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0" y="0"/>
            <a:ext cx="3232" cy="16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6" name="" r:id="rId1" imgW="916305" imgH="457835" progId="Equation.DSMT4">
                    <p:embed/>
                  </p:oleObj>
                </mc:Choice>
                <mc:Fallback>
                  <p:oleObj name="" r:id="rId1" imgW="916305" imgH="457835" progId="Equation.DSMT4">
                    <p:embed/>
                    <p:pic>
                      <p:nvPicPr>
                        <p:cNvPr id="0" name="图片 309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3232" cy="16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485" name="文本框 5"/>
            <p:cNvSpPr txBox="1"/>
            <p:nvPr/>
          </p:nvSpPr>
          <p:spPr>
            <a:xfrm>
              <a:off x="3581" y="0"/>
              <a:ext cx="84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①</a:t>
              </a:r>
              <a:endPara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86" name="文本框 6"/>
            <p:cNvSpPr txBox="1"/>
            <p:nvPr/>
          </p:nvSpPr>
          <p:spPr>
            <a:xfrm>
              <a:off x="3621" y="840"/>
              <a:ext cx="84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②</a:t>
              </a:r>
              <a:endPara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9224" name="文本框 8"/>
          <p:cNvSpPr txBox="1"/>
          <p:nvPr/>
        </p:nvSpPr>
        <p:spPr>
          <a:xfrm>
            <a:off x="2668588" y="3208338"/>
            <a:ext cx="526415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由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①，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得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         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             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=35-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.     ③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225" name="文本框 9"/>
          <p:cNvSpPr txBox="1"/>
          <p:nvPr/>
        </p:nvSpPr>
        <p:spPr>
          <a:xfrm>
            <a:off x="2593975" y="4513263"/>
            <a:ext cx="5922963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将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 ③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代入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②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中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得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+4(35-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)=94.     ④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  <p:bldP spid="9224" grpId="0"/>
      <p:bldP spid="92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0242" name="组合 7"/>
          <p:cNvGrpSpPr/>
          <p:nvPr/>
        </p:nvGrpSpPr>
        <p:grpSpPr>
          <a:xfrm>
            <a:off x="5230813" y="3729355"/>
            <a:ext cx="2786062" cy="1025525"/>
            <a:chOff x="0" y="0"/>
            <a:chExt cx="4389" cy="1616"/>
          </a:xfrm>
        </p:grpSpPr>
        <p:graphicFrame>
          <p:nvGraphicFramePr>
            <p:cNvPr id="21506" name="对象 1024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0" y="0"/>
            <a:ext cx="3232" cy="16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5" name="" r:id="rId1" imgW="916305" imgH="457835" progId="Equation.DSMT4">
                    <p:embed/>
                  </p:oleObj>
                </mc:Choice>
                <mc:Fallback>
                  <p:oleObj name="" r:id="rId1" imgW="916305" imgH="457835" progId="Equation.DSMT4">
                    <p:embed/>
                    <p:pic>
                      <p:nvPicPr>
                        <p:cNvPr id="0" name="图片 309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3232" cy="16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507" name="文本框 5"/>
            <p:cNvSpPr txBox="1"/>
            <p:nvPr/>
          </p:nvSpPr>
          <p:spPr>
            <a:xfrm>
              <a:off x="3581" y="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①</a:t>
              </a:r>
              <a:endPara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08" name="文本框 6"/>
            <p:cNvSpPr txBox="1"/>
            <p:nvPr/>
          </p:nvSpPr>
          <p:spPr>
            <a:xfrm>
              <a:off x="3621" y="84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②</a:t>
              </a:r>
              <a:endPara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246" name="上箭头 4"/>
          <p:cNvSpPr/>
          <p:nvPr/>
        </p:nvSpPr>
        <p:spPr>
          <a:xfrm>
            <a:off x="6037263" y="3335655"/>
            <a:ext cx="211137" cy="503238"/>
          </a:xfrm>
          <a:prstGeom prst="upArrow">
            <a:avLst>
              <a:gd name="adj1" fmla="val 50000"/>
              <a:gd name="adj2" fmla="val 49732"/>
            </a:avLst>
          </a:prstGeom>
          <a:solidFill>
            <a:srgbClr val="85E0E0"/>
          </a:solidFill>
          <a:ln w="9525" cap="flat" cmpd="sng">
            <a:solidFill>
              <a:srgbClr val="00B0F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7" name="文本框 5"/>
          <p:cNvSpPr txBox="1"/>
          <p:nvPr/>
        </p:nvSpPr>
        <p:spPr>
          <a:xfrm>
            <a:off x="5576888" y="2927668"/>
            <a:ext cx="11080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=35-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x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48" name="组合 1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2900" y="3094355"/>
            <a:ext cx="2028825" cy="166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9" name="文本框 12"/>
          <p:cNvSpPr txBox="1"/>
          <p:nvPr/>
        </p:nvSpPr>
        <p:spPr>
          <a:xfrm>
            <a:off x="6207125" y="3421380"/>
            <a:ext cx="712788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变形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0250" name="文本框 13"/>
          <p:cNvSpPr txBox="1"/>
          <p:nvPr/>
        </p:nvSpPr>
        <p:spPr>
          <a:xfrm>
            <a:off x="7318375" y="2703830"/>
            <a:ext cx="7143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代入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0251" name="下箭头 19"/>
          <p:cNvSpPr/>
          <p:nvPr/>
        </p:nvSpPr>
        <p:spPr>
          <a:xfrm>
            <a:off x="6161088" y="4686618"/>
            <a:ext cx="215900" cy="576262"/>
          </a:xfrm>
          <a:prstGeom prst="downArrow">
            <a:avLst>
              <a:gd name="adj1" fmla="val 50000"/>
              <a:gd name="adj2" fmla="val 50070"/>
            </a:avLst>
          </a:prstGeom>
          <a:solidFill>
            <a:srgbClr val="85E0E0"/>
          </a:solidFill>
          <a:ln w="9525" cap="flat" cmpd="sng">
            <a:solidFill>
              <a:srgbClr val="00B0F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2" name="文本框 20"/>
          <p:cNvSpPr txBox="1"/>
          <p:nvPr/>
        </p:nvSpPr>
        <p:spPr>
          <a:xfrm>
            <a:off x="5384800" y="5247005"/>
            <a:ext cx="23215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+4(35-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)=94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253" name="组合 21"/>
          <p:cNvGrpSpPr/>
          <p:nvPr/>
        </p:nvGrpSpPr>
        <p:grpSpPr>
          <a:xfrm>
            <a:off x="1776095" y="109227"/>
            <a:ext cx="8466455" cy="1894198"/>
            <a:chOff x="0" y="-222"/>
            <a:chExt cx="13984" cy="2984"/>
          </a:xfrm>
        </p:grpSpPr>
        <p:sp>
          <p:nvSpPr>
            <p:cNvPr id="21517" name="TextBox 3"/>
            <p:cNvSpPr txBox="1"/>
            <p:nvPr/>
          </p:nvSpPr>
          <p:spPr>
            <a:xfrm>
              <a:off x="0" y="0"/>
              <a:ext cx="13984" cy="27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黑体" panose="02010609060101010101" pitchFamily="1" charset="-122"/>
                  <a:ea typeface="黑体" panose="02010609060101010101" pitchFamily="1" charset="-122"/>
                </a:rPr>
                <a:t>想一想：</a:t>
              </a:r>
              <a:r>
                <a:rPr lang="en-US" altLang="zh-CN" sz="2400" dirty="0">
                  <a:solidFill>
                    <a:schemeClr val="tx1"/>
                  </a:solidFill>
                  <a:latin typeface="黑体" panose="02010609060101010101" pitchFamily="1" charset="-122"/>
                  <a:ea typeface="黑体" panose="02010609060101010101" pitchFamily="1" charset="-122"/>
                </a:rPr>
                <a:t>(1)</a:t>
              </a:r>
              <a:r>
                <a:rPr lang="zh-CN" altLang="en-US" sz="2400" dirty="0">
                  <a:solidFill>
                    <a:schemeClr val="tx2"/>
                  </a:solidFill>
                  <a:latin typeface="黑体" panose="02010609060101010101" pitchFamily="1" charset="-122"/>
                  <a:ea typeface="黑体" panose="02010609060101010101" pitchFamily="1" charset="-122"/>
                </a:rPr>
                <a:t>由方程组            是怎样得出方程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 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④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的？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dirty="0">
                  <a:solidFill>
                    <a:schemeClr val="tx2"/>
                  </a:solidFill>
                  <a:latin typeface="黑体" panose="02010609060101010101" pitchFamily="1" charset="-122"/>
                  <a:ea typeface="黑体" panose="02010609060101010101" pitchFamily="1" charset="-122"/>
                </a:rPr>
                <a:t>(2)</a:t>
              </a:r>
              <a:r>
                <a:rPr lang="zh-CN" altLang="en-US" sz="2400" dirty="0">
                  <a:solidFill>
                    <a:schemeClr val="tx2"/>
                  </a:solidFill>
                  <a:latin typeface="黑体" panose="02010609060101010101" pitchFamily="1" charset="-122"/>
                  <a:ea typeface="黑体" panose="02010609060101010101" pitchFamily="1" charset="-122"/>
                </a:rPr>
                <a:t>说明方程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④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和方程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*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完全相同的理由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.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dirty="0">
                  <a:solidFill>
                    <a:schemeClr val="tx2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(3)</a:t>
              </a:r>
              <a:r>
                <a:rPr lang="zh-CN" altLang="en-US" sz="2400" dirty="0">
                  <a:solidFill>
                    <a:schemeClr val="tx2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由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④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解出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x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的值以后，怎样求出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y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的相应的值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?</a:t>
              </a:r>
              <a:endParaRPr lang="en-US" altLang="zh-CN" sz="24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21518" name="对象 10254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4888" y="-222"/>
            <a:ext cx="3232" cy="16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4" name="" r:id="rId4" imgW="916305" imgH="457835" progId="Equation.DSMT4">
                    <p:embed/>
                  </p:oleObj>
                </mc:Choice>
                <mc:Fallback>
                  <p:oleObj name="" r:id="rId4" imgW="916305" imgH="457835" progId="Equation.DSMT4">
                    <p:embed/>
                    <p:pic>
                      <p:nvPicPr>
                        <p:cNvPr id="0" name="图片 3093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4888" y="-222"/>
                          <a:ext cx="3232" cy="16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256" name="文本框 19"/>
          <p:cNvSpPr txBox="1"/>
          <p:nvPr/>
        </p:nvSpPr>
        <p:spPr>
          <a:xfrm>
            <a:off x="1847850" y="5732463"/>
            <a:ext cx="7173913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</a:rPr>
              <a:t>(4)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从中你体会到怎样解二元一次方程组吗？</a:t>
            </a:r>
            <a:endParaRPr lang="zh-CN" altLang="en-US" sz="24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0257" name="左箭头 23"/>
          <p:cNvSpPr/>
          <p:nvPr/>
        </p:nvSpPr>
        <p:spPr>
          <a:xfrm>
            <a:off x="4462463" y="5367655"/>
            <a:ext cx="966787" cy="258763"/>
          </a:xfrm>
          <a:prstGeom prst="leftArrow">
            <a:avLst>
              <a:gd name="adj1" fmla="val 50000"/>
              <a:gd name="adj2" fmla="val 49936"/>
            </a:avLst>
          </a:prstGeom>
          <a:solidFill>
            <a:srgbClr val="85E0E0"/>
          </a:solidFill>
          <a:ln w="9525" cap="flat" cmpd="sng">
            <a:solidFill>
              <a:srgbClr val="00B0F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8" name="文本框 24"/>
          <p:cNvSpPr txBox="1"/>
          <p:nvPr/>
        </p:nvSpPr>
        <p:spPr>
          <a:xfrm>
            <a:off x="4589463" y="5046980"/>
            <a:ext cx="712787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求解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0259" name="文本框 25"/>
          <p:cNvSpPr txBox="1"/>
          <p:nvPr/>
        </p:nvSpPr>
        <p:spPr>
          <a:xfrm>
            <a:off x="3641725" y="5281930"/>
            <a:ext cx="8972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=23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260" name="组合 30"/>
          <p:cNvGrpSpPr/>
          <p:nvPr/>
        </p:nvGrpSpPr>
        <p:grpSpPr>
          <a:xfrm>
            <a:off x="3876675" y="3046730"/>
            <a:ext cx="1847850" cy="2316163"/>
            <a:chOff x="0" y="0"/>
            <a:chExt cx="2908" cy="3647"/>
          </a:xfrm>
        </p:grpSpPr>
        <p:sp>
          <p:nvSpPr>
            <p:cNvPr id="21524" name="矩形 28"/>
            <p:cNvSpPr/>
            <p:nvPr/>
          </p:nvSpPr>
          <p:spPr>
            <a:xfrm>
              <a:off x="0" y="245"/>
              <a:ext cx="227" cy="3402"/>
            </a:xfrm>
            <a:prstGeom prst="rect">
              <a:avLst/>
            </a:prstGeom>
            <a:solidFill>
              <a:srgbClr val="85E0E0"/>
            </a:solidFill>
            <a:ln w="9525" cap="flat" cmpd="sng">
              <a:solidFill>
                <a:srgbClr val="00B0F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5" name="右箭头 29"/>
            <p:cNvSpPr/>
            <p:nvPr/>
          </p:nvSpPr>
          <p:spPr>
            <a:xfrm>
              <a:off x="0" y="0"/>
              <a:ext cx="2908" cy="454"/>
            </a:xfrm>
            <a:prstGeom prst="rightArrow">
              <a:avLst>
                <a:gd name="adj1" fmla="val 50000"/>
                <a:gd name="adj2" fmla="val 49759"/>
              </a:avLst>
            </a:prstGeom>
            <a:solidFill>
              <a:srgbClr val="85E0E0"/>
            </a:solidFill>
            <a:ln w="9525" cap="flat" cmpd="sng">
              <a:solidFill>
                <a:srgbClr val="00B0F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263" name="文本框 31"/>
          <p:cNvSpPr txBox="1"/>
          <p:nvPr/>
        </p:nvSpPr>
        <p:spPr>
          <a:xfrm>
            <a:off x="3524250" y="3729355"/>
            <a:ext cx="334963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代入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0264" name="上箭头 32"/>
          <p:cNvSpPr/>
          <p:nvPr/>
        </p:nvSpPr>
        <p:spPr>
          <a:xfrm>
            <a:off x="6084888" y="2386330"/>
            <a:ext cx="287337" cy="635000"/>
          </a:xfrm>
          <a:prstGeom prst="upArrow">
            <a:avLst>
              <a:gd name="adj1" fmla="val 50000"/>
              <a:gd name="adj2" fmla="val 49795"/>
            </a:avLst>
          </a:prstGeom>
          <a:solidFill>
            <a:srgbClr val="85E0E0"/>
          </a:solidFill>
          <a:ln w="9525" cap="flat" cmpd="sng">
            <a:solidFill>
              <a:srgbClr val="00B0F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5" name="文本框 33"/>
          <p:cNvSpPr txBox="1"/>
          <p:nvPr/>
        </p:nvSpPr>
        <p:spPr>
          <a:xfrm>
            <a:off x="5524500" y="2649855"/>
            <a:ext cx="7143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求解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0266" name="文本框 34"/>
          <p:cNvSpPr txBox="1"/>
          <p:nvPr/>
        </p:nvSpPr>
        <p:spPr>
          <a:xfrm>
            <a:off x="5830888" y="2043430"/>
            <a:ext cx="8972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=12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67" name="组合 46"/>
          <p:cNvPicPr>
            <a:picLocks noGrp="1"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35225" y="2264093"/>
            <a:ext cx="3400425" cy="3563937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0268" name="对象 1026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27238" y="3573780"/>
          <a:ext cx="1255712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7" imgW="546735" imgH="457835" progId="Equation.DSMT4">
                  <p:embed/>
                </p:oleObj>
              </mc:Choice>
              <mc:Fallback>
                <p:oleObj name="" r:id="rId7" imgW="546735" imgH="457835" progId="Equation.DSMT4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27238" y="3573780"/>
                        <a:ext cx="1255712" cy="917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800" decel="10000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/>
      <p:bldP spid="10246" grpId="1" bldLvl="0" animBg="1"/>
      <p:bldP spid="10247" grpId="0"/>
      <p:bldP spid="10250" grpId="0"/>
      <p:bldP spid="10251" grpId="0" bldLvl="0" animBg="1"/>
      <p:bldP spid="10252" grpId="1"/>
      <p:bldP spid="10258" grpId="0"/>
      <p:bldP spid="10257" grpId="0" bldLvl="0" animBg="1"/>
      <p:bldP spid="10259" grpId="0"/>
      <p:bldP spid="10263" grpId="0"/>
      <p:bldP spid="10264" grpId="0" bldLvl="0" animBg="1"/>
      <p:bldP spid="10265" grpId="0"/>
      <p:bldP spid="10266" grpId="1"/>
      <p:bldP spid="102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文本框 8194"/>
          <p:cNvSpPr txBox="1"/>
          <p:nvPr/>
        </p:nvSpPr>
        <p:spPr>
          <a:xfrm>
            <a:off x="2057400" y="892175"/>
            <a:ext cx="763587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问题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一个苹果和一个梨的质量合计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200g,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这个苹果的质量加上一个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10g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的砝码恰好与这个梨的质量相等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问苹果和梨的质量各是多少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g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pic>
        <p:nvPicPr>
          <p:cNvPr id="11267" name="图片 8196" descr="1111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0" y="3417888"/>
            <a:ext cx="8229600" cy="2274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矩形 9217"/>
          <p:cNvSpPr/>
          <p:nvPr/>
        </p:nvSpPr>
        <p:spPr>
          <a:xfrm>
            <a:off x="5491163" y="515938"/>
            <a:ext cx="4038600" cy="16002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FFFF00">
                  <a:alpha val="57999"/>
                </a:srgbClr>
              </a:gs>
              <a:gs pos="100000">
                <a:schemeClr val="bg1"/>
              </a:gs>
            </a:gsLst>
            <a:lin ang="5400000" scaled="1"/>
            <a:tileRect/>
          </a:gra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291" name="图片 9218" descr="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4825" y="2365375"/>
            <a:ext cx="1608138" cy="1503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片 9219" descr="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34075" y="2268538"/>
            <a:ext cx="1600200" cy="1620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文本框 9220"/>
          <p:cNvSpPr txBox="1"/>
          <p:nvPr/>
        </p:nvSpPr>
        <p:spPr>
          <a:xfrm>
            <a:off x="4970463" y="2635250"/>
            <a:ext cx="50927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4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endParaRPr lang="en-US" altLang="zh-CN" sz="4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文本框 9221"/>
          <p:cNvSpPr txBox="1"/>
          <p:nvPr/>
        </p:nvSpPr>
        <p:spPr>
          <a:xfrm>
            <a:off x="7608888" y="2636838"/>
            <a:ext cx="2087562" cy="768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4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4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200</a:t>
            </a:r>
            <a:endParaRPr lang="en-US" altLang="zh-CN" sz="4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5" name="文本框 9222"/>
          <p:cNvSpPr txBox="1"/>
          <p:nvPr/>
        </p:nvSpPr>
        <p:spPr>
          <a:xfrm>
            <a:off x="3576638" y="2492375"/>
            <a:ext cx="60198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6600" b="1" i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endParaRPr lang="en-US" altLang="zh-CN" sz="6600" b="1" i="1" dirty="0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2296" name="文本框 9223"/>
          <p:cNvSpPr txBox="1"/>
          <p:nvPr/>
        </p:nvSpPr>
        <p:spPr>
          <a:xfrm>
            <a:off x="6529388" y="2420938"/>
            <a:ext cx="55499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6600" b="1" i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endParaRPr lang="en-US" altLang="zh-CN" sz="6600" b="1" i="1" dirty="0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2297" name="直接连接符 9224"/>
          <p:cNvSpPr/>
          <p:nvPr/>
        </p:nvSpPr>
        <p:spPr>
          <a:xfrm flipH="1">
            <a:off x="7472363" y="2192338"/>
            <a:ext cx="581025" cy="9906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bevel/>
            <a:headEnd type="none" w="med" len="med"/>
            <a:tailEnd type="arrow" w="med" len="sm"/>
          </a:ln>
        </p:spPr>
      </p:sp>
      <p:pic>
        <p:nvPicPr>
          <p:cNvPr id="12298" name="图片 9225" descr="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0363" y="576263"/>
            <a:ext cx="1584325" cy="1616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9" name="图片 9226" descr="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5963" y="576263"/>
            <a:ext cx="1603375" cy="1497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00" name="文本框 9227"/>
          <p:cNvSpPr txBox="1"/>
          <p:nvPr/>
        </p:nvSpPr>
        <p:spPr>
          <a:xfrm>
            <a:off x="4683125" y="1020763"/>
            <a:ext cx="742315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4400" b="1" dirty="0">
                <a:solidFill>
                  <a:srgbClr val="000000"/>
                </a:solidFill>
                <a:latin typeface="Tahoma" panose="020B0604030504040204" pitchFamily="2" charset="0"/>
                <a:ea typeface="华文行楷" panose="02010800040101010101" pitchFamily="2" charset="-122"/>
              </a:rPr>
              <a:t>＝</a:t>
            </a:r>
            <a:endParaRPr lang="zh-CN" altLang="en-US" sz="4400" b="1" dirty="0">
              <a:solidFill>
                <a:srgbClr val="000000"/>
              </a:solidFill>
              <a:latin typeface="Tahoma" panose="020B0604030504040204" pitchFamily="2" charset="0"/>
              <a:ea typeface="华文行楷" panose="02010800040101010101" pitchFamily="2" charset="-122"/>
            </a:endParaRPr>
          </a:p>
        </p:txBody>
      </p:sp>
      <p:sp>
        <p:nvSpPr>
          <p:cNvPr id="12301" name="文本框 9228"/>
          <p:cNvSpPr txBox="1"/>
          <p:nvPr/>
        </p:nvSpPr>
        <p:spPr>
          <a:xfrm>
            <a:off x="7548563" y="1049338"/>
            <a:ext cx="159512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4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+   10</a:t>
            </a:r>
            <a:endParaRPr lang="en-US" altLang="zh-CN" sz="4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2" name="文本框 9229"/>
          <p:cNvSpPr txBox="1"/>
          <p:nvPr/>
        </p:nvSpPr>
        <p:spPr>
          <a:xfrm>
            <a:off x="6384925" y="692150"/>
            <a:ext cx="60198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6600" b="1" i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endParaRPr lang="en-US" altLang="zh-CN" sz="6600" b="1" i="1" dirty="0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2303" name="文本框 9230"/>
          <p:cNvSpPr txBox="1"/>
          <p:nvPr/>
        </p:nvSpPr>
        <p:spPr>
          <a:xfrm>
            <a:off x="3503613" y="763588"/>
            <a:ext cx="55499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6600" b="1" i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endParaRPr lang="en-US" altLang="zh-CN" sz="6600" b="1" i="1" dirty="0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2304" name="矩形 9231"/>
          <p:cNvSpPr/>
          <p:nvPr/>
        </p:nvSpPr>
        <p:spPr>
          <a:xfrm>
            <a:off x="5160963" y="4724400"/>
            <a:ext cx="3228975" cy="166846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FFFF00">
                  <a:alpha val="57999"/>
                </a:srgbClr>
              </a:gs>
              <a:gs pos="100000">
                <a:schemeClr val="bg1"/>
              </a:gs>
            </a:gsLst>
            <a:lin ang="5400000" scaled="1"/>
            <a:tileRect/>
          </a:gra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5" name="文本框 9232"/>
          <p:cNvSpPr txBox="1"/>
          <p:nvPr/>
        </p:nvSpPr>
        <p:spPr>
          <a:xfrm>
            <a:off x="6872288" y="5167313"/>
            <a:ext cx="113030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4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+10</a:t>
            </a:r>
            <a:endParaRPr lang="en-US" altLang="zh-CN" sz="4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6" name="文本框 9233"/>
          <p:cNvSpPr txBox="1"/>
          <p:nvPr/>
        </p:nvSpPr>
        <p:spPr>
          <a:xfrm>
            <a:off x="4368800" y="5084763"/>
            <a:ext cx="50927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4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endParaRPr lang="en-US" altLang="zh-CN" sz="4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7" name="文本框 9234"/>
          <p:cNvSpPr txBox="1"/>
          <p:nvPr/>
        </p:nvSpPr>
        <p:spPr>
          <a:xfrm>
            <a:off x="8256588" y="5084763"/>
            <a:ext cx="2016125" cy="768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4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4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200</a:t>
            </a:r>
            <a:endParaRPr lang="en-US" altLang="zh-CN" sz="4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308" name="图片 9235" descr="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6538" y="4645025"/>
            <a:ext cx="1701800" cy="1550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9" name="图片 9236" descr="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0963" y="4724400"/>
            <a:ext cx="1624012" cy="1550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10" name="文本框 9237"/>
          <p:cNvSpPr txBox="1"/>
          <p:nvPr/>
        </p:nvSpPr>
        <p:spPr>
          <a:xfrm>
            <a:off x="3360738" y="4868863"/>
            <a:ext cx="571500" cy="11068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6600" b="1" i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endParaRPr lang="en-US" altLang="zh-CN" sz="6600" b="1" i="1" dirty="0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2311" name="文本框 9238"/>
          <p:cNvSpPr txBox="1"/>
          <p:nvPr/>
        </p:nvSpPr>
        <p:spPr>
          <a:xfrm>
            <a:off x="5737225" y="4940300"/>
            <a:ext cx="60198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6600" b="1" i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endParaRPr lang="en-US" altLang="zh-CN" sz="6600" b="1" i="1" dirty="0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2312" name="左大括号 9239"/>
          <p:cNvSpPr/>
          <p:nvPr/>
        </p:nvSpPr>
        <p:spPr>
          <a:xfrm>
            <a:off x="2671763" y="820738"/>
            <a:ext cx="382587" cy="2778125"/>
          </a:xfrm>
          <a:prstGeom prst="leftBrace">
            <a:avLst>
              <a:gd name="adj1" fmla="val 60142"/>
              <a:gd name="adj2" fmla="val 50000"/>
            </a:avLst>
          </a:prstGeom>
          <a:noFill/>
          <a:ln w="444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3" name="矩形 9240"/>
          <p:cNvSpPr/>
          <p:nvPr/>
        </p:nvSpPr>
        <p:spPr>
          <a:xfrm>
            <a:off x="6100763" y="2344738"/>
            <a:ext cx="1295400" cy="1524000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4" name="矩形 9241"/>
          <p:cNvSpPr/>
          <p:nvPr/>
        </p:nvSpPr>
        <p:spPr>
          <a:xfrm>
            <a:off x="3052763" y="592138"/>
            <a:ext cx="1295400" cy="1524000"/>
          </a:xfrm>
          <a:prstGeom prst="rect">
            <a:avLst/>
          </a:prstGeom>
          <a:noFill/>
          <a:ln w="412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5" name="矩形 9242"/>
          <p:cNvSpPr/>
          <p:nvPr/>
        </p:nvSpPr>
        <p:spPr>
          <a:xfrm>
            <a:off x="3035300" y="600075"/>
            <a:ext cx="1295400" cy="1524000"/>
          </a:xfrm>
          <a:prstGeom prst="rect">
            <a:avLst/>
          </a:prstGeom>
          <a:noFill/>
          <a:ln w="412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6" name="下箭头 9243"/>
          <p:cNvSpPr/>
          <p:nvPr/>
        </p:nvSpPr>
        <p:spPr>
          <a:xfrm>
            <a:off x="6745288" y="3932238"/>
            <a:ext cx="304800" cy="762000"/>
          </a:xfrm>
          <a:prstGeom prst="downArrow">
            <a:avLst>
              <a:gd name="adj1" fmla="val 50000"/>
              <a:gd name="adj2" fmla="val 62500"/>
            </a:avLst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2700000" scaled="1"/>
            <a:tileRect/>
          </a:gra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7" name="矩形 9244"/>
          <p:cNvSpPr/>
          <p:nvPr/>
        </p:nvSpPr>
        <p:spPr>
          <a:xfrm>
            <a:off x="6096000" y="2347913"/>
            <a:ext cx="1295400" cy="15240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8" name="下箭头 9245"/>
          <p:cNvSpPr/>
          <p:nvPr/>
        </p:nvSpPr>
        <p:spPr>
          <a:xfrm>
            <a:off x="3586163" y="3868738"/>
            <a:ext cx="304800" cy="762000"/>
          </a:xfrm>
          <a:prstGeom prst="downArrow">
            <a:avLst>
              <a:gd name="adj1" fmla="val 50000"/>
              <a:gd name="adj2" fmla="val 62500"/>
            </a:avLst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2700000" scaled="1"/>
            <a:tileRect/>
          </a:gra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9" name="下箭头 9246"/>
          <p:cNvSpPr/>
          <p:nvPr/>
        </p:nvSpPr>
        <p:spPr>
          <a:xfrm>
            <a:off x="9377363" y="3792538"/>
            <a:ext cx="304800" cy="762000"/>
          </a:xfrm>
          <a:prstGeom prst="downArrow">
            <a:avLst>
              <a:gd name="adj1" fmla="val 50000"/>
              <a:gd name="adj2" fmla="val 62500"/>
            </a:avLst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2700000" scaled="1"/>
            <a:tileRect/>
          </a:gra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229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" fill="hold"/>
                                        <p:tgtEl>
                                          <p:spTgt spid="1229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" fill="hold"/>
                                        <p:tgtEl>
                                          <p:spTgt spid="1230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" fill="hold"/>
                                        <p:tgtEl>
                                          <p:spTgt spid="123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" fill="hold"/>
                                        <p:tgtEl>
                                          <p:spTgt spid="1229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" fill="hold"/>
                                        <p:tgtEl>
                                          <p:spTgt spid="1229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" fill="hold"/>
                                        <p:tgtEl>
                                          <p:spTgt spid="1229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1229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123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1229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3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" fill="hold"/>
                                        <p:tgtEl>
                                          <p:spTgt spid="1230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" fill="hold"/>
                                        <p:tgtEl>
                                          <p:spTgt spid="1230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10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100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" fill="hold"/>
                                        <p:tgtEl>
                                          <p:spTgt spid="1230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" fill="hold"/>
                                        <p:tgtEl>
                                          <p:spTgt spid="1230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" fill="hold"/>
                                        <p:tgtEl>
                                          <p:spTgt spid="1230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2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2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2000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72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200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72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20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2000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72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20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2000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72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0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0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20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20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0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2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2000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72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0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000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200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72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00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20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2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4" grpId="0"/>
      <p:bldP spid="12295" grpId="0"/>
      <p:bldP spid="12296" grpId="0"/>
      <p:bldP spid="12300" grpId="0"/>
      <p:bldP spid="12301" grpId="0"/>
      <p:bldP spid="12302" grpId="0"/>
      <p:bldP spid="12303" grpId="0"/>
      <p:bldP spid="12305" grpId="0"/>
      <p:bldP spid="12310" grpId="0"/>
      <p:bldP spid="123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Rectangle 2"/>
          <p:cNvSpPr/>
          <p:nvPr/>
        </p:nvSpPr>
        <p:spPr>
          <a:xfrm>
            <a:off x="3284538" y="749300"/>
            <a:ext cx="1143000" cy="457200"/>
          </a:xfrm>
          <a:prstGeom prst="rect">
            <a:avLst/>
          </a:prstGeom>
          <a:solidFill>
            <a:srgbClr val="FF99FF"/>
          </a:solidFill>
          <a:ln w="9525" cap="flat" cmpd="sng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3315" name="Text Box 45"/>
          <p:cNvSpPr txBox="1"/>
          <p:nvPr/>
        </p:nvSpPr>
        <p:spPr>
          <a:xfrm>
            <a:off x="2273300" y="1470025"/>
            <a:ext cx="3429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x   +     y        = 200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3316" name="Text Box 46"/>
          <p:cNvSpPr txBox="1"/>
          <p:nvPr/>
        </p:nvSpPr>
        <p:spPr>
          <a:xfrm>
            <a:off x="2273300" y="693738"/>
            <a:ext cx="2438400" cy="521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y =   x + 10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3317" name="AutoShape 47"/>
          <p:cNvSpPr/>
          <p:nvPr/>
        </p:nvSpPr>
        <p:spPr>
          <a:xfrm>
            <a:off x="2425700" y="1074738"/>
            <a:ext cx="152400" cy="685800"/>
          </a:xfrm>
          <a:prstGeom prst="leftBrace">
            <a:avLst>
              <a:gd name="adj1" fmla="val 3750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3318" name="Text Box 63"/>
          <p:cNvSpPr txBox="1"/>
          <p:nvPr/>
        </p:nvSpPr>
        <p:spPr>
          <a:xfrm>
            <a:off x="3395663" y="1546225"/>
            <a:ext cx="1219200" cy="521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(x+10)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3319" name="Line 64"/>
          <p:cNvSpPr/>
          <p:nvPr/>
        </p:nvSpPr>
        <p:spPr>
          <a:xfrm>
            <a:off x="3873500" y="1227138"/>
            <a:ext cx="0" cy="3048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0" name="AutoShape 65"/>
          <p:cNvSpPr/>
          <p:nvPr/>
        </p:nvSpPr>
        <p:spPr>
          <a:xfrm>
            <a:off x="6324600" y="1150938"/>
            <a:ext cx="914400" cy="3048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sz="2800" dirty="0">
              <a:solidFill>
                <a:srgbClr val="0000CC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3321" name="Text Box 66"/>
          <p:cNvSpPr txBox="1"/>
          <p:nvPr/>
        </p:nvSpPr>
        <p:spPr>
          <a:xfrm>
            <a:off x="7251700" y="998538"/>
            <a:ext cx="2743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x +( x +10) = 200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3322" name="Text Box 67"/>
          <p:cNvSpPr txBox="1"/>
          <p:nvPr/>
        </p:nvSpPr>
        <p:spPr>
          <a:xfrm>
            <a:off x="5486400" y="693738"/>
            <a:ext cx="533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①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3323" name="Text Box 68"/>
          <p:cNvSpPr txBox="1"/>
          <p:nvPr/>
        </p:nvSpPr>
        <p:spPr>
          <a:xfrm>
            <a:off x="5486400" y="1531938"/>
            <a:ext cx="457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②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3324" name="AutoShape 69"/>
          <p:cNvSpPr/>
          <p:nvPr/>
        </p:nvSpPr>
        <p:spPr>
          <a:xfrm>
            <a:off x="2644775" y="2312988"/>
            <a:ext cx="914400" cy="3048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3325" name="Text Box 70"/>
          <p:cNvSpPr txBox="1"/>
          <p:nvPr/>
        </p:nvSpPr>
        <p:spPr>
          <a:xfrm>
            <a:off x="3505200" y="2160588"/>
            <a:ext cx="1371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x = 95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3326" name="AutoShape 71"/>
          <p:cNvSpPr/>
          <p:nvPr/>
        </p:nvSpPr>
        <p:spPr>
          <a:xfrm>
            <a:off x="4733925" y="2298700"/>
            <a:ext cx="914400" cy="3048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3327" name="Text Box 73"/>
          <p:cNvSpPr txBox="1"/>
          <p:nvPr/>
        </p:nvSpPr>
        <p:spPr>
          <a:xfrm>
            <a:off x="5791200" y="2139950"/>
            <a:ext cx="1371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y = 105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13328" name="Group 74"/>
          <p:cNvGrpSpPr/>
          <p:nvPr/>
        </p:nvGrpSpPr>
        <p:grpSpPr>
          <a:xfrm>
            <a:off x="2052955" y="4130990"/>
            <a:ext cx="6263640" cy="1044260"/>
            <a:chOff x="0" y="5"/>
            <a:chExt cx="2976" cy="658"/>
          </a:xfrm>
        </p:grpSpPr>
        <p:sp>
          <p:nvSpPr>
            <p:cNvPr id="24592" name="Text Box 75"/>
            <p:cNvSpPr txBox="1"/>
            <p:nvPr/>
          </p:nvSpPr>
          <p:spPr>
            <a:xfrm>
              <a:off x="0" y="187"/>
              <a:ext cx="2976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所以方程组                     的解是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pSp>
          <p:nvGrpSpPr>
            <p:cNvPr id="24593" name="Group 76"/>
            <p:cNvGrpSpPr/>
            <p:nvPr/>
          </p:nvGrpSpPr>
          <p:grpSpPr>
            <a:xfrm>
              <a:off x="662" y="5"/>
              <a:ext cx="1375" cy="658"/>
              <a:chOff x="-216" y="5"/>
              <a:chExt cx="1375" cy="658"/>
            </a:xfrm>
          </p:grpSpPr>
          <p:sp>
            <p:nvSpPr>
              <p:cNvPr id="24594" name="Text Box 77"/>
              <p:cNvSpPr txBox="1"/>
              <p:nvPr/>
            </p:nvSpPr>
            <p:spPr>
              <a:xfrm>
                <a:off x="-162" y="5"/>
                <a:ext cx="1248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800" dirty="0">
                    <a:latin typeface="Times New Roman" panose="02020603050405020304" pitchFamily="2" charset="0"/>
                    <a:ea typeface="黑体" panose="02010609060101010101" pitchFamily="1" charset="-122"/>
                  </a:rPr>
                  <a:t>y  = x + 10</a:t>
                </a:r>
                <a:endPara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endParaRPr>
              </a:p>
            </p:txBody>
          </p:sp>
          <p:sp>
            <p:nvSpPr>
              <p:cNvPr id="24595" name="Text Box 78"/>
              <p:cNvSpPr txBox="1"/>
              <p:nvPr/>
            </p:nvSpPr>
            <p:spPr>
              <a:xfrm>
                <a:off x="-216" y="334"/>
                <a:ext cx="1375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800" dirty="0">
                    <a:latin typeface="Times New Roman" panose="02020603050405020304" pitchFamily="2" charset="0"/>
                    <a:ea typeface="黑体" panose="02010609060101010101" pitchFamily="1" charset="-122"/>
                  </a:rPr>
                  <a:t>x + y = 200</a:t>
                </a:r>
                <a:endPara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endParaRPr>
              </a:p>
            </p:txBody>
          </p:sp>
          <p:sp>
            <p:nvSpPr>
              <p:cNvPr id="24596" name="AutoShape 79"/>
              <p:cNvSpPr/>
              <p:nvPr/>
            </p:nvSpPr>
            <p:spPr>
              <a:xfrm>
                <a:off x="17" y="187"/>
                <a:ext cx="48" cy="336"/>
              </a:xfrm>
              <a:prstGeom prst="leftBrace">
                <a:avLst>
                  <a:gd name="adj1" fmla="val 57750"/>
                  <a:gd name="adj2" fmla="val 50000"/>
                </a:avLst>
              </a:prstGeom>
              <a:noFill/>
              <a:ln w="285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/>
                <a:endPara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endParaRPr>
              </a:p>
            </p:txBody>
          </p:sp>
        </p:grpSp>
      </p:grpSp>
      <p:grpSp>
        <p:nvGrpSpPr>
          <p:cNvPr id="13334" name="Group 80"/>
          <p:cNvGrpSpPr/>
          <p:nvPr/>
        </p:nvGrpSpPr>
        <p:grpSpPr>
          <a:xfrm>
            <a:off x="6808788" y="4295775"/>
            <a:ext cx="1458912" cy="823909"/>
            <a:chOff x="0" y="0"/>
            <a:chExt cx="708" cy="518"/>
          </a:xfrm>
        </p:grpSpPr>
        <p:sp>
          <p:nvSpPr>
            <p:cNvPr id="24598" name="AutoShape 81"/>
            <p:cNvSpPr/>
            <p:nvPr/>
          </p:nvSpPr>
          <p:spPr>
            <a:xfrm>
              <a:off x="0" y="102"/>
              <a:ext cx="48" cy="288"/>
            </a:xfrm>
            <a:prstGeom prst="leftBrace">
              <a:avLst>
                <a:gd name="adj1" fmla="val 50000"/>
                <a:gd name="adj2" fmla="val 50000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24599" name="Text Box 82"/>
            <p:cNvSpPr txBox="1"/>
            <p:nvPr/>
          </p:nvSpPr>
          <p:spPr>
            <a:xfrm>
              <a:off x="36" y="0"/>
              <a:ext cx="672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x = 95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，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y =105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.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</p:grpSp>
      <p:sp>
        <p:nvSpPr>
          <p:cNvPr id="13337" name="Text Box 83"/>
          <p:cNvSpPr txBox="1"/>
          <p:nvPr/>
        </p:nvSpPr>
        <p:spPr>
          <a:xfrm>
            <a:off x="1991995" y="5516880"/>
            <a:ext cx="5330825" cy="521970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ys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求方程组解的过程叫做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解方程组</a:t>
            </a:r>
            <a:endParaRPr lang="zh-CN" altLang="en-US" sz="2800" dirty="0">
              <a:solidFill>
                <a:srgbClr val="FF33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3338" name="Text Box 131"/>
          <p:cNvSpPr txBox="1"/>
          <p:nvPr/>
        </p:nvSpPr>
        <p:spPr>
          <a:xfrm>
            <a:off x="2060575" y="2754313"/>
            <a:ext cx="813435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将未知数的个数由多化少，逐一解决的思想，叫做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消元思想.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3339" name="Text Box 133"/>
          <p:cNvSpPr txBox="1"/>
          <p:nvPr/>
        </p:nvSpPr>
        <p:spPr>
          <a:xfrm>
            <a:off x="6324600" y="568325"/>
            <a:ext cx="7620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转化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800"/>
                            </p:stCondLst>
                            <p:childTnLst>
                              <p:par>
                                <p:cTn id="66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0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103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6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9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2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5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8" dur="5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nimBg="1"/>
      <p:bldP spid="13315" grpId="0"/>
      <p:bldP spid="13316" grpId="0" bldLvl="0" animBg="1"/>
      <p:bldP spid="13317" grpId="0" bldLvl="0" animBg="1"/>
      <p:bldP spid="13318" grpId="0" bldLvl="0" animBg="1"/>
      <p:bldP spid="13318" grpId="1" bldLvl="0" animBg="1"/>
      <p:bldP spid="13320" grpId="0" bldLvl="0" animBg="1"/>
      <p:bldP spid="13321" grpId="0"/>
      <p:bldP spid="13322" grpId="0"/>
      <p:bldP spid="13323" grpId="0"/>
      <p:bldP spid="13324" grpId="0" bldLvl="0" animBg="1"/>
      <p:bldP spid="13324" grpId="1" bldLvl="0" animBg="1"/>
      <p:bldP spid="13325" grpId="0"/>
      <p:bldP spid="13325" grpId="1"/>
      <p:bldP spid="13326" grpId="0" bldLvl="0" animBg="1"/>
      <p:bldP spid="13326" grpId="1" bldLvl="0" animBg="1"/>
      <p:bldP spid="13327" grpId="0"/>
      <p:bldP spid="13327" grpId="1"/>
      <p:bldP spid="13337" grpId="0" bldLvl="0" animBg="1"/>
      <p:bldP spid="13337" grpId="1" bldLvl="0" animBg="1"/>
      <p:bldP spid="13338" grpId="0"/>
      <p:bldP spid="133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1" name="圆角矩形 31"/>
          <p:cNvSpPr/>
          <p:nvPr/>
        </p:nvSpPr>
        <p:spPr>
          <a:xfrm>
            <a:off x="1965325" y="836613"/>
            <a:ext cx="1501775" cy="550862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要点归纳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339" name="文本框 1"/>
          <p:cNvSpPr txBox="1"/>
          <p:nvPr/>
        </p:nvSpPr>
        <p:spPr>
          <a:xfrm>
            <a:off x="1847850" y="1657350"/>
            <a:ext cx="61912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解二元一次方程组的基本思路“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消元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”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pSp>
        <p:nvGrpSpPr>
          <p:cNvPr id="14340" name="组合 10242"/>
          <p:cNvGrpSpPr/>
          <p:nvPr/>
        </p:nvGrpSpPr>
        <p:grpSpPr>
          <a:xfrm>
            <a:off x="2208213" y="2346325"/>
            <a:ext cx="6956425" cy="1209675"/>
            <a:chOff x="0" y="0"/>
            <a:chExt cx="4139" cy="762"/>
          </a:xfrm>
        </p:grpSpPr>
        <p:sp>
          <p:nvSpPr>
            <p:cNvPr id="25604" name="矩形 10243"/>
            <p:cNvSpPr/>
            <p:nvPr/>
          </p:nvSpPr>
          <p:spPr>
            <a:xfrm>
              <a:off x="0" y="231"/>
              <a:ext cx="1590" cy="329"/>
            </a:xfrm>
            <a:prstGeom prst="rect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chemeClr val="tx2"/>
                  </a:solidFill>
                  <a:latin typeface="黑体" panose="02010609060101010101" pitchFamily="1" charset="-122"/>
                  <a:ea typeface="黑体" panose="02010609060101010101" pitchFamily="1" charset="-122"/>
                </a:rPr>
                <a:t>二元一次方程组</a:t>
              </a:r>
              <a:endParaRPr lang="zh-CN" altLang="en-US" sz="2800" dirty="0">
                <a:solidFill>
                  <a:schemeClr val="tx2"/>
                </a:solidFill>
                <a:latin typeface="黑体" panose="02010609060101010101" pitchFamily="1" charset="-122"/>
                <a:ea typeface="黑体" panose="02010609060101010101" pitchFamily="1" charset="-122"/>
              </a:endParaRPr>
            </a:p>
          </p:txBody>
        </p:sp>
        <p:sp>
          <p:nvSpPr>
            <p:cNvPr id="25605" name="矩形 10244"/>
            <p:cNvSpPr/>
            <p:nvPr/>
          </p:nvSpPr>
          <p:spPr>
            <a:xfrm>
              <a:off x="2761" y="226"/>
              <a:ext cx="1378" cy="329"/>
            </a:xfrm>
            <a:prstGeom prst="rect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chemeClr val="tx2"/>
                  </a:solidFill>
                  <a:latin typeface="黑体" panose="02010609060101010101" pitchFamily="1" charset="-122"/>
                  <a:ea typeface="黑体" panose="02010609060101010101" pitchFamily="1" charset="-122"/>
                </a:rPr>
                <a:t>一元一次方程</a:t>
              </a:r>
              <a:endParaRPr lang="zh-CN" altLang="en-US" sz="2800" dirty="0">
                <a:solidFill>
                  <a:schemeClr val="tx2"/>
                </a:solidFill>
                <a:latin typeface="黑体" panose="02010609060101010101" pitchFamily="1" charset="-122"/>
                <a:ea typeface="黑体" panose="02010609060101010101" pitchFamily="1" charset="-122"/>
              </a:endParaRPr>
            </a:p>
          </p:txBody>
        </p:sp>
        <p:sp>
          <p:nvSpPr>
            <p:cNvPr id="25606" name="右箭头 10245"/>
            <p:cNvSpPr/>
            <p:nvPr/>
          </p:nvSpPr>
          <p:spPr>
            <a:xfrm>
              <a:off x="1657" y="317"/>
              <a:ext cx="1056" cy="144"/>
            </a:xfrm>
            <a:prstGeom prst="rightArrow">
              <a:avLst>
                <a:gd name="adj1" fmla="val 50000"/>
                <a:gd name="adj2" fmla="val 182959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endParaRPr>
            </a:p>
          </p:txBody>
        </p:sp>
        <p:sp>
          <p:nvSpPr>
            <p:cNvPr id="25607" name="文本框 10246"/>
            <p:cNvSpPr txBox="1"/>
            <p:nvPr/>
          </p:nvSpPr>
          <p:spPr>
            <a:xfrm>
              <a:off x="1877" y="0"/>
              <a:ext cx="53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latin typeface="黑体" panose="02010609060101010101" pitchFamily="1" charset="-122"/>
                  <a:ea typeface="黑体" panose="02010609060101010101" pitchFamily="1" charset="-122"/>
                </a:rPr>
                <a:t>消元</a:t>
              </a:r>
              <a:endPara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endParaRPr>
            </a:p>
          </p:txBody>
        </p:sp>
        <p:sp>
          <p:nvSpPr>
            <p:cNvPr id="25608" name="文本框 10247"/>
            <p:cNvSpPr txBox="1"/>
            <p:nvPr/>
          </p:nvSpPr>
          <p:spPr>
            <a:xfrm>
              <a:off x="1882" y="433"/>
              <a:ext cx="63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latin typeface="黑体" panose="02010609060101010101" pitchFamily="1" charset="-122"/>
                  <a:ea typeface="黑体" panose="02010609060101010101" pitchFamily="1" charset="-122"/>
                </a:rPr>
                <a:t>转化</a:t>
              </a:r>
              <a:endPara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endParaRPr>
            </a:p>
          </p:txBody>
        </p:sp>
      </p:grpSp>
      <p:sp>
        <p:nvSpPr>
          <p:cNvPr id="14346" name="矩形 10250"/>
          <p:cNvSpPr/>
          <p:nvPr/>
        </p:nvSpPr>
        <p:spPr>
          <a:xfrm>
            <a:off x="1846263" y="3717925"/>
            <a:ext cx="7751762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用“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代入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”的方法进行“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消元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”，这种解方程组的方法称为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代入消元法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，简称代入法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 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4347" name="文本框 10251"/>
          <p:cNvSpPr txBox="1"/>
          <p:nvPr/>
        </p:nvSpPr>
        <p:spPr>
          <a:xfrm>
            <a:off x="1774825" y="5300663"/>
            <a:ext cx="7273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代入法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是解二元一次方程组常用的方法之一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endParaRPr lang="en-US" altLang="zh-CN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" fill="hold"/>
                                        <p:tgtEl>
                                          <p:spTgt spid="1434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6" grpId="0"/>
      <p:bldP spid="1434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5" name="圆角矩形 31"/>
          <p:cNvSpPr/>
          <p:nvPr/>
        </p:nvSpPr>
        <p:spPr>
          <a:xfrm>
            <a:off x="1800225" y="642938"/>
            <a:ext cx="1762125" cy="512762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典例精析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6626" name="组合 8"/>
          <p:cNvGrpSpPr/>
          <p:nvPr/>
        </p:nvGrpSpPr>
        <p:grpSpPr>
          <a:xfrm>
            <a:off x="1890713" y="1374775"/>
            <a:ext cx="7718425" cy="1028698"/>
            <a:chOff x="0" y="0"/>
            <a:chExt cx="12154" cy="1621"/>
          </a:xfrm>
        </p:grpSpPr>
        <p:sp>
          <p:nvSpPr>
            <p:cNvPr id="26627" name="文本框 3"/>
            <p:cNvSpPr txBox="1"/>
            <p:nvPr/>
          </p:nvSpPr>
          <p:spPr>
            <a:xfrm>
              <a:off x="0" y="374"/>
              <a:ext cx="12154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黑体" panose="02010609060101010101" pitchFamily="1" charset="-122"/>
                  <a:ea typeface="黑体" panose="02010609060101010101" pitchFamily="1" charset="-122"/>
                </a:rPr>
                <a:t>例</a:t>
              </a:r>
              <a:r>
                <a:rPr lang="en-US" altLang="zh-CN" sz="2800" dirty="0">
                  <a:solidFill>
                    <a:schemeClr val="accent1"/>
                  </a:solidFill>
                  <a:latin typeface="黑体" panose="02010609060101010101" pitchFamily="1" charset="-122"/>
                  <a:ea typeface="黑体" panose="02010609060101010101" pitchFamily="1" charset="-122"/>
                </a:rPr>
                <a:t>1</a:t>
              </a:r>
              <a:r>
                <a:rPr lang="en-US" altLang="zh-CN" sz="2800" dirty="0">
                  <a:solidFill>
                    <a:srgbClr val="269999"/>
                  </a:solidFill>
                  <a:latin typeface="黑体" panose="02010609060101010101" pitchFamily="1" charset="-122"/>
                  <a:ea typeface="黑体" panose="02010609060101010101" pitchFamily="1" charset="-122"/>
                </a:rPr>
                <a:t> </a:t>
              </a:r>
              <a:r>
                <a:rPr lang="en-US" altLang="zh-CN" sz="2800" dirty="0">
                  <a:latin typeface="黑体" panose="02010609060101010101" pitchFamily="1" charset="-122"/>
                  <a:ea typeface="黑体" panose="02010609060101010101" pitchFamily="1" charset="-122"/>
                </a:rPr>
                <a:t> </a:t>
              </a:r>
              <a:r>
                <a:rPr lang="zh-CN" altLang="en-US" sz="2800" dirty="0">
                  <a:latin typeface="黑体" panose="02010609060101010101" pitchFamily="1" charset="-122"/>
                  <a:ea typeface="黑体" panose="02010609060101010101" pitchFamily="1" charset="-122"/>
                </a:rPr>
                <a:t>求二元一次方程组             的解</a:t>
              </a:r>
              <a:r>
                <a:rPr lang="en-US" altLang="zh-CN" sz="2800" dirty="0">
                  <a:latin typeface="黑体" panose="02010609060101010101" pitchFamily="1" charset="-122"/>
                  <a:ea typeface="黑体" panose="02010609060101010101" pitchFamily="1" charset="-122"/>
                </a:rPr>
                <a:t>.</a:t>
              </a:r>
              <a:r>
                <a:rPr lang="zh-CN" altLang="en-US" sz="2800" dirty="0">
                  <a:latin typeface="黑体" panose="02010609060101010101" pitchFamily="1" charset="-122"/>
                  <a:ea typeface="黑体" panose="02010609060101010101" pitchFamily="1" charset="-122"/>
                </a:rPr>
                <a:t>                   </a:t>
              </a:r>
              <a:endPara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endParaRPr>
            </a:p>
          </p:txBody>
        </p:sp>
        <p:grpSp>
          <p:nvGrpSpPr>
            <p:cNvPr id="26628" name="组合 7"/>
            <p:cNvGrpSpPr/>
            <p:nvPr/>
          </p:nvGrpSpPr>
          <p:grpSpPr>
            <a:xfrm>
              <a:off x="6044" y="0"/>
              <a:ext cx="3301" cy="1621"/>
              <a:chOff x="0" y="0"/>
              <a:chExt cx="3301" cy="1621"/>
            </a:xfrm>
          </p:grpSpPr>
          <p:graphicFrame>
            <p:nvGraphicFramePr>
              <p:cNvPr id="26629" name="对象 15365">
                <a:hlinkClick r:id="" action="ppaction://ole?verb="/>
              </p:cNvPr>
              <p:cNvGraphicFramePr>
                <a:graphicFrameLocks noChangeAspect="1"/>
              </p:cNvGraphicFramePr>
              <p:nvPr/>
            </p:nvGraphicFramePr>
            <p:xfrm>
              <a:off x="0" y="0"/>
              <a:ext cx="2694" cy="161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79" name="" r:id="rId1" imgW="763270" imgH="457835" progId="Equation.DSMT4">
                      <p:embed/>
                    </p:oleObj>
                  </mc:Choice>
                  <mc:Fallback>
                    <p:oleObj name="" r:id="rId1" imgW="763270" imgH="457835" progId="Equation.DSMT4">
                      <p:embed/>
                      <p:pic>
                        <p:nvPicPr>
                          <p:cNvPr id="0" name="图片 3078"/>
                          <p:cNvPicPr/>
                          <p:nvPr/>
                        </p:nvPicPr>
                        <p:blipFill>
                          <a:blip r:embed="rId2"/>
                          <a:stretch>
                            <a:fillRect/>
                          </a:stretch>
                        </p:blipFill>
                        <p:spPr>
                          <a:xfrm>
                            <a:off x="0" y="0"/>
                            <a:ext cx="2694" cy="1616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6630" name="文本框 5"/>
              <p:cNvSpPr txBox="1"/>
              <p:nvPr/>
            </p:nvSpPr>
            <p:spPr>
              <a:xfrm>
                <a:off x="2493" y="56"/>
                <a:ext cx="768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zh-CN" altLang="en-US" sz="2400" dirty="0">
                    <a:latin typeface="Arial" panose="020B0604020202020204" pitchFamily="34" charset="0"/>
                    <a:ea typeface="宋体" panose="02010600030101010101" pitchFamily="2" charset="-122"/>
                  </a:rPr>
                  <a:t>①</a:t>
                </a:r>
                <a:endPara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631" name="文本框 6"/>
              <p:cNvSpPr txBox="1"/>
              <p:nvPr/>
            </p:nvSpPr>
            <p:spPr>
              <a:xfrm>
                <a:off x="2533" y="896"/>
                <a:ext cx="768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zh-CN" altLang="en-US" sz="2400" dirty="0">
                    <a:latin typeface="Arial" panose="020B0604020202020204" pitchFamily="34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②</a:t>
                </a:r>
                <a:endPara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15369" name="文本框 9"/>
          <p:cNvSpPr txBox="1"/>
          <p:nvPr/>
        </p:nvSpPr>
        <p:spPr>
          <a:xfrm>
            <a:off x="2044700" y="2400300"/>
            <a:ext cx="6945313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解：将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 ①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代入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②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中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得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+2(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-6)=9.  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15370" name="文本框 10"/>
          <p:cNvSpPr txBox="1"/>
          <p:nvPr/>
        </p:nvSpPr>
        <p:spPr>
          <a:xfrm>
            <a:off x="2830513" y="3136900"/>
            <a:ext cx="55276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解这个一元一次方程，得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=7.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15371" name="文本框 11"/>
          <p:cNvSpPr txBox="1"/>
          <p:nvPr/>
        </p:nvSpPr>
        <p:spPr>
          <a:xfrm>
            <a:off x="2830513" y="3873500"/>
            <a:ext cx="5160962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将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=7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代入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①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中，得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=1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. 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pSp>
        <p:nvGrpSpPr>
          <p:cNvPr id="15372" name="组合 14"/>
          <p:cNvGrpSpPr/>
          <p:nvPr/>
        </p:nvGrpSpPr>
        <p:grpSpPr>
          <a:xfrm>
            <a:off x="2830513" y="4678363"/>
            <a:ext cx="6945312" cy="1020762"/>
            <a:chOff x="0" y="0"/>
            <a:chExt cx="10938" cy="1609"/>
          </a:xfrm>
        </p:grpSpPr>
        <p:sp>
          <p:nvSpPr>
            <p:cNvPr id="26636" name="文本框 12"/>
            <p:cNvSpPr txBox="1"/>
            <p:nvPr/>
          </p:nvSpPr>
          <p:spPr>
            <a:xfrm>
              <a:off x="0" y="103"/>
              <a:ext cx="10938" cy="11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所以，原方程组的解为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26637" name="对象 15373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5867" y="0"/>
            <a:ext cx="1392" cy="16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1" name="" r:id="rId3" imgW="471805" imgH="459105" progId="Equation.DSMT4">
                    <p:embed/>
                  </p:oleObj>
                </mc:Choice>
                <mc:Fallback>
                  <p:oleObj name="" r:id="rId3" imgW="471805" imgH="459105" progId="Equation.DSMT4">
                    <p:embed/>
                    <p:pic>
                      <p:nvPicPr>
                        <p:cNvPr id="0" name="图片 308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867" y="0"/>
                          <a:ext cx="1392" cy="160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375" name="组合 4"/>
          <p:cNvGrpSpPr/>
          <p:nvPr/>
        </p:nvGrpSpPr>
        <p:grpSpPr>
          <a:xfrm>
            <a:off x="6734175" y="4286250"/>
            <a:ext cx="3743960" cy="2085023"/>
            <a:chOff x="0" y="0"/>
            <a:chExt cx="5897" cy="328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6639" name="圆角矩形标注 3"/>
            <p:cNvSpPr/>
            <p:nvPr/>
          </p:nvSpPr>
          <p:spPr>
            <a:xfrm>
              <a:off x="0" y="0"/>
              <a:ext cx="5897" cy="3285"/>
            </a:xfrm>
            <a:prstGeom prst="wedgeRoundRectCallout">
              <a:avLst>
                <a:gd name="adj1" fmla="val -37486"/>
                <a:gd name="adj2" fmla="val -70907"/>
                <a:gd name="adj3" fmla="val 16667"/>
              </a:avLst>
            </a:prstGeom>
            <a:grpFill/>
            <a:ln w="9525" cap="flat" cmpd="sng">
              <a:solidFill>
                <a:srgbClr val="CA5A87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/>
            <a:p>
              <a:endPara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40" name="文本框 2"/>
            <p:cNvSpPr txBox="1"/>
            <p:nvPr/>
          </p:nvSpPr>
          <p:spPr>
            <a:xfrm>
              <a:off x="87" y="118"/>
              <a:ext cx="5724" cy="3053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25000"/>
                </a:lnSpc>
              </a:pPr>
              <a:r>
                <a:rPr lang="zh-CN" altLang="en-US" sz="2400" dirty="0">
                  <a:solidFill>
                    <a:schemeClr val="tx1"/>
                  </a:solidFill>
                  <a:latin typeface="黑体" panose="02010609060101010101" pitchFamily="1" charset="-122"/>
                  <a:ea typeface="黑体" panose="02010609060101010101" pitchFamily="1" charset="-122"/>
                </a:rPr>
                <a:t>当方程组中有一个方程为</a:t>
              </a:r>
              <a:r>
                <a:rPr lang="en-US" altLang="zh-CN" sz="24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y</a:t>
              </a:r>
              <a:r>
                <a:rPr lang="en-US" altLang="zh-CN" sz="24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=</a:t>
              </a:r>
              <a:r>
                <a:rPr lang="en-US" altLang="zh-CN" sz="24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ax</a:t>
              </a:r>
              <a:r>
                <a:rPr lang="en-US" altLang="zh-CN" sz="24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+</a:t>
              </a:r>
              <a:r>
                <a:rPr lang="en-US" altLang="zh-CN" sz="24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b</a:t>
              </a:r>
              <a:r>
                <a:rPr lang="zh-CN" altLang="en-US" sz="2400" dirty="0">
                  <a:solidFill>
                    <a:schemeClr val="tx1"/>
                  </a:solidFill>
                  <a:latin typeface="黑体" panose="02010609060101010101" pitchFamily="1" charset="-122"/>
                  <a:ea typeface="黑体" panose="02010609060101010101" pitchFamily="1" charset="-122"/>
                </a:rPr>
                <a:t>的形式，则直接将该方程代入到第二个方程中进行消元</a:t>
              </a:r>
              <a:r>
                <a:rPr lang="en-US" altLang="zh-CN" sz="2400" dirty="0">
                  <a:solidFill>
                    <a:schemeClr val="tx1"/>
                  </a:solidFill>
                  <a:latin typeface="黑体" panose="02010609060101010101" pitchFamily="1" charset="-122"/>
                  <a:ea typeface="黑体" panose="02010609060101010101" pitchFamily="1" charset="-122"/>
                </a:rPr>
                <a:t>.</a:t>
              </a:r>
              <a:endParaRPr lang="en-US" altLang="zh-CN" sz="24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/>
      <p:bldP spid="15370" grpId="0"/>
      <p:bldP spid="1537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49" name="圆角矩形 31"/>
          <p:cNvSpPr/>
          <p:nvPr/>
        </p:nvSpPr>
        <p:spPr>
          <a:xfrm>
            <a:off x="1935163" y="766763"/>
            <a:ext cx="1330325" cy="512762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练一练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7650" name="组合 8"/>
          <p:cNvGrpSpPr/>
          <p:nvPr/>
        </p:nvGrpSpPr>
        <p:grpSpPr>
          <a:xfrm>
            <a:off x="1993900" y="1395413"/>
            <a:ext cx="7716838" cy="1028698"/>
            <a:chOff x="0" y="0"/>
            <a:chExt cx="12154" cy="1621"/>
          </a:xfrm>
        </p:grpSpPr>
        <p:sp>
          <p:nvSpPr>
            <p:cNvPr id="27651" name="文本框 3"/>
            <p:cNvSpPr txBox="1"/>
            <p:nvPr/>
          </p:nvSpPr>
          <p:spPr>
            <a:xfrm>
              <a:off x="0" y="448"/>
              <a:ext cx="12154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latin typeface="黑体" panose="02010609060101010101" pitchFamily="1" charset="-122"/>
                  <a:ea typeface="黑体" panose="02010609060101010101" pitchFamily="1" charset="-122"/>
                </a:rPr>
                <a:t>解二元一次方程组                                  </a:t>
              </a:r>
              <a:endPara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endParaRPr>
            </a:p>
          </p:txBody>
        </p:sp>
        <p:grpSp>
          <p:nvGrpSpPr>
            <p:cNvPr id="27652" name="组合 7"/>
            <p:cNvGrpSpPr/>
            <p:nvPr/>
          </p:nvGrpSpPr>
          <p:grpSpPr>
            <a:xfrm>
              <a:off x="4691" y="0"/>
              <a:ext cx="3462" cy="1621"/>
              <a:chOff x="0" y="0"/>
              <a:chExt cx="3462" cy="1621"/>
            </a:xfrm>
          </p:grpSpPr>
          <p:graphicFrame>
            <p:nvGraphicFramePr>
              <p:cNvPr id="27653" name="对象 16389">
                <a:hlinkClick r:id="" action="ppaction://ole?verb="/>
              </p:cNvPr>
              <p:cNvGraphicFramePr>
                <a:graphicFrameLocks noChangeAspect="1"/>
              </p:cNvGraphicFramePr>
              <p:nvPr/>
            </p:nvGraphicFramePr>
            <p:xfrm>
              <a:off x="0" y="0"/>
              <a:ext cx="2694" cy="161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0" name="" r:id="rId1" imgW="763270" imgH="457835" progId="Equation.DSMT4">
                      <p:embed/>
                    </p:oleObj>
                  </mc:Choice>
                  <mc:Fallback>
                    <p:oleObj name="" r:id="rId1" imgW="763270" imgH="457835" progId="Equation.DSMT4">
                      <p:embed/>
                      <p:pic>
                        <p:nvPicPr>
                          <p:cNvPr id="0" name="图片 3079"/>
                          <p:cNvPicPr/>
                          <p:nvPr/>
                        </p:nvPicPr>
                        <p:blipFill>
                          <a:blip r:embed="rId2"/>
                          <a:stretch>
                            <a:fillRect/>
                          </a:stretch>
                        </p:blipFill>
                        <p:spPr>
                          <a:xfrm>
                            <a:off x="0" y="0"/>
                            <a:ext cx="2694" cy="1616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7654" name="文本框 5"/>
              <p:cNvSpPr txBox="1"/>
              <p:nvPr/>
            </p:nvSpPr>
            <p:spPr>
              <a:xfrm>
                <a:off x="2694" y="0"/>
                <a:ext cx="768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zh-CN" altLang="en-US" sz="2400" dirty="0">
                    <a:latin typeface="Arial" panose="020B0604020202020204" pitchFamily="34" charset="0"/>
                    <a:ea typeface="宋体" panose="02010600030101010101" pitchFamily="2" charset="-122"/>
                  </a:rPr>
                  <a:t>①</a:t>
                </a:r>
                <a:endPara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655" name="文本框 6"/>
              <p:cNvSpPr txBox="1"/>
              <p:nvPr/>
            </p:nvSpPr>
            <p:spPr>
              <a:xfrm>
                <a:off x="2694" y="896"/>
                <a:ext cx="768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zh-CN" altLang="en-US" sz="2400" dirty="0">
                    <a:latin typeface="Arial" panose="020B0604020202020204" pitchFamily="34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②</a:t>
                </a:r>
                <a:endPara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16393" name="文本框 9"/>
          <p:cNvSpPr txBox="1"/>
          <p:nvPr/>
        </p:nvSpPr>
        <p:spPr>
          <a:xfrm>
            <a:off x="1993900" y="2560638"/>
            <a:ext cx="35353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解：方程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①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可变形为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16394" name="文本框 10"/>
          <p:cNvSpPr txBox="1"/>
          <p:nvPr/>
        </p:nvSpPr>
        <p:spPr>
          <a:xfrm>
            <a:off x="5370513" y="2560638"/>
            <a:ext cx="22812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=10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.   ③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16395" name="文本框 11"/>
          <p:cNvSpPr txBox="1"/>
          <p:nvPr/>
        </p:nvSpPr>
        <p:spPr>
          <a:xfrm>
            <a:off x="2686050" y="3168650"/>
            <a:ext cx="3175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将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③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代入②中，得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16396" name="文本框 12"/>
          <p:cNvSpPr txBox="1"/>
          <p:nvPr/>
        </p:nvSpPr>
        <p:spPr>
          <a:xfrm>
            <a:off x="5741988" y="3168650"/>
            <a:ext cx="2130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10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.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16397" name="文本框 13"/>
          <p:cNvSpPr txBox="1"/>
          <p:nvPr/>
        </p:nvSpPr>
        <p:spPr>
          <a:xfrm>
            <a:off x="2686050" y="3851275"/>
            <a:ext cx="29352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解这个方程，得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16398" name="文本框 14"/>
          <p:cNvSpPr txBox="1"/>
          <p:nvPr/>
        </p:nvSpPr>
        <p:spPr>
          <a:xfrm>
            <a:off x="5529263" y="3779520"/>
            <a:ext cx="758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16399" name="文本框 15"/>
          <p:cNvSpPr txBox="1"/>
          <p:nvPr/>
        </p:nvSpPr>
        <p:spPr>
          <a:xfrm>
            <a:off x="2746375" y="4476750"/>
            <a:ext cx="34480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将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代入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③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中，得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16400" name="文本框 16"/>
          <p:cNvSpPr txBox="1"/>
          <p:nvPr/>
        </p:nvSpPr>
        <p:spPr>
          <a:xfrm>
            <a:off x="6022975" y="4476750"/>
            <a:ext cx="758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=8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.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16401" name="文本框 17"/>
          <p:cNvSpPr txBox="1"/>
          <p:nvPr/>
        </p:nvSpPr>
        <p:spPr>
          <a:xfrm>
            <a:off x="2633663" y="5230813"/>
            <a:ext cx="33877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所以原方程组的解为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aphicFrame>
        <p:nvGraphicFramePr>
          <p:cNvPr id="16402" name="对象 1640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022975" y="4999038"/>
          <a:ext cx="882650" cy="1020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3" imgW="471805" imgH="459105" progId="Equation.DSMT4">
                  <p:embed/>
                </p:oleObj>
              </mc:Choice>
              <mc:Fallback>
                <p:oleObj name="" r:id="rId3" imgW="471805" imgH="459105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22975" y="4999038"/>
                        <a:ext cx="882650" cy="10207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403" name="组合 22"/>
          <p:cNvGrpSpPr/>
          <p:nvPr/>
        </p:nvGrpSpPr>
        <p:grpSpPr>
          <a:xfrm>
            <a:off x="6781800" y="417513"/>
            <a:ext cx="3743325" cy="1881822"/>
            <a:chOff x="0" y="0"/>
            <a:chExt cx="5896" cy="2965"/>
          </a:xfrm>
        </p:grpSpPr>
        <p:sp>
          <p:nvSpPr>
            <p:cNvPr id="27667" name="云形标注 21"/>
            <p:cNvSpPr/>
            <p:nvPr/>
          </p:nvSpPr>
          <p:spPr>
            <a:xfrm>
              <a:off x="0" y="0"/>
              <a:ext cx="5896" cy="2965"/>
            </a:xfrm>
            <a:prstGeom prst="cloudCallout">
              <a:avLst>
                <a:gd name="adj1" fmla="val -14023"/>
                <a:gd name="adj2" fmla="val 94102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>
              <a:solidFill>
                <a:srgbClr val="CA5A87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/>
            <a:p>
              <a:endPara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68" name="文本框 2"/>
            <p:cNvSpPr txBox="1"/>
            <p:nvPr/>
          </p:nvSpPr>
          <p:spPr>
            <a:xfrm>
              <a:off x="710" y="691"/>
              <a:ext cx="4884" cy="15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25000"/>
                </a:lnSpc>
              </a:pPr>
              <a:r>
                <a:rPr lang="zh-CN" altLang="en-US" sz="2400" dirty="0">
                  <a:latin typeface="黑体" panose="02010609060101010101" pitchFamily="1" charset="-122"/>
                  <a:ea typeface="黑体" panose="02010609060101010101" pitchFamily="1" charset="-122"/>
                </a:rPr>
                <a:t>你还有其他的解题方法吗？</a:t>
              </a:r>
              <a:endPara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endParaRPr>
            </a:p>
          </p:txBody>
        </p:sp>
      </p:grpSp>
      <p:sp>
        <p:nvSpPr>
          <p:cNvPr id="27669" name="文本框 23"/>
          <p:cNvSpPr txBox="1"/>
          <p:nvPr/>
        </p:nvSpPr>
        <p:spPr>
          <a:xfrm>
            <a:off x="11136313" y="2560638"/>
            <a:ext cx="1524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/>
      <p:bldP spid="16394" grpId="0"/>
      <p:bldP spid="16395" grpId="0"/>
      <p:bldP spid="16396" grpId="0"/>
      <p:bldP spid="16397" grpId="0"/>
      <p:bldP spid="16398" grpId="0"/>
      <p:bldP spid="16399" grpId="0"/>
      <p:bldP spid="16400" grpId="0"/>
      <p:bldP spid="1640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8673" name="组合 8"/>
          <p:cNvGrpSpPr/>
          <p:nvPr/>
        </p:nvGrpSpPr>
        <p:grpSpPr>
          <a:xfrm>
            <a:off x="2079625" y="700088"/>
            <a:ext cx="7629791" cy="1092200"/>
            <a:chOff x="0" y="0"/>
            <a:chExt cx="8314" cy="1722"/>
          </a:xfrm>
        </p:grpSpPr>
        <p:sp>
          <p:nvSpPr>
            <p:cNvPr id="28674" name="文本框 3"/>
            <p:cNvSpPr txBox="1"/>
            <p:nvPr/>
          </p:nvSpPr>
          <p:spPr>
            <a:xfrm>
              <a:off x="0" y="554"/>
              <a:ext cx="8314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latin typeface="黑体" panose="02010609060101010101" pitchFamily="1" charset="-122"/>
                  <a:ea typeface="黑体" panose="02010609060101010101" pitchFamily="1" charset="-122"/>
                </a:rPr>
                <a:t>解二元一次方程组                                  </a:t>
              </a:r>
              <a:endPara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endParaRPr>
            </a:p>
          </p:txBody>
        </p:sp>
        <p:grpSp>
          <p:nvGrpSpPr>
            <p:cNvPr id="28675" name="组合 7"/>
            <p:cNvGrpSpPr/>
            <p:nvPr/>
          </p:nvGrpSpPr>
          <p:grpSpPr>
            <a:xfrm>
              <a:off x="3307" y="0"/>
              <a:ext cx="2987" cy="1722"/>
              <a:chOff x="0" y="0"/>
              <a:chExt cx="2987" cy="1722"/>
            </a:xfrm>
          </p:grpSpPr>
          <p:graphicFrame>
            <p:nvGraphicFramePr>
              <p:cNvPr id="28676" name="对象 17412">
                <a:hlinkClick r:id="" action="ppaction://ole?verb="/>
              </p:cNvPr>
              <p:cNvGraphicFramePr>
                <a:graphicFrameLocks noChangeAspect="1"/>
              </p:cNvGraphicFramePr>
              <p:nvPr/>
            </p:nvGraphicFramePr>
            <p:xfrm>
              <a:off x="0" y="106"/>
              <a:ext cx="2139" cy="161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76" name="" r:id="rId1" imgW="763270" imgH="457835" progId="Equation.DSMT4">
                      <p:embed/>
                    </p:oleObj>
                  </mc:Choice>
                  <mc:Fallback>
                    <p:oleObj name="" r:id="rId1" imgW="763270" imgH="457835" progId="Equation.DSMT4">
                      <p:embed/>
                      <p:pic>
                        <p:nvPicPr>
                          <p:cNvPr id="0" name="图片 3075"/>
                          <p:cNvPicPr/>
                          <p:nvPr/>
                        </p:nvPicPr>
                        <p:blipFill>
                          <a:blip r:embed="rId2"/>
                          <a:stretch>
                            <a:fillRect/>
                          </a:stretch>
                        </p:blipFill>
                        <p:spPr>
                          <a:xfrm>
                            <a:off x="0" y="106"/>
                            <a:ext cx="2139" cy="1616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8677" name="文本框 5"/>
              <p:cNvSpPr txBox="1"/>
              <p:nvPr/>
            </p:nvSpPr>
            <p:spPr>
              <a:xfrm>
                <a:off x="2062" y="0"/>
                <a:ext cx="848" cy="8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sz="2800" dirty="0">
                    <a:latin typeface="Arial" panose="020B0604020202020204" pitchFamily="34" charset="0"/>
                    <a:ea typeface="宋体" panose="02010600030101010101" pitchFamily="2" charset="-122"/>
                  </a:rPr>
                  <a:t>①</a:t>
                </a:r>
                <a:endParaRPr lang="zh-CN" altLang="en-US" sz="2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678" name="文本框 6"/>
              <p:cNvSpPr txBox="1"/>
              <p:nvPr/>
            </p:nvSpPr>
            <p:spPr>
              <a:xfrm>
                <a:off x="2139" y="823"/>
                <a:ext cx="848" cy="8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sz="2800" dirty="0">
                    <a:latin typeface="Arial" panose="020B0604020202020204" pitchFamily="34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②</a:t>
                </a:r>
                <a:endParaRPr lang="zh-CN" altLang="en-US" sz="2800" dirty="0"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17416" name="文本框 9"/>
          <p:cNvSpPr txBox="1"/>
          <p:nvPr/>
        </p:nvSpPr>
        <p:spPr>
          <a:xfrm>
            <a:off x="2206625" y="2417763"/>
            <a:ext cx="42814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解：方程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①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可变形为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17417" name="文本框 10"/>
          <p:cNvSpPr txBox="1"/>
          <p:nvPr/>
        </p:nvSpPr>
        <p:spPr>
          <a:xfrm>
            <a:off x="5573713" y="2417763"/>
            <a:ext cx="26146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=10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-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.   ③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17418" name="文本框 11"/>
          <p:cNvSpPr txBox="1"/>
          <p:nvPr/>
        </p:nvSpPr>
        <p:spPr>
          <a:xfrm>
            <a:off x="2940050" y="3168650"/>
            <a:ext cx="40671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将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③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代入②中，得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17419" name="文本框 12"/>
          <p:cNvSpPr txBox="1"/>
          <p:nvPr/>
        </p:nvSpPr>
        <p:spPr>
          <a:xfrm>
            <a:off x="6116638" y="3168650"/>
            <a:ext cx="30781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2(10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-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)=4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.</a:t>
            </a:r>
            <a:endParaRPr lang="en-US" altLang="zh-CN" sz="2800" i="1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17420" name="文本框 13"/>
          <p:cNvSpPr txBox="1"/>
          <p:nvPr/>
        </p:nvSpPr>
        <p:spPr>
          <a:xfrm>
            <a:off x="2962275" y="3917950"/>
            <a:ext cx="36814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解这个方程，得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17421" name="文本框 14"/>
          <p:cNvSpPr txBox="1"/>
          <p:nvPr/>
        </p:nvSpPr>
        <p:spPr>
          <a:xfrm>
            <a:off x="6153150" y="3917950"/>
            <a:ext cx="10969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=8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.</a:t>
            </a:r>
            <a:endParaRPr lang="en-US" altLang="zh-CN" sz="2800" i="1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17422" name="文本框 15"/>
          <p:cNvSpPr txBox="1"/>
          <p:nvPr/>
        </p:nvSpPr>
        <p:spPr>
          <a:xfrm>
            <a:off x="2962275" y="4622800"/>
            <a:ext cx="40671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将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=8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代入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③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中，得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17423" name="文本框 16"/>
          <p:cNvSpPr txBox="1"/>
          <p:nvPr/>
        </p:nvSpPr>
        <p:spPr>
          <a:xfrm>
            <a:off x="6275388" y="4622800"/>
            <a:ext cx="10969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=2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.</a:t>
            </a:r>
            <a:endParaRPr lang="en-US" altLang="zh-CN" sz="2800" i="1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17424" name="文本框 17"/>
          <p:cNvSpPr txBox="1"/>
          <p:nvPr/>
        </p:nvSpPr>
        <p:spPr>
          <a:xfrm>
            <a:off x="2962275" y="5457825"/>
            <a:ext cx="48958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所以原方程组的解为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aphicFrame>
        <p:nvGraphicFramePr>
          <p:cNvPr id="17425" name="对象 1742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275388" y="5208588"/>
          <a:ext cx="1274762" cy="1020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3" imgW="471805" imgH="459105" progId="Equation.DSMT4">
                  <p:embed/>
                </p:oleObj>
              </mc:Choice>
              <mc:Fallback>
                <p:oleObj name="" r:id="rId3" imgW="471805" imgH="459105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75388" y="5208588"/>
                        <a:ext cx="1274762" cy="10207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26" name="文本框 3"/>
          <p:cNvSpPr txBox="1"/>
          <p:nvPr/>
        </p:nvSpPr>
        <p:spPr>
          <a:xfrm>
            <a:off x="2206625" y="1792288"/>
            <a:ext cx="24320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方法一：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/>
      <p:bldP spid="17417" grpId="0"/>
      <p:bldP spid="17418" grpId="0"/>
      <p:bldP spid="17419" grpId="0"/>
      <p:bldP spid="17420" grpId="0"/>
      <p:bldP spid="17421" grpId="0"/>
      <p:bldP spid="17422" grpId="0"/>
      <p:bldP spid="17423" grpId="0"/>
      <p:bldP spid="17424" grpId="0"/>
      <p:bldP spid="174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文本框 9"/>
          <p:cNvSpPr txBox="1"/>
          <p:nvPr/>
        </p:nvSpPr>
        <p:spPr>
          <a:xfrm>
            <a:off x="2206625" y="2490788"/>
            <a:ext cx="38893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解：方程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②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可变形为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18435" name="文本框 10"/>
          <p:cNvSpPr txBox="1"/>
          <p:nvPr/>
        </p:nvSpPr>
        <p:spPr>
          <a:xfrm>
            <a:off x="5699125" y="2490788"/>
            <a:ext cx="23764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=4+2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.   ③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18436" name="文本框 11"/>
          <p:cNvSpPr txBox="1"/>
          <p:nvPr/>
        </p:nvSpPr>
        <p:spPr>
          <a:xfrm>
            <a:off x="2847975" y="3168650"/>
            <a:ext cx="36957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将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③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代入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中，得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18437" name="文本框 12"/>
          <p:cNvSpPr txBox="1"/>
          <p:nvPr/>
        </p:nvSpPr>
        <p:spPr>
          <a:xfrm>
            <a:off x="5888038" y="3168650"/>
            <a:ext cx="27971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4+2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y+y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=10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.</a:t>
            </a:r>
            <a:endParaRPr lang="en-US" altLang="zh-CN" sz="2800" i="1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18438" name="文本框 13"/>
          <p:cNvSpPr txBox="1"/>
          <p:nvPr/>
        </p:nvSpPr>
        <p:spPr>
          <a:xfrm>
            <a:off x="2906713" y="3846513"/>
            <a:ext cx="33448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解这个方程，得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18439" name="文本框 14"/>
          <p:cNvSpPr txBox="1"/>
          <p:nvPr/>
        </p:nvSpPr>
        <p:spPr>
          <a:xfrm>
            <a:off x="5888038" y="3846513"/>
            <a:ext cx="9953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=2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.</a:t>
            </a:r>
            <a:endParaRPr lang="en-US" altLang="zh-CN" sz="2800" i="1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18440" name="文本框 15"/>
          <p:cNvSpPr txBox="1"/>
          <p:nvPr/>
        </p:nvSpPr>
        <p:spPr>
          <a:xfrm>
            <a:off x="2906713" y="4500563"/>
            <a:ext cx="36957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将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代入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①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中，得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18441" name="文本框 16"/>
          <p:cNvSpPr txBox="1"/>
          <p:nvPr/>
        </p:nvSpPr>
        <p:spPr>
          <a:xfrm>
            <a:off x="6186488" y="4500563"/>
            <a:ext cx="9969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=8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.</a:t>
            </a:r>
            <a:endParaRPr lang="en-US" altLang="zh-CN" sz="2800" i="1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18442" name="文本框 17"/>
          <p:cNvSpPr txBox="1"/>
          <p:nvPr/>
        </p:nvSpPr>
        <p:spPr>
          <a:xfrm>
            <a:off x="2906713" y="5341938"/>
            <a:ext cx="44481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所以原方程组的解为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aphicFrame>
        <p:nvGraphicFramePr>
          <p:cNvPr id="18443" name="对象 1844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181725" y="5092700"/>
          <a:ext cx="1158875" cy="1020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" imgW="471805" imgH="459105" progId="Equation.DSMT4">
                  <p:embed/>
                </p:oleObj>
              </mc:Choice>
              <mc:Fallback>
                <p:oleObj name="" r:id="rId1" imgW="471805" imgH="459105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181725" y="5092700"/>
                        <a:ext cx="1158875" cy="10207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4" name="文本框 4"/>
          <p:cNvSpPr txBox="1"/>
          <p:nvPr/>
        </p:nvSpPr>
        <p:spPr>
          <a:xfrm>
            <a:off x="2206625" y="1863725"/>
            <a:ext cx="22098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方法二：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pSp>
        <p:nvGrpSpPr>
          <p:cNvPr id="29708" name="组合 8"/>
          <p:cNvGrpSpPr/>
          <p:nvPr/>
        </p:nvGrpSpPr>
        <p:grpSpPr>
          <a:xfrm>
            <a:off x="2079625" y="766763"/>
            <a:ext cx="7716838" cy="1025525"/>
            <a:chOff x="0" y="0"/>
            <a:chExt cx="12154" cy="1617"/>
          </a:xfrm>
        </p:grpSpPr>
        <p:sp>
          <p:nvSpPr>
            <p:cNvPr id="29709" name="文本框 3"/>
            <p:cNvSpPr txBox="1"/>
            <p:nvPr/>
          </p:nvSpPr>
          <p:spPr>
            <a:xfrm>
              <a:off x="0" y="448"/>
              <a:ext cx="12154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latin typeface="黑体" panose="02010609060101010101" pitchFamily="1" charset="-122"/>
                  <a:ea typeface="黑体" panose="02010609060101010101" pitchFamily="1" charset="-122"/>
                </a:rPr>
                <a:t>解二元一次方程组                                  </a:t>
              </a:r>
              <a:endPara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endParaRPr>
            </a:p>
          </p:txBody>
        </p:sp>
        <p:grpSp>
          <p:nvGrpSpPr>
            <p:cNvPr id="29710" name="组合 7"/>
            <p:cNvGrpSpPr/>
            <p:nvPr/>
          </p:nvGrpSpPr>
          <p:grpSpPr>
            <a:xfrm>
              <a:off x="4648" y="0"/>
              <a:ext cx="3639" cy="1617"/>
              <a:chOff x="0" y="0"/>
              <a:chExt cx="3639" cy="1617"/>
            </a:xfrm>
          </p:grpSpPr>
          <p:graphicFrame>
            <p:nvGraphicFramePr>
              <p:cNvPr id="29711" name="对象 18447">
                <a:hlinkClick r:id="" action="ppaction://ole?verb="/>
              </p:cNvPr>
              <p:cNvGraphicFramePr>
                <a:graphicFrameLocks noChangeAspect="1"/>
              </p:cNvGraphicFramePr>
              <p:nvPr/>
            </p:nvGraphicFramePr>
            <p:xfrm>
              <a:off x="0" y="0"/>
              <a:ext cx="2694" cy="161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2" name="" r:id="rId3" imgW="763270" imgH="457835" progId="Equation.DSMT4">
                      <p:embed/>
                    </p:oleObj>
                  </mc:Choice>
                  <mc:Fallback>
                    <p:oleObj name="" r:id="rId3" imgW="763270" imgH="457835" progId="Equation.DSMT4">
                      <p:embed/>
                      <p:pic>
                        <p:nvPicPr>
                          <p:cNvPr id="0" name="图片 3081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0" y="0"/>
                            <a:ext cx="2694" cy="1616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9712" name="文本框 5"/>
              <p:cNvSpPr txBox="1"/>
              <p:nvPr/>
            </p:nvSpPr>
            <p:spPr>
              <a:xfrm>
                <a:off x="2791" y="0"/>
                <a:ext cx="848" cy="8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zh-CN" altLang="en-US" sz="2800" dirty="0">
                    <a:latin typeface="Arial" panose="020B0604020202020204" pitchFamily="34" charset="0"/>
                    <a:ea typeface="宋体" panose="02010600030101010101" pitchFamily="2" charset="-122"/>
                  </a:rPr>
                  <a:t>①</a:t>
                </a:r>
                <a:endParaRPr lang="zh-CN" altLang="en-US" sz="2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13" name="文本框 6"/>
              <p:cNvSpPr txBox="1"/>
              <p:nvPr/>
            </p:nvSpPr>
            <p:spPr>
              <a:xfrm>
                <a:off x="2791" y="794"/>
                <a:ext cx="848" cy="8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zh-CN" altLang="en-US" sz="2800" dirty="0">
                    <a:latin typeface="Arial" panose="020B0604020202020204" pitchFamily="34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②</a:t>
                </a:r>
                <a:endParaRPr lang="zh-CN" altLang="en-US" sz="2800" dirty="0"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6" grpId="0"/>
      <p:bldP spid="18437" grpId="0"/>
      <p:bldP spid="18438" grpId="0"/>
      <p:bldP spid="18439" grpId="0"/>
      <p:bldP spid="18440" grpId="0"/>
      <p:bldP spid="18441" grpId="0"/>
      <p:bldP spid="18442" grpId="0"/>
      <p:bldP spid="184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9217" name="组合 151"/>
          <p:cNvGrpSpPr/>
          <p:nvPr/>
        </p:nvGrpSpPr>
        <p:grpSpPr>
          <a:xfrm>
            <a:off x="4216400" y="1204913"/>
            <a:ext cx="3910013" cy="774700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4" cy="1689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/>
              <a:endParaRPr lang="zh-CN" altLang="en-US" sz="1050" noProof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220" name="标题 1"/>
          <p:cNvSpPr txBox="1"/>
          <p:nvPr/>
        </p:nvSpPr>
        <p:spPr>
          <a:xfrm>
            <a:off x="4670425" y="1214438"/>
            <a:ext cx="3003550" cy="512762"/>
          </a:xfrm>
          <a:prstGeom prst="rect">
            <a:avLst/>
          </a:prstGeom>
          <a:noFill/>
          <a:ln w="9525">
            <a:noFill/>
          </a:ln>
        </p:spPr>
        <p:txBody>
          <a:bodyPr lIns="68561" tIns="34281" rIns="68561" bIns="34281" anchor="t" anchorCtr="0"/>
          <a:p>
            <a:pPr algn="ctr">
              <a:lnSpc>
                <a:spcPct val="150000"/>
              </a:lnSpc>
            </a:pPr>
            <a:r>
              <a:rPr lang="zh-CN" altLang="en-US" sz="27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617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6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80463" y="2692400"/>
            <a:ext cx="1166812" cy="1166813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13" y="2692400"/>
            <a:ext cx="1166812" cy="1166813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37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8063" y="2690813"/>
            <a:ext cx="1166812" cy="1166812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6" grpId="0"/>
      <p:bldP spid="53" grpId="0"/>
      <p:bldP spid="60" grpId="0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1" name="圆角矩形 31"/>
          <p:cNvSpPr/>
          <p:nvPr/>
        </p:nvSpPr>
        <p:spPr>
          <a:xfrm>
            <a:off x="2328863" y="1065213"/>
            <a:ext cx="1647825" cy="4794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方法归纳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59" name="文本框 3"/>
          <p:cNvSpPr txBox="1"/>
          <p:nvPr/>
        </p:nvSpPr>
        <p:spPr>
          <a:xfrm>
            <a:off x="2328863" y="2101850"/>
            <a:ext cx="7577137" cy="203009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ys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用代入消元法解二元一次方程组的过程中，尽可能的选择方程中未知数的系数为±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的方程变形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745" name="文本框 157702"/>
          <p:cNvSpPr txBox="1"/>
          <p:nvPr/>
        </p:nvSpPr>
        <p:spPr>
          <a:xfrm>
            <a:off x="4895850" y="835025"/>
            <a:ext cx="2663825" cy="1167130"/>
          </a:xfrm>
          <a:prstGeom prst="rect">
            <a:avLst/>
          </a:prstGeom>
          <a:noFill/>
          <a:ln w="9525">
            <a:noFill/>
          </a:ln>
        </p:spPr>
        <p:txBody>
          <a:bodyPr lIns="91420" tIns="45710" rIns="91420" bIns="45710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x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－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y   =  3 ,       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3 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－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8 y = 14.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0483" name="文本框 157710"/>
          <p:cNvSpPr txBox="1"/>
          <p:nvPr/>
        </p:nvSpPr>
        <p:spPr>
          <a:xfrm>
            <a:off x="2163763" y="2132013"/>
            <a:ext cx="11525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转化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0484" name="文本框 157711"/>
          <p:cNvSpPr txBox="1"/>
          <p:nvPr/>
        </p:nvSpPr>
        <p:spPr>
          <a:xfrm>
            <a:off x="2163763" y="2851150"/>
            <a:ext cx="10795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代入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0485" name="文本框 157712"/>
          <p:cNvSpPr txBox="1"/>
          <p:nvPr/>
        </p:nvSpPr>
        <p:spPr>
          <a:xfrm>
            <a:off x="2163763" y="3498850"/>
            <a:ext cx="11525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求解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0486" name="文本框 157713"/>
          <p:cNvSpPr txBox="1"/>
          <p:nvPr/>
        </p:nvSpPr>
        <p:spPr>
          <a:xfrm>
            <a:off x="2163763" y="4148138"/>
            <a:ext cx="10795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回代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0487" name="文本框 157714"/>
          <p:cNvSpPr txBox="1"/>
          <p:nvPr/>
        </p:nvSpPr>
        <p:spPr>
          <a:xfrm>
            <a:off x="2163763" y="5010150"/>
            <a:ext cx="10080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写解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0488" name="文本框 157718"/>
          <p:cNvSpPr txBox="1"/>
          <p:nvPr/>
        </p:nvSpPr>
        <p:spPr>
          <a:xfrm>
            <a:off x="7272338" y="836613"/>
            <a:ext cx="503237" cy="1210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①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②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20489" name="组合 157719"/>
          <p:cNvGrpSpPr/>
          <p:nvPr/>
        </p:nvGrpSpPr>
        <p:grpSpPr>
          <a:xfrm>
            <a:off x="3025775" y="4867275"/>
            <a:ext cx="5192713" cy="719138"/>
            <a:chOff x="0" y="0"/>
            <a:chExt cx="3271" cy="453"/>
          </a:xfrm>
        </p:grpSpPr>
        <p:sp>
          <p:nvSpPr>
            <p:cNvPr id="31753" name="左大括号 157720"/>
            <p:cNvSpPr/>
            <p:nvPr/>
          </p:nvSpPr>
          <p:spPr>
            <a:xfrm>
              <a:off x="2447" y="45"/>
              <a:ext cx="45" cy="408"/>
            </a:xfrm>
            <a:prstGeom prst="leftBrace">
              <a:avLst>
                <a:gd name="adj1" fmla="val 75135"/>
                <a:gd name="adj2" fmla="val 50000"/>
              </a:avLst>
            </a:prstGeom>
            <a:noFill/>
            <a:ln w="28575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31754" name="文本框 157721"/>
            <p:cNvSpPr txBox="1"/>
            <p:nvPr/>
          </p:nvSpPr>
          <p:spPr>
            <a:xfrm>
              <a:off x="0" y="90"/>
              <a:ext cx="2449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 </a:t>
              </a:r>
              <a:r>
                <a:rPr lang="zh-CN" altLang="en-US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所以这个方程组的解是 </a:t>
              </a:r>
              <a:endPara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31755" name="矩形 157722"/>
            <p:cNvSpPr/>
            <p:nvPr/>
          </p:nvSpPr>
          <p:spPr>
            <a:xfrm>
              <a:off x="2493" y="0"/>
              <a:ext cx="778" cy="45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/>
            <a:p>
              <a:pPr defTabSz="863600">
                <a:lnSpc>
                  <a:spcPts val="2690"/>
                </a:lnSpc>
                <a:spcBef>
                  <a:spcPct val="20000"/>
                </a:spcBef>
                <a:buSzPct val="70000"/>
                <a:buFont typeface="Wingdings" panose="05000000000000000000" pitchFamily="2" charset="2"/>
              </a:pPr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 x = 2</a:t>
              </a:r>
              <a:r>
                <a:rPr lang="zh-CN" altLang="en-US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，</a:t>
              </a:r>
              <a:endPara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  <a:p>
              <a:pPr defTabSz="863600">
                <a:lnSpc>
                  <a:spcPts val="2690"/>
                </a:lnSpc>
                <a:spcBef>
                  <a:spcPct val="20000"/>
                </a:spcBef>
                <a:buSzPct val="70000"/>
                <a:buFont typeface="Wingdings" panose="05000000000000000000" pitchFamily="2" charset="2"/>
              </a:pPr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 y =</a:t>
              </a:r>
              <a:r>
                <a:rPr lang="zh-CN" altLang="en-US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－</a:t>
              </a:r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1.</a:t>
              </a:r>
              <a:endPara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</p:grpSp>
      <p:sp>
        <p:nvSpPr>
          <p:cNvPr id="20493" name="矩形 157723"/>
          <p:cNvSpPr/>
          <p:nvPr/>
        </p:nvSpPr>
        <p:spPr>
          <a:xfrm>
            <a:off x="3027363" y="4291013"/>
            <a:ext cx="4078287" cy="5048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 defTabSz="863600">
              <a:lnSpc>
                <a:spcPts val="2690"/>
              </a:lnSpc>
              <a:spcBef>
                <a:spcPct val="20000"/>
              </a:spcBef>
              <a:buSzPct val="70000"/>
              <a:buFont typeface="Wingdings" panose="05000000000000000000" pitchFamily="2" charset="2"/>
            </a:pP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把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y=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代入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③,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得   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x=2.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0494" name="矩形 157725"/>
          <p:cNvSpPr/>
          <p:nvPr/>
        </p:nvSpPr>
        <p:spPr>
          <a:xfrm>
            <a:off x="3098800" y="2924175"/>
            <a:ext cx="4822825" cy="5048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 defTabSz="863600">
              <a:lnSpc>
                <a:spcPts val="2690"/>
              </a:lnSpc>
              <a:spcBef>
                <a:spcPct val="20000"/>
              </a:spcBef>
              <a:buSzPct val="70000"/>
              <a:buFont typeface="Wingdings" panose="05000000000000000000" pitchFamily="2" charset="2"/>
            </a:pP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把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③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代入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②,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得 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3(y+3)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8y=14.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0495" name="矩形 157726"/>
          <p:cNvSpPr/>
          <p:nvPr/>
        </p:nvSpPr>
        <p:spPr>
          <a:xfrm>
            <a:off x="3027363" y="2276475"/>
            <a:ext cx="4224337" cy="5048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 defTabSz="863600">
              <a:lnSpc>
                <a:spcPts val="2690"/>
              </a:lnSpc>
              <a:spcBef>
                <a:spcPct val="20000"/>
              </a:spcBef>
              <a:buSzPct val="70000"/>
              <a:buFont typeface="Wingdings" panose="05000000000000000000" pitchFamily="2" charset="2"/>
            </a:pP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解：由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①,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得 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= y + 3 .③  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0496" name="文本框 157727"/>
          <p:cNvSpPr txBox="1"/>
          <p:nvPr/>
        </p:nvSpPr>
        <p:spPr>
          <a:xfrm>
            <a:off x="2216150" y="5705475"/>
            <a:ext cx="43926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注意：检验方程组的解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1760" name="左大括号 157731"/>
          <p:cNvSpPr/>
          <p:nvPr/>
        </p:nvSpPr>
        <p:spPr>
          <a:xfrm>
            <a:off x="4752975" y="1050925"/>
            <a:ext cx="96838" cy="806450"/>
          </a:xfrm>
          <a:prstGeom prst="leftBrace">
            <a:avLst>
              <a:gd name="adj1" fmla="val 34390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1761" name="Text Box 27"/>
          <p:cNvSpPr txBox="1"/>
          <p:nvPr/>
        </p:nvSpPr>
        <p:spPr>
          <a:xfrm>
            <a:off x="2174240" y="1196975"/>
            <a:ext cx="27162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解方程组  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             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0499" name="矩形 157724"/>
          <p:cNvSpPr/>
          <p:nvPr/>
        </p:nvSpPr>
        <p:spPr>
          <a:xfrm>
            <a:off x="3027363" y="3587750"/>
            <a:ext cx="3868738" cy="4333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/>
          <a:p>
            <a:pPr defTabSz="863600" fontAlgn="base">
              <a:lnSpc>
                <a:spcPts val="2690"/>
              </a:lnSpc>
              <a:spcBef>
                <a:spcPct val="20000"/>
              </a:spcBef>
              <a:buSzPct val="70000"/>
              <a:buFont typeface="Wingdings" panose="05000000000000000000" pitchFamily="2" charset="2"/>
            </a:pPr>
            <a:r>
              <a:rPr lang="en-US" altLang="zh-CN" sz="2600" b="1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2800" strike="noStrike" noProof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</a:rPr>
              <a:t>解这个方程,得  y=－1. </a:t>
            </a:r>
            <a:r>
              <a:rPr lang="en-US" altLang="zh-CN" sz="800" b="1" strike="noStrike" noProof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Garamond" panose="02020502050306020203" pitchFamily="2" charset="0"/>
                <a:ea typeface="宋体" panose="02010600030101010101" pitchFamily="2" charset="-122"/>
                <a:cs typeface="+mn-cs"/>
              </a:rPr>
              <a:t>              </a:t>
            </a:r>
            <a:endParaRPr lang="en-US" altLang="zh-CN" sz="800" b="1" strike="noStrike" noProof="1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Garamond" panose="02020502050306020203" pitchFamily="2" charset="0"/>
              <a:ea typeface="宋体" panose="02010600030101010101" pitchFamily="2" charset="-122"/>
            </a:endParaRPr>
          </a:p>
        </p:txBody>
      </p:sp>
      <p:sp>
        <p:nvSpPr>
          <p:cNvPr id="20500" name="圆角矩形标注 2"/>
          <p:cNvSpPr/>
          <p:nvPr/>
        </p:nvSpPr>
        <p:spPr>
          <a:xfrm>
            <a:off x="7921625" y="2654300"/>
            <a:ext cx="2547938" cy="1139825"/>
          </a:xfrm>
          <a:prstGeom prst="wedgeRoundRectCallout">
            <a:avLst>
              <a:gd name="adj1" fmla="val -42556"/>
              <a:gd name="adj2" fmla="val -86088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思考：把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③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  <a:p>
            <a:pPr algn="ctr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代入①可以吗？</a:t>
            </a:r>
            <a:endParaRPr lang="zh-CN" altLang="en-US" sz="2800" dirty="0">
              <a:solidFill>
                <a:srgbClr val="2DB9B9"/>
              </a:solidFill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  <p:bldP spid="20485" grpId="0"/>
      <p:bldP spid="20486" grpId="0"/>
      <p:bldP spid="20487" grpId="0"/>
      <p:bldP spid="20488" grpId="0"/>
      <p:bldP spid="20493" grpId="0"/>
      <p:bldP spid="20494" grpId="0"/>
      <p:bldP spid="20495" grpId="0"/>
      <p:bldP spid="20496" grpId="0"/>
      <p:bldP spid="20499" grpId="0"/>
      <p:bldP spid="2050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Rectangle 11"/>
          <p:cNvSpPr/>
          <p:nvPr/>
        </p:nvSpPr>
        <p:spPr>
          <a:xfrm>
            <a:off x="2730500" y="2363153"/>
            <a:ext cx="407987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解：由①，得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8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x.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③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1507" name="Rectangle 12"/>
          <p:cNvSpPr/>
          <p:nvPr/>
        </p:nvSpPr>
        <p:spPr>
          <a:xfrm>
            <a:off x="2730500" y="3028316"/>
            <a:ext cx="2672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将③代入②，得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1508" name="Rectangle 13"/>
          <p:cNvSpPr/>
          <p:nvPr/>
        </p:nvSpPr>
        <p:spPr>
          <a:xfrm>
            <a:off x="3451225" y="3697288"/>
            <a:ext cx="21437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5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+3(8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)=34.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1509" name="Rectangle 14"/>
          <p:cNvSpPr/>
          <p:nvPr/>
        </p:nvSpPr>
        <p:spPr>
          <a:xfrm>
            <a:off x="2730500" y="4142741"/>
            <a:ext cx="1783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5.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1510" name="Rectangle 15"/>
          <p:cNvSpPr/>
          <p:nvPr/>
        </p:nvSpPr>
        <p:spPr>
          <a:xfrm>
            <a:off x="2686050" y="4809491"/>
            <a:ext cx="38969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把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代入③，得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3.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2775" name="Rectangle 17"/>
          <p:cNvSpPr/>
          <p:nvPr/>
        </p:nvSpPr>
        <p:spPr>
          <a:xfrm>
            <a:off x="2686050" y="5477193"/>
            <a:ext cx="3383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所以原方程组的解为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2777" name="左大括号 89119"/>
          <p:cNvSpPr/>
          <p:nvPr/>
        </p:nvSpPr>
        <p:spPr>
          <a:xfrm>
            <a:off x="5889625" y="1357313"/>
            <a:ext cx="119063" cy="739775"/>
          </a:xfrm>
          <a:prstGeom prst="leftBrace">
            <a:avLst>
              <a:gd name="adj1" fmla="val 53388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8" name="文本框 89120"/>
          <p:cNvSpPr txBox="1"/>
          <p:nvPr/>
        </p:nvSpPr>
        <p:spPr>
          <a:xfrm>
            <a:off x="6029325" y="1060450"/>
            <a:ext cx="171196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+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=8①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5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+3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=34②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2779" name="文本框 1"/>
          <p:cNvSpPr txBox="1"/>
          <p:nvPr/>
        </p:nvSpPr>
        <p:spPr>
          <a:xfrm>
            <a:off x="2379663" y="1393825"/>
            <a:ext cx="3383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Garamond" panose="02020502050306020203" pitchFamily="2" charset="0"/>
                <a:ea typeface="黑体" panose="02010609060101010101" pitchFamily="1" charset="-122"/>
              </a:rPr>
              <a:t>解二元一次方程组：</a:t>
            </a:r>
            <a:endParaRPr lang="zh-CN" altLang="en-US" sz="2800" dirty="0">
              <a:latin typeface="Garamond" panose="02020502050306020203" pitchFamily="2" charset="0"/>
              <a:ea typeface="黑体" panose="02010609060101010101" pitchFamily="1" charset="-122"/>
            </a:endParaRPr>
          </a:p>
        </p:txBody>
      </p:sp>
      <p:sp>
        <p:nvSpPr>
          <p:cNvPr id="32780" name="圆角矩形 31"/>
          <p:cNvSpPr/>
          <p:nvPr/>
        </p:nvSpPr>
        <p:spPr>
          <a:xfrm>
            <a:off x="2187575" y="733425"/>
            <a:ext cx="1163638" cy="51117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练一练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009005" y="5229225"/>
          <a:ext cx="996950" cy="10560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431800" imgH="457200" progId="Equation.KSEE3">
                  <p:embed/>
                </p:oleObj>
              </mc:Choice>
              <mc:Fallback>
                <p:oleObj name="" r:id="rId1" imgW="431800" imgH="4572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009005" y="5229225"/>
                        <a:ext cx="996950" cy="10560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  <p:bldP spid="21508" grpId="0"/>
      <p:bldP spid="21509" grpId="0"/>
      <p:bldP spid="21510" grpId="0"/>
      <p:bldP spid="3277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793" name="文本框 70674"/>
          <p:cNvSpPr txBox="1"/>
          <p:nvPr/>
        </p:nvSpPr>
        <p:spPr>
          <a:xfrm>
            <a:off x="2603500" y="2360613"/>
            <a:ext cx="63373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2531" name="文本框 70675"/>
          <p:cNvSpPr txBox="1"/>
          <p:nvPr/>
        </p:nvSpPr>
        <p:spPr>
          <a:xfrm>
            <a:off x="2603500" y="2001838"/>
            <a:ext cx="7200900" cy="18148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观察上面的方程和方程组，你能发现二者之间的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联系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吗？请你尝试求得方程组的解。（先试着独立完成，然后与你的同伴交流做法）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2532" name="矩形 2"/>
          <p:cNvSpPr/>
          <p:nvPr/>
        </p:nvSpPr>
        <p:spPr>
          <a:xfrm>
            <a:off x="2387600" y="1641475"/>
            <a:ext cx="7416800" cy="22453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．为什么能替换？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2533" name="TextBox 4"/>
          <p:cNvSpPr txBox="1"/>
          <p:nvPr/>
        </p:nvSpPr>
        <p:spPr>
          <a:xfrm>
            <a:off x="2962275" y="2360613"/>
            <a:ext cx="2690813" cy="521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代表了同一个量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22534" name="组合 11"/>
          <p:cNvGrpSpPr/>
          <p:nvPr/>
        </p:nvGrpSpPr>
        <p:grpSpPr>
          <a:xfrm>
            <a:off x="3032125" y="4305300"/>
            <a:ext cx="5822950" cy="521970"/>
            <a:chOff x="0" y="0"/>
            <a:chExt cx="5823043" cy="521316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3798" name="TextBox 8"/>
            <p:cNvSpPr txBox="1"/>
            <p:nvPr/>
          </p:nvSpPr>
          <p:spPr>
            <a:xfrm>
              <a:off x="0" y="0"/>
              <a:ext cx="5823043" cy="521316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二元一次方程组           一元一次方程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33799" name="右箭头 9"/>
            <p:cNvSpPr/>
            <p:nvPr/>
          </p:nvSpPr>
          <p:spPr>
            <a:xfrm>
              <a:off x="2727828" y="116994"/>
              <a:ext cx="720579" cy="288739"/>
            </a:xfrm>
            <a:prstGeom prst="rightArrow">
              <a:avLst>
                <a:gd name="adj1" fmla="val 50000"/>
                <a:gd name="adj2" fmla="val 49981"/>
              </a:avLst>
            </a:prstGeom>
            <a:solidFill>
              <a:schemeClr val="accent1"/>
            </a:solidFill>
            <a:ln w="25400" cap="flat" cmpd="sng">
              <a:solidFill>
                <a:srgbClr val="BCBCB6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ctr" anchorCtr="0"/>
            <a:p>
              <a:pPr algn="ctr"/>
              <a:endParaRPr lang="zh-CN" altLang="en-US" sz="2800" dirty="0">
                <a:solidFill>
                  <a:srgbClr val="FFFFD9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2537" name="文本框 70684"/>
          <p:cNvSpPr txBox="1"/>
          <p:nvPr/>
        </p:nvSpPr>
        <p:spPr>
          <a:xfrm>
            <a:off x="5591810" y="3954780"/>
            <a:ext cx="10080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消元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2538" name="文本框 70687"/>
          <p:cNvSpPr txBox="1"/>
          <p:nvPr/>
        </p:nvSpPr>
        <p:spPr>
          <a:xfrm>
            <a:off x="2413000" y="2936875"/>
            <a:ext cx="6624638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．代入前后的方程组发生了怎样的变化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?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（代入的作用）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2539" name="爆炸形 1 70688"/>
          <p:cNvSpPr/>
          <p:nvPr/>
        </p:nvSpPr>
        <p:spPr>
          <a:xfrm>
            <a:off x="6853238" y="4792663"/>
            <a:ext cx="2951162" cy="1727200"/>
          </a:xfrm>
          <a:prstGeom prst="irregularSeal1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800" dirty="0">
                <a:solidFill>
                  <a:srgbClr val="FF0066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化归思想</a:t>
            </a:r>
            <a:endParaRPr lang="zh-CN" altLang="en-US" sz="2800" dirty="0">
              <a:solidFill>
                <a:srgbClr val="FF0066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2540" name="文本框 70689"/>
          <p:cNvSpPr txBox="1"/>
          <p:nvPr/>
        </p:nvSpPr>
        <p:spPr>
          <a:xfrm>
            <a:off x="7175818" y="2348865"/>
            <a:ext cx="13684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代入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225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225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 bldLvl="0" animBg="1"/>
      <p:bldP spid="22533" grpId="0" bldLvl="0" animBg="1"/>
      <p:bldP spid="22533" grpId="1" bldLvl="0" animBg="1"/>
      <p:bldP spid="22537" grpId="0"/>
      <p:bldP spid="22538" grpId="0"/>
      <p:bldP spid="22539" grpId="0" bldLvl="0" animBg="1"/>
      <p:bldP spid="2254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4817" name="Text Box 8"/>
          <p:cNvSpPr txBox="1"/>
          <p:nvPr/>
        </p:nvSpPr>
        <p:spPr>
          <a:xfrm>
            <a:off x="1968500" y="631825"/>
            <a:ext cx="800100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做一做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若方程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5x 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1" charset="-122"/>
              </a:rPr>
              <a:t>2m+n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+ 4y 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1" charset="-122"/>
              </a:rPr>
              <a:t>3m-2n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= 9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是关于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、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的二元一次方程，求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m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、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n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的值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3555" name="Text Box 9"/>
          <p:cNvSpPr txBox="1"/>
          <p:nvPr/>
        </p:nvSpPr>
        <p:spPr>
          <a:xfrm>
            <a:off x="1920875" y="1989138"/>
            <a:ext cx="6953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解：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3556" name="Text Box 10"/>
          <p:cNvSpPr txBox="1"/>
          <p:nvPr/>
        </p:nvSpPr>
        <p:spPr>
          <a:xfrm>
            <a:off x="2640330" y="1989455"/>
            <a:ext cx="30118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根据已知条件可列方程组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3557" name="Text Box 11"/>
          <p:cNvSpPr txBox="1"/>
          <p:nvPr/>
        </p:nvSpPr>
        <p:spPr>
          <a:xfrm>
            <a:off x="2890838" y="2882900"/>
            <a:ext cx="18399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2m + n = 1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3558" name="Text Box 12"/>
          <p:cNvSpPr txBox="1"/>
          <p:nvPr/>
        </p:nvSpPr>
        <p:spPr>
          <a:xfrm>
            <a:off x="2890838" y="3335338"/>
            <a:ext cx="1905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3m – 2n = 1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3559" name="AutoShape 13"/>
          <p:cNvSpPr/>
          <p:nvPr/>
        </p:nvSpPr>
        <p:spPr>
          <a:xfrm>
            <a:off x="2782888" y="3140075"/>
            <a:ext cx="76200" cy="457200"/>
          </a:xfrm>
          <a:prstGeom prst="leftBrace">
            <a:avLst>
              <a:gd name="adj1" fmla="val 50000"/>
              <a:gd name="adj2" fmla="val 50000"/>
            </a:avLst>
          </a:prstGeom>
          <a:noFill/>
          <a:ln w="38100" cap="flat" cmpd="sng">
            <a:solidFill>
              <a:srgbClr val="FF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3560" name="Text Box 14"/>
          <p:cNvSpPr txBox="1"/>
          <p:nvPr/>
        </p:nvSpPr>
        <p:spPr>
          <a:xfrm>
            <a:off x="4643438" y="2882900"/>
            <a:ext cx="609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①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3561" name="Text Box 15"/>
          <p:cNvSpPr txBox="1"/>
          <p:nvPr/>
        </p:nvSpPr>
        <p:spPr>
          <a:xfrm>
            <a:off x="4643438" y="3263900"/>
            <a:ext cx="533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②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3562" name="Text Box 16"/>
          <p:cNvSpPr txBox="1"/>
          <p:nvPr/>
        </p:nvSpPr>
        <p:spPr>
          <a:xfrm>
            <a:off x="1900238" y="3797300"/>
            <a:ext cx="3429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由①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3563" name="Text Box 17"/>
          <p:cNvSpPr txBox="1"/>
          <p:nvPr/>
        </p:nvSpPr>
        <p:spPr>
          <a:xfrm>
            <a:off x="1900238" y="4406900"/>
            <a:ext cx="3962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把③代入②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3564" name="Text Box 18"/>
          <p:cNvSpPr txBox="1"/>
          <p:nvPr/>
        </p:nvSpPr>
        <p:spPr>
          <a:xfrm>
            <a:off x="3119438" y="3797300"/>
            <a:ext cx="19192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n = 1 –2m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3565" name="Text Box 19"/>
          <p:cNvSpPr txBox="1"/>
          <p:nvPr/>
        </p:nvSpPr>
        <p:spPr>
          <a:xfrm>
            <a:off x="4643438" y="3797300"/>
            <a:ext cx="533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③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3566" name="Text Box 20"/>
          <p:cNvSpPr txBox="1"/>
          <p:nvPr/>
        </p:nvSpPr>
        <p:spPr>
          <a:xfrm>
            <a:off x="2321243" y="5012373"/>
            <a:ext cx="3390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3m – 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 – 2m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1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23567" name="对象 23566"/>
          <p:cNvGraphicFramePr/>
          <p:nvPr/>
        </p:nvGraphicFramePr>
        <p:xfrm>
          <a:off x="6815297" y="3214688"/>
          <a:ext cx="2007870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" r:id="rId1" imgW="762000" imgH="393700" progId="Equation.3">
                  <p:embed/>
                </p:oleObj>
              </mc:Choice>
              <mc:Fallback>
                <p:oleObj name="" r:id="rId1" imgW="762000" imgH="393700" progId="Equation.3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815297" y="3214688"/>
                        <a:ext cx="2007870" cy="1038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68" name="对象 23567"/>
          <p:cNvGraphicFramePr/>
          <p:nvPr/>
        </p:nvGraphicFramePr>
        <p:xfrm>
          <a:off x="6815297" y="3935413"/>
          <a:ext cx="928370" cy="958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" r:id="rId3" imgW="381000" imgH="393700" progId="Equation.3">
                  <p:embed/>
                </p:oleObj>
              </mc:Choice>
              <mc:Fallback>
                <p:oleObj name="" r:id="rId3" imgW="381000" imgH="393700" progId="Equation.3">
                  <p:embed/>
                  <p:pic>
                    <p:nvPicPr>
                      <p:cNvPr id="0" name="图片 310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15297" y="3935413"/>
                        <a:ext cx="928370" cy="958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69" name="对象 23568"/>
          <p:cNvGraphicFramePr/>
          <p:nvPr/>
        </p:nvGraphicFramePr>
        <p:xfrm>
          <a:off x="6225381" y="4894263"/>
          <a:ext cx="4394200" cy="958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5" imgW="1803400" imgH="393700" progId="Equation.3">
                  <p:embed/>
                </p:oleObj>
              </mc:Choice>
              <mc:Fallback>
                <p:oleObj name="" r:id="rId5" imgW="1803400" imgH="393700" progId="Equation.3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25381" y="4894263"/>
                        <a:ext cx="4394200" cy="958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70" name="Line 26"/>
          <p:cNvSpPr/>
          <p:nvPr/>
        </p:nvSpPr>
        <p:spPr>
          <a:xfrm>
            <a:off x="5938838" y="1851025"/>
            <a:ext cx="0" cy="4419600"/>
          </a:xfrm>
          <a:prstGeom prst="line">
            <a:avLst/>
          </a:prstGeom>
          <a:ln w="28575" cap="flat" cmpd="sng">
            <a:solidFill>
              <a:schemeClr val="accent1">
                <a:shade val="50000"/>
              </a:schemeClr>
            </a:solidFill>
            <a:prstDash val="sysDot"/>
            <a:bevel/>
            <a:headEnd type="none" w="med" len="med"/>
            <a:tailEnd type="none" w="med" len="med"/>
          </a:ln>
        </p:spPr>
      </p:sp>
      <p:grpSp>
        <p:nvGrpSpPr>
          <p:cNvPr id="23571" name="Group 31"/>
          <p:cNvGrpSpPr/>
          <p:nvPr/>
        </p:nvGrpSpPr>
        <p:grpSpPr>
          <a:xfrm>
            <a:off x="6165850" y="2317750"/>
            <a:ext cx="3733800" cy="914400"/>
            <a:chOff x="0" y="0"/>
            <a:chExt cx="2352" cy="576"/>
          </a:xfrm>
        </p:grpSpPr>
        <p:sp>
          <p:nvSpPr>
            <p:cNvPr id="34835" name="Text Box 28"/>
            <p:cNvSpPr txBox="1"/>
            <p:nvPr/>
          </p:nvSpPr>
          <p:spPr>
            <a:xfrm>
              <a:off x="0" y="123"/>
              <a:ext cx="235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把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m         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代入③，得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34836" name="对象 23572"/>
            <p:cNvGraphicFramePr/>
            <p:nvPr/>
          </p:nvGraphicFramePr>
          <p:xfrm>
            <a:off x="529" y="0"/>
            <a:ext cx="467" cy="5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6" name="" r:id="rId7" imgW="266700" imgH="393700" progId="Equation.3">
                    <p:embed/>
                  </p:oleObj>
                </mc:Choice>
                <mc:Fallback>
                  <p:oleObj name="" r:id="rId7" imgW="266700" imgH="393700" progId="Equation.3">
                    <p:embed/>
                    <p:pic>
                      <p:nvPicPr>
                        <p:cNvPr id="0" name="图片 3105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29" y="0"/>
                          <a:ext cx="467" cy="57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3574" name="对象 23573"/>
          <p:cNvGraphicFramePr/>
          <p:nvPr/>
        </p:nvGraphicFramePr>
        <p:xfrm>
          <a:off x="3144044" y="5477987"/>
          <a:ext cx="988060" cy="836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" r:id="rId9" imgW="405765" imgH="393700" progId="Equation.3">
                  <p:embed/>
                </p:oleObj>
              </mc:Choice>
              <mc:Fallback>
                <p:oleObj name="" r:id="rId9" imgW="405765" imgH="393700" progId="Equation.3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44044" y="5477987"/>
                        <a:ext cx="988060" cy="8362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  <p:bldP spid="23557" grpId="0"/>
      <p:bldP spid="23558" grpId="0"/>
      <p:bldP spid="23559" grpId="0" bldLvl="0" animBg="1"/>
      <p:bldP spid="23560" grpId="0"/>
      <p:bldP spid="23561" grpId="0"/>
      <p:bldP spid="23562" grpId="0"/>
      <p:bldP spid="23563" grpId="0"/>
      <p:bldP spid="23564" grpId="0"/>
      <p:bldP spid="23565" grpId="0"/>
      <p:bldP spid="2356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841" name="Text Box 8"/>
          <p:cNvSpPr txBox="1"/>
          <p:nvPr/>
        </p:nvSpPr>
        <p:spPr>
          <a:xfrm>
            <a:off x="1947863" y="1171575"/>
            <a:ext cx="8001000" cy="1210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若方程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5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i="1" baseline="30000" dirty="0">
                <a:latin typeface="Times New Roman" panose="02020603050405020304" pitchFamily="2" charset="0"/>
                <a:ea typeface="黑体" panose="02010609060101010101" pitchFamily="1" charset="-122"/>
              </a:rPr>
              <a:t>m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1" charset="-122"/>
              </a:rPr>
              <a:t>+</a:t>
            </a:r>
            <a:r>
              <a:rPr lang="en-US" altLang="zh-CN" sz="2800" i="1" baseline="30000" dirty="0">
                <a:latin typeface="Times New Roman" panose="02020603050405020304" pitchFamily="2" charset="0"/>
                <a:ea typeface="黑体" panose="02010609060101010101" pitchFamily="1" charset="-122"/>
              </a:rPr>
              <a:t>n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+ 4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1" charset="-122"/>
              </a:rPr>
              <a:t>3</a:t>
            </a:r>
            <a:r>
              <a:rPr lang="en-US" altLang="zh-CN" sz="2800" i="1" baseline="30000" dirty="0">
                <a:latin typeface="Times New Roman" panose="02020603050405020304" pitchFamily="2" charset="0"/>
                <a:ea typeface="黑体" panose="02010609060101010101" pitchFamily="1" charset="-122"/>
              </a:rPr>
              <a:t>m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1" charset="-122"/>
              </a:rPr>
              <a:t>-2</a:t>
            </a:r>
            <a:r>
              <a:rPr lang="en-US" altLang="zh-CN" sz="2800" i="1" baseline="30000" dirty="0">
                <a:latin typeface="Times New Roman" panose="02020603050405020304" pitchFamily="2" charset="0"/>
                <a:ea typeface="黑体" panose="02010609060101010101" pitchFamily="1" charset="-122"/>
              </a:rPr>
              <a:t>n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= 9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是关于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,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的二元一次方程，求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m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,n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的值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5842" name="圆角矩形 31"/>
          <p:cNvSpPr/>
          <p:nvPr/>
        </p:nvSpPr>
        <p:spPr>
          <a:xfrm>
            <a:off x="1947863" y="658813"/>
            <a:ext cx="1330325" cy="512762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试一试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580" name="文本框 3"/>
          <p:cNvSpPr txBox="1"/>
          <p:nvPr/>
        </p:nvSpPr>
        <p:spPr>
          <a:xfrm>
            <a:off x="2020888" y="2281238"/>
            <a:ext cx="6905625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解：根据已知条件，由二元一次方程的定义，可列方程组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pSp>
        <p:nvGrpSpPr>
          <p:cNvPr id="24581" name="组合 7"/>
          <p:cNvGrpSpPr/>
          <p:nvPr/>
        </p:nvGrpSpPr>
        <p:grpSpPr>
          <a:xfrm>
            <a:off x="4784725" y="2967038"/>
            <a:ext cx="2455863" cy="977264"/>
            <a:chOff x="0" y="0"/>
            <a:chExt cx="3868" cy="1536"/>
          </a:xfrm>
        </p:grpSpPr>
        <p:graphicFrame>
          <p:nvGraphicFramePr>
            <p:cNvPr id="35845" name="对象 24581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0" y="4"/>
            <a:ext cx="3041" cy="14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3" name="" r:id="rId1" imgW="839470" imgH="457835" progId="Equation.DSMT4">
                    <p:embed/>
                  </p:oleObj>
                </mc:Choice>
                <mc:Fallback>
                  <p:oleObj name="" r:id="rId1" imgW="839470" imgH="457835" progId="Equation.DSMT4">
                    <p:embed/>
                    <p:pic>
                      <p:nvPicPr>
                        <p:cNvPr id="0" name="图片 310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0" y="4"/>
                          <a:ext cx="3041" cy="144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5846" name="组合 6"/>
            <p:cNvGrpSpPr/>
            <p:nvPr/>
          </p:nvGrpSpPr>
          <p:grpSpPr>
            <a:xfrm>
              <a:off x="3020" y="0"/>
              <a:ext cx="848" cy="1536"/>
              <a:chOff x="0" y="0"/>
              <a:chExt cx="848" cy="1536"/>
            </a:xfrm>
          </p:grpSpPr>
          <p:sp>
            <p:nvSpPr>
              <p:cNvPr id="35847" name="文本框 4"/>
              <p:cNvSpPr txBox="1"/>
              <p:nvPr/>
            </p:nvSpPr>
            <p:spPr>
              <a:xfrm>
                <a:off x="0" y="0"/>
                <a:ext cx="848" cy="8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dirty="0">
                    <a:solidFill>
                      <a:srgbClr val="FF0000"/>
                    </a:solidFill>
                    <a:latin typeface="黑体" panose="02010609060101010101" pitchFamily="1" charset="-122"/>
                    <a:ea typeface="黑体" panose="02010609060101010101" pitchFamily="1" charset="-122"/>
                    <a:sym typeface="宋体" panose="02010600030101010101" pitchFamily="2" charset="-122"/>
                  </a:rPr>
                  <a:t>①</a:t>
                </a:r>
                <a:endParaRPr lang="en-US" altLang="zh-CN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5848" name="文本框 5"/>
              <p:cNvSpPr txBox="1"/>
              <p:nvPr/>
            </p:nvSpPr>
            <p:spPr>
              <a:xfrm>
                <a:off x="20" y="716"/>
                <a:ext cx="649" cy="8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en-US" altLang="zh-CN" sz="2800" dirty="0">
                    <a:solidFill>
                      <a:srgbClr val="FF0000"/>
                    </a:solidFill>
                    <a:latin typeface="黑体" panose="02010609060101010101" pitchFamily="1" charset="-122"/>
                    <a:ea typeface="黑体" panose="02010609060101010101" pitchFamily="1" charset="-122"/>
                    <a:sym typeface="宋体" panose="02010600030101010101" pitchFamily="2" charset="-122"/>
                  </a:rPr>
                  <a:t>②</a:t>
                </a:r>
                <a:endParaRPr lang="en-US" altLang="zh-CN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24586" name="文本框 8"/>
          <p:cNvSpPr txBox="1"/>
          <p:nvPr/>
        </p:nvSpPr>
        <p:spPr>
          <a:xfrm>
            <a:off x="2403475" y="4027488"/>
            <a:ext cx="58245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方程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①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可变形为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=1-2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.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③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24587" name="文本框 9"/>
          <p:cNvSpPr txBox="1"/>
          <p:nvPr/>
        </p:nvSpPr>
        <p:spPr>
          <a:xfrm>
            <a:off x="2403475" y="4600575"/>
            <a:ext cx="58245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将③代入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②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中，得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-2(1-2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) =1.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pSp>
        <p:nvGrpSpPr>
          <p:cNvPr id="24588" name="组合 14"/>
          <p:cNvGrpSpPr/>
          <p:nvPr/>
        </p:nvGrpSpPr>
        <p:grpSpPr>
          <a:xfrm>
            <a:off x="8039100" y="4365302"/>
            <a:ext cx="1644650" cy="893762"/>
            <a:chOff x="0" y="-28"/>
            <a:chExt cx="2591" cy="1407"/>
          </a:xfrm>
        </p:grpSpPr>
        <p:sp>
          <p:nvSpPr>
            <p:cNvPr id="35852" name="文本框 10"/>
            <p:cNvSpPr txBox="1"/>
            <p:nvPr/>
          </p:nvSpPr>
          <p:spPr>
            <a:xfrm>
              <a:off x="0" y="344"/>
              <a:ext cx="259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解得                 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35853" name="对象 24589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399" y="-28"/>
            <a:ext cx="1102" cy="14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9" name="" r:id="rId3" imgW="458470" imgH="394970" progId="Equation.DSMT4">
                    <p:embed/>
                  </p:oleObj>
                </mc:Choice>
                <mc:Fallback>
                  <p:oleObj name="" r:id="rId3" imgW="458470" imgH="394970" progId="Equation.DSMT4">
                    <p:embed/>
                    <p:pic>
                      <p:nvPicPr>
                        <p:cNvPr id="0" name="图片 309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399" y="-28"/>
                          <a:ext cx="1102" cy="140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4591" name="组合 20"/>
          <p:cNvGrpSpPr/>
          <p:nvPr/>
        </p:nvGrpSpPr>
        <p:grpSpPr>
          <a:xfrm>
            <a:off x="2403475" y="5227638"/>
            <a:ext cx="4298950" cy="892175"/>
            <a:chOff x="0" y="0"/>
            <a:chExt cx="6769" cy="1407"/>
          </a:xfrm>
        </p:grpSpPr>
        <p:grpSp>
          <p:nvGrpSpPr>
            <p:cNvPr id="35855" name="组合 17"/>
            <p:cNvGrpSpPr/>
            <p:nvPr/>
          </p:nvGrpSpPr>
          <p:grpSpPr>
            <a:xfrm>
              <a:off x="0" y="0"/>
              <a:ext cx="6523" cy="1407"/>
              <a:chOff x="0" y="0"/>
              <a:chExt cx="6523" cy="1407"/>
            </a:xfrm>
          </p:grpSpPr>
          <p:sp>
            <p:nvSpPr>
              <p:cNvPr id="35856" name="文本框 15"/>
              <p:cNvSpPr txBox="1"/>
              <p:nvPr/>
            </p:nvSpPr>
            <p:spPr>
              <a:xfrm>
                <a:off x="0" y="349"/>
                <a:ext cx="6523" cy="8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1" charset="-122"/>
                    <a:sym typeface="宋体" panose="02010600030101010101" pitchFamily="2" charset="-122"/>
                  </a:rPr>
                  <a:t>将        代入③中，解得                 </a:t>
                </a:r>
                <a:endPara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endParaRPr>
              </a:p>
            </p:txBody>
          </p:sp>
          <p:graphicFrame>
            <p:nvGraphicFramePr>
              <p:cNvPr id="35857" name="对象 24593">
                <a:hlinkClick r:id="" action="ppaction://ole?verb="/>
              </p:cNvPr>
              <p:cNvGraphicFramePr>
                <a:graphicFrameLocks noChangeAspect="1"/>
              </p:cNvGraphicFramePr>
              <p:nvPr/>
            </p:nvGraphicFramePr>
            <p:xfrm>
              <a:off x="599" y="0"/>
              <a:ext cx="979" cy="140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01" name="" r:id="rId5" imgW="407670" imgH="394970" progId="Equation.DSMT4">
                      <p:embed/>
                    </p:oleObj>
                  </mc:Choice>
                  <mc:Fallback>
                    <p:oleObj name="" r:id="rId5" imgW="407670" imgH="394970" progId="Equation.DSMT4">
                      <p:embed/>
                      <p:pic>
                        <p:nvPicPr>
                          <p:cNvPr id="0" name="图片 3100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599" y="0"/>
                            <a:ext cx="979" cy="1407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35858" name="对象 24594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5756" y="0"/>
            <a:ext cx="1013" cy="14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0" name="" r:id="rId7" imgW="420370" imgH="394970" progId="Equation.DSMT4">
                    <p:embed/>
                  </p:oleObj>
                </mc:Choice>
                <mc:Fallback>
                  <p:oleObj name="" r:id="rId7" imgW="420370" imgH="394970" progId="Equation.DSMT4">
                    <p:embed/>
                    <p:pic>
                      <p:nvPicPr>
                        <p:cNvPr id="0" name="图片 3099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756" y="0"/>
                          <a:ext cx="1013" cy="140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6" grpId="0"/>
      <p:bldP spid="2458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65" name="圆角矩形 31"/>
          <p:cNvSpPr/>
          <p:nvPr/>
        </p:nvSpPr>
        <p:spPr>
          <a:xfrm>
            <a:off x="2328863" y="1065213"/>
            <a:ext cx="1647825" cy="4794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方法归纳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603" name="文本框 3"/>
          <p:cNvSpPr txBox="1"/>
          <p:nvPr/>
        </p:nvSpPr>
        <p:spPr>
          <a:xfrm>
            <a:off x="2328863" y="2141538"/>
            <a:ext cx="7559675" cy="203009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ys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   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根据二元一次方程的概念，含未知数的项的次数为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，列出二元一次方程组，从而求出未知数的值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endParaRPr lang="en-US" altLang="zh-CN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当堂反馈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即学即用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7" name="Rectangle 18"/>
          <p:cNvSpPr/>
          <p:nvPr/>
        </p:nvSpPr>
        <p:spPr>
          <a:xfrm>
            <a:off x="5919788" y="2009934"/>
            <a:ext cx="3429000" cy="73723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由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①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直接代入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② 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9939" name="Text Box 19"/>
          <p:cNvSpPr txBox="1"/>
          <p:nvPr/>
        </p:nvSpPr>
        <p:spPr>
          <a:xfrm>
            <a:off x="2135188" y="1199833"/>
            <a:ext cx="7921625" cy="622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eaLnBrk="0" hangingPunct="0">
              <a:lnSpc>
                <a:spcPct val="90000"/>
              </a:lnSpc>
            </a:pP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1.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下列各方程组中，应怎样代入消元？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629" name="Rectangle 20"/>
          <p:cNvSpPr/>
          <p:nvPr/>
        </p:nvSpPr>
        <p:spPr>
          <a:xfrm>
            <a:off x="5870575" y="3131820"/>
            <a:ext cx="3478213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由①，得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=7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–11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③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将③代入② 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pSp>
        <p:nvGrpSpPr>
          <p:cNvPr id="39941" name="Group 21"/>
          <p:cNvGrpSpPr/>
          <p:nvPr/>
        </p:nvGrpSpPr>
        <p:grpSpPr>
          <a:xfrm>
            <a:off x="2741613" y="1918970"/>
            <a:ext cx="2043747" cy="1212850"/>
            <a:chOff x="0" y="0"/>
            <a:chExt cx="3218" cy="1909"/>
          </a:xfrm>
        </p:grpSpPr>
        <p:sp>
          <p:nvSpPr>
            <p:cNvPr id="39942" name="Text Box 22"/>
            <p:cNvSpPr txBox="1"/>
            <p:nvPr/>
          </p:nvSpPr>
          <p:spPr>
            <a:xfrm>
              <a:off x="168" y="0"/>
              <a:ext cx="299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x</a:t>
              </a:r>
              <a:r>
                <a:rPr lang="zh-CN" altLang="en-US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=4y-1 </a:t>
              </a:r>
              <a:r>
                <a:rPr lang="zh-CN" altLang="en-US" sz="2800" dirty="0">
                  <a:solidFill>
                    <a:srgbClr val="3003A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   </a:t>
              </a:r>
              <a:r>
                <a:rPr lang="en-US" altLang="zh-CN" sz="2800" dirty="0">
                  <a:solidFill>
                    <a:schemeClr val="tx2"/>
                  </a:solidFill>
                  <a:latin typeface="Tahoma" panose="020B0604030504040204" pitchFamily="2" charset="0"/>
                  <a:ea typeface="宋体" panose="02010600030101010101" pitchFamily="2" charset="-122"/>
                </a:rPr>
                <a:t>①</a:t>
              </a:r>
              <a:endParaRPr lang="en-US" altLang="zh-CN" sz="2800" dirty="0">
                <a:solidFill>
                  <a:schemeClr val="tx2"/>
                </a:solidFill>
                <a:latin typeface="Tahoma" panose="020B060403050404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9943" name="Text Box 23"/>
            <p:cNvSpPr txBox="1"/>
            <p:nvPr/>
          </p:nvSpPr>
          <p:spPr>
            <a:xfrm>
              <a:off x="27" y="1087"/>
              <a:ext cx="319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3</a:t>
              </a:r>
              <a:r>
                <a:rPr lang="zh-CN" altLang="en-US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x +</a:t>
              </a:r>
              <a:r>
                <a:rPr lang="zh-CN" altLang="en-US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y=10</a:t>
              </a:r>
              <a:r>
                <a:rPr lang="zh-CN" altLang="en-US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 </a:t>
              </a:r>
              <a:r>
                <a:rPr lang="en-US" altLang="zh-CN" sz="2800" dirty="0">
                  <a:solidFill>
                    <a:schemeClr val="tx2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②</a:t>
              </a:r>
              <a:endPara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39944" name="AutoShape 24"/>
            <p:cNvSpPr/>
            <p:nvPr/>
          </p:nvSpPr>
          <p:spPr>
            <a:xfrm>
              <a:off x="0" y="358"/>
              <a:ext cx="125" cy="1320"/>
            </a:xfrm>
            <a:prstGeom prst="leftBrace">
              <a:avLst>
                <a:gd name="adj1" fmla="val 81302"/>
                <a:gd name="adj2" fmla="val 50000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9945" name="Group 25"/>
          <p:cNvGrpSpPr/>
          <p:nvPr/>
        </p:nvGrpSpPr>
        <p:grpSpPr>
          <a:xfrm>
            <a:off x="2711450" y="3217545"/>
            <a:ext cx="2263139" cy="1131888"/>
            <a:chOff x="0" y="0"/>
            <a:chExt cx="3560" cy="1782"/>
          </a:xfrm>
        </p:grpSpPr>
        <p:sp>
          <p:nvSpPr>
            <p:cNvPr id="39946" name="Text Box 26"/>
            <p:cNvSpPr txBox="1"/>
            <p:nvPr/>
          </p:nvSpPr>
          <p:spPr>
            <a:xfrm>
              <a:off x="101" y="0"/>
              <a:ext cx="322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7</a:t>
              </a:r>
              <a:r>
                <a:rPr lang="zh-CN" altLang="en-US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x</a:t>
              </a:r>
              <a:r>
                <a:rPr lang="zh-CN" altLang="en-US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-</a:t>
              </a:r>
              <a:r>
                <a:rPr lang="zh-CN" altLang="en-US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y</a:t>
              </a:r>
              <a:r>
                <a:rPr lang="zh-CN" altLang="en-US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=11</a:t>
              </a:r>
              <a:r>
                <a:rPr lang="zh-CN" altLang="en-US" sz="2800" dirty="0">
                  <a:solidFill>
                    <a:srgbClr val="3003A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    </a:t>
              </a:r>
              <a:r>
                <a:rPr lang="en-US" altLang="zh-CN" sz="2800" dirty="0">
                  <a:solidFill>
                    <a:schemeClr val="tx2"/>
                  </a:solidFill>
                  <a:latin typeface="Tahoma" panose="020B0604030504040204" pitchFamily="2" charset="0"/>
                  <a:ea typeface="宋体" panose="02010600030101010101" pitchFamily="2" charset="-122"/>
                </a:rPr>
                <a:t>①</a:t>
              </a:r>
              <a:endParaRPr lang="en-US" altLang="zh-CN" sz="2800" dirty="0">
                <a:solidFill>
                  <a:schemeClr val="tx2"/>
                </a:solidFill>
                <a:latin typeface="Tahoma" panose="020B060403050404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9947" name="Text Box 27"/>
            <p:cNvSpPr txBox="1"/>
            <p:nvPr/>
          </p:nvSpPr>
          <p:spPr>
            <a:xfrm>
              <a:off x="186" y="960"/>
              <a:ext cx="3374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2800" dirty="0">
                  <a:solidFill>
                    <a:schemeClr val="tx2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5</a:t>
              </a:r>
              <a:r>
                <a:rPr lang="zh-CN" altLang="en-US" sz="2800" i="1" dirty="0">
                  <a:solidFill>
                    <a:schemeClr val="tx2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x</a:t>
              </a:r>
              <a:r>
                <a:rPr lang="zh-CN" altLang="en-US" sz="2800" dirty="0">
                  <a:solidFill>
                    <a:schemeClr val="tx2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 +2</a:t>
              </a:r>
              <a:r>
                <a:rPr lang="zh-CN" altLang="en-US" sz="2800" i="1" dirty="0">
                  <a:solidFill>
                    <a:schemeClr val="tx2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y</a:t>
              </a:r>
              <a:r>
                <a:rPr lang="zh-CN" altLang="en-US" sz="2800" dirty="0">
                  <a:solidFill>
                    <a:schemeClr val="tx2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=0</a:t>
              </a:r>
              <a:r>
                <a:rPr lang="zh-CN" altLang="en-US" sz="2800" i="1" dirty="0">
                  <a:solidFill>
                    <a:schemeClr val="tx2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   </a:t>
              </a:r>
              <a:r>
                <a:rPr lang="en-US" altLang="zh-CN" sz="2800" dirty="0">
                  <a:solidFill>
                    <a:schemeClr val="tx2"/>
                  </a:solidFill>
                  <a:latin typeface="Tahoma" panose="020B0604030504040204" pitchFamily="2" charset="0"/>
                  <a:ea typeface="宋体" panose="02010600030101010101" pitchFamily="2" charset="-122"/>
                </a:rPr>
                <a:t>②</a:t>
              </a:r>
              <a:endParaRPr lang="en-US" altLang="zh-CN" sz="2800" dirty="0">
                <a:solidFill>
                  <a:schemeClr val="tx2"/>
                </a:solidFill>
                <a:latin typeface="Tahoma" panose="020B060403050404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9948" name="AutoShape 28"/>
            <p:cNvSpPr/>
            <p:nvPr/>
          </p:nvSpPr>
          <p:spPr>
            <a:xfrm>
              <a:off x="0" y="290"/>
              <a:ext cx="226" cy="1235"/>
            </a:xfrm>
            <a:prstGeom prst="leftBrace">
              <a:avLst>
                <a:gd name="adj1" fmla="val 34912"/>
                <a:gd name="adj2" fmla="val 50000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6638" name="Text Box 29"/>
          <p:cNvSpPr txBox="1"/>
          <p:nvPr/>
        </p:nvSpPr>
        <p:spPr>
          <a:xfrm>
            <a:off x="1990725" y="4859973"/>
            <a:ext cx="8353425" cy="12014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cap="flat" cmpd="thinThick">
            <a:noFill/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>
            <a:spAutoFit/>
          </a:bodyPr>
          <a:p>
            <a:pPr defTabSz="914400"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noProof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1" charset="-122"/>
                <a:cs typeface="+mn-cs"/>
              </a:rPr>
              <a:t> </a:t>
            </a:r>
            <a:r>
              <a:rPr lang="zh-CN" altLang="en-US" sz="240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1" charset="-122"/>
                <a:cs typeface="+mn-cs"/>
              </a:rPr>
              <a:t> 小技巧：</a:t>
            </a:r>
            <a:r>
              <a:rPr lang="zh-CN" altLang="en-US" sz="2400" noProof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1" charset="-122"/>
                <a:cs typeface="+mn-cs"/>
              </a:rPr>
              <a:t> </a:t>
            </a:r>
            <a:r>
              <a:rPr lang="zh-CN" altLang="en-US" sz="2400" noProof="1" dirty="0">
                <a:latin typeface="Times New Roman" panose="02020603050405020304" pitchFamily="2" charset="0"/>
                <a:ea typeface="黑体" panose="02010609060101010101" pitchFamily="1" charset="-122"/>
                <a:cs typeface="+mn-cs"/>
              </a:rPr>
              <a:t>用代入法时，往往对方程组中</a:t>
            </a:r>
            <a:r>
              <a:rPr lang="zh-CN" altLang="en-US" sz="2400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</a:rPr>
              <a:t>系数为1或</a:t>
            </a:r>
            <a:r>
              <a:rPr lang="en-US" altLang="zh-CN" sz="2400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</a:rPr>
              <a:t>-1</a:t>
            </a:r>
            <a:r>
              <a:rPr lang="zh-CN" altLang="en-US" sz="2400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</a:rPr>
              <a:t>的未知数</a:t>
            </a:r>
            <a:r>
              <a:rPr lang="zh-CN" altLang="en-US" sz="2400" noProof="1" dirty="0">
                <a:latin typeface="Times New Roman" panose="02020603050405020304" pitchFamily="2" charset="0"/>
                <a:ea typeface="黑体" panose="02010609060101010101" pitchFamily="1" charset="-122"/>
                <a:cs typeface="+mn-cs"/>
              </a:rPr>
              <a:t>所在的方程进行变形代入</a:t>
            </a:r>
            <a:r>
              <a:rPr lang="en-US" altLang="zh-CN" sz="2400" noProof="1" dirty="0">
                <a:latin typeface="Times New Roman" panose="02020603050405020304" pitchFamily="2" charset="0"/>
                <a:ea typeface="黑体" panose="02010609060101010101" pitchFamily="1" charset="-122"/>
                <a:cs typeface="+mn-cs"/>
              </a:rPr>
              <a:t>.</a:t>
            </a:r>
            <a:endParaRPr lang="en-US" altLang="zh-CN" sz="2400" noProof="1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004060" y="276860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9" grpId="0"/>
      <p:bldP spid="2663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40" name="内容占位符 7"/>
          <p:cNvSpPr txBox="1"/>
          <p:nvPr/>
        </p:nvSpPr>
        <p:spPr>
          <a:xfrm>
            <a:off x="2408238" y="1156653"/>
            <a:ext cx="7707313" cy="41148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marR="0" defTabSz="457200">
              <a:lnSpc>
                <a:spcPct val="15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kern="1200" cap="none" spc="0" normalizeH="0" baseline="0" noProof="1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  2.</a:t>
            </a:r>
            <a:r>
              <a:rPr kumimoji="0" lang="en-US" altLang="en-US" sz="2400" kern="1200" cap="none" spc="0" normalizeH="0" baseline="0" noProof="1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用代入法解方程组                 比较合理的变</a:t>
            </a:r>
            <a:endParaRPr kumimoji="0" lang="en-US" altLang="en-US" sz="2400" kern="1200" cap="none" spc="0" normalizeH="0" baseline="0" noProof="1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R="0" defTabSz="457200">
              <a:lnSpc>
                <a:spcPct val="15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2400" kern="1200" cap="none" spc="0" normalizeH="0" baseline="0" noProof="1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    形是(　　)</a:t>
            </a:r>
            <a:endParaRPr kumimoji="0" lang="en-US" altLang="en-US" sz="2400" kern="1200" cap="none" spc="0" normalizeH="0" baseline="0" noProof="1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R="0" defTabSz="457200">
              <a:lnSpc>
                <a:spcPct val="18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2400" kern="1200" cap="none" spc="0" normalizeH="0" baseline="0" noProof="1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     A．由①得 </a:t>
            </a:r>
            <a:endParaRPr kumimoji="0" lang="en-US" altLang="en-US" sz="2400" kern="1200" cap="none" spc="0" normalizeH="0" baseline="0" noProof="1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R="0" defTabSz="457200">
              <a:lnSpc>
                <a:spcPct val="18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2400" kern="1200" cap="none" spc="0" normalizeH="0" baseline="0" noProof="1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     B．由①得</a:t>
            </a:r>
            <a:endParaRPr kumimoji="0" lang="en-US" altLang="en-US" sz="2400" kern="1200" cap="none" spc="0" normalizeH="0" baseline="0" noProof="1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R="0" defTabSz="457200">
              <a:lnSpc>
                <a:spcPct val="18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2400" kern="1200" cap="none" spc="0" normalizeH="0" baseline="0" noProof="1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     C．由②得</a:t>
            </a:r>
            <a:endParaRPr kumimoji="0" lang="en-US" altLang="en-US" sz="2400" kern="1200" cap="none" spc="0" normalizeH="0" baseline="0" noProof="1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R="0" defTabSz="457200">
              <a:lnSpc>
                <a:spcPct val="15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2400" kern="1200" cap="none" spc="0" normalizeH="0" baseline="0" noProof="1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     D．由②得</a:t>
            </a:r>
            <a:r>
              <a:rPr kumimoji="0" lang="en-US" altLang="en-US" sz="2400" i="1" kern="1200" cap="none" spc="0" normalizeH="0" baseline="0" noProof="1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y</a:t>
            </a:r>
            <a:r>
              <a:rPr kumimoji="0" lang="en-US" altLang="en-US" sz="2400" kern="1200" cap="none" spc="0" normalizeH="0" baseline="0" noProof="1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＝2</a:t>
            </a:r>
            <a:r>
              <a:rPr kumimoji="0" lang="en-US" altLang="en-US" sz="2400" i="1" kern="1200" cap="none" spc="0" normalizeH="0" baseline="0" noProof="1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x</a:t>
            </a:r>
            <a:r>
              <a:rPr kumimoji="0" lang="en-US" altLang="en-US" sz="2400" kern="1200" cap="none" spc="0" normalizeH="0" baseline="0" noProof="1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－5</a:t>
            </a:r>
            <a:endParaRPr kumimoji="0" lang="en-US" altLang="en-US" sz="2400" kern="1200" cap="none" spc="0" normalizeH="0" baseline="0" noProof="1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graphicFrame>
        <p:nvGraphicFramePr>
          <p:cNvPr id="16397" name="Object 17"/>
          <p:cNvGraphicFramePr/>
          <p:nvPr/>
        </p:nvGraphicFramePr>
        <p:xfrm>
          <a:off x="5664200" y="1052513"/>
          <a:ext cx="2357438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1" imgW="1104900" imgH="482600" progId="Equation.DSMT4">
                  <p:embed/>
                </p:oleObj>
              </mc:Choice>
              <mc:Fallback>
                <p:oleObj name="" r:id="rId1" imgW="1104900" imgH="482600" progId="Equation.DSMT4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64200" y="1052513"/>
                        <a:ext cx="2357438" cy="1031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008120" y="1916430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D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16398" name="Object 14"/>
          <p:cNvGraphicFramePr/>
          <p:nvPr/>
        </p:nvGraphicFramePr>
        <p:xfrm>
          <a:off x="4757738" y="3118803"/>
          <a:ext cx="151765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3" imgW="711200" imgH="406400" progId="Equation.DSMT4">
                  <p:embed/>
                </p:oleObj>
              </mc:Choice>
              <mc:Fallback>
                <p:oleObj name="" r:id="rId3" imgW="711200" imgH="406400" progId="Equation.DSMT4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57738" y="3118803"/>
                        <a:ext cx="1517650" cy="866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9" name="Object 15"/>
          <p:cNvGraphicFramePr/>
          <p:nvPr/>
        </p:nvGraphicFramePr>
        <p:xfrm>
          <a:off x="4719638" y="2379028"/>
          <a:ext cx="1516062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5" imgW="711200" imgH="406400" progId="Equation.DSMT4">
                  <p:embed/>
                </p:oleObj>
              </mc:Choice>
              <mc:Fallback>
                <p:oleObj name="" r:id="rId5" imgW="711200" imgH="406400" progId="Equation.DSMT4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19638" y="2379028"/>
                        <a:ext cx="1516062" cy="866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00" name="Object 16"/>
          <p:cNvGraphicFramePr/>
          <p:nvPr/>
        </p:nvGraphicFramePr>
        <p:xfrm>
          <a:off x="4679950" y="3868103"/>
          <a:ext cx="1354138" cy="86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" r:id="rId7" imgW="635635" imgH="407035" progId="Equation.DSMT4">
                  <p:embed/>
                </p:oleObj>
              </mc:Choice>
              <mc:Fallback>
                <p:oleObj name="" r:id="rId7" imgW="635635" imgH="407035" progId="Equation.DSMT4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79950" y="3868103"/>
                        <a:ext cx="1354138" cy="8683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9350" y="2595563"/>
            <a:ext cx="1417638" cy="1417637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7488" y="3467100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教学目标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7038" y="3465513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教学重点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40" name="内容占位符 7"/>
          <p:cNvSpPr txBox="1"/>
          <p:nvPr/>
        </p:nvSpPr>
        <p:spPr>
          <a:xfrm>
            <a:off x="2536190" y="1806258"/>
            <a:ext cx="6881813" cy="282384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marR="0" defTabSz="457200">
              <a:lnSpc>
                <a:spcPct val="2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kern="1200" cap="none" spc="0" normalizeH="0" baseline="0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3.</a:t>
            </a:r>
            <a:r>
              <a:rPr kumimoji="0" lang="zh-CN" altLang="en-US" sz="2400" b="1" kern="1200" cap="none" spc="0" normalizeH="0" baseline="0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方程组                      的解是</a:t>
            </a:r>
            <a:r>
              <a:rPr kumimoji="0" lang="en-US" altLang="zh-CN" sz="2400" b="1" kern="1200" cap="none" spc="0" normalizeH="0" baseline="0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(</a:t>
            </a:r>
            <a:r>
              <a:rPr kumimoji="0" lang="zh-CN" altLang="en-US" sz="2400" b="1" kern="1200" cap="none" spc="0" normalizeH="0" baseline="0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　　</a:t>
            </a:r>
            <a:r>
              <a:rPr kumimoji="0" lang="en-US" altLang="zh-CN" sz="2400" b="1" kern="1200" cap="none" spc="0" normalizeH="0" baseline="0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)</a:t>
            </a:r>
            <a:endParaRPr kumimoji="0" lang="en-US" altLang="zh-CN" sz="2400" b="1" kern="1200" cap="none" spc="0" normalizeH="0" baseline="0" noProof="1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  <a:p>
            <a:pPr marR="0" defTabSz="457200">
              <a:lnSpc>
                <a:spcPct val="3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kern="1200" cap="none" spc="0" normalizeH="0" baseline="0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A.                                     B.   </a:t>
            </a:r>
            <a:endParaRPr kumimoji="0" lang="en-US" altLang="zh-CN" sz="2400" b="1" kern="1200" cap="none" spc="0" normalizeH="0" baseline="0" noProof="1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  <a:p>
            <a:pPr marR="0" defTabSz="457200">
              <a:lnSpc>
                <a:spcPct val="2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kern="1200" cap="none" spc="0" normalizeH="0" baseline="0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C.                                     D.</a:t>
            </a:r>
            <a:endParaRPr kumimoji="0" lang="en-US" altLang="zh-CN" sz="2400" b="1" kern="1200" cap="none" spc="0" normalizeH="0" baseline="0" noProof="1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00190" y="2132648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D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19470" name="Object 17"/>
          <p:cNvGraphicFramePr/>
          <p:nvPr/>
        </p:nvGraphicFramePr>
        <p:xfrm>
          <a:off x="3792220" y="1844358"/>
          <a:ext cx="15494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1" imgW="774065" imgH="469900" progId="Equation.DSMT4">
                  <p:embed/>
                </p:oleObj>
              </mc:Choice>
              <mc:Fallback>
                <p:oleObj name="" r:id="rId1" imgW="774065" imgH="469900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792220" y="1844358"/>
                        <a:ext cx="1549400" cy="93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72" name="对象 4"/>
          <p:cNvGraphicFramePr/>
          <p:nvPr/>
        </p:nvGraphicFramePr>
        <p:xfrm>
          <a:off x="3031490" y="2951163"/>
          <a:ext cx="9652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3" imgW="482600" imgH="469900" progId="Equation.DSMT4">
                  <p:embed/>
                </p:oleObj>
              </mc:Choice>
              <mc:Fallback>
                <p:oleObj name="" r:id="rId3" imgW="482600" imgH="469900" progId="Equation.DSMT4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31490" y="2951163"/>
                        <a:ext cx="965200" cy="93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73" name="对象 5"/>
          <p:cNvGraphicFramePr/>
          <p:nvPr/>
        </p:nvGraphicFramePr>
        <p:xfrm>
          <a:off x="6201728" y="2989263"/>
          <a:ext cx="9652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5" imgW="482600" imgH="469900" progId="Equation.DSMT4">
                  <p:embed/>
                </p:oleObj>
              </mc:Choice>
              <mc:Fallback>
                <p:oleObj name="" r:id="rId5" imgW="482600" imgH="469900" progId="Equation.DSMT4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01728" y="2989263"/>
                        <a:ext cx="965200" cy="93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74" name="对象 6"/>
          <p:cNvGraphicFramePr/>
          <p:nvPr/>
        </p:nvGraphicFramePr>
        <p:xfrm>
          <a:off x="3015615" y="3859213"/>
          <a:ext cx="9652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7" imgW="482600" imgH="469900" progId="Equation.DSMT4">
                  <p:embed/>
                </p:oleObj>
              </mc:Choice>
              <mc:Fallback>
                <p:oleObj name="" r:id="rId7" imgW="482600" imgH="469900" progId="Equation.DSMT4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15615" y="3859213"/>
                        <a:ext cx="965200" cy="93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75" name="对象 7"/>
          <p:cNvGraphicFramePr/>
          <p:nvPr/>
        </p:nvGraphicFramePr>
        <p:xfrm>
          <a:off x="6201728" y="3859213"/>
          <a:ext cx="9652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9" imgW="482600" imgH="469900" progId="Equation.DSMT4">
                  <p:embed/>
                </p:oleObj>
              </mc:Choice>
              <mc:Fallback>
                <p:oleObj name="" r:id="rId9" imgW="482600" imgH="469900" progId="Equation.DSMT4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201728" y="3859213"/>
                        <a:ext cx="965200" cy="93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61" name="Text Box 18"/>
          <p:cNvSpPr txBox="1"/>
          <p:nvPr/>
        </p:nvSpPr>
        <p:spPr>
          <a:xfrm>
            <a:off x="1939925" y="720725"/>
            <a:ext cx="18719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4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.解方程组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40962" name="Group 19"/>
          <p:cNvGrpSpPr/>
          <p:nvPr/>
        </p:nvGrpSpPr>
        <p:grpSpPr>
          <a:xfrm>
            <a:off x="3959225" y="471488"/>
            <a:ext cx="2812415" cy="1079500"/>
            <a:chOff x="0" y="0"/>
            <a:chExt cx="4427" cy="1700"/>
          </a:xfrm>
        </p:grpSpPr>
        <p:grpSp>
          <p:nvGrpSpPr>
            <p:cNvPr id="40963" name="Group 20"/>
            <p:cNvGrpSpPr/>
            <p:nvPr/>
          </p:nvGrpSpPr>
          <p:grpSpPr>
            <a:xfrm>
              <a:off x="836" y="0"/>
              <a:ext cx="3591" cy="1700"/>
              <a:chOff x="0" y="0"/>
              <a:chExt cx="3591" cy="1700"/>
            </a:xfrm>
          </p:grpSpPr>
          <p:sp>
            <p:nvSpPr>
              <p:cNvPr id="40964" name="Text Box 21"/>
              <p:cNvSpPr txBox="1"/>
              <p:nvPr/>
            </p:nvSpPr>
            <p:spPr>
              <a:xfrm>
                <a:off x="65" y="0"/>
                <a:ext cx="3526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zh-CN" altLang="en-US" sz="2800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2</a:t>
                </a:r>
                <a:r>
                  <a:rPr lang="zh-CN" altLang="en-US" sz="28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y</a:t>
                </a:r>
                <a:r>
                  <a:rPr lang="zh-CN" altLang="en-US" sz="2800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-</a:t>
                </a:r>
                <a:r>
                  <a:rPr lang="zh-CN" altLang="en-US" sz="28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x</a:t>
                </a:r>
                <a:r>
                  <a:rPr lang="zh-CN" altLang="en-US" sz="2800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=3，   </a:t>
                </a:r>
                <a:r>
                  <a:rPr lang="en-US" altLang="zh-CN" sz="2800" dirty="0">
                    <a:solidFill>
                      <a:schemeClr val="tx2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①</a:t>
                </a:r>
                <a:r>
                  <a:rPr lang="zh-CN" altLang="en-US" sz="2800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 </a:t>
                </a:r>
                <a:endParaRPr lang="zh-CN" altLang="en-US" sz="2800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0965" name="Text Box 22"/>
              <p:cNvSpPr txBox="1"/>
              <p:nvPr/>
            </p:nvSpPr>
            <p:spPr>
              <a:xfrm>
                <a:off x="232" y="878"/>
                <a:ext cx="3237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zh-CN" altLang="en-US" sz="28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x</a:t>
                </a:r>
                <a:r>
                  <a:rPr lang="zh-CN" altLang="en-US" sz="2800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=</a:t>
                </a:r>
                <a:r>
                  <a:rPr lang="zh-CN" altLang="en-US" sz="28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y</a:t>
                </a:r>
                <a:r>
                  <a:rPr lang="zh-CN" altLang="en-US" sz="2800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+1；   </a:t>
                </a:r>
                <a:r>
                  <a:rPr lang="en-US" altLang="zh-CN" sz="2800" dirty="0">
                    <a:solidFill>
                      <a:schemeClr val="tx2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②</a:t>
                </a:r>
                <a:endParaRPr lang="en-US" altLang="zh-CN" sz="2800" dirty="0">
                  <a:solidFill>
                    <a:schemeClr val="tx2"/>
                  </a:solidFill>
                  <a:latin typeface="Times New Roman" panose="02020603050405020304" pitchFamily="2" charset="0"/>
                  <a:ea typeface="Times New Roman" panose="02020603050405020304" pitchFamily="2" charset="0"/>
                </a:endParaRPr>
              </a:p>
            </p:txBody>
          </p:sp>
          <p:sp>
            <p:nvSpPr>
              <p:cNvPr id="40966" name="左大括号 935"/>
              <p:cNvSpPr/>
              <p:nvPr/>
            </p:nvSpPr>
            <p:spPr>
              <a:xfrm flipH="1">
                <a:off x="0" y="424"/>
                <a:ext cx="119" cy="907"/>
              </a:xfrm>
              <a:custGeom>
                <a:avLst/>
                <a:gdLst/>
                <a:ahLst/>
                <a:cxnLst>
                  <a:cxn ang="0">
                    <a:pos x="15" y="41"/>
                  </a:cxn>
                  <a:cxn ang="0">
                    <a:pos x="11" y="13"/>
                  </a:cxn>
                  <a:cxn ang="0">
                    <a:pos x="0" y="0"/>
                  </a:cxn>
                  <a:cxn ang="0">
                    <a:pos x="21" y="9"/>
                  </a:cxn>
                  <a:cxn ang="0">
                    <a:pos x="27" y="45"/>
                  </a:cxn>
                  <a:cxn ang="0">
                    <a:pos x="27" y="103"/>
                  </a:cxn>
                  <a:cxn ang="0">
                    <a:pos x="30" y="128"/>
                  </a:cxn>
                  <a:cxn ang="0">
                    <a:pos x="41" y="141"/>
                  </a:cxn>
                  <a:cxn ang="0">
                    <a:pos x="30" y="153"/>
                  </a:cxn>
                  <a:cxn ang="0">
                    <a:pos x="27" y="179"/>
                  </a:cxn>
                  <a:cxn ang="0">
                    <a:pos x="27" y="232"/>
                  </a:cxn>
                  <a:cxn ang="0">
                    <a:pos x="25" y="262"/>
                  </a:cxn>
                  <a:cxn ang="0">
                    <a:pos x="16" y="277"/>
                  </a:cxn>
                  <a:cxn ang="0">
                    <a:pos x="0" y="281"/>
                  </a:cxn>
                  <a:cxn ang="0">
                    <a:pos x="11" y="268"/>
                  </a:cxn>
                  <a:cxn ang="0">
                    <a:pos x="15" y="240"/>
                  </a:cxn>
                  <a:cxn ang="0">
                    <a:pos x="15" y="186"/>
                  </a:cxn>
                  <a:cxn ang="0">
                    <a:pos x="17" y="155"/>
                  </a:cxn>
                  <a:cxn ang="0">
                    <a:pos x="29" y="141"/>
                  </a:cxn>
                  <a:cxn ang="0">
                    <a:pos x="17" y="127"/>
                  </a:cxn>
                  <a:cxn ang="0">
                    <a:pos x="15" y="98"/>
                  </a:cxn>
                  <a:cxn ang="0">
                    <a:pos x="15" y="41"/>
                  </a:cxn>
                </a:cxnLst>
                <a:pathLst>
                  <a:path w="41" h="281">
                    <a:moveTo>
                      <a:pt x="15" y="41"/>
                    </a:moveTo>
                    <a:cubicBezTo>
                      <a:pt x="15" y="29"/>
                      <a:pt x="13" y="19"/>
                      <a:pt x="11" y="13"/>
                    </a:cubicBezTo>
                    <a:cubicBezTo>
                      <a:pt x="9" y="7"/>
                      <a:pt x="5" y="2"/>
                      <a:pt x="0" y="0"/>
                    </a:cubicBezTo>
                    <a:cubicBezTo>
                      <a:pt x="10" y="0"/>
                      <a:pt x="17" y="3"/>
                      <a:pt x="21" y="9"/>
                    </a:cubicBezTo>
                    <a:cubicBezTo>
                      <a:pt x="25" y="14"/>
                      <a:pt x="27" y="27"/>
                      <a:pt x="27" y="45"/>
                    </a:cubicBezTo>
                    <a:cubicBezTo>
                      <a:pt x="27" y="103"/>
                      <a:pt x="27" y="103"/>
                      <a:pt x="27" y="103"/>
                    </a:cubicBezTo>
                    <a:cubicBezTo>
                      <a:pt x="27" y="114"/>
                      <a:pt x="28" y="122"/>
                      <a:pt x="30" y="128"/>
                    </a:cubicBezTo>
                    <a:cubicBezTo>
                      <a:pt x="32" y="134"/>
                      <a:pt x="35" y="138"/>
                      <a:pt x="41" y="141"/>
                    </a:cubicBezTo>
                    <a:cubicBezTo>
                      <a:pt x="35" y="143"/>
                      <a:pt x="31" y="147"/>
                      <a:pt x="30" y="153"/>
                    </a:cubicBezTo>
                    <a:cubicBezTo>
                      <a:pt x="28" y="158"/>
                      <a:pt x="27" y="167"/>
                      <a:pt x="27" y="179"/>
                    </a:cubicBezTo>
                    <a:cubicBezTo>
                      <a:pt x="27" y="232"/>
                      <a:pt x="27" y="232"/>
                      <a:pt x="27" y="232"/>
                    </a:cubicBezTo>
                    <a:cubicBezTo>
                      <a:pt x="27" y="245"/>
                      <a:pt x="26" y="255"/>
                      <a:pt x="25" y="262"/>
                    </a:cubicBezTo>
                    <a:cubicBezTo>
                      <a:pt x="23" y="269"/>
                      <a:pt x="20" y="274"/>
                      <a:pt x="16" y="277"/>
                    </a:cubicBezTo>
                    <a:cubicBezTo>
                      <a:pt x="12" y="279"/>
                      <a:pt x="7" y="281"/>
                      <a:pt x="0" y="281"/>
                    </a:cubicBezTo>
                    <a:cubicBezTo>
                      <a:pt x="5" y="279"/>
                      <a:pt x="9" y="274"/>
                      <a:pt x="11" y="268"/>
                    </a:cubicBezTo>
                    <a:cubicBezTo>
                      <a:pt x="13" y="261"/>
                      <a:pt x="15" y="252"/>
                      <a:pt x="15" y="240"/>
                    </a:cubicBezTo>
                    <a:cubicBezTo>
                      <a:pt x="15" y="186"/>
                      <a:pt x="15" y="186"/>
                      <a:pt x="15" y="186"/>
                    </a:cubicBezTo>
                    <a:cubicBezTo>
                      <a:pt x="15" y="172"/>
                      <a:pt x="15" y="162"/>
                      <a:pt x="17" y="155"/>
                    </a:cubicBezTo>
                    <a:cubicBezTo>
                      <a:pt x="19" y="148"/>
                      <a:pt x="23" y="144"/>
                      <a:pt x="29" y="141"/>
                    </a:cubicBezTo>
                    <a:cubicBezTo>
                      <a:pt x="23" y="138"/>
                      <a:pt x="19" y="133"/>
                      <a:pt x="17" y="127"/>
                    </a:cubicBezTo>
                    <a:cubicBezTo>
                      <a:pt x="15" y="121"/>
                      <a:pt x="15" y="111"/>
                      <a:pt x="15" y="98"/>
                    </a:cubicBezTo>
                    <a:lnTo>
                      <a:pt x="15" y="41"/>
                    </a:lnTo>
                    <a:close/>
                  </a:path>
                </a:pathLst>
              </a:custGeom>
              <a:solidFill>
                <a:schemeClr val="tx2"/>
              </a:solidFill>
              <a:ln w="31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40967" name="Text Box 24"/>
            <p:cNvSpPr txBox="1"/>
            <p:nvPr/>
          </p:nvSpPr>
          <p:spPr>
            <a:xfrm>
              <a:off x="0" y="491"/>
              <a:ext cx="94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(1)</a:t>
              </a:r>
              <a:endPara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7657" name="文本框 1"/>
          <p:cNvSpPr txBox="1"/>
          <p:nvPr/>
        </p:nvSpPr>
        <p:spPr>
          <a:xfrm>
            <a:off x="2162175" y="1674813"/>
            <a:ext cx="742632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将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②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直接代入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①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中，得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-(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+1)=3,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            解得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=4.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将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代入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②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中，得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=5.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所以原方程组的解为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aphicFrame>
        <p:nvGraphicFramePr>
          <p:cNvPr id="27658" name="对象 2765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441950" y="4265613"/>
          <a:ext cx="1589088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1" imgW="471170" imgH="458470" progId="Equation.DSMT4">
                  <p:embed/>
                </p:oleObj>
              </mc:Choice>
              <mc:Fallback>
                <p:oleObj name="" r:id="rId1" imgW="471170" imgH="458470" progId="Equation.DSMT4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441950" y="4265613"/>
                        <a:ext cx="1589088" cy="9159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>
                                            <p:txEl>
                                              <p:charRg st="16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7">
                                            <p:txEl>
                                              <p:charRg st="16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>
                                            <p:txEl>
                                              <p:charRg st="58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57">
                                            <p:txEl>
                                              <p:charRg st="58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>
                                            <p:txEl>
                                              <p:charRg st="80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57">
                                            <p:txEl>
                                              <p:charRg st="80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>
                                            <p:txEl>
                                              <p:charRg st="96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657">
                                            <p:txEl>
                                              <p:charRg st="96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41985" name="Group 25"/>
          <p:cNvGrpSpPr/>
          <p:nvPr/>
        </p:nvGrpSpPr>
        <p:grpSpPr>
          <a:xfrm>
            <a:off x="2105025" y="763588"/>
            <a:ext cx="3337560" cy="1035050"/>
            <a:chOff x="0" y="0"/>
            <a:chExt cx="5252" cy="1628"/>
          </a:xfrm>
        </p:grpSpPr>
        <p:grpSp>
          <p:nvGrpSpPr>
            <p:cNvPr id="41986" name="Group 26"/>
            <p:cNvGrpSpPr/>
            <p:nvPr/>
          </p:nvGrpSpPr>
          <p:grpSpPr>
            <a:xfrm>
              <a:off x="840" y="0"/>
              <a:ext cx="4412" cy="1628"/>
              <a:chOff x="0" y="0"/>
              <a:chExt cx="4412" cy="1628"/>
            </a:xfrm>
          </p:grpSpPr>
          <p:sp>
            <p:nvSpPr>
              <p:cNvPr id="41987" name="Text Box 27"/>
              <p:cNvSpPr txBox="1"/>
              <p:nvPr/>
            </p:nvSpPr>
            <p:spPr>
              <a:xfrm>
                <a:off x="40" y="0"/>
                <a:ext cx="4225" cy="8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zh-CN" altLang="en-US" sz="2800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2</a:t>
                </a:r>
                <a:r>
                  <a:rPr lang="zh-CN" altLang="en-US" sz="28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x</a:t>
                </a:r>
                <a:r>
                  <a:rPr lang="zh-CN" altLang="en-US" sz="2800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-</a:t>
                </a:r>
                <a:r>
                  <a:rPr lang="zh-CN" altLang="en-US" sz="28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y</a:t>
                </a:r>
                <a:r>
                  <a:rPr lang="zh-CN" altLang="en-US" sz="2800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=5 ，      </a:t>
                </a:r>
                <a:r>
                  <a:rPr lang="en-US" altLang="zh-CN" sz="2800" dirty="0">
                    <a:solidFill>
                      <a:schemeClr val="tx2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①</a:t>
                </a:r>
                <a:r>
                  <a:rPr lang="zh-CN" altLang="en-US" sz="2800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  </a:t>
                </a:r>
                <a:endParaRPr lang="zh-CN" altLang="en-US" sz="2800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988" name="Text Box 28"/>
              <p:cNvSpPr txBox="1"/>
              <p:nvPr/>
            </p:nvSpPr>
            <p:spPr>
              <a:xfrm>
                <a:off x="57" y="807"/>
                <a:ext cx="4355" cy="8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zh-CN" altLang="en-US" sz="2800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4</a:t>
                </a:r>
                <a:r>
                  <a:rPr lang="zh-CN" altLang="en-US" sz="28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x</a:t>
                </a:r>
                <a:r>
                  <a:rPr lang="zh-CN" altLang="en-US" sz="2800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+3</a:t>
                </a:r>
                <a:r>
                  <a:rPr lang="zh-CN" altLang="en-US" sz="28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y</a:t>
                </a:r>
                <a:r>
                  <a:rPr lang="zh-CN" altLang="en-US" sz="2800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=15</a:t>
                </a:r>
                <a:r>
                  <a:rPr lang="en-US" altLang="zh-CN" sz="2800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.   </a:t>
                </a:r>
                <a:r>
                  <a:rPr lang="zh-CN" altLang="en-US" sz="2800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   </a:t>
                </a:r>
                <a:r>
                  <a:rPr lang="en-US" altLang="zh-CN" sz="2800" dirty="0">
                    <a:solidFill>
                      <a:schemeClr val="tx2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②</a:t>
                </a:r>
                <a:r>
                  <a:rPr lang="zh-CN" altLang="en-US" sz="2800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  </a:t>
                </a:r>
                <a:endParaRPr lang="zh-CN" altLang="en-US" sz="2800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989" name="左大括号 944"/>
              <p:cNvSpPr/>
              <p:nvPr/>
            </p:nvSpPr>
            <p:spPr>
              <a:xfrm flipH="1">
                <a:off x="0" y="396"/>
                <a:ext cx="119" cy="907"/>
              </a:xfrm>
              <a:custGeom>
                <a:avLst/>
                <a:gdLst/>
                <a:ahLst/>
                <a:cxnLst>
                  <a:cxn ang="0">
                    <a:pos x="15" y="41"/>
                  </a:cxn>
                  <a:cxn ang="0">
                    <a:pos x="11" y="13"/>
                  </a:cxn>
                  <a:cxn ang="0">
                    <a:pos x="0" y="0"/>
                  </a:cxn>
                  <a:cxn ang="0">
                    <a:pos x="21" y="9"/>
                  </a:cxn>
                  <a:cxn ang="0">
                    <a:pos x="27" y="45"/>
                  </a:cxn>
                  <a:cxn ang="0">
                    <a:pos x="27" y="103"/>
                  </a:cxn>
                  <a:cxn ang="0">
                    <a:pos x="30" y="128"/>
                  </a:cxn>
                  <a:cxn ang="0">
                    <a:pos x="41" y="141"/>
                  </a:cxn>
                  <a:cxn ang="0">
                    <a:pos x="30" y="153"/>
                  </a:cxn>
                  <a:cxn ang="0">
                    <a:pos x="27" y="179"/>
                  </a:cxn>
                  <a:cxn ang="0">
                    <a:pos x="27" y="232"/>
                  </a:cxn>
                  <a:cxn ang="0">
                    <a:pos x="25" y="262"/>
                  </a:cxn>
                  <a:cxn ang="0">
                    <a:pos x="16" y="277"/>
                  </a:cxn>
                  <a:cxn ang="0">
                    <a:pos x="0" y="281"/>
                  </a:cxn>
                  <a:cxn ang="0">
                    <a:pos x="11" y="268"/>
                  </a:cxn>
                  <a:cxn ang="0">
                    <a:pos x="15" y="240"/>
                  </a:cxn>
                  <a:cxn ang="0">
                    <a:pos x="15" y="186"/>
                  </a:cxn>
                  <a:cxn ang="0">
                    <a:pos x="17" y="155"/>
                  </a:cxn>
                  <a:cxn ang="0">
                    <a:pos x="29" y="141"/>
                  </a:cxn>
                  <a:cxn ang="0">
                    <a:pos x="17" y="127"/>
                  </a:cxn>
                  <a:cxn ang="0">
                    <a:pos x="15" y="98"/>
                  </a:cxn>
                  <a:cxn ang="0">
                    <a:pos x="15" y="41"/>
                  </a:cxn>
                </a:cxnLst>
                <a:pathLst>
                  <a:path w="41" h="281">
                    <a:moveTo>
                      <a:pt x="15" y="41"/>
                    </a:moveTo>
                    <a:cubicBezTo>
                      <a:pt x="15" y="29"/>
                      <a:pt x="13" y="19"/>
                      <a:pt x="11" y="13"/>
                    </a:cubicBezTo>
                    <a:cubicBezTo>
                      <a:pt x="9" y="7"/>
                      <a:pt x="5" y="2"/>
                      <a:pt x="0" y="0"/>
                    </a:cubicBezTo>
                    <a:cubicBezTo>
                      <a:pt x="10" y="0"/>
                      <a:pt x="17" y="3"/>
                      <a:pt x="21" y="9"/>
                    </a:cubicBezTo>
                    <a:cubicBezTo>
                      <a:pt x="25" y="14"/>
                      <a:pt x="27" y="27"/>
                      <a:pt x="27" y="45"/>
                    </a:cubicBezTo>
                    <a:cubicBezTo>
                      <a:pt x="27" y="103"/>
                      <a:pt x="27" y="103"/>
                      <a:pt x="27" y="103"/>
                    </a:cubicBezTo>
                    <a:cubicBezTo>
                      <a:pt x="27" y="114"/>
                      <a:pt x="28" y="122"/>
                      <a:pt x="30" y="128"/>
                    </a:cubicBezTo>
                    <a:cubicBezTo>
                      <a:pt x="32" y="134"/>
                      <a:pt x="35" y="138"/>
                      <a:pt x="41" y="141"/>
                    </a:cubicBezTo>
                    <a:cubicBezTo>
                      <a:pt x="35" y="143"/>
                      <a:pt x="31" y="147"/>
                      <a:pt x="30" y="153"/>
                    </a:cubicBezTo>
                    <a:cubicBezTo>
                      <a:pt x="28" y="158"/>
                      <a:pt x="27" y="167"/>
                      <a:pt x="27" y="179"/>
                    </a:cubicBezTo>
                    <a:cubicBezTo>
                      <a:pt x="27" y="232"/>
                      <a:pt x="27" y="232"/>
                      <a:pt x="27" y="232"/>
                    </a:cubicBezTo>
                    <a:cubicBezTo>
                      <a:pt x="27" y="245"/>
                      <a:pt x="26" y="255"/>
                      <a:pt x="25" y="262"/>
                    </a:cubicBezTo>
                    <a:cubicBezTo>
                      <a:pt x="23" y="269"/>
                      <a:pt x="20" y="274"/>
                      <a:pt x="16" y="277"/>
                    </a:cubicBezTo>
                    <a:cubicBezTo>
                      <a:pt x="12" y="279"/>
                      <a:pt x="7" y="281"/>
                      <a:pt x="0" y="281"/>
                    </a:cubicBezTo>
                    <a:cubicBezTo>
                      <a:pt x="5" y="279"/>
                      <a:pt x="9" y="274"/>
                      <a:pt x="11" y="268"/>
                    </a:cubicBezTo>
                    <a:cubicBezTo>
                      <a:pt x="13" y="261"/>
                      <a:pt x="15" y="252"/>
                      <a:pt x="15" y="240"/>
                    </a:cubicBezTo>
                    <a:cubicBezTo>
                      <a:pt x="15" y="186"/>
                      <a:pt x="15" y="186"/>
                      <a:pt x="15" y="186"/>
                    </a:cubicBezTo>
                    <a:cubicBezTo>
                      <a:pt x="15" y="172"/>
                      <a:pt x="15" y="162"/>
                      <a:pt x="17" y="155"/>
                    </a:cubicBezTo>
                    <a:cubicBezTo>
                      <a:pt x="19" y="148"/>
                      <a:pt x="23" y="144"/>
                      <a:pt x="29" y="141"/>
                    </a:cubicBezTo>
                    <a:cubicBezTo>
                      <a:pt x="23" y="138"/>
                      <a:pt x="19" y="133"/>
                      <a:pt x="17" y="127"/>
                    </a:cubicBezTo>
                    <a:cubicBezTo>
                      <a:pt x="15" y="121"/>
                      <a:pt x="15" y="111"/>
                      <a:pt x="15" y="98"/>
                    </a:cubicBezTo>
                    <a:lnTo>
                      <a:pt x="15" y="41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41990" name="Text Box 30"/>
            <p:cNvSpPr txBox="1"/>
            <p:nvPr/>
          </p:nvSpPr>
          <p:spPr>
            <a:xfrm>
              <a:off x="0" y="480"/>
              <a:ext cx="93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(2)</a:t>
              </a:r>
              <a:endPara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8680" name="文本框 17"/>
          <p:cNvSpPr txBox="1"/>
          <p:nvPr/>
        </p:nvSpPr>
        <p:spPr>
          <a:xfrm>
            <a:off x="2105025" y="1897063"/>
            <a:ext cx="793432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(2)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方程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①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可变形为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-5.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③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将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③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代入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②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中，得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+3(2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-5)=15,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解得                                 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=3.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将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代入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③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中，得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=1.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所以原方程组的解为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aphicFrame>
        <p:nvGraphicFramePr>
          <p:cNvPr id="28681" name="对象 2868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441950" y="5146675"/>
          <a:ext cx="1350963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1" imgW="458470" imgH="458470" progId="Equation.DSMT4">
                  <p:embed/>
                </p:oleObj>
              </mc:Choice>
              <mc:Fallback>
                <p:oleObj name="" r:id="rId1" imgW="458470" imgH="458470" progId="Equation.DSMT4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441950" y="5146675"/>
                        <a:ext cx="1350963" cy="9159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80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>
                                            <p:txEl>
                                              <p:charRg st="22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80">
                                            <p:txEl>
                                              <p:charRg st="22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>
                                            <p:txEl>
                                              <p:charRg st="31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80">
                                            <p:txEl>
                                              <p:charRg st="31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>
                                            <p:txEl>
                                              <p:charRg st="73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680">
                                            <p:txEl>
                                              <p:charRg st="73" end="1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>
                                            <p:txEl>
                                              <p:charRg st="115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680">
                                            <p:txEl>
                                              <p:charRg st="115" end="1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>
                                            <p:txEl>
                                              <p:charRg st="132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680">
                                            <p:txEl>
                                              <p:charRg st="132" end="1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43009" name="组合 3"/>
          <p:cNvGrpSpPr/>
          <p:nvPr/>
        </p:nvGrpSpPr>
        <p:grpSpPr>
          <a:xfrm>
            <a:off x="1868488" y="692150"/>
            <a:ext cx="7602537" cy="1383664"/>
            <a:chOff x="0" y="0"/>
            <a:chExt cx="11972" cy="2176"/>
          </a:xfrm>
        </p:grpSpPr>
        <p:sp>
          <p:nvSpPr>
            <p:cNvPr id="43010" name="Text Box 13"/>
            <p:cNvSpPr txBox="1"/>
            <p:nvPr/>
          </p:nvSpPr>
          <p:spPr>
            <a:xfrm>
              <a:off x="0" y="0"/>
              <a:ext cx="11972" cy="217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5.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已知    　   和            是方程</a:t>
              </a:r>
              <a:r>
                <a:rPr lang="zh-CN" altLang="en-US" sz="28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ax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+</a:t>
              </a:r>
              <a:r>
                <a:rPr lang="zh-CN" altLang="en-US" sz="28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by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=15的两个解，求</a:t>
              </a:r>
              <a:r>
                <a:rPr lang="zh-CN" altLang="en-US" sz="28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a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，</a:t>
              </a:r>
              <a:r>
                <a:rPr lang="zh-CN" altLang="en-US" sz="28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b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的值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.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43011" name="对象 29699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666" y="0"/>
            <a:ext cx="1390" cy="14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4" name="" r:id="rId1" imgW="432435" imgH="457835" progId="Equation.DSMT4">
                    <p:embed/>
                  </p:oleObj>
                </mc:Choice>
                <mc:Fallback>
                  <p:oleObj name="" r:id="rId1" imgW="432435" imgH="457835" progId="Equation.DSMT4">
                    <p:embed/>
                    <p:pic>
                      <p:nvPicPr>
                        <p:cNvPr id="0" name="图片 308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666" y="0"/>
                          <a:ext cx="1390" cy="147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3012" name="对象 29700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3866" y="0"/>
            <a:ext cx="1636" cy="14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6" name="" r:id="rId3" imgW="508635" imgH="457835" progId="Equation.DSMT4">
                    <p:embed/>
                  </p:oleObj>
                </mc:Choice>
                <mc:Fallback>
                  <p:oleObj name="" r:id="rId3" imgW="508635" imgH="457835" progId="Equation.DSMT4">
                    <p:embed/>
                    <p:pic>
                      <p:nvPicPr>
                        <p:cNvPr id="0" name="图片 308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866" y="0"/>
                          <a:ext cx="1636" cy="147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9702" name="组合 10"/>
          <p:cNvGrpSpPr/>
          <p:nvPr/>
        </p:nvGrpSpPr>
        <p:grpSpPr>
          <a:xfrm>
            <a:off x="1963738" y="2200275"/>
            <a:ext cx="6719887" cy="1439863"/>
            <a:chOff x="0" y="0"/>
            <a:chExt cx="10582" cy="2267"/>
          </a:xfrm>
        </p:grpSpPr>
        <p:sp>
          <p:nvSpPr>
            <p:cNvPr id="43014" name="文本框 5"/>
            <p:cNvSpPr txBox="1"/>
            <p:nvPr/>
          </p:nvSpPr>
          <p:spPr>
            <a:xfrm>
              <a:off x="0" y="88"/>
              <a:ext cx="10582" cy="21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解：将           和               分别代入方程</a:t>
              </a:r>
              <a:r>
                <a:rPr lang="zh-CN" altLang="en-US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ax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+</a:t>
              </a:r>
              <a:r>
                <a:rPr lang="zh-CN" altLang="en-US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by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=15中，得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43015" name="对象 29703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869" y="0"/>
            <a:ext cx="1390" cy="14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5" name="" r:id="rId5" imgW="432435" imgH="457835" progId="Equation.DSMT4">
                    <p:embed/>
                  </p:oleObj>
                </mc:Choice>
                <mc:Fallback>
                  <p:oleObj name="" r:id="rId5" imgW="432435" imgH="457835" progId="Equation.DSMT4">
                    <p:embed/>
                    <p:pic>
                      <p:nvPicPr>
                        <p:cNvPr id="0" name="图片 308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869" y="0"/>
                          <a:ext cx="1390" cy="147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3016" name="对象 29704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3969" y="0"/>
            <a:ext cx="1636" cy="14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9" name="" r:id="rId7" imgW="508635" imgH="457835" progId="Equation.DSMT4">
                    <p:embed/>
                  </p:oleObj>
                </mc:Choice>
                <mc:Fallback>
                  <p:oleObj name="" r:id="rId7" imgW="508635" imgH="457835" progId="Equation.DSMT4">
                    <p:embed/>
                    <p:pic>
                      <p:nvPicPr>
                        <p:cNvPr id="0" name="图片 3088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969" y="0"/>
                          <a:ext cx="1636" cy="147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9706" name="对象 2970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095750" y="3694113"/>
          <a:ext cx="1817688" cy="9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9" imgW="889635" imgH="457835" progId="Equation.DSMT4">
                  <p:embed/>
                </p:oleObj>
              </mc:Choice>
              <mc:Fallback>
                <p:oleObj name="" r:id="rId9" imgW="889635" imgH="457835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95750" y="3694113"/>
                        <a:ext cx="1817688" cy="9350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9707" name="组合 14"/>
          <p:cNvGrpSpPr/>
          <p:nvPr/>
        </p:nvGrpSpPr>
        <p:grpSpPr>
          <a:xfrm>
            <a:off x="2260600" y="4740275"/>
            <a:ext cx="6719888" cy="915988"/>
            <a:chOff x="0" y="0"/>
            <a:chExt cx="10582" cy="1442"/>
          </a:xfrm>
        </p:grpSpPr>
        <p:sp>
          <p:nvSpPr>
            <p:cNvPr id="43019" name="文本框 3"/>
            <p:cNvSpPr txBox="1"/>
            <p:nvPr/>
          </p:nvSpPr>
          <p:spPr>
            <a:xfrm>
              <a:off x="0" y="0"/>
              <a:ext cx="10582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解这个方程组，得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43020" name="对象 29708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4671" y="0"/>
            <a:ext cx="1704" cy="14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7" name="" r:id="rId11" imgW="470535" imgH="457835" progId="Equation.DSMT4">
                    <p:embed/>
                  </p:oleObj>
                </mc:Choice>
                <mc:Fallback>
                  <p:oleObj name="" r:id="rId11" imgW="470535" imgH="457835" progId="Equation.DSMT4">
                    <p:embed/>
                    <p:pic>
                      <p:nvPicPr>
                        <p:cNvPr id="0" name="图片 3086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4671" y="0"/>
                          <a:ext cx="1704" cy="144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4033" name="文本框 1"/>
          <p:cNvSpPr txBox="1"/>
          <p:nvPr/>
        </p:nvSpPr>
        <p:spPr>
          <a:xfrm>
            <a:off x="2022475" y="620713"/>
            <a:ext cx="7864475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6.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某校组织活动，共有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100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人参加，要把参加活动的人分成两组，已知第一组人数比第二组人数的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倍少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8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人，问这两组人数各是多少？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0723" name="文本框 2"/>
          <p:cNvSpPr txBox="1"/>
          <p:nvPr/>
        </p:nvSpPr>
        <p:spPr>
          <a:xfrm>
            <a:off x="2127250" y="2343150"/>
            <a:ext cx="6719888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解：设第一组有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人，第二组有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人， 根据题意，可列方程组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30724" name="对象 3072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092575" y="3457575"/>
          <a:ext cx="2157413" cy="103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1" imgW="826770" imgH="457835" progId="Equation.DSMT4">
                  <p:embed/>
                </p:oleObj>
              </mc:Choice>
              <mc:Fallback>
                <p:oleObj name="" r:id="rId1" imgW="826770" imgH="457835" progId="Equation.DSMT4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92575" y="3457575"/>
                        <a:ext cx="2157413" cy="10398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0725" name="组合 6"/>
          <p:cNvGrpSpPr/>
          <p:nvPr/>
        </p:nvGrpSpPr>
        <p:grpSpPr>
          <a:xfrm>
            <a:off x="2276475" y="4373563"/>
            <a:ext cx="6719888" cy="915987"/>
            <a:chOff x="0" y="0"/>
            <a:chExt cx="10582" cy="1442"/>
          </a:xfrm>
        </p:grpSpPr>
        <p:sp>
          <p:nvSpPr>
            <p:cNvPr id="44037" name="文本框 3"/>
            <p:cNvSpPr txBox="1"/>
            <p:nvPr/>
          </p:nvSpPr>
          <p:spPr>
            <a:xfrm>
              <a:off x="0" y="0"/>
              <a:ext cx="10582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解这个方程组，得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44038" name="对象 30726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4561" y="0"/>
            <a:ext cx="1979" cy="14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1" name="" r:id="rId3" imgW="546100" imgH="457835" progId="Equation.DSMT4">
                    <p:embed/>
                  </p:oleObj>
                </mc:Choice>
                <mc:Fallback>
                  <p:oleObj name="" r:id="rId3" imgW="546100" imgH="457835" progId="Equation.DSMT4">
                    <p:embed/>
                    <p:pic>
                      <p:nvPicPr>
                        <p:cNvPr id="0" name="图片 309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561" y="0"/>
                          <a:ext cx="1979" cy="144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0728" name="文本框 7"/>
          <p:cNvSpPr txBox="1"/>
          <p:nvPr/>
        </p:nvSpPr>
        <p:spPr>
          <a:xfrm>
            <a:off x="2276475" y="5289550"/>
            <a:ext cx="6719888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答：第一组有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64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人，第二组有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3022" name="圆角矩形 31"/>
          <p:cNvSpPr/>
          <p:nvPr/>
        </p:nvSpPr>
        <p:spPr>
          <a:xfrm>
            <a:off x="1973263" y="676275"/>
            <a:ext cx="1487487" cy="4667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拓展提升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aphicFrame>
        <p:nvGraphicFramePr>
          <p:cNvPr id="39938" name="对象 1"/>
          <p:cNvGraphicFramePr>
            <a:graphicFrameLocks noChangeAspect="1"/>
          </p:cNvGraphicFramePr>
          <p:nvPr/>
        </p:nvGraphicFramePr>
        <p:xfrm>
          <a:off x="2122488" y="1281430"/>
          <a:ext cx="7851775" cy="2580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7858125" imgH="2590800" progId="Word.Document.12">
                  <p:embed/>
                </p:oleObj>
              </mc:Choice>
              <mc:Fallback>
                <p:oleObj name="" r:id="rId1" imgW="7858125" imgH="2590800" progId="Word.Document.12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22488" y="1281430"/>
                        <a:ext cx="7851775" cy="25806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495868" y="3933349"/>
          <a:ext cx="5351780" cy="2388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5353050" imgH="2390775" progId="Word.Document.12">
                  <p:embed/>
                </p:oleObj>
              </mc:Choice>
              <mc:Fallback>
                <p:oleObj name="" r:id="rId1" imgW="5353050" imgH="2390775" progId="Word.Document.12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95868" y="3933349"/>
                        <a:ext cx="5351780" cy="23882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437130" y="482600"/>
          <a:ext cx="6113780" cy="3566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3" imgW="6115050" imgH="3581400" progId="Word.Document.12">
                  <p:embed/>
                </p:oleObj>
              </mc:Choice>
              <mc:Fallback>
                <p:oleObj name="" r:id="rId3" imgW="6115050" imgH="3581400" progId="Word.Document.12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37130" y="482600"/>
                        <a:ext cx="6113780" cy="35661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/>
            <a:r>
              <a:rPr lang="zh-CN" altLang="en-US" sz="3300" strike="noStrike" noProof="1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+mn-cs"/>
              </a:rPr>
              <a:t>课堂小结</a:t>
            </a:r>
            <a:endParaRPr lang="zh-CN" altLang="en-US" sz="3300" strike="noStrike" noProof="1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7338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构建脉络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747" name="Text Box 17"/>
          <p:cNvSpPr txBox="1"/>
          <p:nvPr/>
        </p:nvSpPr>
        <p:spPr>
          <a:xfrm>
            <a:off x="2333625" y="1990725"/>
            <a:ext cx="2744788" cy="52197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二元一次方程组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1748" name="Text Box 20"/>
          <p:cNvSpPr txBox="1"/>
          <p:nvPr/>
        </p:nvSpPr>
        <p:spPr>
          <a:xfrm>
            <a:off x="2419985" y="4724718"/>
            <a:ext cx="2401888" cy="52197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  <a:ea typeface="黑体" panose="02010609060101010101" pitchFamily="1" charset="-122"/>
              </a:rPr>
              <a:t>一元一次方程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31749" name="Text Box 23"/>
          <p:cNvSpPr txBox="1"/>
          <p:nvPr/>
        </p:nvSpPr>
        <p:spPr>
          <a:xfrm>
            <a:off x="3648075" y="2853055"/>
            <a:ext cx="6108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转 化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31750" name="Line 18"/>
          <p:cNvSpPr/>
          <p:nvPr/>
        </p:nvSpPr>
        <p:spPr>
          <a:xfrm rot="5400000">
            <a:off x="2564765" y="3598545"/>
            <a:ext cx="2127250" cy="15240"/>
          </a:xfrm>
          <a:prstGeom prst="line">
            <a:avLst/>
          </a:prstGeom>
          <a:ln w="28575" cap="flat" cmpd="sng">
            <a:solidFill>
              <a:schemeClr val="accent1">
                <a:shade val="50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1751" name="Text Box 19"/>
          <p:cNvSpPr txBox="1"/>
          <p:nvPr/>
        </p:nvSpPr>
        <p:spPr>
          <a:xfrm>
            <a:off x="3033395" y="2505075"/>
            <a:ext cx="48768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代入 消元法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31752" name="文本框 5"/>
          <p:cNvSpPr txBox="1"/>
          <p:nvPr/>
        </p:nvSpPr>
        <p:spPr>
          <a:xfrm>
            <a:off x="6557010" y="1725613"/>
            <a:ext cx="3459163" cy="1770380"/>
          </a:xfrm>
          <a:prstGeom prst="rect">
            <a:avLst/>
          </a:prstGeom>
          <a:noFill/>
          <a:ln w="28575" cap="flat" cmpd="sng">
            <a:solidFill>
              <a:schemeClr val="accent1">
                <a:shade val="50000"/>
              </a:schemeClr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选择方程中未知数系数为±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的方程进行变形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endParaRPr lang="en-US" altLang="zh-CN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1753" name="Line 18"/>
          <p:cNvSpPr/>
          <p:nvPr/>
        </p:nvSpPr>
        <p:spPr>
          <a:xfrm flipV="1">
            <a:off x="5155565" y="2221230"/>
            <a:ext cx="1401445" cy="1905"/>
          </a:xfrm>
          <a:prstGeom prst="line">
            <a:avLst/>
          </a:prstGeom>
          <a:ln w="28575" cap="flat" cmpd="sng">
            <a:solidFill>
              <a:schemeClr val="accent1">
                <a:shade val="50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</p:sp>
      <p:grpSp>
        <p:nvGrpSpPr>
          <p:cNvPr id="8" name="组合 7"/>
          <p:cNvGrpSpPr/>
          <p:nvPr/>
        </p:nvGrpSpPr>
        <p:grpSpPr>
          <a:xfrm>
            <a:off x="4373267" y="329356"/>
            <a:ext cx="3445466" cy="773918"/>
            <a:chOff x="3590568" y="400194"/>
            <a:chExt cx="5213316" cy="1031890"/>
          </a:xfrm>
        </p:grpSpPr>
        <p:grpSp>
          <p:nvGrpSpPr>
            <p:cNvPr id="9" name="组合 8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2" name="圆角矩形 11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3" name="圆角矩形 12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4" name="TextBox 19"/>
              <p:cNvSpPr txBox="1"/>
              <p:nvPr/>
            </p:nvSpPr>
            <p:spPr>
              <a:xfrm>
                <a:off x="7752953" y="5433395"/>
                <a:ext cx="278798" cy="169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4055479" y="598899"/>
              <a:ext cx="4283494" cy="73744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/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ldLvl="0" animBg="1"/>
      <p:bldP spid="31748" grpId="0" bldLvl="0" animBg="1"/>
      <p:bldP spid="31749" grpId="0"/>
      <p:bldP spid="31751" grpId="0"/>
      <p:bldP spid="3175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103" name="矩形 11"/>
          <p:cNvSpPr/>
          <p:nvPr/>
        </p:nvSpPr>
        <p:spPr>
          <a:xfrm>
            <a:off x="2063750" y="2133600"/>
            <a:ext cx="847725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1.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理解代入消元法的概念，初步体会解二元一次方程组的基本思想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——“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消元”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（重点）</a:t>
            </a:r>
            <a:endParaRPr lang="en-US" altLang="zh-CN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2.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会用代入消元法解未知数系数含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或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-1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的方程组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(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难点）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23745" y="883285"/>
            <a:ext cx="2158365" cy="727075"/>
            <a:chOff x="621080" y="3189168"/>
            <a:chExt cx="2528972" cy="717590"/>
          </a:xfrm>
        </p:grpSpPr>
        <p:grpSp>
          <p:nvGrpSpPr>
            <p:cNvPr id="8" name="组合 7"/>
            <p:cNvGrpSpPr/>
            <p:nvPr/>
          </p:nvGrpSpPr>
          <p:grpSpPr>
            <a:xfrm>
              <a:off x="621080" y="3189168"/>
              <a:ext cx="2528972" cy="717590"/>
              <a:chOff x="9087077" y="1527388"/>
              <a:chExt cx="2303707" cy="2303706"/>
            </a:xfrm>
          </p:grpSpPr>
          <p:sp>
            <p:nvSpPr>
              <p:cNvPr id="11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2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" name="Text Box 22"/>
            <p:cNvSpPr txBox="1">
              <a:spLocks noChangeArrowheads="1"/>
            </p:cNvSpPr>
            <p:nvPr/>
          </p:nvSpPr>
          <p:spPr bwMode="invGray">
            <a:xfrm>
              <a:off x="1052853" y="3328318"/>
              <a:ext cx="1665427" cy="454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chemeClr val="bg1"/>
                  </a:solidFill>
                  <a:latin typeface="+mn-ea"/>
                  <a:ea typeface="+mn-ea"/>
                </a:rPr>
                <a:t>学习目标</a:t>
              </a:r>
              <a:endParaRPr lang="zh-CN" altLang="en-US" sz="2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Text Box 6"/>
          <p:cNvSpPr txBox="1"/>
          <p:nvPr/>
        </p:nvSpPr>
        <p:spPr>
          <a:xfrm>
            <a:off x="2497138" y="3660775"/>
            <a:ext cx="2889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9" name="Text Box 7"/>
          <p:cNvSpPr txBox="1"/>
          <p:nvPr/>
        </p:nvSpPr>
        <p:spPr>
          <a:xfrm>
            <a:off x="9667875" y="3725863"/>
            <a:ext cx="2889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圆角矩形 31"/>
          <p:cNvSpPr/>
          <p:nvPr/>
        </p:nvSpPr>
        <p:spPr>
          <a:xfrm>
            <a:off x="2026920" y="980440"/>
            <a:ext cx="1714500" cy="4826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视频引入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126" name="文本框 2"/>
          <p:cNvSpPr txBox="1"/>
          <p:nvPr/>
        </p:nvSpPr>
        <p:spPr>
          <a:xfrm>
            <a:off x="3936683" y="962978"/>
            <a:ext cx="62245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chemeClr val="accent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思考：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视频中的问题你知道怎么解吗？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pic>
        <p:nvPicPr>
          <p:cNvPr id="5127" name="视频：鸡兔同笼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044700" y="1565275"/>
            <a:ext cx="8275638" cy="478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1" name="组合 20"/>
          <p:cNvGrpSpPr/>
          <p:nvPr/>
        </p:nvGrpSpPr>
        <p:grpSpPr>
          <a:xfrm>
            <a:off x="1791335" y="213995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10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5127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51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7"/>
                  </p:tgtEl>
                </p:cond>
              </p:nextCondLst>
            </p:seq>
          </p:childTnLst>
        </p:cTn>
      </p:par>
    </p:tnLst>
    <p:bldLst>
      <p:bldP spid="51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1" name="Text Box 3"/>
          <p:cNvSpPr txBox="1"/>
          <p:nvPr/>
        </p:nvSpPr>
        <p:spPr>
          <a:xfrm>
            <a:off x="1800225" y="1333500"/>
            <a:ext cx="8442325" cy="189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     《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孙子算经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》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是我国古代一部较为普及的算书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许多问题浅显有趣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其中下卷第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31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题”雉兔同笼”流传尤为广泛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飘洋过海流传到了日本等国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rcRect l="-2605" t="9479"/>
          <a:stretch>
            <a:fillRect/>
          </a:stretch>
        </p:blipFill>
        <p:spPr>
          <a:xfrm>
            <a:off x="7959725" y="2881313"/>
            <a:ext cx="2366963" cy="341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圆角矩形 31"/>
          <p:cNvSpPr/>
          <p:nvPr/>
        </p:nvSpPr>
        <p:spPr>
          <a:xfrm>
            <a:off x="2039938" y="706438"/>
            <a:ext cx="1714500" cy="4826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问题来源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cover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Text Box 3"/>
          <p:cNvSpPr txBox="1"/>
          <p:nvPr/>
        </p:nvSpPr>
        <p:spPr>
          <a:xfrm>
            <a:off x="1974850" y="1092200"/>
            <a:ext cx="4143375" cy="31076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“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鸡兔同笼”题为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:</a:t>
            </a:r>
            <a:endParaRPr lang="en-US" altLang="zh-CN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今有鸡兔同笼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,</a:t>
            </a:r>
            <a:endParaRPr lang="en-US" altLang="zh-CN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上有三十五头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,</a:t>
            </a:r>
            <a:endParaRPr lang="en-US" altLang="zh-CN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下有九十四足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,</a:t>
            </a:r>
            <a:endParaRPr lang="en-US" altLang="zh-CN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问鸡兔各几何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?</a:t>
            </a:r>
            <a:endParaRPr lang="en-US" altLang="zh-CN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pSp>
        <p:nvGrpSpPr>
          <p:cNvPr id="16386" name="组合 86025"/>
          <p:cNvGrpSpPr/>
          <p:nvPr/>
        </p:nvGrpSpPr>
        <p:grpSpPr>
          <a:xfrm>
            <a:off x="5880100" y="836613"/>
            <a:ext cx="4033838" cy="3333750"/>
            <a:chOff x="0" y="0"/>
            <a:chExt cx="2685" cy="1995"/>
          </a:xfrm>
        </p:grpSpPr>
        <p:grpSp>
          <p:nvGrpSpPr>
            <p:cNvPr id="16387" name="组合 86026"/>
            <p:cNvGrpSpPr/>
            <p:nvPr/>
          </p:nvGrpSpPr>
          <p:grpSpPr>
            <a:xfrm>
              <a:off x="0" y="0"/>
              <a:ext cx="2586" cy="1995"/>
              <a:chOff x="0" y="0"/>
              <a:chExt cx="2222" cy="1814"/>
            </a:xfrm>
          </p:grpSpPr>
          <p:sp>
            <p:nvSpPr>
              <p:cNvPr id="16388" name="椭圆 86027"/>
              <p:cNvSpPr/>
              <p:nvPr/>
            </p:nvSpPr>
            <p:spPr>
              <a:xfrm>
                <a:off x="0" y="1406"/>
                <a:ext cx="2222" cy="408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rgbClr val="76767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pPr algn="ctr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89" name="直接连接符 86028"/>
              <p:cNvSpPr/>
              <p:nvPr/>
            </p:nvSpPr>
            <p:spPr>
              <a:xfrm>
                <a:off x="136" y="317"/>
                <a:ext cx="0" cy="140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pPr algn="ctr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0" name="直接连接符 86029"/>
              <p:cNvSpPr/>
              <p:nvPr/>
            </p:nvSpPr>
            <p:spPr>
              <a:xfrm>
                <a:off x="861" y="408"/>
                <a:ext cx="0" cy="140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pPr algn="ctr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1" name="直接连接符 86030"/>
              <p:cNvSpPr/>
              <p:nvPr/>
            </p:nvSpPr>
            <p:spPr>
              <a:xfrm>
                <a:off x="1224" y="408"/>
                <a:ext cx="0" cy="140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pPr algn="ctr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2" name="直接连接符 86031"/>
              <p:cNvSpPr/>
              <p:nvPr/>
            </p:nvSpPr>
            <p:spPr>
              <a:xfrm>
                <a:off x="1542" y="408"/>
                <a:ext cx="0" cy="140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pPr algn="ctr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3" name="直接连接符 86032"/>
              <p:cNvSpPr/>
              <p:nvPr/>
            </p:nvSpPr>
            <p:spPr>
              <a:xfrm>
                <a:off x="1814" y="362"/>
                <a:ext cx="0" cy="140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pPr algn="ctr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4" name="直接连接符 86033"/>
              <p:cNvSpPr/>
              <p:nvPr/>
            </p:nvSpPr>
            <p:spPr>
              <a:xfrm>
                <a:off x="2041" y="317"/>
                <a:ext cx="0" cy="140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pPr algn="ctr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5" name="直接连接符 86034"/>
              <p:cNvSpPr/>
              <p:nvPr/>
            </p:nvSpPr>
            <p:spPr>
              <a:xfrm>
                <a:off x="362" y="362"/>
                <a:ext cx="0" cy="140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pPr algn="ctr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6" name="直接连接符 86035"/>
              <p:cNvSpPr/>
              <p:nvPr/>
            </p:nvSpPr>
            <p:spPr>
              <a:xfrm>
                <a:off x="589" y="408"/>
                <a:ext cx="0" cy="140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pPr algn="ctr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7" name="直接连接符 86036"/>
              <p:cNvSpPr/>
              <p:nvPr/>
            </p:nvSpPr>
            <p:spPr>
              <a:xfrm>
                <a:off x="0" y="226"/>
                <a:ext cx="0" cy="140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pPr algn="ctr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8" name="直接连接符 86037"/>
              <p:cNvSpPr/>
              <p:nvPr/>
            </p:nvSpPr>
            <p:spPr>
              <a:xfrm>
                <a:off x="2222" y="181"/>
                <a:ext cx="0" cy="140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pPr algn="ctr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9" name="椭圆 86038"/>
              <p:cNvSpPr/>
              <p:nvPr/>
            </p:nvSpPr>
            <p:spPr>
              <a:xfrm>
                <a:off x="0" y="0"/>
                <a:ext cx="2222" cy="408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rgbClr val="76767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pPr algn="ctr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16400" name="内容占位符 86039" descr="A1_296"/>
            <p:cNvPicPr>
              <a:picLocks noGrp="1" noChangeAspect="1"/>
            </p:cNvPicPr>
            <p:nvPr>
              <p:ph sz="quarter" idx="4294967295"/>
            </p:nvPr>
          </p:nvPicPr>
          <p:blipFill>
            <a:blip r:embed="rId1"/>
            <a:stretch>
              <a:fillRect/>
            </a:stretch>
          </p:blipFill>
          <p:spPr>
            <a:xfrm>
              <a:off x="940" y="997"/>
              <a:ext cx="801" cy="82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401" name="图片 86040" descr="A1_29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7" y="1133"/>
              <a:ext cx="840" cy="82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402" name="图片 86041" descr="A3_03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05" y="997"/>
              <a:ext cx="780" cy="9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403" name="内容占位符 86042" descr="A1_296"/>
            <p:cNvPicPr>
              <a:picLocks noGrp="1" noChangeAspect="1"/>
            </p:cNvPicPr>
            <p:nvPr>
              <p:ph sz="quarter" idx="4294967295"/>
            </p:nvPr>
          </p:nvPicPr>
          <p:blipFill>
            <a:blip r:embed="rId1"/>
            <a:stretch>
              <a:fillRect/>
            </a:stretch>
          </p:blipFill>
          <p:spPr>
            <a:xfrm flipH="1">
              <a:off x="507" y="725"/>
              <a:ext cx="801" cy="82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404" name="图片 86043" descr="A3_03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1361" y="952"/>
              <a:ext cx="780" cy="9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190" name="Text Box 4"/>
          <p:cNvSpPr txBox="1"/>
          <p:nvPr/>
        </p:nvSpPr>
        <p:spPr>
          <a:xfrm>
            <a:off x="1908175" y="4613275"/>
            <a:ext cx="6588125" cy="1168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上有三十五头”的意思是什么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?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下有九十四足”的意思是什么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?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7191" name="圆角矩形标注 86045"/>
          <p:cNvSpPr/>
          <p:nvPr/>
        </p:nvSpPr>
        <p:spPr>
          <a:xfrm>
            <a:off x="7385050" y="4519613"/>
            <a:ext cx="2665413" cy="1512887"/>
          </a:xfrm>
          <a:prstGeom prst="wedgeRoundRectCallout">
            <a:avLst>
              <a:gd name="adj1" fmla="val -34394"/>
              <a:gd name="adj2" fmla="val 7004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>
              <a:lnSpc>
                <a:spcPct val="140000"/>
              </a:lnSpc>
            </a:pPr>
            <a:r>
              <a:rPr lang="zh-CN" altLang="en-US" sz="2800" dirty="0">
                <a:latin typeface="Arial" panose="020B0604020202020204" pitchFamily="34" charset="0"/>
                <a:ea typeface="黑体" panose="02010609060101010101" pitchFamily="1" charset="-122"/>
              </a:rPr>
              <a:t>你能算出鸡兔各几只吗？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90" grpId="0"/>
      <p:bldP spid="719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典例精讲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125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9458" name="组合 6147"/>
          <p:cNvGrpSpPr/>
          <p:nvPr/>
        </p:nvGrpSpPr>
        <p:grpSpPr>
          <a:xfrm>
            <a:off x="1849438" y="676593"/>
            <a:ext cx="8444865" cy="809615"/>
            <a:chOff x="0" y="0"/>
            <a:chExt cx="13297" cy="1274"/>
          </a:xfrm>
        </p:grpSpPr>
        <p:sp>
          <p:nvSpPr>
            <p:cNvPr id="19459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60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61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9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9462" name="文本框 6151"/>
            <p:cNvSpPr txBox="1"/>
            <p:nvPr/>
          </p:nvSpPr>
          <p:spPr>
            <a:xfrm>
              <a:off x="877" y="431"/>
              <a:ext cx="12420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用代入法解未知数系数含</a:t>
              </a:r>
              <a:r>
                <a:rPr lang="en-US" altLang="zh-CN" sz="28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1</a:t>
              </a:r>
              <a:r>
                <a:rPr lang="zh-CN" altLang="en-US" sz="28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或</a:t>
              </a:r>
              <a:r>
                <a:rPr lang="en-US" altLang="zh-CN" sz="28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-1</a:t>
              </a:r>
              <a:r>
                <a:rPr lang="zh-CN" altLang="en-US" sz="28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的二元一次方程组</a:t>
              </a:r>
              <a:endPara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19463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19464" name="圆角矩形 31"/>
          <p:cNvSpPr/>
          <p:nvPr/>
        </p:nvSpPr>
        <p:spPr>
          <a:xfrm>
            <a:off x="1973263" y="1564640"/>
            <a:ext cx="1595437" cy="4699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互动探究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02" name="TextBox 3"/>
          <p:cNvSpPr txBox="1"/>
          <p:nvPr/>
        </p:nvSpPr>
        <p:spPr>
          <a:xfrm>
            <a:off x="1973263" y="2078990"/>
            <a:ext cx="8572500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问题</a:t>
            </a:r>
            <a:r>
              <a:rPr lang="en-US" altLang="zh-CN" sz="2800" b="1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你能用一元一次方程解决鸡兔同笼的问题吗？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 </a:t>
            </a:r>
            <a:endParaRPr lang="en-US" altLang="zh-CN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8203" name="文本框 3"/>
          <p:cNvSpPr txBox="1"/>
          <p:nvPr/>
        </p:nvSpPr>
        <p:spPr>
          <a:xfrm>
            <a:off x="2047875" y="2767965"/>
            <a:ext cx="7720013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解：设鸡有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只，则兔有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_________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只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根据题意列方程，得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8204" name="文本框 4"/>
          <p:cNvSpPr txBox="1"/>
          <p:nvPr/>
        </p:nvSpPr>
        <p:spPr>
          <a:xfrm>
            <a:off x="4656455" y="3573145"/>
            <a:ext cx="4321175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+4(35-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)=94.          *   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8205" name="文本框 5"/>
          <p:cNvSpPr txBox="1"/>
          <p:nvPr/>
        </p:nvSpPr>
        <p:spPr>
          <a:xfrm>
            <a:off x="6100763" y="2736215"/>
            <a:ext cx="1050925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(35-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)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8206" name="文本框 6"/>
          <p:cNvSpPr txBox="1"/>
          <p:nvPr/>
        </p:nvSpPr>
        <p:spPr>
          <a:xfrm>
            <a:off x="2047875" y="4380865"/>
            <a:ext cx="6429375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解这个一元一次方程，得   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=23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8207" name="文本框 7"/>
          <p:cNvSpPr txBox="1"/>
          <p:nvPr/>
        </p:nvSpPr>
        <p:spPr>
          <a:xfrm>
            <a:off x="2047875" y="5128578"/>
            <a:ext cx="6429375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从而，得             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35-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=12.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8208" name="文本框 8"/>
          <p:cNvSpPr txBox="1"/>
          <p:nvPr/>
        </p:nvSpPr>
        <p:spPr>
          <a:xfrm>
            <a:off x="2047875" y="5876290"/>
            <a:ext cx="6429375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即鸡有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23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只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，兔子有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12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只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2" grpId="0"/>
      <p:bldP spid="8203" grpId="0"/>
      <p:bldP spid="8205" grpId="0"/>
      <p:bldP spid="8204" grpId="0"/>
      <p:bldP spid="8206" grpId="0"/>
      <p:bldP spid="8207" grpId="0"/>
      <p:bldP spid="8208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3581</Words>
  <Application>WPS 演示</Application>
  <PresentationFormat>全屏显示(4:3)</PresentationFormat>
  <Paragraphs>524</Paragraphs>
  <Slides>38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44</vt:i4>
      </vt:variant>
      <vt:variant>
        <vt:lpstr>幻灯片标题</vt:lpstr>
      </vt:variant>
      <vt:variant>
        <vt:i4>38</vt:i4>
      </vt:variant>
    </vt:vector>
  </HeadingPairs>
  <TitlesOfParts>
    <vt:vector size="99" baseType="lpstr">
      <vt:lpstr>Arial</vt:lpstr>
      <vt:lpstr>宋体</vt:lpstr>
      <vt:lpstr>Wingdings</vt:lpstr>
      <vt:lpstr>微软雅黑 Light</vt:lpstr>
      <vt:lpstr>华文行楷</vt:lpstr>
      <vt:lpstr>微软雅黑</vt:lpstr>
      <vt:lpstr>Calibri</vt:lpstr>
      <vt:lpstr>Times New Roman</vt:lpstr>
      <vt:lpstr>黑体</vt:lpstr>
      <vt:lpstr>方正黑体_GBK</vt:lpstr>
      <vt:lpstr>隶书</vt:lpstr>
      <vt:lpstr>造字工房悦黑（非商用）常规体</vt:lpstr>
      <vt:lpstr>Arial Unicode MS</vt:lpstr>
      <vt:lpstr>Tahoma</vt:lpstr>
      <vt:lpstr>Garamond</vt:lpstr>
      <vt:lpstr>Office 主题</vt:lpstr>
      <vt:lpstr>1_Office 主题</vt:lpstr>
      <vt:lpstr>Equation.DSMT4</vt:lpstr>
      <vt:lpstr>Equation.DSMT4</vt:lpstr>
      <vt:lpstr>Equation.DSMT4</vt:lpstr>
      <vt:lpstr>Equation.DSMT4</vt:lpstr>
      <vt:lpstr>Equation.KSEE3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Word.Document.12</vt:lpstr>
      <vt:lpstr>Word.Document.12</vt:lpstr>
      <vt:lpstr>Word.Document.12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慢慢来</cp:lastModifiedBy>
  <cp:revision>532</cp:revision>
  <dcterms:created xsi:type="dcterms:W3CDTF">2015-07-09T08:14:00Z</dcterms:created>
  <dcterms:modified xsi:type="dcterms:W3CDTF">2025-02-07T01:13:34Z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675311E4F89840DA8F420A1E6933A4FF</vt:lpwstr>
  </property>
</Properties>
</file>