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wmf" ContentType="image/x-wmf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405" r:id="rId3"/>
    <p:sldId id="313" r:id="rId4"/>
    <p:sldId id="315" r:id="rId6"/>
    <p:sldId id="406" r:id="rId7"/>
    <p:sldId id="407" r:id="rId8"/>
    <p:sldId id="408" r:id="rId9"/>
    <p:sldId id="409" r:id="rId10"/>
    <p:sldId id="410" r:id="rId11"/>
    <p:sldId id="411" r:id="rId12"/>
    <p:sldId id="412" r:id="rId13"/>
    <p:sldId id="413" r:id="rId14"/>
    <p:sldId id="414" r:id="rId15"/>
    <p:sldId id="415" r:id="rId16"/>
    <p:sldId id="416" r:id="rId17"/>
    <p:sldId id="417" r:id="rId18"/>
    <p:sldId id="418" r:id="rId19"/>
    <p:sldId id="423" r:id="rId20"/>
    <p:sldId id="425" r:id="rId21"/>
    <p:sldId id="419" r:id="rId22"/>
    <p:sldId id="420" r:id="rId23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</p:showPr>
  <p:clrMru>
    <a:srgbClr val="F7F7D5"/>
    <a:srgbClr val="F8F9E7"/>
    <a:srgbClr val="F7F6B6"/>
    <a:srgbClr val="03A1B4"/>
    <a:srgbClr val="FFAC41"/>
    <a:srgbClr val="EB5E66"/>
    <a:srgbClr val="EA61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89238" autoAdjust="0"/>
  </p:normalViewPr>
  <p:slideViewPr>
    <p:cSldViewPr snapToGrid="0">
      <p:cViewPr>
        <p:scale>
          <a:sx n="93" d="100"/>
          <a:sy n="93" d="100"/>
        </p:scale>
        <p:origin x="-1272" y="-47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7" Type="http://schemas.openxmlformats.org/officeDocument/2006/relationships/image" Target="../media/image13.wmf"/><Relationship Id="rId6" Type="http://schemas.openxmlformats.org/officeDocument/2006/relationships/image" Target="../media/image12.wmf"/><Relationship Id="rId5" Type="http://schemas.openxmlformats.org/officeDocument/2006/relationships/image" Target="../media/image11.wmf"/><Relationship Id="rId4" Type="http://schemas.openxmlformats.org/officeDocument/2006/relationships/image" Target="../media/image10.wmf"/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29A2E9-7A9F-416C-B33F-1DD89F7FB6E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BF2FF-AB26-42B1-B18B-19F5B70C60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8434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18435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0482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20483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3554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23555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6626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26627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8674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28675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620DCC5-0B8D-45DE-90C5-8AC52E8EFB4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3D6D23-8EA6-445F-B959-20BE0C2871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620DCC5-0B8D-45DE-90C5-8AC52E8EFB4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3D6D23-8EA6-445F-B959-20BE0C2871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lank New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Whitou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.pn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microsoft.com/office/2007/relationships/hdphoto" Target="../media/image4.wdp"/><Relationship Id="rId10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Administrator\Desktop\PPT整理\用途\asf.png"/>
          <p:cNvPicPr>
            <a:picLocks noChangeAspect="1" noChangeArrowheads="1"/>
          </p:cNvPicPr>
          <p:nvPr userDrawn="1"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colorTemperature colorTemp="6375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9588"/>
          </a:xfrm>
          <a:prstGeom prst="rect">
            <a:avLst/>
          </a:prstGeom>
          <a:noFill/>
          <a:ln>
            <a:solidFill>
              <a:schemeClr val="accent1">
                <a:alpha val="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直接连接符 4"/>
          <p:cNvCxnSpPr>
            <a:endCxn id="1028" idx="1"/>
          </p:cNvCxnSpPr>
          <p:nvPr userDrawn="1"/>
        </p:nvCxnSpPr>
        <p:spPr>
          <a:xfrm flipV="1">
            <a:off x="1395307" y="6662420"/>
            <a:ext cx="8609753" cy="1460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Freeform 5"/>
          <p:cNvSpPr>
            <a:spLocks noChangeAspect="1" noEditPoints="1"/>
          </p:cNvSpPr>
          <p:nvPr userDrawn="1"/>
        </p:nvSpPr>
        <p:spPr bwMode="auto">
          <a:xfrm>
            <a:off x="412020" y="6355642"/>
            <a:ext cx="400923" cy="444674"/>
          </a:xfrm>
          <a:custGeom>
            <a:avLst/>
            <a:gdLst>
              <a:gd name="T0" fmla="*/ 189 w 316"/>
              <a:gd name="T1" fmla="*/ 16 h 467"/>
              <a:gd name="T2" fmla="*/ 225 w 316"/>
              <a:gd name="T3" fmla="*/ 7 h 467"/>
              <a:gd name="T4" fmla="*/ 300 w 316"/>
              <a:gd name="T5" fmla="*/ 52 h 467"/>
              <a:gd name="T6" fmla="*/ 309 w 316"/>
              <a:gd name="T7" fmla="*/ 89 h 467"/>
              <a:gd name="T8" fmla="*/ 298 w 316"/>
              <a:gd name="T9" fmla="*/ 105 h 467"/>
              <a:gd name="T10" fmla="*/ 179 w 316"/>
              <a:gd name="T11" fmla="*/ 33 h 467"/>
              <a:gd name="T12" fmla="*/ 189 w 316"/>
              <a:gd name="T13" fmla="*/ 16 h 467"/>
              <a:gd name="T14" fmla="*/ 164 w 316"/>
              <a:gd name="T15" fmla="*/ 58 h 467"/>
              <a:gd name="T16" fmla="*/ 147 w 316"/>
              <a:gd name="T17" fmla="*/ 85 h 467"/>
              <a:gd name="T18" fmla="*/ 266 w 316"/>
              <a:gd name="T19" fmla="*/ 157 h 467"/>
              <a:gd name="T20" fmla="*/ 283 w 316"/>
              <a:gd name="T21" fmla="*/ 130 h 467"/>
              <a:gd name="T22" fmla="*/ 164 w 316"/>
              <a:gd name="T23" fmla="*/ 58 h 467"/>
              <a:gd name="T24" fmla="*/ 2 w 316"/>
              <a:gd name="T25" fmla="*/ 446 h 467"/>
              <a:gd name="T26" fmla="*/ 13 w 316"/>
              <a:gd name="T27" fmla="*/ 354 h 467"/>
              <a:gd name="T28" fmla="*/ 90 w 316"/>
              <a:gd name="T29" fmla="*/ 401 h 467"/>
              <a:gd name="T30" fmla="*/ 13 w 316"/>
              <a:gd name="T31" fmla="*/ 453 h 467"/>
              <a:gd name="T32" fmla="*/ 2 w 316"/>
              <a:gd name="T33" fmla="*/ 446 h 467"/>
              <a:gd name="T34" fmla="*/ 20 w 316"/>
              <a:gd name="T35" fmla="*/ 296 h 467"/>
              <a:gd name="T36" fmla="*/ 133 w 316"/>
              <a:gd name="T37" fmla="*/ 109 h 467"/>
              <a:gd name="T38" fmla="*/ 172 w 316"/>
              <a:gd name="T39" fmla="*/ 133 h 467"/>
              <a:gd name="T40" fmla="*/ 59 w 316"/>
              <a:gd name="T41" fmla="*/ 320 h 467"/>
              <a:gd name="T42" fmla="*/ 20 w 316"/>
              <a:gd name="T43" fmla="*/ 296 h 467"/>
              <a:gd name="T44" fmla="*/ 99 w 316"/>
              <a:gd name="T45" fmla="*/ 344 h 467"/>
              <a:gd name="T46" fmla="*/ 212 w 316"/>
              <a:gd name="T47" fmla="*/ 158 h 467"/>
              <a:gd name="T48" fmla="*/ 252 w 316"/>
              <a:gd name="T49" fmla="*/ 182 h 467"/>
              <a:gd name="T50" fmla="*/ 139 w 316"/>
              <a:gd name="T51" fmla="*/ 368 h 467"/>
              <a:gd name="T52" fmla="*/ 99 w 316"/>
              <a:gd name="T53" fmla="*/ 344 h 467"/>
              <a:gd name="T54" fmla="*/ 95 w 316"/>
              <a:gd name="T55" fmla="*/ 446 h 467"/>
              <a:gd name="T56" fmla="*/ 301 w 316"/>
              <a:gd name="T57" fmla="*/ 446 h 467"/>
              <a:gd name="T58" fmla="*/ 311 w 316"/>
              <a:gd name="T59" fmla="*/ 456 h 467"/>
              <a:gd name="T60" fmla="*/ 301 w 316"/>
              <a:gd name="T61" fmla="*/ 467 h 467"/>
              <a:gd name="T62" fmla="*/ 95 w 316"/>
              <a:gd name="T63" fmla="*/ 467 h 467"/>
              <a:gd name="T64" fmla="*/ 84 w 316"/>
              <a:gd name="T65" fmla="*/ 456 h 467"/>
              <a:gd name="T66" fmla="*/ 95 w 316"/>
              <a:gd name="T67" fmla="*/ 446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6" h="467">
                <a:moveTo>
                  <a:pt x="189" y="16"/>
                </a:moveTo>
                <a:cubicBezTo>
                  <a:pt x="197" y="4"/>
                  <a:pt x="213" y="0"/>
                  <a:pt x="225" y="7"/>
                </a:cubicBezTo>
                <a:cubicBezTo>
                  <a:pt x="300" y="52"/>
                  <a:pt x="300" y="52"/>
                  <a:pt x="300" y="52"/>
                </a:cubicBezTo>
                <a:cubicBezTo>
                  <a:pt x="312" y="60"/>
                  <a:pt x="316" y="76"/>
                  <a:pt x="309" y="89"/>
                </a:cubicBezTo>
                <a:cubicBezTo>
                  <a:pt x="298" y="105"/>
                  <a:pt x="298" y="105"/>
                  <a:pt x="298" y="105"/>
                </a:cubicBezTo>
                <a:cubicBezTo>
                  <a:pt x="179" y="33"/>
                  <a:pt x="179" y="33"/>
                  <a:pt x="179" y="33"/>
                </a:cubicBezTo>
                <a:lnTo>
                  <a:pt x="189" y="16"/>
                </a:lnTo>
                <a:close/>
                <a:moveTo>
                  <a:pt x="164" y="58"/>
                </a:moveTo>
                <a:cubicBezTo>
                  <a:pt x="147" y="85"/>
                  <a:pt x="147" y="85"/>
                  <a:pt x="147" y="85"/>
                </a:cubicBezTo>
                <a:cubicBezTo>
                  <a:pt x="266" y="157"/>
                  <a:pt x="266" y="157"/>
                  <a:pt x="266" y="157"/>
                </a:cubicBezTo>
                <a:cubicBezTo>
                  <a:pt x="283" y="130"/>
                  <a:pt x="283" y="130"/>
                  <a:pt x="283" y="130"/>
                </a:cubicBezTo>
                <a:lnTo>
                  <a:pt x="164" y="58"/>
                </a:lnTo>
                <a:close/>
                <a:moveTo>
                  <a:pt x="2" y="446"/>
                </a:moveTo>
                <a:cubicBezTo>
                  <a:pt x="13" y="354"/>
                  <a:pt x="13" y="354"/>
                  <a:pt x="13" y="354"/>
                </a:cubicBezTo>
                <a:cubicBezTo>
                  <a:pt x="90" y="401"/>
                  <a:pt x="90" y="401"/>
                  <a:pt x="90" y="401"/>
                </a:cubicBezTo>
                <a:cubicBezTo>
                  <a:pt x="13" y="453"/>
                  <a:pt x="13" y="453"/>
                  <a:pt x="13" y="453"/>
                </a:cubicBezTo>
                <a:cubicBezTo>
                  <a:pt x="5" y="459"/>
                  <a:pt x="0" y="456"/>
                  <a:pt x="2" y="446"/>
                </a:cubicBezTo>
                <a:close/>
                <a:moveTo>
                  <a:pt x="20" y="296"/>
                </a:moveTo>
                <a:cubicBezTo>
                  <a:pt x="133" y="109"/>
                  <a:pt x="133" y="109"/>
                  <a:pt x="133" y="109"/>
                </a:cubicBezTo>
                <a:cubicBezTo>
                  <a:pt x="172" y="133"/>
                  <a:pt x="172" y="133"/>
                  <a:pt x="172" y="133"/>
                </a:cubicBezTo>
                <a:cubicBezTo>
                  <a:pt x="59" y="320"/>
                  <a:pt x="59" y="320"/>
                  <a:pt x="59" y="320"/>
                </a:cubicBezTo>
                <a:lnTo>
                  <a:pt x="20" y="296"/>
                </a:lnTo>
                <a:close/>
                <a:moveTo>
                  <a:pt x="99" y="344"/>
                </a:moveTo>
                <a:cubicBezTo>
                  <a:pt x="212" y="158"/>
                  <a:pt x="212" y="158"/>
                  <a:pt x="212" y="158"/>
                </a:cubicBezTo>
                <a:cubicBezTo>
                  <a:pt x="252" y="182"/>
                  <a:pt x="252" y="182"/>
                  <a:pt x="252" y="182"/>
                </a:cubicBezTo>
                <a:cubicBezTo>
                  <a:pt x="139" y="368"/>
                  <a:pt x="139" y="368"/>
                  <a:pt x="139" y="368"/>
                </a:cubicBezTo>
                <a:lnTo>
                  <a:pt x="99" y="344"/>
                </a:lnTo>
                <a:close/>
                <a:moveTo>
                  <a:pt x="95" y="446"/>
                </a:moveTo>
                <a:cubicBezTo>
                  <a:pt x="301" y="446"/>
                  <a:pt x="301" y="446"/>
                  <a:pt x="301" y="446"/>
                </a:cubicBezTo>
                <a:cubicBezTo>
                  <a:pt x="307" y="446"/>
                  <a:pt x="311" y="450"/>
                  <a:pt x="311" y="456"/>
                </a:cubicBezTo>
                <a:cubicBezTo>
                  <a:pt x="311" y="462"/>
                  <a:pt x="307" y="467"/>
                  <a:pt x="301" y="467"/>
                </a:cubicBezTo>
                <a:cubicBezTo>
                  <a:pt x="95" y="467"/>
                  <a:pt x="95" y="467"/>
                  <a:pt x="95" y="467"/>
                </a:cubicBezTo>
                <a:cubicBezTo>
                  <a:pt x="89" y="467"/>
                  <a:pt x="84" y="462"/>
                  <a:pt x="84" y="456"/>
                </a:cubicBezTo>
                <a:cubicBezTo>
                  <a:pt x="84" y="450"/>
                  <a:pt x="89" y="446"/>
                  <a:pt x="95" y="44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p>
            <a:endParaRPr lang="zh-CN" altLang="en-US" sz="135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" name="文本框 5"/>
          <p:cNvSpPr txBox="1"/>
          <p:nvPr userDrawn="1"/>
        </p:nvSpPr>
        <p:spPr>
          <a:xfrm>
            <a:off x="1043093" y="6446520"/>
            <a:ext cx="2038773" cy="213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00">
                <a:solidFill>
                  <a:schemeClr val="bg1"/>
                </a:solidFill>
              </a:rPr>
              <a:t>侵权必究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9929707" y="6389370"/>
            <a:ext cx="2116667" cy="46037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  <a:t>名校课堂</a:t>
            </a:r>
            <a:endParaRPr lang="zh-CN" altLang="en-US" sz="24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5.wmf"/><Relationship Id="rId1" Type="http://schemas.openxmlformats.org/officeDocument/2006/relationships/oleObject" Target="../embeddings/oleObject1.bin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7.bin"/><Relationship Id="rId8" Type="http://schemas.openxmlformats.org/officeDocument/2006/relationships/image" Target="../media/image10.wmf"/><Relationship Id="rId7" Type="http://schemas.openxmlformats.org/officeDocument/2006/relationships/oleObject" Target="../embeddings/oleObject6.bin"/><Relationship Id="rId6" Type="http://schemas.openxmlformats.org/officeDocument/2006/relationships/image" Target="../media/image9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8.wmf"/><Relationship Id="rId3" Type="http://schemas.openxmlformats.org/officeDocument/2006/relationships/oleObject" Target="../embeddings/oleObject4.bin"/><Relationship Id="rId2" Type="http://schemas.openxmlformats.org/officeDocument/2006/relationships/image" Target="../media/image7.wmf"/><Relationship Id="rId18" Type="http://schemas.openxmlformats.org/officeDocument/2006/relationships/vmlDrawing" Target="../drawings/vmlDrawing2.vml"/><Relationship Id="rId17" Type="http://schemas.openxmlformats.org/officeDocument/2006/relationships/slideLayout" Target="../slideLayouts/slideLayout2.xml"/><Relationship Id="rId16" Type="http://schemas.openxmlformats.org/officeDocument/2006/relationships/image" Target="../media/image14.wmf"/><Relationship Id="rId15" Type="http://schemas.openxmlformats.org/officeDocument/2006/relationships/oleObject" Target="../embeddings/oleObject10.bin"/><Relationship Id="rId14" Type="http://schemas.openxmlformats.org/officeDocument/2006/relationships/image" Target="../media/image13.wmf"/><Relationship Id="rId13" Type="http://schemas.openxmlformats.org/officeDocument/2006/relationships/oleObject" Target="../embeddings/oleObject9.bin"/><Relationship Id="rId12" Type="http://schemas.openxmlformats.org/officeDocument/2006/relationships/image" Target="../media/image12.wmf"/><Relationship Id="rId11" Type="http://schemas.openxmlformats.org/officeDocument/2006/relationships/oleObject" Target="../embeddings/oleObject8.bin"/><Relationship Id="rId10" Type="http://schemas.openxmlformats.org/officeDocument/2006/relationships/image" Target="../media/image11.wmf"/><Relationship Id="rId1" Type="http://schemas.openxmlformats.org/officeDocument/2006/relationships/oleObject" Target="../embeddings/oleObject3.bin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wmf"/><Relationship Id="rId1" Type="http://schemas.openxmlformats.org/officeDocument/2006/relationships/oleObject" Target="../embeddings/oleObject11.bin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5"/>
          <p:cNvSpPr/>
          <p:nvPr/>
        </p:nvSpPr>
        <p:spPr>
          <a:xfrm>
            <a:off x="2297656" y="1914095"/>
            <a:ext cx="762260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8.4 </a:t>
            </a:r>
            <a:r>
              <a:rPr lang="zh-CN" altLang="en-US" sz="4000" dirty="0" smtClean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整式的乘法</a:t>
            </a:r>
            <a:endParaRPr lang="en-US" altLang="zh-CN" sz="4000" dirty="0" smtClean="0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ctr"/>
            <a:endParaRPr lang="en-US" altLang="zh-CN" sz="4000" dirty="0" smtClean="0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ctr"/>
            <a:r>
              <a:rPr lang="zh-CN" altLang="en-US" sz="4000" dirty="0" smtClean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第</a:t>
            </a:r>
            <a:r>
              <a:rPr lang="en-US" altLang="zh-CN" sz="4000" dirty="0" smtClean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4000" dirty="0" smtClean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课时 单项式与单项式相乘</a:t>
            </a:r>
            <a:endParaRPr lang="en-US" altLang="zh-CN" sz="4000" dirty="0" smtClean="0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847232" y="466661"/>
            <a:ext cx="1997710" cy="612775"/>
            <a:chOff x="3590568" y="400194"/>
            <a:chExt cx="5213316" cy="1031890"/>
          </a:xfrm>
        </p:grpSpPr>
        <p:grpSp>
          <p:nvGrpSpPr>
            <p:cNvPr id="13314" name="组合 2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3" name="组合 2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4" name="圆角矩形 3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7" name="圆角矩形 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8" name="TextBox 19"/>
              <p:cNvSpPr txBox="1"/>
              <p:nvPr/>
            </p:nvSpPr>
            <p:spPr>
              <a:xfrm>
                <a:off x="7752953" y="5433395"/>
                <a:ext cx="278798" cy="2135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auto"/>
                <a:endParaRPr lang="zh-CN" altLang="en-US" sz="1050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3317" name="矩形 22"/>
            <p:cNvSpPr/>
            <p:nvPr/>
          </p:nvSpPr>
          <p:spPr>
            <a:xfrm>
              <a:off x="4219481" y="474234"/>
              <a:ext cx="4283494" cy="87897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讲授新课</a:t>
              </a:r>
              <a:endParaRPr lang="zh-CN" altLang="en-US" sz="28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1841500" y="1455096"/>
            <a:ext cx="5284470" cy="460375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华文宋体" panose="02010600040101010101" charset="-122"/>
                <a:ea typeface="华文宋体" panose="02010600040101010101" charset="-122"/>
                <a:sym typeface="宋体" panose="02010600030101010101" pitchFamily="2" charset="-122"/>
              </a:rPr>
              <a:t>1.</a:t>
            </a:r>
            <a:r>
              <a:rPr lang="zh-CN" altLang="en-US" sz="2400" b="1" dirty="0" smtClean="0">
                <a:solidFill>
                  <a:schemeClr val="bg1"/>
                </a:solidFill>
                <a:latin typeface="华文宋体" panose="02010600040101010101" charset="-122"/>
                <a:ea typeface="华文宋体" panose="02010600040101010101" charset="-122"/>
                <a:sym typeface="宋体" panose="02010600030101010101" pitchFamily="2" charset="-122"/>
              </a:rPr>
              <a:t>单项式乘单项式运算法则</a:t>
            </a:r>
            <a:endParaRPr lang="zh-CN" altLang="en-US" sz="2400" b="1" dirty="0">
              <a:solidFill>
                <a:schemeClr val="bg1"/>
              </a:solidFill>
              <a:latin typeface="华文宋体" panose="02010600040101010101" charset="-122"/>
              <a:ea typeface="华文宋体" panose="02010600040101010101" charset="-122"/>
              <a:sym typeface="宋体" panose="02010600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227779" y="1999297"/>
            <a:ext cx="7279241" cy="2676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defRPr/>
            </a:pPr>
            <a:r>
              <a:rPr lang="zh-CN" altLang="en-US" sz="2800" dirty="0" smtClean="0">
                <a:latin typeface="黑体" panose="02010609060101010101" charset="-122"/>
                <a:ea typeface="黑体" panose="02010609060101010101" charset="-122"/>
              </a:rPr>
              <a:t>    单项式与单项式相乘，把它们的系数、同底数幂分别相乘，对于只在一个单项式里含有的字母，则连同它的指数作为积的一个因式</a:t>
            </a:r>
            <a:r>
              <a:rPr lang="en-US" altLang="zh-CN" sz="2800" dirty="0" smtClean="0"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4188754" y="3904234"/>
            <a:ext cx="5914168" cy="2399665"/>
          </a:xfrm>
          <a:prstGeom prst="rect">
            <a:avLst/>
          </a:prstGeom>
          <a:noFill/>
          <a:ln w="25400">
            <a:solidFill>
              <a:srgbClr val="404040">
                <a:alpha val="54117"/>
              </a:srgbClr>
            </a:solidFill>
            <a:rou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rPr>
              <a:t>计算时须注意：</a:t>
            </a:r>
            <a:endParaRPr lang="en-US" altLang="zh-CN" sz="2000" b="1" dirty="0" smtClean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rPr>
              <a:t>1.</a:t>
            </a:r>
            <a:r>
              <a:rPr lang="zh-CN" altLang="en-US" sz="2000" b="1" dirty="0" smtClean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rPr>
              <a:t>若有单独的字母，作为积的因式；</a:t>
            </a:r>
            <a:endParaRPr lang="en-US" altLang="zh-CN" sz="2000" b="1" dirty="0" smtClean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rPr>
              <a:t>2.</a:t>
            </a:r>
            <a:r>
              <a:rPr lang="zh-CN" altLang="en-US" sz="2000" b="1" dirty="0" smtClean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rPr>
              <a:t>不要忘记乘系数；</a:t>
            </a:r>
            <a:endParaRPr lang="en-US" altLang="zh-CN" sz="2000" b="1" dirty="0" smtClean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rPr>
              <a:t>3.</a:t>
            </a:r>
            <a:r>
              <a:rPr lang="zh-CN" altLang="en-US" sz="2000" b="1" dirty="0" smtClean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rPr>
              <a:t>相同字母相乘时利用同底数幂乘法法则；</a:t>
            </a:r>
            <a:endParaRPr lang="en-US" altLang="zh-CN" sz="2000" b="1" dirty="0" smtClean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rPr>
              <a:t>4.</a:t>
            </a:r>
            <a:r>
              <a:rPr lang="zh-CN" altLang="en-US" sz="2000" b="1" dirty="0" smtClean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rPr>
              <a:t>不要忽略指数为</a:t>
            </a:r>
            <a:r>
              <a:rPr lang="en-US" altLang="zh-CN" sz="2000" b="1" dirty="0" smtClean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2000" b="1" dirty="0" smtClean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rPr>
              <a:t>的情况</a:t>
            </a:r>
            <a:r>
              <a:rPr lang="en-US" altLang="zh-CN" sz="2000" b="1" dirty="0" smtClean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000" b="1" dirty="0" smtClean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2611387" y="2475224"/>
            <a:ext cx="3228822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514350" indent="-514350">
              <a:spcBef>
                <a:spcPct val="50000"/>
              </a:spcBef>
            </a:pPr>
            <a:r>
              <a:rPr lang="en-US" altLang="zh-CN" sz="2800" b="1" dirty="0" smtClean="0">
                <a:latin typeface="Times New Roman" panose="02020603050405020304" pitchFamily="18" charset="0"/>
              </a:rPr>
              <a:t>(2)  5m</a:t>
            </a:r>
            <a:r>
              <a:rPr lang="en-US" altLang="zh-CN" sz="2800" b="1" baseline="30000" dirty="0" smtClean="0">
                <a:latin typeface="Times New Roman" panose="02020603050405020304" pitchFamily="18" charset="0"/>
              </a:rPr>
              <a:t>3</a:t>
            </a:r>
            <a:r>
              <a:rPr lang="en-US" altLang="zh-CN" sz="2800" b="1" dirty="0" smtClean="0">
                <a:latin typeface="Times New Roman" panose="02020603050405020304" pitchFamily="18" charset="0"/>
              </a:rPr>
              <a:t>n·(-3mn</a:t>
            </a:r>
            <a:r>
              <a:rPr lang="en-US" altLang="zh-CN" sz="2800" b="1" baseline="30000" dirty="0" smtClean="0">
                <a:latin typeface="Times New Roman" panose="02020603050405020304" pitchFamily="18" charset="0"/>
              </a:rPr>
              <a:t>3</a:t>
            </a:r>
            <a:r>
              <a:rPr lang="en-US" altLang="zh-CN" sz="2800" b="1" dirty="0" smtClean="0">
                <a:latin typeface="Times New Roman" panose="02020603050405020304" pitchFamily="18" charset="0"/>
              </a:rPr>
              <a:t>)</a:t>
            </a:r>
            <a:r>
              <a:rPr lang="zh-CN" altLang="en-US" sz="2800" b="1" dirty="0" smtClean="0">
                <a:latin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</a:rPr>
              <a:t>;</a:t>
            </a:r>
            <a:endParaRPr lang="zh-CN" altLang="zh-CN" sz="2800" b="1" baseline="30000" dirty="0">
              <a:latin typeface="Times New Roman" panose="02020603050405020304" pitchFamily="18" charset="0"/>
            </a:endParaRPr>
          </a:p>
        </p:txBody>
      </p:sp>
      <p:sp>
        <p:nvSpPr>
          <p:cNvPr id="25" name="Text Box 7"/>
          <p:cNvSpPr txBox="1">
            <a:spLocks noChangeArrowheads="1"/>
          </p:cNvSpPr>
          <p:nvPr/>
        </p:nvSpPr>
        <p:spPr bwMode="auto">
          <a:xfrm>
            <a:off x="2615221" y="857358"/>
            <a:ext cx="244415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 smtClean="0">
                <a:latin typeface="Times New Roman" panose="02020603050405020304" pitchFamily="18" charset="0"/>
                <a:sym typeface="宋体" panose="02010600030101010101" pitchFamily="2" charset="-122"/>
              </a:rPr>
              <a:t>(</a:t>
            </a:r>
            <a:r>
              <a:rPr lang="en-US" altLang="zh-CN" sz="2800" b="1" dirty="0" smtClean="0">
                <a:latin typeface="Times New Roman" panose="02020603050405020304" pitchFamily="18" charset="0"/>
              </a:rPr>
              <a:t>1</a:t>
            </a:r>
            <a:r>
              <a:rPr lang="en-US" altLang="zh-CN" sz="2800" b="1" dirty="0" smtClean="0">
                <a:latin typeface="Times New Roman" panose="02020603050405020304" pitchFamily="18" charset="0"/>
                <a:sym typeface="宋体" panose="02010600030101010101" pitchFamily="2" charset="-122"/>
              </a:rPr>
              <a:t>) </a:t>
            </a:r>
            <a:r>
              <a:rPr lang="zh-CN" altLang="en-US" sz="2800" b="1" dirty="0" smtClean="0">
                <a:latin typeface="Times New Roman" panose="02020603050405020304" pitchFamily="18" charset="0"/>
              </a:rPr>
              <a:t> </a:t>
            </a:r>
            <a:r>
              <a:rPr lang="zh-CN" altLang="zh-CN" sz="2800" b="1" i="1" dirty="0" smtClean="0">
                <a:latin typeface="Times New Roman" panose="02020603050405020304" pitchFamily="18" charset="0"/>
              </a:rPr>
              <a:t>x</a:t>
            </a:r>
            <a:r>
              <a:rPr lang="en-US" altLang="zh-CN" sz="2800" b="1" baseline="30000" dirty="0" smtClean="0">
                <a:latin typeface="Times New Roman" panose="02020603050405020304" pitchFamily="18" charset="0"/>
              </a:rPr>
              <a:t>2</a:t>
            </a:r>
            <a:r>
              <a:rPr lang="en-US" altLang="zh-CN" sz="2800" b="1" dirty="0" smtClean="0">
                <a:latin typeface="Times New Roman" panose="02020603050405020304" pitchFamily="18" charset="0"/>
              </a:rPr>
              <a:t>y</a:t>
            </a:r>
            <a:r>
              <a:rPr lang="en-US" altLang="zh-CN" sz="2800" b="1" baseline="30000" dirty="0" smtClean="0">
                <a:latin typeface="Times New Roman" panose="02020603050405020304" pitchFamily="18" charset="0"/>
              </a:rPr>
              <a:t>3 </a:t>
            </a:r>
            <a:r>
              <a:rPr lang="en-US" altLang="zh-CN" sz="2800" b="1" dirty="0" smtClean="0">
                <a:latin typeface="Times New Roman" panose="02020603050405020304" pitchFamily="18" charset="0"/>
              </a:rPr>
              <a:t>·x</a:t>
            </a:r>
            <a:r>
              <a:rPr lang="en-US" altLang="zh-CN" sz="2800" b="1" baseline="30000" dirty="0" smtClean="0">
                <a:latin typeface="Times New Roman" panose="02020603050405020304" pitchFamily="18" charset="0"/>
              </a:rPr>
              <a:t>3</a:t>
            </a:r>
            <a:r>
              <a:rPr lang="en-US" altLang="zh-CN" sz="2800" b="1" dirty="0" smtClean="0">
                <a:latin typeface="Times New Roman" panose="02020603050405020304" pitchFamily="18" charset="0"/>
              </a:rPr>
              <a:t>y</a:t>
            </a:r>
            <a:r>
              <a:rPr lang="en-US" altLang="zh-CN" sz="2800" b="1" baseline="30000" dirty="0" smtClean="0">
                <a:latin typeface="Times New Roman" panose="02020603050405020304" pitchFamily="18" charset="0"/>
              </a:rPr>
              <a:t>2</a:t>
            </a:r>
            <a:r>
              <a:rPr lang="en-US" altLang="zh-CN" sz="2800" b="1" dirty="0" smtClean="0">
                <a:latin typeface="Times New Roman" panose="02020603050405020304" pitchFamily="18" charset="0"/>
              </a:rPr>
              <a:t>z;</a:t>
            </a:r>
            <a:endParaRPr lang="en-US" altLang="zh-CN" sz="2800" b="1" baseline="30000" dirty="0">
              <a:latin typeface="Times New Roman" panose="02020603050405020304" pitchFamily="18" charset="0"/>
            </a:endParaRPr>
          </a:p>
        </p:txBody>
      </p:sp>
      <p:sp>
        <p:nvSpPr>
          <p:cNvPr id="26" name="文本框 6"/>
          <p:cNvSpPr txBox="1"/>
          <p:nvPr/>
        </p:nvSpPr>
        <p:spPr>
          <a:xfrm>
            <a:off x="1811422" y="329107"/>
            <a:ext cx="2944495" cy="52197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en-US" sz="28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【例</a:t>
            </a:r>
            <a:r>
              <a:rPr lang="en-US" altLang="zh-CN" sz="28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lang="zh-CN" altLang="en-US" sz="28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】 </a:t>
            </a:r>
            <a:r>
              <a:rPr lang="en-US" altLang="zh-CN" sz="2800" b="1" kern="0" dirty="0" smtClean="0"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1.</a:t>
            </a:r>
            <a:r>
              <a:rPr lang="zh-CN" altLang="en-US" sz="2800" b="1" kern="0" dirty="0" smtClean="0"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计算</a:t>
            </a:r>
            <a:r>
              <a:rPr lang="zh-CN" altLang="en-US" sz="2800" b="1" kern="0" dirty="0"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：</a:t>
            </a:r>
            <a:endParaRPr lang="zh-CN" altLang="en-US" sz="2800" b="1" kern="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8" name="文本框 20"/>
          <p:cNvSpPr txBox="1">
            <a:spLocks noChangeArrowheads="1"/>
          </p:cNvSpPr>
          <p:nvPr/>
        </p:nvSpPr>
        <p:spPr bwMode="auto">
          <a:xfrm>
            <a:off x="2869889" y="2934565"/>
            <a:ext cx="4942965" cy="9531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 [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5×(-3)]×(m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×m)×(n×n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r>
              <a:rPr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endParaRPr lang="en-US" altLang="zh-CN" sz="2800" b="1" baseline="30000" dirty="0" smtClean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 -15m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4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n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4</a:t>
            </a:r>
            <a:r>
              <a:rPr lang="en-US" altLang="zh-CN" sz="2800" b="1" dirty="0" smtClean="0">
                <a:latin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lang="en-US" altLang="zh-CN" sz="2800" b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30" name="文本框 9"/>
          <p:cNvSpPr txBox="1">
            <a:spLocks noChangeArrowheads="1"/>
          </p:cNvSpPr>
          <p:nvPr/>
        </p:nvSpPr>
        <p:spPr bwMode="auto">
          <a:xfrm>
            <a:off x="2923845" y="1404583"/>
            <a:ext cx="3450627" cy="9531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 (x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·x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) · (y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·y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)·z</a:t>
            </a:r>
            <a:endParaRPr lang="en-US" altLang="zh-CN" sz="2800" b="1" baseline="30000" dirty="0" smtClean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 x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5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y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z .</a:t>
            </a:r>
            <a:endParaRPr lang="en-US" altLang="zh-CN" sz="2800" b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1" name="文本框 8"/>
          <p:cNvSpPr txBox="1">
            <a:spLocks noChangeArrowheads="1"/>
          </p:cNvSpPr>
          <p:nvPr/>
        </p:nvSpPr>
        <p:spPr bwMode="auto">
          <a:xfrm>
            <a:off x="1925763" y="2980150"/>
            <a:ext cx="1222626" cy="3987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 anchorCtr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解</a:t>
            </a:r>
            <a:r>
              <a:rPr lang="en-US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:</a:t>
            </a:r>
            <a:r>
              <a:rPr lang="zh-CN" alt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原式</a:t>
            </a:r>
            <a:endParaRPr lang="en-US" altLang="zh-CN" sz="20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3" name="文本框 8"/>
          <p:cNvSpPr txBox="1">
            <a:spLocks noChangeArrowheads="1"/>
          </p:cNvSpPr>
          <p:nvPr/>
        </p:nvSpPr>
        <p:spPr bwMode="auto">
          <a:xfrm>
            <a:off x="1944599" y="1447643"/>
            <a:ext cx="1222626" cy="3987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 anchorCtr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解</a:t>
            </a:r>
            <a:r>
              <a:rPr lang="en-US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:</a:t>
            </a:r>
            <a:r>
              <a:rPr lang="zh-CN" alt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原式</a:t>
            </a:r>
            <a:endParaRPr lang="en-US" altLang="zh-CN" sz="20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0" grpId="0"/>
      <p:bldP spid="11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20" name="文本框 19"/>
          <p:cNvSpPr/>
          <p:nvPr/>
        </p:nvSpPr>
        <p:spPr>
          <a:xfrm>
            <a:off x="1906270" y="591185"/>
            <a:ext cx="1504950" cy="460375"/>
          </a:xfrm>
          <a:prstGeom prst="rect">
            <a:avLst/>
          </a:prstGeom>
          <a:solidFill>
            <a:srgbClr val="00B050"/>
          </a:solidFill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练一练</a:t>
            </a:r>
            <a:endParaRPr lang="zh-CN" altLang="en-US" sz="24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微软雅黑" panose="020B0503020204020204" charset="-122"/>
            </a:endParaRPr>
          </a:p>
        </p:txBody>
      </p:sp>
      <p:sp>
        <p:nvSpPr>
          <p:cNvPr id="14" name="TextBox 2"/>
          <p:cNvSpPr txBox="1">
            <a:spLocks noChangeArrowheads="1"/>
          </p:cNvSpPr>
          <p:nvPr/>
        </p:nvSpPr>
        <p:spPr bwMode="auto">
          <a:xfrm>
            <a:off x="1919288" y="1239838"/>
            <a:ext cx="124968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计算：</a:t>
            </a:r>
            <a:endParaRPr lang="zh-CN" altLang="en-US" sz="28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TextBox 3"/>
          <p:cNvSpPr txBox="1">
            <a:spLocks noChangeArrowheads="1"/>
          </p:cNvSpPr>
          <p:nvPr/>
        </p:nvSpPr>
        <p:spPr bwMode="auto">
          <a:xfrm>
            <a:off x="3101424" y="1232729"/>
            <a:ext cx="713263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)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b="1" i="1" dirty="0" smtClean="0"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en-US" altLang="zh-CN" sz="2800" b="1" baseline="30000" dirty="0" smtClean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charset="-122"/>
              </a:rPr>
              <a:t> ·4</a:t>
            </a:r>
            <a:r>
              <a:rPr lang="en-US" altLang="zh-CN" sz="2800" b="1" i="1" dirty="0" smtClean="0"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en-US" altLang="zh-CN" sz="2800" b="1" baseline="30000" dirty="0" smtClean="0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charset="-122"/>
              </a:rPr>
              <a:t> 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       (</a:t>
            </a: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charset="-122"/>
              </a:rPr>
              <a:t>2)5 </a:t>
            </a:r>
            <a:r>
              <a:rPr lang="en-US" altLang="zh-CN" sz="2800" b="1" i="1" dirty="0" smtClean="0"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·(-</a:t>
            </a: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b="1" i="1" dirty="0" smtClean="0">
                <a:latin typeface="Times New Roman" panose="02020603050405020304" pitchFamily="18" charset="0"/>
                <a:ea typeface="黑体" panose="02010609060101010101" charset="-122"/>
              </a:rPr>
              <a:t>xy</a:t>
            </a:r>
            <a:r>
              <a:rPr lang="en-US" altLang="zh-CN" sz="2800" b="1" baseline="30000" dirty="0" smtClean="0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；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6" name="TextBox 4"/>
          <p:cNvSpPr txBox="1">
            <a:spLocks noChangeArrowheads="1"/>
          </p:cNvSpPr>
          <p:nvPr/>
        </p:nvSpPr>
        <p:spPr bwMode="auto">
          <a:xfrm>
            <a:off x="2802974" y="1750254"/>
            <a:ext cx="269430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  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)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b="1" i="1" dirty="0" smtClean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b="1" baseline="30000" dirty="0" smtClean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charset="-122"/>
              </a:rPr>
              <a:t> ·(4</a:t>
            </a:r>
            <a:r>
              <a:rPr lang="en-US" altLang="zh-CN" sz="2800" b="1" i="1" dirty="0" smtClean="0">
                <a:latin typeface="Times New Roman" panose="02020603050405020304" pitchFamily="18" charset="0"/>
                <a:ea typeface="黑体" panose="02010609060101010101" charset="-122"/>
              </a:rPr>
              <a:t>ab</a:t>
            </a: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r>
              <a:rPr lang="en-US" altLang="zh-CN" sz="2800" b="1" baseline="30000" dirty="0" smtClean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.</a:t>
            </a:r>
            <a:endParaRPr lang="en-US" altLang="zh-CN" sz="2800" b="1" baseline="30000" dirty="0">
              <a:latin typeface="Times New Roman" panose="02020603050405020304" pitchFamily="18" charset="0"/>
              <a:ea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857642" y="2135794"/>
            <a:ext cx="6424612" cy="1383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解：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1)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原式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 (3×4)(</a:t>
            </a:r>
            <a:r>
              <a:rPr lang="en-US" altLang="zh-CN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·</a:t>
            </a:r>
            <a:r>
              <a:rPr lang="en-US" altLang="zh-CN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endParaRPr lang="en-US" altLang="zh-CN" sz="2800" b="1" dirty="0" smtClean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         = 12</a:t>
            </a:r>
            <a:r>
              <a:rPr lang="en-US" altLang="zh-CN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5</a:t>
            </a:r>
            <a:r>
              <a:rPr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；</a:t>
            </a:r>
            <a:endParaRPr lang="zh-CN" altLang="en-US" sz="2800" b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2384514" y="3247776"/>
            <a:ext cx="6948487" cy="1383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(2)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原式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 [5×(-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)]·(</a:t>
            </a:r>
            <a:r>
              <a:rPr lang="en-US" altLang="zh-CN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y·y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·</a:t>
            </a:r>
            <a:r>
              <a:rPr lang="en-US" altLang="zh-CN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endParaRPr lang="en-US" altLang="zh-CN" sz="2800" b="1" i="1" dirty="0" smtClean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   = -10</a:t>
            </a:r>
            <a:r>
              <a:rPr lang="en-US" altLang="zh-CN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xy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r>
              <a:rPr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；</a:t>
            </a:r>
            <a:endParaRPr lang="zh-CN" altLang="en-US" sz="2800" b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2176911" y="4543105"/>
            <a:ext cx="4569460" cy="20300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)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原式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=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·16</a:t>
            </a:r>
            <a:r>
              <a:rPr lang="en-US" altLang="zh-CN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b="1" i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b="1" i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endParaRPr lang="en-US" altLang="zh-CN" sz="2800" b="1" baseline="30000" dirty="0" smtClean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           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= (3×16)·(</a:t>
            </a:r>
            <a:r>
              <a:rPr lang="en-US" altLang="zh-CN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·</a:t>
            </a:r>
            <a:r>
              <a:rPr lang="en-US" altLang="zh-CN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b="1" i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)·b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endParaRPr lang="en-US" altLang="zh-CN" sz="2800" b="1" dirty="0" smtClean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     = 48</a:t>
            </a:r>
            <a:r>
              <a:rPr lang="en-US" altLang="zh-CN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b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.</a:t>
            </a:r>
            <a:endParaRPr lang="zh-CN" altLang="en-US" sz="2800" b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9" name="AutoShape 11"/>
          <p:cNvSpPr>
            <a:spLocks noChangeArrowheads="1"/>
          </p:cNvSpPr>
          <p:nvPr/>
        </p:nvSpPr>
        <p:spPr bwMode="auto">
          <a:xfrm>
            <a:off x="7506431" y="209939"/>
            <a:ext cx="2411555" cy="887681"/>
          </a:xfrm>
          <a:prstGeom prst="wedgeRoundRectCallout">
            <a:avLst>
              <a:gd name="adj1" fmla="val -46166"/>
              <a:gd name="adj2" fmla="val 78331"/>
              <a:gd name="adj3" fmla="val 16667"/>
            </a:avLst>
          </a:prstGeom>
          <a:solidFill>
            <a:srgbClr val="0070C0"/>
          </a:solidFill>
          <a:ln w="9525" algn="ctr">
            <a:noFill/>
            <a:miter lim="800000"/>
          </a:ln>
          <a:effectLst/>
        </p:spPr>
        <p:txBody>
          <a:bodyPr/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单独因式</a:t>
            </a:r>
            <a:r>
              <a:rPr lang="en-US" altLang="zh-CN" sz="2000" b="1" i="1" dirty="0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x</a:t>
            </a:r>
            <a:r>
              <a:rPr lang="zh-CN" altLang="en-US" sz="2000" dirty="0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别漏乘漏写</a:t>
            </a:r>
            <a:endParaRPr lang="zh-CN" altLang="en-US" sz="2000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AutoShape 11"/>
          <p:cNvSpPr>
            <a:spLocks noChangeArrowheads="1"/>
          </p:cNvSpPr>
          <p:nvPr/>
        </p:nvSpPr>
        <p:spPr bwMode="auto">
          <a:xfrm>
            <a:off x="6674224" y="2235660"/>
            <a:ext cx="2411555" cy="887681"/>
          </a:xfrm>
          <a:prstGeom prst="wedgeRoundRectCallout">
            <a:avLst>
              <a:gd name="adj1" fmla="val -99421"/>
              <a:gd name="adj2" fmla="val -75606"/>
              <a:gd name="adj3" fmla="val 16667"/>
            </a:avLst>
          </a:prstGeom>
          <a:solidFill>
            <a:srgbClr val="0070C0"/>
          </a:solidFill>
          <a:ln w="9525" algn="ctr">
            <a:noFill/>
            <a:miter lim="800000"/>
          </a:ln>
          <a:effectLst/>
        </p:spPr>
        <p:txBody>
          <a:bodyPr/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有积的乘方怎么办？运算时应先算什么？</a:t>
            </a:r>
            <a:endParaRPr lang="zh-CN" altLang="en-US" sz="2000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9" grpId="0" bldLvl="0" animBg="1"/>
      <p:bldP spid="1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文本框 99"/>
          <p:cNvSpPr txBox="1"/>
          <p:nvPr/>
        </p:nvSpPr>
        <p:spPr>
          <a:xfrm>
            <a:off x="1935163" y="219075"/>
            <a:ext cx="7612062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【例</a:t>
            </a:r>
            <a:r>
              <a:rPr lang="en-US" altLang="zh-CN" sz="2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】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charset="-122"/>
              </a:rPr>
              <a:t>已知－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i="1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aseline="30000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i="1" baseline="30000"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zh-CN" altLang="en-US" sz="2800" baseline="30000"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baseline="30000"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lang="en-US" altLang="zh-CN" sz="2800" i="1"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en-US" altLang="zh-CN" sz="2800" baseline="3000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i="1" baseline="30000">
                <a:latin typeface="Times New Roman" panose="02020603050405020304" pitchFamily="18" charset="0"/>
                <a:ea typeface="黑体" panose="02010609060101010101" charset="-122"/>
              </a:rPr>
              <a:t>n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charset="-122"/>
              </a:rPr>
              <a:t>与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</a:rPr>
              <a:t>7</a:t>
            </a:r>
            <a:r>
              <a:rPr lang="en-US" altLang="zh-CN" sz="2800" i="1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i="1" baseline="30000">
                <a:latin typeface="Times New Roman" panose="02020603050405020304" pitchFamily="18" charset="0"/>
                <a:ea typeface="黑体" panose="02010609060101010101" charset="-122"/>
              </a:rPr>
              <a:t>n</a:t>
            </a:r>
            <a:r>
              <a:rPr lang="zh-CN" altLang="en-US" sz="2800" baseline="30000"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baseline="30000">
                <a:latin typeface="Times New Roman" panose="02020603050405020304" pitchFamily="18" charset="0"/>
                <a:ea typeface="黑体" panose="02010609060101010101" charset="-122"/>
              </a:rPr>
              <a:t>6</a:t>
            </a:r>
            <a:r>
              <a:rPr lang="en-US" altLang="zh-CN" sz="2800" i="1"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zh-CN" altLang="en-US" sz="2800" baseline="30000"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baseline="30000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zh-CN" altLang="en-US" sz="2800" baseline="30000"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i="1" baseline="30000"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charset="-122"/>
              </a:rPr>
              <a:t>的积与</a:t>
            </a:r>
            <a:r>
              <a:rPr lang="en-US" altLang="zh-CN" sz="2800" i="1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aseline="30000"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r>
              <a:rPr lang="en-US" altLang="zh-CN" sz="2800" i="1"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charset="-122"/>
              </a:rPr>
              <a:t>是同类项，求</a:t>
            </a:r>
            <a:r>
              <a:rPr lang="en-US" altLang="zh-CN" sz="2800" i="1"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en-US" altLang="zh-CN" sz="2800" baseline="3000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i="1">
                <a:latin typeface="Times New Roman" panose="02020603050405020304" pitchFamily="18" charset="0"/>
                <a:ea typeface="黑体" panose="02010609060101010101" charset="-122"/>
              </a:rPr>
              <a:t>n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charset="-122"/>
              </a:rPr>
              <a:t>的值．</a:t>
            </a:r>
            <a:endParaRPr lang="zh-CN" altLang="en-US" sz="280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43125" y="1706563"/>
            <a:ext cx="840994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解：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∵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="1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b="1" i="1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zh-CN" altLang="en-US" sz="2800" b="1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b="1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en-US" altLang="zh-CN" sz="2800" b="1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b="1" i="1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n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与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7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="1" i="1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n</a:t>
            </a:r>
            <a:r>
              <a:rPr lang="zh-CN" altLang="en-US" sz="2800" b="1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b="1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6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zh-CN" altLang="en-US" sz="2800" b="1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b="1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zh-CN" altLang="en-US" sz="2800" b="1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b="1" i="1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的积与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="1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是同类项，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aphicFrame>
        <p:nvGraphicFramePr>
          <p:cNvPr id="4" name="对象 3">
            <a:hlinkClick r:id="" action="ppaction://ole?verb=0"/>
          </p:cNvPr>
          <p:cNvGraphicFramePr/>
          <p:nvPr/>
        </p:nvGraphicFramePr>
        <p:xfrm>
          <a:off x="4221163" y="2341563"/>
          <a:ext cx="2794000" cy="1055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1" imgW="29870400" imgH="11277600" progId="Equation.DSMT4">
                  <p:embed/>
                </p:oleObj>
              </mc:Choice>
              <mc:Fallback>
                <p:oleObj name="" r:id="rId1" imgW="29870400" imgH="11277600" progId="Equation.DSMT4">
                  <p:embed/>
                  <p:pic>
                    <p:nvPicPr>
                      <p:cNvPr id="0" name="图片 1024" descr="image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221163" y="2341563"/>
                        <a:ext cx="2794000" cy="10556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3632200" y="4451350"/>
            <a:ext cx="237680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indent="266700"/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∴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en-US" altLang="zh-CN" sz="2800" b="1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n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7.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003550" y="3397250"/>
            <a:ext cx="2415540" cy="1054735"/>
            <a:chOff x="2309" y="6231"/>
            <a:chExt cx="3803" cy="1661"/>
          </a:xfrm>
        </p:grpSpPr>
        <p:sp>
          <p:nvSpPr>
            <p:cNvPr id="14342" name="文本框 1"/>
            <p:cNvSpPr txBox="1"/>
            <p:nvPr/>
          </p:nvSpPr>
          <p:spPr>
            <a:xfrm>
              <a:off x="2309" y="6654"/>
              <a:ext cx="2151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pPr indent="266700"/>
              <a:r>
                <a:rPr lang="zh-CN" altLang="en-US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解得</a:t>
              </a:r>
              <a:endPara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  <p:graphicFrame>
          <p:nvGraphicFramePr>
            <p:cNvPr id="14343" name="对象 5">
              <a:hlinkClick r:id="" action="ppaction://ole?verb=0"/>
            </p:cNvPr>
            <p:cNvGraphicFramePr/>
            <p:nvPr/>
          </p:nvGraphicFramePr>
          <p:xfrm>
            <a:off x="4226" y="6231"/>
            <a:ext cx="1886" cy="166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6" name="" r:id="rId3" imgW="12801600" imgH="11277600" progId="Equation.DSMT4">
                    <p:embed/>
                  </p:oleObj>
                </mc:Choice>
                <mc:Fallback>
                  <p:oleObj name="" r:id="rId3" imgW="12801600" imgH="11277600" progId="Equation.DSMT4">
                    <p:embed/>
                    <p:pic>
                      <p:nvPicPr>
                        <p:cNvPr id="0" name="图片 1025" descr="image2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4226" y="6231"/>
                          <a:ext cx="1886" cy="166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8" name="文本框 7"/>
          <p:cNvSpPr txBox="1"/>
          <p:nvPr/>
        </p:nvSpPr>
        <p:spPr>
          <a:xfrm>
            <a:off x="1698625" y="4970463"/>
            <a:ext cx="8794750" cy="1529715"/>
          </a:xfrm>
          <a:prstGeom prst="rect">
            <a:avLst/>
          </a:prstGeom>
          <a:noFill/>
          <a:ln w="22225" cap="flat" cmpd="sng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方法总结：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单项式乘以单项式就是把它们的系数和同底数幂分别相乘，结合同类项的定义，列出二元一次方程组求出参数的值，然后代入求值即可．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>
            <a:off x="5224463" y="3319463"/>
            <a:ext cx="3235325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463" y="2727325"/>
            <a:ext cx="1859280" cy="59880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300" dirty="0">
                <a:solidFill>
                  <a:schemeClr val="accent2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当堂练习</a:t>
            </a:r>
            <a:endParaRPr lang="zh-CN" altLang="en-US" sz="3300" dirty="0">
              <a:solidFill>
                <a:schemeClr val="accent2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224463" y="3451225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当堂反馈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748463" y="3451225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即学即用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30" name="组合 29"/>
          <p:cNvGrpSpPr>
            <a:grpSpLocks noChangeAspect="1"/>
          </p:cNvGrpSpPr>
          <p:nvPr/>
        </p:nvGrpSpPr>
        <p:grpSpPr>
          <a:xfrm>
            <a:off x="3702050" y="2617788"/>
            <a:ext cx="1404938" cy="1404937"/>
            <a:chOff x="6839012" y="2446144"/>
            <a:chExt cx="1556194" cy="1556194"/>
          </a:xfrm>
        </p:grpSpPr>
        <p:grpSp>
          <p:nvGrpSpPr>
            <p:cNvPr id="31" name="组合 30"/>
            <p:cNvGrpSpPr/>
            <p:nvPr/>
          </p:nvGrpSpPr>
          <p:grpSpPr>
            <a:xfrm>
              <a:off x="6839012" y="2446144"/>
              <a:ext cx="1556194" cy="1556194"/>
              <a:chOff x="3154508" y="1821271"/>
              <a:chExt cx="2785107" cy="2785102"/>
            </a:xfrm>
          </p:grpSpPr>
          <p:sp>
            <p:nvSpPr>
              <p:cNvPr id="33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75000"/>
                      </a:schemeClr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2" name="Freeform 18"/>
            <p:cNvSpPr>
              <a:spLocks noChangeAspect="1" noEditPoints="1"/>
            </p:cNvSpPr>
            <p:nvPr/>
          </p:nvSpPr>
          <p:spPr bwMode="auto">
            <a:xfrm>
              <a:off x="7356190" y="2831801"/>
              <a:ext cx="594186" cy="712675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fontAlgn="auto"/>
              <a:endParaRPr lang="zh-CN" altLang="en-US" sz="1350" strike="noStrike" noProof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8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80"/>
                            </p:stCondLst>
                            <p:childTnLst>
                              <p:par>
                                <p:cTn id="14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7" grpId="0"/>
      <p:bldP spid="4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857506" y="333099"/>
            <a:ext cx="1997710" cy="612775"/>
            <a:chOff x="3590568" y="400194"/>
            <a:chExt cx="5213316" cy="1031890"/>
          </a:xfrm>
        </p:grpSpPr>
        <p:grpSp>
          <p:nvGrpSpPr>
            <p:cNvPr id="13314" name="组合 2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3" name="组合 2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4" name="圆角矩形 3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7" name="圆角矩形 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8" name="TextBox 19"/>
              <p:cNvSpPr txBox="1"/>
              <p:nvPr/>
            </p:nvSpPr>
            <p:spPr>
              <a:xfrm>
                <a:off x="7752953" y="5433395"/>
                <a:ext cx="278798" cy="2135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auto"/>
                <a:endParaRPr lang="zh-CN" altLang="en-US" sz="1050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3317" name="矩形 22"/>
            <p:cNvSpPr/>
            <p:nvPr/>
          </p:nvSpPr>
          <p:spPr>
            <a:xfrm>
              <a:off x="4219481" y="474234"/>
              <a:ext cx="4283494" cy="87897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当堂练习</a:t>
              </a:r>
              <a:endParaRPr lang="zh-CN" altLang="en-US" sz="28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sp>
        <p:nvSpPr>
          <p:cNvPr id="27" name="TextBox 2"/>
          <p:cNvSpPr txBox="1">
            <a:spLocks noChangeArrowheads="1"/>
          </p:cNvSpPr>
          <p:nvPr/>
        </p:nvSpPr>
        <p:spPr bwMode="auto">
          <a:xfrm>
            <a:off x="1919288" y="897630"/>
            <a:ext cx="132588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计算：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8" name="TextBox 3"/>
          <p:cNvSpPr txBox="1">
            <a:spLocks noChangeArrowheads="1"/>
          </p:cNvSpPr>
          <p:nvPr/>
        </p:nvSpPr>
        <p:spPr bwMode="auto">
          <a:xfrm>
            <a:off x="2063750" y="1404222"/>
            <a:ext cx="7132638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Times New Roman" panose="02020603050405020304" pitchFamily="18" charset="0"/>
                <a:ea typeface="黑体" panose="02010609060101010101" charset="-122"/>
              </a:rPr>
              <a:t>（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charset="-122"/>
              </a:rPr>
              <a:t>） 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400" b="1" i="1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400" b="1" baseline="3000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charset="-122"/>
              </a:rPr>
              <a:t> ·5</a:t>
            </a:r>
            <a:r>
              <a:rPr lang="en-US" altLang="zh-CN" sz="2400" b="1" i="1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400" b="1" baseline="30000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charset="-122"/>
              </a:rPr>
              <a:t>  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charset="-122"/>
              </a:rPr>
              <a:t>；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charset="-122"/>
              </a:rPr>
              <a:t>                                    (2)4</a:t>
            </a:r>
            <a:r>
              <a:rPr lang="en-US" altLang="zh-CN" sz="2400" b="1" i="1"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charset="-122"/>
              </a:rPr>
              <a:t> ·(-2</a:t>
            </a:r>
            <a:r>
              <a:rPr lang="en-US" altLang="zh-CN" sz="2400" b="1" i="1">
                <a:latin typeface="Times New Roman" panose="02020603050405020304" pitchFamily="18" charset="0"/>
                <a:ea typeface="黑体" panose="02010609060101010101" charset="-122"/>
              </a:rPr>
              <a:t>xy</a:t>
            </a:r>
            <a:r>
              <a:rPr lang="en-US" altLang="zh-CN" sz="2400" b="1" baseline="3000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charset="-122"/>
              </a:rPr>
              <a:t>；</a:t>
            </a:r>
            <a:endParaRPr lang="zh-CN" altLang="en-US" sz="2400" b="1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9" name="TextBox 4"/>
          <p:cNvSpPr txBox="1">
            <a:spLocks noChangeArrowheads="1"/>
          </p:cNvSpPr>
          <p:nvPr/>
        </p:nvSpPr>
        <p:spPr bwMode="auto">
          <a:xfrm>
            <a:off x="1992313" y="3809284"/>
            <a:ext cx="721233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Times New Roman" panose="02020603050405020304" pitchFamily="18" charset="0"/>
                <a:ea typeface="黑体" panose="02010609060101010101" charset="-122"/>
              </a:rPr>
              <a:t>（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charset="-122"/>
              </a:rPr>
              <a:t>） 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charset="-122"/>
              </a:rPr>
              <a:t>(-3</a:t>
            </a:r>
            <a:r>
              <a:rPr lang="en-US" altLang="zh-CN" sz="2400" b="1" i="1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r>
              <a:rPr lang="en-US" altLang="zh-CN" sz="2400" b="1" baseline="3000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charset="-122"/>
              </a:rPr>
              <a:t> ·4</a:t>
            </a:r>
            <a:r>
              <a:rPr lang="en-US" altLang="zh-CN" sz="2400" b="1" i="1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400" b="1" baseline="3000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charset="-122"/>
              </a:rPr>
              <a:t>   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；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 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charset="-122"/>
              </a:rPr>
              <a:t>                                 (4)(-2</a:t>
            </a:r>
            <a:r>
              <a:rPr lang="en-US" altLang="zh-CN" sz="2400" b="1" i="1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r>
              <a:rPr lang="en-US" altLang="zh-CN" sz="2400" b="1" baseline="30000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charset="-122"/>
              </a:rPr>
              <a:t>(-3</a:t>
            </a:r>
            <a:r>
              <a:rPr lang="en-US" altLang="zh-CN" sz="2400" b="1" i="1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r>
              <a:rPr lang="en-US" altLang="zh-CN" sz="2400" b="1" baseline="3000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endParaRPr lang="zh-CN" altLang="en-US" sz="2400" b="1" baseline="3000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2135188" y="2153522"/>
            <a:ext cx="3811270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解</a:t>
            </a:r>
            <a:r>
              <a:rPr lang="en-US" altLang="zh-CN" sz="24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:</a:t>
            </a:r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原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式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3×5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）（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·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=  15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5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；</a:t>
            </a:r>
            <a:endParaRPr lang="zh-CN" altLang="en-US" sz="2400" b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6383338" y="2153522"/>
            <a:ext cx="4107180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解： 原式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 [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4×(-2)]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（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y·y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 ·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endParaRPr lang="en-US" altLang="zh-CN" sz="2400" b="1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 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= -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8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xy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；</a:t>
            </a:r>
            <a:endParaRPr lang="zh-CN" altLang="en-US" sz="2400" b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2160588" y="4403009"/>
            <a:ext cx="3426460" cy="21126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解： 原式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 9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·4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 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= (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9×4)(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·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  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= 36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；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endParaRPr lang="zh-CN" altLang="en-US" sz="2400" b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6672263" y="4385547"/>
            <a:ext cx="3731260" cy="17532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解： 原式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 -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8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·9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endParaRPr lang="en-US" altLang="zh-CN" sz="2400" b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 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= [(-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8)×9](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·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= -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72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5</a:t>
            </a:r>
            <a:endParaRPr lang="zh-CN" altLang="en-US" sz="2400" b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3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1738282" y="555446"/>
            <a:ext cx="8786874" cy="33229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黑体" panose="02010609060101010101" charset="-122"/>
                <a:ea typeface="黑体" panose="02010609060101010101" charset="-122"/>
              </a:rPr>
              <a:t> 2.</a:t>
            </a:r>
            <a:r>
              <a:rPr lang="zh-CN" altLang="en-US" sz="2800" dirty="0" smtClean="0">
                <a:latin typeface="黑体" panose="02010609060101010101" charset="-122"/>
                <a:ea typeface="黑体" panose="02010609060101010101" charset="-122"/>
              </a:rPr>
              <a:t>下面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计算结果对不对？如果不对，应当怎样改正？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(1)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b="1" i="1" dirty="0" smtClean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b="1" baseline="30000" dirty="0" smtClean="0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·2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=6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黑体" panose="02010609060101010101" charset="-122"/>
              </a:rPr>
              <a:t>6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      (          ) 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改正：</a:t>
            </a:r>
            <a:r>
              <a:rPr lang="zh-CN" altLang="en-US" sz="2800" u="sng" dirty="0">
                <a:latin typeface="黑体" panose="02010609060101010101" charset="-122"/>
                <a:ea typeface="黑体" panose="02010609060101010101" charset="-122"/>
              </a:rPr>
              <a:t>             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  (2) 2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 ·3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=6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黑体" panose="02010609060101010101" charset="-122"/>
              </a:rPr>
              <a:t>4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zh-CN" sz="2800" b="1" baseline="30000" dirty="0" smtClean="0">
                <a:latin typeface="Times New Roman" panose="02020603050405020304" pitchFamily="18" charset="0"/>
                <a:ea typeface="黑体" panose="02010609060101010101" charset="-122"/>
              </a:rPr>
              <a:t>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(          ) 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改正：</a:t>
            </a:r>
            <a:r>
              <a:rPr lang="zh-CN" altLang="en-US" sz="2800" u="sng" dirty="0">
                <a:latin typeface="黑体" panose="02010609060101010101" charset="-122"/>
                <a:ea typeface="黑体" panose="02010609060101010101" charset="-122"/>
              </a:rPr>
              <a:t>             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  (3</a:t>
            </a: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charset="-122"/>
              </a:rPr>
              <a:t>) 3</a:t>
            </a:r>
            <a:r>
              <a:rPr lang="en-US" altLang="zh-CN" sz="2800" b="1" i="1" dirty="0" smtClean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="1" baseline="30000" dirty="0" smtClean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·4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=12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黑体" panose="02010609060101010101" charset="-122"/>
              </a:rPr>
              <a:t>2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charset="-122"/>
              </a:rPr>
              <a:t>(          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) 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改正：</a:t>
            </a:r>
            <a:r>
              <a:rPr lang="zh-CN" altLang="en-US" sz="2800" u="sng" dirty="0">
                <a:latin typeface="黑体" panose="02010609060101010101" charset="-122"/>
                <a:ea typeface="黑体" panose="02010609060101010101" charset="-122"/>
              </a:rPr>
              <a:t>            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(4)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charset="-122"/>
              </a:rPr>
              <a:t>5</a:t>
            </a:r>
            <a:r>
              <a:rPr lang="en-US" altLang="zh-CN" sz="2800" b="1" i="1" dirty="0" smtClean="0"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en-US" altLang="zh-CN" sz="2800" b="1" baseline="30000" dirty="0" smtClean="0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charset="-122"/>
              </a:rPr>
              <a:t>·3</a:t>
            </a:r>
            <a:r>
              <a:rPr lang="en-US" altLang="zh-CN" sz="2800" b="1" i="1" dirty="0" smtClean="0"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en-US" altLang="zh-CN" sz="2800" b="1" baseline="30000" dirty="0" smtClean="0">
                <a:latin typeface="Times New Roman" panose="02020603050405020304" pitchFamily="18" charset="0"/>
                <a:ea typeface="黑体" panose="02010609060101010101" charset="-122"/>
              </a:rPr>
              <a:t>5</a:t>
            </a: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charset="-122"/>
              </a:rPr>
              <a:t>=15</a:t>
            </a:r>
            <a:r>
              <a:rPr lang="en-US" altLang="zh-CN" sz="2800" b="1" i="1" dirty="0" smtClean="0"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en-US" altLang="zh-CN" sz="2800" b="1" baseline="30000" dirty="0" smtClean="0">
                <a:latin typeface="Times New Roman" panose="02020603050405020304" pitchFamily="18" charset="0"/>
                <a:ea typeface="黑体" panose="02010609060101010101" charset="-122"/>
              </a:rPr>
              <a:t>15</a:t>
            </a: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charset="-122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(           ) 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改正：</a:t>
            </a:r>
            <a:r>
              <a:rPr lang="zh-CN" altLang="en-US" sz="2800" u="sng" dirty="0">
                <a:latin typeface="黑体" panose="02010609060101010101" charset="-122"/>
                <a:ea typeface="黑体" panose="02010609060101010101" charset="-122"/>
              </a:rPr>
              <a:t>             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zh-CN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7446963" y="1311110"/>
            <a:ext cx="2420937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b="1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·2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b="1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=6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b="1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5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endParaRPr lang="zh-CN" altLang="en-US" sz="280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7561263" y="2562060"/>
            <a:ext cx="2525712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="1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·4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="1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=12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="1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endParaRPr lang="zh-CN" altLang="en-US" sz="280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10" name="矩形 8"/>
          <p:cNvSpPr>
            <a:spLocks noChangeArrowheads="1"/>
          </p:cNvSpPr>
          <p:nvPr/>
        </p:nvSpPr>
        <p:spPr bwMode="auto">
          <a:xfrm>
            <a:off x="7539038" y="3206585"/>
            <a:ext cx="2560637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5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en-US" altLang="zh-CN" sz="2800" b="1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·3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en-US" altLang="zh-CN" sz="2800" b="1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5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=15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en-US" altLang="zh-CN" sz="2800" b="1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8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endParaRPr lang="zh-CN" altLang="en-US" sz="280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11" name="TextBox 9"/>
          <p:cNvSpPr txBox="1">
            <a:spLocks noChangeArrowheads="1"/>
          </p:cNvSpPr>
          <p:nvPr/>
        </p:nvSpPr>
        <p:spPr bwMode="auto">
          <a:xfrm>
            <a:off x="5160002" y="1328573"/>
            <a:ext cx="633412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</a:rPr>
              <a:t>×</a:t>
            </a:r>
            <a:endParaRPr lang="en-US" altLang="zh-CN" sz="3600" b="1">
              <a:solidFill>
                <a:srgbClr val="FF0000"/>
              </a:solidFill>
            </a:endParaRPr>
          </a:p>
        </p:txBody>
      </p:sp>
      <p:sp>
        <p:nvSpPr>
          <p:cNvPr id="12" name="TextBox 10"/>
          <p:cNvSpPr txBox="1">
            <a:spLocks noChangeArrowheads="1"/>
          </p:cNvSpPr>
          <p:nvPr/>
        </p:nvSpPr>
        <p:spPr bwMode="auto">
          <a:xfrm>
            <a:off x="5304464" y="2649373"/>
            <a:ext cx="633413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</a:rPr>
              <a:t>×</a:t>
            </a:r>
            <a:endParaRPr lang="en-US" altLang="zh-CN" sz="3600" b="1">
              <a:solidFill>
                <a:srgbClr val="FF0000"/>
              </a:solidFill>
            </a:endParaRPr>
          </a:p>
        </p:txBody>
      </p:sp>
      <p:sp>
        <p:nvSpPr>
          <p:cNvPr id="13" name="TextBox 11"/>
          <p:cNvSpPr txBox="1">
            <a:spLocks noChangeArrowheads="1"/>
          </p:cNvSpPr>
          <p:nvPr/>
        </p:nvSpPr>
        <p:spPr bwMode="auto">
          <a:xfrm>
            <a:off x="5304464" y="3370098"/>
            <a:ext cx="633413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</a:rPr>
              <a:t>×</a:t>
            </a:r>
            <a:endParaRPr lang="en-US" altLang="zh-CN" sz="3600" b="1">
              <a:solidFill>
                <a:srgbClr val="FF0000"/>
              </a:solidFill>
            </a:endParaRPr>
          </a:p>
        </p:txBody>
      </p:sp>
      <p:sp>
        <p:nvSpPr>
          <p:cNvPr id="16" name="任意多边形 13"/>
          <p:cNvSpPr>
            <a:spLocks noChangeArrowheads="1"/>
          </p:cNvSpPr>
          <p:nvPr/>
        </p:nvSpPr>
        <p:spPr bwMode="auto">
          <a:xfrm>
            <a:off x="5377311" y="2178135"/>
            <a:ext cx="307725" cy="250361"/>
          </a:xfrm>
          <a:custGeom>
            <a:avLst/>
            <a:gdLst/>
            <a:ahLst/>
            <a:cxnLst>
              <a:cxn ang="0">
                <a:pos x="0" y="239843"/>
              </a:cxn>
              <a:cxn ang="0">
                <a:pos x="164892" y="449705"/>
              </a:cxn>
              <a:cxn ang="0">
                <a:pos x="494675" y="0"/>
              </a:cxn>
            </a:cxnLst>
            <a:rect l="0" t="0" r="r" b="b"/>
            <a:pathLst>
              <a:path w="494675" h="449705">
                <a:moveTo>
                  <a:pt x="0" y="239843"/>
                </a:moveTo>
                <a:lnTo>
                  <a:pt x="164892" y="449705"/>
                </a:lnTo>
                <a:lnTo>
                  <a:pt x="494675" y="0"/>
                </a:lnTo>
              </a:path>
            </a:pathLst>
          </a:custGeom>
          <a:noFill/>
          <a:ln w="3810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  <p:bldP spid="12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1506" name="TextBox 6"/>
          <p:cNvSpPr txBox="1"/>
          <p:nvPr/>
        </p:nvSpPr>
        <p:spPr>
          <a:xfrm>
            <a:off x="1978025" y="708343"/>
            <a:ext cx="1783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defTabSz="914400"/>
            <a:r>
              <a:rPr lang="en-US" altLang="zh-CN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3.</a:t>
            </a:r>
            <a:r>
              <a:rPr lang="zh-CN" altLang="en-US" sz="2800" dirty="0">
                <a:solidFill>
                  <a:srgbClr val="222267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计算：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graphicFrame>
        <p:nvGraphicFramePr>
          <p:cNvPr id="21507" name="对象 2150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492375" y="1363980"/>
          <a:ext cx="1550988" cy="477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8" name="" r:id="rId1" imgW="660400" imgH="203200" progId="Equation.DSMT4">
                  <p:embed/>
                </p:oleObj>
              </mc:Choice>
              <mc:Fallback>
                <p:oleObj name="" r:id="rId1" imgW="660400" imgH="203200" progId="Equation.DSMT4">
                  <p:embed/>
                  <p:pic>
                    <p:nvPicPr>
                      <p:cNvPr id="0" name="图片 309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492375" y="1363980"/>
                        <a:ext cx="1550988" cy="4778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08" name="对象 2150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657850" y="1362393"/>
          <a:ext cx="2655888" cy="538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9" name="" r:id="rId3" imgW="1130300" imgH="228600" progId="Equation.DSMT4">
                  <p:embed/>
                </p:oleObj>
              </mc:Choice>
              <mc:Fallback>
                <p:oleObj name="" r:id="rId3" imgW="1130300" imgH="228600" progId="Equation.DSMT4">
                  <p:embed/>
                  <p:pic>
                    <p:nvPicPr>
                      <p:cNvPr id="0" name="图片 309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657850" y="1362393"/>
                        <a:ext cx="2655888" cy="5381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1509" name="组合 18"/>
          <p:cNvGrpSpPr/>
          <p:nvPr/>
        </p:nvGrpSpPr>
        <p:grpSpPr>
          <a:xfrm>
            <a:off x="2043113" y="2000568"/>
            <a:ext cx="2168525" cy="522287"/>
            <a:chOff x="0" y="0"/>
            <a:chExt cx="3417" cy="821"/>
          </a:xfrm>
        </p:grpSpPr>
        <p:sp>
          <p:nvSpPr>
            <p:cNvPr id="21510" name="文本框 4"/>
            <p:cNvSpPr txBox="1"/>
            <p:nvPr/>
          </p:nvSpPr>
          <p:spPr>
            <a:xfrm>
              <a:off x="0" y="0"/>
              <a:ext cx="1409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</a:rPr>
                <a:t>解：</a:t>
              </a:r>
              <a:endPara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graphicFrame>
          <p:nvGraphicFramePr>
            <p:cNvPr id="21511" name="对象 21510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1114" y="0"/>
            <a:ext cx="2303" cy="75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0" name="" r:id="rId5" imgW="622300" imgH="203200" progId="Equation.DSMT4">
                    <p:embed/>
                  </p:oleObj>
                </mc:Choice>
                <mc:Fallback>
                  <p:oleObj name="" r:id="rId5" imgW="622300" imgH="203200" progId="Equation.DSMT4">
                    <p:embed/>
                    <p:pic>
                      <p:nvPicPr>
                        <p:cNvPr id="0" name="图片 3099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1114" y="0"/>
                          <a:ext cx="2303" cy="75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21512" name="对象 2151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865438" y="2573655"/>
          <a:ext cx="2417762" cy="477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1" name="" r:id="rId7" imgW="1028700" imgH="203200" progId="Equation.DSMT4">
                  <p:embed/>
                </p:oleObj>
              </mc:Choice>
              <mc:Fallback>
                <p:oleObj name="" r:id="rId7" imgW="1028700" imgH="203200" progId="Equation.DSMT4">
                  <p:embed/>
                  <p:pic>
                    <p:nvPicPr>
                      <p:cNvPr id="0" name="图片 310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865438" y="2573655"/>
                        <a:ext cx="2417762" cy="4778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13" name="对象 2151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824163" y="3191193"/>
          <a:ext cx="1312862" cy="538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2" name="" r:id="rId9" imgW="558800" imgH="228600" progId="Equation.DSMT4">
                  <p:embed/>
                </p:oleObj>
              </mc:Choice>
              <mc:Fallback>
                <p:oleObj name="" r:id="rId9" imgW="558800" imgH="228600" progId="Equation.DSMT4">
                  <p:embed/>
                  <p:pic>
                    <p:nvPicPr>
                      <p:cNvPr id="0" name="图片 310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824163" y="3191193"/>
                        <a:ext cx="1312862" cy="5381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14" name="对象 2151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657850" y="1970405"/>
          <a:ext cx="2597150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3" name="" r:id="rId11" imgW="1105535" imgH="228600" progId="Equation.DSMT4">
                  <p:embed/>
                </p:oleObj>
              </mc:Choice>
              <mc:Fallback>
                <p:oleObj name="" r:id="rId11" imgW="1105535" imgH="228600" progId="Equation.DSMT4">
                  <p:embed/>
                  <p:pic>
                    <p:nvPicPr>
                      <p:cNvPr id="0" name="图片 3102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657850" y="1970405"/>
                        <a:ext cx="2597150" cy="5365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15" name="对象 2151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562600" y="2545080"/>
          <a:ext cx="3430588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4" name="" r:id="rId13" imgW="1460500" imgH="228600" progId="Equation.DSMT4">
                  <p:embed/>
                </p:oleObj>
              </mc:Choice>
              <mc:Fallback>
                <p:oleObj name="" r:id="rId13" imgW="1460500" imgH="228600" progId="Equation.DSMT4">
                  <p:embed/>
                  <p:pic>
                    <p:nvPicPr>
                      <p:cNvPr id="0" name="图片 3103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562600" y="2545080"/>
                        <a:ext cx="3430588" cy="5365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16" name="对象 2151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562600" y="3192780"/>
          <a:ext cx="1135063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5" name="" r:id="rId15" imgW="482600" imgH="228600" progId="Equation.DSMT4">
                  <p:embed/>
                </p:oleObj>
              </mc:Choice>
              <mc:Fallback>
                <p:oleObj name="" r:id="rId15" imgW="482600" imgH="228600" progId="Equation.DSMT4">
                  <p:embed/>
                  <p:pic>
                    <p:nvPicPr>
                      <p:cNvPr id="0" name="图片 3104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562600" y="3192780"/>
                        <a:ext cx="1135063" cy="5365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517" name="文本框 2366465"/>
          <p:cNvSpPr txBox="1"/>
          <p:nvPr/>
        </p:nvSpPr>
        <p:spPr>
          <a:xfrm>
            <a:off x="2492375" y="3727768"/>
            <a:ext cx="4114800" cy="8661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just">
              <a:lnSpc>
                <a:spcPct val="18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(3)(-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altLang="zh-CN" sz="2800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·(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altLang="zh-CN" sz="2800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；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1" charset="-122"/>
            </a:endParaRPr>
          </a:p>
        </p:txBody>
      </p:sp>
      <p:sp>
        <p:nvSpPr>
          <p:cNvPr id="21518" name="文本框 1"/>
          <p:cNvSpPr txBox="1"/>
          <p:nvPr/>
        </p:nvSpPr>
        <p:spPr>
          <a:xfrm>
            <a:off x="2327275" y="4594543"/>
            <a:ext cx="411480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just"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1" charset="-122"/>
              </a:rPr>
              <a:t>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1" charset="-122"/>
              </a:rPr>
              <a:t>-x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1" charset="-122"/>
              </a:rPr>
              <a:t>3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1" charset="-122"/>
              </a:rPr>
              <a:t>)·(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1" charset="-122"/>
              </a:rPr>
              <a:t>x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1" charset="-122"/>
              </a:rPr>
              <a:t>4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1" charset="-122"/>
              </a:rPr>
              <a:t>y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1" charset="-122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1" charset="-122"/>
              </a:rPr>
              <a:t>)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1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1" charset="-122"/>
              </a:rPr>
              <a:t>-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1" charset="-122"/>
              </a:rPr>
              <a:t>x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1" charset="-122"/>
              </a:rPr>
              <a:t>7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1" charset="-122"/>
              </a:rPr>
              <a:t>y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1" charset="-122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1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15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15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3555" name="文本框 4"/>
          <p:cNvSpPr txBox="1"/>
          <p:nvPr/>
        </p:nvSpPr>
        <p:spPr>
          <a:xfrm>
            <a:off x="2123440" y="904875"/>
            <a:ext cx="7945438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4.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若（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i="1" baseline="30000" dirty="0">
                <a:latin typeface="Times New Roman" panose="02020603050405020304" pitchFamily="18" charset="0"/>
                <a:ea typeface="黑体" panose="02010609060101010101" charset="-122"/>
              </a:rPr>
              <a:t>m+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i="1" baseline="30000" dirty="0">
                <a:latin typeface="Times New Roman" panose="02020603050405020304" pitchFamily="18" charset="0"/>
                <a:ea typeface="黑体" panose="02010609060101010101" charset="-122"/>
              </a:rPr>
              <a:t>n+</a:t>
            </a:r>
            <a:r>
              <a:rPr lang="en-US" altLang="zh-CN" sz="2800" baseline="30000" dirty="0"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）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(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i="1" baseline="30000" dirty="0">
                <a:latin typeface="Times New Roman" panose="02020603050405020304" pitchFamily="18" charset="0"/>
                <a:ea typeface="黑体" panose="02010609060101010101" charset="-122"/>
              </a:rPr>
              <a:t>2n</a:t>
            </a:r>
            <a:r>
              <a:rPr lang="en-US" altLang="zh-CN" sz="2800" i="1" baseline="30000" dirty="0"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)=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baseline="30000" dirty="0">
                <a:latin typeface="黑体" panose="02010609060101010101" charset="-122"/>
                <a:ea typeface="黑体" panose="02010609060101010101" charset="-122"/>
              </a:rPr>
              <a:t>5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baseline="30000" dirty="0"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求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m+n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的值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  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3556" name="文本框 5"/>
          <p:cNvSpPr txBox="1"/>
          <p:nvPr/>
        </p:nvSpPr>
        <p:spPr>
          <a:xfrm>
            <a:off x="2466340" y="1724978"/>
            <a:ext cx="5037138" cy="11245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解：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m+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altLang="zh-CN" sz="2800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zh-CN" sz="2800" i="1" baseline="300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800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n+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2+1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=a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;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   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23558" name="文本框 7"/>
          <p:cNvSpPr txBox="1"/>
          <p:nvPr/>
        </p:nvSpPr>
        <p:spPr>
          <a:xfrm>
            <a:off x="3000375" y="3170238"/>
            <a:ext cx="4602163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解得：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=5,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n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=0.</a:t>
            </a:r>
            <a:endParaRPr lang="en-US" altLang="zh-CN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3559" name="文本框 2"/>
          <p:cNvSpPr txBox="1"/>
          <p:nvPr/>
        </p:nvSpPr>
        <p:spPr>
          <a:xfrm>
            <a:off x="3201670" y="3871595"/>
            <a:ext cx="203962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∴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＋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n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5.</a:t>
            </a:r>
            <a:endParaRPr lang="zh-CN" altLang="en-US" sz="2800" dirty="0">
              <a:latin typeface="Arial" panose="020B0604020202020204"/>
              <a:ea typeface="宋体" panose="02010600030101010101" pitchFamily="2" charset="-122"/>
            </a:endParaRPr>
          </a:p>
        </p:txBody>
      </p:sp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201670" y="2501265"/>
          <a:ext cx="4066540" cy="4248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1" imgW="1943100" imgH="203200" progId="Equation.DSMT4">
                  <p:embed/>
                </p:oleObj>
              </mc:Choice>
              <mc:Fallback>
                <p:oleObj name="" r:id="rId1" imgW="1943100" imgH="203200" progId="Equation.DSMT4">
                  <p:embed/>
                  <p:pic>
                    <p:nvPicPr>
                      <p:cNvPr id="0" name="图片 308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201670" y="2501265"/>
                        <a:ext cx="4066540" cy="42481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6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6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8" grpId="0"/>
      <p:bldP spid="2355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>
            <a:grpSpLocks noChangeAspect="1"/>
          </p:cNvGrpSpPr>
          <p:nvPr/>
        </p:nvGrpSpPr>
        <p:grpSpPr>
          <a:xfrm>
            <a:off x="3702050" y="2617788"/>
            <a:ext cx="1404938" cy="1404937"/>
            <a:chOff x="9674578" y="2446144"/>
            <a:chExt cx="1556194" cy="1556194"/>
          </a:xfrm>
        </p:grpSpPr>
        <p:grpSp>
          <p:nvGrpSpPr>
            <p:cNvPr id="17" name="组合 16"/>
            <p:cNvGrpSpPr/>
            <p:nvPr/>
          </p:nvGrpSpPr>
          <p:grpSpPr>
            <a:xfrm>
              <a:off x="9674578" y="2446144"/>
              <a:ext cx="1556194" cy="1556194"/>
              <a:chOff x="3154508" y="1821271"/>
              <a:chExt cx="2785107" cy="2785102"/>
            </a:xfrm>
          </p:grpSpPr>
          <p:sp>
            <p:nvSpPr>
              <p:cNvPr id="19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4">
                        <a:lumMod val="75000"/>
                      </a:schemeClr>
                    </a:gs>
                    <a:gs pos="100000">
                      <a:schemeClr val="accent4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8" name="Freeform 5"/>
            <p:cNvSpPr>
              <a:spLocks noChangeAspect="1" noEditPoints="1"/>
            </p:cNvSpPr>
            <p:nvPr/>
          </p:nvSpPr>
          <p:spPr bwMode="auto">
            <a:xfrm>
              <a:off x="10262139" y="2880262"/>
              <a:ext cx="400923" cy="592899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fontAlgn="auto"/>
              <a:endParaRPr lang="zh-CN" altLang="en-US" sz="1350" strike="noStrike" noProof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cxnSp>
        <p:nvCxnSpPr>
          <p:cNvPr id="15" name="直接连接符 14"/>
          <p:cNvCxnSpPr/>
          <p:nvPr/>
        </p:nvCxnSpPr>
        <p:spPr>
          <a:xfrm>
            <a:off x="5224463" y="3319463"/>
            <a:ext cx="3235325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463" y="2727325"/>
            <a:ext cx="1859280" cy="598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/>
            <a:r>
              <a:rPr lang="zh-CN" altLang="en-US" sz="3300" strike="noStrike" noProof="1">
                <a:solidFill>
                  <a:schemeClr val="accent4"/>
                </a:solidFill>
                <a:latin typeface="造字工房悦黑（非商用）常规体" pitchFamily="2" charset="-122"/>
                <a:ea typeface="造字工房悦黑（非商用）常规体" pitchFamily="2" charset="-122"/>
                <a:cs typeface="+mn-cs"/>
              </a:rPr>
              <a:t>课堂小结</a:t>
            </a:r>
            <a:endParaRPr lang="zh-CN" altLang="en-US" sz="3300" strike="noStrike" noProof="1">
              <a:solidFill>
                <a:schemeClr val="accent4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224463" y="3451225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归纳总结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637338" y="3451225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构建脉络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8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80"/>
                            </p:stCondLst>
                            <p:childTnLst>
                              <p:par>
                                <p:cTn id="1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5" grpId="0"/>
      <p:bldP spid="3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2" name="组合 151"/>
          <p:cNvGrpSpPr/>
          <p:nvPr/>
        </p:nvGrpSpPr>
        <p:grpSpPr>
          <a:xfrm>
            <a:off x="4216926" y="1205244"/>
            <a:ext cx="3909987" cy="773918"/>
            <a:chOff x="7038412" y="5298115"/>
            <a:chExt cx="3099874" cy="517828"/>
          </a:xfrm>
        </p:grpSpPr>
        <p:grpSp>
          <p:nvGrpSpPr>
            <p:cNvPr id="153" name="组合 152"/>
            <p:cNvGrpSpPr/>
            <p:nvPr/>
          </p:nvGrpSpPr>
          <p:grpSpPr>
            <a:xfrm>
              <a:off x="7038412" y="5298115"/>
              <a:ext cx="3099874" cy="517828"/>
              <a:chOff x="5718131" y="5650928"/>
              <a:chExt cx="4596458" cy="767829"/>
            </a:xfrm>
          </p:grpSpPr>
          <p:sp>
            <p:nvSpPr>
              <p:cNvPr id="156" name="圆角矩形 155"/>
              <p:cNvSpPr/>
              <p:nvPr/>
            </p:nvSpPr>
            <p:spPr>
              <a:xfrm>
                <a:off x="5718131" y="5650928"/>
                <a:ext cx="4596458" cy="767829"/>
              </a:xfrm>
              <a:prstGeom prst="roundRect">
                <a:avLst>
                  <a:gd name="adj" fmla="val 50000"/>
                </a:avLst>
              </a:prstGeom>
              <a:solidFill>
                <a:srgbClr val="F3F3F3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58" name="圆角矩形 157"/>
              <p:cNvSpPr/>
              <p:nvPr/>
            </p:nvSpPr>
            <p:spPr>
              <a:xfrm>
                <a:off x="5829672" y="5747159"/>
                <a:ext cx="4373372" cy="575365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55" name="TextBox 19"/>
            <p:cNvSpPr txBox="1"/>
            <p:nvPr/>
          </p:nvSpPr>
          <p:spPr>
            <a:xfrm>
              <a:off x="7752953" y="5433395"/>
              <a:ext cx="245676" cy="1691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105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59" name="标题 1"/>
          <p:cNvSpPr txBox="1"/>
          <p:nvPr/>
        </p:nvSpPr>
        <p:spPr>
          <a:xfrm>
            <a:off x="4669693" y="1214517"/>
            <a:ext cx="3004449" cy="512945"/>
          </a:xfrm>
          <a:prstGeom prst="rect">
            <a:avLst/>
          </a:prstGeom>
        </p:spPr>
        <p:txBody>
          <a:bodyPr lIns="68561" tIns="34281" rIns="68561" bIns="34281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0" kern="1200">
                <a:solidFill>
                  <a:schemeClr val="bg1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2700" dirty="0" smtClean="0">
                <a:latin typeface="造字工房悦黑（非商用）常规体" pitchFamily="2" charset="-122"/>
                <a:ea typeface="造字工房悦黑（非商用）常规体" pitchFamily="2" charset="-122"/>
              </a:rPr>
              <a:t>目录页</a:t>
            </a:r>
            <a:endParaRPr lang="zh-CN" altLang="en-US" sz="2700" dirty="0"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4244975" y="4080510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讲授新课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6581775" y="4080510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当堂练习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8729345" y="4080510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课堂小结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8779934" y="2691858"/>
            <a:ext cx="1167146" cy="1167146"/>
            <a:chOff x="9674578" y="2446144"/>
            <a:chExt cx="1556194" cy="1556194"/>
          </a:xfrm>
        </p:grpSpPr>
        <p:grpSp>
          <p:nvGrpSpPr>
            <p:cNvPr id="58" name="组合 57"/>
            <p:cNvGrpSpPr/>
            <p:nvPr/>
          </p:nvGrpSpPr>
          <p:grpSpPr>
            <a:xfrm>
              <a:off x="9674578" y="2446144"/>
              <a:ext cx="1556194" cy="1556194"/>
              <a:chOff x="3154508" y="1821271"/>
              <a:chExt cx="2785107" cy="2785102"/>
            </a:xfrm>
          </p:grpSpPr>
          <p:sp>
            <p:nvSpPr>
              <p:cNvPr id="62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4">
                        <a:lumMod val="75000"/>
                      </a:schemeClr>
                    </a:gs>
                    <a:gs pos="100000">
                      <a:schemeClr val="accent4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2" name="Freeform 5"/>
            <p:cNvSpPr>
              <a:spLocks noChangeAspect="1" noEditPoints="1"/>
            </p:cNvSpPr>
            <p:nvPr/>
          </p:nvSpPr>
          <p:spPr bwMode="auto">
            <a:xfrm>
              <a:off x="10262139" y="2880262"/>
              <a:ext cx="400923" cy="592899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406966" y="2691858"/>
            <a:ext cx="1167146" cy="1167146"/>
            <a:chOff x="3843955" y="2446144"/>
            <a:chExt cx="1556194" cy="1556194"/>
          </a:xfrm>
        </p:grpSpPr>
        <p:grpSp>
          <p:nvGrpSpPr>
            <p:cNvPr id="44" name="组合 43"/>
            <p:cNvGrpSpPr/>
            <p:nvPr/>
          </p:nvGrpSpPr>
          <p:grpSpPr>
            <a:xfrm>
              <a:off x="3843955" y="2446144"/>
              <a:ext cx="1556194" cy="1556194"/>
              <a:chOff x="3154508" y="1821271"/>
              <a:chExt cx="2785107" cy="2785102"/>
            </a:xfrm>
          </p:grpSpPr>
          <p:sp>
            <p:nvSpPr>
              <p:cNvPr id="48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2">
                        <a:lumMod val="75000"/>
                      </a:schemeClr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3" name="组合 42"/>
            <p:cNvGrpSpPr>
              <a:grpSpLocks noChangeAspect="1"/>
            </p:cNvGrpSpPr>
            <p:nvPr/>
          </p:nvGrpSpPr>
          <p:grpSpPr>
            <a:xfrm>
              <a:off x="4305202" y="2997957"/>
              <a:ext cx="675251" cy="459226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50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7" name="Freeform 24"/>
              <p:cNvSpPr/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4" name="Freeform 25"/>
              <p:cNvSpPr/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5" name="Freeform 26"/>
              <p:cNvSpPr/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6" name="Freeform 27"/>
              <p:cNvSpPr/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7" name="Freeform 28"/>
              <p:cNvSpPr/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8" name="Freeform 29"/>
              <p:cNvSpPr/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9" name="Freeform 30"/>
              <p:cNvSpPr/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0" name="Freeform 31"/>
              <p:cNvSpPr/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1" name="Freeform 32"/>
              <p:cNvSpPr/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2" name="Freeform 33"/>
              <p:cNvSpPr/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6653259" y="2691858"/>
            <a:ext cx="1167146" cy="1167146"/>
            <a:chOff x="6839012" y="2446144"/>
            <a:chExt cx="1556194" cy="1556194"/>
          </a:xfrm>
        </p:grpSpPr>
        <p:grpSp>
          <p:nvGrpSpPr>
            <p:cNvPr id="51" name="组合 50"/>
            <p:cNvGrpSpPr/>
            <p:nvPr/>
          </p:nvGrpSpPr>
          <p:grpSpPr>
            <a:xfrm>
              <a:off x="6839012" y="2446144"/>
              <a:ext cx="1556194" cy="1556194"/>
              <a:chOff x="3154508" y="1821271"/>
              <a:chExt cx="2785107" cy="2785102"/>
            </a:xfrm>
          </p:grpSpPr>
          <p:sp>
            <p:nvSpPr>
              <p:cNvPr id="55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75000"/>
                      </a:schemeClr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3" name="Freeform 18"/>
            <p:cNvSpPr>
              <a:spLocks noChangeAspect="1" noEditPoints="1"/>
            </p:cNvSpPr>
            <p:nvPr/>
          </p:nvSpPr>
          <p:spPr bwMode="auto">
            <a:xfrm>
              <a:off x="7356190" y="2831801"/>
              <a:ext cx="594186" cy="712675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2164080" y="4080510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新课导入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277399" y="2691212"/>
            <a:ext cx="1167146" cy="1167146"/>
            <a:chOff x="997758" y="2442742"/>
            <a:chExt cx="1556194" cy="1556194"/>
          </a:xfrm>
        </p:grpSpPr>
        <p:grpSp>
          <p:nvGrpSpPr>
            <p:cNvPr id="10" name="组合 9"/>
            <p:cNvGrpSpPr/>
            <p:nvPr/>
          </p:nvGrpSpPr>
          <p:grpSpPr>
            <a:xfrm>
              <a:off x="997758" y="2442742"/>
              <a:ext cx="1556194" cy="1556194"/>
              <a:chOff x="3154508" y="1821271"/>
              <a:chExt cx="2785107" cy="2785102"/>
            </a:xfrm>
          </p:grpSpPr>
          <p:sp>
            <p:nvSpPr>
              <p:cNvPr id="11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12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5" name="Freeform 7"/>
            <p:cNvSpPr>
              <a:spLocks noChangeAspect="1" noEditPoints="1"/>
            </p:cNvSpPr>
            <p:nvPr/>
          </p:nvSpPr>
          <p:spPr bwMode="auto">
            <a:xfrm>
              <a:off x="1432097" y="2948295"/>
              <a:ext cx="677075" cy="554847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Click="0" advTm="0">
        <p15:prstTrans prst="curtains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46" grpId="0"/>
      <p:bldP spid="53" grpId="0"/>
      <p:bldP spid="60" grpId="0"/>
      <p:bldP spid="2" grpId="2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6" name="组合 85"/>
          <p:cNvGrpSpPr/>
          <p:nvPr/>
        </p:nvGrpSpPr>
        <p:grpSpPr>
          <a:xfrm>
            <a:off x="4278948" y="341313"/>
            <a:ext cx="3444875" cy="774700"/>
            <a:chOff x="3590568" y="400194"/>
            <a:chExt cx="5213316" cy="1031890"/>
          </a:xfrm>
        </p:grpSpPr>
        <p:grpSp>
          <p:nvGrpSpPr>
            <p:cNvPr id="27668" name="组合 86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114" name="组合 113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116" name="圆角矩形 115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17" name="圆角矩形 11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115" name="TextBox 19"/>
              <p:cNvSpPr txBox="1"/>
              <p:nvPr/>
            </p:nvSpPr>
            <p:spPr>
              <a:xfrm>
                <a:off x="7752953" y="5433395"/>
                <a:ext cx="278846" cy="1689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fontAlgn="auto"/>
                <a:endParaRPr lang="zh-CN" altLang="en-US" sz="1050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27671" name="矩形 87"/>
            <p:cNvSpPr/>
            <p:nvPr/>
          </p:nvSpPr>
          <p:spPr>
            <a:xfrm>
              <a:off x="4055479" y="625993"/>
              <a:ext cx="4283494" cy="73670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zh-CN" altLang="en-US" sz="30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课堂小结</a:t>
              </a:r>
              <a:endParaRPr lang="zh-CN" altLang="en-US" sz="3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sp>
        <p:nvSpPr>
          <p:cNvPr id="12292" name="Text Box 16"/>
          <p:cNvSpPr txBox="1"/>
          <p:nvPr/>
        </p:nvSpPr>
        <p:spPr>
          <a:xfrm>
            <a:off x="1955139" y="2458605"/>
            <a:ext cx="1574800" cy="1383665"/>
          </a:xfrm>
          <a:prstGeom prst="rect">
            <a:avLst/>
          </a:prstGeom>
          <a:solidFill>
            <a:srgbClr val="00B050"/>
          </a:solidFill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marR="0" algn="ctr" defTabSz="914400">
              <a:buClrTx/>
              <a:buSzTx/>
              <a:defRPr/>
            </a:pPr>
            <a:r>
              <a:rPr kumimoji="0" lang="zh-CN" altLang="en-US" sz="2800" kern="1200" cap="none" spc="0" normalizeH="0" baseline="0" noProof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单项式乘单项式</a:t>
            </a:r>
            <a:endParaRPr kumimoji="0" lang="zh-CN" altLang="en-US" sz="2800" kern="1200" cap="none" spc="0" normalizeH="0" baseline="0" noProof="1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+mn-ea"/>
            </a:endParaRPr>
          </a:p>
        </p:txBody>
      </p:sp>
      <p:sp>
        <p:nvSpPr>
          <p:cNvPr id="12293" name="左大括号 17"/>
          <p:cNvSpPr/>
          <p:nvPr/>
        </p:nvSpPr>
        <p:spPr>
          <a:xfrm>
            <a:off x="3600106" y="1684223"/>
            <a:ext cx="222250" cy="2932112"/>
          </a:xfrm>
          <a:prstGeom prst="leftBrace">
            <a:avLst>
              <a:gd name="adj1" fmla="val 33653"/>
              <a:gd name="adj2" fmla="val 50000"/>
            </a:avLst>
          </a:prstGeom>
          <a:solidFill>
            <a:srgbClr val="00B050"/>
          </a:solidFill>
          <a:ln w="19050" cap="flat" cmpd="sng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sz="2800" dirty="0">
              <a:solidFill>
                <a:schemeClr val="tx1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12295" name="Text Box 18"/>
          <p:cNvSpPr txBox="1"/>
          <p:nvPr/>
        </p:nvSpPr>
        <p:spPr>
          <a:xfrm>
            <a:off x="4009021" y="1395298"/>
            <a:ext cx="6350754" cy="1814830"/>
          </a:xfrm>
          <a:prstGeom prst="rect">
            <a:avLst/>
          </a:prstGeom>
          <a:solidFill>
            <a:srgbClr val="00B050"/>
          </a:solidFill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defRPr/>
            </a:pPr>
            <a:r>
              <a:rPr lang="zh-CN" altLang="en-US" sz="280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单项式</a:t>
            </a:r>
            <a:r>
              <a:rPr lang="zh-CN" altLang="en-US" sz="2800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与单项式相乘，把它们的系数、同底数幂分别相乘，对于只在一个单项式里含有的字母，则连同它的指数作为积的一个因式</a:t>
            </a:r>
            <a:r>
              <a:rPr lang="en-US" altLang="zh-CN" sz="2800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.</a:t>
            </a:r>
            <a:endParaRPr lang="zh-CN" altLang="en-US" sz="2800" noProof="1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Text Box 18"/>
          <p:cNvSpPr txBox="1"/>
          <p:nvPr/>
        </p:nvSpPr>
        <p:spPr>
          <a:xfrm>
            <a:off x="4007307" y="3417333"/>
            <a:ext cx="6330205" cy="2676525"/>
          </a:xfrm>
          <a:prstGeom prst="rect">
            <a:avLst/>
          </a:prstGeom>
          <a:solidFill>
            <a:srgbClr val="00B050"/>
          </a:solidFill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计算时须注意：</a:t>
            </a:r>
            <a:endParaRPr lang="en-US" altLang="zh-CN" sz="2800" dirty="0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800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1.</a:t>
            </a:r>
            <a:r>
              <a:rPr lang="zh-CN" altLang="en-US" sz="2800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若有单独的字母，作为积的因式；</a:t>
            </a:r>
            <a:endParaRPr lang="en-US" altLang="zh-CN" sz="2800" dirty="0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800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2.</a:t>
            </a:r>
            <a:r>
              <a:rPr lang="zh-CN" altLang="en-US" sz="2800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不要忘记乘系数；</a:t>
            </a:r>
            <a:endParaRPr lang="en-US" altLang="zh-CN" sz="2800" dirty="0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800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3.</a:t>
            </a:r>
            <a:r>
              <a:rPr lang="zh-CN" altLang="en-US" sz="2800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相同字母相乘时利用同底数幂乘法法则；</a:t>
            </a:r>
            <a:endParaRPr lang="en-US" altLang="zh-CN" sz="2800" dirty="0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800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4.</a:t>
            </a:r>
            <a:r>
              <a:rPr lang="zh-CN" altLang="en-US" sz="2800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不要忽略指数为</a:t>
            </a:r>
            <a:r>
              <a:rPr lang="en-US" altLang="zh-CN" sz="2800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2800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的情况。</a:t>
            </a:r>
            <a:endParaRPr lang="en-US" altLang="zh-CN" sz="2800" dirty="0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2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 bldLvl="0" animBg="1"/>
      <p:bldP spid="12293" grpId="0" bldLvl="0" animBg="1"/>
      <p:bldP spid="12295" grpId="0" bldLvl="0" animBg="1"/>
      <p:bldP spid="1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>
            <a:off x="5224059" y="3319997"/>
            <a:ext cx="3236046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059" y="2726861"/>
            <a:ext cx="1859280" cy="598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300" dirty="0" smtClean="0">
                <a:solidFill>
                  <a:schemeClr val="accent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新课导入</a:t>
            </a:r>
            <a:endParaRPr lang="zh-CN" altLang="en-US" sz="3300" dirty="0">
              <a:solidFill>
                <a:schemeClr val="accent1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3688801" y="2595094"/>
            <a:ext cx="1417696" cy="1417696"/>
            <a:chOff x="997758" y="2442742"/>
            <a:chExt cx="1556194" cy="1556194"/>
          </a:xfrm>
        </p:grpSpPr>
        <p:grpSp>
          <p:nvGrpSpPr>
            <p:cNvPr id="43" name="组合 42"/>
            <p:cNvGrpSpPr/>
            <p:nvPr/>
          </p:nvGrpSpPr>
          <p:grpSpPr>
            <a:xfrm>
              <a:off x="997758" y="2442742"/>
              <a:ext cx="1556194" cy="1556194"/>
              <a:chOff x="3154508" y="1821271"/>
              <a:chExt cx="2785107" cy="2785102"/>
            </a:xfrm>
          </p:grpSpPr>
          <p:sp>
            <p:nvSpPr>
              <p:cNvPr id="45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4" name="Freeform 7"/>
            <p:cNvSpPr>
              <a:spLocks noChangeAspect="1" noEditPoints="1"/>
            </p:cNvSpPr>
            <p:nvPr/>
          </p:nvSpPr>
          <p:spPr bwMode="auto">
            <a:xfrm>
              <a:off x="1432097" y="2948295"/>
              <a:ext cx="677075" cy="554847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48" name="矩形 47"/>
          <p:cNvSpPr/>
          <p:nvPr/>
        </p:nvSpPr>
        <p:spPr>
          <a:xfrm>
            <a:off x="5296711" y="3466386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tx1"/>
                </a:solidFill>
                <a:latin typeface="+mj-ea"/>
                <a:ea typeface="+mj-ea"/>
              </a:rPr>
              <a:t>教学目标</a:t>
            </a:r>
            <a:endParaRPr lang="zh-CN" altLang="en-US" dirty="0" smtClean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6776896" y="3466272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tx1"/>
                </a:solidFill>
                <a:latin typeface="+mn-ea"/>
              </a:rPr>
              <a:t>教学重点</a:t>
            </a:r>
            <a:endParaRPr lang="zh-CN" altLang="en-US" dirty="0" smtClean="0">
              <a:solidFill>
                <a:schemeClr val="tx1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79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decel="10000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8" grpId="0"/>
      <p:bldP spid="5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Rectangle 1"/>
          <p:cNvSpPr/>
          <p:nvPr/>
        </p:nvSpPr>
        <p:spPr>
          <a:xfrm>
            <a:off x="1952625" y="2125556"/>
            <a:ext cx="8072438" cy="151257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indent="200025" algn="just" eaLnBrk="0" hangingPunct="0">
              <a:lnSpc>
                <a:spcPct val="150000"/>
              </a:lnSpc>
            </a:pPr>
            <a:r>
              <a:rPr lang="en-US" altLang="zh-CN" sz="2800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1.</a:t>
            </a:r>
            <a:r>
              <a:rPr lang="zh-CN" altLang="en-US" sz="2800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掌握单项式乘单项式的运算法则</a:t>
            </a:r>
            <a:r>
              <a:rPr lang="en-US" altLang="zh-CN" sz="2800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.</a:t>
            </a:r>
            <a:r>
              <a:rPr lang="zh-CN" altLang="en-US" sz="2800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重点）</a:t>
            </a:r>
            <a:endParaRPr lang="zh-CN" altLang="en-US" sz="28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200025" algn="just" eaLnBrk="0" hangingPunct="0">
              <a:lnSpc>
                <a:spcPct val="150000"/>
              </a:lnSpc>
              <a:spcBef>
                <a:spcPct val="30000"/>
              </a:spcBef>
            </a:pPr>
            <a:r>
              <a:rPr lang="en-US" altLang="zh-CN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en-US" altLang="zh-CN" sz="2800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.</a:t>
            </a:r>
            <a:r>
              <a:rPr lang="zh-CN" altLang="en-US" sz="2800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能够灵活运动单项式相乘的法则．（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难点）</a:t>
            </a:r>
            <a:endParaRPr lang="zh-CN" altLang="en-US" sz="28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122" name="MH_SubTitle_4"/>
          <p:cNvSpPr txBox="1"/>
          <p:nvPr/>
        </p:nvSpPr>
        <p:spPr>
          <a:xfrm>
            <a:off x="4929823" y="1224915"/>
            <a:ext cx="2435225" cy="633413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lIns="90170" tIns="46990" rIns="90170" bIns="46990" anchor="ctr"/>
          <a:lstStyle/>
          <a:p>
            <a:pPr algn="ctr">
              <a:lnSpc>
                <a:spcPct val="11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华文宋体" panose="02010600040101010101" charset="-122"/>
                <a:ea typeface="华文宋体" panose="02010600040101010101" charset="-122"/>
              </a:rPr>
              <a:t>学习目标</a:t>
            </a:r>
            <a:endParaRPr lang="zh-CN" altLang="en-US" sz="2800" b="1" dirty="0">
              <a:solidFill>
                <a:schemeClr val="bg1"/>
              </a:solidFill>
              <a:latin typeface="华文宋体" panose="02010600040101010101" charset="-122"/>
              <a:ea typeface="华文宋体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1"/>
          <p:cNvGrpSpPr/>
          <p:nvPr/>
        </p:nvGrpSpPr>
        <p:grpSpPr>
          <a:xfrm>
            <a:off x="1625600" y="363921"/>
            <a:ext cx="1997710" cy="612775"/>
            <a:chOff x="3590568" y="400194"/>
            <a:chExt cx="5213316" cy="1031890"/>
          </a:xfrm>
        </p:grpSpPr>
        <p:grpSp>
          <p:nvGrpSpPr>
            <p:cNvPr id="3" name="组合 2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4" name="组合 23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17" name="圆角矩形 16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8" name="圆角矩形 17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16" name="TextBox 19"/>
              <p:cNvSpPr txBox="1"/>
              <p:nvPr/>
            </p:nvSpPr>
            <p:spPr>
              <a:xfrm>
                <a:off x="7752953" y="5433395"/>
                <a:ext cx="278798" cy="2135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auto"/>
                <a:endParaRPr lang="zh-CN" altLang="en-US" sz="1050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4" name="矩形 22"/>
            <p:cNvSpPr/>
            <p:nvPr/>
          </p:nvSpPr>
          <p:spPr>
            <a:xfrm>
              <a:off x="4219481" y="474234"/>
              <a:ext cx="4283494" cy="87897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新课导入</a:t>
              </a:r>
              <a:endParaRPr lang="zh-CN" altLang="en-US" sz="28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sp>
        <p:nvSpPr>
          <p:cNvPr id="19" name="Text Box 3"/>
          <p:cNvSpPr txBox="1">
            <a:spLocks noChangeArrowheads="1"/>
          </p:cNvSpPr>
          <p:nvPr/>
        </p:nvSpPr>
        <p:spPr bwMode="auto">
          <a:xfrm>
            <a:off x="1849438" y="1125495"/>
            <a:ext cx="7523162" cy="24168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80000"/>
              </a:lnSpc>
              <a:spcBef>
                <a:spcPts val="0"/>
              </a:spcBef>
              <a:buFontTx/>
              <a:buNone/>
              <a:defRPr/>
            </a:pPr>
            <a:r>
              <a:rPr lang="zh-CN" altLang="en-US" sz="2800" dirty="0" smtClean="0">
                <a:latin typeface="Times New Roman" panose="02020603050405020304" pitchFamily="18" charset="0"/>
                <a:ea typeface="黑体" panose="02010609060101010101" charset="-122"/>
              </a:rPr>
              <a:t>        光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的速度约为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3×10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5</a:t>
            </a:r>
            <a:r>
              <a:rPr lang="en-US" altLang="zh-CN" sz="2800" b="1" noProof="1">
                <a:latin typeface="Times New Roman" panose="02020603050405020304" pitchFamily="18" charset="0"/>
                <a:ea typeface="黑体" panose="02010609060101010101" charset="-122"/>
                <a:cs typeface="+mn-ea"/>
                <a:sym typeface="+mn-ea"/>
              </a:rPr>
              <a:t>km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/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s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，太阳光照射到地球上需要的时间大约是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5×10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s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，你知道地球与太阳的距离约是多少吗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?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0" name="Text Box 5"/>
          <p:cNvSpPr txBox="1">
            <a:spLocks noChangeArrowheads="1"/>
          </p:cNvSpPr>
          <p:nvPr/>
        </p:nvSpPr>
        <p:spPr bwMode="auto">
          <a:xfrm>
            <a:off x="2211388" y="3881395"/>
            <a:ext cx="7383462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地球与太阳的距离约是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(3×10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5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)×(5×10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)km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1" name="文本框 12"/>
          <p:cNvSpPr txBox="1"/>
          <p:nvPr/>
        </p:nvSpPr>
        <p:spPr>
          <a:xfrm>
            <a:off x="1879155" y="4525036"/>
            <a:ext cx="8637587" cy="1383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800" dirty="0" smtClean="0">
                <a:latin typeface="黑体" panose="02010609060101010101" charset="-122"/>
                <a:ea typeface="黑体" panose="02010609060101010101" charset="-122"/>
                <a:sym typeface="Wingdings" panose="05000000000000000000" pitchFamily="2" charset="2"/>
              </a:rPr>
              <a:t>那么，该如何计算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Wingdings" panose="05000000000000000000" pitchFamily="2" charset="2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Wingdings" panose="05000000000000000000" pitchFamily="2" charset="2"/>
              </a:rPr>
              <a:t>3 ×10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Wingdings" panose="05000000000000000000" pitchFamily="2" charset="2"/>
              </a:rPr>
              <a:t>5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Wingdings" panose="05000000000000000000" pitchFamily="2" charset="2"/>
              </a:rPr>
              <a:t>）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Wingdings" panose="05000000000000000000" pitchFamily="2" charset="2"/>
              </a:rPr>
              <a:t>×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Wingdings" panose="05000000000000000000" pitchFamily="2" charset="2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Wingdings" panose="05000000000000000000" pitchFamily="2" charset="2"/>
              </a:rPr>
              <a:t>5 ×10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Wingdings" panose="05000000000000000000" pitchFamily="2" charset="2"/>
              </a:rPr>
              <a:t>2</a:t>
            </a:r>
            <a:r>
              <a:rPr lang="zh-CN" altLang="en-US" sz="2800" dirty="0" smtClean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Wingdings" panose="05000000000000000000" pitchFamily="2" charset="2"/>
              </a:rPr>
              <a:t>）呢？同学们请利用学过的知识尝试计算</a:t>
            </a:r>
            <a:endParaRPr lang="zh-CN" altLang="en-US" sz="2800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2072920" y="1667927"/>
            <a:ext cx="604709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解：原式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 (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3×10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5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)×(5×10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3" name="文本框 1"/>
          <p:cNvSpPr txBox="1">
            <a:spLocks noChangeArrowheads="1"/>
          </p:cNvSpPr>
          <p:nvPr/>
        </p:nvSpPr>
        <p:spPr bwMode="auto">
          <a:xfrm>
            <a:off x="3565453" y="2523358"/>
            <a:ext cx="331724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 (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3×5)×(10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5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×10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4" name="文本框 2"/>
          <p:cNvSpPr txBox="1">
            <a:spLocks noChangeArrowheads="1"/>
          </p:cNvSpPr>
          <p:nvPr/>
        </p:nvSpPr>
        <p:spPr bwMode="auto">
          <a:xfrm>
            <a:off x="3576084" y="3289107"/>
            <a:ext cx="165862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 15×10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7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317575" y="922375"/>
            <a:ext cx="416115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Wingdings" panose="05000000000000000000" pitchFamily="2" charset="2"/>
              </a:rPr>
              <a:t>（</a:t>
            </a: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Wingdings" panose="05000000000000000000" pitchFamily="2" charset="2"/>
              </a:rPr>
              <a:t>3 ×10</a:t>
            </a:r>
            <a:r>
              <a:rPr lang="en-US" altLang="zh-CN" sz="2800" b="1" baseline="30000" dirty="0" smtClean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Wingdings" panose="05000000000000000000" pitchFamily="2" charset="2"/>
              </a:rPr>
              <a:t>5</a:t>
            </a:r>
            <a:r>
              <a:rPr lang="zh-CN" altLang="en-US" sz="2800" b="1" dirty="0" smtClean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Wingdings" panose="05000000000000000000" pitchFamily="2" charset="2"/>
              </a:rPr>
              <a:t>）</a:t>
            </a: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Wingdings" panose="05000000000000000000" pitchFamily="2" charset="2"/>
              </a:rPr>
              <a:t>×</a:t>
            </a:r>
            <a:r>
              <a:rPr lang="zh-CN" altLang="en-US" sz="2800" b="1" dirty="0" smtClean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Wingdings" panose="05000000000000000000" pitchFamily="2" charset="2"/>
              </a:rPr>
              <a:t>（</a:t>
            </a: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Wingdings" panose="05000000000000000000" pitchFamily="2" charset="2"/>
              </a:rPr>
              <a:t>5 ×10</a:t>
            </a:r>
            <a:r>
              <a:rPr lang="en-US" altLang="zh-CN" sz="2800" b="1" baseline="30000" dirty="0" smtClean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Wingdings" panose="05000000000000000000" pitchFamily="2" charset="2"/>
              </a:rPr>
              <a:t>2</a:t>
            </a:r>
            <a:r>
              <a:rPr lang="zh-CN" altLang="en-US" sz="2800" b="1" dirty="0" smtClean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Wingdings" panose="05000000000000000000" pitchFamily="2" charset="2"/>
              </a:rPr>
              <a:t>）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2"/>
          <p:cNvSpPr txBox="1">
            <a:spLocks noChangeArrowheads="1"/>
          </p:cNvSpPr>
          <p:nvPr/>
        </p:nvSpPr>
        <p:spPr bwMode="auto">
          <a:xfrm>
            <a:off x="3584648" y="3934659"/>
            <a:ext cx="198310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 1.5×10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8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.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7" name="矩形标注 16"/>
          <p:cNvSpPr/>
          <p:nvPr/>
        </p:nvSpPr>
        <p:spPr>
          <a:xfrm>
            <a:off x="7832330" y="2547990"/>
            <a:ext cx="2208945" cy="863030"/>
          </a:xfrm>
          <a:prstGeom prst="wedgeRectCallout">
            <a:avLst>
              <a:gd name="adj1" fmla="val -91620"/>
              <a:gd name="adj2" fmla="val -23027"/>
            </a:avLst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利用乘法交换律、结合律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6" grpId="0"/>
      <p:bldP spid="1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Text Box 3"/>
          <p:cNvSpPr txBox="1"/>
          <p:nvPr/>
        </p:nvSpPr>
        <p:spPr>
          <a:xfrm>
            <a:off x="1774825" y="831850"/>
            <a:ext cx="8183563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chemeClr val="accent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那如果换成字母呢？</a:t>
            </a:r>
            <a:endParaRPr lang="zh-CN" altLang="en-US" sz="2800" b="1" dirty="0">
              <a:solidFill>
                <a:schemeClr val="accent1">
                  <a:lumMod val="7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矩形 4"/>
          <p:cNvSpPr>
            <a:spLocks noChangeArrowheads="1"/>
          </p:cNvSpPr>
          <p:nvPr/>
        </p:nvSpPr>
        <p:spPr bwMode="auto">
          <a:xfrm>
            <a:off x="2006884" y="2464924"/>
            <a:ext cx="4551453" cy="20300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解：原式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=(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a ·b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) ·(</a:t>
            </a:r>
            <a:r>
              <a:rPr lang="en-US" altLang="zh-CN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c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2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·</a:t>
            </a:r>
            <a:r>
              <a:rPr lang="en-US" altLang="zh-CN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c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3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)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                 =(</a:t>
            </a:r>
            <a:r>
              <a:rPr lang="en-US" altLang="zh-CN" sz="28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a·b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)</a:t>
            </a:r>
            <a:r>
              <a:rPr lang="en-US" altLang="zh-CN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·c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2+3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     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           =</a:t>
            </a:r>
            <a:r>
              <a:rPr lang="en-US" altLang="zh-CN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abc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5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.</a:t>
            </a:r>
            <a:endParaRPr lang="zh-CN" altLang="en-US" sz="2800" b="1" dirty="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631084" y="1662114"/>
            <a:ext cx="4646444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计算：</a:t>
            </a: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ac</a:t>
            </a:r>
            <a:r>
              <a:rPr lang="en-US" altLang="zh-CN" sz="2800" b="1" baseline="30000" dirty="0" smtClean="0"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2</a:t>
            </a: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 ·bc</a:t>
            </a:r>
            <a:r>
              <a:rPr lang="en-US" altLang="zh-CN" sz="2800" b="1" baseline="30000" dirty="0" smtClean="0"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3</a:t>
            </a: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 .</a:t>
            </a:r>
            <a:endParaRPr lang="zh-CN" altLang="en-US" sz="2800" dirty="0"/>
          </a:p>
        </p:txBody>
      </p:sp>
      <p:sp>
        <p:nvSpPr>
          <p:cNvPr id="5" name="矩形标注 4"/>
          <p:cNvSpPr/>
          <p:nvPr/>
        </p:nvSpPr>
        <p:spPr>
          <a:xfrm>
            <a:off x="6804915" y="2506893"/>
            <a:ext cx="3277458" cy="1345916"/>
          </a:xfrm>
          <a:prstGeom prst="wedgeRectCallout">
            <a:avLst>
              <a:gd name="adj1" fmla="val -75946"/>
              <a:gd name="adj2" fmla="val -24554"/>
            </a:avLst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同样是利用乘法交换律，结合律，将同底数幂放在一起，然后进行计算</a:t>
            </a:r>
            <a:endParaRPr lang="zh-CN" altLang="en-US" dirty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Text Box 3"/>
          <p:cNvSpPr txBox="1"/>
          <p:nvPr/>
        </p:nvSpPr>
        <p:spPr>
          <a:xfrm>
            <a:off x="1970033" y="4345612"/>
            <a:ext cx="8183563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accent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思考</a:t>
            </a:r>
            <a:r>
              <a:rPr lang="zh-CN" altLang="en-US" sz="2800" b="1" dirty="0" smtClean="0">
                <a:solidFill>
                  <a:schemeClr val="accent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：通过刚才的计算，同学们能总结出什么规律？</a:t>
            </a:r>
            <a:endParaRPr lang="zh-CN" altLang="en-US" sz="2800" b="1" dirty="0">
              <a:solidFill>
                <a:schemeClr val="accent1">
                  <a:lumMod val="7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Text Box 3"/>
          <p:cNvSpPr txBox="1"/>
          <p:nvPr/>
        </p:nvSpPr>
        <p:spPr>
          <a:xfrm>
            <a:off x="1774825" y="523630"/>
            <a:ext cx="8183563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chemeClr val="accent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如果里面含有数字呢？</a:t>
            </a:r>
            <a:endParaRPr lang="zh-CN" altLang="en-US" sz="2800" b="1" dirty="0">
              <a:solidFill>
                <a:schemeClr val="accent1">
                  <a:lumMod val="7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矩形 4"/>
          <p:cNvSpPr>
            <a:spLocks noChangeArrowheads="1"/>
          </p:cNvSpPr>
          <p:nvPr/>
        </p:nvSpPr>
        <p:spPr bwMode="auto">
          <a:xfrm>
            <a:off x="2006885" y="2156704"/>
            <a:ext cx="4458986" cy="20300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解：原式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=(3c</a:t>
            </a:r>
            <a:r>
              <a:rPr lang="en-US" altLang="zh-CN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·b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)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·(</a:t>
            </a:r>
            <a:r>
              <a:rPr lang="en-US" altLang="zh-CN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a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2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·</a:t>
            </a:r>
            <a:r>
              <a:rPr lang="en-US" altLang="zh-CN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a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3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)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                 =(3c</a:t>
            </a:r>
            <a:r>
              <a:rPr lang="en-US" altLang="zh-CN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·b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)</a:t>
            </a:r>
            <a:r>
              <a:rPr lang="en-US" altLang="zh-CN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·a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2+3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     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           =3</a:t>
            </a:r>
            <a:r>
              <a:rPr lang="en-US" altLang="zh-CN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a</a:t>
            </a:r>
            <a:r>
              <a:rPr lang="en-US" altLang="zh-CN" sz="2800" b="1" i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5</a:t>
            </a:r>
            <a:r>
              <a:rPr lang="en-US" altLang="zh-CN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bc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.</a:t>
            </a:r>
            <a:endParaRPr lang="zh-CN" altLang="en-US" sz="2800" b="1" dirty="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31084" y="1353894"/>
            <a:ext cx="4646444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计算：</a:t>
            </a: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3a</a:t>
            </a:r>
            <a:r>
              <a:rPr lang="en-US" altLang="zh-CN" sz="2800" b="1" baseline="30000" dirty="0" smtClean="0"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2</a:t>
            </a: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c ·a</a:t>
            </a:r>
            <a:r>
              <a:rPr lang="en-US" altLang="zh-CN" sz="2800" b="1" baseline="30000" dirty="0" smtClean="0"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3</a:t>
            </a: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b .</a:t>
            </a:r>
            <a:endParaRPr lang="zh-CN" altLang="en-US" sz="2800" dirty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>
            <a:grpSpLocks noChangeAspect="1"/>
          </p:cNvGrpSpPr>
          <p:nvPr/>
        </p:nvGrpSpPr>
        <p:grpSpPr>
          <a:xfrm>
            <a:off x="3702497" y="2601941"/>
            <a:ext cx="1404000" cy="1404000"/>
            <a:chOff x="3843955" y="2446144"/>
            <a:chExt cx="1556194" cy="1556194"/>
          </a:xfrm>
        </p:grpSpPr>
        <p:grpSp>
          <p:nvGrpSpPr>
            <p:cNvPr id="14" name="组合 13"/>
            <p:cNvGrpSpPr/>
            <p:nvPr/>
          </p:nvGrpSpPr>
          <p:grpSpPr>
            <a:xfrm>
              <a:off x="3843955" y="2446144"/>
              <a:ext cx="1556194" cy="1556194"/>
              <a:chOff x="3154508" y="1821271"/>
              <a:chExt cx="2785107" cy="2785102"/>
            </a:xfrm>
          </p:grpSpPr>
          <p:sp>
            <p:nvSpPr>
              <p:cNvPr id="28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2">
                        <a:lumMod val="75000"/>
                      </a:schemeClr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6" name="组合 15"/>
            <p:cNvGrpSpPr>
              <a:grpSpLocks noChangeAspect="1"/>
            </p:cNvGrpSpPr>
            <p:nvPr/>
          </p:nvGrpSpPr>
          <p:grpSpPr>
            <a:xfrm>
              <a:off x="4305202" y="2997957"/>
              <a:ext cx="675251" cy="459226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17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8" name="Freeform 24"/>
              <p:cNvSpPr/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9" name="Freeform 25"/>
              <p:cNvSpPr/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0" name="Freeform 26"/>
              <p:cNvSpPr/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1" name="Freeform 27"/>
              <p:cNvSpPr/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2" name="Freeform 28"/>
              <p:cNvSpPr/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3" name="Freeform 29"/>
              <p:cNvSpPr/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4" name="Freeform 30"/>
              <p:cNvSpPr/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5" name="Freeform 31"/>
              <p:cNvSpPr/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6" name="Freeform 32"/>
              <p:cNvSpPr/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7" name="Freeform 33"/>
              <p:cNvSpPr/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cxnSp>
        <p:nvCxnSpPr>
          <p:cNvPr id="15" name="直接连接符 14"/>
          <p:cNvCxnSpPr/>
          <p:nvPr/>
        </p:nvCxnSpPr>
        <p:spPr>
          <a:xfrm>
            <a:off x="5224463" y="3319463"/>
            <a:ext cx="3235325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463" y="2727325"/>
            <a:ext cx="1859280" cy="59880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300" dirty="0">
                <a:solidFill>
                  <a:schemeClr val="accent2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讲授新课</a:t>
            </a:r>
            <a:endParaRPr lang="zh-CN" altLang="en-US" sz="3300" dirty="0">
              <a:solidFill>
                <a:schemeClr val="accent2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224463" y="3451225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典例精讲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715125" y="3451225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归纳总结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8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80"/>
                            </p:stCondLst>
                            <p:childTnLst>
                              <p:par>
                                <p:cTn id="1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7" grpId="0"/>
      <p:bldP spid="48" grpId="0"/>
    </p:bldLst>
  </p:timing>
</p:sld>
</file>

<file path=ppt/tags/tag1.xml><?xml version="1.0" encoding="utf-8"?>
<p:tagLst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">
  <a:themeElements>
    <a:clrScheme name="自定义 42-绿色清新">
      <a:dk1>
        <a:sysClr val="windowText" lastClr="000000"/>
      </a:dk1>
      <a:lt1>
        <a:sysClr val="window" lastClr="FFFFFF"/>
      </a:lt1>
      <a:dk2>
        <a:srgbClr val="212745"/>
      </a:dk2>
      <a:lt2>
        <a:srgbClr val="7F7F7F"/>
      </a:lt2>
      <a:accent1>
        <a:srgbClr val="138A40"/>
      </a:accent1>
      <a:accent2>
        <a:srgbClr val="138A40"/>
      </a:accent2>
      <a:accent3>
        <a:srgbClr val="138A40"/>
      </a:accent3>
      <a:accent4>
        <a:srgbClr val="138A40"/>
      </a:accent4>
      <a:accent5>
        <a:srgbClr val="138A40"/>
      </a:accent5>
      <a:accent6>
        <a:srgbClr val="138A40"/>
      </a:accent6>
      <a:hlink>
        <a:srgbClr val="56C7AA"/>
      </a:hlink>
      <a:folHlink>
        <a:srgbClr val="59A8D1"/>
      </a:folHlink>
    </a:clrScheme>
    <a:fontScheme name="自定义 6">
      <a:majorFont>
        <a:latin typeface="Arial"/>
        <a:ea typeface="微软雅黑 Light"/>
        <a:cs typeface=""/>
      </a:majorFont>
      <a:minorFont>
        <a:latin typeface="Arial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2272</Words>
  <Application>WPS 演示</Application>
  <PresentationFormat>自定义</PresentationFormat>
  <Paragraphs>214</Paragraphs>
  <Slides>20</Slides>
  <Notes>26</Notes>
  <HiddenSlides>0</HiddenSlides>
  <MMClips>1</MMClips>
  <ScaleCrop>false</ScaleCrop>
  <HeadingPairs>
    <vt:vector size="8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11</vt:i4>
      </vt:variant>
      <vt:variant>
        <vt:lpstr>幻灯片标题</vt:lpstr>
      </vt:variant>
      <vt:variant>
        <vt:i4>20</vt:i4>
      </vt:variant>
    </vt:vector>
  </HeadingPairs>
  <TitlesOfParts>
    <vt:vector size="47" baseType="lpstr">
      <vt:lpstr>Arial</vt:lpstr>
      <vt:lpstr>宋体</vt:lpstr>
      <vt:lpstr>Wingdings</vt:lpstr>
      <vt:lpstr>微软雅黑 Light</vt:lpstr>
      <vt:lpstr>华文行楷</vt:lpstr>
      <vt:lpstr>微软雅黑</vt:lpstr>
      <vt:lpstr>黑体</vt:lpstr>
      <vt:lpstr>造字工房悦黑（非商用）常规体</vt:lpstr>
      <vt:lpstr>华文宋体</vt:lpstr>
      <vt:lpstr>Times New Roman</vt:lpstr>
      <vt:lpstr>Calibri</vt:lpstr>
      <vt:lpstr>Arial Unicode MS</vt:lpstr>
      <vt:lpstr>楷体_GB2312</vt:lpstr>
      <vt:lpstr>Arial</vt:lpstr>
      <vt:lpstr>楷体</vt:lpstr>
      <vt:lpstr>Office 主题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Sky123.Org</dc:creator>
  <cp:lastModifiedBy>慢慢来</cp:lastModifiedBy>
  <cp:revision>102</cp:revision>
  <dcterms:created xsi:type="dcterms:W3CDTF">2015-10-07T07:18:00Z</dcterms:created>
  <dcterms:modified xsi:type="dcterms:W3CDTF">2025-02-07T01:20:05Z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D9C1267CD7DA4AB69CE3B3778938C6B1</vt:lpwstr>
  </property>
</Properties>
</file>