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552" r:id="rId3"/>
    <p:sldId id="580" r:id="rId4"/>
    <p:sldId id="581" r:id="rId5"/>
    <p:sldId id="482" r:id="rId6"/>
    <p:sldId id="520" r:id="rId7"/>
    <p:sldId id="483" r:id="rId8"/>
    <p:sldId id="582" r:id="rId9"/>
    <p:sldId id="484" r:id="rId10"/>
    <p:sldId id="485" r:id="rId11"/>
    <p:sldId id="486" r:id="rId12"/>
    <p:sldId id="487" r:id="rId13"/>
    <p:sldId id="488" r:id="rId14"/>
    <p:sldId id="504" r:id="rId15"/>
    <p:sldId id="489" r:id="rId16"/>
    <p:sldId id="490" r:id="rId17"/>
    <p:sldId id="491" r:id="rId18"/>
    <p:sldId id="492" r:id="rId19"/>
    <p:sldId id="494" r:id="rId20"/>
    <p:sldId id="518" r:id="rId21"/>
    <p:sldId id="493" r:id="rId22"/>
    <p:sldId id="583" r:id="rId23"/>
    <p:sldId id="496" r:id="rId24"/>
    <p:sldId id="497" r:id="rId25"/>
    <p:sldId id="498" r:id="rId26"/>
    <p:sldId id="500" r:id="rId27"/>
    <p:sldId id="501" r:id="rId28"/>
    <p:sldId id="519" r:id="rId29"/>
    <p:sldId id="584" r:id="rId30"/>
    <p:sldId id="502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05"/>
        <p:guide pos="371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4" name="Rectangle 5"/>
          <p:cNvSpPr/>
          <p:nvPr/>
        </p:nvSpPr>
        <p:spPr>
          <a:xfrm>
            <a:off x="3320892" y="2936875"/>
            <a:ext cx="4513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7.5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平行线的性质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5" name="Text Box 4"/>
          <p:cNvSpPr txBox="1"/>
          <p:nvPr/>
        </p:nvSpPr>
        <p:spPr>
          <a:xfrm>
            <a:off x="1524000" y="1643063"/>
            <a:ext cx="896461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3124042" y="4036695"/>
            <a:ext cx="490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方正黑体_GBK" panose="03000509000000000000" pitchFamily="1" charset="-122"/>
                <a:ea typeface="方正黑体_GBK" panose="03000509000000000000" pitchFamily="1" charset="-122"/>
              </a:rPr>
              <a:t>第</a:t>
            </a:r>
            <a:r>
              <a:rPr lang="en-US" altLang="zh-CN" sz="3600" dirty="0">
                <a:latin typeface="Times New Roman" panose="02020603050405020304" pitchFamily="2" charset="0"/>
                <a:ea typeface="方正黑体_GBK" panose="03000509000000000000" pitchFamily="1" charset="-122"/>
              </a:rPr>
              <a:t>1</a:t>
            </a:r>
            <a:r>
              <a:rPr lang="zh-CN" altLang="en-US" sz="3600" dirty="0">
                <a:latin typeface="方正黑体_GBK" panose="03000509000000000000" pitchFamily="1" charset="-122"/>
                <a:ea typeface="方正黑体_GBK" panose="03000509000000000000" pitchFamily="1" charset="-122"/>
              </a:rPr>
              <a:t>课时  平行线的性质 </a:t>
            </a:r>
            <a:endParaRPr lang="zh-CN" altLang="en-US" sz="3600" dirty="0">
              <a:latin typeface="方正黑体_GBK" panose="03000509000000000000" pitchFamily="1" charset="-122"/>
              <a:ea typeface="方正黑体_GBK" panose="03000509000000000000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Line 4"/>
          <p:cNvSpPr/>
          <p:nvPr/>
        </p:nvSpPr>
        <p:spPr>
          <a:xfrm>
            <a:off x="2566988" y="3646488"/>
            <a:ext cx="36734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19" name="Line 5"/>
          <p:cNvSpPr/>
          <p:nvPr/>
        </p:nvSpPr>
        <p:spPr>
          <a:xfrm>
            <a:off x="2351088" y="5229225"/>
            <a:ext cx="3744912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20" name="Line 6"/>
          <p:cNvSpPr/>
          <p:nvPr/>
        </p:nvSpPr>
        <p:spPr>
          <a:xfrm flipH="1">
            <a:off x="2495550" y="2492375"/>
            <a:ext cx="1944688" cy="3600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21" name="Text Box 7"/>
          <p:cNvSpPr txBox="1"/>
          <p:nvPr/>
        </p:nvSpPr>
        <p:spPr>
          <a:xfrm>
            <a:off x="6238875" y="350043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2" name="Text Box 8"/>
          <p:cNvSpPr txBox="1"/>
          <p:nvPr/>
        </p:nvSpPr>
        <p:spPr>
          <a:xfrm>
            <a:off x="6167438" y="494030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9223" name="Group 10"/>
          <p:cNvGrpSpPr/>
          <p:nvPr/>
        </p:nvGrpSpPr>
        <p:grpSpPr>
          <a:xfrm>
            <a:off x="3803650" y="2347913"/>
            <a:ext cx="1655763" cy="1298575"/>
            <a:chOff x="0" y="0"/>
            <a:chExt cx="1043" cy="818"/>
          </a:xfrm>
        </p:grpSpPr>
        <p:sp>
          <p:nvSpPr>
            <p:cNvPr id="9224" name="Line 11"/>
            <p:cNvSpPr/>
            <p:nvPr/>
          </p:nvSpPr>
          <p:spPr>
            <a:xfrm flipV="1">
              <a:off x="3" y="0"/>
              <a:ext cx="451" cy="81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5999"/>
                </a:srgbClr>
              </a:outerShdw>
            </a:effectLst>
          </p:spPr>
          <p:txBody>
            <a:bodyPr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Line 12"/>
            <p:cNvSpPr/>
            <p:nvPr/>
          </p:nvSpPr>
          <p:spPr>
            <a:xfrm>
              <a:off x="0" y="818"/>
              <a:ext cx="1043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9226" name="Group 13"/>
          <p:cNvGrpSpPr/>
          <p:nvPr/>
        </p:nvGrpSpPr>
        <p:grpSpPr>
          <a:xfrm>
            <a:off x="2927350" y="3789363"/>
            <a:ext cx="1655763" cy="1439862"/>
            <a:chOff x="0" y="0"/>
            <a:chExt cx="1043" cy="907"/>
          </a:xfrm>
        </p:grpSpPr>
        <p:sp>
          <p:nvSpPr>
            <p:cNvPr id="9227" name="Line 14"/>
            <p:cNvSpPr/>
            <p:nvPr/>
          </p:nvSpPr>
          <p:spPr>
            <a:xfrm flipV="1">
              <a:off x="21" y="0"/>
              <a:ext cx="499" cy="907"/>
            </a:xfrm>
            <a:prstGeom prst="line">
              <a:avLst/>
            </a:prstGeom>
            <a:ln w="57150" cap="flat" cmpd="sng">
              <a:solidFill>
                <a:srgbClr val="FF505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8" name="Line 15"/>
            <p:cNvSpPr/>
            <p:nvPr/>
          </p:nvSpPr>
          <p:spPr>
            <a:xfrm>
              <a:off x="0" y="907"/>
              <a:ext cx="1043" cy="0"/>
            </a:xfrm>
            <a:prstGeom prst="line">
              <a:avLst/>
            </a:prstGeom>
            <a:ln w="57150" cap="flat" cmpd="sng">
              <a:solidFill>
                <a:srgbClr val="FF505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9229" name="Text Box 16"/>
          <p:cNvSpPr txBox="1"/>
          <p:nvPr/>
        </p:nvSpPr>
        <p:spPr>
          <a:xfrm>
            <a:off x="4511675" y="2133600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30" name="Text Box 120"/>
          <p:cNvSpPr txBox="1"/>
          <p:nvPr/>
        </p:nvSpPr>
        <p:spPr>
          <a:xfrm>
            <a:off x="2495550" y="692150"/>
            <a:ext cx="7704138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99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再任意画一条截线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，同样度量并计算各个角的度数，你的猜想还成立吗？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93987E-6 L 0.44497 4.93987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47 -0.007407 L 0.539514 -0.230926 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 txBox="1"/>
          <p:nvPr/>
        </p:nvSpPr>
        <p:spPr>
          <a:xfrm>
            <a:off x="2525713" y="1109663"/>
            <a:ext cx="7772400" cy="647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如果两直线不平行，上述结论还成立吗？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Line 3"/>
          <p:cNvSpPr/>
          <p:nvPr/>
        </p:nvSpPr>
        <p:spPr>
          <a:xfrm>
            <a:off x="2714625" y="3355975"/>
            <a:ext cx="36734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4" name="Line 4"/>
          <p:cNvSpPr/>
          <p:nvPr/>
        </p:nvSpPr>
        <p:spPr>
          <a:xfrm flipV="1">
            <a:off x="2427288" y="4292600"/>
            <a:ext cx="3671887" cy="9366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5" name="Line 5"/>
          <p:cNvSpPr/>
          <p:nvPr/>
        </p:nvSpPr>
        <p:spPr>
          <a:xfrm flipH="1">
            <a:off x="3219450" y="1844675"/>
            <a:ext cx="1943100" cy="41036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10246" name="Group 6"/>
          <p:cNvGrpSpPr/>
          <p:nvPr/>
        </p:nvGrpSpPr>
        <p:grpSpPr>
          <a:xfrm>
            <a:off x="4443413" y="1628775"/>
            <a:ext cx="1368425" cy="1727200"/>
            <a:chOff x="0" y="0"/>
            <a:chExt cx="862" cy="1088"/>
          </a:xfrm>
        </p:grpSpPr>
        <p:sp>
          <p:nvSpPr>
            <p:cNvPr id="10247" name="Line 7"/>
            <p:cNvSpPr/>
            <p:nvPr/>
          </p:nvSpPr>
          <p:spPr>
            <a:xfrm flipH="1">
              <a:off x="0" y="0"/>
              <a:ext cx="499" cy="1088"/>
            </a:xfrm>
            <a:prstGeom prst="line">
              <a:avLst/>
            </a:prstGeom>
            <a:ln w="57150" cap="flat" cmpd="sng">
              <a:solidFill>
                <a:srgbClr val="F96FD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48" name="Line 8"/>
            <p:cNvSpPr/>
            <p:nvPr/>
          </p:nvSpPr>
          <p:spPr>
            <a:xfrm>
              <a:off x="0" y="1088"/>
              <a:ext cx="862" cy="0"/>
            </a:xfrm>
            <a:prstGeom prst="line">
              <a:avLst/>
            </a:prstGeom>
            <a:ln w="57150" cap="flat" cmpd="sng">
              <a:solidFill>
                <a:srgbClr val="F96FD2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10249" name="Group 9"/>
          <p:cNvGrpSpPr/>
          <p:nvPr/>
        </p:nvGrpSpPr>
        <p:grpSpPr>
          <a:xfrm>
            <a:off x="3722688" y="3314700"/>
            <a:ext cx="1728787" cy="1584325"/>
            <a:chOff x="0" y="0"/>
            <a:chExt cx="1089" cy="998"/>
          </a:xfrm>
        </p:grpSpPr>
        <p:sp>
          <p:nvSpPr>
            <p:cNvPr id="10250" name="Line 10"/>
            <p:cNvSpPr/>
            <p:nvPr/>
          </p:nvSpPr>
          <p:spPr>
            <a:xfrm flipH="1">
              <a:off x="0" y="0"/>
              <a:ext cx="454" cy="998"/>
            </a:xfrm>
            <a:prstGeom prst="line">
              <a:avLst/>
            </a:prstGeom>
            <a:ln w="57150" cap="flat" cmpd="sng">
              <a:solidFill>
                <a:srgbClr val="00E4A8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1" name="Line 11"/>
            <p:cNvSpPr/>
            <p:nvPr/>
          </p:nvSpPr>
          <p:spPr>
            <a:xfrm flipV="1">
              <a:off x="0" y="707"/>
              <a:ext cx="1089" cy="272"/>
            </a:xfrm>
            <a:prstGeom prst="line">
              <a:avLst/>
            </a:prstGeom>
            <a:ln w="57150" cap="flat" cmpd="sng">
              <a:solidFill>
                <a:srgbClr val="00E4A8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3.51364E-7 L 0.44045 0.220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54 0.01803 L 0.52205 -0.007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42"/>
          <p:cNvSpPr txBox="1"/>
          <p:nvPr/>
        </p:nvSpPr>
        <p:spPr>
          <a:xfrm>
            <a:off x="2208213" y="1484313"/>
            <a:ext cx="7239000" cy="52451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一般地，平行线具有如下性质：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67" name="TextBox 25"/>
          <p:cNvSpPr txBox="1"/>
          <p:nvPr/>
        </p:nvSpPr>
        <p:spPr>
          <a:xfrm>
            <a:off x="2279650" y="1989138"/>
            <a:ext cx="8272780" cy="1210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性质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两条平行线被第三条直线所截，同位角相等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简单说成：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两直线平行，同位角相等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.        </a:t>
            </a:r>
            <a:r>
              <a:rPr lang="en-US" altLang="zh-CN" sz="24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 </a:t>
            </a:r>
            <a:endParaRPr lang="en-US" altLang="zh-CN" sz="24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1268" name="Group 25"/>
          <p:cNvGrpSpPr/>
          <p:nvPr/>
        </p:nvGrpSpPr>
        <p:grpSpPr>
          <a:xfrm>
            <a:off x="6816725" y="3141663"/>
            <a:ext cx="3529013" cy="2965450"/>
            <a:chOff x="0" y="0"/>
            <a:chExt cx="2223" cy="1868"/>
          </a:xfrm>
        </p:grpSpPr>
        <p:sp>
          <p:nvSpPr>
            <p:cNvPr id="11269" name="Text Box 26"/>
            <p:cNvSpPr txBox="1"/>
            <p:nvPr/>
          </p:nvSpPr>
          <p:spPr>
            <a:xfrm>
              <a:off x="0" y="952"/>
              <a:ext cx="26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0" name="Line 27"/>
            <p:cNvSpPr/>
            <p:nvPr/>
          </p:nvSpPr>
          <p:spPr>
            <a:xfrm>
              <a:off x="273" y="680"/>
              <a:ext cx="1950" cy="0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1" name="Line 28"/>
            <p:cNvSpPr/>
            <p:nvPr/>
          </p:nvSpPr>
          <p:spPr>
            <a:xfrm>
              <a:off x="46" y="1224"/>
              <a:ext cx="2041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2" name="Line 29"/>
            <p:cNvSpPr/>
            <p:nvPr/>
          </p:nvSpPr>
          <p:spPr>
            <a:xfrm flipH="1">
              <a:off x="590" y="0"/>
              <a:ext cx="816" cy="186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3" name="Arc 30"/>
            <p:cNvSpPr/>
            <p:nvPr/>
          </p:nvSpPr>
          <p:spPr>
            <a:xfrm flipH="1">
              <a:off x="1180" y="453"/>
              <a:ext cx="95" cy="226"/>
            </a:xfrm>
            <a:custGeom>
              <a:avLst/>
              <a:gdLst/>
              <a:ahLst/>
              <a:cxnLst>
                <a:cxn ang="0">
                  <a:pos x="5314" y="35304"/>
                </a:cxn>
                <a:cxn ang="0">
                  <a:pos x="0" y="21116"/>
                </a:cxn>
                <a:cxn ang="0">
                  <a:pos x="17051" y="0"/>
                </a:cxn>
                <a:cxn ang="0">
                  <a:pos x="5314" y="35304"/>
                </a:cxn>
                <a:cxn ang="0">
                  <a:pos x="0" y="21116"/>
                </a:cxn>
                <a:cxn ang="0">
                  <a:pos x="17051" y="0"/>
                </a:cxn>
                <a:cxn ang="0">
                  <a:pos x="21600" y="21116"/>
                </a:cxn>
              </a:cxnLst>
              <a:pathLst>
                <a:path w="21600" h="35305" fill="none">
                  <a:moveTo>
                    <a:pt x="5314" y="35304"/>
                  </a:moveTo>
                  <a:cubicBezTo>
                    <a:pt x="1887" y="31372"/>
                    <a:pt x="0" y="26332"/>
                    <a:pt x="0" y="21116"/>
                  </a:cubicBezTo>
                  <a:cubicBezTo>
                    <a:pt x="-1" y="10939"/>
                    <a:pt x="7102" y="2143"/>
                    <a:pt x="17051" y="0"/>
                  </a:cubicBezTo>
                </a:path>
                <a:path w="21600" h="35305" stroke="0">
                  <a:moveTo>
                    <a:pt x="5314" y="35304"/>
                  </a:moveTo>
                  <a:cubicBezTo>
                    <a:pt x="1887" y="31372"/>
                    <a:pt x="0" y="26332"/>
                    <a:pt x="0" y="21116"/>
                  </a:cubicBezTo>
                  <a:cubicBezTo>
                    <a:pt x="-1" y="10939"/>
                    <a:pt x="7102" y="2143"/>
                    <a:pt x="17051" y="0"/>
                  </a:cubicBezTo>
                  <a:lnTo>
                    <a:pt x="21600" y="21116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4" name="Text Box 31"/>
            <p:cNvSpPr txBox="1"/>
            <p:nvPr/>
          </p:nvSpPr>
          <p:spPr>
            <a:xfrm>
              <a:off x="1270" y="301"/>
              <a:ext cx="23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5" name="Text Box 32"/>
            <p:cNvSpPr txBox="1"/>
            <p:nvPr/>
          </p:nvSpPr>
          <p:spPr>
            <a:xfrm>
              <a:off x="1085" y="907"/>
              <a:ext cx="23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6" name="Text Box 33"/>
            <p:cNvSpPr txBox="1"/>
            <p:nvPr/>
          </p:nvSpPr>
          <p:spPr>
            <a:xfrm>
              <a:off x="91" y="408"/>
              <a:ext cx="26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7" name="Text Box 34"/>
            <p:cNvSpPr txBox="1"/>
            <p:nvPr/>
          </p:nvSpPr>
          <p:spPr>
            <a:xfrm>
              <a:off x="681" y="1578"/>
              <a:ext cx="26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8" name="Arc 35"/>
            <p:cNvSpPr/>
            <p:nvPr/>
          </p:nvSpPr>
          <p:spPr>
            <a:xfrm flipH="1">
              <a:off x="953" y="998"/>
              <a:ext cx="95" cy="226"/>
            </a:xfrm>
            <a:custGeom>
              <a:avLst/>
              <a:gdLst/>
              <a:ahLst/>
              <a:cxnLst>
                <a:cxn ang="0">
                  <a:pos x="5314" y="35304"/>
                </a:cxn>
                <a:cxn ang="0">
                  <a:pos x="0" y="21116"/>
                </a:cxn>
                <a:cxn ang="0">
                  <a:pos x="17051" y="0"/>
                </a:cxn>
                <a:cxn ang="0">
                  <a:pos x="5314" y="35304"/>
                </a:cxn>
                <a:cxn ang="0">
                  <a:pos x="0" y="21116"/>
                </a:cxn>
                <a:cxn ang="0">
                  <a:pos x="17051" y="0"/>
                </a:cxn>
                <a:cxn ang="0">
                  <a:pos x="21600" y="21116"/>
                </a:cxn>
              </a:cxnLst>
              <a:pathLst>
                <a:path w="21600" h="35305" fill="none">
                  <a:moveTo>
                    <a:pt x="5314" y="35304"/>
                  </a:moveTo>
                  <a:cubicBezTo>
                    <a:pt x="1887" y="31372"/>
                    <a:pt x="0" y="26332"/>
                    <a:pt x="0" y="21116"/>
                  </a:cubicBezTo>
                  <a:cubicBezTo>
                    <a:pt x="-1" y="10939"/>
                    <a:pt x="7102" y="2143"/>
                    <a:pt x="17051" y="0"/>
                  </a:cubicBezTo>
                </a:path>
                <a:path w="21600" h="35305" stroke="0">
                  <a:moveTo>
                    <a:pt x="5314" y="35304"/>
                  </a:moveTo>
                  <a:cubicBezTo>
                    <a:pt x="1887" y="31372"/>
                    <a:pt x="0" y="26332"/>
                    <a:pt x="0" y="21116"/>
                  </a:cubicBezTo>
                  <a:cubicBezTo>
                    <a:pt x="-1" y="10939"/>
                    <a:pt x="7102" y="2143"/>
                    <a:pt x="17051" y="0"/>
                  </a:cubicBezTo>
                  <a:lnTo>
                    <a:pt x="21600" y="21116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279" name="Text Box 20"/>
          <p:cNvSpPr txBox="1"/>
          <p:nvPr/>
        </p:nvSpPr>
        <p:spPr>
          <a:xfrm>
            <a:off x="2360613" y="4537075"/>
            <a:ext cx="4713287" cy="12299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∠1=∠2  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（两直线平行，同位角相等）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0" name="Text Box 21"/>
          <p:cNvSpPr txBox="1"/>
          <p:nvPr/>
        </p:nvSpPr>
        <p:spPr>
          <a:xfrm>
            <a:off x="2360613" y="3860800"/>
            <a:ext cx="2714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1" name="Text Box 24"/>
          <p:cNvSpPr txBox="1"/>
          <p:nvPr/>
        </p:nvSpPr>
        <p:spPr>
          <a:xfrm>
            <a:off x="1882775" y="3213100"/>
            <a:ext cx="2474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应用格式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2" name="圆角矩形 31"/>
          <p:cNvSpPr/>
          <p:nvPr/>
        </p:nvSpPr>
        <p:spPr>
          <a:xfrm>
            <a:off x="2135188" y="83661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1279" grpId="0"/>
      <p:bldP spid="11280" grpId="0"/>
      <p:bldP spid="112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Box 25"/>
          <p:cNvSpPr txBox="1"/>
          <p:nvPr/>
        </p:nvSpPr>
        <p:spPr>
          <a:xfrm>
            <a:off x="1958975" y="1495425"/>
            <a:ext cx="856615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在上一节中，我们利用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同位角相等，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两直线平行线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推出了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内错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角相等，两直线平行线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，类似的，已知两直线平行，同位角相等，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那么能否得到内错角之间的数量关系？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1838325" y="579438"/>
            <a:ext cx="3947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二、平行线的基本性质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3"/>
          <p:cNvSpPr/>
          <p:nvPr/>
        </p:nvSpPr>
        <p:spPr>
          <a:xfrm>
            <a:off x="1608138" y="981075"/>
            <a:ext cx="8389937" cy="7207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如图，已知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那么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相等吗？为什么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1609725" y="1782763"/>
            <a:ext cx="6789738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a∥b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∴∠1=∠2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1=∠3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对顶角相等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),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 ∠2=∠3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等量代换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316" name="Group 8"/>
          <p:cNvGrpSpPr/>
          <p:nvPr/>
        </p:nvGrpSpPr>
        <p:grpSpPr>
          <a:xfrm>
            <a:off x="7031038" y="2638425"/>
            <a:ext cx="3529012" cy="2963861"/>
            <a:chOff x="0" y="0"/>
            <a:chExt cx="2223" cy="1868"/>
          </a:xfrm>
        </p:grpSpPr>
        <p:grpSp>
          <p:nvGrpSpPr>
            <p:cNvPr id="13317" name="Group 9"/>
            <p:cNvGrpSpPr/>
            <p:nvPr/>
          </p:nvGrpSpPr>
          <p:grpSpPr>
            <a:xfrm>
              <a:off x="0" y="0"/>
              <a:ext cx="2223" cy="1868"/>
              <a:chOff x="0" y="0"/>
              <a:chExt cx="2223" cy="1868"/>
            </a:xfrm>
          </p:grpSpPr>
          <p:sp>
            <p:nvSpPr>
              <p:cNvPr id="13318" name="Text Box 10"/>
              <p:cNvSpPr txBox="1"/>
              <p:nvPr/>
            </p:nvSpPr>
            <p:spPr>
              <a:xfrm>
                <a:off x="0" y="953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Line 11"/>
              <p:cNvSpPr/>
              <p:nvPr/>
            </p:nvSpPr>
            <p:spPr>
              <a:xfrm>
                <a:off x="273" y="680"/>
                <a:ext cx="1950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3320" name="Line 12"/>
              <p:cNvSpPr/>
              <p:nvPr/>
            </p:nvSpPr>
            <p:spPr>
              <a:xfrm>
                <a:off x="46" y="1224"/>
                <a:ext cx="2041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3321" name="Line 13"/>
              <p:cNvSpPr/>
              <p:nvPr/>
            </p:nvSpPr>
            <p:spPr>
              <a:xfrm flipH="1">
                <a:off x="590" y="0"/>
                <a:ext cx="816" cy="186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3322" name="Arc 14"/>
              <p:cNvSpPr/>
              <p:nvPr/>
            </p:nvSpPr>
            <p:spPr>
              <a:xfrm flipH="1">
                <a:off x="1180" y="453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3" name="Text Box 15"/>
              <p:cNvSpPr txBox="1"/>
              <p:nvPr/>
            </p:nvSpPr>
            <p:spPr>
              <a:xfrm>
                <a:off x="1270" y="301"/>
                <a:ext cx="23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4" name="Text Box 16"/>
              <p:cNvSpPr txBox="1"/>
              <p:nvPr/>
            </p:nvSpPr>
            <p:spPr>
              <a:xfrm>
                <a:off x="1085" y="907"/>
                <a:ext cx="23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5" name="Text Box 17"/>
              <p:cNvSpPr txBox="1"/>
              <p:nvPr/>
            </p:nvSpPr>
            <p:spPr>
              <a:xfrm>
                <a:off x="91" y="40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6" name="Text Box 18"/>
              <p:cNvSpPr txBox="1"/>
              <p:nvPr/>
            </p:nvSpPr>
            <p:spPr>
              <a:xfrm>
                <a:off x="681" y="157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7" name="Arc 19"/>
              <p:cNvSpPr/>
              <p:nvPr/>
            </p:nvSpPr>
            <p:spPr>
              <a:xfrm flipH="1">
                <a:off x="953" y="998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328" name="Arc 20"/>
            <p:cNvSpPr/>
            <p:nvPr/>
          </p:nvSpPr>
          <p:spPr>
            <a:xfrm rot="1499792">
              <a:off x="886" y="702"/>
              <a:ext cx="203" cy="160"/>
            </a:xfrm>
            <a:custGeom>
              <a:avLst/>
              <a:gdLst/>
              <a:ahLst/>
              <a:cxnLst>
                <a:cxn ang="0">
                  <a:pos x="15505" y="20735"/>
                </a:cxn>
                <a:cxn ang="0">
                  <a:pos x="0" y="1411"/>
                </a:cxn>
                <a:cxn ang="0">
                  <a:pos x="15505" y="20735"/>
                </a:cxn>
                <a:cxn ang="0">
                  <a:pos x="0" y="1411"/>
                </a:cxn>
                <a:cxn ang="0">
                  <a:pos x="21554" y="0"/>
                </a:cxn>
              </a:cxnLst>
              <a:pathLst>
                <a:path w="21554" h="20736" fill="none">
                  <a:moveTo>
                    <a:pt x="15505" y="20735"/>
                  </a:moveTo>
                  <a:cubicBezTo>
                    <a:pt x="6789" y="18193"/>
                    <a:pt x="593" y="10471"/>
                    <a:pt x="0" y="1411"/>
                  </a:cubicBezTo>
                </a:path>
                <a:path w="21554" h="20736" stroke="0">
                  <a:moveTo>
                    <a:pt x="15505" y="20735"/>
                  </a:moveTo>
                  <a:cubicBezTo>
                    <a:pt x="6789" y="18193"/>
                    <a:pt x="593" y="10471"/>
                    <a:pt x="0" y="1411"/>
                  </a:cubicBezTo>
                  <a:lnTo>
                    <a:pt x="21554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9" name="Text Box 21"/>
            <p:cNvSpPr txBox="1"/>
            <p:nvPr/>
          </p:nvSpPr>
          <p:spPr>
            <a:xfrm>
              <a:off x="715" y="710"/>
              <a:ext cx="19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5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5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5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15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5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5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15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1752600" y="1752600"/>
            <a:ext cx="822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TextBox 56"/>
          <p:cNvSpPr txBox="1"/>
          <p:nvPr/>
        </p:nvSpPr>
        <p:spPr>
          <a:xfrm>
            <a:off x="2135188" y="1484313"/>
            <a:ext cx="8432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性质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两条平行线被第三条直线所截，内错角相等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简单说成：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两直线平行，内错角相等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  </a:t>
            </a:r>
            <a:r>
              <a:rPr lang="en-US" altLang="zh-CN" sz="24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               </a:t>
            </a:r>
            <a:endParaRPr lang="en-US" altLang="zh-CN" sz="24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40" name="Group 8"/>
          <p:cNvGrpSpPr/>
          <p:nvPr/>
        </p:nvGrpSpPr>
        <p:grpSpPr>
          <a:xfrm>
            <a:off x="6672263" y="2852738"/>
            <a:ext cx="3529012" cy="2965450"/>
            <a:chOff x="0" y="0"/>
            <a:chExt cx="2223" cy="1868"/>
          </a:xfrm>
        </p:grpSpPr>
        <p:grpSp>
          <p:nvGrpSpPr>
            <p:cNvPr id="14341" name="Group 9"/>
            <p:cNvGrpSpPr/>
            <p:nvPr/>
          </p:nvGrpSpPr>
          <p:grpSpPr>
            <a:xfrm>
              <a:off x="0" y="0"/>
              <a:ext cx="2223" cy="1868"/>
              <a:chOff x="0" y="0"/>
              <a:chExt cx="2223" cy="1868"/>
            </a:xfrm>
          </p:grpSpPr>
          <p:sp>
            <p:nvSpPr>
              <p:cNvPr id="14342" name="Text Box 10"/>
              <p:cNvSpPr txBox="1"/>
              <p:nvPr/>
            </p:nvSpPr>
            <p:spPr>
              <a:xfrm>
                <a:off x="0" y="952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3" name="Line 11"/>
              <p:cNvSpPr/>
              <p:nvPr/>
            </p:nvSpPr>
            <p:spPr>
              <a:xfrm>
                <a:off x="273" y="680"/>
                <a:ext cx="1950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4344" name="Line 12"/>
              <p:cNvSpPr/>
              <p:nvPr/>
            </p:nvSpPr>
            <p:spPr>
              <a:xfrm>
                <a:off x="46" y="1224"/>
                <a:ext cx="2041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4345" name="Line 13"/>
              <p:cNvSpPr/>
              <p:nvPr/>
            </p:nvSpPr>
            <p:spPr>
              <a:xfrm flipH="1">
                <a:off x="590" y="0"/>
                <a:ext cx="816" cy="186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4346" name="Arc 14"/>
              <p:cNvSpPr/>
              <p:nvPr/>
            </p:nvSpPr>
            <p:spPr>
              <a:xfrm flipH="1">
                <a:off x="1180" y="453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4347" name="Text Box 15"/>
              <p:cNvSpPr txBox="1"/>
              <p:nvPr/>
            </p:nvSpPr>
            <p:spPr>
              <a:xfrm>
                <a:off x="1270" y="301"/>
                <a:ext cx="23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8" name="Text Box 16"/>
              <p:cNvSpPr txBox="1"/>
              <p:nvPr/>
            </p:nvSpPr>
            <p:spPr>
              <a:xfrm>
                <a:off x="1085" y="907"/>
                <a:ext cx="23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9" name="Text Box 17"/>
              <p:cNvSpPr txBox="1"/>
              <p:nvPr/>
            </p:nvSpPr>
            <p:spPr>
              <a:xfrm>
                <a:off x="91" y="40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0" name="Text Box 18"/>
              <p:cNvSpPr txBox="1"/>
              <p:nvPr/>
            </p:nvSpPr>
            <p:spPr>
              <a:xfrm>
                <a:off x="681" y="157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  <p:sp>
            <p:nvSpPr>
              <p:cNvPr id="14351" name="Arc 19"/>
              <p:cNvSpPr/>
              <p:nvPr/>
            </p:nvSpPr>
            <p:spPr>
              <a:xfrm flipH="1">
                <a:off x="953" y="998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4352" name="Arc 20"/>
            <p:cNvSpPr/>
            <p:nvPr/>
          </p:nvSpPr>
          <p:spPr>
            <a:xfrm rot="1499792">
              <a:off x="886" y="702"/>
              <a:ext cx="203" cy="160"/>
            </a:xfrm>
            <a:custGeom>
              <a:avLst/>
              <a:gdLst/>
              <a:ahLst/>
              <a:cxnLst>
                <a:cxn ang="0">
                  <a:pos x="15505" y="20735"/>
                </a:cxn>
                <a:cxn ang="0">
                  <a:pos x="0" y="1411"/>
                </a:cxn>
                <a:cxn ang="0">
                  <a:pos x="15505" y="20735"/>
                </a:cxn>
                <a:cxn ang="0">
                  <a:pos x="0" y="1411"/>
                </a:cxn>
                <a:cxn ang="0">
                  <a:pos x="21554" y="0"/>
                </a:cxn>
              </a:cxnLst>
              <a:pathLst>
                <a:path w="21554" h="20736" fill="none">
                  <a:moveTo>
                    <a:pt x="15505" y="20735"/>
                  </a:moveTo>
                  <a:cubicBezTo>
                    <a:pt x="6789" y="18193"/>
                    <a:pt x="593" y="10471"/>
                    <a:pt x="0" y="1411"/>
                  </a:cubicBezTo>
                </a:path>
                <a:path w="21554" h="20736" stroke="0">
                  <a:moveTo>
                    <a:pt x="15505" y="20735"/>
                  </a:moveTo>
                  <a:cubicBezTo>
                    <a:pt x="6789" y="18193"/>
                    <a:pt x="593" y="10471"/>
                    <a:pt x="0" y="1411"/>
                  </a:cubicBezTo>
                  <a:lnTo>
                    <a:pt x="21554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3" name="Text Box 21"/>
            <p:cNvSpPr txBox="1"/>
            <p:nvPr/>
          </p:nvSpPr>
          <p:spPr>
            <a:xfrm>
              <a:off x="715" y="710"/>
              <a:ext cx="19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4" name="Text Box 20"/>
          <p:cNvSpPr txBox="1"/>
          <p:nvPr/>
        </p:nvSpPr>
        <p:spPr>
          <a:xfrm>
            <a:off x="2208213" y="4040188"/>
            <a:ext cx="4711700" cy="1691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（两直线平行，内错角相等）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55" name="Text Box 21"/>
          <p:cNvSpPr txBox="1"/>
          <p:nvPr/>
        </p:nvSpPr>
        <p:spPr>
          <a:xfrm>
            <a:off x="2208213" y="3463925"/>
            <a:ext cx="27225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a∥b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56" name="Text Box 24"/>
          <p:cNvSpPr txBox="1"/>
          <p:nvPr/>
        </p:nvSpPr>
        <p:spPr>
          <a:xfrm>
            <a:off x="1127125" y="2924175"/>
            <a:ext cx="36020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应用格式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57" name="圆角矩形 31"/>
          <p:cNvSpPr/>
          <p:nvPr/>
        </p:nvSpPr>
        <p:spPr>
          <a:xfrm>
            <a:off x="2135188" y="83661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54" grpId="0"/>
      <p:bldP spid="14355" grpId="0"/>
      <p:bldP spid="143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4"/>
          <p:cNvSpPr/>
          <p:nvPr/>
        </p:nvSpPr>
        <p:spPr>
          <a:xfrm>
            <a:off x="1884363" y="2041525"/>
            <a:ext cx="81359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那么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有什么关系呢？为什么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363" name="Group 8"/>
          <p:cNvGrpSpPr/>
          <p:nvPr/>
        </p:nvGrpSpPr>
        <p:grpSpPr>
          <a:xfrm>
            <a:off x="6959600" y="3411538"/>
            <a:ext cx="3529013" cy="2965450"/>
            <a:chOff x="0" y="0"/>
            <a:chExt cx="2223" cy="1868"/>
          </a:xfrm>
        </p:grpSpPr>
        <p:grpSp>
          <p:nvGrpSpPr>
            <p:cNvPr id="15364" name="Group 9"/>
            <p:cNvGrpSpPr/>
            <p:nvPr/>
          </p:nvGrpSpPr>
          <p:grpSpPr>
            <a:xfrm>
              <a:off x="0" y="0"/>
              <a:ext cx="2223" cy="1868"/>
              <a:chOff x="0" y="0"/>
              <a:chExt cx="2223" cy="1868"/>
            </a:xfrm>
          </p:grpSpPr>
          <p:sp>
            <p:nvSpPr>
              <p:cNvPr id="15365" name="Text Box 10"/>
              <p:cNvSpPr txBox="1"/>
              <p:nvPr/>
            </p:nvSpPr>
            <p:spPr>
              <a:xfrm>
                <a:off x="0" y="952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6" name="Line 11"/>
              <p:cNvSpPr/>
              <p:nvPr/>
            </p:nvSpPr>
            <p:spPr>
              <a:xfrm>
                <a:off x="273" y="680"/>
                <a:ext cx="1950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5367" name="Line 12"/>
              <p:cNvSpPr/>
              <p:nvPr/>
            </p:nvSpPr>
            <p:spPr>
              <a:xfrm>
                <a:off x="46" y="1224"/>
                <a:ext cx="2041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5368" name="Line 13"/>
              <p:cNvSpPr/>
              <p:nvPr/>
            </p:nvSpPr>
            <p:spPr>
              <a:xfrm flipH="1">
                <a:off x="590" y="0"/>
                <a:ext cx="816" cy="186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5369" name="Arc 14"/>
              <p:cNvSpPr/>
              <p:nvPr/>
            </p:nvSpPr>
            <p:spPr>
              <a:xfrm flipH="1">
                <a:off x="1180" y="453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0" name="Text Box 15"/>
              <p:cNvSpPr txBox="1"/>
              <p:nvPr/>
            </p:nvSpPr>
            <p:spPr>
              <a:xfrm>
                <a:off x="1270" y="301"/>
                <a:ext cx="23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1" name="Text Box 16"/>
              <p:cNvSpPr txBox="1"/>
              <p:nvPr/>
            </p:nvSpPr>
            <p:spPr>
              <a:xfrm>
                <a:off x="1085" y="907"/>
                <a:ext cx="23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2" name="Text Box 17"/>
              <p:cNvSpPr txBox="1"/>
              <p:nvPr/>
            </p:nvSpPr>
            <p:spPr>
              <a:xfrm>
                <a:off x="91" y="40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3" name="Text Box 18"/>
              <p:cNvSpPr txBox="1"/>
              <p:nvPr/>
            </p:nvSpPr>
            <p:spPr>
              <a:xfrm>
                <a:off x="681" y="157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4" name="Arc 19"/>
              <p:cNvSpPr/>
              <p:nvPr/>
            </p:nvSpPr>
            <p:spPr>
              <a:xfrm flipH="1">
                <a:off x="953" y="998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5375" name="Group 20"/>
            <p:cNvGrpSpPr/>
            <p:nvPr/>
          </p:nvGrpSpPr>
          <p:grpSpPr>
            <a:xfrm>
              <a:off x="924" y="591"/>
              <a:ext cx="534" cy="424"/>
              <a:chOff x="0" y="0"/>
              <a:chExt cx="534" cy="424"/>
            </a:xfrm>
          </p:grpSpPr>
          <p:sp>
            <p:nvSpPr>
              <p:cNvPr id="15376" name="Text Box 21"/>
              <p:cNvSpPr txBox="1"/>
              <p:nvPr/>
            </p:nvSpPr>
            <p:spPr>
              <a:xfrm>
                <a:off x="171" y="134"/>
                <a:ext cx="363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4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7" name="Arc 22"/>
              <p:cNvSpPr/>
              <p:nvPr/>
            </p:nvSpPr>
            <p:spPr>
              <a:xfrm rot="2186558">
                <a:off x="0" y="0"/>
                <a:ext cx="313" cy="198"/>
              </a:xfrm>
              <a:custGeom>
                <a:avLst/>
                <a:gdLst/>
                <a:ahLst/>
                <a:cxnLst>
                  <a:cxn ang="0">
                    <a:pos x="19440" y="-1"/>
                  </a:cxn>
                  <a:cxn ang="0">
                    <a:pos x="21600" y="9415"/>
                  </a:cxn>
                  <a:cxn ang="0">
                    <a:pos x="14088" y="25787"/>
                  </a:cxn>
                  <a:cxn ang="0">
                    <a:pos x="19440" y="-1"/>
                  </a:cxn>
                  <a:cxn ang="0">
                    <a:pos x="21600" y="9415"/>
                  </a:cxn>
                  <a:cxn ang="0">
                    <a:pos x="14088" y="25787"/>
                  </a:cxn>
                  <a:cxn ang="0">
                    <a:pos x="0" y="9415"/>
                  </a:cxn>
                </a:cxnLst>
                <a:pathLst>
                  <a:path w="21600" h="25788" fill="none">
                    <a:moveTo>
                      <a:pt x="19440" y="-1"/>
                    </a:moveTo>
                    <a:cubicBezTo>
                      <a:pt x="20861" y="2935"/>
                      <a:pt x="21600" y="6153"/>
                      <a:pt x="21600" y="9415"/>
                    </a:cubicBezTo>
                    <a:cubicBezTo>
                      <a:pt x="21600" y="15705"/>
                      <a:pt x="18857" y="21684"/>
                      <a:pt x="14088" y="25787"/>
                    </a:cubicBezTo>
                  </a:path>
                  <a:path w="21600" h="25788" stroke="0">
                    <a:moveTo>
                      <a:pt x="19440" y="-1"/>
                    </a:moveTo>
                    <a:cubicBezTo>
                      <a:pt x="20861" y="2935"/>
                      <a:pt x="21600" y="6153"/>
                      <a:pt x="21600" y="9415"/>
                    </a:cubicBezTo>
                    <a:cubicBezTo>
                      <a:pt x="21600" y="15705"/>
                      <a:pt x="18857" y="21684"/>
                      <a:pt x="14088" y="25787"/>
                    </a:cubicBezTo>
                    <a:lnTo>
                      <a:pt x="0" y="9415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5378" name="Rectangle 3"/>
          <p:cNvSpPr/>
          <p:nvPr/>
        </p:nvSpPr>
        <p:spPr>
          <a:xfrm>
            <a:off x="1670050" y="2640013"/>
            <a:ext cx="4122738" cy="719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（已知）,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9" name="Rectangle 23"/>
          <p:cNvSpPr/>
          <p:nvPr/>
        </p:nvSpPr>
        <p:spPr>
          <a:xfrm>
            <a:off x="2665413" y="3143250"/>
            <a:ext cx="53136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1=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（两直线平行，同位角相等）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b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80" name="Rectangle 24"/>
          <p:cNvSpPr/>
          <p:nvPr/>
        </p:nvSpPr>
        <p:spPr>
          <a:xfrm>
            <a:off x="2641600" y="4008438"/>
            <a:ext cx="511175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1+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4=180°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（邻补角定义）,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81" name="Rectangle 25"/>
          <p:cNvSpPr/>
          <p:nvPr/>
        </p:nvSpPr>
        <p:spPr>
          <a:xfrm>
            <a:off x="2614613" y="5140325"/>
            <a:ext cx="34813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2+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Symbol" panose="05050102010706020507" pitchFamily="2" charset="2"/>
              </a:rPr>
              <a:t>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4=180°</a:t>
            </a:r>
            <a:b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（等量代换）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82" name="文本框 1"/>
          <p:cNvSpPr txBox="1"/>
          <p:nvPr/>
        </p:nvSpPr>
        <p:spPr>
          <a:xfrm>
            <a:off x="1790700" y="927100"/>
            <a:ext cx="86995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类似的，已知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两直线平行，能否可以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得到同旁内角之间的数量关系？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3" name="文本框 1"/>
          <p:cNvSpPr txBox="1"/>
          <p:nvPr/>
        </p:nvSpPr>
        <p:spPr>
          <a:xfrm>
            <a:off x="1644650" y="427038"/>
            <a:ext cx="3947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三、平行线的基本性质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78" grpId="0"/>
      <p:bldP spid="15379" grpId="0"/>
      <p:bldP spid="15380" grpId="0"/>
      <p:bldP spid="15381" grpId="0"/>
      <p:bldP spid="153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Box 17"/>
          <p:cNvSpPr txBox="1"/>
          <p:nvPr/>
        </p:nvSpPr>
        <p:spPr>
          <a:xfrm>
            <a:off x="1758950" y="1444625"/>
            <a:ext cx="88328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性质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两条平行线被第三条直线所截，同旁内角互补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简单说成：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两直线平行，同旁内角互补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        </a:t>
            </a:r>
            <a:r>
              <a:rPr lang="en-US" altLang="zh-CN" sz="24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en-US" altLang="zh-CN" sz="24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6387" name="Group 8"/>
          <p:cNvGrpSpPr/>
          <p:nvPr/>
        </p:nvGrpSpPr>
        <p:grpSpPr>
          <a:xfrm>
            <a:off x="6672263" y="2420938"/>
            <a:ext cx="3529012" cy="2965450"/>
            <a:chOff x="0" y="0"/>
            <a:chExt cx="2223" cy="1868"/>
          </a:xfrm>
        </p:grpSpPr>
        <p:grpSp>
          <p:nvGrpSpPr>
            <p:cNvPr id="16388" name="Group 9"/>
            <p:cNvGrpSpPr/>
            <p:nvPr/>
          </p:nvGrpSpPr>
          <p:grpSpPr>
            <a:xfrm>
              <a:off x="0" y="0"/>
              <a:ext cx="2223" cy="1868"/>
              <a:chOff x="0" y="0"/>
              <a:chExt cx="2223" cy="1868"/>
            </a:xfrm>
          </p:grpSpPr>
          <p:sp>
            <p:nvSpPr>
              <p:cNvPr id="16389" name="Text Box 10"/>
              <p:cNvSpPr txBox="1"/>
              <p:nvPr/>
            </p:nvSpPr>
            <p:spPr>
              <a:xfrm>
                <a:off x="0" y="952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0" name="Line 11"/>
              <p:cNvSpPr/>
              <p:nvPr/>
            </p:nvSpPr>
            <p:spPr>
              <a:xfrm>
                <a:off x="273" y="680"/>
                <a:ext cx="1950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6391" name="Line 12"/>
              <p:cNvSpPr/>
              <p:nvPr/>
            </p:nvSpPr>
            <p:spPr>
              <a:xfrm>
                <a:off x="46" y="1224"/>
                <a:ext cx="2041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6392" name="Line 13"/>
              <p:cNvSpPr/>
              <p:nvPr/>
            </p:nvSpPr>
            <p:spPr>
              <a:xfrm flipH="1">
                <a:off x="590" y="0"/>
                <a:ext cx="816" cy="186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6393" name="Arc 14"/>
              <p:cNvSpPr/>
              <p:nvPr/>
            </p:nvSpPr>
            <p:spPr>
              <a:xfrm flipH="1">
                <a:off x="1180" y="453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394" name="Text Box 15"/>
              <p:cNvSpPr txBox="1"/>
              <p:nvPr/>
            </p:nvSpPr>
            <p:spPr>
              <a:xfrm>
                <a:off x="1270" y="301"/>
                <a:ext cx="23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5" name="Text Box 16"/>
              <p:cNvSpPr txBox="1"/>
              <p:nvPr/>
            </p:nvSpPr>
            <p:spPr>
              <a:xfrm>
                <a:off x="1085" y="907"/>
                <a:ext cx="23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6" name="Text Box 17"/>
              <p:cNvSpPr txBox="1"/>
              <p:nvPr/>
            </p:nvSpPr>
            <p:spPr>
              <a:xfrm>
                <a:off x="91" y="40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Text Box 18"/>
              <p:cNvSpPr txBox="1"/>
              <p:nvPr/>
            </p:nvSpPr>
            <p:spPr>
              <a:xfrm>
                <a:off x="681" y="1578"/>
                <a:ext cx="26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Arc 19"/>
              <p:cNvSpPr/>
              <p:nvPr/>
            </p:nvSpPr>
            <p:spPr>
              <a:xfrm flipH="1">
                <a:off x="953" y="998"/>
                <a:ext cx="95" cy="226"/>
              </a:xfrm>
              <a:custGeom>
                <a:avLst/>
                <a:gdLst/>
                <a:ahLst/>
                <a:cxnLst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5314" y="35304"/>
                  </a:cxn>
                  <a:cxn ang="0">
                    <a:pos x="0" y="21116"/>
                  </a:cxn>
                  <a:cxn ang="0">
                    <a:pos x="17051" y="0"/>
                  </a:cxn>
                  <a:cxn ang="0">
                    <a:pos x="21600" y="21116"/>
                  </a:cxn>
                </a:cxnLst>
                <a:pathLst>
                  <a:path w="21600" h="35305" fill="none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</a:path>
                  <a:path w="21600" h="35305" stroke="0">
                    <a:moveTo>
                      <a:pt x="5314" y="35304"/>
                    </a:moveTo>
                    <a:cubicBezTo>
                      <a:pt x="1887" y="31372"/>
                      <a:pt x="0" y="26332"/>
                      <a:pt x="0" y="21116"/>
                    </a:cubicBezTo>
                    <a:cubicBezTo>
                      <a:pt x="-1" y="10939"/>
                      <a:pt x="7102" y="2143"/>
                      <a:pt x="17051" y="0"/>
                    </a:cubicBezTo>
                    <a:lnTo>
                      <a:pt x="21600" y="21116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6399" name="Group 20"/>
            <p:cNvGrpSpPr/>
            <p:nvPr/>
          </p:nvGrpSpPr>
          <p:grpSpPr>
            <a:xfrm>
              <a:off x="904" y="599"/>
              <a:ext cx="554" cy="416"/>
              <a:chOff x="0" y="0"/>
              <a:chExt cx="554" cy="416"/>
            </a:xfrm>
          </p:grpSpPr>
          <p:sp>
            <p:nvSpPr>
              <p:cNvPr id="16400" name="Text Box 21"/>
              <p:cNvSpPr txBox="1"/>
              <p:nvPr/>
            </p:nvSpPr>
            <p:spPr>
              <a:xfrm>
                <a:off x="191" y="126"/>
                <a:ext cx="363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4</a:t>
                </a:r>
                <a:endPara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1" name="Arc 22"/>
              <p:cNvSpPr/>
              <p:nvPr/>
            </p:nvSpPr>
            <p:spPr>
              <a:xfrm rot="2186558">
                <a:off x="0" y="0"/>
                <a:ext cx="314" cy="198"/>
              </a:xfrm>
              <a:custGeom>
                <a:avLst/>
                <a:gdLst/>
                <a:ahLst/>
                <a:cxnLst>
                  <a:cxn ang="0">
                    <a:pos x="19440" y="-1"/>
                  </a:cxn>
                  <a:cxn ang="0">
                    <a:pos x="21600" y="9415"/>
                  </a:cxn>
                  <a:cxn ang="0">
                    <a:pos x="14088" y="25787"/>
                  </a:cxn>
                  <a:cxn ang="0">
                    <a:pos x="19440" y="-1"/>
                  </a:cxn>
                  <a:cxn ang="0">
                    <a:pos x="21600" y="9415"/>
                  </a:cxn>
                  <a:cxn ang="0">
                    <a:pos x="14088" y="25787"/>
                  </a:cxn>
                  <a:cxn ang="0">
                    <a:pos x="0" y="9415"/>
                  </a:cxn>
                </a:cxnLst>
                <a:pathLst>
                  <a:path w="21600" h="25788" fill="none">
                    <a:moveTo>
                      <a:pt x="19440" y="-1"/>
                    </a:moveTo>
                    <a:cubicBezTo>
                      <a:pt x="20861" y="2935"/>
                      <a:pt x="21600" y="6153"/>
                      <a:pt x="21600" y="9415"/>
                    </a:cubicBezTo>
                    <a:cubicBezTo>
                      <a:pt x="21600" y="15705"/>
                      <a:pt x="18857" y="21684"/>
                      <a:pt x="14088" y="25787"/>
                    </a:cubicBezTo>
                  </a:path>
                  <a:path w="21600" h="25788" stroke="0">
                    <a:moveTo>
                      <a:pt x="19440" y="-1"/>
                    </a:moveTo>
                    <a:cubicBezTo>
                      <a:pt x="20861" y="2935"/>
                      <a:pt x="21600" y="6153"/>
                      <a:pt x="21600" y="9415"/>
                    </a:cubicBezTo>
                    <a:cubicBezTo>
                      <a:pt x="21600" y="15705"/>
                      <a:pt x="18857" y="21684"/>
                      <a:pt x="14088" y="25787"/>
                    </a:cubicBezTo>
                    <a:lnTo>
                      <a:pt x="0" y="9415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6402" name="Text Box 20"/>
          <p:cNvSpPr txBox="1"/>
          <p:nvPr/>
        </p:nvSpPr>
        <p:spPr>
          <a:xfrm>
            <a:off x="2208213" y="4040188"/>
            <a:ext cx="4711700" cy="1599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（两直线平行，内错角相等）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03" name="Text Box 21"/>
          <p:cNvSpPr txBox="1"/>
          <p:nvPr/>
        </p:nvSpPr>
        <p:spPr>
          <a:xfrm>
            <a:off x="2208213" y="3463925"/>
            <a:ext cx="28146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a∥b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（已知）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04" name="Text Box 24"/>
          <p:cNvSpPr txBox="1"/>
          <p:nvPr/>
        </p:nvSpPr>
        <p:spPr>
          <a:xfrm>
            <a:off x="1835150" y="2898775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应用格式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05" name="圆角矩形 31"/>
          <p:cNvSpPr/>
          <p:nvPr/>
        </p:nvSpPr>
        <p:spPr>
          <a:xfrm>
            <a:off x="2135188" y="83661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402" grpId="0"/>
      <p:bldP spid="16403" grpId="0"/>
      <p:bldP spid="164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5"/>
          <p:cNvSpPr txBox="1"/>
          <p:nvPr/>
        </p:nvSpPr>
        <p:spPr>
          <a:xfrm>
            <a:off x="1776413" y="1077913"/>
            <a:ext cx="882015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如图，是一块梯形铁片的残余部分，量得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=100°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=115°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，梯形的另外两个角分别是多少度？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411" name="组合 39"/>
          <p:cNvGrpSpPr/>
          <p:nvPr/>
        </p:nvGrpSpPr>
        <p:grpSpPr>
          <a:xfrm>
            <a:off x="7894638" y="2997200"/>
            <a:ext cx="3432175" cy="1987550"/>
            <a:chOff x="0" y="0"/>
            <a:chExt cx="3374602" cy="1987111"/>
          </a:xfrm>
        </p:grpSpPr>
        <p:grpSp>
          <p:nvGrpSpPr>
            <p:cNvPr id="17412" name="Group 6"/>
            <p:cNvGrpSpPr/>
            <p:nvPr/>
          </p:nvGrpSpPr>
          <p:grpSpPr>
            <a:xfrm>
              <a:off x="0" y="0"/>
              <a:ext cx="3374602" cy="1987111"/>
              <a:chOff x="0" y="0"/>
              <a:chExt cx="3935" cy="2393"/>
            </a:xfrm>
          </p:grpSpPr>
          <p:pic>
            <p:nvPicPr>
              <p:cNvPr id="17413" name="Picture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0800000">
                <a:off x="266" y="53"/>
                <a:ext cx="2656" cy="19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4" name="Text Box 8"/>
              <p:cNvSpPr txBox="1"/>
              <p:nvPr/>
            </p:nvSpPr>
            <p:spPr>
              <a:xfrm>
                <a:off x="626" y="1613"/>
                <a:ext cx="720" cy="6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  <p:sp>
            <p:nvSpPr>
              <p:cNvPr id="17415" name="Text Box 9"/>
              <p:cNvSpPr txBox="1"/>
              <p:nvPr/>
            </p:nvSpPr>
            <p:spPr>
              <a:xfrm>
                <a:off x="2066" y="1613"/>
                <a:ext cx="1260" cy="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  <p:sp>
            <p:nvSpPr>
              <p:cNvPr id="17416" name="Text Box 10"/>
              <p:cNvSpPr txBox="1"/>
              <p:nvPr/>
            </p:nvSpPr>
            <p:spPr>
              <a:xfrm>
                <a:off x="2675" y="0"/>
                <a:ext cx="1260" cy="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  <p:sp>
            <p:nvSpPr>
              <p:cNvPr id="17417" name="Text Box 11"/>
              <p:cNvSpPr txBox="1"/>
              <p:nvPr/>
            </p:nvSpPr>
            <p:spPr>
              <a:xfrm>
                <a:off x="0" y="53"/>
                <a:ext cx="1260" cy="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en-US" altLang="zh-CN" sz="2400" i="1" dirty="0">
                  <a:latin typeface="Times New Roman" panose="02020603050405020304" pitchFamily="2" charset="0"/>
                  <a:ea typeface="Times New Roman" panose="02020603050405020304" pitchFamily="2" charset="0"/>
                </a:endParaRPr>
              </a:p>
            </p:txBody>
          </p:sp>
        </p:grpSp>
        <p:sp>
          <p:nvSpPr>
            <p:cNvPr id="17418" name="Line 12"/>
            <p:cNvSpPr/>
            <p:nvPr/>
          </p:nvSpPr>
          <p:spPr>
            <a:xfrm>
              <a:off x="327751" y="302773"/>
              <a:ext cx="2016125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419" name="Line 13"/>
            <p:cNvSpPr/>
            <p:nvPr/>
          </p:nvSpPr>
          <p:spPr>
            <a:xfrm>
              <a:off x="830989" y="1455298"/>
              <a:ext cx="100806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420" name="Arc 14"/>
            <p:cNvSpPr/>
            <p:nvPr/>
          </p:nvSpPr>
          <p:spPr>
            <a:xfrm rot="16495767" flipH="1" flipV="1">
              <a:off x="361883" y="441679"/>
              <a:ext cx="366712" cy="146050"/>
            </a:xfrm>
            <a:custGeom>
              <a:avLst/>
              <a:gdLst/>
              <a:ahLst/>
              <a:cxnLst>
                <a:cxn ang="0">
                  <a:pos x="0" y="2509"/>
                </a:cxn>
                <a:cxn ang="0">
                  <a:pos x="10105" y="0"/>
                </a:cxn>
                <a:cxn ang="0">
                  <a:pos x="27654" y="9008"/>
                </a:cxn>
                <a:cxn ang="0">
                  <a:pos x="0" y="2509"/>
                </a:cxn>
                <a:cxn ang="0">
                  <a:pos x="10105" y="0"/>
                </a:cxn>
                <a:cxn ang="0">
                  <a:pos x="27654" y="9008"/>
                </a:cxn>
                <a:cxn ang="0">
                  <a:pos x="10105" y="21600"/>
                </a:cxn>
              </a:cxnLst>
              <a:pathLst>
                <a:path w="27655" h="21600" fill="none">
                  <a:moveTo>
                    <a:pt x="0" y="2509"/>
                  </a:moveTo>
                  <a:cubicBezTo>
                    <a:pt x="3113" y="861"/>
                    <a:pt x="6582" y="-1"/>
                    <a:pt x="10105" y="0"/>
                  </a:cubicBezTo>
                  <a:cubicBezTo>
                    <a:pt x="17064" y="0"/>
                    <a:pt x="23597" y="3353"/>
                    <a:pt x="27654" y="9008"/>
                  </a:cubicBezTo>
                </a:path>
                <a:path w="27655" h="21600" stroke="0">
                  <a:moveTo>
                    <a:pt x="0" y="2509"/>
                  </a:moveTo>
                  <a:cubicBezTo>
                    <a:pt x="3113" y="861"/>
                    <a:pt x="6582" y="-1"/>
                    <a:pt x="10105" y="0"/>
                  </a:cubicBezTo>
                  <a:cubicBezTo>
                    <a:pt x="17064" y="0"/>
                    <a:pt x="23597" y="3353"/>
                    <a:pt x="27654" y="9008"/>
                  </a:cubicBezTo>
                  <a:lnTo>
                    <a:pt x="10105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1" name="Arc 15"/>
            <p:cNvSpPr/>
            <p:nvPr/>
          </p:nvSpPr>
          <p:spPr>
            <a:xfrm rot="13651442" flipH="1" flipV="1">
              <a:off x="701182" y="1232248"/>
              <a:ext cx="455612" cy="146050"/>
            </a:xfrm>
            <a:custGeom>
              <a:avLst/>
              <a:gdLst/>
              <a:ahLst/>
              <a:cxnLst>
                <a:cxn ang="0">
                  <a:pos x="0" y="21548"/>
                </a:cxn>
                <a:cxn ang="0">
                  <a:pos x="21600" y="0"/>
                </a:cxn>
                <a:cxn ang="0">
                  <a:pos x="34280" y="4114"/>
                </a:cxn>
                <a:cxn ang="0">
                  <a:pos x="0" y="21548"/>
                </a:cxn>
                <a:cxn ang="0">
                  <a:pos x="21600" y="0"/>
                </a:cxn>
                <a:cxn ang="0">
                  <a:pos x="34280" y="4114"/>
                </a:cxn>
                <a:cxn ang="0">
                  <a:pos x="21600" y="21600"/>
                </a:cxn>
              </a:cxnLst>
              <a:pathLst>
                <a:path w="34281" h="21600" fill="none">
                  <a:moveTo>
                    <a:pt x="0" y="21548"/>
                  </a:moveTo>
                  <a:cubicBezTo>
                    <a:pt x="28" y="9638"/>
                    <a:pt x="9690" y="-1"/>
                    <a:pt x="21600" y="0"/>
                  </a:cubicBezTo>
                  <a:cubicBezTo>
                    <a:pt x="26155" y="0"/>
                    <a:pt x="30593" y="1439"/>
                    <a:pt x="34280" y="4114"/>
                  </a:cubicBezTo>
                </a:path>
                <a:path w="34281" h="21600" stroke="0">
                  <a:moveTo>
                    <a:pt x="0" y="21548"/>
                  </a:moveTo>
                  <a:cubicBezTo>
                    <a:pt x="28" y="9638"/>
                    <a:pt x="9690" y="-1"/>
                    <a:pt x="21600" y="0"/>
                  </a:cubicBezTo>
                  <a:cubicBezTo>
                    <a:pt x="26155" y="0"/>
                    <a:pt x="30593" y="1439"/>
                    <a:pt x="34280" y="411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2" name="Arc 16"/>
            <p:cNvSpPr/>
            <p:nvPr/>
          </p:nvSpPr>
          <p:spPr>
            <a:xfrm rot="3484233" flipH="1" flipV="1">
              <a:off x="1827902" y="460269"/>
              <a:ext cx="399962" cy="74922"/>
            </a:xfrm>
            <a:custGeom>
              <a:avLst/>
              <a:gdLst/>
              <a:ahLst/>
              <a:cxnLst>
                <a:cxn ang="0">
                  <a:pos x="0" y="12063"/>
                </a:cxn>
                <a:cxn ang="0">
                  <a:pos x="19381" y="0"/>
                </a:cxn>
                <a:cxn ang="0">
                  <a:pos x="36930" y="9008"/>
                </a:cxn>
                <a:cxn ang="0">
                  <a:pos x="0" y="12063"/>
                </a:cxn>
                <a:cxn ang="0">
                  <a:pos x="19381" y="0"/>
                </a:cxn>
                <a:cxn ang="0">
                  <a:pos x="36930" y="9008"/>
                </a:cxn>
                <a:cxn ang="0">
                  <a:pos x="19381" y="21600"/>
                </a:cxn>
              </a:cxnLst>
              <a:pathLst>
                <a:path w="36931" h="21600" fill="none">
                  <a:moveTo>
                    <a:pt x="0" y="12063"/>
                  </a:moveTo>
                  <a:cubicBezTo>
                    <a:pt x="3634" y="4677"/>
                    <a:pt x="11150" y="-1"/>
                    <a:pt x="19381" y="0"/>
                  </a:cubicBezTo>
                  <a:cubicBezTo>
                    <a:pt x="26340" y="0"/>
                    <a:pt x="32873" y="3353"/>
                    <a:pt x="36930" y="9008"/>
                  </a:cubicBezTo>
                </a:path>
                <a:path w="36931" h="21600" stroke="0">
                  <a:moveTo>
                    <a:pt x="0" y="12063"/>
                  </a:moveTo>
                  <a:cubicBezTo>
                    <a:pt x="3634" y="4677"/>
                    <a:pt x="11150" y="-1"/>
                    <a:pt x="19381" y="0"/>
                  </a:cubicBezTo>
                  <a:cubicBezTo>
                    <a:pt x="26340" y="0"/>
                    <a:pt x="32873" y="3353"/>
                    <a:pt x="36930" y="9008"/>
                  </a:cubicBezTo>
                  <a:lnTo>
                    <a:pt x="19381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3" name="Arc 17"/>
            <p:cNvSpPr/>
            <p:nvPr/>
          </p:nvSpPr>
          <p:spPr>
            <a:xfrm rot="7472292" flipH="1" flipV="1">
              <a:off x="1657266" y="1233825"/>
              <a:ext cx="366713" cy="146050"/>
            </a:xfrm>
            <a:custGeom>
              <a:avLst/>
              <a:gdLst/>
              <a:ahLst/>
              <a:cxnLst>
                <a:cxn ang="0">
                  <a:pos x="0" y="2509"/>
                </a:cxn>
                <a:cxn ang="0">
                  <a:pos x="10105" y="0"/>
                </a:cxn>
                <a:cxn ang="0">
                  <a:pos x="27654" y="9008"/>
                </a:cxn>
                <a:cxn ang="0">
                  <a:pos x="0" y="2509"/>
                </a:cxn>
                <a:cxn ang="0">
                  <a:pos x="10105" y="0"/>
                </a:cxn>
                <a:cxn ang="0">
                  <a:pos x="27654" y="9008"/>
                </a:cxn>
                <a:cxn ang="0">
                  <a:pos x="10105" y="21600"/>
                </a:cxn>
              </a:cxnLst>
              <a:pathLst>
                <a:path w="27655" h="21600" fill="none">
                  <a:moveTo>
                    <a:pt x="0" y="2509"/>
                  </a:moveTo>
                  <a:cubicBezTo>
                    <a:pt x="3113" y="861"/>
                    <a:pt x="6582" y="-1"/>
                    <a:pt x="10105" y="0"/>
                  </a:cubicBezTo>
                  <a:cubicBezTo>
                    <a:pt x="17064" y="0"/>
                    <a:pt x="23597" y="3353"/>
                    <a:pt x="27654" y="9008"/>
                  </a:cubicBezTo>
                </a:path>
                <a:path w="27655" h="21600" stroke="0">
                  <a:moveTo>
                    <a:pt x="0" y="2509"/>
                  </a:moveTo>
                  <a:cubicBezTo>
                    <a:pt x="3113" y="861"/>
                    <a:pt x="6582" y="-1"/>
                    <a:pt x="10105" y="0"/>
                  </a:cubicBezTo>
                  <a:cubicBezTo>
                    <a:pt x="17064" y="0"/>
                    <a:pt x="23597" y="3353"/>
                    <a:pt x="27654" y="9008"/>
                  </a:cubicBezTo>
                  <a:lnTo>
                    <a:pt x="10105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424" name="Text Box 4"/>
          <p:cNvSpPr txBox="1"/>
          <p:nvPr/>
        </p:nvSpPr>
        <p:spPr>
          <a:xfrm>
            <a:off x="1776413" y="2614613"/>
            <a:ext cx="6583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解：因为梯形上、下底互相平行，所以  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互补，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互补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5" name="Text Box 5"/>
          <p:cNvSpPr txBox="1"/>
          <p:nvPr/>
        </p:nvSpPr>
        <p:spPr>
          <a:xfrm>
            <a:off x="2295525" y="5497513"/>
            <a:ext cx="6939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所以梯形的另外两个角分别是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80°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65°.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26" name="Text Box 4"/>
          <p:cNvSpPr txBox="1"/>
          <p:nvPr/>
        </p:nvSpPr>
        <p:spPr>
          <a:xfrm>
            <a:off x="2295525" y="3986213"/>
            <a:ext cx="65881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于是∠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=180 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=180°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100°=80°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 180 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=180°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115°=65°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27" name="圆角矩形 31"/>
          <p:cNvSpPr/>
          <p:nvPr/>
        </p:nvSpPr>
        <p:spPr>
          <a:xfrm>
            <a:off x="1776413" y="536575"/>
            <a:ext cx="1620837" cy="48418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742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7424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742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7426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742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24" grpId="0" build="p"/>
      <p:bldP spid="17425" grpId="0" build="p"/>
      <p:bldP spid="1742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3"/>
          <p:cNvSpPr/>
          <p:nvPr/>
        </p:nvSpPr>
        <p:spPr>
          <a:xfrm>
            <a:off x="3806825" y="2317750"/>
            <a:ext cx="6408738" cy="4103688"/>
          </a:xfrm>
          <a:prstGeom prst="rect">
            <a:avLst/>
          </a:prstGeom>
          <a:solidFill>
            <a:srgbClr val="CCFF33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5173663" y="2316163"/>
            <a:ext cx="503237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36" name="Group 5"/>
          <p:cNvGrpSpPr/>
          <p:nvPr/>
        </p:nvGrpSpPr>
        <p:grpSpPr>
          <a:xfrm>
            <a:off x="5749925" y="4908550"/>
            <a:ext cx="1943100" cy="469901"/>
            <a:chOff x="0" y="0"/>
            <a:chExt cx="1224" cy="296"/>
          </a:xfrm>
        </p:grpSpPr>
        <p:sp>
          <p:nvSpPr>
            <p:cNvPr id="18437" name="Text Box 6"/>
            <p:cNvSpPr txBox="1"/>
            <p:nvPr/>
          </p:nvSpPr>
          <p:spPr>
            <a:xfrm>
              <a:off x="0" y="0"/>
              <a:ext cx="317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C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Text Box 7"/>
            <p:cNvSpPr txBox="1"/>
            <p:nvPr/>
          </p:nvSpPr>
          <p:spPr>
            <a:xfrm>
              <a:off x="907" y="45"/>
              <a:ext cx="317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E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39" name="Text Box 8"/>
          <p:cNvSpPr txBox="1"/>
          <p:nvPr/>
        </p:nvSpPr>
        <p:spPr>
          <a:xfrm>
            <a:off x="8845550" y="2244725"/>
            <a:ext cx="50323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未知"/>
          <p:cNvSpPr/>
          <p:nvPr/>
        </p:nvSpPr>
        <p:spPr>
          <a:xfrm>
            <a:off x="5607050" y="2535238"/>
            <a:ext cx="3095625" cy="3673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52017255" y="2147483647"/>
              </a:cxn>
              <a:cxn ang="0">
                <a:pos x="2147483647" y="0"/>
              </a:cxn>
            </a:cxnLst>
            <a:pathLst>
              <a:path w="2132" h="1769">
                <a:moveTo>
                  <a:pt x="0" y="0"/>
                </a:moveTo>
                <a:lnTo>
                  <a:pt x="499" y="1769"/>
                </a:lnTo>
                <a:lnTo>
                  <a:pt x="2132" y="0"/>
                </a:lnTo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1" name="Text Box 10"/>
          <p:cNvSpPr txBox="1"/>
          <p:nvPr/>
        </p:nvSpPr>
        <p:spPr>
          <a:xfrm>
            <a:off x="5965825" y="5989638"/>
            <a:ext cx="792163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42" name="Group 11"/>
          <p:cNvGrpSpPr/>
          <p:nvPr/>
        </p:nvGrpSpPr>
        <p:grpSpPr>
          <a:xfrm>
            <a:off x="3733800" y="4981575"/>
            <a:ext cx="6481763" cy="1554163"/>
            <a:chOff x="0" y="0"/>
            <a:chExt cx="4083" cy="979"/>
          </a:xfrm>
        </p:grpSpPr>
        <p:grpSp>
          <p:nvGrpSpPr>
            <p:cNvPr id="18443" name="Group 12"/>
            <p:cNvGrpSpPr/>
            <p:nvPr/>
          </p:nvGrpSpPr>
          <p:grpSpPr>
            <a:xfrm>
              <a:off x="0" y="0"/>
              <a:ext cx="4083" cy="979"/>
              <a:chOff x="0" y="0"/>
              <a:chExt cx="2449" cy="979"/>
            </a:xfrm>
          </p:grpSpPr>
          <p:grpSp>
            <p:nvGrpSpPr>
              <p:cNvPr id="18444" name="Group 13"/>
              <p:cNvGrpSpPr/>
              <p:nvPr/>
            </p:nvGrpSpPr>
            <p:grpSpPr>
              <a:xfrm>
                <a:off x="0" y="0"/>
                <a:ext cx="2449" cy="979"/>
                <a:chOff x="0" y="0"/>
                <a:chExt cx="2541" cy="979"/>
              </a:xfrm>
            </p:grpSpPr>
            <p:sp>
              <p:nvSpPr>
                <p:cNvPr id="18445" name="未知"/>
                <p:cNvSpPr/>
                <p:nvPr/>
              </p:nvSpPr>
              <p:spPr>
                <a:xfrm>
                  <a:off x="46" y="0"/>
                  <a:ext cx="2449" cy="933"/>
                </a:xfrm>
                <a:custGeom>
                  <a:avLst/>
                  <a:gdLst/>
                  <a:ahLst/>
                  <a:cxnLst>
                    <a:cxn ang="0">
                      <a:pos x="0" y="116"/>
                    </a:cxn>
                    <a:cxn ang="0">
                      <a:pos x="155" y="71"/>
                    </a:cxn>
                    <a:cxn ang="0">
                      <a:pos x="359" y="110"/>
                    </a:cxn>
                    <a:cxn ang="0">
                      <a:pos x="590" y="135"/>
                    </a:cxn>
                    <a:cxn ang="0">
                      <a:pos x="846" y="148"/>
                    </a:cxn>
                    <a:cxn ang="0">
                      <a:pos x="1115" y="289"/>
                    </a:cxn>
                    <a:cxn ang="0">
                      <a:pos x="1281" y="212"/>
                    </a:cxn>
                    <a:cxn ang="0">
                      <a:pos x="1588" y="174"/>
                    </a:cxn>
                    <a:cxn ang="0">
                      <a:pos x="1729" y="110"/>
                    </a:cxn>
                    <a:cxn ang="0">
                      <a:pos x="1883" y="135"/>
                    </a:cxn>
                    <a:cxn ang="0">
                      <a:pos x="2036" y="33"/>
                    </a:cxn>
                    <a:cxn ang="0">
                      <a:pos x="2062" y="7"/>
                    </a:cxn>
                    <a:cxn ang="0">
                      <a:pos x="2228" y="7"/>
                    </a:cxn>
                    <a:cxn ang="0">
                      <a:pos x="2343" y="71"/>
                    </a:cxn>
                    <a:cxn ang="0">
                      <a:pos x="2446" y="46"/>
                    </a:cxn>
                    <a:cxn ang="0">
                      <a:pos x="2449" y="933"/>
                    </a:cxn>
                    <a:cxn ang="0">
                      <a:pos x="0" y="933"/>
                    </a:cxn>
                    <a:cxn ang="0">
                      <a:pos x="0" y="116"/>
                    </a:cxn>
                  </a:cxnLst>
                  <a:pathLst>
                    <a:path w="2449" h="933">
                      <a:moveTo>
                        <a:pt x="0" y="116"/>
                      </a:moveTo>
                      <a:cubicBezTo>
                        <a:pt x="50" y="92"/>
                        <a:pt x="102" y="89"/>
                        <a:pt x="155" y="71"/>
                      </a:cubicBezTo>
                      <a:cubicBezTo>
                        <a:pt x="292" y="88"/>
                        <a:pt x="224" y="76"/>
                        <a:pt x="359" y="110"/>
                      </a:cubicBezTo>
                      <a:cubicBezTo>
                        <a:pt x="362" y="111"/>
                        <a:pt x="583" y="133"/>
                        <a:pt x="590" y="135"/>
                      </a:cubicBezTo>
                      <a:cubicBezTo>
                        <a:pt x="669" y="150"/>
                        <a:pt x="731" y="135"/>
                        <a:pt x="846" y="148"/>
                      </a:cubicBezTo>
                      <a:cubicBezTo>
                        <a:pt x="933" y="174"/>
                        <a:pt x="1043" y="278"/>
                        <a:pt x="1115" y="289"/>
                      </a:cubicBezTo>
                      <a:cubicBezTo>
                        <a:pt x="1187" y="300"/>
                        <a:pt x="1202" y="231"/>
                        <a:pt x="1281" y="212"/>
                      </a:cubicBezTo>
                      <a:cubicBezTo>
                        <a:pt x="1405" y="205"/>
                        <a:pt x="1513" y="191"/>
                        <a:pt x="1588" y="174"/>
                      </a:cubicBezTo>
                      <a:cubicBezTo>
                        <a:pt x="1663" y="157"/>
                        <a:pt x="1680" y="116"/>
                        <a:pt x="1729" y="110"/>
                      </a:cubicBezTo>
                      <a:cubicBezTo>
                        <a:pt x="1778" y="104"/>
                        <a:pt x="1832" y="148"/>
                        <a:pt x="1883" y="135"/>
                      </a:cubicBezTo>
                      <a:cubicBezTo>
                        <a:pt x="1893" y="123"/>
                        <a:pt x="2024" y="43"/>
                        <a:pt x="2036" y="33"/>
                      </a:cubicBezTo>
                      <a:cubicBezTo>
                        <a:pt x="2075" y="0"/>
                        <a:pt x="2015" y="14"/>
                        <a:pt x="2062" y="7"/>
                      </a:cubicBezTo>
                      <a:cubicBezTo>
                        <a:pt x="2101" y="17"/>
                        <a:pt x="2173" y="7"/>
                        <a:pt x="2228" y="7"/>
                      </a:cubicBezTo>
                      <a:cubicBezTo>
                        <a:pt x="2275" y="18"/>
                        <a:pt x="2307" y="65"/>
                        <a:pt x="2343" y="71"/>
                      </a:cubicBezTo>
                      <a:cubicBezTo>
                        <a:pt x="2386" y="100"/>
                        <a:pt x="2422" y="22"/>
                        <a:pt x="2446" y="46"/>
                      </a:cubicBezTo>
                      <a:lnTo>
                        <a:pt x="2449" y="933"/>
                      </a:lnTo>
                      <a:lnTo>
                        <a:pt x="0" y="933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46" name="未知"/>
                <p:cNvSpPr/>
                <p:nvPr/>
              </p:nvSpPr>
              <p:spPr>
                <a:xfrm>
                  <a:off x="0" y="46"/>
                  <a:ext cx="2541" cy="933"/>
                </a:xfrm>
                <a:custGeom>
                  <a:avLst/>
                  <a:gdLst/>
                  <a:ahLst/>
                  <a:cxnLst>
                    <a:cxn ang="0">
                      <a:pos x="0" y="116"/>
                    </a:cxn>
                    <a:cxn ang="0">
                      <a:pos x="167" y="71"/>
                    </a:cxn>
                    <a:cxn ang="0">
                      <a:pos x="386" y="110"/>
                    </a:cxn>
                    <a:cxn ang="0">
                      <a:pos x="635" y="135"/>
                    </a:cxn>
                    <a:cxn ang="0">
                      <a:pos x="911" y="148"/>
                    </a:cxn>
                    <a:cxn ang="0">
                      <a:pos x="1200" y="289"/>
                    </a:cxn>
                    <a:cxn ang="0">
                      <a:pos x="1379" y="212"/>
                    </a:cxn>
                    <a:cxn ang="0">
                      <a:pos x="1710" y="174"/>
                    </a:cxn>
                    <a:cxn ang="0">
                      <a:pos x="1861" y="110"/>
                    </a:cxn>
                    <a:cxn ang="0">
                      <a:pos x="2027" y="135"/>
                    </a:cxn>
                    <a:cxn ang="0">
                      <a:pos x="2191" y="33"/>
                    </a:cxn>
                    <a:cxn ang="0">
                      <a:pos x="2219" y="7"/>
                    </a:cxn>
                    <a:cxn ang="0">
                      <a:pos x="2399" y="7"/>
                    </a:cxn>
                    <a:cxn ang="0">
                      <a:pos x="2522" y="71"/>
                    </a:cxn>
                    <a:cxn ang="0">
                      <a:pos x="2633" y="46"/>
                    </a:cxn>
                    <a:cxn ang="0">
                      <a:pos x="2636" y="933"/>
                    </a:cxn>
                    <a:cxn ang="0">
                      <a:pos x="0" y="933"/>
                    </a:cxn>
                    <a:cxn ang="0">
                      <a:pos x="0" y="116"/>
                    </a:cxn>
                  </a:cxnLst>
                  <a:pathLst>
                    <a:path w="2449" h="933">
                      <a:moveTo>
                        <a:pt x="0" y="116"/>
                      </a:moveTo>
                      <a:cubicBezTo>
                        <a:pt x="50" y="92"/>
                        <a:pt x="102" y="89"/>
                        <a:pt x="155" y="71"/>
                      </a:cubicBezTo>
                      <a:cubicBezTo>
                        <a:pt x="292" y="88"/>
                        <a:pt x="224" y="76"/>
                        <a:pt x="359" y="110"/>
                      </a:cubicBezTo>
                      <a:cubicBezTo>
                        <a:pt x="362" y="111"/>
                        <a:pt x="583" y="133"/>
                        <a:pt x="590" y="135"/>
                      </a:cubicBezTo>
                      <a:cubicBezTo>
                        <a:pt x="669" y="150"/>
                        <a:pt x="731" y="135"/>
                        <a:pt x="846" y="148"/>
                      </a:cubicBezTo>
                      <a:cubicBezTo>
                        <a:pt x="933" y="174"/>
                        <a:pt x="1043" y="278"/>
                        <a:pt x="1115" y="289"/>
                      </a:cubicBezTo>
                      <a:cubicBezTo>
                        <a:pt x="1187" y="300"/>
                        <a:pt x="1202" y="231"/>
                        <a:pt x="1281" y="212"/>
                      </a:cubicBezTo>
                      <a:cubicBezTo>
                        <a:pt x="1405" y="205"/>
                        <a:pt x="1513" y="191"/>
                        <a:pt x="1588" y="174"/>
                      </a:cubicBezTo>
                      <a:cubicBezTo>
                        <a:pt x="1663" y="157"/>
                        <a:pt x="1680" y="116"/>
                        <a:pt x="1729" y="110"/>
                      </a:cubicBezTo>
                      <a:cubicBezTo>
                        <a:pt x="1778" y="104"/>
                        <a:pt x="1832" y="148"/>
                        <a:pt x="1883" y="135"/>
                      </a:cubicBezTo>
                      <a:cubicBezTo>
                        <a:pt x="1893" y="123"/>
                        <a:pt x="2024" y="43"/>
                        <a:pt x="2036" y="33"/>
                      </a:cubicBezTo>
                      <a:cubicBezTo>
                        <a:pt x="2075" y="0"/>
                        <a:pt x="2015" y="14"/>
                        <a:pt x="2062" y="7"/>
                      </a:cubicBezTo>
                      <a:cubicBezTo>
                        <a:pt x="2101" y="17"/>
                        <a:pt x="2173" y="7"/>
                        <a:pt x="2228" y="7"/>
                      </a:cubicBezTo>
                      <a:cubicBezTo>
                        <a:pt x="2275" y="18"/>
                        <a:pt x="2307" y="65"/>
                        <a:pt x="2343" y="71"/>
                      </a:cubicBezTo>
                      <a:cubicBezTo>
                        <a:pt x="2386" y="100"/>
                        <a:pt x="2422" y="22"/>
                        <a:pt x="2446" y="46"/>
                      </a:cubicBezTo>
                      <a:lnTo>
                        <a:pt x="2449" y="933"/>
                      </a:lnTo>
                      <a:lnTo>
                        <a:pt x="0" y="933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8447" name="Line 16"/>
              <p:cNvSpPr/>
              <p:nvPr/>
            </p:nvSpPr>
            <p:spPr>
              <a:xfrm flipH="1">
                <a:off x="2404" y="90"/>
                <a:ext cx="4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8" name="Line 17"/>
            <p:cNvSpPr/>
            <p:nvPr/>
          </p:nvSpPr>
          <p:spPr>
            <a:xfrm flipH="1">
              <a:off x="46" y="91"/>
              <a:ext cx="9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9" name="Group 18"/>
          <p:cNvGrpSpPr/>
          <p:nvPr/>
        </p:nvGrpSpPr>
        <p:grpSpPr>
          <a:xfrm>
            <a:off x="5965825" y="4333875"/>
            <a:ext cx="1584325" cy="2198688"/>
            <a:chOff x="0" y="0"/>
            <a:chExt cx="998" cy="1385"/>
          </a:xfrm>
        </p:grpSpPr>
        <p:sp>
          <p:nvSpPr>
            <p:cNvPr id="18450" name="Text Box 19"/>
            <p:cNvSpPr txBox="1"/>
            <p:nvPr/>
          </p:nvSpPr>
          <p:spPr>
            <a:xfrm>
              <a:off x="136" y="1134"/>
              <a:ext cx="499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8451" name="Group 20"/>
            <p:cNvGrpSpPr/>
            <p:nvPr/>
          </p:nvGrpSpPr>
          <p:grpSpPr>
            <a:xfrm>
              <a:off x="0" y="0"/>
              <a:ext cx="998" cy="1179"/>
              <a:chOff x="0" y="0"/>
              <a:chExt cx="998" cy="1179"/>
            </a:xfrm>
          </p:grpSpPr>
          <p:sp>
            <p:nvSpPr>
              <p:cNvPr id="18452" name="未知"/>
              <p:cNvSpPr/>
              <p:nvPr/>
            </p:nvSpPr>
            <p:spPr>
              <a:xfrm>
                <a:off x="0" y="0"/>
                <a:ext cx="998" cy="11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0" y="786"/>
                  </a:cxn>
                  <a:cxn ang="0">
                    <a:pos x="467" y="0"/>
                  </a:cxn>
                </a:cxnLst>
                <a:pathLst>
                  <a:path w="2132" h="1769">
                    <a:moveTo>
                      <a:pt x="0" y="0"/>
                    </a:moveTo>
                    <a:lnTo>
                      <a:pt x="499" y="1769"/>
                    </a:lnTo>
                    <a:lnTo>
                      <a:pt x="2132" y="0"/>
                    </a:lnTo>
                  </a:path>
                </a:pathLst>
              </a:custGeom>
              <a:noFill/>
              <a:ln w="57150" cap="flat" cmpd="sng">
                <a:solidFill>
                  <a:schemeClr val="tx1"/>
                </a:solidFill>
                <a:prstDash val="dash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3" name="Oval 22"/>
              <p:cNvSpPr/>
              <p:nvPr/>
            </p:nvSpPr>
            <p:spPr>
              <a:xfrm>
                <a:off x="227" y="1134"/>
                <a:ext cx="45" cy="45"/>
              </a:xfrm>
              <a:prstGeom prst="ellipse">
                <a:avLst/>
              </a:prstGeom>
              <a:solidFill>
                <a:srgbClr val="FF3300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54" name="Group 23"/>
          <p:cNvGrpSpPr/>
          <p:nvPr/>
        </p:nvGrpSpPr>
        <p:grpSpPr>
          <a:xfrm>
            <a:off x="6181725" y="2462213"/>
            <a:ext cx="2089150" cy="2808287"/>
            <a:chOff x="0" y="0"/>
            <a:chExt cx="1316" cy="1769"/>
          </a:xfrm>
        </p:grpSpPr>
        <p:sp>
          <p:nvSpPr>
            <p:cNvPr id="18455" name="Line 24"/>
            <p:cNvSpPr/>
            <p:nvPr/>
          </p:nvSpPr>
          <p:spPr>
            <a:xfrm flipV="1">
              <a:off x="0" y="182"/>
              <a:ext cx="1043" cy="15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Text Box 25"/>
            <p:cNvSpPr txBox="1"/>
            <p:nvPr/>
          </p:nvSpPr>
          <p:spPr>
            <a:xfrm>
              <a:off x="1044" y="0"/>
              <a:ext cx="27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G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57" name="Group 26"/>
          <p:cNvGrpSpPr/>
          <p:nvPr/>
        </p:nvGrpSpPr>
        <p:grpSpPr>
          <a:xfrm rot="-2624063">
            <a:off x="5626100" y="2438400"/>
            <a:ext cx="2012950" cy="2663825"/>
            <a:chOff x="0" y="0"/>
            <a:chExt cx="1313" cy="1770"/>
          </a:xfrm>
        </p:grpSpPr>
        <p:sp>
          <p:nvSpPr>
            <p:cNvPr id="18458" name="Line 27"/>
            <p:cNvSpPr/>
            <p:nvPr/>
          </p:nvSpPr>
          <p:spPr>
            <a:xfrm flipV="1">
              <a:off x="0" y="183"/>
              <a:ext cx="1043" cy="15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Text Box 28"/>
            <p:cNvSpPr txBox="1"/>
            <p:nvPr/>
          </p:nvSpPr>
          <p:spPr>
            <a:xfrm>
              <a:off x="1041" y="0"/>
              <a:ext cx="272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G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8460" name="Picture 29" descr="x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8850" y="5194300"/>
            <a:ext cx="219075" cy="219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61" name="Group 30"/>
          <p:cNvGrpSpPr/>
          <p:nvPr/>
        </p:nvGrpSpPr>
        <p:grpSpPr>
          <a:xfrm>
            <a:off x="6110288" y="4549775"/>
            <a:ext cx="431800" cy="685800"/>
            <a:chOff x="0" y="0"/>
            <a:chExt cx="272" cy="432"/>
          </a:xfrm>
        </p:grpSpPr>
        <p:sp>
          <p:nvSpPr>
            <p:cNvPr id="18462" name="Arc 31"/>
            <p:cNvSpPr/>
            <p:nvPr/>
          </p:nvSpPr>
          <p:spPr>
            <a:xfrm>
              <a:off x="0" y="250"/>
              <a:ext cx="161" cy="1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3558" h="21600" fill="none">
                  <a:moveTo>
                    <a:pt x="0" y="1098"/>
                  </a:moveTo>
                  <a:cubicBezTo>
                    <a:pt x="2193" y="370"/>
                    <a:pt x="4489" y="-1"/>
                    <a:pt x="6800" y="0"/>
                  </a:cubicBezTo>
                  <a:cubicBezTo>
                    <a:pt x="13301" y="0"/>
                    <a:pt x="19456" y="2928"/>
                    <a:pt x="23558" y="7971"/>
                  </a:cubicBezTo>
                </a:path>
                <a:path w="23558" h="21600" stroke="0">
                  <a:moveTo>
                    <a:pt x="0" y="1098"/>
                  </a:moveTo>
                  <a:cubicBezTo>
                    <a:pt x="2193" y="370"/>
                    <a:pt x="4489" y="-1"/>
                    <a:pt x="6800" y="0"/>
                  </a:cubicBezTo>
                  <a:cubicBezTo>
                    <a:pt x="13301" y="0"/>
                    <a:pt x="19456" y="2928"/>
                    <a:pt x="23558" y="7971"/>
                  </a:cubicBezTo>
                  <a:lnTo>
                    <a:pt x="6800" y="2160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3" name="Text Box 32"/>
            <p:cNvSpPr txBox="1"/>
            <p:nvPr/>
          </p:nvSpPr>
          <p:spPr>
            <a:xfrm>
              <a:off x="0" y="0"/>
              <a:ext cx="27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64" name="Group 33"/>
          <p:cNvGrpSpPr/>
          <p:nvPr/>
        </p:nvGrpSpPr>
        <p:grpSpPr>
          <a:xfrm>
            <a:off x="6757988" y="4584700"/>
            <a:ext cx="503237" cy="612775"/>
            <a:chOff x="0" y="0"/>
            <a:chExt cx="317" cy="386"/>
          </a:xfrm>
        </p:grpSpPr>
        <p:sp>
          <p:nvSpPr>
            <p:cNvPr id="18465" name="Arc 34"/>
            <p:cNvSpPr/>
            <p:nvPr/>
          </p:nvSpPr>
          <p:spPr>
            <a:xfrm flipH="1">
              <a:off x="0" y="240"/>
              <a:ext cx="184" cy="1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33514" h="21600" fill="none">
                  <a:moveTo>
                    <a:pt x="0" y="10925"/>
                  </a:moveTo>
                  <a:cubicBezTo>
                    <a:pt x="3839" y="4171"/>
                    <a:pt x="11009" y="-1"/>
                    <a:pt x="18778" y="0"/>
                  </a:cubicBezTo>
                  <a:cubicBezTo>
                    <a:pt x="24248" y="0"/>
                    <a:pt x="29514" y="2075"/>
                    <a:pt x="33514" y="5807"/>
                  </a:cubicBezTo>
                </a:path>
                <a:path w="33514" h="21600" stroke="0">
                  <a:moveTo>
                    <a:pt x="0" y="10925"/>
                  </a:moveTo>
                  <a:cubicBezTo>
                    <a:pt x="3839" y="4171"/>
                    <a:pt x="11009" y="-1"/>
                    <a:pt x="18778" y="0"/>
                  </a:cubicBezTo>
                  <a:cubicBezTo>
                    <a:pt x="24248" y="0"/>
                    <a:pt x="29514" y="2075"/>
                    <a:pt x="33514" y="5807"/>
                  </a:cubicBezTo>
                  <a:lnTo>
                    <a:pt x="18778" y="2160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6" name="Text Box 35"/>
            <p:cNvSpPr txBox="1"/>
            <p:nvPr/>
          </p:nvSpPr>
          <p:spPr>
            <a:xfrm>
              <a:off x="45" y="0"/>
              <a:ext cx="27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8467" name="Picture 36" descr="x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6550" y="5341938"/>
            <a:ext cx="21907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68" name="Text Box 37"/>
          <p:cNvSpPr txBox="1"/>
          <p:nvPr/>
        </p:nvSpPr>
        <p:spPr>
          <a:xfrm>
            <a:off x="1790700" y="503238"/>
            <a:ext cx="8424863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小明在纸上画了一个角∠A，准备用量角器测量它的度数时，因不小心将纸片撕破，只剩下如图的一部分，如果不能延长DC、FE的话，你能帮他设计出多少种方法可以测出∠A的度数？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414588" y="3717925"/>
            <a:ext cx="21923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7069138" y="3043238"/>
            <a:ext cx="2355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206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2800" dirty="0">
              <a:solidFill>
                <a:srgbClr val="00206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7146925" y="3698875"/>
            <a:ext cx="2355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206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</a:t>
            </a:r>
            <a:endParaRPr lang="zh-CN" altLang="en-US" sz="2800" dirty="0">
              <a:solidFill>
                <a:srgbClr val="00206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7146925" y="4384675"/>
            <a:ext cx="2355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206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endParaRPr lang="zh-CN" altLang="en-US" sz="2800" dirty="0">
              <a:solidFill>
                <a:srgbClr val="00206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2" name="Text Box 9"/>
          <p:cNvSpPr txBox="1"/>
          <p:nvPr/>
        </p:nvSpPr>
        <p:spPr>
          <a:xfrm>
            <a:off x="4533900" y="3357563"/>
            <a:ext cx="24114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平行线的判定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3" name="Text Box 13"/>
          <p:cNvSpPr txBox="1"/>
          <p:nvPr/>
        </p:nvSpPr>
        <p:spPr>
          <a:xfrm>
            <a:off x="4533900" y="4078288"/>
            <a:ext cx="2339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平行线的性质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4" name="Text Box 14"/>
          <p:cNvSpPr txBox="1"/>
          <p:nvPr/>
        </p:nvSpPr>
        <p:spPr>
          <a:xfrm>
            <a:off x="2520950" y="5268913"/>
            <a:ext cx="160528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线的关系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5" name="Text Box 15"/>
          <p:cNvSpPr txBox="1"/>
          <p:nvPr/>
        </p:nvSpPr>
        <p:spPr>
          <a:xfrm>
            <a:off x="7250113" y="5278438"/>
            <a:ext cx="160528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角的关系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6" name="Text Box 16"/>
          <p:cNvSpPr txBox="1"/>
          <p:nvPr/>
        </p:nvSpPr>
        <p:spPr>
          <a:xfrm>
            <a:off x="5327650" y="503713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charset="-122"/>
              </a:rPr>
              <a:t>性质</a:t>
            </a:r>
            <a:endParaRPr lang="zh-CN" altLang="en-US" sz="2800" dirty="0">
              <a:solidFill>
                <a:srgbClr val="FF3399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7" name="Line 17"/>
          <p:cNvSpPr/>
          <p:nvPr/>
        </p:nvSpPr>
        <p:spPr>
          <a:xfrm>
            <a:off x="4416425" y="5573713"/>
            <a:ext cx="26495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9468" name="Text Box 18"/>
          <p:cNvSpPr txBox="1"/>
          <p:nvPr/>
        </p:nvSpPr>
        <p:spPr>
          <a:xfrm>
            <a:off x="7321550" y="2378075"/>
            <a:ext cx="160528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角的关系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9" name="Text Box 19"/>
          <p:cNvSpPr txBox="1"/>
          <p:nvPr/>
        </p:nvSpPr>
        <p:spPr>
          <a:xfrm>
            <a:off x="2530475" y="2373313"/>
            <a:ext cx="160528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线的关系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0" name="Line 20"/>
          <p:cNvSpPr/>
          <p:nvPr/>
        </p:nvSpPr>
        <p:spPr>
          <a:xfrm flipH="1" flipV="1">
            <a:off x="4462463" y="2671763"/>
            <a:ext cx="2478087" cy="63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9471" name="Rectangle 21"/>
          <p:cNvSpPr/>
          <p:nvPr/>
        </p:nvSpPr>
        <p:spPr>
          <a:xfrm>
            <a:off x="5205413" y="2220913"/>
            <a:ext cx="1058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99"/>
                </a:solidFill>
                <a:latin typeface="Times New Roman" panose="02020603050405020304" pitchFamily="2" charset="0"/>
                <a:ea typeface="黑体" panose="02010609060101010101" charset="-122"/>
              </a:rPr>
              <a:t>判定</a:t>
            </a:r>
            <a:endParaRPr lang="zh-CN" altLang="en-US" sz="2800" dirty="0">
              <a:solidFill>
                <a:srgbClr val="FF3399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2" name="Text Box 15"/>
          <p:cNvSpPr txBox="1"/>
          <p:nvPr/>
        </p:nvSpPr>
        <p:spPr>
          <a:xfrm>
            <a:off x="2374900" y="765175"/>
            <a:ext cx="75374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讨论：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平行线三个性质的条件是什么？结论是什么？它与判定有什么区别？（分组讨论）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3" name="左右箭头 15398"/>
          <p:cNvSpPr/>
          <p:nvPr/>
        </p:nvSpPr>
        <p:spPr>
          <a:xfrm>
            <a:off x="4389438" y="3862388"/>
            <a:ext cx="2736850" cy="142875"/>
          </a:xfrm>
          <a:prstGeom prst="leftRightArrow">
            <a:avLst>
              <a:gd name="adj1" fmla="val 50000"/>
              <a:gd name="adj2" fmla="val 381958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文本框 1"/>
          <p:cNvSpPr txBox="1"/>
          <p:nvPr/>
        </p:nvSpPr>
        <p:spPr>
          <a:xfrm>
            <a:off x="1644650" y="427038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四、平行线的判定与性质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 bldLvl="0" animBg="1"/>
      <p:bldP spid="19465" grpId="0" bldLvl="0" animBg="1"/>
      <p:bldP spid="19466" grpId="0"/>
      <p:bldP spid="19468" grpId="0" bldLvl="0" animBg="1"/>
      <p:bldP spid="19469" grpId="0" bldLvl="0" animBg="1"/>
      <p:bldP spid="19471" grpId="0"/>
      <p:bldP spid="19472" grpId="0"/>
      <p:bldP spid="19458" grpId="0"/>
      <p:bldP spid="19473" grpId="0" bldLvl="0" animBg="1"/>
      <p:bldP spid="19459" grpId="0"/>
      <p:bldP spid="19460" grpId="0"/>
      <p:bldP spid="194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 Box 5"/>
          <p:cNvSpPr txBox="1"/>
          <p:nvPr/>
        </p:nvSpPr>
        <p:spPr>
          <a:xfrm>
            <a:off x="2024063" y="-25400"/>
            <a:ext cx="8132762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如图，已知平行线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被直线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所截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1=110</a:t>
            </a:r>
            <a:r>
              <a:rPr lang="en-US" altLang="zh-CN" sz="2800" baseline="42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可以知道∠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是多少度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1=110</a:t>
            </a:r>
            <a:r>
              <a:rPr lang="en-US" altLang="zh-CN" sz="2800" baseline="42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可以知道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是多少度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(3)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从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1=110</a:t>
            </a:r>
            <a:r>
              <a:rPr lang="en-US" altLang="zh-CN" sz="2800" baseline="42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可以知道∠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是多少度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1507" name="组合 57"/>
          <p:cNvGrpSpPr/>
          <p:nvPr/>
        </p:nvGrpSpPr>
        <p:grpSpPr>
          <a:xfrm>
            <a:off x="6913563" y="3213100"/>
            <a:ext cx="3754437" cy="2878138"/>
            <a:chOff x="0" y="0"/>
            <a:chExt cx="3754438" cy="2878136"/>
          </a:xfrm>
        </p:grpSpPr>
        <p:sp>
          <p:nvSpPr>
            <p:cNvPr id="21508" name="Text Box 55"/>
            <p:cNvSpPr txBox="1"/>
            <p:nvPr/>
          </p:nvSpPr>
          <p:spPr>
            <a:xfrm>
              <a:off x="2576513" y="260350"/>
              <a:ext cx="4318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1509" name="Arc 52"/>
            <p:cNvSpPr/>
            <p:nvPr/>
          </p:nvSpPr>
          <p:spPr>
            <a:xfrm flipH="1">
              <a:off x="2720976" y="581660"/>
              <a:ext cx="230505" cy="150495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0" name="Arc 56"/>
            <p:cNvSpPr/>
            <p:nvPr/>
          </p:nvSpPr>
          <p:spPr>
            <a:xfrm>
              <a:off x="2800351" y="773429"/>
              <a:ext cx="287655" cy="197485"/>
            </a:xfrm>
            <a:custGeom>
              <a:avLst/>
              <a:gdLst/>
              <a:ahLst/>
              <a:cxnLst>
                <a:cxn ang="0">
                  <a:pos x="39653" y="-1"/>
                </a:cxn>
                <a:cxn ang="0">
                  <a:pos x="41315" y="8308"/>
                </a:cxn>
                <a:cxn ang="0">
                  <a:pos x="19715" y="29908"/>
                </a:cxn>
                <a:cxn ang="0">
                  <a:pos x="0" y="17132"/>
                </a:cxn>
                <a:cxn ang="0">
                  <a:pos x="39653" y="-1"/>
                </a:cxn>
                <a:cxn ang="0">
                  <a:pos x="41315" y="8308"/>
                </a:cxn>
                <a:cxn ang="0">
                  <a:pos x="19715" y="29908"/>
                </a:cxn>
                <a:cxn ang="0">
                  <a:pos x="0" y="17132"/>
                </a:cxn>
                <a:cxn ang="0">
                  <a:pos x="19715" y="8308"/>
                </a:cxn>
              </a:cxnLst>
              <a:pathLst>
                <a:path w="41315" h="29908" fill="none">
                  <a:moveTo>
                    <a:pt x="39653" y="-1"/>
                  </a:moveTo>
                  <a:cubicBezTo>
                    <a:pt x="40750" y="2632"/>
                    <a:pt x="41315" y="5456"/>
                    <a:pt x="41315" y="8308"/>
                  </a:cubicBezTo>
                  <a:cubicBezTo>
                    <a:pt x="41315" y="20237"/>
                    <a:pt x="31644" y="29908"/>
                    <a:pt x="19715" y="29908"/>
                  </a:cubicBezTo>
                  <a:cubicBezTo>
                    <a:pt x="11199" y="29908"/>
                    <a:pt x="3479" y="24905"/>
                    <a:pt x="0" y="17132"/>
                  </a:cubicBezTo>
                </a:path>
                <a:path w="41315" h="29908" stroke="0">
                  <a:moveTo>
                    <a:pt x="39653" y="-1"/>
                  </a:moveTo>
                  <a:cubicBezTo>
                    <a:pt x="40750" y="2632"/>
                    <a:pt x="41315" y="5456"/>
                    <a:pt x="41315" y="8308"/>
                  </a:cubicBezTo>
                  <a:cubicBezTo>
                    <a:pt x="41315" y="20237"/>
                    <a:pt x="31644" y="29908"/>
                    <a:pt x="19715" y="29908"/>
                  </a:cubicBezTo>
                  <a:cubicBezTo>
                    <a:pt x="11199" y="29908"/>
                    <a:pt x="3479" y="24905"/>
                    <a:pt x="0" y="17132"/>
                  </a:cubicBezTo>
                  <a:lnTo>
                    <a:pt x="19715" y="8308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1" name="Arc 58"/>
            <p:cNvSpPr/>
            <p:nvPr/>
          </p:nvSpPr>
          <p:spPr>
            <a:xfrm rot="-3557281" flipH="1">
              <a:off x="2658746" y="744219"/>
              <a:ext cx="190500" cy="28575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0180" y="13899"/>
                </a:cxn>
                <a:cxn ang="0">
                  <a:pos x="-1" y="0"/>
                </a:cxn>
                <a:cxn ang="0">
                  <a:pos x="20180" y="13899"/>
                </a:cxn>
                <a:cxn ang="0">
                  <a:pos x="0" y="21600"/>
                </a:cxn>
              </a:cxnLst>
              <a:pathLst>
                <a:path w="20181" h="21600" fill="none">
                  <a:moveTo>
                    <a:pt x="-1" y="0"/>
                  </a:moveTo>
                  <a:cubicBezTo>
                    <a:pt x="8958" y="0"/>
                    <a:pt x="16986" y="5529"/>
                    <a:pt x="20180" y="13899"/>
                  </a:cubicBezTo>
                </a:path>
                <a:path w="20181" h="21600" stroke="0">
                  <a:moveTo>
                    <a:pt x="-1" y="0"/>
                  </a:moveTo>
                  <a:cubicBezTo>
                    <a:pt x="8958" y="0"/>
                    <a:pt x="16986" y="5529"/>
                    <a:pt x="20180" y="13899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1512" name="Group 64"/>
            <p:cNvGrpSpPr/>
            <p:nvPr/>
          </p:nvGrpSpPr>
          <p:grpSpPr>
            <a:xfrm>
              <a:off x="0" y="0"/>
              <a:ext cx="3754438" cy="2878136"/>
              <a:chOff x="0" y="0"/>
              <a:chExt cx="2365" cy="1813"/>
            </a:xfrm>
          </p:grpSpPr>
          <p:sp>
            <p:nvSpPr>
              <p:cNvPr id="21513" name="Text Box 57"/>
              <p:cNvSpPr txBox="1"/>
              <p:nvPr/>
            </p:nvSpPr>
            <p:spPr>
              <a:xfrm>
                <a:off x="1864" y="487"/>
                <a:ext cx="408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3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14" name="Line 40"/>
              <p:cNvSpPr/>
              <p:nvPr/>
            </p:nvSpPr>
            <p:spPr>
              <a:xfrm>
                <a:off x="832" y="469"/>
                <a:ext cx="14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5" name="Line 41"/>
              <p:cNvSpPr/>
              <p:nvPr/>
            </p:nvSpPr>
            <p:spPr>
              <a:xfrm flipH="1">
                <a:off x="1180" y="181"/>
                <a:ext cx="756" cy="159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16" name="Text Box 44"/>
              <p:cNvSpPr txBox="1"/>
              <p:nvPr/>
            </p:nvSpPr>
            <p:spPr>
              <a:xfrm>
                <a:off x="2132" y="179"/>
                <a:ext cx="233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92075" tIns="46038" rIns="92075" bIns="46038" anchor="t" anchorCtr="0">
                <a:spAutoFit/>
              </a:bodyPr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E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17" name="Line 47"/>
              <p:cNvSpPr/>
              <p:nvPr/>
            </p:nvSpPr>
            <p:spPr>
              <a:xfrm flipH="1">
                <a:off x="222" y="452"/>
                <a:ext cx="626" cy="127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grpSp>
            <p:nvGrpSpPr>
              <p:cNvPr id="21518" name="Group 51"/>
              <p:cNvGrpSpPr/>
              <p:nvPr/>
            </p:nvGrpSpPr>
            <p:grpSpPr>
              <a:xfrm>
                <a:off x="811" y="453"/>
                <a:ext cx="272" cy="290"/>
                <a:chOff x="0" y="0"/>
                <a:chExt cx="272" cy="290"/>
              </a:xfrm>
            </p:grpSpPr>
            <p:sp>
              <p:nvSpPr>
                <p:cNvPr id="21519" name="Arc 49"/>
                <p:cNvSpPr/>
                <p:nvPr/>
              </p:nvSpPr>
              <p:spPr>
                <a:xfrm flipV="1">
                  <a:off x="0" y="20"/>
                  <a:ext cx="91" cy="71"/>
                </a:xfrm>
                <a:custGeom>
                  <a:avLst/>
                  <a:gdLst/>
                  <a:ahLst/>
                  <a:cxnLst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17570" y="34162"/>
                    </a:cxn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17570" y="34162"/>
                    </a:cxn>
                    <a:cxn ang="0">
                      <a:pos x="0" y="21600"/>
                    </a:cxn>
                  </a:cxnLst>
                  <a:pathLst>
                    <a:path w="21600" h="34163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6105"/>
                        <a:pt x="20191" y="30497"/>
                        <a:pt x="17570" y="34162"/>
                      </a:cubicBezTo>
                    </a:path>
                    <a:path w="21600" h="34163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6105"/>
                        <a:pt x="20191" y="30497"/>
                        <a:pt x="17570" y="34162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520" name="Text Box 50"/>
                <p:cNvSpPr txBox="1"/>
                <p:nvPr/>
              </p:nvSpPr>
              <p:spPr>
                <a:xfrm>
                  <a:off x="0" y="0"/>
                  <a:ext cx="272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21521" name="Text Box 59"/>
              <p:cNvSpPr txBox="1"/>
              <p:nvPr/>
            </p:nvSpPr>
            <p:spPr>
              <a:xfrm>
                <a:off x="1484" y="461"/>
                <a:ext cx="318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4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22" name="Text Box 60"/>
              <p:cNvSpPr txBox="1"/>
              <p:nvPr/>
            </p:nvSpPr>
            <p:spPr>
              <a:xfrm>
                <a:off x="630" y="199"/>
                <a:ext cx="317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23" name="Text Box 61"/>
              <p:cNvSpPr txBox="1"/>
              <p:nvPr/>
            </p:nvSpPr>
            <p:spPr>
              <a:xfrm>
                <a:off x="0" y="1523"/>
                <a:ext cx="317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24" name="Text Box 62"/>
              <p:cNvSpPr txBox="1"/>
              <p:nvPr/>
            </p:nvSpPr>
            <p:spPr>
              <a:xfrm>
                <a:off x="947" y="1523"/>
                <a:ext cx="317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D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25" name="Text Box 63"/>
              <p:cNvSpPr txBox="1"/>
              <p:nvPr/>
            </p:nvSpPr>
            <p:spPr>
              <a:xfrm>
                <a:off x="1678" y="0"/>
                <a:ext cx="317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1526" name="Text Box 67"/>
          <p:cNvSpPr txBox="1"/>
          <p:nvPr/>
        </p:nvSpPr>
        <p:spPr>
          <a:xfrm>
            <a:off x="1847850" y="3141663"/>
            <a:ext cx="5568950" cy="909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Wingdings" panose="05000000000000000000" pitchFamily="2" charset="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Wingdings" panose="05000000000000000000" pitchFamily="2" charset="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2=110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o  </a:t>
            </a:r>
            <a:endParaRPr lang="en-US" altLang="zh-CN" sz="2800" baseline="4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两直线行，内错角相等；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7" name="Text Box 69"/>
          <p:cNvSpPr txBox="1"/>
          <p:nvPr/>
        </p:nvSpPr>
        <p:spPr>
          <a:xfrm>
            <a:off x="2303463" y="4081463"/>
            <a:ext cx="5951537" cy="909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）∠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3=110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o  </a:t>
            </a:r>
            <a:endParaRPr lang="en-US" altLang="zh-CN" sz="2800" baseline="4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同位角相等；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8" name="TextBox 51"/>
          <p:cNvSpPr txBox="1"/>
          <p:nvPr/>
        </p:nvSpPr>
        <p:spPr>
          <a:xfrm>
            <a:off x="2332038" y="5086350"/>
            <a:ext cx="5922962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）∠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4=70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endParaRPr lang="en-US" altLang="zh-CN" sz="2800" baseline="4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26" grpId="0"/>
      <p:bldP spid="21527" grpId="0"/>
      <p:bldP spid="215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10"/>
          <p:cNvSpPr txBox="1"/>
          <p:nvPr/>
        </p:nvSpPr>
        <p:spPr>
          <a:xfrm>
            <a:off x="1992313" y="784225"/>
            <a:ext cx="8370887" cy="2201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如图，一条公路两次拐弯前后两条路互相平行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第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一次拐的∠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142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，第二次拐的∠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是多少度？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2531" name="Group 12"/>
          <p:cNvGrpSpPr/>
          <p:nvPr/>
        </p:nvGrpSpPr>
        <p:grpSpPr>
          <a:xfrm>
            <a:off x="2855913" y="2833688"/>
            <a:ext cx="5867400" cy="1676400"/>
            <a:chOff x="0" y="0"/>
            <a:chExt cx="3696" cy="1056"/>
          </a:xfrm>
        </p:grpSpPr>
        <p:sp>
          <p:nvSpPr>
            <p:cNvPr id="22532" name="Line 13"/>
            <p:cNvSpPr/>
            <p:nvPr/>
          </p:nvSpPr>
          <p:spPr>
            <a:xfrm>
              <a:off x="2256" y="0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3" name="Line 14"/>
            <p:cNvSpPr/>
            <p:nvPr/>
          </p:nvSpPr>
          <p:spPr>
            <a:xfrm>
              <a:off x="2352" y="480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4" name="Line 15"/>
            <p:cNvSpPr/>
            <p:nvPr/>
          </p:nvSpPr>
          <p:spPr>
            <a:xfrm>
              <a:off x="2304" y="240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2535" name="Line 16"/>
            <p:cNvSpPr/>
            <p:nvPr/>
          </p:nvSpPr>
          <p:spPr>
            <a:xfrm flipH="1">
              <a:off x="1344" y="0"/>
              <a:ext cx="912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6" name="Line 17"/>
            <p:cNvSpPr/>
            <p:nvPr/>
          </p:nvSpPr>
          <p:spPr>
            <a:xfrm flipH="1">
              <a:off x="1536" y="480"/>
              <a:ext cx="816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7" name="Line 18"/>
            <p:cNvSpPr/>
            <p:nvPr/>
          </p:nvSpPr>
          <p:spPr>
            <a:xfrm flipH="1">
              <a:off x="1392" y="240"/>
              <a:ext cx="912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ot"/>
              <a:bevel/>
              <a:headEnd type="none" w="med" len="med"/>
              <a:tailEnd type="none" w="med" len="med"/>
            </a:ln>
          </p:spPr>
        </p:sp>
        <p:sp>
          <p:nvSpPr>
            <p:cNvPr id="22538" name="Line 19"/>
            <p:cNvSpPr/>
            <p:nvPr/>
          </p:nvSpPr>
          <p:spPr>
            <a:xfrm>
              <a:off x="96" y="1056"/>
              <a:ext cx="14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9" name="Line 20"/>
            <p:cNvSpPr/>
            <p:nvPr/>
          </p:nvSpPr>
          <p:spPr>
            <a:xfrm>
              <a:off x="0" y="624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40" name="Line 21"/>
            <p:cNvSpPr/>
            <p:nvPr/>
          </p:nvSpPr>
          <p:spPr>
            <a:xfrm>
              <a:off x="48" y="864"/>
              <a:ext cx="13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ot"/>
              <a:bevel/>
              <a:headEnd type="none" w="med" len="med"/>
              <a:tailEnd type="none" w="med" len="med"/>
            </a:ln>
          </p:spPr>
        </p:sp>
      </p:grpSp>
      <p:sp>
        <p:nvSpPr>
          <p:cNvPr id="22541" name="Text Box 31"/>
          <p:cNvSpPr txBox="1"/>
          <p:nvPr/>
        </p:nvSpPr>
        <p:spPr>
          <a:xfrm>
            <a:off x="2711450" y="4868863"/>
            <a:ext cx="7272338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=142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o    </a:t>
            </a:r>
            <a:endParaRPr lang="en-US" altLang="zh-CN" sz="2800" baseline="4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42" name="文本框 1"/>
          <p:cNvSpPr txBox="1"/>
          <p:nvPr/>
        </p:nvSpPr>
        <p:spPr>
          <a:xfrm>
            <a:off x="4738688" y="342900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543" name="文本框 5"/>
          <p:cNvSpPr txBox="1"/>
          <p:nvPr/>
        </p:nvSpPr>
        <p:spPr>
          <a:xfrm>
            <a:off x="6203950" y="24511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8"/>
          <p:cNvSpPr txBox="1"/>
          <p:nvPr/>
        </p:nvSpPr>
        <p:spPr>
          <a:xfrm>
            <a:off x="1946275" y="830263"/>
            <a:ext cx="82978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如图直线 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 ∥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垂直于直线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，则直线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垂直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于直线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3555" name="Group 25"/>
          <p:cNvGrpSpPr/>
          <p:nvPr/>
        </p:nvGrpSpPr>
        <p:grpSpPr>
          <a:xfrm>
            <a:off x="7566025" y="2049463"/>
            <a:ext cx="2687638" cy="1758131"/>
            <a:chOff x="0" y="0"/>
            <a:chExt cx="3220" cy="2229"/>
          </a:xfrm>
        </p:grpSpPr>
        <p:sp>
          <p:nvSpPr>
            <p:cNvPr id="23556" name="Line 16"/>
            <p:cNvSpPr/>
            <p:nvPr/>
          </p:nvSpPr>
          <p:spPr>
            <a:xfrm>
              <a:off x="0" y="953"/>
              <a:ext cx="281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57" name="Line 17"/>
            <p:cNvSpPr/>
            <p:nvPr/>
          </p:nvSpPr>
          <p:spPr>
            <a:xfrm>
              <a:off x="680" y="46"/>
              <a:ext cx="0" cy="172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58" name="Line 18"/>
            <p:cNvSpPr/>
            <p:nvPr/>
          </p:nvSpPr>
          <p:spPr>
            <a:xfrm>
              <a:off x="1587" y="0"/>
              <a:ext cx="0" cy="18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59" name="Rectangle 19"/>
            <p:cNvSpPr/>
            <p:nvPr/>
          </p:nvSpPr>
          <p:spPr>
            <a:xfrm rot="10654495">
              <a:off x="1653" y="732"/>
              <a:ext cx="116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rot="10800000" wrap="square" anchor="t" anchorCtr="0">
              <a:spAutoFit/>
            </a:bodyPr>
            <a:p>
              <a:endParaRPr lang="en-US" altLang="x-none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0" name="Text Box 21"/>
            <p:cNvSpPr txBox="1"/>
            <p:nvPr/>
          </p:nvSpPr>
          <p:spPr>
            <a:xfrm>
              <a:off x="408" y="1598"/>
              <a:ext cx="544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3561" name="Text Box 22"/>
            <p:cNvSpPr txBox="1"/>
            <p:nvPr/>
          </p:nvSpPr>
          <p:spPr>
            <a:xfrm>
              <a:off x="1567" y="1645"/>
              <a:ext cx="544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3562" name="Text Box 23"/>
            <p:cNvSpPr txBox="1"/>
            <p:nvPr/>
          </p:nvSpPr>
          <p:spPr>
            <a:xfrm>
              <a:off x="2676" y="862"/>
              <a:ext cx="544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3563" name="Text Box 24"/>
            <p:cNvSpPr txBox="1"/>
            <p:nvPr/>
          </p:nvSpPr>
          <p:spPr>
            <a:xfrm>
              <a:off x="771" y="629"/>
              <a:ext cx="408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en-US" altLang="x-none" sz="2400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sp>
        <p:nvSpPr>
          <p:cNvPr id="23564" name="Text Box 27"/>
          <p:cNvSpPr txBox="1"/>
          <p:nvPr/>
        </p:nvSpPr>
        <p:spPr>
          <a:xfrm>
            <a:off x="2112963" y="2347913"/>
            <a:ext cx="6192837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两直线平行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同位角相等   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5" name="Text Box 5"/>
          <p:cNvSpPr txBox="1"/>
          <p:nvPr/>
        </p:nvSpPr>
        <p:spPr>
          <a:xfrm>
            <a:off x="1890713" y="4130675"/>
            <a:ext cx="868045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如果有两条直线被第三条直线所截，那么必定有（   ）       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A.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内错角相等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C.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同旁内角互补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以上都不对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6" name="Text Box 10"/>
          <p:cNvSpPr txBox="1"/>
          <p:nvPr/>
        </p:nvSpPr>
        <p:spPr>
          <a:xfrm>
            <a:off x="10053638" y="4130675"/>
            <a:ext cx="7191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64" grpId="0"/>
      <p:bldP spid="23565" grpId="0"/>
      <p:bldP spid="235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38"/>
          <p:cNvSpPr txBox="1"/>
          <p:nvPr/>
        </p:nvSpPr>
        <p:spPr>
          <a:xfrm>
            <a:off x="2144713" y="1952625"/>
            <a:ext cx="6064250" cy="4011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 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理由：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∥DE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(         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AC∥DF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           )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=______ (  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(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79" name="Text Box 8"/>
          <p:cNvSpPr txBox="1"/>
          <p:nvPr/>
        </p:nvSpPr>
        <p:spPr>
          <a:xfrm>
            <a:off x="1943100" y="552450"/>
            <a:ext cx="83312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∥DE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AC∥DF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，请说出∠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之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间的数量关系，并说明理由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4580" name="Group 20"/>
          <p:cNvGrpSpPr/>
          <p:nvPr/>
        </p:nvGrpSpPr>
        <p:grpSpPr>
          <a:xfrm>
            <a:off x="8169275" y="1735138"/>
            <a:ext cx="2417763" cy="2757487"/>
            <a:chOff x="0" y="0"/>
            <a:chExt cx="4834" cy="5258"/>
          </a:xfrm>
        </p:grpSpPr>
        <p:sp>
          <p:nvSpPr>
            <p:cNvPr id="24581" name="Line 12"/>
            <p:cNvSpPr/>
            <p:nvPr/>
          </p:nvSpPr>
          <p:spPr>
            <a:xfrm flipV="1">
              <a:off x="699" y="2790"/>
              <a:ext cx="3400" cy="30"/>
            </a:xfrm>
            <a:prstGeom prst="line">
              <a:avLst/>
            </a:prstGeom>
            <a:ln w="4445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pSp>
          <p:nvGrpSpPr>
            <p:cNvPr id="24582" name="Group 40"/>
            <p:cNvGrpSpPr/>
            <p:nvPr/>
          </p:nvGrpSpPr>
          <p:grpSpPr>
            <a:xfrm>
              <a:off x="0" y="0"/>
              <a:ext cx="4834" cy="5258"/>
              <a:chOff x="0" y="0"/>
              <a:chExt cx="1934" cy="2103"/>
            </a:xfrm>
          </p:grpSpPr>
          <p:sp>
            <p:nvSpPr>
              <p:cNvPr id="24583" name="Text Box 20"/>
              <p:cNvSpPr txBox="1"/>
              <p:nvPr/>
            </p:nvSpPr>
            <p:spPr>
              <a:xfrm>
                <a:off x="654" y="843"/>
                <a:ext cx="380" cy="5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P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4584" name="Line 11"/>
              <p:cNvSpPr/>
              <p:nvPr/>
            </p:nvSpPr>
            <p:spPr>
              <a:xfrm flipH="1">
                <a:off x="295" y="185"/>
                <a:ext cx="689" cy="941"/>
              </a:xfrm>
              <a:prstGeom prst="line">
                <a:avLst/>
              </a:prstGeom>
              <a:ln w="4445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4585" name="Line 13"/>
              <p:cNvSpPr/>
              <p:nvPr/>
            </p:nvSpPr>
            <p:spPr>
              <a:xfrm flipH="1">
                <a:off x="486" y="499"/>
                <a:ext cx="804" cy="1098"/>
              </a:xfrm>
              <a:prstGeom prst="line">
                <a:avLst/>
              </a:prstGeom>
              <a:ln w="4445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4586" name="Line 14"/>
              <p:cNvSpPr/>
              <p:nvPr/>
            </p:nvSpPr>
            <p:spPr>
              <a:xfrm>
                <a:off x="486" y="1611"/>
                <a:ext cx="1169" cy="2"/>
              </a:xfrm>
              <a:prstGeom prst="line">
                <a:avLst/>
              </a:prstGeom>
              <a:ln w="4445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4587" name="Text Box 15"/>
              <p:cNvSpPr txBox="1"/>
              <p:nvPr/>
            </p:nvSpPr>
            <p:spPr>
              <a:xfrm>
                <a:off x="757" y="0"/>
                <a:ext cx="412" cy="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F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4588" name="Text Box 16"/>
              <p:cNvSpPr txBox="1"/>
              <p:nvPr/>
            </p:nvSpPr>
            <p:spPr>
              <a:xfrm>
                <a:off x="1275" y="296"/>
                <a:ext cx="413" cy="5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4589" name="Text Box 17"/>
              <p:cNvSpPr txBox="1"/>
              <p:nvPr/>
            </p:nvSpPr>
            <p:spPr>
              <a:xfrm>
                <a:off x="1474" y="1058"/>
                <a:ext cx="412" cy="5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E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4590" name="Text Box 18"/>
              <p:cNvSpPr txBox="1"/>
              <p:nvPr/>
            </p:nvSpPr>
            <p:spPr>
              <a:xfrm>
                <a:off x="1521" y="1579"/>
                <a:ext cx="413" cy="5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B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4591" name="Text Box 19"/>
              <p:cNvSpPr txBox="1"/>
              <p:nvPr/>
            </p:nvSpPr>
            <p:spPr>
              <a:xfrm>
                <a:off x="205" y="1444"/>
                <a:ext cx="413" cy="5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4592" name="Text Box 21"/>
              <p:cNvSpPr txBox="1"/>
              <p:nvPr/>
            </p:nvSpPr>
            <p:spPr>
              <a:xfrm>
                <a:off x="0" y="941"/>
                <a:ext cx="412" cy="5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algn="just"/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D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4593" name="Text Box 36"/>
          <p:cNvSpPr txBox="1"/>
          <p:nvPr/>
        </p:nvSpPr>
        <p:spPr>
          <a:xfrm>
            <a:off x="8759825" y="4032250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图１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4" name="Text Box 41"/>
          <p:cNvSpPr txBox="1"/>
          <p:nvPr/>
        </p:nvSpPr>
        <p:spPr>
          <a:xfrm>
            <a:off x="4132263" y="2741613"/>
            <a:ext cx="1539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5" name="Text Box 42"/>
          <p:cNvSpPr txBox="1"/>
          <p:nvPr/>
        </p:nvSpPr>
        <p:spPr>
          <a:xfrm>
            <a:off x="3436938" y="3348038"/>
            <a:ext cx="1978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400" i="1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CPE</a:t>
            </a:r>
            <a:endParaRPr lang="en-US" altLang="zh-CN" sz="2400" i="1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6" name="Text Box 44"/>
          <p:cNvSpPr txBox="1"/>
          <p:nvPr/>
        </p:nvSpPr>
        <p:spPr>
          <a:xfrm>
            <a:off x="4865688" y="3392488"/>
            <a:ext cx="40338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7" name="Text Box 45"/>
          <p:cNvSpPr txBox="1"/>
          <p:nvPr/>
        </p:nvSpPr>
        <p:spPr>
          <a:xfrm>
            <a:off x="4083050" y="4084638"/>
            <a:ext cx="1539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 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8" name="Text Box 46"/>
          <p:cNvSpPr txBox="1"/>
          <p:nvPr/>
        </p:nvSpPr>
        <p:spPr>
          <a:xfrm>
            <a:off x="3436938" y="4721225"/>
            <a:ext cx="1978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400" i="1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CPE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9" name="Text Box 47"/>
          <p:cNvSpPr txBox="1"/>
          <p:nvPr/>
        </p:nvSpPr>
        <p:spPr>
          <a:xfrm>
            <a:off x="4691063" y="4775200"/>
            <a:ext cx="40354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0" name="Text Box 48"/>
          <p:cNvSpPr txBox="1"/>
          <p:nvPr/>
        </p:nvSpPr>
        <p:spPr>
          <a:xfrm>
            <a:off x="4292600" y="5468938"/>
            <a:ext cx="23764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等量代换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94" grpId="0"/>
      <p:bldP spid="24595" grpId="0"/>
      <p:bldP spid="24596" grpId="0"/>
      <p:bldP spid="24597" grpId="0"/>
      <p:bldP spid="24598" grpId="0"/>
      <p:bldP spid="24599" grpId="0"/>
      <p:bldP spid="246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37"/>
          <p:cNvSpPr txBox="1"/>
          <p:nvPr/>
        </p:nvSpPr>
        <p:spPr>
          <a:xfrm>
            <a:off x="1847850" y="2079625"/>
            <a:ext cx="8488363" cy="3491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: 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=180</a:t>
            </a:r>
            <a:r>
              <a:rPr lang="en-US" altLang="zh-CN" sz="2800" baseline="42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理由：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∥DE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  ______ (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AC∥DF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         )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 _______=180</a:t>
            </a:r>
            <a:r>
              <a:rPr lang="en-US" altLang="zh-CN" sz="2800" baseline="44000" dirty="0">
                <a:latin typeface="Times New Roman" panose="02020603050405020304" pitchFamily="2" charset="0"/>
                <a:ea typeface="黑体" panose="02010609060101010101" charset="-122"/>
              </a:rPr>
              <a:t>o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                           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=180</a:t>
            </a:r>
            <a:r>
              <a:rPr lang="en-US" altLang="zh-CN" sz="2800" baseline="42000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         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3" name="Text Box 6"/>
          <p:cNvSpPr txBox="1"/>
          <p:nvPr/>
        </p:nvSpPr>
        <p:spPr>
          <a:xfrm>
            <a:off x="1847850" y="515938"/>
            <a:ext cx="8134350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∥DE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AC∥DF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，请说出∠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之间的数量关系，并说明理由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4" name="Text Box 32"/>
          <p:cNvSpPr txBox="1"/>
          <p:nvPr/>
        </p:nvSpPr>
        <p:spPr>
          <a:xfrm>
            <a:off x="8688388" y="4044950"/>
            <a:ext cx="865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图2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5" name="Group 35"/>
          <p:cNvGrpSpPr/>
          <p:nvPr/>
        </p:nvGrpSpPr>
        <p:grpSpPr>
          <a:xfrm>
            <a:off x="7507288" y="1552575"/>
            <a:ext cx="3148012" cy="2894013"/>
            <a:chOff x="0" y="0"/>
            <a:chExt cx="2398" cy="2157"/>
          </a:xfrm>
        </p:grpSpPr>
        <p:sp>
          <p:nvSpPr>
            <p:cNvPr id="25606" name="Line 21"/>
            <p:cNvSpPr/>
            <p:nvPr/>
          </p:nvSpPr>
          <p:spPr>
            <a:xfrm flipH="1">
              <a:off x="850" y="250"/>
              <a:ext cx="689" cy="941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607" name="Line 22"/>
            <p:cNvSpPr/>
            <p:nvPr/>
          </p:nvSpPr>
          <p:spPr>
            <a:xfrm flipV="1">
              <a:off x="850" y="1180"/>
              <a:ext cx="1136" cy="11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608" name="Line 23"/>
            <p:cNvSpPr/>
            <p:nvPr/>
          </p:nvSpPr>
          <p:spPr>
            <a:xfrm flipH="1">
              <a:off x="1041" y="564"/>
              <a:ext cx="804" cy="1098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609" name="Line 24"/>
            <p:cNvSpPr/>
            <p:nvPr/>
          </p:nvSpPr>
          <p:spPr>
            <a:xfrm flipV="1">
              <a:off x="171" y="1668"/>
              <a:ext cx="893" cy="11"/>
            </a:xfrm>
            <a:prstGeom prst="line">
              <a:avLst/>
            </a:prstGeom>
            <a:ln w="444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610" name="Text Box 25"/>
            <p:cNvSpPr txBox="1"/>
            <p:nvPr/>
          </p:nvSpPr>
          <p:spPr>
            <a:xfrm>
              <a:off x="1293" y="0"/>
              <a:ext cx="412" cy="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F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1" name="Text Box 26"/>
            <p:cNvSpPr txBox="1"/>
            <p:nvPr/>
          </p:nvSpPr>
          <p:spPr>
            <a:xfrm>
              <a:off x="1830" y="361"/>
              <a:ext cx="413" cy="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2" name="Text Box 27"/>
            <p:cNvSpPr txBox="1"/>
            <p:nvPr/>
          </p:nvSpPr>
          <p:spPr>
            <a:xfrm>
              <a:off x="1986" y="998"/>
              <a:ext cx="412" cy="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3" name="Text Box 28"/>
            <p:cNvSpPr txBox="1"/>
            <p:nvPr/>
          </p:nvSpPr>
          <p:spPr>
            <a:xfrm>
              <a:off x="0" y="1633"/>
              <a:ext cx="413" cy="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4" name="Text Box 29"/>
            <p:cNvSpPr txBox="1"/>
            <p:nvPr/>
          </p:nvSpPr>
          <p:spPr>
            <a:xfrm>
              <a:off x="880" y="1609"/>
              <a:ext cx="413" cy="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5" name="Text Box 30"/>
            <p:cNvSpPr txBox="1"/>
            <p:nvPr/>
          </p:nvSpPr>
          <p:spPr>
            <a:xfrm>
              <a:off x="555" y="1006"/>
              <a:ext cx="412" cy="5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6" name="Text Box 34"/>
            <p:cNvSpPr txBox="1"/>
            <p:nvPr/>
          </p:nvSpPr>
          <p:spPr>
            <a:xfrm>
              <a:off x="1319" y="1159"/>
              <a:ext cx="454" cy="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P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5617" name="Text Box 38"/>
          <p:cNvSpPr txBox="1"/>
          <p:nvPr/>
        </p:nvSpPr>
        <p:spPr>
          <a:xfrm>
            <a:off x="3862388" y="2674938"/>
            <a:ext cx="1539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18" name="Text Box 39"/>
          <p:cNvSpPr txBox="1"/>
          <p:nvPr/>
        </p:nvSpPr>
        <p:spPr>
          <a:xfrm>
            <a:off x="3228975" y="3262313"/>
            <a:ext cx="1339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400" i="1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CPD</a:t>
            </a:r>
            <a:endParaRPr lang="en-US" altLang="zh-CN" sz="2400" i="1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19" name="Text Box 40"/>
          <p:cNvSpPr txBox="1"/>
          <p:nvPr/>
        </p:nvSpPr>
        <p:spPr>
          <a:xfrm>
            <a:off x="4440238" y="3325813"/>
            <a:ext cx="4032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0" name="Text Box 41"/>
          <p:cNvSpPr txBox="1"/>
          <p:nvPr/>
        </p:nvSpPr>
        <p:spPr>
          <a:xfrm>
            <a:off x="3697288" y="3957638"/>
            <a:ext cx="1539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1" name="Text Box 42"/>
          <p:cNvSpPr txBox="1"/>
          <p:nvPr/>
        </p:nvSpPr>
        <p:spPr>
          <a:xfrm>
            <a:off x="3154363" y="4446588"/>
            <a:ext cx="1800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400" i="1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CPD</a:t>
            </a:r>
            <a:endParaRPr lang="en-US" altLang="zh-CN" sz="2400" i="1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2" name="Text Box 43"/>
          <p:cNvSpPr txBox="1"/>
          <p:nvPr/>
        </p:nvSpPr>
        <p:spPr>
          <a:xfrm>
            <a:off x="5521325" y="4525963"/>
            <a:ext cx="4032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3" name="Text Box 44"/>
          <p:cNvSpPr txBox="1"/>
          <p:nvPr/>
        </p:nvSpPr>
        <p:spPr>
          <a:xfrm>
            <a:off x="4902200" y="5045075"/>
            <a:ext cx="2378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等量代换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17" grpId="0"/>
      <p:bldP spid="25618" grpId="0"/>
      <p:bldP spid="25619" grpId="0"/>
      <p:bldP spid="25620" grpId="0"/>
      <p:bldP spid="25621" grpId="0"/>
      <p:bldP spid="25622" grpId="0"/>
      <p:bldP spid="256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TextBox 4"/>
          <p:cNvSpPr txBox="1"/>
          <p:nvPr/>
        </p:nvSpPr>
        <p:spPr>
          <a:xfrm>
            <a:off x="1855788" y="590550"/>
            <a:ext cx="7921625" cy="2143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思维拓展：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如图，潜望镜中的两面镜子是互相平行放置的，光线经过镜子反射时，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∠1=∠2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∠3=∠4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有什么关系？为什么进入潜望镜的光线和离开潜望镜的光线是平行的？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627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3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9000"/>
              </a:srgbClr>
            </a:outerShdw>
          </a:effectLst>
        </p:spPr>
      </p:pic>
      <p:pic>
        <p:nvPicPr>
          <p:cNvPr id="26628" name="图片 297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825" y="3081338"/>
            <a:ext cx="5429250" cy="307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67"/>
          <p:cNvSpPr txBox="1"/>
          <p:nvPr/>
        </p:nvSpPr>
        <p:spPr>
          <a:xfrm>
            <a:off x="1855788" y="2805113"/>
            <a:ext cx="55689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baseline="4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两直线行，内错角相等；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30" name="Text Box 67"/>
          <p:cNvSpPr txBox="1"/>
          <p:nvPr/>
        </p:nvSpPr>
        <p:spPr>
          <a:xfrm>
            <a:off x="1855788" y="4149725"/>
            <a:ext cx="5568950" cy="1426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baseline="4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baseline="42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2423478" y="1687513"/>
            <a:ext cx="7162800" cy="4038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同位角相等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内错角相等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同旁内角互补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7651" name="AutoShape 3"/>
          <p:cNvSpPr/>
          <p:nvPr/>
        </p:nvSpPr>
        <p:spPr>
          <a:xfrm>
            <a:off x="4800600" y="3097213"/>
            <a:ext cx="228600" cy="1219200"/>
          </a:xfrm>
          <a:prstGeom prst="rightBrace">
            <a:avLst>
              <a:gd name="adj1" fmla="val 44098"/>
              <a:gd name="adj2" fmla="val 50000"/>
            </a:avLst>
          </a:prstGeom>
          <a:noFill/>
          <a:ln w="50800" cap="sq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7652" name="Oval 4"/>
          <p:cNvSpPr/>
          <p:nvPr/>
        </p:nvSpPr>
        <p:spPr>
          <a:xfrm>
            <a:off x="6988175" y="3194050"/>
            <a:ext cx="2743200" cy="792163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7653" name="Oval 5"/>
          <p:cNvSpPr/>
          <p:nvPr/>
        </p:nvSpPr>
        <p:spPr>
          <a:xfrm>
            <a:off x="5462588" y="2292350"/>
            <a:ext cx="2133600" cy="6858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判定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7654" name="Oval 6"/>
          <p:cNvSpPr/>
          <p:nvPr/>
        </p:nvSpPr>
        <p:spPr>
          <a:xfrm>
            <a:off x="5546725" y="3787775"/>
            <a:ext cx="1676400" cy="8382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charset="-122"/>
              </a:rPr>
              <a:t>性质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27655" name="Picture 7" descr="0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5638" y="3068638"/>
            <a:ext cx="12192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Picture 8" descr="00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638" y="3716338"/>
            <a:ext cx="1296987" cy="185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7" name="Group 9"/>
          <p:cNvGrpSpPr/>
          <p:nvPr/>
        </p:nvGrpSpPr>
        <p:grpSpPr>
          <a:xfrm>
            <a:off x="3292475" y="1849438"/>
            <a:ext cx="5643563" cy="1181100"/>
            <a:chOff x="0" y="0"/>
            <a:chExt cx="3555" cy="744"/>
          </a:xfrm>
        </p:grpSpPr>
        <p:sp>
          <p:nvSpPr>
            <p:cNvPr id="27658" name="Text Box 10"/>
            <p:cNvSpPr txBox="1"/>
            <p:nvPr/>
          </p:nvSpPr>
          <p:spPr>
            <a:xfrm>
              <a:off x="0" y="0"/>
              <a:ext cx="72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已知</a:t>
              </a:r>
              <a:endParaRPr lang="zh-CN" altLang="en-US" sz="28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59" name="Text Box 11"/>
            <p:cNvSpPr txBox="1"/>
            <p:nvPr/>
          </p:nvSpPr>
          <p:spPr>
            <a:xfrm>
              <a:off x="2829" y="55"/>
              <a:ext cx="72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得到</a:t>
              </a:r>
              <a:endParaRPr lang="zh-CN" altLang="en-US" sz="28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60" name="AutoShape 12"/>
            <p:cNvSpPr/>
            <p:nvPr/>
          </p:nvSpPr>
          <p:spPr>
            <a:xfrm>
              <a:off x="133" y="291"/>
              <a:ext cx="182" cy="408"/>
            </a:xfrm>
            <a:prstGeom prst="downArrow">
              <a:avLst>
                <a:gd name="adj1" fmla="val 50000"/>
                <a:gd name="adj2" fmla="val 55898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sz="2800" dirty="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7661" name="AutoShape 13"/>
            <p:cNvSpPr/>
            <p:nvPr/>
          </p:nvSpPr>
          <p:spPr>
            <a:xfrm>
              <a:off x="3036" y="336"/>
              <a:ext cx="182" cy="408"/>
            </a:xfrm>
            <a:prstGeom prst="downArrow">
              <a:avLst>
                <a:gd name="adj1" fmla="val 50000"/>
                <a:gd name="adj2" fmla="val 55898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sz="2800" dirty="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27662" name="Group 14"/>
          <p:cNvGrpSpPr/>
          <p:nvPr/>
        </p:nvGrpSpPr>
        <p:grpSpPr>
          <a:xfrm>
            <a:off x="3071813" y="4387850"/>
            <a:ext cx="5761037" cy="1106488"/>
            <a:chOff x="0" y="0"/>
            <a:chExt cx="3629" cy="697"/>
          </a:xfrm>
        </p:grpSpPr>
        <p:sp>
          <p:nvSpPr>
            <p:cNvPr id="27663" name="Text Box 15"/>
            <p:cNvSpPr txBox="1"/>
            <p:nvPr/>
          </p:nvSpPr>
          <p:spPr>
            <a:xfrm>
              <a:off x="0" y="368"/>
              <a:ext cx="72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得到</a:t>
              </a:r>
              <a:endParaRPr lang="zh-CN" altLang="en-US" sz="28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64" name="Text Box 16"/>
            <p:cNvSpPr txBox="1"/>
            <p:nvPr/>
          </p:nvSpPr>
          <p:spPr>
            <a:xfrm>
              <a:off x="2903" y="368"/>
              <a:ext cx="72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66"/>
                  </a:solidFill>
                  <a:latin typeface="黑体" panose="02010609060101010101" charset="-122"/>
                  <a:ea typeface="黑体" panose="02010609060101010101" charset="-122"/>
                </a:rPr>
                <a:t>已知</a:t>
              </a:r>
              <a:endParaRPr lang="zh-CN" altLang="en-US" sz="28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65" name="AutoShape 17"/>
            <p:cNvSpPr/>
            <p:nvPr/>
          </p:nvSpPr>
          <p:spPr>
            <a:xfrm flipV="1">
              <a:off x="272" y="1"/>
              <a:ext cx="182" cy="408"/>
            </a:xfrm>
            <a:prstGeom prst="downArrow">
              <a:avLst>
                <a:gd name="adj1" fmla="val 50000"/>
                <a:gd name="adj2" fmla="val 55898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sz="2800" dirty="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7666" name="AutoShape 18"/>
            <p:cNvSpPr/>
            <p:nvPr/>
          </p:nvSpPr>
          <p:spPr>
            <a:xfrm flipV="1">
              <a:off x="3175" y="0"/>
              <a:ext cx="182" cy="408"/>
            </a:xfrm>
            <a:prstGeom prst="downArrow">
              <a:avLst>
                <a:gd name="adj1" fmla="val 50000"/>
                <a:gd name="adj2" fmla="val 55898"/>
              </a:avLst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sz="2800" dirty="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486275" y="409575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9" name="矩形 27650"/>
          <p:cNvSpPr/>
          <p:nvPr/>
        </p:nvSpPr>
        <p:spPr>
          <a:xfrm>
            <a:off x="1919288" y="2183766"/>
            <a:ext cx="8280400" cy="12966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掌握平行线的性质，会运用两条直线是平行关系判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断角相等或互补；（重点）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4100" name="矩形 27651"/>
          <p:cNvSpPr/>
          <p:nvPr/>
        </p:nvSpPr>
        <p:spPr>
          <a:xfrm>
            <a:off x="1919288" y="3541078"/>
            <a:ext cx="7343775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能够根据平行线的性质进行简单的推理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 noRot="1"/>
          </p:cNvSpPr>
          <p:nvPr>
            <p:ph idx="4294967295"/>
          </p:nvPr>
        </p:nvSpPr>
        <p:spPr>
          <a:xfrm>
            <a:off x="1882775" y="1323975"/>
            <a:ext cx="8785225" cy="3313430"/>
          </a:xfrm>
        </p:spPr>
        <p:txBody>
          <a:bodyPr wrap="square" anchor="t" anchorCtr="0"/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根据右图，填空：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①如果∠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那么＿＿∥＿＿（　　　　　    　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② 如果∠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那么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＿＿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＿＿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　　 　　  　       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③ 如果∠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180°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那么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＿＿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＿＿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      　　                 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5123" name="Group 4"/>
          <p:cNvGrpSpPr/>
          <p:nvPr/>
        </p:nvGrpSpPr>
        <p:grpSpPr>
          <a:xfrm>
            <a:off x="1654175" y="2387600"/>
            <a:ext cx="8751888" cy="2473325"/>
            <a:chOff x="0" y="0"/>
            <a:chExt cx="5426" cy="1565"/>
          </a:xfrm>
        </p:grpSpPr>
        <p:sp>
          <p:nvSpPr>
            <p:cNvPr id="5124" name="Text Box 5"/>
            <p:cNvSpPr txBox="1"/>
            <p:nvPr/>
          </p:nvSpPr>
          <p:spPr>
            <a:xfrm>
              <a:off x="0" y="0"/>
              <a:ext cx="116" cy="8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buSzPct val="100000"/>
                <a:buFont typeface="Wingdings 2" panose="05020102010507070707" pitchFamily="2" charset="2"/>
              </a:pP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buSzPct val="100000"/>
                <a:buFont typeface="Wingdings 2" panose="05020102010507070707" pitchFamily="2" charset="2"/>
              </a:pP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buSzPct val="100000"/>
                <a:buFont typeface="Wingdings 2" panose="05020102010507070707" pitchFamily="2" charset="2"/>
              </a:pP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pSp>
          <p:nvGrpSpPr>
            <p:cNvPr id="5125" name="Group 6"/>
            <p:cNvGrpSpPr/>
            <p:nvPr/>
          </p:nvGrpSpPr>
          <p:grpSpPr>
            <a:xfrm>
              <a:off x="4163" y="83"/>
              <a:ext cx="1263" cy="1482"/>
              <a:chOff x="0" y="0"/>
              <a:chExt cx="1263" cy="1482"/>
            </a:xfrm>
          </p:grpSpPr>
          <p:sp>
            <p:nvSpPr>
              <p:cNvPr id="5126" name="Text Box 7"/>
              <p:cNvSpPr txBox="1"/>
              <p:nvPr/>
            </p:nvSpPr>
            <p:spPr>
              <a:xfrm>
                <a:off x="634" y="0"/>
                <a:ext cx="248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buSzPct val="100000"/>
                  <a:buFont typeface="Wingdings 2" panose="05020102010507070707" pitchFamily="2" charset="2"/>
                </a:pPr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charset="-122"/>
                  </a:rPr>
                  <a:t>E</a:t>
                </a:r>
                <a:endPara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grpSp>
            <p:nvGrpSpPr>
              <p:cNvPr id="5127" name="Group 8"/>
              <p:cNvGrpSpPr/>
              <p:nvPr/>
            </p:nvGrpSpPr>
            <p:grpSpPr>
              <a:xfrm>
                <a:off x="0" y="240"/>
                <a:ext cx="1263" cy="1242"/>
                <a:chOff x="0" y="0"/>
                <a:chExt cx="1263" cy="1242"/>
              </a:xfrm>
            </p:grpSpPr>
            <p:sp>
              <p:nvSpPr>
                <p:cNvPr id="5128" name="Line 9"/>
                <p:cNvSpPr/>
                <p:nvPr/>
              </p:nvSpPr>
              <p:spPr>
                <a:xfrm>
                  <a:off x="215" y="288"/>
                  <a:ext cx="86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129" name="Line 10"/>
                <p:cNvSpPr/>
                <p:nvPr/>
              </p:nvSpPr>
              <p:spPr>
                <a:xfrm flipH="1">
                  <a:off x="791" y="288"/>
                  <a:ext cx="288" cy="67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130" name="Line 11"/>
                <p:cNvSpPr/>
                <p:nvPr/>
              </p:nvSpPr>
              <p:spPr>
                <a:xfrm flipH="1">
                  <a:off x="311" y="960"/>
                  <a:ext cx="48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131" name="Line 12"/>
                <p:cNvSpPr/>
                <p:nvPr/>
              </p:nvSpPr>
              <p:spPr>
                <a:xfrm flipV="1">
                  <a:off x="311" y="0"/>
                  <a:ext cx="432" cy="96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132" name="Text Box 13"/>
                <p:cNvSpPr txBox="1"/>
                <p:nvPr/>
              </p:nvSpPr>
              <p:spPr>
                <a:xfrm>
                  <a:off x="0" y="74"/>
                  <a:ext cx="248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A</a:t>
                  </a:r>
                  <a:endParaRPr lang="en-US" altLang="zh-CN" sz="28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3" name="Text Box 14"/>
                <p:cNvSpPr txBox="1"/>
                <p:nvPr/>
              </p:nvSpPr>
              <p:spPr>
                <a:xfrm>
                  <a:off x="112" y="897"/>
                  <a:ext cx="261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C</a:t>
                  </a:r>
                  <a:endParaRPr lang="en-US" altLang="zh-CN" sz="28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4" name="Text Box 15"/>
                <p:cNvSpPr txBox="1"/>
                <p:nvPr/>
              </p:nvSpPr>
              <p:spPr>
                <a:xfrm>
                  <a:off x="692" y="912"/>
                  <a:ext cx="272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D</a:t>
                  </a:r>
                  <a:endParaRPr lang="en-US" altLang="zh-CN" sz="28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5" name="Text Box 16"/>
                <p:cNvSpPr txBox="1"/>
                <p:nvPr/>
              </p:nvSpPr>
              <p:spPr>
                <a:xfrm>
                  <a:off x="1015" y="96"/>
                  <a:ext cx="248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B</a:t>
                  </a:r>
                  <a:endParaRPr lang="en-US" altLang="zh-CN" sz="28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6" name="Text Box 17"/>
                <p:cNvSpPr txBox="1"/>
                <p:nvPr/>
              </p:nvSpPr>
              <p:spPr>
                <a:xfrm>
                  <a:off x="644" y="56"/>
                  <a:ext cx="224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7" name="Text Box 18"/>
                <p:cNvSpPr txBox="1"/>
                <p:nvPr/>
              </p:nvSpPr>
              <p:spPr>
                <a:xfrm>
                  <a:off x="526" y="240"/>
                  <a:ext cx="224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8" name="Text Box 19"/>
                <p:cNvSpPr txBox="1"/>
                <p:nvPr/>
              </p:nvSpPr>
              <p:spPr>
                <a:xfrm>
                  <a:off x="378" y="237"/>
                  <a:ext cx="224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3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5139" name="Text Box 20"/>
                <p:cNvSpPr txBox="1"/>
                <p:nvPr/>
              </p:nvSpPr>
              <p:spPr>
                <a:xfrm>
                  <a:off x="430" y="0"/>
                  <a:ext cx="224" cy="3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>
                    <a:buSzPct val="100000"/>
                    <a:buFont typeface="Wingdings 2" panose="05020102010507070707" pitchFamily="2" charset="2"/>
                  </a:pPr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4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</p:grpSp>
      </p:grpSp>
      <p:sp>
        <p:nvSpPr>
          <p:cNvPr id="5140" name="Text Box 31"/>
          <p:cNvSpPr txBox="1"/>
          <p:nvPr/>
        </p:nvSpPr>
        <p:spPr>
          <a:xfrm>
            <a:off x="2782888" y="2457450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1" name="Text Box 32"/>
          <p:cNvSpPr txBox="1"/>
          <p:nvPr/>
        </p:nvSpPr>
        <p:spPr>
          <a:xfrm>
            <a:off x="3830638" y="2500313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2" name="Text Box 33"/>
          <p:cNvSpPr txBox="1"/>
          <p:nvPr/>
        </p:nvSpPr>
        <p:spPr>
          <a:xfrm>
            <a:off x="2921000" y="3508375"/>
            <a:ext cx="637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3" name="Text Box 34"/>
          <p:cNvSpPr txBox="1"/>
          <p:nvPr/>
        </p:nvSpPr>
        <p:spPr>
          <a:xfrm>
            <a:off x="4014788" y="3535363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4" name="Text Box 35"/>
          <p:cNvSpPr txBox="1"/>
          <p:nvPr/>
        </p:nvSpPr>
        <p:spPr>
          <a:xfrm>
            <a:off x="4884738" y="2500313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同位角相等，两直线平行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5" name="Text Box 36"/>
          <p:cNvSpPr txBox="1"/>
          <p:nvPr/>
        </p:nvSpPr>
        <p:spPr>
          <a:xfrm>
            <a:off x="4878388" y="3570288"/>
            <a:ext cx="4183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内错角相等，两直线平 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6" name="Text Box 37"/>
          <p:cNvSpPr txBox="1"/>
          <p:nvPr/>
        </p:nvSpPr>
        <p:spPr>
          <a:xfrm>
            <a:off x="2921000" y="4637088"/>
            <a:ext cx="637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7" name="Text Box 38"/>
          <p:cNvSpPr txBox="1"/>
          <p:nvPr/>
        </p:nvSpPr>
        <p:spPr>
          <a:xfrm>
            <a:off x="3954463" y="4637088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48" name="Text Box 40"/>
          <p:cNvSpPr txBox="1"/>
          <p:nvPr/>
        </p:nvSpPr>
        <p:spPr>
          <a:xfrm>
            <a:off x="4884738" y="4703763"/>
            <a:ext cx="4183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Pct val="100000"/>
              <a:buFont typeface="Wingdings 2" panose="05020102010507070707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同旁内角互补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两直线平行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50" name="圆角矩形 31"/>
          <p:cNvSpPr/>
          <p:nvPr/>
        </p:nvSpPr>
        <p:spPr>
          <a:xfrm>
            <a:off x="2063750" y="817563"/>
            <a:ext cx="1793875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337" name="组合 20"/>
          <p:cNvGrpSpPr/>
          <p:nvPr/>
        </p:nvGrpSpPr>
        <p:grpSpPr>
          <a:xfrm>
            <a:off x="1558925" y="14288"/>
            <a:ext cx="1852613" cy="561975"/>
            <a:chOff x="3590568" y="400194"/>
            <a:chExt cx="5213316" cy="1031890"/>
          </a:xfrm>
        </p:grpSpPr>
        <p:grpSp>
          <p:nvGrpSpPr>
            <p:cNvPr id="1433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32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341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 spd="slow">
    <p:sndAc>
      <p:stSnd>
        <p:snd r:embed="rId1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" grpId="0"/>
      <p:bldP spid="5141" grpId="0"/>
      <p:bldP spid="5142" grpId="0"/>
      <p:bldP spid="5143" grpId="0"/>
      <p:bldP spid="5144" grpId="0"/>
      <p:bldP spid="5145" grpId="0"/>
      <p:bldP spid="5146" grpId="0"/>
      <p:bldP spid="5147" grpId="0"/>
      <p:bldP spid="5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6" descr="GIF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3154363"/>
            <a:ext cx="400050" cy="31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7" name="Group 7"/>
          <p:cNvGrpSpPr/>
          <p:nvPr/>
        </p:nvGrpSpPr>
        <p:grpSpPr>
          <a:xfrm>
            <a:off x="6788150" y="2420938"/>
            <a:ext cx="3052763" cy="1728787"/>
            <a:chOff x="0" y="0"/>
            <a:chExt cx="2222" cy="1407"/>
          </a:xfrm>
        </p:grpSpPr>
        <p:grpSp>
          <p:nvGrpSpPr>
            <p:cNvPr id="6148" name="Group 8"/>
            <p:cNvGrpSpPr/>
            <p:nvPr/>
          </p:nvGrpSpPr>
          <p:grpSpPr>
            <a:xfrm>
              <a:off x="0" y="0"/>
              <a:ext cx="2222" cy="1407"/>
              <a:chOff x="0" y="0"/>
              <a:chExt cx="2177" cy="1452"/>
            </a:xfrm>
          </p:grpSpPr>
          <p:sp>
            <p:nvSpPr>
              <p:cNvPr id="6149" name="Oval 9"/>
              <p:cNvSpPr/>
              <p:nvPr/>
            </p:nvSpPr>
            <p:spPr>
              <a:xfrm>
                <a:off x="45" y="318"/>
                <a:ext cx="1905" cy="624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p>
                <a:endParaRPr lang="zh-CN" altLang="en-US" sz="4000" dirty="0">
                  <a:solidFill>
                    <a:srgbClr val="CC3300"/>
                  </a:solidFill>
                  <a:latin typeface="Times New Roman" panose="02020603050405020304" pitchFamily="2" charset="0"/>
                  <a:ea typeface="隶书" panose="02010509060101010101" pitchFamily="1" charset="-122"/>
                </a:endParaRPr>
              </a:p>
            </p:txBody>
          </p:sp>
          <p:sp>
            <p:nvSpPr>
              <p:cNvPr id="6150" name="AutoShape 10"/>
              <p:cNvSpPr/>
              <p:nvPr/>
            </p:nvSpPr>
            <p:spPr>
              <a:xfrm>
                <a:off x="0" y="0"/>
                <a:ext cx="2177" cy="1452"/>
              </a:xfrm>
              <a:prstGeom prst="flowChartAlternateProcess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rgbClr val="000000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51" name="Rectangle 11"/>
            <p:cNvSpPr/>
            <p:nvPr/>
          </p:nvSpPr>
          <p:spPr>
            <a:xfrm>
              <a:off x="181" y="520"/>
              <a:ext cx="1721" cy="4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两直线平行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152" name="Group 12"/>
          <p:cNvGrpSpPr/>
          <p:nvPr/>
        </p:nvGrpSpPr>
        <p:grpSpPr>
          <a:xfrm>
            <a:off x="2132013" y="2454275"/>
            <a:ext cx="5284787" cy="1755775"/>
            <a:chOff x="0" y="0"/>
            <a:chExt cx="3330" cy="1106"/>
          </a:xfrm>
        </p:grpSpPr>
        <p:grpSp>
          <p:nvGrpSpPr>
            <p:cNvPr id="6153" name="Group 13"/>
            <p:cNvGrpSpPr/>
            <p:nvPr/>
          </p:nvGrpSpPr>
          <p:grpSpPr>
            <a:xfrm>
              <a:off x="0" y="0"/>
              <a:ext cx="2584" cy="1106"/>
              <a:chOff x="0" y="0"/>
              <a:chExt cx="2517" cy="1180"/>
            </a:xfrm>
          </p:grpSpPr>
          <p:sp>
            <p:nvSpPr>
              <p:cNvPr id="6154" name="Rectangle 14"/>
              <p:cNvSpPr/>
              <p:nvPr/>
            </p:nvSpPr>
            <p:spPr>
              <a:xfrm>
                <a:off x="0" y="182"/>
                <a:ext cx="2517" cy="998"/>
              </a:xfrm>
              <a:prstGeom prst="rect">
                <a:avLst/>
              </a:prstGeom>
              <a:noFill/>
              <a:ln w="9525" cap="rnd" cmpd="sng">
                <a:solidFill>
                  <a:schemeClr val="bg1"/>
                </a:solidFill>
                <a:prstDash val="sysDot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defTabSz="914400"/>
                <a:r>
                  <a:rPr lang="zh-CN" altLang="en-US" sz="3200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      </a:t>
                </a:r>
                <a:endParaRPr lang="zh-CN" altLang="en-US" sz="3200" dirty="0">
                  <a:solidFill>
                    <a:srgbClr val="0000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隶书" panose="02010509060101010101" pitchFamily="1" charset="-122"/>
                </a:endParaRPr>
              </a:p>
            </p:txBody>
          </p:sp>
          <p:sp>
            <p:nvSpPr>
              <p:cNvPr id="6155" name="AutoShape 15"/>
              <p:cNvSpPr/>
              <p:nvPr/>
            </p:nvSpPr>
            <p:spPr>
              <a:xfrm>
                <a:off x="158" y="0"/>
                <a:ext cx="2187" cy="1139"/>
              </a:xfrm>
              <a:prstGeom prst="flowChartAlternateProcess">
                <a:avLst/>
              </a:prstGeom>
              <a:noFill/>
              <a:ln w="38100" cap="flat" cmpd="sng">
                <a:solidFill>
                  <a:schemeClr val="tx1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rgbClr val="0000CC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56" name="Rectangle 16"/>
            <p:cNvSpPr/>
            <p:nvPr/>
          </p:nvSpPr>
          <p:spPr>
            <a:xfrm>
              <a:off x="450" y="128"/>
              <a:ext cx="288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.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同位角相等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.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内错角相等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.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同旁内角互补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157" name="Rectangle 17"/>
          <p:cNvSpPr/>
          <p:nvPr/>
        </p:nvSpPr>
        <p:spPr>
          <a:xfrm>
            <a:off x="2279650" y="984250"/>
            <a:ext cx="7848600" cy="720725"/>
          </a:xfrm>
          <a:prstGeom prst="rect">
            <a:avLst/>
          </a:prstGeom>
          <a:noFill/>
          <a:ln w="9525" cap="rnd" cmpd="sng">
            <a:solidFill>
              <a:schemeClr val="bg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问题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通过上题可知平行线的判定方法是什么？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8" name="Rectangle 18"/>
          <p:cNvSpPr/>
          <p:nvPr/>
        </p:nvSpPr>
        <p:spPr>
          <a:xfrm>
            <a:off x="2279650" y="4724400"/>
            <a:ext cx="82232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反过来,如果两条直线平行,同位角、内错角、同旁内角各有什么关系呢?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ldLvl="0" animBg="1"/>
      <p:bldP spid="615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24"/>
          <p:cNvSpPr txBox="1"/>
          <p:nvPr/>
        </p:nvSpPr>
        <p:spPr>
          <a:xfrm>
            <a:off x="1774825" y="1698625"/>
            <a:ext cx="8642350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画两条平行线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//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，然后画一条截线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相交，标出如图的角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度量所形成的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个角的度数，把结果填入下表：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7171" name="表格 7170"/>
          <p:cNvGraphicFramePr/>
          <p:nvPr/>
        </p:nvGraphicFramePr>
        <p:xfrm>
          <a:off x="1703388" y="3689350"/>
          <a:ext cx="5400675" cy="1838960"/>
        </p:xfrm>
        <a:graphic>
          <a:graphicData uri="http://schemas.openxmlformats.org/drawingml/2006/table">
            <a:tbl>
              <a:tblPr/>
              <a:tblGrid>
                <a:gridCol w="1079500"/>
                <a:gridCol w="1097280"/>
                <a:gridCol w="1063625"/>
                <a:gridCol w="1080770"/>
                <a:gridCol w="1079500"/>
              </a:tblGrid>
              <a:tr h="45974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角</a:t>
                      </a: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∠1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∠2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∠3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∠4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度数</a:t>
                      </a: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角</a:t>
                      </a: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∠5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∠6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∠7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∠8</a:t>
                      </a:r>
                      <a:endParaRPr lang="en-US" altLang="zh-CN" sz="2400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度数</a:t>
                      </a: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4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204" name="组合 6147"/>
          <p:cNvGrpSpPr/>
          <p:nvPr/>
        </p:nvGrpSpPr>
        <p:grpSpPr>
          <a:xfrm>
            <a:off x="1849438" y="263525"/>
            <a:ext cx="2873692" cy="809628"/>
            <a:chOff x="0" y="0"/>
            <a:chExt cx="4527" cy="1274"/>
          </a:xfrm>
        </p:grpSpPr>
        <p:sp>
          <p:nvSpPr>
            <p:cNvPr id="7205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6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7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208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平行线的性质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9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7210" name="组合 15"/>
          <p:cNvGrpSpPr/>
          <p:nvPr/>
        </p:nvGrpSpPr>
        <p:grpSpPr>
          <a:xfrm>
            <a:off x="7105015" y="3104515"/>
            <a:ext cx="3529013" cy="2966086"/>
            <a:chOff x="-1" y="-1"/>
            <a:chExt cx="5556" cy="4670"/>
          </a:xfrm>
        </p:grpSpPr>
        <p:grpSp>
          <p:nvGrpSpPr>
            <p:cNvPr id="7211" name="组合 13"/>
            <p:cNvGrpSpPr/>
            <p:nvPr/>
          </p:nvGrpSpPr>
          <p:grpSpPr>
            <a:xfrm>
              <a:off x="-1" y="-1"/>
              <a:ext cx="5556" cy="4670"/>
              <a:chOff x="0" y="0"/>
              <a:chExt cx="5557" cy="4670"/>
            </a:xfrm>
          </p:grpSpPr>
          <p:grpSp>
            <p:nvGrpSpPr>
              <p:cNvPr id="7212" name="Group 13"/>
              <p:cNvGrpSpPr/>
              <p:nvPr/>
            </p:nvGrpSpPr>
            <p:grpSpPr>
              <a:xfrm>
                <a:off x="0" y="0"/>
                <a:ext cx="5557" cy="4670"/>
                <a:chOff x="0" y="0"/>
                <a:chExt cx="2223" cy="1868"/>
              </a:xfrm>
            </p:grpSpPr>
            <p:sp>
              <p:nvSpPr>
                <p:cNvPr id="7213" name="Text Box 14"/>
                <p:cNvSpPr txBox="1"/>
                <p:nvPr/>
              </p:nvSpPr>
              <p:spPr>
                <a:xfrm>
                  <a:off x="0" y="952"/>
                  <a:ext cx="26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b</a:t>
                  </a:r>
                  <a:endPara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7214" name="Line 15"/>
                <p:cNvSpPr/>
                <p:nvPr/>
              </p:nvSpPr>
              <p:spPr>
                <a:xfrm>
                  <a:off x="273" y="680"/>
                  <a:ext cx="195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7215" name="Line 16"/>
                <p:cNvSpPr/>
                <p:nvPr/>
              </p:nvSpPr>
              <p:spPr>
                <a:xfrm>
                  <a:off x="46" y="1224"/>
                  <a:ext cx="2041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7216" name="Line 17"/>
                <p:cNvSpPr/>
                <p:nvPr/>
              </p:nvSpPr>
              <p:spPr>
                <a:xfrm flipH="1">
                  <a:off x="590" y="0"/>
                  <a:ext cx="816" cy="1860"/>
                </a:xfrm>
                <a:prstGeom prst="line">
                  <a:avLst/>
                </a:prstGeom>
                <a:ln w="254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7217" name="Arc 18"/>
                <p:cNvSpPr/>
                <p:nvPr/>
              </p:nvSpPr>
              <p:spPr>
                <a:xfrm flipH="1">
                  <a:off x="1180" y="453"/>
                  <a:ext cx="95" cy="226"/>
                </a:xfrm>
                <a:custGeom>
                  <a:avLst/>
                  <a:gdLst/>
                  <a:ahLst/>
                  <a:cxnLst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21600" y="21116"/>
                    </a:cxn>
                  </a:cxnLst>
                  <a:pathLst>
                    <a:path w="21600" h="35305" fill="none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</a:path>
                    <a:path w="21600" h="35305" stroke="0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  <a:lnTo>
                        <a:pt x="21600" y="21116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218" name="Text Box 19"/>
                <p:cNvSpPr txBox="1"/>
                <p:nvPr/>
              </p:nvSpPr>
              <p:spPr>
                <a:xfrm>
                  <a:off x="1270" y="301"/>
                  <a:ext cx="230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zh-CN" altLang="en-US" sz="24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7219" name="Text Box 20"/>
                <p:cNvSpPr txBox="1"/>
                <p:nvPr/>
              </p:nvSpPr>
              <p:spPr>
                <a:xfrm>
                  <a:off x="883" y="367"/>
                  <a:ext cx="231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zh-CN" altLang="en-US" sz="24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7220" name="Text Box 21"/>
                <p:cNvSpPr txBox="1"/>
                <p:nvPr/>
              </p:nvSpPr>
              <p:spPr>
                <a:xfrm>
                  <a:off x="91" y="408"/>
                  <a:ext cx="26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a</a:t>
                  </a:r>
                  <a:endPara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7221" name="Text Box 22"/>
                <p:cNvSpPr txBox="1"/>
                <p:nvPr/>
              </p:nvSpPr>
              <p:spPr>
                <a:xfrm>
                  <a:off x="681" y="1578"/>
                  <a:ext cx="26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c</a:t>
                  </a:r>
                  <a:endPara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7222" name="Arc 23"/>
                <p:cNvSpPr/>
                <p:nvPr/>
              </p:nvSpPr>
              <p:spPr>
                <a:xfrm flipH="1">
                  <a:off x="953" y="998"/>
                  <a:ext cx="95" cy="226"/>
                </a:xfrm>
                <a:custGeom>
                  <a:avLst/>
                  <a:gdLst/>
                  <a:ahLst/>
                  <a:cxnLst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21600" y="21116"/>
                    </a:cxn>
                  </a:cxnLst>
                  <a:pathLst>
                    <a:path w="21600" h="35305" fill="none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</a:path>
                    <a:path w="21600" h="35305" stroke="0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  <a:lnTo>
                        <a:pt x="21600" y="21116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223" name="任意多边形 2"/>
              <p:cNvSpPr/>
              <p:nvPr/>
            </p:nvSpPr>
            <p:spPr>
              <a:xfrm>
                <a:off x="2447" y="1399"/>
                <a:ext cx="441" cy="299"/>
              </a:xfrm>
              <a:custGeom>
                <a:avLst/>
                <a:gdLst/>
                <a:ahLst/>
                <a:cxnLst>
                  <a:cxn ang="0">
                    <a:pos x="441" y="0"/>
                  </a:cxn>
                  <a:cxn ang="0">
                    <a:pos x="337" y="13"/>
                  </a:cxn>
                  <a:cxn ang="0">
                    <a:pos x="220" y="39"/>
                  </a:cxn>
                  <a:cxn ang="0">
                    <a:pos x="116" y="91"/>
                  </a:cxn>
                  <a:cxn ang="0">
                    <a:pos x="52" y="195"/>
                  </a:cxn>
                  <a:cxn ang="0">
                    <a:pos x="0" y="299"/>
                  </a:cxn>
                </a:cxnLst>
                <a:pathLst>
                  <a:path w="280035" h="189865">
                    <a:moveTo>
                      <a:pt x="280035" y="0"/>
                    </a:moveTo>
                    <a:cubicBezTo>
                      <a:pt x="268605" y="1270"/>
                      <a:pt x="241935" y="3175"/>
                      <a:pt x="213995" y="8255"/>
                    </a:cubicBezTo>
                    <a:cubicBezTo>
                      <a:pt x="186055" y="13335"/>
                      <a:pt x="167640" y="14605"/>
                      <a:pt x="139700" y="24765"/>
                    </a:cubicBezTo>
                    <a:cubicBezTo>
                      <a:pt x="111760" y="34925"/>
                      <a:pt x="95250" y="38100"/>
                      <a:pt x="73660" y="57785"/>
                    </a:cubicBezTo>
                    <a:cubicBezTo>
                      <a:pt x="52070" y="77470"/>
                      <a:pt x="47625" y="97155"/>
                      <a:pt x="33020" y="123825"/>
                    </a:cubicBezTo>
                    <a:cubicBezTo>
                      <a:pt x="18415" y="150495"/>
                      <a:pt x="5715" y="177800"/>
                      <a:pt x="0" y="189865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4" name="Text Box 20"/>
              <p:cNvSpPr txBox="1"/>
              <p:nvPr/>
            </p:nvSpPr>
            <p:spPr>
              <a:xfrm>
                <a:off x="2620" y="2289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5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7225" name="Text Box 20"/>
              <p:cNvSpPr txBox="1"/>
              <p:nvPr/>
            </p:nvSpPr>
            <p:spPr>
              <a:xfrm>
                <a:off x="1639" y="2289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6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7226" name="Text Box 20"/>
              <p:cNvSpPr txBox="1"/>
              <p:nvPr/>
            </p:nvSpPr>
            <p:spPr>
              <a:xfrm>
                <a:off x="1274" y="310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7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7227" name="Text Box 20"/>
              <p:cNvSpPr txBox="1"/>
              <p:nvPr/>
            </p:nvSpPr>
            <p:spPr>
              <a:xfrm>
                <a:off x="2208" y="310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8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7228" name="Text Box 20"/>
              <p:cNvSpPr txBox="1"/>
              <p:nvPr/>
            </p:nvSpPr>
            <p:spPr>
              <a:xfrm>
                <a:off x="1972" y="166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3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7229" name="Text Box 20"/>
              <p:cNvSpPr txBox="1"/>
              <p:nvPr/>
            </p:nvSpPr>
            <p:spPr>
              <a:xfrm>
                <a:off x="2785" y="174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4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7230" name="任意多边形 9"/>
              <p:cNvSpPr/>
              <p:nvPr/>
            </p:nvSpPr>
            <p:spPr>
              <a:xfrm>
                <a:off x="2647" y="1732"/>
                <a:ext cx="364" cy="238"/>
              </a:xfrm>
              <a:custGeom>
                <a:avLst/>
                <a:gdLst/>
                <a:ahLst/>
                <a:cxnLst>
                  <a:cxn ang="0">
                    <a:pos x="364" y="0"/>
                  </a:cxn>
                  <a:cxn ang="0">
                    <a:pos x="312" y="104"/>
                  </a:cxn>
                  <a:cxn ang="0">
                    <a:pos x="208" y="195"/>
                  </a:cxn>
                  <a:cxn ang="0">
                    <a:pos x="104" y="234"/>
                  </a:cxn>
                  <a:cxn ang="0">
                    <a:pos x="0" y="234"/>
                  </a:cxn>
                </a:cxnLst>
                <a:pathLst>
                  <a:path w="231140" h="150996">
                    <a:moveTo>
                      <a:pt x="231140" y="0"/>
                    </a:moveTo>
                    <a:cubicBezTo>
                      <a:pt x="226060" y="12065"/>
                      <a:pt x="217805" y="41275"/>
                      <a:pt x="198120" y="66040"/>
                    </a:cubicBezTo>
                    <a:cubicBezTo>
                      <a:pt x="178435" y="90805"/>
                      <a:pt x="158750" y="107315"/>
                      <a:pt x="132080" y="123825"/>
                    </a:cubicBezTo>
                    <a:cubicBezTo>
                      <a:pt x="105410" y="140335"/>
                      <a:pt x="92710" y="143510"/>
                      <a:pt x="66040" y="148590"/>
                    </a:cubicBezTo>
                    <a:cubicBezTo>
                      <a:pt x="39370" y="153670"/>
                      <a:pt x="12065" y="149225"/>
                      <a:pt x="0" y="148590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31" name="任意多边形 10"/>
              <p:cNvSpPr/>
              <p:nvPr/>
            </p:nvSpPr>
            <p:spPr>
              <a:xfrm>
                <a:off x="2375" y="1715"/>
                <a:ext cx="244" cy="25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6" y="97"/>
                  </a:cxn>
                  <a:cxn ang="0">
                    <a:pos x="123" y="195"/>
                  </a:cxn>
                  <a:cxn ang="0">
                    <a:pos x="244" y="255"/>
                  </a:cxn>
                </a:cxnLst>
                <a:pathLst>
                  <a:path w="132131" h="172720">
                    <a:moveTo>
                      <a:pt x="686" y="0"/>
                    </a:moveTo>
                    <a:cubicBezTo>
                      <a:pt x="1321" y="12065"/>
                      <a:pt x="-4394" y="39370"/>
                      <a:pt x="8941" y="66040"/>
                    </a:cubicBezTo>
                    <a:cubicBezTo>
                      <a:pt x="22276" y="92710"/>
                      <a:pt x="41961" y="110490"/>
                      <a:pt x="66726" y="132080"/>
                    </a:cubicBezTo>
                    <a:cubicBezTo>
                      <a:pt x="91491" y="153670"/>
                      <a:pt x="120066" y="165735"/>
                      <a:pt x="132131" y="172720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32" name="任意多边形 11"/>
              <p:cNvSpPr/>
              <p:nvPr/>
            </p:nvSpPr>
            <p:spPr>
              <a:xfrm>
                <a:off x="1843" y="2757"/>
                <a:ext cx="441" cy="325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26" y="221"/>
                  </a:cxn>
                  <a:cxn ang="0">
                    <a:pos x="129" y="130"/>
                  </a:cxn>
                  <a:cxn ang="0">
                    <a:pos x="233" y="65"/>
                  </a:cxn>
                  <a:cxn ang="0">
                    <a:pos x="337" y="26"/>
                  </a:cxn>
                  <a:cxn ang="0">
                    <a:pos x="441" y="0"/>
                  </a:cxn>
                </a:cxnLst>
                <a:pathLst>
                  <a:path w="280035" h="206375">
                    <a:moveTo>
                      <a:pt x="0" y="206375"/>
                    </a:moveTo>
                    <a:cubicBezTo>
                      <a:pt x="1905" y="194310"/>
                      <a:pt x="0" y="165100"/>
                      <a:pt x="16510" y="140335"/>
                    </a:cubicBezTo>
                    <a:cubicBezTo>
                      <a:pt x="33020" y="115570"/>
                      <a:pt x="55880" y="102235"/>
                      <a:pt x="81915" y="82550"/>
                    </a:cubicBezTo>
                    <a:cubicBezTo>
                      <a:pt x="107950" y="62865"/>
                      <a:pt x="121285" y="54610"/>
                      <a:pt x="147955" y="41275"/>
                    </a:cubicBezTo>
                    <a:cubicBezTo>
                      <a:pt x="174625" y="27940"/>
                      <a:pt x="187325" y="24765"/>
                      <a:pt x="213995" y="16510"/>
                    </a:cubicBezTo>
                    <a:cubicBezTo>
                      <a:pt x="240665" y="8255"/>
                      <a:pt x="267970" y="2540"/>
                      <a:pt x="280035" y="0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33" name="任意多边形 12"/>
              <p:cNvSpPr/>
              <p:nvPr/>
            </p:nvSpPr>
            <p:spPr>
              <a:xfrm>
                <a:off x="1737" y="3060"/>
                <a:ext cx="235" cy="45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114"/>
                  </a:cxn>
                  <a:cxn ang="0">
                    <a:pos x="4" y="228"/>
                  </a:cxn>
                  <a:cxn ang="0">
                    <a:pos x="62" y="341"/>
                  </a:cxn>
                  <a:cxn ang="0">
                    <a:pos x="235" y="456"/>
                  </a:cxn>
                </a:cxnLst>
                <a:pathLst>
                  <a:path w="67451" h="263525">
                    <a:moveTo>
                      <a:pt x="1411" y="0"/>
                    </a:moveTo>
                    <a:cubicBezTo>
                      <a:pt x="1411" y="12065"/>
                      <a:pt x="1411" y="39370"/>
                      <a:pt x="1411" y="66040"/>
                    </a:cubicBezTo>
                    <a:cubicBezTo>
                      <a:pt x="1411" y="92710"/>
                      <a:pt x="-1764" y="106045"/>
                      <a:pt x="1411" y="132080"/>
                    </a:cubicBezTo>
                    <a:cubicBezTo>
                      <a:pt x="4586" y="158115"/>
                      <a:pt x="4586" y="171450"/>
                      <a:pt x="17921" y="197485"/>
                    </a:cubicBezTo>
                    <a:cubicBezTo>
                      <a:pt x="31256" y="223520"/>
                      <a:pt x="57926" y="251460"/>
                      <a:pt x="67451" y="263525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234" name="任意多边形 14"/>
            <p:cNvSpPr/>
            <p:nvPr/>
          </p:nvSpPr>
          <p:spPr>
            <a:xfrm>
              <a:off x="1970" y="3081"/>
              <a:ext cx="476" cy="415"/>
            </a:xfrm>
            <a:custGeom>
              <a:avLst/>
              <a:gdLst/>
              <a:ahLst/>
              <a:cxnLst>
                <a:cxn ang="0">
                  <a:pos x="476" y="0"/>
                </a:cxn>
                <a:cxn ang="0">
                  <a:pos x="368" y="138"/>
                </a:cxn>
                <a:cxn ang="0">
                  <a:pos x="245" y="260"/>
                </a:cxn>
                <a:cxn ang="0">
                  <a:pos x="122" y="345"/>
                </a:cxn>
                <a:cxn ang="0">
                  <a:pos x="0" y="415"/>
                </a:cxn>
              </a:cxnLst>
              <a:pathLst>
                <a:path w="255905" h="197485">
                  <a:moveTo>
                    <a:pt x="255905" y="0"/>
                  </a:moveTo>
                  <a:cubicBezTo>
                    <a:pt x="245745" y="12065"/>
                    <a:pt x="222885" y="41275"/>
                    <a:pt x="198120" y="66040"/>
                  </a:cubicBezTo>
                  <a:cubicBezTo>
                    <a:pt x="173355" y="90805"/>
                    <a:pt x="158750" y="104140"/>
                    <a:pt x="132080" y="123825"/>
                  </a:cubicBezTo>
                  <a:cubicBezTo>
                    <a:pt x="105410" y="143510"/>
                    <a:pt x="92710" y="149860"/>
                    <a:pt x="66040" y="164465"/>
                  </a:cubicBezTo>
                  <a:cubicBezTo>
                    <a:pt x="39370" y="179070"/>
                    <a:pt x="12065" y="191770"/>
                    <a:pt x="0" y="197485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</p:grpSp>
      <p:sp>
        <p:nvSpPr>
          <p:cNvPr id="7235" name="文本框 1"/>
          <p:cNvSpPr txBox="1"/>
          <p:nvPr/>
        </p:nvSpPr>
        <p:spPr>
          <a:xfrm>
            <a:off x="1641475" y="1150938"/>
            <a:ext cx="3947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一、平行线的基本性质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485" name="组合 1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Rectangle 3"/>
          <p:cNvSpPr txBox="1"/>
          <p:nvPr/>
        </p:nvSpPr>
        <p:spPr>
          <a:xfrm>
            <a:off x="2217738" y="476250"/>
            <a:ext cx="7570787" cy="1797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观察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1~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中，哪些是同位角？它们的度数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之间有什么关系？说出你的猜想：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5" name="Text Box 119"/>
          <p:cNvSpPr txBox="1"/>
          <p:nvPr/>
        </p:nvSpPr>
        <p:spPr>
          <a:xfrm>
            <a:off x="1881188" y="5441950"/>
            <a:ext cx="8587740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猜想</a:t>
            </a:r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两条平行线被第三条直线所截，同位角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charset="-122"/>
              </a:rPr>
              <a:t>＿＿＿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           </a:t>
            </a:r>
            <a:endParaRPr lang="en-US" altLang="zh-CN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6" name="Text Box 122"/>
          <p:cNvSpPr txBox="1"/>
          <p:nvPr/>
        </p:nvSpPr>
        <p:spPr>
          <a:xfrm>
            <a:off x="9318625" y="53721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相等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8197" name="组合 15"/>
          <p:cNvGrpSpPr/>
          <p:nvPr/>
        </p:nvGrpSpPr>
        <p:grpSpPr>
          <a:xfrm>
            <a:off x="7105015" y="2171065"/>
            <a:ext cx="3529013" cy="2966086"/>
            <a:chOff x="-1" y="-1"/>
            <a:chExt cx="5556" cy="4670"/>
          </a:xfrm>
        </p:grpSpPr>
        <p:grpSp>
          <p:nvGrpSpPr>
            <p:cNvPr id="8198" name="组合 13"/>
            <p:cNvGrpSpPr/>
            <p:nvPr/>
          </p:nvGrpSpPr>
          <p:grpSpPr>
            <a:xfrm>
              <a:off x="-1" y="-1"/>
              <a:ext cx="5556" cy="4670"/>
              <a:chOff x="0" y="0"/>
              <a:chExt cx="5557" cy="4670"/>
            </a:xfrm>
          </p:grpSpPr>
          <p:grpSp>
            <p:nvGrpSpPr>
              <p:cNvPr id="8199" name="Group 13"/>
              <p:cNvGrpSpPr/>
              <p:nvPr/>
            </p:nvGrpSpPr>
            <p:grpSpPr>
              <a:xfrm>
                <a:off x="0" y="0"/>
                <a:ext cx="5557" cy="4670"/>
                <a:chOff x="0" y="0"/>
                <a:chExt cx="2223" cy="1868"/>
              </a:xfrm>
            </p:grpSpPr>
            <p:sp>
              <p:nvSpPr>
                <p:cNvPr id="8200" name="Text Box 14"/>
                <p:cNvSpPr txBox="1"/>
                <p:nvPr/>
              </p:nvSpPr>
              <p:spPr>
                <a:xfrm>
                  <a:off x="0" y="952"/>
                  <a:ext cx="26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b</a:t>
                  </a:r>
                  <a:endPara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8201" name="Line 15"/>
                <p:cNvSpPr/>
                <p:nvPr/>
              </p:nvSpPr>
              <p:spPr>
                <a:xfrm>
                  <a:off x="273" y="680"/>
                  <a:ext cx="195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8202" name="Line 16"/>
                <p:cNvSpPr/>
                <p:nvPr/>
              </p:nvSpPr>
              <p:spPr>
                <a:xfrm>
                  <a:off x="46" y="1224"/>
                  <a:ext cx="2041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8203" name="Line 17"/>
                <p:cNvSpPr/>
                <p:nvPr/>
              </p:nvSpPr>
              <p:spPr>
                <a:xfrm flipH="1">
                  <a:off x="590" y="0"/>
                  <a:ext cx="816" cy="1860"/>
                </a:xfrm>
                <a:prstGeom prst="line">
                  <a:avLst/>
                </a:prstGeom>
                <a:ln w="254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8204" name="Arc 18"/>
                <p:cNvSpPr/>
                <p:nvPr/>
              </p:nvSpPr>
              <p:spPr>
                <a:xfrm flipH="1">
                  <a:off x="1180" y="453"/>
                  <a:ext cx="95" cy="226"/>
                </a:xfrm>
                <a:custGeom>
                  <a:avLst/>
                  <a:gdLst/>
                  <a:ahLst/>
                  <a:cxnLst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21600" y="21116"/>
                    </a:cxn>
                  </a:cxnLst>
                  <a:pathLst>
                    <a:path w="21600" h="35305" fill="none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</a:path>
                    <a:path w="21600" h="35305" stroke="0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  <a:lnTo>
                        <a:pt x="21600" y="21116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05" name="Text Box 19"/>
                <p:cNvSpPr txBox="1"/>
                <p:nvPr/>
              </p:nvSpPr>
              <p:spPr>
                <a:xfrm>
                  <a:off x="1270" y="301"/>
                  <a:ext cx="230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zh-CN" altLang="en-US" sz="24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8206" name="Text Box 20"/>
                <p:cNvSpPr txBox="1"/>
                <p:nvPr/>
              </p:nvSpPr>
              <p:spPr>
                <a:xfrm>
                  <a:off x="883" y="367"/>
                  <a:ext cx="231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zh-CN" altLang="en-US" sz="24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8207" name="Text Box 21"/>
                <p:cNvSpPr txBox="1"/>
                <p:nvPr/>
              </p:nvSpPr>
              <p:spPr>
                <a:xfrm>
                  <a:off x="91" y="408"/>
                  <a:ext cx="26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a</a:t>
                  </a:r>
                  <a:endPara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8208" name="Text Box 22"/>
                <p:cNvSpPr txBox="1"/>
                <p:nvPr/>
              </p:nvSpPr>
              <p:spPr>
                <a:xfrm>
                  <a:off x="681" y="1578"/>
                  <a:ext cx="26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400" i="1" dirty="0">
                      <a:latin typeface="Times New Roman" panose="02020603050405020304" pitchFamily="2" charset="0"/>
                      <a:ea typeface="黑体" panose="02010609060101010101" charset="-122"/>
                    </a:rPr>
                    <a:t>c</a:t>
                  </a:r>
                  <a:endPara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8209" name="Arc 23"/>
                <p:cNvSpPr/>
                <p:nvPr/>
              </p:nvSpPr>
              <p:spPr>
                <a:xfrm flipH="1">
                  <a:off x="953" y="998"/>
                  <a:ext cx="95" cy="226"/>
                </a:xfrm>
                <a:custGeom>
                  <a:avLst/>
                  <a:gdLst/>
                  <a:ahLst/>
                  <a:cxnLst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5314" y="35304"/>
                    </a:cxn>
                    <a:cxn ang="0">
                      <a:pos x="0" y="21116"/>
                    </a:cxn>
                    <a:cxn ang="0">
                      <a:pos x="17051" y="0"/>
                    </a:cxn>
                    <a:cxn ang="0">
                      <a:pos x="21600" y="21116"/>
                    </a:cxn>
                  </a:cxnLst>
                  <a:pathLst>
                    <a:path w="21600" h="35305" fill="none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</a:path>
                    <a:path w="21600" h="35305" stroke="0">
                      <a:moveTo>
                        <a:pt x="5314" y="35304"/>
                      </a:moveTo>
                      <a:cubicBezTo>
                        <a:pt x="1887" y="31372"/>
                        <a:pt x="0" y="26332"/>
                        <a:pt x="0" y="21116"/>
                      </a:cubicBezTo>
                      <a:cubicBezTo>
                        <a:pt x="-1" y="10939"/>
                        <a:pt x="7102" y="2143"/>
                        <a:pt x="17051" y="0"/>
                      </a:cubicBezTo>
                      <a:lnTo>
                        <a:pt x="21600" y="21116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210" name="任意多边形 2"/>
              <p:cNvSpPr/>
              <p:nvPr/>
            </p:nvSpPr>
            <p:spPr>
              <a:xfrm>
                <a:off x="2447" y="1399"/>
                <a:ext cx="441" cy="299"/>
              </a:xfrm>
              <a:custGeom>
                <a:avLst/>
                <a:gdLst/>
                <a:ahLst/>
                <a:cxnLst>
                  <a:cxn ang="0">
                    <a:pos x="441" y="0"/>
                  </a:cxn>
                  <a:cxn ang="0">
                    <a:pos x="337" y="13"/>
                  </a:cxn>
                  <a:cxn ang="0">
                    <a:pos x="220" y="39"/>
                  </a:cxn>
                  <a:cxn ang="0">
                    <a:pos x="116" y="91"/>
                  </a:cxn>
                  <a:cxn ang="0">
                    <a:pos x="52" y="195"/>
                  </a:cxn>
                  <a:cxn ang="0">
                    <a:pos x="0" y="299"/>
                  </a:cxn>
                </a:cxnLst>
                <a:pathLst>
                  <a:path w="280035" h="189865">
                    <a:moveTo>
                      <a:pt x="280035" y="0"/>
                    </a:moveTo>
                    <a:cubicBezTo>
                      <a:pt x="268605" y="1270"/>
                      <a:pt x="241935" y="3175"/>
                      <a:pt x="213995" y="8255"/>
                    </a:cubicBezTo>
                    <a:cubicBezTo>
                      <a:pt x="186055" y="13335"/>
                      <a:pt x="167640" y="14605"/>
                      <a:pt x="139700" y="24765"/>
                    </a:cubicBezTo>
                    <a:cubicBezTo>
                      <a:pt x="111760" y="34925"/>
                      <a:pt x="95250" y="38100"/>
                      <a:pt x="73660" y="57785"/>
                    </a:cubicBezTo>
                    <a:cubicBezTo>
                      <a:pt x="52070" y="77470"/>
                      <a:pt x="47625" y="97155"/>
                      <a:pt x="33020" y="123825"/>
                    </a:cubicBezTo>
                    <a:cubicBezTo>
                      <a:pt x="18415" y="150495"/>
                      <a:pt x="5715" y="177800"/>
                      <a:pt x="0" y="189865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1" name="Text Box 20"/>
              <p:cNvSpPr txBox="1"/>
              <p:nvPr/>
            </p:nvSpPr>
            <p:spPr>
              <a:xfrm>
                <a:off x="2620" y="2289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5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8212" name="Text Box 20"/>
              <p:cNvSpPr txBox="1"/>
              <p:nvPr/>
            </p:nvSpPr>
            <p:spPr>
              <a:xfrm>
                <a:off x="1639" y="2289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6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8213" name="Text Box 20"/>
              <p:cNvSpPr txBox="1"/>
              <p:nvPr/>
            </p:nvSpPr>
            <p:spPr>
              <a:xfrm>
                <a:off x="1274" y="310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7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8214" name="Text Box 20"/>
              <p:cNvSpPr txBox="1"/>
              <p:nvPr/>
            </p:nvSpPr>
            <p:spPr>
              <a:xfrm>
                <a:off x="2208" y="310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8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8215" name="Text Box 20"/>
              <p:cNvSpPr txBox="1"/>
              <p:nvPr/>
            </p:nvSpPr>
            <p:spPr>
              <a:xfrm>
                <a:off x="1972" y="166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3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8216" name="Text Box 20"/>
              <p:cNvSpPr txBox="1"/>
              <p:nvPr/>
            </p:nvSpPr>
            <p:spPr>
              <a:xfrm>
                <a:off x="2785" y="1741"/>
                <a:ext cx="56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4</a:t>
                </a:r>
                <a:endParaRPr lang="en-US" altLang="zh-CN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8217" name="任意多边形 9"/>
              <p:cNvSpPr/>
              <p:nvPr/>
            </p:nvSpPr>
            <p:spPr>
              <a:xfrm>
                <a:off x="2647" y="1732"/>
                <a:ext cx="364" cy="238"/>
              </a:xfrm>
              <a:custGeom>
                <a:avLst/>
                <a:gdLst/>
                <a:ahLst/>
                <a:cxnLst>
                  <a:cxn ang="0">
                    <a:pos x="364" y="0"/>
                  </a:cxn>
                  <a:cxn ang="0">
                    <a:pos x="312" y="104"/>
                  </a:cxn>
                  <a:cxn ang="0">
                    <a:pos x="208" y="195"/>
                  </a:cxn>
                  <a:cxn ang="0">
                    <a:pos x="104" y="234"/>
                  </a:cxn>
                  <a:cxn ang="0">
                    <a:pos x="0" y="234"/>
                  </a:cxn>
                </a:cxnLst>
                <a:pathLst>
                  <a:path w="231140" h="150996">
                    <a:moveTo>
                      <a:pt x="231140" y="0"/>
                    </a:moveTo>
                    <a:cubicBezTo>
                      <a:pt x="226060" y="12065"/>
                      <a:pt x="217805" y="41275"/>
                      <a:pt x="198120" y="66040"/>
                    </a:cubicBezTo>
                    <a:cubicBezTo>
                      <a:pt x="178435" y="90805"/>
                      <a:pt x="158750" y="107315"/>
                      <a:pt x="132080" y="123825"/>
                    </a:cubicBezTo>
                    <a:cubicBezTo>
                      <a:pt x="105410" y="140335"/>
                      <a:pt x="92710" y="143510"/>
                      <a:pt x="66040" y="148590"/>
                    </a:cubicBezTo>
                    <a:cubicBezTo>
                      <a:pt x="39370" y="153670"/>
                      <a:pt x="12065" y="149225"/>
                      <a:pt x="0" y="148590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8" name="任意多边形 10"/>
              <p:cNvSpPr/>
              <p:nvPr/>
            </p:nvSpPr>
            <p:spPr>
              <a:xfrm>
                <a:off x="2375" y="1715"/>
                <a:ext cx="244" cy="25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6" y="97"/>
                  </a:cxn>
                  <a:cxn ang="0">
                    <a:pos x="123" y="195"/>
                  </a:cxn>
                  <a:cxn ang="0">
                    <a:pos x="244" y="255"/>
                  </a:cxn>
                </a:cxnLst>
                <a:pathLst>
                  <a:path w="132131" h="172720">
                    <a:moveTo>
                      <a:pt x="686" y="0"/>
                    </a:moveTo>
                    <a:cubicBezTo>
                      <a:pt x="1321" y="12065"/>
                      <a:pt x="-4394" y="39370"/>
                      <a:pt x="8941" y="66040"/>
                    </a:cubicBezTo>
                    <a:cubicBezTo>
                      <a:pt x="22276" y="92710"/>
                      <a:pt x="41961" y="110490"/>
                      <a:pt x="66726" y="132080"/>
                    </a:cubicBezTo>
                    <a:cubicBezTo>
                      <a:pt x="91491" y="153670"/>
                      <a:pt x="120066" y="165735"/>
                      <a:pt x="132131" y="172720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9" name="任意多边形 11"/>
              <p:cNvSpPr/>
              <p:nvPr/>
            </p:nvSpPr>
            <p:spPr>
              <a:xfrm>
                <a:off x="1843" y="2757"/>
                <a:ext cx="441" cy="325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26" y="221"/>
                  </a:cxn>
                  <a:cxn ang="0">
                    <a:pos x="129" y="130"/>
                  </a:cxn>
                  <a:cxn ang="0">
                    <a:pos x="233" y="65"/>
                  </a:cxn>
                  <a:cxn ang="0">
                    <a:pos x="337" y="26"/>
                  </a:cxn>
                  <a:cxn ang="0">
                    <a:pos x="441" y="0"/>
                  </a:cxn>
                </a:cxnLst>
                <a:pathLst>
                  <a:path w="280035" h="206375">
                    <a:moveTo>
                      <a:pt x="0" y="206375"/>
                    </a:moveTo>
                    <a:cubicBezTo>
                      <a:pt x="1905" y="194310"/>
                      <a:pt x="0" y="165100"/>
                      <a:pt x="16510" y="140335"/>
                    </a:cubicBezTo>
                    <a:cubicBezTo>
                      <a:pt x="33020" y="115570"/>
                      <a:pt x="55880" y="102235"/>
                      <a:pt x="81915" y="82550"/>
                    </a:cubicBezTo>
                    <a:cubicBezTo>
                      <a:pt x="107950" y="62865"/>
                      <a:pt x="121285" y="54610"/>
                      <a:pt x="147955" y="41275"/>
                    </a:cubicBezTo>
                    <a:cubicBezTo>
                      <a:pt x="174625" y="27940"/>
                      <a:pt x="187325" y="24765"/>
                      <a:pt x="213995" y="16510"/>
                    </a:cubicBezTo>
                    <a:cubicBezTo>
                      <a:pt x="240665" y="8255"/>
                      <a:pt x="267970" y="2540"/>
                      <a:pt x="280035" y="0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0" name="任意多边形 12"/>
              <p:cNvSpPr/>
              <p:nvPr/>
            </p:nvSpPr>
            <p:spPr>
              <a:xfrm>
                <a:off x="1737" y="3060"/>
                <a:ext cx="235" cy="45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114"/>
                  </a:cxn>
                  <a:cxn ang="0">
                    <a:pos x="4" y="228"/>
                  </a:cxn>
                  <a:cxn ang="0">
                    <a:pos x="62" y="341"/>
                  </a:cxn>
                  <a:cxn ang="0">
                    <a:pos x="235" y="456"/>
                  </a:cxn>
                </a:cxnLst>
                <a:pathLst>
                  <a:path w="67451" h="263525">
                    <a:moveTo>
                      <a:pt x="1411" y="0"/>
                    </a:moveTo>
                    <a:cubicBezTo>
                      <a:pt x="1411" y="12065"/>
                      <a:pt x="1411" y="39370"/>
                      <a:pt x="1411" y="66040"/>
                    </a:cubicBezTo>
                    <a:cubicBezTo>
                      <a:pt x="1411" y="92710"/>
                      <a:pt x="-1764" y="106045"/>
                      <a:pt x="1411" y="132080"/>
                    </a:cubicBezTo>
                    <a:cubicBezTo>
                      <a:pt x="4586" y="158115"/>
                      <a:pt x="4586" y="171450"/>
                      <a:pt x="17921" y="197485"/>
                    </a:cubicBezTo>
                    <a:cubicBezTo>
                      <a:pt x="31256" y="223520"/>
                      <a:pt x="57926" y="251460"/>
                      <a:pt x="67451" y="263525"/>
                    </a:cubicBezTo>
                  </a:path>
                </a:pathLst>
              </a:custGeom>
              <a:noFill/>
              <a:ln w="254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effectLst>
                <a:outerShdw dist="20000" dir="5400000" algn="ctr" rotWithShape="0">
                  <a:srgbClr val="000000">
                    <a:alpha val="37000"/>
                  </a:srgb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21" name="任意多边形 14"/>
            <p:cNvSpPr/>
            <p:nvPr/>
          </p:nvSpPr>
          <p:spPr>
            <a:xfrm>
              <a:off x="1970" y="3081"/>
              <a:ext cx="476" cy="415"/>
            </a:xfrm>
            <a:custGeom>
              <a:avLst/>
              <a:gdLst/>
              <a:ahLst/>
              <a:cxnLst>
                <a:cxn ang="0">
                  <a:pos x="476" y="0"/>
                </a:cxn>
                <a:cxn ang="0">
                  <a:pos x="368" y="138"/>
                </a:cxn>
                <a:cxn ang="0">
                  <a:pos x="245" y="260"/>
                </a:cxn>
                <a:cxn ang="0">
                  <a:pos x="122" y="345"/>
                </a:cxn>
                <a:cxn ang="0">
                  <a:pos x="0" y="415"/>
                </a:cxn>
              </a:cxnLst>
              <a:pathLst>
                <a:path w="255905" h="197485">
                  <a:moveTo>
                    <a:pt x="255905" y="0"/>
                  </a:moveTo>
                  <a:cubicBezTo>
                    <a:pt x="245745" y="12065"/>
                    <a:pt x="222885" y="41275"/>
                    <a:pt x="198120" y="66040"/>
                  </a:cubicBezTo>
                  <a:cubicBezTo>
                    <a:pt x="173355" y="90805"/>
                    <a:pt x="158750" y="104140"/>
                    <a:pt x="132080" y="123825"/>
                  </a:cubicBezTo>
                  <a:cubicBezTo>
                    <a:pt x="105410" y="143510"/>
                    <a:pt x="92710" y="149860"/>
                    <a:pt x="66040" y="164465"/>
                  </a:cubicBezTo>
                  <a:cubicBezTo>
                    <a:pt x="39370" y="179070"/>
                    <a:pt x="12065" y="191770"/>
                    <a:pt x="0" y="197485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8195" grpId="0"/>
      <p:bldP spid="819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3069</Words>
  <Application>WPS 演示</Application>
  <PresentationFormat>在屏幕上显示</PresentationFormat>
  <Paragraphs>568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方正黑体_GBK</vt:lpstr>
      <vt:lpstr>造字工房悦黑（非商用）常规体</vt:lpstr>
      <vt:lpstr>华文宋体</vt:lpstr>
      <vt:lpstr>Wingdings 2</vt:lpstr>
      <vt:lpstr>Constantia</vt:lpstr>
      <vt:lpstr>Arial Unicode MS</vt:lpstr>
      <vt:lpstr>Symbol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184</cp:revision>
  <dcterms:created xsi:type="dcterms:W3CDTF">2015-07-09T08:14:00Z</dcterms:created>
  <dcterms:modified xsi:type="dcterms:W3CDTF">2025-02-07T01:17:28Z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97370FA369E54FAA92A4E70DBACE129B</vt:lpwstr>
  </property>
</Properties>
</file>