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58" r:id="rId9"/>
    <p:sldId id="302" r:id="rId10"/>
    <p:sldId id="299" r:id="rId11"/>
    <p:sldId id="381" r:id="rId12"/>
    <p:sldId id="382" r:id="rId13"/>
    <p:sldId id="383" r:id="rId14"/>
    <p:sldId id="384" r:id="rId15"/>
    <p:sldId id="385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316" r:id="rId24"/>
    <p:sldId id="359" r:id="rId25"/>
    <p:sldId id="390" r:id="rId26"/>
    <p:sldId id="391" r:id="rId27"/>
    <p:sldId id="392" r:id="rId28"/>
    <p:sldId id="393" r:id="rId29"/>
    <p:sldId id="318" r:id="rId30"/>
    <p:sldId id="26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7F4CB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272" y="-474"/>
      </p:cViewPr>
      <p:guideLst>
        <p:guide orient="horz" pos="2198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3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wmf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3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12.png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3" name="Text Box 4"/>
          <p:cNvSpPr txBox="1"/>
          <p:nvPr/>
        </p:nvSpPr>
        <p:spPr>
          <a:xfrm>
            <a:off x="1524000" y="1110933"/>
            <a:ext cx="9109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第九章 </a:t>
            </a:r>
            <a:r>
              <a:rPr lang="en-US" altLang="zh-CN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因式分解</a:t>
            </a:r>
            <a:endParaRPr lang="zh-CN" altLang="en-US" sz="60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4459288" y="2194084"/>
            <a:ext cx="3535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.3 </a:t>
            </a: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公式法</a:t>
            </a:r>
            <a:endParaRPr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4" name="Rectangle 5"/>
          <p:cNvSpPr/>
          <p:nvPr/>
        </p:nvSpPr>
        <p:spPr>
          <a:xfrm>
            <a:off x="3953511" y="3753803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sz="36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第1课时  平方差公式</a:t>
            </a:r>
            <a:endParaRPr sz="36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39"/>
          <p:cNvSpPr txBox="1"/>
          <p:nvPr/>
        </p:nvSpPr>
        <p:spPr>
          <a:xfrm>
            <a:off x="2005013" y="1858963"/>
            <a:ext cx="7777162" cy="203009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公式中的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无论表示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数、单项式、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还是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多项式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，只要被分解的多项式能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转化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平方差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的形式，就能用平方差公式因式分解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19" name="圆角矩形 31"/>
          <p:cNvSpPr/>
          <p:nvPr/>
        </p:nvSpPr>
        <p:spPr>
          <a:xfrm>
            <a:off x="2005013" y="915988"/>
            <a:ext cx="1544637" cy="4714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圆角矩形 31"/>
          <p:cNvSpPr/>
          <p:nvPr/>
        </p:nvSpPr>
        <p:spPr>
          <a:xfrm>
            <a:off x="1881188" y="571500"/>
            <a:ext cx="1712912" cy="6064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3" name="TextBox 16"/>
          <p:cNvSpPr txBox="1"/>
          <p:nvPr/>
        </p:nvSpPr>
        <p:spPr>
          <a:xfrm>
            <a:off x="1881188" y="1177925"/>
            <a:ext cx="83153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把下列各式分解因式：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-9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-9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4" name="文本框 1"/>
          <p:cNvSpPr txBox="1"/>
          <p:nvPr/>
        </p:nvSpPr>
        <p:spPr>
          <a:xfrm>
            <a:off x="6026150" y="2466975"/>
            <a:ext cx="38195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=(3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-1+3)(3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-1-3)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=(3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-4).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2"/>
          <p:cNvSpPr txBox="1"/>
          <p:nvPr/>
        </p:nvSpPr>
        <p:spPr>
          <a:xfrm>
            <a:off x="1790700" y="2466975"/>
            <a:ext cx="35083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=(2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=(2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3"/>
          <p:cNvSpPr txBox="1"/>
          <p:nvPr/>
        </p:nvSpPr>
        <p:spPr>
          <a:xfrm>
            <a:off x="1881188" y="4705350"/>
            <a:ext cx="8315325" cy="138366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平方差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公式中的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是形式上的两个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“数”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，它们可以表示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单项式，也可以表示多项式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5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3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5">
                                            <p:txEl>
                                              <p:charRg st="3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5">
                                            <p:txEl>
                                              <p:charRg st="3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4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4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99"/>
          <p:cNvSpPr txBox="1"/>
          <p:nvPr/>
        </p:nvSpPr>
        <p:spPr>
          <a:xfrm>
            <a:off x="1828800" y="867410"/>
            <a:ext cx="670877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(2)9(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1801813" y="38925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针对训练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8" name="文本框 4"/>
          <p:cNvSpPr txBox="1"/>
          <p:nvPr/>
        </p:nvSpPr>
        <p:spPr>
          <a:xfrm>
            <a:off x="3598863" y="4315460"/>
            <a:ext cx="3422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1828800" y="2292985"/>
            <a:ext cx="5692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0" name="文本框 6"/>
          <p:cNvSpPr txBox="1"/>
          <p:nvPr/>
        </p:nvSpPr>
        <p:spPr>
          <a:xfrm>
            <a:off x="3598863" y="2954973"/>
            <a:ext cx="2966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71" name="文本框 7"/>
          <p:cNvSpPr txBox="1"/>
          <p:nvPr/>
        </p:nvSpPr>
        <p:spPr>
          <a:xfrm>
            <a:off x="2543175" y="3626485"/>
            <a:ext cx="6718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2" name="文本框 8"/>
          <p:cNvSpPr txBox="1"/>
          <p:nvPr/>
        </p:nvSpPr>
        <p:spPr>
          <a:xfrm>
            <a:off x="3541713" y="5001260"/>
            <a:ext cx="3479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1273" name="组合 11"/>
          <p:cNvGrpSpPr/>
          <p:nvPr/>
        </p:nvGrpSpPr>
        <p:grpSpPr>
          <a:xfrm>
            <a:off x="7021513" y="4688523"/>
            <a:ext cx="3678872" cy="1427162"/>
            <a:chOff x="0" y="0"/>
            <a:chExt cx="5794" cy="22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274" name="云形标注 9"/>
            <p:cNvSpPr/>
            <p:nvPr/>
          </p:nvSpPr>
          <p:spPr>
            <a:xfrm>
              <a:off x="0" y="0"/>
              <a:ext cx="5793" cy="2246"/>
            </a:xfrm>
            <a:prstGeom prst="cloudCallout">
              <a:avLst>
                <a:gd name="adj1" fmla="val -57889"/>
                <a:gd name="adj2" fmla="val -37532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文本框 10"/>
            <p:cNvSpPr txBox="1"/>
            <p:nvPr/>
          </p:nvSpPr>
          <p:spPr>
            <a:xfrm>
              <a:off x="451" y="331"/>
              <a:ext cx="5343" cy="1597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charset="-122"/>
                </a:rPr>
                <a:t>若用平方差公式分解后的结果中有公因式，一定要再用提公因式法继续分解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0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11268" grpId="0"/>
      <p:bldP spid="112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5" name="TextBox 6"/>
          <p:cNvSpPr txBox="1"/>
          <p:nvPr/>
        </p:nvSpPr>
        <p:spPr>
          <a:xfrm>
            <a:off x="2032000" y="776288"/>
            <a:ext cx="6456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把下列各式分解因式：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6" name="TextBox 6"/>
          <p:cNvSpPr txBox="1"/>
          <p:nvPr/>
        </p:nvSpPr>
        <p:spPr>
          <a:xfrm>
            <a:off x="1873250" y="2124075"/>
            <a:ext cx="31940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-16)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+4)(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-4)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7" name="TextBox 6"/>
          <p:cNvSpPr txBox="1"/>
          <p:nvPr/>
        </p:nvSpPr>
        <p:spPr>
          <a:xfrm>
            <a:off x="6326188" y="2149475"/>
            <a:ext cx="31940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=2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-1).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8" name="文本框 4"/>
          <p:cNvSpPr txBox="1"/>
          <p:nvPr/>
        </p:nvSpPr>
        <p:spPr>
          <a:xfrm>
            <a:off x="1871663" y="4489450"/>
            <a:ext cx="8202612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当多项式有公因式时，应先提出公因式，再看能否利用平方差公式进行因式分解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3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6">
                                            <p:txEl>
                                              <p:charRg st="3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>
                                            <p:txEl>
                                              <p:charRg st="3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1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7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7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4"/>
          <p:cNvSpPr txBox="1"/>
          <p:nvPr/>
        </p:nvSpPr>
        <p:spPr>
          <a:xfrm>
            <a:off x="2063750" y="836613"/>
            <a:ext cx="3311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defTabSz="9144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练一练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分解因式：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4339" name="对象 14338"/>
          <p:cNvGraphicFramePr>
            <a:graphicFrameLocks noGrp="1"/>
          </p:cNvGraphicFramePr>
          <p:nvPr/>
        </p:nvGraphicFramePr>
        <p:xfrm>
          <a:off x="2495550" y="1412875"/>
          <a:ext cx="597058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841500" imgH="228600" progId="Equation.DSMT4">
                  <p:embed/>
                </p:oleObj>
              </mc:Choice>
              <mc:Fallback>
                <p:oleObj name="" r:id="rId1" imgW="1841500" imgH="228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5550" y="1412875"/>
                        <a:ext cx="5970588" cy="628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文本框 5"/>
          <p:cNvSpPr txBox="1"/>
          <p:nvPr/>
        </p:nvSpPr>
        <p:spPr>
          <a:xfrm>
            <a:off x="1817688" y="2133600"/>
            <a:ext cx="3803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1" name="文本框 3"/>
          <p:cNvSpPr txBox="1"/>
          <p:nvPr/>
        </p:nvSpPr>
        <p:spPr>
          <a:xfrm>
            <a:off x="3833813" y="2809875"/>
            <a:ext cx="252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4342" name="组合 11"/>
          <p:cNvGrpSpPr/>
          <p:nvPr/>
        </p:nvGrpSpPr>
        <p:grpSpPr>
          <a:xfrm>
            <a:off x="6993255" y="2041525"/>
            <a:ext cx="3677285" cy="2047680"/>
            <a:chOff x="0" y="0"/>
            <a:chExt cx="5793" cy="22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343" name="云形标注 9"/>
            <p:cNvSpPr/>
            <p:nvPr/>
          </p:nvSpPr>
          <p:spPr>
            <a:xfrm>
              <a:off x="0" y="0"/>
              <a:ext cx="5793" cy="2246"/>
            </a:xfrm>
            <a:prstGeom prst="cloudCallout">
              <a:avLst>
                <a:gd name="adj1" fmla="val -68074"/>
                <a:gd name="adj2" fmla="val 19056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4" name="文本框 10"/>
            <p:cNvSpPr txBox="1"/>
            <p:nvPr/>
          </p:nvSpPr>
          <p:spPr>
            <a:xfrm>
              <a:off x="739" y="287"/>
              <a:ext cx="4910" cy="1720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charset="-122"/>
                </a:rPr>
                <a:t>分解因式后，一定要检查是否还有能继续分解的因式，若有，则需继续分解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4345" name="文本框 4"/>
          <p:cNvSpPr txBox="1"/>
          <p:nvPr/>
        </p:nvSpPr>
        <p:spPr>
          <a:xfrm>
            <a:off x="3803650" y="3467100"/>
            <a:ext cx="3183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x+y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);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6" name="文本框 6"/>
          <p:cNvSpPr txBox="1"/>
          <p:nvPr/>
        </p:nvSpPr>
        <p:spPr>
          <a:xfrm>
            <a:off x="2379663" y="4206875"/>
            <a:ext cx="2904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endParaRPr lang="zh-CN" altLang="en-US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4347" name="组合 7"/>
          <p:cNvGrpSpPr/>
          <p:nvPr/>
        </p:nvGrpSpPr>
        <p:grpSpPr>
          <a:xfrm>
            <a:off x="6356350" y="4329430"/>
            <a:ext cx="3963621" cy="2049780"/>
            <a:chOff x="0" y="0"/>
            <a:chExt cx="5793" cy="22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348" name="云形标注 8"/>
            <p:cNvSpPr/>
            <p:nvPr/>
          </p:nvSpPr>
          <p:spPr>
            <a:xfrm>
              <a:off x="0" y="0"/>
              <a:ext cx="5793" cy="2246"/>
            </a:xfrm>
            <a:prstGeom prst="cloudCallout">
              <a:avLst>
                <a:gd name="adj1" fmla="val -68856"/>
                <a:gd name="adj2" fmla="val -33890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文本框 12"/>
            <p:cNvSpPr txBox="1"/>
            <p:nvPr/>
          </p:nvSpPr>
          <p:spPr>
            <a:xfrm>
              <a:off x="706" y="276"/>
              <a:ext cx="5034" cy="171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charset="-122"/>
                </a:rPr>
                <a:t>分解因式时，一般先用提公因式法进行分解，然后再用公式法，最后进行检查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4350" name="文本框 13"/>
          <p:cNvSpPr txBox="1"/>
          <p:nvPr/>
        </p:nvSpPr>
        <p:spPr>
          <a:xfrm>
            <a:off x="3516313" y="4783138"/>
            <a:ext cx="2584450" cy="8013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1).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5" grpId="0"/>
      <p:bldP spid="14346" grpId="0"/>
      <p:bldP spid="143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99"/>
          <p:cNvSpPr txBox="1"/>
          <p:nvPr/>
        </p:nvSpPr>
        <p:spPr>
          <a:xfrm>
            <a:off x="2189163" y="1776413"/>
            <a:ext cx="7815262" cy="228790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分解因式前应先分析多项式的特点，一般先提公因式，再套用公式．注意分解因式必须进行到每一个多项式都不能再分解因式为止．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3" name="圆角矩形 31"/>
          <p:cNvSpPr/>
          <p:nvPr/>
        </p:nvSpPr>
        <p:spPr>
          <a:xfrm>
            <a:off x="2146300" y="949325"/>
            <a:ext cx="1544638" cy="47148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99"/>
          <p:cNvSpPr txBox="1"/>
          <p:nvPr/>
        </p:nvSpPr>
        <p:spPr>
          <a:xfrm>
            <a:off x="1801813" y="1079500"/>
            <a:ext cx="8291512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－5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－4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1801813" y="56197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针对训练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3829050" y="5481638"/>
            <a:ext cx="3625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9" name="文本框 5"/>
          <p:cNvSpPr txBox="1"/>
          <p:nvPr/>
        </p:nvSpPr>
        <p:spPr>
          <a:xfrm>
            <a:off x="3548063" y="3613150"/>
            <a:ext cx="4837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0" name="文本框 6"/>
          <p:cNvSpPr txBox="1"/>
          <p:nvPr/>
        </p:nvSpPr>
        <p:spPr>
          <a:xfrm>
            <a:off x="2008188" y="2476500"/>
            <a:ext cx="4103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1" name="文本框 7"/>
          <p:cNvSpPr txBox="1"/>
          <p:nvPr/>
        </p:nvSpPr>
        <p:spPr>
          <a:xfrm>
            <a:off x="3827463" y="3049588"/>
            <a:ext cx="34455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2" name="文本框 8"/>
          <p:cNvSpPr txBox="1"/>
          <p:nvPr/>
        </p:nvSpPr>
        <p:spPr>
          <a:xfrm>
            <a:off x="2613025" y="4233863"/>
            <a:ext cx="4589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3" name="文本框 9"/>
          <p:cNvSpPr txBox="1"/>
          <p:nvPr/>
        </p:nvSpPr>
        <p:spPr>
          <a:xfrm>
            <a:off x="3829050" y="4816475"/>
            <a:ext cx="4269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99"/>
          <p:cNvSpPr txBox="1"/>
          <p:nvPr/>
        </p:nvSpPr>
        <p:spPr>
          <a:xfrm>
            <a:off x="1638300" y="696913"/>
            <a:ext cx="8869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3313113" y="2855913"/>
            <a:ext cx="2789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2②.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2" name="文本框 2"/>
          <p:cNvSpPr txBox="1"/>
          <p:nvPr/>
        </p:nvSpPr>
        <p:spPr>
          <a:xfrm>
            <a:off x="2706688" y="1555750"/>
            <a:ext cx="55689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3" name="文本框 3"/>
          <p:cNvSpPr txBox="1"/>
          <p:nvPr/>
        </p:nvSpPr>
        <p:spPr>
          <a:xfrm>
            <a:off x="3803650" y="2252663"/>
            <a:ext cx="2099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4" name="文本框 4"/>
          <p:cNvSpPr txBox="1"/>
          <p:nvPr/>
        </p:nvSpPr>
        <p:spPr>
          <a:xfrm>
            <a:off x="3255963" y="3505200"/>
            <a:ext cx="5724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联立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组成二元一次方程组，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7415" name="组合 11"/>
          <p:cNvGrpSpPr/>
          <p:nvPr/>
        </p:nvGrpSpPr>
        <p:grpSpPr>
          <a:xfrm>
            <a:off x="3402013" y="4096430"/>
            <a:ext cx="2356485" cy="1946192"/>
            <a:chOff x="0" y="116"/>
            <a:chExt cx="3711" cy="3063"/>
          </a:xfrm>
        </p:grpSpPr>
        <p:sp>
          <p:nvSpPr>
            <p:cNvPr id="17416" name="文本框 9"/>
            <p:cNvSpPr txBox="1"/>
            <p:nvPr/>
          </p:nvSpPr>
          <p:spPr>
            <a:xfrm>
              <a:off x="0" y="1231"/>
              <a:ext cx="140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7417" name="对象 1741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44" y="116"/>
            <a:ext cx="2367" cy="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647700" imgH="838200" progId="Equation.DSMT4">
                    <p:embed/>
                  </p:oleObj>
                </mc:Choice>
                <mc:Fallback>
                  <p:oleObj name="" r:id="rId1" imgW="647700" imgH="8382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44" y="116"/>
                          <a:ext cx="2367" cy="30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1" grpId="0"/>
      <p:bldP spid="174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99"/>
          <p:cNvSpPr txBox="1"/>
          <p:nvPr/>
        </p:nvSpPr>
        <p:spPr>
          <a:xfrm>
            <a:off x="2105025" y="1752600"/>
            <a:ext cx="7778750" cy="228790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有关的求代数式或未知数的值的问题中，通常需先因式分解，然后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整体代入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联立方程组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5" name="圆角矩形 31"/>
          <p:cNvSpPr/>
          <p:nvPr/>
        </p:nvSpPr>
        <p:spPr>
          <a:xfrm>
            <a:off x="2005013" y="915988"/>
            <a:ext cx="1544637" cy="4714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方法总结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1996758" y="427355"/>
            <a:ext cx="712216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练一练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已知：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=21,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=3，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求代数式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2882900" y="1728788"/>
            <a:ext cx="477678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=3，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)=21，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由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解得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=5,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=(5-3×2)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charRg st="5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>
                                            <p:txEl>
                                              <p:charRg st="5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8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59">
                                            <p:txEl>
                                              <p:charRg st="8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59">
                                            <p:txEl>
                                              <p:charRg st="8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0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59">
                                            <p:txEl>
                                              <p:charRg st="10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59">
                                            <p:txEl>
                                              <p:charRg st="10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99"/>
          <p:cNvSpPr txBox="1"/>
          <p:nvPr/>
        </p:nvSpPr>
        <p:spPr>
          <a:xfrm>
            <a:off x="1884363" y="181928"/>
            <a:ext cx="6276975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6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4.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计算下列各题：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(1)101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99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(2)53.5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4-46.5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2114550" y="1866265"/>
            <a:ext cx="7731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(101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99)(101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4" name="文本框 2"/>
          <p:cNvSpPr txBox="1"/>
          <p:nvPr/>
        </p:nvSpPr>
        <p:spPr>
          <a:xfrm>
            <a:off x="2705100" y="2631440"/>
            <a:ext cx="7731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(53.5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46.5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5" name="文本框 3"/>
          <p:cNvSpPr txBox="1"/>
          <p:nvPr/>
        </p:nvSpPr>
        <p:spPr>
          <a:xfrm>
            <a:off x="3844925" y="3275965"/>
            <a:ext cx="450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indent="26670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53.5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46.5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53.5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46.5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6" name="文本框 4"/>
          <p:cNvSpPr txBox="1"/>
          <p:nvPr/>
        </p:nvSpPr>
        <p:spPr>
          <a:xfrm>
            <a:off x="4049713" y="3895090"/>
            <a:ext cx="31394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7=2800.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487" name="文本框 7"/>
          <p:cNvSpPr txBox="1"/>
          <p:nvPr/>
        </p:nvSpPr>
        <p:spPr>
          <a:xfrm>
            <a:off x="2332038" y="4668203"/>
            <a:ext cx="7470775" cy="155575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较为复杂的有理数运算，可以运用因式分解对其进行变形，使运算得以简化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1655445" y="1752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1506" name="文本框 99"/>
          <p:cNvSpPr txBox="1"/>
          <p:nvPr/>
        </p:nvSpPr>
        <p:spPr>
          <a:xfrm>
            <a:off x="1985645" y="882650"/>
            <a:ext cx="806132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下列多项式中能用平方差公式分解因式的是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　　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8" name="文本框 2"/>
          <p:cNvSpPr txBox="1"/>
          <p:nvPr/>
        </p:nvSpPr>
        <p:spPr>
          <a:xfrm>
            <a:off x="9308783" y="108267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9" name="文本框 5"/>
          <p:cNvSpPr txBox="1"/>
          <p:nvPr/>
        </p:nvSpPr>
        <p:spPr>
          <a:xfrm>
            <a:off x="1985645" y="3022600"/>
            <a:ext cx="660082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的结果是（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+4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B．3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C．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D．3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0" name="文本框 6"/>
          <p:cNvSpPr txBox="1"/>
          <p:nvPr/>
        </p:nvSpPr>
        <p:spPr>
          <a:xfrm>
            <a:off x="7162483" y="317023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1" name="文本框 9"/>
          <p:cNvSpPr txBox="1"/>
          <p:nvPr/>
        </p:nvSpPr>
        <p:spPr>
          <a:xfrm>
            <a:off x="1896904" y="5019675"/>
            <a:ext cx="685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的值为（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2" name="文本框 10"/>
          <p:cNvSpPr txBox="1"/>
          <p:nvPr/>
        </p:nvSpPr>
        <p:spPr>
          <a:xfrm>
            <a:off x="2171383" y="5734050"/>
            <a:ext cx="6742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-21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21   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-10    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3" name="文本框 14"/>
          <p:cNvSpPr txBox="1"/>
          <p:nvPr/>
        </p:nvSpPr>
        <p:spPr>
          <a:xfrm>
            <a:off x="7724458" y="501967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  <p:bldP spid="215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Rectangle 3"/>
          <p:cNvSpPr/>
          <p:nvPr/>
        </p:nvSpPr>
        <p:spPr>
          <a:xfrm>
            <a:off x="1847850" y="638175"/>
            <a:ext cx="6624638" cy="3322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把下列各式分解因式：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(1)    16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-9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=_________________;  </a:t>
            </a:r>
            <a:endParaRPr lang="en-US" altLang="zh-CN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(2)  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-(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=_________________; 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endParaRPr lang="en-US" altLang="zh-CN" sz="2800" b="1" baseline="30000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(3)    9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-36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=_________________; </a:t>
            </a:r>
            <a:endParaRPr lang="en-US" altLang="zh-CN" sz="2800" b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(4)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+16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=_________________.</a:t>
            </a:r>
            <a:endParaRPr lang="en-US" altLang="zh-CN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TextBox 14"/>
          <p:cNvSpPr txBox="1"/>
          <p:nvPr/>
        </p:nvSpPr>
        <p:spPr>
          <a:xfrm>
            <a:off x="4395788" y="1395413"/>
            <a:ext cx="2398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2" name="TextBox 15"/>
          <p:cNvSpPr txBox="1"/>
          <p:nvPr/>
        </p:nvSpPr>
        <p:spPr>
          <a:xfrm>
            <a:off x="5303838" y="2081213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3" name="TextBox 16"/>
          <p:cNvSpPr txBox="1"/>
          <p:nvPr/>
        </p:nvSpPr>
        <p:spPr>
          <a:xfrm>
            <a:off x="4608513" y="2686050"/>
            <a:ext cx="2517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4" name="TextBox 17"/>
          <p:cNvSpPr txBox="1"/>
          <p:nvPr/>
        </p:nvSpPr>
        <p:spPr>
          <a:xfrm>
            <a:off x="4197350" y="3370263"/>
            <a:ext cx="25971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)(2+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)(2-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5" name="文本框 6"/>
          <p:cNvSpPr txBox="1"/>
          <p:nvPr/>
        </p:nvSpPr>
        <p:spPr>
          <a:xfrm>
            <a:off x="1847850" y="4052888"/>
            <a:ext cx="820102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若将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-81分解成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+9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6" name="TextBox 15"/>
          <p:cNvSpPr txBox="1"/>
          <p:nvPr/>
        </p:nvSpPr>
        <p:spPr>
          <a:xfrm>
            <a:off x="2984500" y="496093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851025" y="838200"/>
            <a:ext cx="8632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已知4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=40，2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=5．求</a:t>
            </a:r>
            <a:r>
              <a:rPr lang="en-US" altLang="zh-CN" sz="28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baseline="300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effectLst/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i="1" dirty="0"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baseline="300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effectLst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3399790" y="4524375"/>
            <a:ext cx="3533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原式=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40×5=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200．</a:t>
            </a:r>
            <a:endParaRPr lang="zh-CN" alt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6" name="文本框 3"/>
          <p:cNvSpPr txBox="1"/>
          <p:nvPr/>
        </p:nvSpPr>
        <p:spPr>
          <a:xfrm>
            <a:off x="2566988" y="1700213"/>
            <a:ext cx="59055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解：原式=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3m+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57" name="文本框 4"/>
          <p:cNvSpPr txBox="1"/>
          <p:nvPr/>
        </p:nvSpPr>
        <p:spPr>
          <a:xfrm>
            <a:off x="3848100" y="2357438"/>
            <a:ext cx="26365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+n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58" name="文本框 5"/>
          <p:cNvSpPr txBox="1"/>
          <p:nvPr/>
        </p:nvSpPr>
        <p:spPr>
          <a:xfrm>
            <a:off x="3848100" y="3054350"/>
            <a:ext cx="2903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59" name="文本框 7"/>
          <p:cNvSpPr txBox="1"/>
          <p:nvPr/>
        </p:nvSpPr>
        <p:spPr>
          <a:xfrm>
            <a:off x="3349625" y="3787140"/>
            <a:ext cx="4320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当4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=40，2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=5时，</a:t>
            </a:r>
            <a:endParaRPr lang="zh-CN" alt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59" grpId="0"/>
      <p:bldP spid="235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7"/>
          <p:cNvSpPr/>
          <p:nvPr/>
        </p:nvSpPr>
        <p:spPr>
          <a:xfrm>
            <a:off x="1619250" y="447675"/>
            <a:ext cx="8955088" cy="1223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7.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如图，在边长为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6.8 cm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正方形钢板上，挖去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个边长为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1.6 cm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的小正方形，求剩余部分的面积．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9" name="Rectangle 7"/>
          <p:cNvSpPr/>
          <p:nvPr/>
        </p:nvSpPr>
        <p:spPr>
          <a:xfrm>
            <a:off x="2495550" y="1916113"/>
            <a:ext cx="3852863" cy="649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解：根据题意，得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580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1120" y="2070100"/>
            <a:ext cx="2376488" cy="236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Rectangle 7"/>
          <p:cNvSpPr/>
          <p:nvPr/>
        </p:nvSpPr>
        <p:spPr>
          <a:xfrm>
            <a:off x="3432175" y="2349500"/>
            <a:ext cx="2879725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6.8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－4×1.6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2" name="Rectangle 7"/>
          <p:cNvSpPr/>
          <p:nvPr/>
        </p:nvSpPr>
        <p:spPr>
          <a:xfrm>
            <a:off x="3071813" y="2851150"/>
            <a:ext cx="4103687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6.8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 (2×1.6)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3" name="Rectangle 7"/>
          <p:cNvSpPr/>
          <p:nvPr/>
        </p:nvSpPr>
        <p:spPr>
          <a:xfrm>
            <a:off x="3071813" y="3357563"/>
            <a:ext cx="2879725" cy="649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6.8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－3.2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4" name="Rectangle 7"/>
          <p:cNvSpPr/>
          <p:nvPr/>
        </p:nvSpPr>
        <p:spPr>
          <a:xfrm>
            <a:off x="3000375" y="3860800"/>
            <a:ext cx="4391025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(6.8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3.2)(6.8 － 3.2)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5" name="Rectangle 7"/>
          <p:cNvSpPr/>
          <p:nvPr/>
        </p:nvSpPr>
        <p:spPr>
          <a:xfrm>
            <a:off x="3000375" y="4435475"/>
            <a:ext cx="2232025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10×3.6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6" name="Rectangle 7"/>
          <p:cNvSpPr/>
          <p:nvPr/>
        </p:nvSpPr>
        <p:spPr>
          <a:xfrm>
            <a:off x="3000375" y="5013325"/>
            <a:ext cx="3095625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 (cm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7" name="Rectangle 7"/>
          <p:cNvSpPr/>
          <p:nvPr/>
        </p:nvSpPr>
        <p:spPr>
          <a:xfrm>
            <a:off x="2495550" y="5588000"/>
            <a:ext cx="5761038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答：剩余部分的面积为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36 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1774825" y="700723"/>
            <a:ext cx="82438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8. (1)99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能否被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整除吗？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1774825" y="2104073"/>
            <a:ext cx="8540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-1=(99+1)(99-1)=100×98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4" name="Text Box 7"/>
          <p:cNvSpPr txBox="1"/>
          <p:nvPr/>
        </p:nvSpPr>
        <p:spPr>
          <a:xfrm>
            <a:off x="2725420" y="5790883"/>
            <a:ext cx="4695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能被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整除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5" name="文本框 1"/>
          <p:cNvSpPr txBox="1"/>
          <p:nvPr/>
        </p:nvSpPr>
        <p:spPr>
          <a:xfrm>
            <a:off x="2090738" y="1405573"/>
            <a:ext cx="59315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为整数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-25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能否被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整除？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6" name="文本框 3"/>
          <p:cNvSpPr txBox="1"/>
          <p:nvPr/>
        </p:nvSpPr>
        <p:spPr>
          <a:xfrm>
            <a:off x="2911475" y="2802573"/>
            <a:ext cx="3705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能被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整除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7" name="文本框 5"/>
          <p:cNvSpPr txBox="1"/>
          <p:nvPr/>
        </p:nvSpPr>
        <p:spPr>
          <a:xfrm>
            <a:off x="2526983" y="3378835"/>
            <a:ext cx="417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+1+5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+1-5)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8" name="文本框 7"/>
          <p:cNvSpPr txBox="1"/>
          <p:nvPr/>
        </p:nvSpPr>
        <p:spPr>
          <a:xfrm>
            <a:off x="3665220" y="3928428"/>
            <a:ext cx="22847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+6)(2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-4)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9" name="文本框 8"/>
          <p:cNvSpPr txBox="1"/>
          <p:nvPr/>
        </p:nvSpPr>
        <p:spPr>
          <a:xfrm>
            <a:off x="3577908" y="4545648"/>
            <a:ext cx="2820035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=2(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+3) ×2(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-2).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7" grpId="0"/>
      <p:bldP spid="25606" grpId="0"/>
      <p:bldP spid="25608" grpId="0"/>
      <p:bldP spid="2560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1"/>
          <p:cNvSpPr/>
          <p:nvPr/>
        </p:nvSpPr>
        <p:spPr>
          <a:xfrm>
            <a:off x="2130108" y="1365885"/>
            <a:ext cx="573087" cy="43402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平方差公式分解多项式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3313113" y="1573213"/>
            <a:ext cx="5580062" cy="51435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平方差公式：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        )(  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29" name="矩形 4"/>
          <p:cNvSpPr/>
          <p:nvPr/>
        </p:nvSpPr>
        <p:spPr>
          <a:xfrm>
            <a:off x="3296603" y="3114993"/>
            <a:ext cx="1308100" cy="8413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多项式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的特征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30" name="组合 22"/>
          <p:cNvGrpSpPr/>
          <p:nvPr/>
        </p:nvGrpSpPr>
        <p:grpSpPr>
          <a:xfrm>
            <a:off x="2816860" y="1826895"/>
            <a:ext cx="433705" cy="3426460"/>
            <a:chOff x="0" y="0"/>
            <a:chExt cx="1088" cy="3061"/>
          </a:xfrm>
          <a:noFill/>
        </p:grpSpPr>
        <p:sp>
          <p:nvSpPr>
            <p:cNvPr id="26631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62"/>
                <a:gd name="adj2" fmla="val 50000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6632" name="直接连接符 8"/>
            <p:cNvCxnSpPr/>
            <p:nvPr/>
          </p:nvCxnSpPr>
          <p:spPr>
            <a:xfrm>
              <a:off x="293" y="1529"/>
              <a:ext cx="676" cy="1"/>
            </a:xfrm>
            <a:prstGeom prst="line">
              <a:avLst/>
            </a:prstGeom>
            <a:grp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6634" name="左大括号 7"/>
          <p:cNvSpPr/>
          <p:nvPr/>
        </p:nvSpPr>
        <p:spPr>
          <a:xfrm>
            <a:off x="4692015" y="3106420"/>
            <a:ext cx="339725" cy="951230"/>
          </a:xfrm>
          <a:prstGeom prst="leftBrace">
            <a:avLst>
              <a:gd name="adj1" fmla="val 8062"/>
              <a:gd name="adj2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矩形 10"/>
          <p:cNvSpPr/>
          <p:nvPr/>
        </p:nvSpPr>
        <p:spPr>
          <a:xfrm>
            <a:off x="5062855" y="3742690"/>
            <a:ext cx="4191000" cy="52705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每一项都是整式的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7" name="矩形 4"/>
          <p:cNvSpPr/>
          <p:nvPr/>
        </p:nvSpPr>
        <p:spPr>
          <a:xfrm>
            <a:off x="3333433" y="4975543"/>
            <a:ext cx="1643062" cy="5207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注意事项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8" name="左大括号 15"/>
          <p:cNvSpPr/>
          <p:nvPr/>
        </p:nvSpPr>
        <p:spPr>
          <a:xfrm>
            <a:off x="5036820" y="4765040"/>
            <a:ext cx="226695" cy="1045845"/>
          </a:xfrm>
          <a:prstGeom prst="leftBrace">
            <a:avLst>
              <a:gd name="adj1" fmla="val 7812"/>
              <a:gd name="adj2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9" name="矩形 10"/>
          <p:cNvSpPr/>
          <p:nvPr/>
        </p:nvSpPr>
        <p:spPr>
          <a:xfrm>
            <a:off x="5279708" y="4548505"/>
            <a:ext cx="5121275" cy="5111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有公因式时，应先提出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0" name="矩形 11"/>
          <p:cNvSpPr/>
          <p:nvPr/>
        </p:nvSpPr>
        <p:spPr>
          <a:xfrm>
            <a:off x="5270500" y="5353685"/>
            <a:ext cx="3788410" cy="86169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进行到每一个多项式都不能再分解为止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1" name="文本框 16"/>
          <p:cNvSpPr txBox="1"/>
          <p:nvPr/>
        </p:nvSpPr>
        <p:spPr>
          <a:xfrm>
            <a:off x="8894445" y="4528185"/>
            <a:ext cx="1302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2" name="文本框 3"/>
          <p:cNvSpPr txBox="1"/>
          <p:nvPr/>
        </p:nvSpPr>
        <p:spPr>
          <a:xfrm>
            <a:off x="6792595" y="1573213"/>
            <a:ext cx="739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3" name="文本框 10"/>
          <p:cNvSpPr txBox="1"/>
          <p:nvPr/>
        </p:nvSpPr>
        <p:spPr>
          <a:xfrm>
            <a:off x="7725410" y="157321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5" name="矩形 10"/>
          <p:cNvSpPr/>
          <p:nvPr/>
        </p:nvSpPr>
        <p:spPr>
          <a:xfrm>
            <a:off x="5032375" y="2854008"/>
            <a:ext cx="3127375" cy="528637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两项符号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7" name="文本框 16"/>
          <p:cNvSpPr txBox="1"/>
          <p:nvPr/>
        </p:nvSpPr>
        <p:spPr>
          <a:xfrm>
            <a:off x="6696075" y="2820670"/>
            <a:ext cx="99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相反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8" name="文本框 16"/>
          <p:cNvSpPr txBox="1"/>
          <p:nvPr/>
        </p:nvSpPr>
        <p:spPr>
          <a:xfrm>
            <a:off x="8032750" y="3714115"/>
            <a:ext cx="99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80887" y="251251"/>
            <a:ext cx="3445466" cy="773918"/>
            <a:chOff x="3590568" y="400194"/>
            <a:chExt cx="5213316" cy="1031890"/>
          </a:xfrm>
        </p:grpSpPr>
        <p:grpSp>
          <p:nvGrpSpPr>
            <p:cNvPr id="3" name="组合 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7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  <p:bldP spid="26628" grpId="0" bldLvl="0" animBg="1"/>
      <p:bldP spid="26629" grpId="0" bldLvl="0" animBg="1"/>
      <p:bldP spid="26636" grpId="0" bldLvl="0" animBg="1"/>
      <p:bldP spid="26637" grpId="0" bldLvl="0" animBg="1"/>
      <p:bldP spid="26638" grpId="0" bldLvl="0" animBg="1"/>
      <p:bldP spid="26639" grpId="0" bldLvl="0" animBg="1"/>
      <p:bldP spid="26640" grpId="0" bldLvl="0" animBg="1"/>
      <p:bldP spid="26641" grpId="0" bldLvl="0" animBg="1"/>
      <p:bldP spid="26645" grpId="0" bldLvl="0" animBg="1"/>
      <p:bldP spid="26647" grpId="0" bldLvl="0" animBg="1"/>
      <p:bldP spid="26642" grpId="0" bldLvl="0" animBg="1"/>
      <p:bldP spid="26643" grpId="0" bldLvl="0" animBg="1"/>
      <p:bldP spid="266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23745" y="721360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1744980"/>
            <a:ext cx="8544560" cy="31064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00025" algn="l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1.探索并运用平方差公式进行因式分解，体会转化思想．（重点）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l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2.能会综合运用提公因式法和平方差公式对多项式进  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l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行因式分解．（难点）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18615" y="10604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3" name="Rectangle 15"/>
          <p:cNvSpPr/>
          <p:nvPr/>
        </p:nvSpPr>
        <p:spPr>
          <a:xfrm>
            <a:off x="2384108" y="3648393"/>
            <a:ext cx="2286000" cy="2286000"/>
          </a:xfrm>
          <a:prstGeom prst="rect">
            <a:avLst/>
          </a:prstGeom>
          <a:solidFill>
            <a:srgbClr val="F7F4C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5124" name="Group 24"/>
          <p:cNvGrpSpPr/>
          <p:nvPr/>
        </p:nvGrpSpPr>
        <p:grpSpPr>
          <a:xfrm>
            <a:off x="1815783" y="3645218"/>
            <a:ext cx="762000" cy="2286000"/>
            <a:chOff x="0" y="0"/>
            <a:chExt cx="480" cy="1440"/>
          </a:xfrm>
        </p:grpSpPr>
        <p:grpSp>
          <p:nvGrpSpPr>
            <p:cNvPr id="5125" name="Group 25"/>
            <p:cNvGrpSpPr/>
            <p:nvPr/>
          </p:nvGrpSpPr>
          <p:grpSpPr>
            <a:xfrm>
              <a:off x="168" y="0"/>
              <a:ext cx="144" cy="1440"/>
              <a:chOff x="0" y="0"/>
              <a:chExt cx="61" cy="1440"/>
            </a:xfrm>
          </p:grpSpPr>
          <p:sp>
            <p:nvSpPr>
              <p:cNvPr id="5126" name="Line 26"/>
              <p:cNvSpPr/>
              <p:nvPr/>
            </p:nvSpPr>
            <p:spPr>
              <a:xfrm>
                <a:off x="0" y="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7" name="Line 27"/>
              <p:cNvSpPr/>
              <p:nvPr/>
            </p:nvSpPr>
            <p:spPr>
              <a:xfrm>
                <a:off x="41" y="0"/>
                <a:ext cx="0" cy="50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8" name="Line 28"/>
              <p:cNvSpPr/>
              <p:nvPr/>
            </p:nvSpPr>
            <p:spPr>
              <a:xfrm flipV="1">
                <a:off x="41" y="1019"/>
                <a:ext cx="0" cy="42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9" name="Line 29"/>
              <p:cNvSpPr/>
              <p:nvPr/>
            </p:nvSpPr>
            <p:spPr>
              <a:xfrm>
                <a:off x="0" y="144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30" name="Text Box 30"/>
            <p:cNvSpPr txBox="1"/>
            <p:nvPr/>
          </p:nvSpPr>
          <p:spPr>
            <a:xfrm>
              <a:off x="0" y="672"/>
              <a:ext cx="4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米</a:t>
              </a:r>
              <a:endParaRPr lang="zh-CN" altLang="en-US" sz="2400" b="1" dirty="0">
                <a:latin typeface="Times New Roman" panose="02020603050405020304" pitchFamily="18" charset="0"/>
                <a:ea typeface="Batang" panose="02030600000101010101" pitchFamily="2" charset="-127"/>
              </a:endParaRPr>
            </a:p>
          </p:txBody>
        </p:sp>
      </p:grpSp>
      <p:sp>
        <p:nvSpPr>
          <p:cNvPr id="5131" name="Rectangle 15"/>
          <p:cNvSpPr/>
          <p:nvPr/>
        </p:nvSpPr>
        <p:spPr>
          <a:xfrm>
            <a:off x="3719195" y="5019993"/>
            <a:ext cx="9525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5132" name="Group 2"/>
          <p:cNvGrpSpPr/>
          <p:nvPr/>
        </p:nvGrpSpPr>
        <p:grpSpPr>
          <a:xfrm>
            <a:off x="4587558" y="5019993"/>
            <a:ext cx="746125" cy="915987"/>
            <a:chOff x="0" y="0"/>
            <a:chExt cx="470" cy="380"/>
          </a:xfrm>
        </p:grpSpPr>
        <p:sp>
          <p:nvSpPr>
            <p:cNvPr id="5133" name="Line 3"/>
            <p:cNvSpPr/>
            <p:nvPr/>
          </p:nvSpPr>
          <p:spPr>
            <a:xfrm>
              <a:off x="57" y="0"/>
              <a:ext cx="6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Line 4"/>
            <p:cNvSpPr/>
            <p:nvPr/>
          </p:nvSpPr>
          <p:spPr>
            <a:xfrm>
              <a:off x="98" y="0"/>
              <a:ext cx="0" cy="13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Line 5"/>
            <p:cNvSpPr/>
            <p:nvPr/>
          </p:nvSpPr>
          <p:spPr>
            <a:xfrm flipV="1">
              <a:off x="98" y="269"/>
              <a:ext cx="0" cy="11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Line 6"/>
            <p:cNvSpPr/>
            <p:nvPr/>
          </p:nvSpPr>
          <p:spPr>
            <a:xfrm>
              <a:off x="57" y="380"/>
              <a:ext cx="6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Text Box 7"/>
            <p:cNvSpPr txBox="1"/>
            <p:nvPr/>
          </p:nvSpPr>
          <p:spPr>
            <a:xfrm>
              <a:off x="0" y="102"/>
              <a:ext cx="470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米</a:t>
              </a:r>
              <a:endParaRPr lang="zh-CN" alt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5138" name="Rectangle 16"/>
          <p:cNvSpPr/>
          <p:nvPr/>
        </p:nvSpPr>
        <p:spPr>
          <a:xfrm>
            <a:off x="2385695" y="3630930"/>
            <a:ext cx="2286000" cy="1374775"/>
          </a:xfrm>
          <a:prstGeom prst="rect">
            <a:avLst/>
          </a:prstGeom>
          <a:solidFill>
            <a:srgbClr val="F7F4CB"/>
          </a:solidFill>
          <a:ln w="28575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39" name="Rectangle 16"/>
          <p:cNvSpPr/>
          <p:nvPr/>
        </p:nvSpPr>
        <p:spPr>
          <a:xfrm rot="5400000">
            <a:off x="8103870" y="3862705"/>
            <a:ext cx="1377950" cy="917575"/>
          </a:xfrm>
          <a:prstGeom prst="rect">
            <a:avLst/>
          </a:prstGeom>
          <a:solidFill>
            <a:srgbClr val="F7F4CB"/>
          </a:solidFill>
          <a:ln w="28575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5140" name="组合 23"/>
          <p:cNvGrpSpPr/>
          <p:nvPr/>
        </p:nvGrpSpPr>
        <p:grpSpPr>
          <a:xfrm>
            <a:off x="8335645" y="3286443"/>
            <a:ext cx="915988" cy="460384"/>
            <a:chOff x="0" y="0"/>
            <a:chExt cx="1444" cy="723"/>
          </a:xfrm>
        </p:grpSpPr>
        <p:grpSp>
          <p:nvGrpSpPr>
            <p:cNvPr id="5141" name="Group 2"/>
            <p:cNvGrpSpPr/>
            <p:nvPr/>
          </p:nvGrpSpPr>
          <p:grpSpPr>
            <a:xfrm rot="5400000">
              <a:off x="646" y="-388"/>
              <a:ext cx="152" cy="1444"/>
              <a:chOff x="0" y="0"/>
              <a:chExt cx="61" cy="380"/>
            </a:xfrm>
          </p:grpSpPr>
          <p:sp>
            <p:nvSpPr>
              <p:cNvPr id="5142" name="Line 3"/>
              <p:cNvSpPr/>
              <p:nvPr/>
            </p:nvSpPr>
            <p:spPr>
              <a:xfrm>
                <a:off x="0" y="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3" name="Line 4"/>
              <p:cNvSpPr/>
              <p:nvPr/>
            </p:nvSpPr>
            <p:spPr>
              <a:xfrm>
                <a:off x="41" y="0"/>
                <a:ext cx="0" cy="1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4" name="Line 5"/>
              <p:cNvSpPr/>
              <p:nvPr/>
            </p:nvSpPr>
            <p:spPr>
              <a:xfrm flipV="1">
                <a:off x="41" y="269"/>
                <a:ext cx="0" cy="11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5" name="Line 6"/>
              <p:cNvSpPr/>
              <p:nvPr/>
            </p:nvSpPr>
            <p:spPr>
              <a:xfrm>
                <a:off x="0" y="38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46" name="Text Box 7"/>
            <p:cNvSpPr txBox="1"/>
            <p:nvPr/>
          </p:nvSpPr>
          <p:spPr>
            <a:xfrm>
              <a:off x="215" y="0"/>
              <a:ext cx="1017" cy="7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米</a:t>
              </a:r>
              <a:endParaRPr lang="zh-CN" alt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5147" name="Group 24"/>
          <p:cNvGrpSpPr/>
          <p:nvPr/>
        </p:nvGrpSpPr>
        <p:grpSpPr>
          <a:xfrm rot="5400000">
            <a:off x="6962458" y="2372043"/>
            <a:ext cx="460375" cy="2286000"/>
            <a:chOff x="-1" y="0"/>
            <a:chExt cx="290" cy="1440"/>
          </a:xfrm>
        </p:grpSpPr>
        <p:grpSp>
          <p:nvGrpSpPr>
            <p:cNvPr id="5148" name="Group 25"/>
            <p:cNvGrpSpPr/>
            <p:nvPr/>
          </p:nvGrpSpPr>
          <p:grpSpPr>
            <a:xfrm>
              <a:off x="72" y="0"/>
              <a:ext cx="144" cy="1440"/>
              <a:chOff x="0" y="0"/>
              <a:chExt cx="61" cy="1440"/>
            </a:xfrm>
          </p:grpSpPr>
          <p:sp>
            <p:nvSpPr>
              <p:cNvPr id="5149" name="Line 26"/>
              <p:cNvSpPr/>
              <p:nvPr/>
            </p:nvSpPr>
            <p:spPr>
              <a:xfrm>
                <a:off x="0" y="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0" name="Line 27"/>
              <p:cNvSpPr/>
              <p:nvPr/>
            </p:nvSpPr>
            <p:spPr>
              <a:xfrm>
                <a:off x="41" y="0"/>
                <a:ext cx="0" cy="50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1" name="Line 28"/>
              <p:cNvSpPr/>
              <p:nvPr/>
            </p:nvSpPr>
            <p:spPr>
              <a:xfrm flipV="1">
                <a:off x="41" y="1019"/>
                <a:ext cx="0" cy="42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2" name="Line 29"/>
              <p:cNvSpPr/>
              <p:nvPr/>
            </p:nvSpPr>
            <p:spPr>
              <a:xfrm>
                <a:off x="0" y="144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53" name="Text Box 30"/>
            <p:cNvSpPr txBox="1"/>
            <p:nvPr/>
          </p:nvSpPr>
          <p:spPr>
            <a:xfrm rot="16200000">
              <a:off x="-96" y="672"/>
              <a:ext cx="48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米</a:t>
              </a:r>
              <a:endParaRPr lang="zh-CN" altLang="en-US" sz="2400" b="1" dirty="0">
                <a:latin typeface="Times New Roman" panose="02020603050405020304" pitchFamily="18" charset="0"/>
                <a:ea typeface="Batang" panose="02030600000101010101" pitchFamily="2" charset="-127"/>
              </a:endParaRPr>
            </a:p>
          </p:txBody>
        </p:sp>
      </p:grpSp>
      <p:grpSp>
        <p:nvGrpSpPr>
          <p:cNvPr id="5154" name="Group 31"/>
          <p:cNvGrpSpPr/>
          <p:nvPr/>
        </p:nvGrpSpPr>
        <p:grpSpPr>
          <a:xfrm>
            <a:off x="9215120" y="3629343"/>
            <a:ext cx="762000" cy="1349375"/>
            <a:chOff x="0" y="0"/>
            <a:chExt cx="480" cy="1440"/>
          </a:xfrm>
        </p:grpSpPr>
        <p:grpSp>
          <p:nvGrpSpPr>
            <p:cNvPr id="5155" name="Group 32"/>
            <p:cNvGrpSpPr/>
            <p:nvPr/>
          </p:nvGrpSpPr>
          <p:grpSpPr>
            <a:xfrm>
              <a:off x="51" y="0"/>
              <a:ext cx="144" cy="1440"/>
              <a:chOff x="0" y="0"/>
              <a:chExt cx="61" cy="1440"/>
            </a:xfrm>
          </p:grpSpPr>
          <p:sp>
            <p:nvSpPr>
              <p:cNvPr id="5156" name="Line 33"/>
              <p:cNvSpPr/>
              <p:nvPr/>
            </p:nvSpPr>
            <p:spPr>
              <a:xfrm>
                <a:off x="0" y="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7" name="Line 34"/>
              <p:cNvSpPr/>
              <p:nvPr/>
            </p:nvSpPr>
            <p:spPr>
              <a:xfrm>
                <a:off x="41" y="0"/>
                <a:ext cx="0" cy="50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8" name="Line 35"/>
              <p:cNvSpPr/>
              <p:nvPr/>
            </p:nvSpPr>
            <p:spPr>
              <a:xfrm flipV="1">
                <a:off x="41" y="1019"/>
                <a:ext cx="0" cy="42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9" name="Line 36"/>
              <p:cNvSpPr/>
              <p:nvPr/>
            </p:nvSpPr>
            <p:spPr>
              <a:xfrm>
                <a:off x="0" y="1440"/>
                <a:ext cx="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60" name="Text Box 37"/>
            <p:cNvSpPr txBox="1"/>
            <p:nvPr/>
          </p:nvSpPr>
          <p:spPr>
            <a:xfrm>
              <a:off x="0" y="469"/>
              <a:ext cx="480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2400" b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(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a</a:t>
              </a:r>
              <a:r>
                <a:rPr lang="en-US" altLang="zh-CN" sz="2400" b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-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400" b="1" dirty="0">
                  <a:latin typeface="Times New Roman" panose="02020603050405020304" pitchFamily="18" charset="0"/>
                  <a:ea typeface="Batang" panose="02030600000101010101" pitchFamily="2" charset="-127"/>
                </a:rPr>
                <a:t>)</a:t>
              </a:r>
              <a:endParaRPr lang="en-US" altLang="zh-CN" sz="2400" b="1" dirty="0">
                <a:latin typeface="Times New Roman" panose="02020603050405020304" pitchFamily="18" charset="0"/>
                <a:ea typeface="Batang" panose="02030600000101010101" pitchFamily="2" charset="-127"/>
              </a:endParaRPr>
            </a:p>
          </p:txBody>
        </p:sp>
      </p:grpSp>
      <p:sp>
        <p:nvSpPr>
          <p:cNvPr id="5161" name="圆角矩形 31"/>
          <p:cNvSpPr/>
          <p:nvPr/>
        </p:nvSpPr>
        <p:spPr>
          <a:xfrm>
            <a:off x="1726883" y="1060768"/>
            <a:ext cx="1571625" cy="4587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情境引入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62" name="文本框 52"/>
          <p:cNvSpPr txBox="1"/>
          <p:nvPr/>
        </p:nvSpPr>
        <p:spPr>
          <a:xfrm>
            <a:off x="1725295" y="1646555"/>
            <a:ext cx="8761413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如图，在边长为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米的正方形上剪掉一个边长为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米的小正方形，将剩余部分拼成一个长方形，根据此图形变换，你能得到什么公式？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63" name="文本框 53"/>
          <p:cNvSpPr txBox="1"/>
          <p:nvPr/>
        </p:nvSpPr>
        <p:spPr>
          <a:xfrm>
            <a:off x="5941695" y="5665788"/>
            <a:ext cx="367347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36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36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a+b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3600" b="1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36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00139 0.001944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  <p:bldP spid="5131" grpId="0" bldLvl="0" animBg="1"/>
      <p:bldP spid="5138" grpId="0" bldLvl="0" animBg="1"/>
      <p:bldP spid="5138" grpId="1" bldLvl="0" animBg="1"/>
      <p:bldP spid="5139" grpId="0" bldLvl="0" animBg="1"/>
      <p:bldP spid="51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文本框 6151"/>
          <p:cNvSpPr txBox="1"/>
          <p:nvPr/>
        </p:nvSpPr>
        <p:spPr>
          <a:xfrm>
            <a:off x="1969947" y="864547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用平方差公式进行因式分解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153" name="TextBox 18"/>
          <p:cNvSpPr txBox="1"/>
          <p:nvPr/>
        </p:nvSpPr>
        <p:spPr>
          <a:xfrm>
            <a:off x="1786255" y="1490345"/>
            <a:ext cx="883158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多项式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有什么特点？你能将它分解因式吗？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4" name="TextBox 19"/>
          <p:cNvSpPr txBox="1"/>
          <p:nvPr/>
        </p:nvSpPr>
        <p:spPr>
          <a:xfrm>
            <a:off x="4094163" y="2150110"/>
            <a:ext cx="4183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a,b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两数的平方差的形式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155" name="Group 2"/>
          <p:cNvGrpSpPr/>
          <p:nvPr/>
        </p:nvGrpSpPr>
        <p:grpSpPr>
          <a:xfrm>
            <a:off x="4872038" y="4358005"/>
            <a:ext cx="3241675" cy="506413"/>
            <a:chOff x="0" y="0"/>
            <a:chExt cx="2042" cy="319"/>
          </a:xfrm>
        </p:grpSpPr>
        <p:sp>
          <p:nvSpPr>
            <p:cNvPr id="6156" name="Rectangle 3"/>
            <p:cNvSpPr/>
            <p:nvPr/>
          </p:nvSpPr>
          <p:spPr>
            <a:xfrm>
              <a:off x="1968" y="0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57" name="Rectangle 4"/>
            <p:cNvSpPr/>
            <p:nvPr/>
          </p:nvSpPr>
          <p:spPr>
            <a:xfrm>
              <a:off x="1050" y="38"/>
              <a:ext cx="2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)(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58" name="Rectangle 5"/>
            <p:cNvSpPr/>
            <p:nvPr/>
          </p:nvSpPr>
          <p:spPr>
            <a:xfrm>
              <a:off x="288" y="48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59" name="Rectangle 6"/>
            <p:cNvSpPr/>
            <p:nvPr/>
          </p:nvSpPr>
          <p:spPr>
            <a:xfrm>
              <a:off x="872" y="48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0" name="Rectangle 7"/>
            <p:cNvSpPr/>
            <p:nvPr/>
          </p:nvSpPr>
          <p:spPr>
            <a:xfrm>
              <a:off x="1352" y="38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1" name="Rectangle 8"/>
            <p:cNvSpPr/>
            <p:nvPr/>
          </p:nvSpPr>
          <p:spPr>
            <a:xfrm>
              <a:off x="1824" y="48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2" name="Rectangle 9"/>
            <p:cNvSpPr/>
            <p:nvPr/>
          </p:nvSpPr>
          <p:spPr>
            <a:xfrm>
              <a:off x="432" y="40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3" name="Rectangle 10"/>
            <p:cNvSpPr/>
            <p:nvPr/>
          </p:nvSpPr>
          <p:spPr>
            <a:xfrm>
              <a:off x="1584" y="0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4" name="Rectangle 11"/>
            <p:cNvSpPr/>
            <p:nvPr/>
          </p:nvSpPr>
          <p:spPr>
            <a:xfrm>
              <a:off x="634" y="0"/>
              <a:ext cx="12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5" name="Rectangle 12"/>
            <p:cNvSpPr/>
            <p:nvPr/>
          </p:nvSpPr>
          <p:spPr>
            <a:xfrm>
              <a:off x="0" y="48"/>
              <a:ext cx="12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6166" name="Group 13"/>
          <p:cNvGrpSpPr/>
          <p:nvPr/>
        </p:nvGrpSpPr>
        <p:grpSpPr>
          <a:xfrm>
            <a:off x="3287713" y="4286568"/>
            <a:ext cx="1473200" cy="568325"/>
            <a:chOff x="0" y="0"/>
            <a:chExt cx="928" cy="358"/>
          </a:xfrm>
        </p:grpSpPr>
        <p:sp>
          <p:nvSpPr>
            <p:cNvPr id="6167" name="Rectangle 14"/>
            <p:cNvSpPr/>
            <p:nvPr/>
          </p:nvSpPr>
          <p:spPr>
            <a:xfrm>
              <a:off x="816" y="0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8" name="Rectangle 15"/>
            <p:cNvSpPr/>
            <p:nvPr/>
          </p:nvSpPr>
          <p:spPr>
            <a:xfrm>
              <a:off x="136" y="0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9" name="Rectangle 16"/>
            <p:cNvSpPr/>
            <p:nvPr/>
          </p:nvSpPr>
          <p:spPr>
            <a:xfrm>
              <a:off x="667" y="87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0" name="Rectangle 17"/>
            <p:cNvSpPr/>
            <p:nvPr/>
          </p:nvSpPr>
          <p:spPr>
            <a:xfrm>
              <a:off x="0" y="87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1" name="Rectangle 18"/>
            <p:cNvSpPr/>
            <p:nvPr/>
          </p:nvSpPr>
          <p:spPr>
            <a:xfrm>
              <a:off x="318" y="45"/>
              <a:ext cx="18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6172" name="Group 19"/>
          <p:cNvGrpSpPr/>
          <p:nvPr/>
        </p:nvGrpSpPr>
        <p:grpSpPr>
          <a:xfrm>
            <a:off x="3155950" y="3684905"/>
            <a:ext cx="5060950" cy="573088"/>
            <a:chOff x="0" y="0"/>
            <a:chExt cx="3188" cy="361"/>
          </a:xfrm>
        </p:grpSpPr>
        <p:sp>
          <p:nvSpPr>
            <p:cNvPr id="6173" name="Rectangle 20"/>
            <p:cNvSpPr/>
            <p:nvPr/>
          </p:nvSpPr>
          <p:spPr>
            <a:xfrm>
              <a:off x="1765" y="42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4" name="Rectangle 21"/>
            <p:cNvSpPr/>
            <p:nvPr/>
          </p:nvSpPr>
          <p:spPr>
            <a:xfrm>
              <a:off x="830" y="42"/>
              <a:ext cx="14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)(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5" name="Rectangle 22"/>
            <p:cNvSpPr/>
            <p:nvPr/>
          </p:nvSpPr>
          <p:spPr>
            <a:xfrm>
              <a:off x="0" y="42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6" name="Rectangle 23"/>
            <p:cNvSpPr/>
            <p:nvPr/>
          </p:nvSpPr>
          <p:spPr>
            <a:xfrm>
              <a:off x="3076" y="15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7" name="Rectangle 24"/>
            <p:cNvSpPr/>
            <p:nvPr/>
          </p:nvSpPr>
          <p:spPr>
            <a:xfrm>
              <a:off x="2441" y="15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8" name="Rectangle 25"/>
            <p:cNvSpPr/>
            <p:nvPr/>
          </p:nvSpPr>
          <p:spPr>
            <a:xfrm>
              <a:off x="1581" y="42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79" name="Rectangle 26"/>
            <p:cNvSpPr/>
            <p:nvPr/>
          </p:nvSpPr>
          <p:spPr>
            <a:xfrm>
              <a:off x="1083" y="42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0" name="Rectangle 27"/>
            <p:cNvSpPr/>
            <p:nvPr/>
          </p:nvSpPr>
          <p:spPr>
            <a:xfrm>
              <a:off x="641" y="42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1" name="Rectangle 28"/>
            <p:cNvSpPr/>
            <p:nvPr/>
          </p:nvSpPr>
          <p:spPr>
            <a:xfrm>
              <a:off x="132" y="42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2" name="Rectangle 29"/>
            <p:cNvSpPr/>
            <p:nvPr/>
          </p:nvSpPr>
          <p:spPr>
            <a:xfrm>
              <a:off x="2990" y="90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3" name="Rectangle 30"/>
            <p:cNvSpPr/>
            <p:nvPr/>
          </p:nvSpPr>
          <p:spPr>
            <a:xfrm>
              <a:off x="2323" y="90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4" name="Rectangle 31"/>
            <p:cNvSpPr/>
            <p:nvPr/>
          </p:nvSpPr>
          <p:spPr>
            <a:xfrm>
              <a:off x="1335" y="0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5" name="Rectangle 32"/>
            <p:cNvSpPr/>
            <p:nvPr/>
          </p:nvSpPr>
          <p:spPr>
            <a:xfrm>
              <a:off x="384" y="72"/>
              <a:ext cx="12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6" name="Rectangle 33"/>
            <p:cNvSpPr/>
            <p:nvPr/>
          </p:nvSpPr>
          <p:spPr>
            <a:xfrm>
              <a:off x="2005" y="52"/>
              <a:ext cx="12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87" name="Rectangle 34"/>
            <p:cNvSpPr/>
            <p:nvPr/>
          </p:nvSpPr>
          <p:spPr>
            <a:xfrm>
              <a:off x="2738" y="48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6188" name="Group 35"/>
          <p:cNvGrpSpPr/>
          <p:nvPr/>
        </p:nvGrpSpPr>
        <p:grpSpPr>
          <a:xfrm>
            <a:off x="4151313" y="3205480"/>
            <a:ext cx="3602037" cy="579865"/>
            <a:chOff x="0" y="0"/>
            <a:chExt cx="1968" cy="483"/>
          </a:xfrm>
        </p:grpSpPr>
        <p:sp>
          <p:nvSpPr>
            <p:cNvPr id="6189" name="AutoShape 36"/>
            <p:cNvSpPr/>
            <p:nvPr/>
          </p:nvSpPr>
          <p:spPr>
            <a:xfrm>
              <a:off x="0" y="0"/>
              <a:ext cx="1968" cy="480"/>
            </a:xfrm>
            <a:prstGeom prst="curvedDownArrow">
              <a:avLst>
                <a:gd name="adj1" fmla="val 37203"/>
                <a:gd name="adj2" fmla="val 109789"/>
                <a:gd name="adj3" fmla="val 28236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90" name="Text Box 37"/>
            <p:cNvSpPr txBox="1"/>
            <p:nvPr/>
          </p:nvSpPr>
          <p:spPr>
            <a:xfrm>
              <a:off x="480" y="48"/>
              <a:ext cx="1008" cy="4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6600"/>
                  </a:solidFill>
                  <a:latin typeface="黑体" panose="02010609060101010101" charset="-122"/>
                  <a:ea typeface="黑体" panose="02010609060101010101" charset="-122"/>
                </a:rPr>
                <a:t>整式乘法</a:t>
              </a:r>
              <a:endParaRPr lang="zh-CN" altLang="en-US" sz="2800" dirty="0">
                <a:solidFill>
                  <a:srgbClr val="CC66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191" name="Group 38"/>
          <p:cNvGrpSpPr/>
          <p:nvPr/>
        </p:nvGrpSpPr>
        <p:grpSpPr>
          <a:xfrm>
            <a:off x="4008438" y="4934268"/>
            <a:ext cx="3570287" cy="627131"/>
            <a:chOff x="0" y="0"/>
            <a:chExt cx="2064" cy="580"/>
          </a:xfrm>
        </p:grpSpPr>
        <p:sp>
          <p:nvSpPr>
            <p:cNvPr id="6192" name="AutoShape 39"/>
            <p:cNvSpPr/>
            <p:nvPr/>
          </p:nvSpPr>
          <p:spPr>
            <a:xfrm>
              <a:off x="0" y="0"/>
              <a:ext cx="2064" cy="528"/>
            </a:xfrm>
            <a:prstGeom prst="curvedUpArrow">
              <a:avLst>
                <a:gd name="adj1" fmla="val 30674"/>
                <a:gd name="adj2" fmla="val 94775"/>
                <a:gd name="adj3" fmla="val 3815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93" name="Text Box 40"/>
            <p:cNvSpPr txBox="1"/>
            <p:nvPr/>
          </p:nvSpPr>
          <p:spPr>
            <a:xfrm>
              <a:off x="527" y="97"/>
              <a:ext cx="1112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因式分解</a:t>
              </a:r>
              <a:endPara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94" name="Text Box 41"/>
          <p:cNvSpPr txBox="1"/>
          <p:nvPr/>
        </p:nvSpPr>
        <p:spPr>
          <a:xfrm>
            <a:off x="2413635" y="5635625"/>
            <a:ext cx="6646545" cy="95313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两个数的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平方差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，等于这两个数的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与这两个数的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差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en-US" altLang="zh-CN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95" name="Text Box 42"/>
          <p:cNvSpPr txBox="1"/>
          <p:nvPr/>
        </p:nvSpPr>
        <p:spPr>
          <a:xfrm>
            <a:off x="1882775" y="2648903"/>
            <a:ext cx="35639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平方差公式：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9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9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94" grpId="0" animBg="1" uiExpand="1" build="allAtOnce"/>
      <p:bldP spid="61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/>
          <p:nvPr/>
        </p:nvSpPr>
        <p:spPr>
          <a:xfrm>
            <a:off x="4800600" y="209359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Rectangle 8"/>
          <p:cNvSpPr/>
          <p:nvPr/>
        </p:nvSpPr>
        <p:spPr>
          <a:xfrm>
            <a:off x="4803775" y="3843020"/>
            <a:ext cx="7191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2" name="Rectangle 8"/>
          <p:cNvSpPr/>
          <p:nvPr/>
        </p:nvSpPr>
        <p:spPr>
          <a:xfrm>
            <a:off x="4762500" y="2971483"/>
            <a:ext cx="7191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Rectangle 8"/>
          <p:cNvSpPr/>
          <p:nvPr/>
        </p:nvSpPr>
        <p:spPr>
          <a:xfrm>
            <a:off x="4800600" y="1445895"/>
            <a:ext cx="7191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Rectangle 36"/>
          <p:cNvSpPr/>
          <p:nvPr/>
        </p:nvSpPr>
        <p:spPr>
          <a:xfrm>
            <a:off x="1941513" y="348933"/>
            <a:ext cx="89789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辨一辨：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下列多项式能否用平方差公式来分解因式，为什么？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5" name="Rectangle 8"/>
          <p:cNvSpPr/>
          <p:nvPr/>
        </p:nvSpPr>
        <p:spPr>
          <a:xfrm>
            <a:off x="4297363" y="5262245"/>
            <a:ext cx="719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6" name="Rectangle 8"/>
          <p:cNvSpPr/>
          <p:nvPr/>
        </p:nvSpPr>
        <p:spPr>
          <a:xfrm>
            <a:off x="4440238" y="4685983"/>
            <a:ext cx="719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7" name="Group 32"/>
          <p:cNvGrpSpPr/>
          <p:nvPr/>
        </p:nvGrpSpPr>
        <p:grpSpPr>
          <a:xfrm>
            <a:off x="6556375" y="1249045"/>
            <a:ext cx="3599180" cy="4024072"/>
            <a:chOff x="-47" y="-60"/>
            <a:chExt cx="2766" cy="4406"/>
          </a:xfrm>
        </p:grpSpPr>
        <p:sp>
          <p:nvSpPr>
            <p:cNvPr id="7178" name="Text Box 7"/>
            <p:cNvSpPr txBox="1"/>
            <p:nvPr/>
          </p:nvSpPr>
          <p:spPr>
            <a:xfrm>
              <a:off x="67" y="0"/>
              <a:ext cx="2631" cy="43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ju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★</a:t>
              </a:r>
              <a:r>
                <a:rPr lang="zh-CN" altLang="en-US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符合平方差的形式的多项式才能用平方差公式进行因式分解，即能写成</a:t>
              </a:r>
              <a:r>
                <a:rPr lang="en-US" altLang="zh-CN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: </a:t>
              </a:r>
              <a:r>
                <a:rPr lang="en-US" altLang="zh-CN" sz="2800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  <a:sym typeface="Wingdings" panose="05000000000000000000" pitchFamily="2" charset="2"/>
                </a:rPr>
                <a:t>(    )</a:t>
              </a:r>
              <a:r>
                <a:rPr lang="en-US" altLang="zh-CN" sz="2800" b="1" baseline="300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  <a:sym typeface="Wingdings" panose="05000000000000000000" pitchFamily="2" charset="2"/>
                </a:rPr>
                <a:t>2</a:t>
              </a:r>
              <a:r>
                <a:rPr lang="en-US" altLang="zh-CN" sz="2800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  <a:sym typeface="Wingdings" panose="05000000000000000000" pitchFamily="2" charset="2"/>
                </a:rPr>
                <a:t>-(    )</a:t>
              </a:r>
              <a:r>
                <a:rPr lang="en-US" altLang="zh-CN" sz="2800" b="1" baseline="300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  <a:sym typeface="Wingdings" panose="05000000000000000000" pitchFamily="2" charset="2"/>
                </a:rPr>
                <a:t>2</a:t>
              </a:r>
              <a:r>
                <a:rPr lang="zh-CN" altLang="en-US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的形式</a:t>
              </a:r>
              <a:r>
                <a:rPr lang="en-US" altLang="zh-CN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.</a:t>
              </a:r>
              <a:r>
                <a:rPr lang="zh-CN" altLang="en-US" sz="2800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                      </a:t>
              </a:r>
              <a:endPara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algn="just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179" name="Text Box 31"/>
            <p:cNvSpPr txBox="1"/>
            <p:nvPr/>
          </p:nvSpPr>
          <p:spPr>
            <a:xfrm>
              <a:off x="-47" y="-60"/>
              <a:ext cx="2766" cy="4110"/>
            </a:xfrm>
            <a:prstGeom prst="rect">
              <a:avLst/>
            </a:prstGeom>
            <a:noFill/>
            <a:ln w="25400" cap="flat" cmpd="sng">
              <a:solidFill>
                <a:schemeClr val="accent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180" name="圆角矩形标注 4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2763" y="4502785"/>
            <a:ext cx="3265487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1" name="TextBox 43"/>
          <p:cNvSpPr txBox="1"/>
          <p:nvPr/>
        </p:nvSpPr>
        <p:spPr>
          <a:xfrm>
            <a:off x="1919288" y="1374458"/>
            <a:ext cx="1845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2" name="TextBox 44"/>
          <p:cNvSpPr txBox="1"/>
          <p:nvPr/>
        </p:nvSpPr>
        <p:spPr>
          <a:xfrm>
            <a:off x="1919288" y="2065020"/>
            <a:ext cx="17608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3" name="TextBox 45"/>
          <p:cNvSpPr txBox="1"/>
          <p:nvPr/>
        </p:nvSpPr>
        <p:spPr>
          <a:xfrm>
            <a:off x="1900238" y="3030220"/>
            <a:ext cx="18789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4" name="TextBox 47"/>
          <p:cNvSpPr txBox="1"/>
          <p:nvPr/>
        </p:nvSpPr>
        <p:spPr>
          <a:xfrm>
            <a:off x="4440238" y="3030220"/>
            <a:ext cx="130683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5" name="TextBox 48"/>
          <p:cNvSpPr txBox="1"/>
          <p:nvPr/>
        </p:nvSpPr>
        <p:spPr>
          <a:xfrm>
            <a:off x="4727575" y="3749358"/>
            <a:ext cx="86804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6" name="TextBox 49"/>
          <p:cNvSpPr txBox="1"/>
          <p:nvPr/>
        </p:nvSpPr>
        <p:spPr>
          <a:xfrm>
            <a:off x="1900238" y="3822383"/>
            <a:ext cx="1963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7" name="TextBox 50"/>
          <p:cNvSpPr txBox="1"/>
          <p:nvPr/>
        </p:nvSpPr>
        <p:spPr>
          <a:xfrm>
            <a:off x="1847850" y="4657408"/>
            <a:ext cx="21164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-25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8" name="TextBox 51"/>
          <p:cNvSpPr txBox="1"/>
          <p:nvPr/>
        </p:nvSpPr>
        <p:spPr>
          <a:xfrm>
            <a:off x="4322763" y="4641533"/>
            <a:ext cx="200342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9" name="TextBox 52"/>
          <p:cNvSpPr txBox="1"/>
          <p:nvPr/>
        </p:nvSpPr>
        <p:spPr>
          <a:xfrm>
            <a:off x="1847850" y="5305108"/>
            <a:ext cx="1764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endParaRPr lang="zh-CN" altLang="en-US" sz="2800" b="1" baseline="30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90" name="TextBox 53"/>
          <p:cNvSpPr txBox="1"/>
          <p:nvPr/>
        </p:nvSpPr>
        <p:spPr>
          <a:xfrm>
            <a:off x="4106863" y="5303520"/>
            <a:ext cx="188531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5" grpId="0"/>
      <p:bldP spid="7176" grpId="0"/>
      <p:bldP spid="7184" grpId="0" bldLvl="0" animBg="1"/>
      <p:bldP spid="7185" grpId="0" bldLvl="0" animBg="1"/>
      <p:bldP spid="7188" grpId="0" bldLvl="0" animBg="1"/>
      <p:bldP spid="719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194" name="对象 8193"/>
          <p:cNvGraphicFramePr/>
          <p:nvPr/>
        </p:nvGraphicFramePr>
        <p:xfrm>
          <a:off x="2093913" y="958215"/>
          <a:ext cx="224313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686435" imgH="228600" progId="Equation.DSMT4">
                  <p:embed/>
                </p:oleObj>
              </mc:Choice>
              <mc:Fallback>
                <p:oleObj name="" r:id="rId1" imgW="686435" imgH="2286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3913" y="958215"/>
                        <a:ext cx="2243137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Rectangle 4"/>
          <p:cNvSpPr/>
          <p:nvPr/>
        </p:nvSpPr>
        <p:spPr>
          <a:xfrm>
            <a:off x="1887538" y="453390"/>
            <a:ext cx="3313112" cy="574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defTabSz="914400">
              <a:spcBef>
                <a:spcPct val="2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分解因式：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196" name="对象 8195"/>
          <p:cNvGraphicFramePr/>
          <p:nvPr/>
        </p:nvGraphicFramePr>
        <p:xfrm>
          <a:off x="4151313" y="1894840"/>
          <a:ext cx="20161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622935" imgH="228600" progId="Equation.DSMT4">
                  <p:embed/>
                </p:oleObj>
              </mc:Choice>
              <mc:Fallback>
                <p:oleObj name="" r:id="rId3" imgW="622935" imgH="2286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51313" y="1894840"/>
                        <a:ext cx="2016125" cy="719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对象 8196"/>
          <p:cNvGraphicFramePr/>
          <p:nvPr/>
        </p:nvGraphicFramePr>
        <p:xfrm>
          <a:off x="6240463" y="1904365"/>
          <a:ext cx="3455987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5" imgW="1270635" imgH="203200" progId="Equation.DSMT4">
                  <p:embed/>
                </p:oleObj>
              </mc:Choice>
              <mc:Fallback>
                <p:oleObj name="" r:id="rId5" imgW="1270635" imgH="203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40463" y="1904365"/>
                        <a:ext cx="3455987" cy="709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对象 8197"/>
          <p:cNvGraphicFramePr/>
          <p:nvPr/>
        </p:nvGraphicFramePr>
        <p:xfrm>
          <a:off x="4679950" y="956628"/>
          <a:ext cx="348138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7" imgW="1373505" imgH="228600" progId="Equation.DSMT4">
                  <p:embed/>
                </p:oleObj>
              </mc:Choice>
              <mc:Fallback>
                <p:oleObj name="" r:id="rId7" imgW="1373505" imgH="2286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9950" y="956628"/>
                        <a:ext cx="3481388" cy="679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Text Box 15"/>
          <p:cNvSpPr txBox="1"/>
          <p:nvPr/>
        </p:nvSpPr>
        <p:spPr>
          <a:xfrm>
            <a:off x="7032625" y="2901315"/>
            <a:ext cx="6477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44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0" name="Text Box 16"/>
          <p:cNvSpPr txBox="1"/>
          <p:nvPr/>
        </p:nvSpPr>
        <p:spPr>
          <a:xfrm>
            <a:off x="8256588" y="2931478"/>
            <a:ext cx="6477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44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Text Box 21"/>
          <p:cNvSpPr txBox="1"/>
          <p:nvPr/>
        </p:nvSpPr>
        <p:spPr>
          <a:xfrm>
            <a:off x="7680325" y="2991803"/>
            <a:ext cx="6477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40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2" name="Text Box 22"/>
          <p:cNvSpPr txBox="1"/>
          <p:nvPr/>
        </p:nvSpPr>
        <p:spPr>
          <a:xfrm>
            <a:off x="8904288" y="2991803"/>
            <a:ext cx="6477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40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03" name="Group 71"/>
          <p:cNvGrpSpPr/>
          <p:nvPr/>
        </p:nvGrpSpPr>
        <p:grpSpPr>
          <a:xfrm>
            <a:off x="6816725" y="2974340"/>
            <a:ext cx="2808288" cy="768350"/>
            <a:chOff x="0" y="0"/>
            <a:chExt cx="1769" cy="484"/>
          </a:xfrm>
        </p:grpSpPr>
        <p:sp>
          <p:nvSpPr>
            <p:cNvPr id="8204" name="Text Box 24"/>
            <p:cNvSpPr txBox="1"/>
            <p:nvPr/>
          </p:nvSpPr>
          <p:spPr>
            <a:xfrm>
              <a:off x="0" y="11"/>
              <a:ext cx="31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36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5" name="Text Box 25"/>
            <p:cNvSpPr txBox="1"/>
            <p:nvPr/>
          </p:nvSpPr>
          <p:spPr>
            <a:xfrm>
              <a:off x="287" y="62"/>
              <a:ext cx="40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ahoma" panose="020B0604030504040204" pitchFamily="2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Tahoma" panose="020B0604030504040204" pitchFamily="2" charset="0"/>
                  <a:ea typeface="宋体" panose="02010600030101010101" pitchFamily="2" charset="-122"/>
                </a:rPr>
                <a:t>+</a:t>
              </a:r>
              <a:endParaRPr lang="en-US" altLang="zh-CN" sz="2800" i="1" dirty="0"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06" name="Text Box 26"/>
            <p:cNvSpPr txBox="1"/>
            <p:nvPr/>
          </p:nvSpPr>
          <p:spPr>
            <a:xfrm>
              <a:off x="680" y="11"/>
              <a:ext cx="36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7" name="Text Box 27"/>
            <p:cNvSpPr txBox="1"/>
            <p:nvPr/>
          </p:nvSpPr>
          <p:spPr>
            <a:xfrm>
              <a:off x="816" y="30"/>
              <a:ext cx="27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8" name="Text Box 28"/>
            <p:cNvSpPr txBox="1"/>
            <p:nvPr/>
          </p:nvSpPr>
          <p:spPr>
            <a:xfrm>
              <a:off x="1133" y="0"/>
              <a:ext cx="227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dirty="0">
                  <a:latin typeface="宋体" panose="02010600030101010101" pitchFamily="2" charset="-122"/>
                  <a:ea typeface="宋体" panose="02010600030101010101" pitchFamily="2" charset="-122"/>
                </a:rPr>
                <a:t>-</a:t>
              </a:r>
              <a:endParaRPr lang="en-US" altLang="zh-CN" sz="4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209" name="Text Box 29"/>
            <p:cNvSpPr txBox="1"/>
            <p:nvPr/>
          </p:nvSpPr>
          <p:spPr>
            <a:xfrm>
              <a:off x="1497" y="26"/>
              <a:ext cx="27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10" name="Text Box 30"/>
          <p:cNvSpPr txBox="1"/>
          <p:nvPr/>
        </p:nvSpPr>
        <p:spPr>
          <a:xfrm>
            <a:off x="4367213" y="2974340"/>
            <a:ext cx="259238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0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4000" baseline="30000" dirty="0">
                <a:solidFill>
                  <a:srgbClr val="0000FF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- </a:t>
            </a:r>
            <a:r>
              <a:rPr lang="en-US" altLang="zh-CN" sz="4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4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   </a:t>
            </a:r>
            <a:r>
              <a:rPr lang="en-US" altLang="zh-CN" sz="4000" dirty="0">
                <a:latin typeface="Tahoma" panose="020B0604030504040204" pitchFamily="2" charset="0"/>
                <a:ea typeface="宋体" panose="02010600030101010101" pitchFamily="2" charset="-122"/>
              </a:rPr>
              <a:t>=</a:t>
            </a:r>
            <a:endParaRPr lang="en-US" altLang="zh-CN" sz="4000" dirty="0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8211" name="Rectangle 4"/>
          <p:cNvSpPr/>
          <p:nvPr/>
        </p:nvSpPr>
        <p:spPr>
          <a:xfrm>
            <a:off x="2062163" y="2037715"/>
            <a:ext cx="3313112" cy="574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:(1)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12" name="Text Box 46"/>
          <p:cNvSpPr txBox="1"/>
          <p:nvPr/>
        </p:nvSpPr>
        <p:spPr>
          <a:xfrm>
            <a:off x="4295775" y="1893253"/>
            <a:ext cx="1008063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4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40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3" name="Line 47"/>
          <p:cNvSpPr/>
          <p:nvPr/>
        </p:nvSpPr>
        <p:spPr>
          <a:xfrm>
            <a:off x="4727575" y="2469515"/>
            <a:ext cx="0" cy="6477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4" name="Text Box 48"/>
          <p:cNvSpPr txBox="1"/>
          <p:nvPr/>
        </p:nvSpPr>
        <p:spPr>
          <a:xfrm>
            <a:off x="5591175" y="1893253"/>
            <a:ext cx="4318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5" name="Line 49"/>
          <p:cNvSpPr/>
          <p:nvPr/>
        </p:nvSpPr>
        <p:spPr>
          <a:xfrm>
            <a:off x="5808663" y="2469515"/>
            <a:ext cx="0" cy="6477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6" name="Line 56"/>
          <p:cNvSpPr/>
          <p:nvPr/>
        </p:nvSpPr>
        <p:spPr>
          <a:xfrm>
            <a:off x="8472488" y="2469515"/>
            <a:ext cx="0" cy="6477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7" name="Line 57"/>
          <p:cNvSpPr/>
          <p:nvPr/>
        </p:nvSpPr>
        <p:spPr>
          <a:xfrm>
            <a:off x="7248525" y="2469515"/>
            <a:ext cx="0" cy="6477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8" name="Text Box 58"/>
          <p:cNvSpPr txBox="1"/>
          <p:nvPr/>
        </p:nvSpPr>
        <p:spPr>
          <a:xfrm>
            <a:off x="6816725" y="1867853"/>
            <a:ext cx="1008063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4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40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9" name="Text Box 61"/>
          <p:cNvSpPr txBox="1"/>
          <p:nvPr/>
        </p:nvSpPr>
        <p:spPr>
          <a:xfrm>
            <a:off x="8170863" y="1864678"/>
            <a:ext cx="1008062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4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40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0" name="Line 67"/>
          <p:cNvSpPr/>
          <p:nvPr/>
        </p:nvSpPr>
        <p:spPr>
          <a:xfrm>
            <a:off x="9191625" y="2469515"/>
            <a:ext cx="0" cy="6477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1" name="Text Box 68"/>
          <p:cNvSpPr txBox="1"/>
          <p:nvPr/>
        </p:nvSpPr>
        <p:spPr>
          <a:xfrm>
            <a:off x="7678738" y="1850390"/>
            <a:ext cx="50482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2" name="Line 69"/>
          <p:cNvSpPr/>
          <p:nvPr/>
        </p:nvSpPr>
        <p:spPr>
          <a:xfrm>
            <a:off x="7896225" y="2469515"/>
            <a:ext cx="0" cy="6477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3" name="Text Box 70"/>
          <p:cNvSpPr txBox="1"/>
          <p:nvPr/>
        </p:nvSpPr>
        <p:spPr>
          <a:xfrm>
            <a:off x="9020175" y="1864678"/>
            <a:ext cx="4318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8224" name="对象 8223"/>
          <p:cNvGraphicFramePr/>
          <p:nvPr/>
        </p:nvGraphicFramePr>
        <p:xfrm>
          <a:off x="3935413" y="4342765"/>
          <a:ext cx="589915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2322195" imgH="254000" progId="Equation.DSMT4">
                  <p:embed/>
                </p:oleObj>
              </mc:Choice>
              <mc:Fallback>
                <p:oleObj name="" r:id="rId9" imgW="2322195" imgH="254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35413" y="4342765"/>
                        <a:ext cx="5899150" cy="754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5" name="Rectangle 4"/>
          <p:cNvSpPr/>
          <p:nvPr/>
        </p:nvSpPr>
        <p:spPr>
          <a:xfrm>
            <a:off x="2422525" y="4414203"/>
            <a:ext cx="2089150" cy="574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endParaRPr lang="en-US" altLang="zh-CN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226" name="对象 8225"/>
          <p:cNvGraphicFramePr/>
          <p:nvPr/>
        </p:nvGraphicFramePr>
        <p:xfrm>
          <a:off x="3913188" y="5179378"/>
          <a:ext cx="33845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1" imgW="1334135" imgH="203200" progId="Equation.DSMT4">
                  <p:embed/>
                </p:oleObj>
              </mc:Choice>
              <mc:Fallback>
                <p:oleObj name="" r:id="rId11" imgW="1334135" imgH="2032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13188" y="5179378"/>
                        <a:ext cx="3384550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7" name="Line 75"/>
          <p:cNvSpPr/>
          <p:nvPr/>
        </p:nvSpPr>
        <p:spPr>
          <a:xfrm flipH="1">
            <a:off x="7751763" y="3622040"/>
            <a:ext cx="720725" cy="863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8" name="Line 76"/>
          <p:cNvSpPr/>
          <p:nvPr/>
        </p:nvSpPr>
        <p:spPr>
          <a:xfrm flipH="1">
            <a:off x="5016500" y="3550603"/>
            <a:ext cx="2232025" cy="1008062"/>
          </a:xfrm>
          <a:prstGeom prst="line">
            <a:avLst/>
          </a:prstGeom>
          <a:ln w="28575" cap="rnd" cmpd="sng">
            <a:solidFill>
              <a:srgbClr val="0000FF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9" name="Line 77"/>
          <p:cNvSpPr/>
          <p:nvPr/>
        </p:nvSpPr>
        <p:spPr>
          <a:xfrm>
            <a:off x="9120188" y="3550603"/>
            <a:ext cx="0" cy="10080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0" name="Line 78"/>
          <p:cNvSpPr/>
          <p:nvPr/>
        </p:nvSpPr>
        <p:spPr>
          <a:xfrm flipH="1">
            <a:off x="6383338" y="3622040"/>
            <a:ext cx="1441450" cy="9366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31" name="矩形 62"/>
          <p:cNvPicPr>
            <a:picLocks noGrp="1"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25105" y="4989195"/>
            <a:ext cx="2646363" cy="7683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232" name="对象 8231"/>
          <p:cNvGraphicFramePr/>
          <p:nvPr/>
        </p:nvGraphicFramePr>
        <p:xfrm>
          <a:off x="3863975" y="3734753"/>
          <a:ext cx="29337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4" imgW="1156970" imgH="228600" progId="Equation.DSMT4">
                  <p:embed/>
                </p:oleObj>
              </mc:Choice>
              <mc:Fallback>
                <p:oleObj name="" r:id="rId14" imgW="1156970" imgH="228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63975" y="3734753"/>
                        <a:ext cx="2933700" cy="679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3" name="矩形 64"/>
          <p:cNvSpPr/>
          <p:nvPr/>
        </p:nvSpPr>
        <p:spPr>
          <a:xfrm>
            <a:off x="4151630" y="3747135"/>
            <a:ext cx="864870" cy="615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 defTabSz="914400"/>
            <a:r>
              <a:rPr lang="en-US" altLang="zh-CN" sz="40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4000" i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4" name="矩形 65"/>
          <p:cNvSpPr/>
          <p:nvPr/>
        </p:nvSpPr>
        <p:spPr>
          <a:xfrm>
            <a:off x="5735638" y="3734753"/>
            <a:ext cx="792162" cy="615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 defTabSz="914400"/>
            <a:r>
              <a:rPr lang="en-US" altLang="zh-CN" sz="40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4000" i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5" name="Line 47"/>
          <p:cNvSpPr/>
          <p:nvPr/>
        </p:nvSpPr>
        <p:spPr>
          <a:xfrm flipH="1">
            <a:off x="4656138" y="3550603"/>
            <a:ext cx="71437" cy="358775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6" name="Line 49"/>
          <p:cNvSpPr/>
          <p:nvPr/>
        </p:nvSpPr>
        <p:spPr>
          <a:xfrm>
            <a:off x="5808663" y="3550603"/>
            <a:ext cx="142875" cy="3587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bevel/>
            <a:headEnd type="triangl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8210" grpId="0"/>
      <p:bldP spid="8211" grpId="0"/>
      <p:bldP spid="8212" grpId="0"/>
      <p:bldP spid="8214" grpId="0"/>
      <p:bldP spid="8218" grpId="0"/>
      <p:bldP spid="8219" grpId="0"/>
      <p:bldP spid="8221" grpId="0"/>
      <p:bldP spid="8223" grpId="0"/>
      <p:bldP spid="8225" grpId="0"/>
      <p:bldP spid="8233" grpId="0" bldLvl="0" animBg="1"/>
      <p:bldP spid="8233" grpId="1" bldLvl="0" animBg="1"/>
      <p:bldP spid="8234" grpId="0" bldLvl="0" animBg="1"/>
      <p:bldP spid="8234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3367</Words>
  <Application>WPS 演示</Application>
  <PresentationFormat>自定义</PresentationFormat>
  <Paragraphs>468</Paragraphs>
  <Slides>28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28</vt:i4>
      </vt:variant>
    </vt:vector>
  </HeadingPairs>
  <TitlesOfParts>
    <vt:vector size="52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Batang</vt:lpstr>
      <vt:lpstr>Tahoma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104</cp:revision>
  <dcterms:created xsi:type="dcterms:W3CDTF">2015-10-07T07:18:00Z</dcterms:created>
  <dcterms:modified xsi:type="dcterms:W3CDTF">2025-02-07T01:22:46Z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21BE7286902D4B9FAD54AD9543F5762A</vt:lpwstr>
  </property>
</Properties>
</file>