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381" r:id="rId12"/>
    <p:sldId id="382" r:id="rId13"/>
    <p:sldId id="383" r:id="rId14"/>
    <p:sldId id="384" r:id="rId15"/>
    <p:sldId id="415" r:id="rId16"/>
    <p:sldId id="385" r:id="rId17"/>
    <p:sldId id="400" r:id="rId18"/>
    <p:sldId id="401" r:id="rId19"/>
    <p:sldId id="386" r:id="rId20"/>
    <p:sldId id="402" r:id="rId21"/>
    <p:sldId id="403" r:id="rId22"/>
    <p:sldId id="404" r:id="rId23"/>
    <p:sldId id="438" r:id="rId24"/>
    <p:sldId id="316" r:id="rId25"/>
    <p:sldId id="388" r:id="rId26"/>
    <p:sldId id="418" r:id="rId27"/>
    <p:sldId id="389" r:id="rId28"/>
    <p:sldId id="390" r:id="rId29"/>
    <p:sldId id="419" r:id="rId30"/>
    <p:sldId id="417" r:id="rId31"/>
    <p:sldId id="433" r:id="rId32"/>
    <p:sldId id="318" r:id="rId33"/>
    <p:sldId id="26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1BC0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36"/>
      </p:cViewPr>
      <p:guideLst>
        <p:guide orient="horz" pos="2152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image" Target="../media/image13.wmf"/><Relationship Id="rId7" Type="http://schemas.openxmlformats.org/officeDocument/2006/relationships/image" Target="../media/image12.wmf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0" Type="http://schemas.openxmlformats.org/officeDocument/2006/relationships/image" Target="../media/image15.wmf"/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image" Target="../media/image22.wmf"/><Relationship Id="rId7" Type="http://schemas.openxmlformats.org/officeDocument/2006/relationships/image" Target="../media/image21.wmf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image" Target="../media/image27.wmf"/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10.png"/><Relationship Id="rId4" Type="http://schemas.openxmlformats.org/officeDocument/2006/relationships/image" Target="../media/image24.wmf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16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png"/><Relationship Id="rId3" Type="http://schemas.openxmlformats.org/officeDocument/2006/relationships/oleObject" Target="../embeddings/oleObject13.bin"/><Relationship Id="rId22" Type="http://schemas.openxmlformats.org/officeDocument/2006/relationships/vmlDrawing" Target="../drawings/vmlDrawing2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3.wmf"/><Relationship Id="rId2" Type="http://schemas.openxmlformats.org/officeDocument/2006/relationships/image" Target="../media/image16.png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22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20.bin"/><Relationship Id="rId14" Type="http://schemas.openxmlformats.org/officeDocument/2006/relationships/oleObject" Target="../embeddings/oleObject19.bin"/><Relationship Id="rId13" Type="http://schemas.openxmlformats.org/officeDocument/2006/relationships/image" Target="../media/image20.png"/><Relationship Id="rId12" Type="http://schemas.openxmlformats.org/officeDocument/2006/relationships/oleObject" Target="../embeddings/oleObject18.bin"/><Relationship Id="rId11" Type="http://schemas.openxmlformats.org/officeDocument/2006/relationships/image" Target="../media/image10.png"/><Relationship Id="rId10" Type="http://schemas.openxmlformats.org/officeDocument/2006/relationships/oleObject" Target="../embeddings/oleObject17.bin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27.bin"/><Relationship Id="rId7" Type="http://schemas.openxmlformats.org/officeDocument/2006/relationships/oleObject" Target="../embeddings/oleObject26.bin"/><Relationship Id="rId6" Type="http://schemas.openxmlformats.org/officeDocument/2006/relationships/image" Target="../media/image16.png"/><Relationship Id="rId5" Type="http://schemas.openxmlformats.org/officeDocument/2006/relationships/oleObject" Target="../embeddings/oleObject25.bin"/><Relationship Id="rId4" Type="http://schemas.openxmlformats.org/officeDocument/2006/relationships/image" Target="../media/image7.png"/><Relationship Id="rId3" Type="http://schemas.openxmlformats.org/officeDocument/2006/relationships/oleObject" Target="../embeddings/oleObject24.bin"/><Relationship Id="rId22" Type="http://schemas.openxmlformats.org/officeDocument/2006/relationships/vmlDrawing" Target="../drawings/vmlDrawing3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8.wmf"/><Relationship Id="rId2" Type="http://schemas.openxmlformats.org/officeDocument/2006/relationships/image" Target="../media/image17.png"/><Relationship Id="rId19" Type="http://schemas.openxmlformats.org/officeDocument/2006/relationships/oleObject" Target="../embeddings/oleObject33.bin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32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30.bin"/><Relationship Id="rId12" Type="http://schemas.openxmlformats.org/officeDocument/2006/relationships/oleObject" Target="../embeddings/oleObject29.bin"/><Relationship Id="rId11" Type="http://schemas.openxmlformats.org/officeDocument/2006/relationships/image" Target="../media/image10.png"/><Relationship Id="rId10" Type="http://schemas.openxmlformats.org/officeDocument/2006/relationships/oleObject" Target="../embeddings/oleObject28.bin"/><Relationship Id="rId1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10.png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16.png"/><Relationship Id="rId18" Type="http://schemas.openxmlformats.org/officeDocument/2006/relationships/vmlDrawing" Target="../drawings/vmlDrawing4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42.bin"/><Relationship Id="rId14" Type="http://schemas.openxmlformats.org/officeDocument/2006/relationships/oleObject" Target="../embeddings/oleObject41.bin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7.png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17.png"/><Relationship Id="rId1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44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43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NULL" TargetMode="External"/><Relationship Id="rId16" Type="http://schemas.openxmlformats.org/officeDocument/2006/relationships/notesSlide" Target="../notesSlides/notesSlide7.xml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9.wmf"/><Relationship Id="rId12" Type="http://schemas.openxmlformats.org/officeDocument/2006/relationships/oleObject" Target="../embeddings/oleObject46.bin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45.bin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47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wmf"/><Relationship Id="rId1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wmf"/><Relationship Id="rId1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7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44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51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5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56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59.bin"/><Relationship Id="rId2" Type="http://schemas.openxmlformats.org/officeDocument/2006/relationships/image" Target="../media/image51.wmf"/><Relationship Id="rId1" Type="http://schemas.openxmlformats.org/officeDocument/2006/relationships/oleObject" Target="../embeddings/oleObject58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wmf"/><Relationship Id="rId1" Type="http://schemas.openxmlformats.org/officeDocument/2006/relationships/oleObject" Target="../embeddings/oleObject60.bin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62.bin"/><Relationship Id="rId3" Type="http://schemas.openxmlformats.org/officeDocument/2006/relationships/image" Target="../media/image54.jpeg"/><Relationship Id="rId2" Type="http://schemas.openxmlformats.org/officeDocument/2006/relationships/image" Target="../media/image53.emf"/><Relationship Id="rId1" Type="http://schemas.openxmlformats.org/officeDocument/2006/relationships/oleObject" Target="../embeddings/oleObject61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wmf"/><Relationship Id="rId1" Type="http://schemas.openxmlformats.org/officeDocument/2006/relationships/oleObject" Target="../embeddings/oleObject63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wmf"/><Relationship Id="rId1" Type="http://schemas.openxmlformats.org/officeDocument/2006/relationships/oleObject" Target="../embeddings/oleObject64.bin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image" Target="../media/image58.emf"/><Relationship Id="rId1" Type="http://schemas.openxmlformats.org/officeDocument/2006/relationships/oleObject" Target="../embeddings/oleObject65.bin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1.e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60.emf"/><Relationship Id="rId1" Type="http://schemas.openxmlformats.org/officeDocument/2006/relationships/oleObject" Target="../embeddings/oleObject66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0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5.wmf"/><Relationship Id="rId6" Type="http://schemas.openxmlformats.org/officeDocument/2006/relationships/oleObject" Target="../embeddings/oleObject70.bin"/><Relationship Id="rId5" Type="http://schemas.openxmlformats.org/officeDocument/2006/relationships/image" Target="../media/image64.png"/><Relationship Id="rId4" Type="http://schemas.openxmlformats.org/officeDocument/2006/relationships/image" Target="../media/image63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62.wmf"/><Relationship Id="rId1" Type="http://schemas.openxmlformats.org/officeDocument/2006/relationships/oleObject" Target="../embeddings/oleObject68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wmf"/><Relationship Id="rId8" Type="http://schemas.openxmlformats.org/officeDocument/2006/relationships/oleObject" Target="../embeddings/oleObject74.bin"/><Relationship Id="rId7" Type="http://schemas.openxmlformats.org/officeDocument/2006/relationships/image" Target="../media/image68.wmf"/><Relationship Id="rId6" Type="http://schemas.openxmlformats.org/officeDocument/2006/relationships/oleObject" Target="../embeddings/oleObject73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72.bin"/><Relationship Id="rId3" Type="http://schemas.openxmlformats.org/officeDocument/2006/relationships/image" Target="../media/image66.wmf"/><Relationship Id="rId2" Type="http://schemas.openxmlformats.org/officeDocument/2006/relationships/oleObject" Target="../embeddings/oleObject71.bin"/><Relationship Id="rId12" Type="http://schemas.openxmlformats.org/officeDocument/2006/relationships/notesSlide" Target="../notesSlides/notesSlide10.xml"/><Relationship Id="rId11" Type="http://schemas.openxmlformats.org/officeDocument/2006/relationships/vmlDrawing" Target="../drawings/vmlDrawing21.v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Relationship Id="rId3" Type="http://schemas.openxmlformats.org/officeDocument/2006/relationships/oleObject" Target="../embeddings/oleObject2.bin"/><Relationship Id="rId23" Type="http://schemas.openxmlformats.org/officeDocument/2006/relationships/vmlDrawing" Target="../drawings/vmlDrawing1.vml"/><Relationship Id="rId22" Type="http://schemas.openxmlformats.org/officeDocument/2006/relationships/slideLayout" Target="../slideLayouts/slideLayout2.xml"/><Relationship Id="rId21" Type="http://schemas.openxmlformats.org/officeDocument/2006/relationships/image" Target="../media/image15.wmf"/><Relationship Id="rId20" Type="http://schemas.openxmlformats.org/officeDocument/2006/relationships/oleObject" Target="../embeddings/oleObject11.bin"/><Relationship Id="rId2" Type="http://schemas.openxmlformats.org/officeDocument/2006/relationships/image" Target="../media/image6.png"/><Relationship Id="rId19" Type="http://schemas.openxmlformats.org/officeDocument/2006/relationships/image" Target="../media/image14.wmf"/><Relationship Id="rId18" Type="http://schemas.openxmlformats.org/officeDocument/2006/relationships/oleObject" Target="../embeddings/oleObject10.bin"/><Relationship Id="rId17" Type="http://schemas.openxmlformats.org/officeDocument/2006/relationships/image" Target="../media/image13.wmf"/><Relationship Id="rId16" Type="http://schemas.openxmlformats.org/officeDocument/2006/relationships/oleObject" Target="../embeddings/oleObject9.bin"/><Relationship Id="rId15" Type="http://schemas.openxmlformats.org/officeDocument/2006/relationships/image" Target="../media/image12.wmf"/><Relationship Id="rId14" Type="http://schemas.openxmlformats.org/officeDocument/2006/relationships/oleObject" Target="../embeddings/oleObject8.bin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1.png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0.png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2838768" y="2242027"/>
            <a:ext cx="6329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.5  一元一次不等式组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2135188" y="3732213"/>
            <a:ext cx="818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第2课时  解较复杂的一元一次不等式组</a:t>
            </a:r>
            <a:endParaRPr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558925" y="932498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对象 18435"/>
          <p:cNvGraphicFramePr>
            <a:graphicFrameLocks noChangeAspect="1"/>
          </p:cNvGraphicFramePr>
          <p:nvPr/>
        </p:nvGraphicFramePr>
        <p:xfrm>
          <a:off x="3498850" y="2603500"/>
          <a:ext cx="28543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238375" imgH="438150" progId="PBrush">
                  <p:embed/>
                </p:oleObj>
              </mc:Choice>
              <mc:Fallback>
                <p:oleObj name="" r:id="rId1" imgW="2238375" imgH="438150" progId="PBrush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32164"/>
                      <a:stretch>
                        <a:fillRect/>
                      </a:stretch>
                    </p:blipFill>
                    <p:spPr>
                      <a:xfrm>
                        <a:off x="3498850" y="2603500"/>
                        <a:ext cx="2854325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19" name="组合 18459"/>
          <p:cNvGrpSpPr/>
          <p:nvPr/>
        </p:nvGrpSpPr>
        <p:grpSpPr>
          <a:xfrm>
            <a:off x="3613150" y="3043238"/>
            <a:ext cx="3921125" cy="587375"/>
            <a:chOff x="0" y="0"/>
            <a:chExt cx="2470" cy="370"/>
          </a:xfrm>
        </p:grpSpPr>
        <p:graphicFrame>
          <p:nvGraphicFramePr>
            <p:cNvPr id="9220" name="对象 18460"/>
            <p:cNvGraphicFramePr>
              <a:graphicFrameLocks noChangeAspect="1"/>
            </p:cNvGraphicFramePr>
            <p:nvPr/>
          </p:nvGraphicFramePr>
          <p:xfrm>
            <a:off x="0" y="0"/>
            <a:ext cx="2470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1666875" imgH="238125" progId="PBrush">
                    <p:embed/>
                  </p:oleObj>
                </mc:Choice>
                <mc:Fallback>
                  <p:oleObj name="" r:id="rId3" imgW="1666875" imgH="238125" progId="PBrush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rcRect l="23759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470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221" name="组合 18461"/>
            <p:cNvGrpSpPr/>
            <p:nvPr/>
          </p:nvGrpSpPr>
          <p:grpSpPr>
            <a:xfrm>
              <a:off x="64" y="68"/>
              <a:ext cx="2142" cy="302"/>
              <a:chOff x="0" y="0"/>
              <a:chExt cx="2142" cy="302"/>
            </a:xfrm>
          </p:grpSpPr>
          <p:sp>
            <p:nvSpPr>
              <p:cNvPr id="9222" name="文本框 18462"/>
              <p:cNvSpPr txBox="1"/>
              <p:nvPr/>
            </p:nvSpPr>
            <p:spPr>
              <a:xfrm>
                <a:off x="575" y="8"/>
                <a:ext cx="28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3" name="文本框 18463"/>
              <p:cNvSpPr txBox="1"/>
              <p:nvPr/>
            </p:nvSpPr>
            <p:spPr>
              <a:xfrm>
                <a:off x="1424" y="10"/>
                <a:ext cx="26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4" name="文本框 18464"/>
              <p:cNvSpPr txBox="1"/>
              <p:nvPr/>
            </p:nvSpPr>
            <p:spPr>
              <a:xfrm>
                <a:off x="1135" y="5"/>
                <a:ext cx="34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5" name="文本框 18465"/>
              <p:cNvSpPr txBox="1"/>
              <p:nvPr/>
            </p:nvSpPr>
            <p:spPr>
              <a:xfrm>
                <a:off x="1704" y="33"/>
                <a:ext cx="29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6" name="文本框 18466"/>
              <p:cNvSpPr txBox="1"/>
              <p:nvPr/>
            </p:nvSpPr>
            <p:spPr>
              <a:xfrm>
                <a:off x="850" y="4"/>
                <a:ext cx="352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7" name="文本框 18467"/>
              <p:cNvSpPr txBox="1"/>
              <p:nvPr/>
            </p:nvSpPr>
            <p:spPr>
              <a:xfrm>
                <a:off x="2063" y="58"/>
                <a:ext cx="79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8" name="文本框 18468"/>
              <p:cNvSpPr txBox="1"/>
              <p:nvPr/>
            </p:nvSpPr>
            <p:spPr>
              <a:xfrm>
                <a:off x="0" y="12"/>
                <a:ext cx="28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文本框 18469"/>
              <p:cNvSpPr txBox="1"/>
              <p:nvPr/>
            </p:nvSpPr>
            <p:spPr>
              <a:xfrm>
                <a:off x="302" y="0"/>
                <a:ext cx="28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9230" name="对象 18470"/>
          <p:cNvGraphicFramePr>
            <a:graphicFrameLocks noChangeAspect="1"/>
          </p:cNvGraphicFramePr>
          <p:nvPr/>
        </p:nvGraphicFramePr>
        <p:xfrm>
          <a:off x="3417888" y="1309688"/>
          <a:ext cx="31242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238375" imgH="438150" progId="PBrush">
                  <p:embed/>
                </p:oleObj>
              </mc:Choice>
              <mc:Fallback>
                <p:oleObj name="" r:id="rId5" imgW="2238375" imgH="438150" progId="PBrush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25732"/>
                      <a:stretch>
                        <a:fillRect/>
                      </a:stretch>
                    </p:blipFill>
                    <p:spPr>
                      <a:xfrm>
                        <a:off x="3417888" y="1309688"/>
                        <a:ext cx="312420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1" name="文本框 18471"/>
          <p:cNvSpPr txBox="1"/>
          <p:nvPr/>
        </p:nvSpPr>
        <p:spPr>
          <a:xfrm>
            <a:off x="1981200" y="515938"/>
            <a:ext cx="4094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求下列不等式组的解集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9232" name="对象 9231"/>
          <p:cNvGraphicFramePr>
            <a:graphicFrameLocks noChangeAspect="1"/>
          </p:cNvGraphicFramePr>
          <p:nvPr/>
        </p:nvGraphicFramePr>
        <p:xfrm>
          <a:off x="1941513" y="1323975"/>
          <a:ext cx="12477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647700" imgH="457200" progId="Equation.DSMT4">
                  <p:embed/>
                </p:oleObj>
              </mc:Choice>
              <mc:Fallback>
                <p:oleObj name="" r:id="rId6" imgW="647700" imgH="4572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1513" y="1323975"/>
                        <a:ext cx="1247775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3" name="对象 9232"/>
          <p:cNvGraphicFramePr>
            <a:graphicFrameLocks noChangeAspect="1"/>
          </p:cNvGraphicFramePr>
          <p:nvPr/>
        </p:nvGraphicFramePr>
        <p:xfrm>
          <a:off x="1928813" y="2728913"/>
          <a:ext cx="144145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749300" imgH="457200" progId="Equation.DSMT4">
                  <p:embed/>
                </p:oleObj>
              </mc:Choice>
              <mc:Fallback>
                <p:oleObj name="" r:id="rId8" imgW="749300" imgH="4572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8813" y="2728913"/>
                        <a:ext cx="1441450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34" name="组合 18476"/>
          <p:cNvGrpSpPr/>
          <p:nvPr/>
        </p:nvGrpSpPr>
        <p:grpSpPr>
          <a:xfrm>
            <a:off x="3287713" y="1779588"/>
            <a:ext cx="4203700" cy="515938"/>
            <a:chOff x="0" y="0"/>
            <a:chExt cx="2648" cy="325"/>
          </a:xfrm>
        </p:grpSpPr>
        <p:graphicFrame>
          <p:nvGraphicFramePr>
            <p:cNvPr id="9235" name="对象 18477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0" imgW="1666875" imgH="238125" progId="PBrush">
                    <p:embed/>
                  </p:oleObj>
                </mc:Choice>
                <mc:Fallback>
                  <p:oleObj name="" r:id="rId10" imgW="1666875" imgH="238125" progId="PBrush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648" cy="1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236" name="组合 18478"/>
            <p:cNvGrpSpPr/>
            <p:nvPr/>
          </p:nvGrpSpPr>
          <p:grpSpPr>
            <a:xfrm>
              <a:off x="296" y="59"/>
              <a:ext cx="2166" cy="266"/>
              <a:chOff x="0" y="0"/>
              <a:chExt cx="2166" cy="266"/>
            </a:xfrm>
          </p:grpSpPr>
          <p:sp>
            <p:nvSpPr>
              <p:cNvPr id="9237" name="文本框 18479"/>
              <p:cNvSpPr txBox="1"/>
              <p:nvPr/>
            </p:nvSpPr>
            <p:spPr>
              <a:xfrm>
                <a:off x="0" y="37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8" name="文本框 18480"/>
              <p:cNvSpPr txBox="1"/>
              <p:nvPr/>
            </p:nvSpPr>
            <p:spPr>
              <a:xfrm>
                <a:off x="1556" y="11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9" name="文本框 18481"/>
              <p:cNvSpPr txBox="1"/>
              <p:nvPr/>
            </p:nvSpPr>
            <p:spPr>
              <a:xfrm>
                <a:off x="1328" y="7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0" name="文本框 18482"/>
              <p:cNvSpPr txBox="1"/>
              <p:nvPr/>
            </p:nvSpPr>
            <p:spPr>
              <a:xfrm>
                <a:off x="1096" y="13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1" name="文本框 18483"/>
              <p:cNvSpPr txBox="1"/>
              <p:nvPr/>
            </p:nvSpPr>
            <p:spPr>
              <a:xfrm>
                <a:off x="888" y="11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2" name="文本框 18484"/>
              <p:cNvSpPr txBox="1"/>
              <p:nvPr/>
            </p:nvSpPr>
            <p:spPr>
              <a:xfrm>
                <a:off x="415" y="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3" name="文本框 18485"/>
              <p:cNvSpPr txBox="1"/>
              <p:nvPr/>
            </p:nvSpPr>
            <p:spPr>
              <a:xfrm>
                <a:off x="185" y="0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4" name="文本框 18486"/>
              <p:cNvSpPr txBox="1"/>
              <p:nvPr/>
            </p:nvSpPr>
            <p:spPr>
              <a:xfrm>
                <a:off x="654" y="5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5" name="文本框 18487"/>
              <p:cNvSpPr txBox="1"/>
              <p:nvPr/>
            </p:nvSpPr>
            <p:spPr>
              <a:xfrm>
                <a:off x="1792" y="15"/>
                <a:ext cx="14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文本框 18488"/>
              <p:cNvSpPr txBox="1"/>
              <p:nvPr/>
            </p:nvSpPr>
            <p:spPr>
              <a:xfrm>
                <a:off x="2015" y="15"/>
                <a:ext cx="151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9247" name="对象 18494"/>
          <p:cNvGraphicFramePr>
            <a:graphicFrameLocks noChangeAspect="1"/>
          </p:cNvGraphicFramePr>
          <p:nvPr/>
        </p:nvGraphicFramePr>
        <p:xfrm>
          <a:off x="3395663" y="1419225"/>
          <a:ext cx="17065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2" imgW="2238375" imgH="428625" progId="PBrush">
                  <p:embed/>
                </p:oleObj>
              </mc:Choice>
              <mc:Fallback>
                <p:oleObj name="" r:id="rId12" imgW="2238375" imgH="428625" progId="PBrush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57896" b="41982"/>
                      <a:stretch>
                        <a:fillRect/>
                      </a:stretch>
                    </p:blipFill>
                    <p:spPr>
                      <a:xfrm>
                        <a:off x="3395663" y="1419225"/>
                        <a:ext cx="1706562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48" name="对象 18495"/>
          <p:cNvGraphicFramePr>
            <a:graphicFrameLocks noChangeAspect="1"/>
          </p:cNvGraphicFramePr>
          <p:nvPr/>
        </p:nvGraphicFramePr>
        <p:xfrm>
          <a:off x="3500438" y="2692400"/>
          <a:ext cx="151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4" imgW="2238375" imgH="428625" progId="PBrush">
                  <p:embed/>
                </p:oleObj>
              </mc:Choice>
              <mc:Fallback>
                <p:oleObj name="" r:id="rId14" imgW="2238375" imgH="428625" progId="PBrush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62721" b="41982"/>
                      <a:stretch>
                        <a:fillRect/>
                      </a:stretch>
                    </p:blipFill>
                    <p:spPr>
                      <a:xfrm>
                        <a:off x="3500438" y="2692400"/>
                        <a:ext cx="151130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49" name="组合 18498"/>
          <p:cNvGrpSpPr/>
          <p:nvPr/>
        </p:nvGrpSpPr>
        <p:grpSpPr>
          <a:xfrm>
            <a:off x="7402513" y="1314450"/>
            <a:ext cx="3027362" cy="938213"/>
            <a:chOff x="0" y="0"/>
            <a:chExt cx="1907" cy="591"/>
          </a:xfrm>
        </p:grpSpPr>
        <p:graphicFrame>
          <p:nvGraphicFramePr>
            <p:cNvPr id="9250" name="对象 9249"/>
            <p:cNvGraphicFramePr>
              <a:graphicFrameLocks noChangeAspect="1"/>
            </p:cNvGraphicFramePr>
            <p:nvPr/>
          </p:nvGraphicFramePr>
          <p:xfrm>
            <a:off x="528" y="269"/>
            <a:ext cx="647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5" imgW="355600" imgH="177800" progId="Equations">
                    <p:embed/>
                  </p:oleObj>
                </mc:Choice>
                <mc:Fallback>
                  <p:oleObj name="" r:id="rId15" imgW="355600" imgH="177800" progId="Equations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28" y="269"/>
                          <a:ext cx="647" cy="3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51" name="矩形 18500"/>
            <p:cNvSpPr/>
            <p:nvPr/>
          </p:nvSpPr>
          <p:spPr>
            <a:xfrm>
              <a:off x="0" y="0"/>
              <a:ext cx="1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252" name="组合 18501"/>
          <p:cNvGrpSpPr/>
          <p:nvPr/>
        </p:nvGrpSpPr>
        <p:grpSpPr>
          <a:xfrm>
            <a:off x="7402513" y="2670175"/>
            <a:ext cx="3027362" cy="1025525"/>
            <a:chOff x="0" y="0"/>
            <a:chExt cx="1907" cy="646"/>
          </a:xfrm>
        </p:grpSpPr>
        <p:graphicFrame>
          <p:nvGraphicFramePr>
            <p:cNvPr id="9253" name="对象 9252"/>
            <p:cNvGraphicFramePr>
              <a:graphicFrameLocks noChangeAspect="1"/>
            </p:cNvGraphicFramePr>
            <p:nvPr/>
          </p:nvGraphicFramePr>
          <p:xfrm>
            <a:off x="487" y="324"/>
            <a:ext cx="810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7" imgW="445135" imgH="177800" progId="Equations">
                    <p:embed/>
                  </p:oleObj>
                </mc:Choice>
                <mc:Fallback>
                  <p:oleObj name="" r:id="rId17" imgW="445135" imgH="177800" progId="Equations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87" y="324"/>
                          <a:ext cx="810" cy="3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54" name="矩形 18503"/>
            <p:cNvSpPr/>
            <p:nvPr/>
          </p:nvSpPr>
          <p:spPr>
            <a:xfrm>
              <a:off x="0" y="0"/>
              <a:ext cx="1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257" name="TextBox 3"/>
          <p:cNvSpPr txBox="1"/>
          <p:nvPr/>
        </p:nvSpPr>
        <p:spPr>
          <a:xfrm>
            <a:off x="1990725" y="4257675"/>
            <a:ext cx="830738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当          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时，不等式组的解集为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__________,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9258" name="对象 925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54413" y="3970338"/>
          <a:ext cx="158273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9" imgW="406400" imgH="457835" progId="Equation.DSMT4">
                  <p:embed/>
                </p:oleObj>
              </mc:Choice>
              <mc:Fallback>
                <p:oleObj name="" r:id="rId19" imgW="406400" imgH="457835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54413" y="3970338"/>
                        <a:ext cx="1582737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9" name="文本框 19"/>
          <p:cNvSpPr txBox="1"/>
          <p:nvPr/>
        </p:nvSpPr>
        <p:spPr>
          <a:xfrm>
            <a:off x="2660650" y="5489575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260" name="文本框 20"/>
          <p:cNvSpPr txBox="1"/>
          <p:nvPr/>
        </p:nvSpPr>
        <p:spPr>
          <a:xfrm>
            <a:off x="4054475" y="5573713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同小取小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3587115" y="1875155"/>
            <a:ext cx="1323340" cy="8890"/>
          </a:xfrm>
          <a:prstGeom prst="straightConnector1">
            <a:avLst/>
          </a:prstGeom>
          <a:ln w="38100">
            <a:solidFill>
              <a:srgbClr val="401B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endCxn id="9220" idx="1"/>
          </p:cNvCxnSpPr>
          <p:nvPr/>
        </p:nvCxnSpPr>
        <p:spPr>
          <a:xfrm flipH="1">
            <a:off x="5137150" y="3162300"/>
            <a:ext cx="1254125" cy="33020"/>
          </a:xfrm>
          <a:prstGeom prst="straightConnector1">
            <a:avLst/>
          </a:prstGeom>
          <a:ln w="38100">
            <a:solidFill>
              <a:srgbClr val="401B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 bldLvl="0" uiExpand="1" build="allAtOnce"/>
      <p:bldP spid="9259" grpId="0"/>
      <p:bldP spid="92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9468"/>
          <p:cNvGrpSpPr/>
          <p:nvPr/>
        </p:nvGrpSpPr>
        <p:grpSpPr>
          <a:xfrm>
            <a:off x="3521075" y="3055938"/>
            <a:ext cx="4030663" cy="587375"/>
            <a:chOff x="0" y="0"/>
            <a:chExt cx="2539" cy="370"/>
          </a:xfrm>
        </p:grpSpPr>
        <p:graphicFrame>
          <p:nvGraphicFramePr>
            <p:cNvPr id="10243" name="对象 19469"/>
            <p:cNvGraphicFramePr>
              <a:graphicFrameLocks noChangeAspect="1"/>
            </p:cNvGraphicFramePr>
            <p:nvPr/>
          </p:nvGraphicFramePr>
          <p:xfrm>
            <a:off x="0" y="0"/>
            <a:ext cx="2539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666875" imgH="238125" progId="PBrush">
                    <p:embed/>
                  </p:oleObj>
                </mc:Choice>
                <mc:Fallback>
                  <p:oleObj name="" r:id="rId1" imgW="1666875" imgH="238125" progId="PBrush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rcRect l="21599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539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4" name="文本框 19470"/>
            <p:cNvSpPr txBox="1"/>
            <p:nvPr/>
          </p:nvSpPr>
          <p:spPr>
            <a:xfrm>
              <a:off x="708" y="76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19471"/>
            <p:cNvSpPr txBox="1"/>
            <p:nvPr/>
          </p:nvSpPr>
          <p:spPr>
            <a:xfrm>
              <a:off x="1557" y="78"/>
              <a:ext cx="26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文本框 19472"/>
            <p:cNvSpPr txBox="1"/>
            <p:nvPr/>
          </p:nvSpPr>
          <p:spPr>
            <a:xfrm>
              <a:off x="1268" y="73"/>
              <a:ext cx="34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文本框 19473"/>
            <p:cNvSpPr txBox="1"/>
            <p:nvPr/>
          </p:nvSpPr>
          <p:spPr>
            <a:xfrm>
              <a:off x="1837" y="101"/>
              <a:ext cx="27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-1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文本框 19474"/>
            <p:cNvSpPr txBox="1"/>
            <p:nvPr/>
          </p:nvSpPr>
          <p:spPr>
            <a:xfrm>
              <a:off x="983" y="72"/>
              <a:ext cx="35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文本框 19475"/>
            <p:cNvSpPr txBox="1"/>
            <p:nvPr/>
          </p:nvSpPr>
          <p:spPr>
            <a:xfrm>
              <a:off x="2196" y="126"/>
              <a:ext cx="79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文本框 19476"/>
            <p:cNvSpPr txBox="1"/>
            <p:nvPr/>
          </p:nvSpPr>
          <p:spPr>
            <a:xfrm>
              <a:off x="133" y="80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文本框 19477"/>
            <p:cNvSpPr txBox="1"/>
            <p:nvPr/>
          </p:nvSpPr>
          <p:spPr>
            <a:xfrm>
              <a:off x="435" y="68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0252" name="对象 19479"/>
          <p:cNvGraphicFramePr>
            <a:graphicFrameLocks noChangeAspect="1"/>
          </p:cNvGraphicFramePr>
          <p:nvPr/>
        </p:nvGraphicFramePr>
        <p:xfrm>
          <a:off x="4819650" y="1241425"/>
          <a:ext cx="2228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266950" imgH="552450" progId="PBrush">
                  <p:embed/>
                </p:oleObj>
              </mc:Choice>
              <mc:Fallback>
                <p:oleObj name="" r:id="rId3" imgW="2266950" imgH="552450" progId="PBrush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47641" b="58632"/>
                      <a:stretch>
                        <a:fillRect/>
                      </a:stretch>
                    </p:blipFill>
                    <p:spPr>
                      <a:xfrm>
                        <a:off x="4819650" y="1241425"/>
                        <a:ext cx="222885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对象 19480"/>
          <p:cNvGraphicFramePr>
            <a:graphicFrameLocks noChangeAspect="1"/>
          </p:cNvGraphicFramePr>
          <p:nvPr/>
        </p:nvGraphicFramePr>
        <p:xfrm>
          <a:off x="3989388" y="2616200"/>
          <a:ext cx="238125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238375" imgH="438150" progId="PBrush">
                  <p:embed/>
                </p:oleObj>
              </mc:Choice>
              <mc:Fallback>
                <p:oleObj name="" r:id="rId5" imgW="2238375" imgH="438150" progId="PBrush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43422"/>
                      <a:stretch>
                        <a:fillRect/>
                      </a:stretch>
                    </p:blipFill>
                    <p:spPr>
                      <a:xfrm>
                        <a:off x="3989388" y="2616200"/>
                        <a:ext cx="238125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对象 19481"/>
          <p:cNvGraphicFramePr>
            <a:graphicFrameLocks noChangeAspect="1"/>
          </p:cNvGraphicFramePr>
          <p:nvPr/>
        </p:nvGraphicFramePr>
        <p:xfrm>
          <a:off x="4037013" y="1270000"/>
          <a:ext cx="25161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2238375" imgH="438150" progId="PBrush">
                  <p:embed/>
                </p:oleObj>
              </mc:Choice>
              <mc:Fallback>
                <p:oleObj name="" r:id="rId7" imgW="2238375" imgH="438150" progId="PBrush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40205"/>
                      <a:stretch>
                        <a:fillRect/>
                      </a:stretch>
                    </p:blipFill>
                    <p:spPr>
                      <a:xfrm>
                        <a:off x="4037013" y="1270000"/>
                        <a:ext cx="2516187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5" name="文本框 19482"/>
          <p:cNvSpPr txBox="1"/>
          <p:nvPr/>
        </p:nvSpPr>
        <p:spPr>
          <a:xfrm>
            <a:off x="2209800" y="528638"/>
            <a:ext cx="4094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求下列不等式组的解集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0256" name="对象 10255"/>
          <p:cNvGraphicFramePr>
            <a:graphicFrameLocks noChangeAspect="1"/>
          </p:cNvGraphicFramePr>
          <p:nvPr/>
        </p:nvGraphicFramePr>
        <p:xfrm>
          <a:off x="1924050" y="1265238"/>
          <a:ext cx="12477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647700" imgH="457200" progId="Equation.DSMT4">
                  <p:embed/>
                </p:oleObj>
              </mc:Choice>
              <mc:Fallback>
                <p:oleObj name="" r:id="rId8" imgW="647700" imgH="4572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4050" y="1265238"/>
                        <a:ext cx="1247775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57" name="组合 19486"/>
          <p:cNvGrpSpPr/>
          <p:nvPr/>
        </p:nvGrpSpPr>
        <p:grpSpPr>
          <a:xfrm>
            <a:off x="3322638" y="1720850"/>
            <a:ext cx="4203700" cy="515938"/>
            <a:chOff x="0" y="0"/>
            <a:chExt cx="2648" cy="325"/>
          </a:xfrm>
        </p:grpSpPr>
        <p:graphicFrame>
          <p:nvGraphicFramePr>
            <p:cNvPr id="10258" name="对象 19487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0" imgW="1666875" imgH="238125" progId="PBrush">
                    <p:embed/>
                  </p:oleObj>
                </mc:Choice>
                <mc:Fallback>
                  <p:oleObj name="" r:id="rId10" imgW="1666875" imgH="238125" progId="PBrush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648" cy="1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259" name="组合 19488"/>
            <p:cNvGrpSpPr/>
            <p:nvPr/>
          </p:nvGrpSpPr>
          <p:grpSpPr>
            <a:xfrm>
              <a:off x="296" y="59"/>
              <a:ext cx="2166" cy="266"/>
              <a:chOff x="0" y="0"/>
              <a:chExt cx="2166" cy="266"/>
            </a:xfrm>
          </p:grpSpPr>
          <p:sp>
            <p:nvSpPr>
              <p:cNvPr id="10260" name="文本框 19489"/>
              <p:cNvSpPr txBox="1"/>
              <p:nvPr/>
            </p:nvSpPr>
            <p:spPr>
              <a:xfrm>
                <a:off x="0" y="37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1" name="文本框 19490"/>
              <p:cNvSpPr txBox="1"/>
              <p:nvPr/>
            </p:nvSpPr>
            <p:spPr>
              <a:xfrm>
                <a:off x="1556" y="11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2" name="文本框 19491"/>
              <p:cNvSpPr txBox="1"/>
              <p:nvPr/>
            </p:nvSpPr>
            <p:spPr>
              <a:xfrm>
                <a:off x="1328" y="7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3" name="文本框 19492"/>
              <p:cNvSpPr txBox="1"/>
              <p:nvPr/>
            </p:nvSpPr>
            <p:spPr>
              <a:xfrm>
                <a:off x="1096" y="13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4" name="文本框 19493"/>
              <p:cNvSpPr txBox="1"/>
              <p:nvPr/>
            </p:nvSpPr>
            <p:spPr>
              <a:xfrm>
                <a:off x="888" y="11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5" name="文本框 19494"/>
              <p:cNvSpPr txBox="1"/>
              <p:nvPr/>
            </p:nvSpPr>
            <p:spPr>
              <a:xfrm>
                <a:off x="415" y="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6" name="文本框 19495"/>
              <p:cNvSpPr txBox="1"/>
              <p:nvPr/>
            </p:nvSpPr>
            <p:spPr>
              <a:xfrm>
                <a:off x="185" y="0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7" name="文本框 19496"/>
              <p:cNvSpPr txBox="1"/>
              <p:nvPr/>
            </p:nvSpPr>
            <p:spPr>
              <a:xfrm>
                <a:off x="654" y="5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8" name="文本框 19497"/>
              <p:cNvSpPr txBox="1"/>
              <p:nvPr/>
            </p:nvSpPr>
            <p:spPr>
              <a:xfrm>
                <a:off x="1792" y="15"/>
                <a:ext cx="14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9" name="文本框 19498"/>
              <p:cNvSpPr txBox="1"/>
              <p:nvPr/>
            </p:nvSpPr>
            <p:spPr>
              <a:xfrm>
                <a:off x="2015" y="15"/>
                <a:ext cx="151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10270" name="对象 19512"/>
          <p:cNvGraphicFramePr>
            <a:graphicFrameLocks noChangeAspect="1"/>
          </p:cNvGraphicFramePr>
          <p:nvPr/>
        </p:nvGraphicFramePr>
        <p:xfrm>
          <a:off x="4754563" y="2566988"/>
          <a:ext cx="2228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2" imgW="2266950" imgH="552450" progId="PBrush">
                  <p:embed/>
                </p:oleObj>
              </mc:Choice>
              <mc:Fallback>
                <p:oleObj name="" r:id="rId12" imgW="2266950" imgH="552450" progId="PBrush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47641" b="58632"/>
                      <a:stretch>
                        <a:fillRect/>
                      </a:stretch>
                    </p:blipFill>
                    <p:spPr>
                      <a:xfrm>
                        <a:off x="4754563" y="2566988"/>
                        <a:ext cx="222885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71" name="组合 19520"/>
          <p:cNvGrpSpPr/>
          <p:nvPr/>
        </p:nvGrpSpPr>
        <p:grpSpPr>
          <a:xfrm>
            <a:off x="7396163" y="1255713"/>
            <a:ext cx="3027362" cy="841375"/>
            <a:chOff x="0" y="0"/>
            <a:chExt cx="1907" cy="530"/>
          </a:xfrm>
        </p:grpSpPr>
        <p:graphicFrame>
          <p:nvGraphicFramePr>
            <p:cNvPr id="10272" name="对象 10271"/>
            <p:cNvGraphicFramePr>
              <a:graphicFrameLocks noChangeAspect="1"/>
            </p:cNvGraphicFramePr>
            <p:nvPr/>
          </p:nvGraphicFramePr>
          <p:xfrm>
            <a:off x="325" y="259"/>
            <a:ext cx="911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13" imgW="584200" imgH="177800" progId="Equations">
                    <p:embed/>
                  </p:oleObj>
                </mc:Choice>
                <mc:Fallback>
                  <p:oleObj name="" r:id="rId13" imgW="584200" imgH="177800" progId="Equations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25" y="259"/>
                          <a:ext cx="911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73" name="矩形 19522"/>
            <p:cNvSpPr/>
            <p:nvPr/>
          </p:nvSpPr>
          <p:spPr>
            <a:xfrm>
              <a:off x="0" y="0"/>
              <a:ext cx="1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274" name="组合 19523"/>
          <p:cNvGrpSpPr/>
          <p:nvPr/>
        </p:nvGrpSpPr>
        <p:grpSpPr>
          <a:xfrm>
            <a:off x="7402513" y="2593975"/>
            <a:ext cx="3027362" cy="963613"/>
            <a:chOff x="0" y="0"/>
            <a:chExt cx="1907" cy="607"/>
          </a:xfrm>
        </p:grpSpPr>
        <p:graphicFrame>
          <p:nvGraphicFramePr>
            <p:cNvPr id="10275" name="对象 10274"/>
            <p:cNvGraphicFramePr>
              <a:graphicFrameLocks noChangeAspect="1"/>
            </p:cNvGraphicFramePr>
            <p:nvPr/>
          </p:nvGraphicFramePr>
          <p:xfrm>
            <a:off x="192" y="336"/>
            <a:ext cx="1231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5" imgW="786765" imgH="177800" progId="Equations">
                    <p:embed/>
                  </p:oleObj>
                </mc:Choice>
                <mc:Fallback>
                  <p:oleObj name="" r:id="rId15" imgW="786765" imgH="177800" progId="Equations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92" y="336"/>
                          <a:ext cx="1231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76" name="矩形 19525"/>
            <p:cNvSpPr/>
            <p:nvPr/>
          </p:nvSpPr>
          <p:spPr>
            <a:xfrm>
              <a:off x="0" y="0"/>
              <a:ext cx="1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277" name="直接连接符 19533"/>
          <p:cNvSpPr/>
          <p:nvPr/>
        </p:nvSpPr>
        <p:spPr>
          <a:xfrm>
            <a:off x="4991100" y="1858963"/>
            <a:ext cx="1384300" cy="0"/>
          </a:xfrm>
          <a:prstGeom prst="line">
            <a:avLst/>
          </a:prstGeom>
          <a:ln w="101600" cap="flat" cmpd="sng">
            <a:solidFill>
              <a:srgbClr val="0000CC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78" name="任意多边形 19534"/>
          <p:cNvSpPr/>
          <p:nvPr/>
        </p:nvSpPr>
        <p:spPr>
          <a:xfrm>
            <a:off x="4914900" y="3197225"/>
            <a:ext cx="1250950" cy="1588"/>
          </a:xfrm>
          <a:custGeom>
            <a:avLst/>
            <a:gdLst/>
            <a:ahLst/>
            <a:cxnLst/>
            <a:rect l="0" t="0" r="0" b="0"/>
            <a:pathLst>
              <a:path w="788" h="1">
                <a:moveTo>
                  <a:pt x="0" y="0"/>
                </a:moveTo>
                <a:lnTo>
                  <a:pt x="788" y="0"/>
                </a:lnTo>
              </a:path>
            </a:pathLst>
          </a:custGeom>
          <a:noFill/>
          <a:ln w="101600" cap="flat" cmpd="sng">
            <a:solidFill>
              <a:srgbClr val="0000CC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9" name="矩形 19537"/>
          <p:cNvSpPr/>
          <p:nvPr/>
        </p:nvSpPr>
        <p:spPr>
          <a:xfrm>
            <a:off x="1524000" y="35004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0" name="矩形 19538"/>
          <p:cNvSpPr/>
          <p:nvPr/>
        </p:nvSpPr>
        <p:spPr>
          <a:xfrm>
            <a:off x="1651000" y="36274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281" name="对象 10280"/>
          <p:cNvGraphicFramePr>
            <a:graphicFrameLocks noChangeAspect="1"/>
          </p:cNvGraphicFramePr>
          <p:nvPr/>
        </p:nvGraphicFramePr>
        <p:xfrm>
          <a:off x="1914525" y="2792413"/>
          <a:ext cx="1233488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7" imgW="711200" imgH="457200" progId="Equation.DSMT4">
                  <p:embed/>
                </p:oleObj>
              </mc:Choice>
              <mc:Fallback>
                <p:oleObj name="" r:id="rId17" imgW="711200" imgH="4572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14525" y="2792413"/>
                        <a:ext cx="1233488" cy="78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2" name="TextBox 3"/>
          <p:cNvSpPr txBox="1"/>
          <p:nvPr/>
        </p:nvSpPr>
        <p:spPr>
          <a:xfrm>
            <a:off x="1990725" y="4270375"/>
            <a:ext cx="830738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当          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时，不等式组的解集为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__________,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0283" name="对象 1028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54413" y="3983038"/>
          <a:ext cx="158273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9" imgW="406400" imgH="457835" progId="Equation.DSMT4">
                  <p:embed/>
                </p:oleObj>
              </mc:Choice>
              <mc:Fallback>
                <p:oleObj name="" r:id="rId19" imgW="406400" imgH="457835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54413" y="3983038"/>
                        <a:ext cx="1582737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4" name="文本框 19"/>
          <p:cNvSpPr txBox="1"/>
          <p:nvPr/>
        </p:nvSpPr>
        <p:spPr>
          <a:xfrm>
            <a:off x="2209800" y="5362575"/>
            <a:ext cx="168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85" name="文本框 20"/>
          <p:cNvSpPr txBox="1"/>
          <p:nvPr/>
        </p:nvSpPr>
        <p:spPr>
          <a:xfrm>
            <a:off x="4125913" y="5586413"/>
            <a:ext cx="3561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大小、小大中间找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2" grpId="0" bldLvl="0" uiExpand="1" build="allAtOnce"/>
      <p:bldP spid="10284" grpId="0"/>
      <p:bldP spid="102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对象 20482"/>
          <p:cNvGraphicFramePr>
            <a:graphicFrameLocks noChangeAspect="1"/>
          </p:cNvGraphicFramePr>
          <p:nvPr/>
        </p:nvGraphicFramePr>
        <p:xfrm>
          <a:off x="3481388" y="1400175"/>
          <a:ext cx="16240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238375" imgH="438150" progId="PBrush">
                  <p:embed/>
                </p:oleObj>
              </mc:Choice>
              <mc:Fallback>
                <p:oleObj name="" r:id="rId1" imgW="2238375" imgH="438150" progId="PBrush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61113" b="49301"/>
                      <a:stretch>
                        <a:fillRect/>
                      </a:stretch>
                    </p:blipFill>
                    <p:spPr>
                      <a:xfrm>
                        <a:off x="3481388" y="1400175"/>
                        <a:ext cx="1624012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文本框 20483"/>
          <p:cNvSpPr txBox="1"/>
          <p:nvPr/>
        </p:nvSpPr>
        <p:spPr>
          <a:xfrm>
            <a:off x="2362200" y="515938"/>
            <a:ext cx="4094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求下列不等式组的解集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1268" name="对象 11267"/>
          <p:cNvGraphicFramePr>
            <a:graphicFrameLocks noChangeAspect="1"/>
          </p:cNvGraphicFramePr>
          <p:nvPr/>
        </p:nvGraphicFramePr>
        <p:xfrm>
          <a:off x="1947863" y="1250950"/>
          <a:ext cx="127158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660400" imgH="457200" progId="Equation.DSMT4">
                  <p:embed/>
                </p:oleObj>
              </mc:Choice>
              <mc:Fallback>
                <p:oleObj name="" r:id="rId3" imgW="660400" imgH="4572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7863" y="1250950"/>
                        <a:ext cx="1271587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对象 11268"/>
          <p:cNvGraphicFramePr>
            <a:graphicFrameLocks noChangeAspect="1"/>
          </p:cNvGraphicFramePr>
          <p:nvPr/>
        </p:nvGraphicFramePr>
        <p:xfrm>
          <a:off x="1946275" y="2800350"/>
          <a:ext cx="1443038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749300" imgH="457200" progId="Equation.DSMT4">
                  <p:embed/>
                </p:oleObj>
              </mc:Choice>
              <mc:Fallback>
                <p:oleObj name="" r:id="rId5" imgW="749300" imgH="4572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46275" y="2800350"/>
                        <a:ext cx="1443038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0" name="组合 20488"/>
          <p:cNvGrpSpPr/>
          <p:nvPr/>
        </p:nvGrpSpPr>
        <p:grpSpPr>
          <a:xfrm>
            <a:off x="3305175" y="1708150"/>
            <a:ext cx="4203700" cy="515938"/>
            <a:chOff x="0" y="0"/>
            <a:chExt cx="2648" cy="325"/>
          </a:xfrm>
        </p:grpSpPr>
        <p:graphicFrame>
          <p:nvGraphicFramePr>
            <p:cNvPr id="11271" name="对象 20489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7" imgW="1666875" imgH="238125" progId="PBrush">
                    <p:embed/>
                  </p:oleObj>
                </mc:Choice>
                <mc:Fallback>
                  <p:oleObj name="" r:id="rId7" imgW="1666875" imgH="238125" progId="PBrush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648" cy="1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272" name="组合 20490"/>
            <p:cNvGrpSpPr/>
            <p:nvPr/>
          </p:nvGrpSpPr>
          <p:grpSpPr>
            <a:xfrm>
              <a:off x="296" y="59"/>
              <a:ext cx="2166" cy="266"/>
              <a:chOff x="0" y="0"/>
              <a:chExt cx="2166" cy="266"/>
            </a:xfrm>
          </p:grpSpPr>
          <p:sp>
            <p:nvSpPr>
              <p:cNvPr id="11273" name="文本框 20491"/>
              <p:cNvSpPr txBox="1"/>
              <p:nvPr/>
            </p:nvSpPr>
            <p:spPr>
              <a:xfrm>
                <a:off x="0" y="37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4" name="文本框 20492"/>
              <p:cNvSpPr txBox="1"/>
              <p:nvPr/>
            </p:nvSpPr>
            <p:spPr>
              <a:xfrm>
                <a:off x="1556" y="11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5" name="文本框 20493"/>
              <p:cNvSpPr txBox="1"/>
              <p:nvPr/>
            </p:nvSpPr>
            <p:spPr>
              <a:xfrm>
                <a:off x="1328" y="7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6" name="文本框 20494"/>
              <p:cNvSpPr txBox="1"/>
              <p:nvPr/>
            </p:nvSpPr>
            <p:spPr>
              <a:xfrm>
                <a:off x="1096" y="13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文本框 20495"/>
              <p:cNvSpPr txBox="1"/>
              <p:nvPr/>
            </p:nvSpPr>
            <p:spPr>
              <a:xfrm>
                <a:off x="888" y="11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文本框 20496"/>
              <p:cNvSpPr txBox="1"/>
              <p:nvPr/>
            </p:nvSpPr>
            <p:spPr>
              <a:xfrm>
                <a:off x="415" y="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9" name="文本框 20497"/>
              <p:cNvSpPr txBox="1"/>
              <p:nvPr/>
            </p:nvSpPr>
            <p:spPr>
              <a:xfrm>
                <a:off x="185" y="0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文本框 20498"/>
              <p:cNvSpPr txBox="1"/>
              <p:nvPr/>
            </p:nvSpPr>
            <p:spPr>
              <a:xfrm>
                <a:off x="654" y="5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文本框 20499"/>
              <p:cNvSpPr txBox="1"/>
              <p:nvPr/>
            </p:nvSpPr>
            <p:spPr>
              <a:xfrm>
                <a:off x="1792" y="15"/>
                <a:ext cx="14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文本框 20500"/>
              <p:cNvSpPr txBox="1"/>
              <p:nvPr/>
            </p:nvSpPr>
            <p:spPr>
              <a:xfrm>
                <a:off x="2015" y="15"/>
                <a:ext cx="151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283" name="组合 20501"/>
          <p:cNvGrpSpPr/>
          <p:nvPr/>
        </p:nvGrpSpPr>
        <p:grpSpPr>
          <a:xfrm>
            <a:off x="3521075" y="3114675"/>
            <a:ext cx="4030663" cy="587375"/>
            <a:chOff x="0" y="0"/>
            <a:chExt cx="2539" cy="370"/>
          </a:xfrm>
        </p:grpSpPr>
        <p:graphicFrame>
          <p:nvGraphicFramePr>
            <p:cNvPr id="11284" name="对象 20502"/>
            <p:cNvGraphicFramePr>
              <a:graphicFrameLocks noChangeAspect="1"/>
            </p:cNvGraphicFramePr>
            <p:nvPr/>
          </p:nvGraphicFramePr>
          <p:xfrm>
            <a:off x="0" y="0"/>
            <a:ext cx="2539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9" imgW="1666875" imgH="238125" progId="PBrush">
                    <p:embed/>
                  </p:oleObj>
                </mc:Choice>
                <mc:Fallback>
                  <p:oleObj name="" r:id="rId9" imgW="1666875" imgH="238125" progId="PBrush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rcRect l="21599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539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85" name="文本框 20503"/>
            <p:cNvSpPr txBox="1"/>
            <p:nvPr/>
          </p:nvSpPr>
          <p:spPr>
            <a:xfrm>
              <a:off x="708" y="76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文本框 20504"/>
            <p:cNvSpPr txBox="1"/>
            <p:nvPr/>
          </p:nvSpPr>
          <p:spPr>
            <a:xfrm>
              <a:off x="1557" y="78"/>
              <a:ext cx="26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7" name="文本框 20505"/>
            <p:cNvSpPr txBox="1"/>
            <p:nvPr/>
          </p:nvSpPr>
          <p:spPr>
            <a:xfrm>
              <a:off x="1268" y="73"/>
              <a:ext cx="34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文本框 20506"/>
            <p:cNvSpPr txBox="1"/>
            <p:nvPr/>
          </p:nvSpPr>
          <p:spPr>
            <a:xfrm>
              <a:off x="1837" y="101"/>
              <a:ext cx="273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-1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9" name="文本框 20507"/>
            <p:cNvSpPr txBox="1"/>
            <p:nvPr/>
          </p:nvSpPr>
          <p:spPr>
            <a:xfrm>
              <a:off x="983" y="72"/>
              <a:ext cx="35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0" name="文本框 20508"/>
            <p:cNvSpPr txBox="1"/>
            <p:nvPr/>
          </p:nvSpPr>
          <p:spPr>
            <a:xfrm>
              <a:off x="2196" y="126"/>
              <a:ext cx="79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1" name="文本框 20509"/>
            <p:cNvSpPr txBox="1"/>
            <p:nvPr/>
          </p:nvSpPr>
          <p:spPr>
            <a:xfrm>
              <a:off x="133" y="80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文本框 20510"/>
            <p:cNvSpPr txBox="1"/>
            <p:nvPr/>
          </p:nvSpPr>
          <p:spPr>
            <a:xfrm>
              <a:off x="435" y="68"/>
              <a:ext cx="2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1293" name="对象 20534"/>
          <p:cNvGraphicFramePr>
            <a:graphicFrameLocks noChangeAspect="1"/>
          </p:cNvGraphicFramePr>
          <p:nvPr/>
        </p:nvGraphicFramePr>
        <p:xfrm>
          <a:off x="6256338" y="1239838"/>
          <a:ext cx="1079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2266950" imgH="552450" progId="PBrush">
                  <p:embed/>
                </p:oleObj>
              </mc:Choice>
              <mc:Fallback>
                <p:oleObj name="" r:id="rId11" imgW="2266950" imgH="552450" progId="PBrush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74638" b="58632"/>
                      <a:stretch>
                        <a:fillRect/>
                      </a:stretch>
                    </p:blipFill>
                    <p:spPr>
                      <a:xfrm>
                        <a:off x="6256338" y="1239838"/>
                        <a:ext cx="107950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4" name="对象 20535"/>
          <p:cNvGraphicFramePr>
            <a:graphicFrameLocks noChangeAspect="1"/>
          </p:cNvGraphicFramePr>
          <p:nvPr/>
        </p:nvGraphicFramePr>
        <p:xfrm>
          <a:off x="3535363" y="2851150"/>
          <a:ext cx="14986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3" imgW="2238375" imgH="438150" progId="PBrush">
                  <p:embed/>
                </p:oleObj>
              </mc:Choice>
              <mc:Fallback>
                <p:oleObj name="" r:id="rId13" imgW="2238375" imgH="438150" progId="PBrush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64330" b="49301"/>
                      <a:stretch>
                        <a:fillRect/>
                      </a:stretch>
                    </p:blipFill>
                    <p:spPr>
                      <a:xfrm>
                        <a:off x="3535363" y="2851150"/>
                        <a:ext cx="1498600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5" name="对象 20537"/>
          <p:cNvGraphicFramePr>
            <a:graphicFrameLocks noChangeAspect="1"/>
          </p:cNvGraphicFramePr>
          <p:nvPr/>
        </p:nvGraphicFramePr>
        <p:xfrm>
          <a:off x="6059488" y="2647950"/>
          <a:ext cx="1079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4" imgW="2266950" imgH="552450" progId="PBrush">
                  <p:embed/>
                </p:oleObj>
              </mc:Choice>
              <mc:Fallback>
                <p:oleObj name="" r:id="rId14" imgW="2266950" imgH="552450" progId="PBrush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74638" b="58632"/>
                      <a:stretch>
                        <a:fillRect/>
                      </a:stretch>
                    </p:blipFill>
                    <p:spPr>
                      <a:xfrm>
                        <a:off x="6059488" y="2647950"/>
                        <a:ext cx="107950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6" name="矩形 20551"/>
          <p:cNvSpPr/>
          <p:nvPr/>
        </p:nvSpPr>
        <p:spPr>
          <a:xfrm>
            <a:off x="7632700" y="1558925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不等式组无解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97" name="矩形 20552"/>
          <p:cNvSpPr/>
          <p:nvPr/>
        </p:nvSpPr>
        <p:spPr>
          <a:xfrm>
            <a:off x="7675563" y="2984500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不等式组无解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98" name="组合 20556"/>
          <p:cNvGrpSpPr/>
          <p:nvPr/>
        </p:nvGrpSpPr>
        <p:grpSpPr>
          <a:xfrm>
            <a:off x="3511550" y="1839913"/>
            <a:ext cx="3810000" cy="1587"/>
            <a:chOff x="0" y="0"/>
            <a:chExt cx="2400" cy="1"/>
          </a:xfrm>
        </p:grpSpPr>
        <p:sp>
          <p:nvSpPr>
            <p:cNvPr id="11299" name="任意多边形 20557"/>
            <p:cNvSpPr/>
            <p:nvPr/>
          </p:nvSpPr>
          <p:spPr>
            <a:xfrm>
              <a:off x="0" y="0"/>
              <a:ext cx="908" cy="1"/>
            </a:xfrm>
            <a:custGeom>
              <a:avLst/>
              <a:gdLst/>
              <a:ahLst/>
              <a:cxnLst/>
              <a:rect l="0" t="0" r="0" b="0"/>
              <a:pathLst>
                <a:path w="908" h="1">
                  <a:moveTo>
                    <a:pt x="0" y="0"/>
                  </a:moveTo>
                  <a:lnTo>
                    <a:pt x="908" y="1"/>
                  </a:lnTo>
                </a:path>
              </a:pathLst>
            </a:custGeom>
            <a:noFill/>
            <a:ln w="38100" cap="flat" cmpd="sng">
              <a:solidFill>
                <a:schemeClr val="accent4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任意多边形 20558"/>
            <p:cNvSpPr/>
            <p:nvPr/>
          </p:nvSpPr>
          <p:spPr>
            <a:xfrm>
              <a:off x="1848" y="0"/>
              <a:ext cx="552" cy="1"/>
            </a:xfrm>
            <a:custGeom>
              <a:avLst/>
              <a:gdLst/>
              <a:ahLst/>
              <a:cxnLst/>
              <a:rect l="0" t="0" r="0" b="0"/>
              <a:pathLst>
                <a:path w="552" h="1">
                  <a:moveTo>
                    <a:pt x="0" y="0"/>
                  </a:moveTo>
                  <a:lnTo>
                    <a:pt x="552" y="0"/>
                  </a:lnTo>
                </a:path>
              </a:pathLst>
            </a:custGeom>
            <a:noFill/>
            <a:ln w="38100" cap="flat" cmpd="sng">
              <a:solidFill>
                <a:schemeClr val="accent4"/>
              </a:solidFill>
              <a:prstDash val="solid"/>
              <a:bevel/>
              <a:headEnd type="none" w="med" len="med"/>
              <a:tailEnd type="stealth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01" name="组合 20559"/>
          <p:cNvGrpSpPr/>
          <p:nvPr/>
        </p:nvGrpSpPr>
        <p:grpSpPr>
          <a:xfrm>
            <a:off x="3524250" y="3255963"/>
            <a:ext cx="3790950" cy="1587"/>
            <a:chOff x="0" y="0"/>
            <a:chExt cx="2388" cy="1"/>
          </a:xfrm>
        </p:grpSpPr>
        <p:sp>
          <p:nvSpPr>
            <p:cNvPr id="11302" name="任意多边形 20560"/>
            <p:cNvSpPr/>
            <p:nvPr/>
          </p:nvSpPr>
          <p:spPr>
            <a:xfrm>
              <a:off x="0" y="0"/>
              <a:ext cx="852" cy="1"/>
            </a:xfrm>
            <a:custGeom>
              <a:avLst/>
              <a:gdLst/>
              <a:ahLst/>
              <a:cxnLst/>
              <a:rect l="0" t="0" r="0" b="0"/>
              <a:pathLst>
                <a:path w="852" h="1">
                  <a:moveTo>
                    <a:pt x="0" y="0"/>
                  </a:moveTo>
                  <a:lnTo>
                    <a:pt x="852" y="1"/>
                  </a:lnTo>
                </a:path>
              </a:pathLst>
            </a:custGeom>
            <a:noFill/>
            <a:ln w="38100" cap="flat" cmpd="sng">
              <a:solidFill>
                <a:schemeClr val="accent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任意多边形 20561"/>
            <p:cNvSpPr/>
            <p:nvPr/>
          </p:nvSpPr>
          <p:spPr>
            <a:xfrm>
              <a:off x="1720" y="0"/>
              <a:ext cx="668" cy="1"/>
            </a:xfrm>
            <a:custGeom>
              <a:avLst/>
              <a:gdLst/>
              <a:ahLst/>
              <a:cxnLst/>
              <a:rect l="0" t="0" r="0" b="0"/>
              <a:pathLst>
                <a:path w="668" h="1">
                  <a:moveTo>
                    <a:pt x="0" y="0"/>
                  </a:moveTo>
                  <a:lnTo>
                    <a:pt x="668" y="0"/>
                  </a:ln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stealth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304" name="TextBox 3"/>
          <p:cNvSpPr txBox="1"/>
          <p:nvPr/>
        </p:nvSpPr>
        <p:spPr>
          <a:xfrm>
            <a:off x="1990725" y="4257675"/>
            <a:ext cx="830738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当          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时，不等式组的解集为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___________,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1305" name="对象 1130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54413" y="3970338"/>
          <a:ext cx="158273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5" imgW="406400" imgH="457835" progId="Equation.DSMT4">
                  <p:embed/>
                </p:oleObj>
              </mc:Choice>
              <mc:Fallback>
                <p:oleObj name="" r:id="rId15" imgW="406400" imgH="457835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54413" y="3970338"/>
                        <a:ext cx="1582737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06" name="文本框 19"/>
          <p:cNvSpPr txBox="1"/>
          <p:nvPr/>
        </p:nvSpPr>
        <p:spPr>
          <a:xfrm>
            <a:off x="2568575" y="5349875"/>
            <a:ext cx="168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无解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307" name="文本框 20"/>
          <p:cNvSpPr txBox="1"/>
          <p:nvPr/>
        </p:nvSpPr>
        <p:spPr>
          <a:xfrm>
            <a:off x="4054475" y="5573713"/>
            <a:ext cx="3561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大大、小小无处找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6" grpId="0"/>
      <p:bldP spid="11297" grpId="0"/>
      <p:bldP spid="11304" grpId="0" bldLvl="0" uiExpand="1" build="allAtOnce"/>
      <p:bldP spid="11306" grpId="0"/>
      <p:bldP spid="113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631950" y="115888"/>
            <a:ext cx="7426325" cy="694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一元一次不等式组解集的四种情况：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674813" y="947738"/>
          <a:ext cx="8752205" cy="5205730"/>
        </p:xfrm>
        <a:graphic>
          <a:graphicData uri="http://schemas.openxmlformats.org/drawingml/2006/table">
            <a:tbl>
              <a:tblPr/>
              <a:tblGrid>
                <a:gridCol w="2183765"/>
                <a:gridCol w="1406525"/>
                <a:gridCol w="1720215"/>
                <a:gridCol w="1564640"/>
                <a:gridCol w="1877060"/>
              </a:tblGrid>
              <a:tr h="140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1" i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sz="2000" b="1" i="1" kern="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不等式组的解集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不等式组的解集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在数轴上的表示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巧记口诀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6868" name="Picture 4" descr="E:\郭智慧\七下HS课件制作资料\word\15下点拨七HS\Y34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917950" y="3644900"/>
            <a:ext cx="1168400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E:\郭智慧\七下HS课件制作资料\word\15下点拨七HS\Y341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5448300" y="3716338"/>
            <a:ext cx="1458913" cy="51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2" descr="E:\郭智慧\七下HS课件制作资料\word\15下点拨七HS\Y342.TIF"/>
          <p:cNvPicPr>
            <a:picLocks noChangeAspect="1"/>
          </p:cNvPicPr>
          <p:nvPr/>
        </p:nvPicPr>
        <p:blipFill>
          <a:blip r:embed="rId4" r:link="rId2"/>
          <a:stretch>
            <a:fillRect/>
          </a:stretch>
        </p:blipFill>
        <p:spPr>
          <a:xfrm>
            <a:off x="7062788" y="3789363"/>
            <a:ext cx="1392237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5" name="Picture 1" descr="E:\郭智慧\七下HS课件制作资料\word\15下点拨七HS\Y343.TIF"/>
          <p:cNvPicPr>
            <a:picLocks noChangeAspect="1"/>
          </p:cNvPicPr>
          <p:nvPr/>
        </p:nvPicPr>
        <p:blipFill>
          <a:blip r:embed="rId5" r:link="rId2"/>
          <a:stretch>
            <a:fillRect/>
          </a:stretch>
        </p:blipFill>
        <p:spPr>
          <a:xfrm>
            <a:off x="8751888" y="3789363"/>
            <a:ext cx="1430337" cy="4953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3971925" y="1393825"/>
          <a:ext cx="79216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6" imgW="457200" imgH="469900" progId="Equation.DSMT4">
                  <p:embed/>
                </p:oleObj>
              </mc:Choice>
              <mc:Fallback>
                <p:oleObj name="" r:id="rId6" imgW="457200" imgH="4699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1925" y="1393825"/>
                        <a:ext cx="792163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5735638" y="1339850"/>
          <a:ext cx="792162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8" imgW="457200" imgH="469900" progId="Equation.DSMT4">
                  <p:embed/>
                </p:oleObj>
              </mc:Choice>
              <mc:Fallback>
                <p:oleObj name="" r:id="rId8" imgW="457200" imgH="4699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35638" y="1339850"/>
                        <a:ext cx="792162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7175500" y="1339850"/>
          <a:ext cx="9715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0" imgW="457200" imgH="469900" progId="Equation.DSMT4">
                  <p:embed/>
                </p:oleObj>
              </mc:Choice>
              <mc:Fallback>
                <p:oleObj name="" r:id="rId10" imgW="457200" imgH="4699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75500" y="1339850"/>
                        <a:ext cx="97155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9120188" y="1339850"/>
          <a:ext cx="7905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2" imgW="457200" imgH="469900" progId="Equation.DSMT4">
                  <p:embed/>
                </p:oleObj>
              </mc:Choice>
              <mc:Fallback>
                <p:oleObj name="" r:id="rId12" imgW="457200" imgH="4699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20188" y="1339850"/>
                        <a:ext cx="790575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141788" y="256540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＞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a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4999" y="2565400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b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8225" y="263683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>
                <a:latin typeface="Times New Roman" panose="02020603050405020304" pitchFamily="18" charset="0"/>
                <a:ea typeface="微软雅黑 Light" panose="020B0502040204020203" pitchFamily="34" charset="-122"/>
              </a:rPr>
              <a:t>无解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42375" y="2657475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b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a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9684" y="5084763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同大取大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95265" y="513080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同小取小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97675" y="4956175"/>
            <a:ext cx="19526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大大小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小无处找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19770" y="5084763"/>
            <a:ext cx="2540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大小小大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中间找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6984"/>
          <p:cNvSpPr txBox="1"/>
          <p:nvPr/>
        </p:nvSpPr>
        <p:spPr>
          <a:xfrm>
            <a:off x="2905125" y="2152650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文本框 126985"/>
          <p:cNvSpPr txBox="1"/>
          <p:nvPr/>
        </p:nvSpPr>
        <p:spPr>
          <a:xfrm>
            <a:off x="5680075" y="2097088"/>
            <a:ext cx="229076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2133600" y="733425"/>
            <a:ext cx="6848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解不等式组：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3" name="文本框 3"/>
          <p:cNvSpPr txBox="1"/>
          <p:nvPr/>
        </p:nvSpPr>
        <p:spPr>
          <a:xfrm>
            <a:off x="2330450" y="1400175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解不等式①，得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文本框 4"/>
          <p:cNvSpPr txBox="1"/>
          <p:nvPr/>
        </p:nvSpPr>
        <p:spPr>
          <a:xfrm>
            <a:off x="5589588" y="1400175"/>
            <a:ext cx="238125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2295" name="组合 126988"/>
          <p:cNvGrpSpPr/>
          <p:nvPr/>
        </p:nvGrpSpPr>
        <p:grpSpPr>
          <a:xfrm>
            <a:off x="4957763" y="585788"/>
            <a:ext cx="3414712" cy="817562"/>
            <a:chOff x="0" y="0"/>
            <a:chExt cx="2151" cy="515"/>
          </a:xfrm>
        </p:grpSpPr>
        <p:graphicFrame>
          <p:nvGraphicFramePr>
            <p:cNvPr id="12296" name="对象 12295"/>
            <p:cNvGraphicFramePr/>
            <p:nvPr/>
          </p:nvGraphicFramePr>
          <p:xfrm>
            <a:off x="0" y="0"/>
            <a:ext cx="1633" cy="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2590800" imgH="812800" progId="Equation.DSMT4">
                    <p:embed/>
                  </p:oleObj>
                </mc:Choice>
                <mc:Fallback>
                  <p:oleObj name="" r:id="rId1" imgW="2590800" imgH="812800" progId="Equation.DSMT4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633" cy="5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97" name="矩形 126990"/>
            <p:cNvSpPr/>
            <p:nvPr/>
          </p:nvSpPr>
          <p:spPr>
            <a:xfrm>
              <a:off x="1844" y="0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矩形 126991"/>
            <p:cNvSpPr/>
            <p:nvPr/>
          </p:nvSpPr>
          <p:spPr>
            <a:xfrm>
              <a:off x="1844" y="225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9" name="文本框 6"/>
          <p:cNvSpPr txBox="1"/>
          <p:nvPr/>
        </p:nvSpPr>
        <p:spPr>
          <a:xfrm>
            <a:off x="1936750" y="3011488"/>
            <a:ext cx="85042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把不等式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的解集在数轴上表示出来，如图：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2300" name="组合 128029"/>
          <p:cNvGrpSpPr/>
          <p:nvPr/>
        </p:nvGrpSpPr>
        <p:grpSpPr>
          <a:xfrm>
            <a:off x="3581400" y="4270375"/>
            <a:ext cx="5029200" cy="576263"/>
            <a:chOff x="0" y="0"/>
            <a:chExt cx="3168" cy="363"/>
          </a:xfrm>
        </p:grpSpPr>
        <p:sp>
          <p:nvSpPr>
            <p:cNvPr id="12301" name="直接连接符 128008"/>
            <p:cNvSpPr/>
            <p:nvPr/>
          </p:nvSpPr>
          <p:spPr>
            <a:xfrm>
              <a:off x="672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直接连接符 128009"/>
            <p:cNvSpPr/>
            <p:nvPr/>
          </p:nvSpPr>
          <p:spPr>
            <a:xfrm>
              <a:off x="2544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303" name="组合 128028"/>
            <p:cNvGrpSpPr/>
            <p:nvPr/>
          </p:nvGrpSpPr>
          <p:grpSpPr>
            <a:xfrm>
              <a:off x="0" y="9"/>
              <a:ext cx="3168" cy="354"/>
              <a:chOff x="0" y="0"/>
              <a:chExt cx="3168" cy="354"/>
            </a:xfrm>
          </p:grpSpPr>
          <p:sp>
            <p:nvSpPr>
              <p:cNvPr id="12304" name="直接连接符 128007"/>
              <p:cNvSpPr/>
              <p:nvPr/>
            </p:nvSpPr>
            <p:spPr>
              <a:xfrm>
                <a:off x="0" y="48"/>
                <a:ext cx="316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lg"/>
              </a:ln>
            </p:spPr>
            <p:txBody>
              <a:bodyPr anchor="t"/>
              <a:lstStyle/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5" name="直接连接符 128010"/>
              <p:cNvSpPr/>
              <p:nvPr/>
            </p:nvSpPr>
            <p:spPr>
              <a:xfrm>
                <a:off x="1584" y="0"/>
                <a:ext cx="0" cy="48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306" name="组合 128027"/>
              <p:cNvGrpSpPr/>
              <p:nvPr/>
            </p:nvGrpSpPr>
            <p:grpSpPr>
              <a:xfrm>
                <a:off x="339" y="51"/>
                <a:ext cx="2493" cy="303"/>
                <a:chOff x="0" y="0"/>
                <a:chExt cx="2493" cy="303"/>
              </a:xfrm>
            </p:grpSpPr>
            <p:sp>
              <p:nvSpPr>
                <p:cNvPr id="12307" name="文本框 128011"/>
                <p:cNvSpPr txBox="1"/>
                <p:nvPr/>
              </p:nvSpPr>
              <p:spPr>
                <a:xfrm>
                  <a:off x="1049" y="0"/>
                  <a:ext cx="392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algn="ctr" eaLnBrk="0" hangingPunct="0"/>
                  <a:r>
                    <a:rPr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8" name="文本框 128012"/>
                <p:cNvSpPr txBox="1"/>
                <p:nvPr/>
              </p:nvSpPr>
              <p:spPr>
                <a:xfrm>
                  <a:off x="0" y="13"/>
                  <a:ext cx="588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algn="ctr" eaLnBrk="0" hangingPunct="0"/>
                  <a:r>
                    <a:rPr lang="en-US" altLang="zh-CN" sz="2400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9" name="文本框 128013"/>
                <p:cNvSpPr txBox="1"/>
                <p:nvPr/>
              </p:nvSpPr>
              <p:spPr>
                <a:xfrm>
                  <a:off x="1953" y="13"/>
                  <a:ext cx="540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algn="ctr" eaLnBrk="0" hangingPunct="0"/>
                  <a:r>
                    <a:rPr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310" name="组合 7"/>
          <p:cNvGrpSpPr/>
          <p:nvPr/>
        </p:nvGrpSpPr>
        <p:grpSpPr>
          <a:xfrm>
            <a:off x="3352800" y="3965575"/>
            <a:ext cx="4313238" cy="385763"/>
            <a:chOff x="0" y="0"/>
            <a:chExt cx="2717" cy="243"/>
          </a:xfrm>
        </p:grpSpPr>
        <p:sp>
          <p:nvSpPr>
            <p:cNvPr id="12311" name="直接连接符 8"/>
            <p:cNvSpPr/>
            <p:nvPr/>
          </p:nvSpPr>
          <p:spPr>
            <a:xfrm flipV="1">
              <a:off x="2688" y="0"/>
              <a:ext cx="0" cy="215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312" name="组合 9"/>
            <p:cNvGrpSpPr/>
            <p:nvPr/>
          </p:nvGrpSpPr>
          <p:grpSpPr>
            <a:xfrm>
              <a:off x="0" y="0"/>
              <a:ext cx="2717" cy="243"/>
              <a:chOff x="0" y="0"/>
              <a:chExt cx="2717" cy="243"/>
            </a:xfrm>
          </p:grpSpPr>
          <p:sp>
            <p:nvSpPr>
              <p:cNvPr id="12313" name="直接连接符 10"/>
              <p:cNvSpPr/>
              <p:nvPr/>
            </p:nvSpPr>
            <p:spPr>
              <a:xfrm flipH="1" flipV="1">
                <a:off x="0" y="0"/>
                <a:ext cx="2688" cy="0"/>
              </a:xfrm>
              <a:prstGeom prst="line">
                <a:avLst/>
              </a:prstGeom>
              <a:ln w="38100" cap="flat" cmpd="sng">
                <a:solidFill>
                  <a:srgbClr val="FF33CC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4" name="椭圆 11"/>
              <p:cNvSpPr/>
              <p:nvPr/>
            </p:nvSpPr>
            <p:spPr>
              <a:xfrm>
                <a:off x="2669" y="19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190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15" name="组合 12"/>
          <p:cNvGrpSpPr/>
          <p:nvPr/>
        </p:nvGrpSpPr>
        <p:grpSpPr>
          <a:xfrm>
            <a:off x="3048000" y="3732213"/>
            <a:ext cx="1660525" cy="690562"/>
            <a:chOff x="0" y="0"/>
            <a:chExt cx="1046" cy="435"/>
          </a:xfrm>
        </p:grpSpPr>
        <p:sp>
          <p:nvSpPr>
            <p:cNvPr id="12316" name="直接连接符 13"/>
            <p:cNvSpPr/>
            <p:nvPr/>
          </p:nvSpPr>
          <p:spPr>
            <a:xfrm flipH="1" flipV="1">
              <a:off x="0" y="0"/>
              <a:ext cx="1008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直接连接符 14"/>
            <p:cNvSpPr/>
            <p:nvPr/>
          </p:nvSpPr>
          <p:spPr>
            <a:xfrm flipV="1">
              <a:off x="1008" y="0"/>
              <a:ext cx="0" cy="38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8" name="椭圆 15"/>
            <p:cNvSpPr/>
            <p:nvPr/>
          </p:nvSpPr>
          <p:spPr>
            <a:xfrm>
              <a:off x="990" y="371"/>
              <a:ext cx="56" cy="64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19" name="文本框 16"/>
          <p:cNvSpPr txBox="1"/>
          <p:nvPr/>
        </p:nvSpPr>
        <p:spPr>
          <a:xfrm>
            <a:off x="2274888" y="4616450"/>
            <a:ext cx="77200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由图可知，不等式①、②的解集的公共部分就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，所以这个不等式组的解集是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3" grpId="0"/>
      <p:bldP spid="12294" grpId="0"/>
      <p:bldP spid="12299" grpId="0"/>
      <p:bldP spid="123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29025"/>
          <p:cNvSpPr txBox="1"/>
          <p:nvPr/>
        </p:nvSpPr>
        <p:spPr>
          <a:xfrm>
            <a:off x="2160588" y="736600"/>
            <a:ext cx="7772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解不等式组：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15" name="组合 129034"/>
          <p:cNvGrpSpPr/>
          <p:nvPr/>
        </p:nvGrpSpPr>
        <p:grpSpPr>
          <a:xfrm>
            <a:off x="5019675" y="468313"/>
            <a:ext cx="4100513" cy="1092200"/>
            <a:chOff x="0" y="0"/>
            <a:chExt cx="2571" cy="688"/>
          </a:xfrm>
        </p:grpSpPr>
        <p:graphicFrame>
          <p:nvGraphicFramePr>
            <p:cNvPr id="13316" name="对象 13315"/>
            <p:cNvGraphicFramePr/>
            <p:nvPr/>
          </p:nvGraphicFramePr>
          <p:xfrm>
            <a:off x="0" y="0"/>
            <a:ext cx="1433" cy="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2273300" imgH="1091565" progId="Equation.DSMT4">
                    <p:embed/>
                  </p:oleObj>
                </mc:Choice>
                <mc:Fallback>
                  <p:oleObj name="" r:id="rId1" imgW="2273300" imgH="1091565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433" cy="6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17" name="矩形 129036"/>
            <p:cNvSpPr/>
            <p:nvPr/>
          </p:nvSpPr>
          <p:spPr>
            <a:xfrm>
              <a:off x="2264" y="40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矩形 129037"/>
            <p:cNvSpPr/>
            <p:nvPr/>
          </p:nvSpPr>
          <p:spPr>
            <a:xfrm>
              <a:off x="2264" y="280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9" name="文本框 129029"/>
          <p:cNvSpPr txBox="1"/>
          <p:nvPr/>
        </p:nvSpPr>
        <p:spPr>
          <a:xfrm>
            <a:off x="2208213" y="1552575"/>
            <a:ext cx="7123112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解不等式①，得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0" name="文本框 129031"/>
          <p:cNvSpPr txBox="1"/>
          <p:nvPr/>
        </p:nvSpPr>
        <p:spPr>
          <a:xfrm>
            <a:off x="5770563" y="1552575"/>
            <a:ext cx="159861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1" name="文本框 129032"/>
          <p:cNvSpPr txBox="1"/>
          <p:nvPr/>
        </p:nvSpPr>
        <p:spPr>
          <a:xfrm>
            <a:off x="2693988" y="2471738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2" name="文本框 129033"/>
          <p:cNvSpPr txBox="1"/>
          <p:nvPr/>
        </p:nvSpPr>
        <p:spPr>
          <a:xfrm>
            <a:off x="5711825" y="2471738"/>
            <a:ext cx="105092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3" name="文本框 130049"/>
          <p:cNvSpPr txBox="1"/>
          <p:nvPr/>
        </p:nvSpPr>
        <p:spPr>
          <a:xfrm>
            <a:off x="2225675" y="3325813"/>
            <a:ext cx="810260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把不等式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的解集在数轴上表示出来，如图：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24" name="组合 130067"/>
          <p:cNvGrpSpPr/>
          <p:nvPr/>
        </p:nvGrpSpPr>
        <p:grpSpPr>
          <a:xfrm>
            <a:off x="3581400" y="4743450"/>
            <a:ext cx="5029200" cy="547688"/>
            <a:chOff x="0" y="0"/>
            <a:chExt cx="3168" cy="345"/>
          </a:xfrm>
        </p:grpSpPr>
        <p:sp>
          <p:nvSpPr>
            <p:cNvPr id="13325" name="直接连接符 130051"/>
            <p:cNvSpPr/>
            <p:nvPr/>
          </p:nvSpPr>
          <p:spPr>
            <a:xfrm>
              <a:off x="480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直接连接符 130052"/>
            <p:cNvSpPr/>
            <p:nvPr/>
          </p:nvSpPr>
          <p:spPr>
            <a:xfrm>
              <a:off x="1980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直接连接符 130054"/>
            <p:cNvSpPr/>
            <p:nvPr/>
          </p:nvSpPr>
          <p:spPr>
            <a:xfrm>
              <a:off x="0" y="52"/>
              <a:ext cx="316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lg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直接连接符 130055"/>
            <p:cNvSpPr/>
            <p:nvPr/>
          </p:nvSpPr>
          <p:spPr>
            <a:xfrm>
              <a:off x="916" y="4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文本框 130057"/>
            <p:cNvSpPr txBox="1"/>
            <p:nvPr/>
          </p:nvSpPr>
          <p:spPr>
            <a:xfrm>
              <a:off x="720" y="55"/>
              <a:ext cx="3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3330" name="文本框 130058"/>
            <p:cNvSpPr txBox="1"/>
            <p:nvPr/>
          </p:nvSpPr>
          <p:spPr>
            <a:xfrm>
              <a:off x="180" y="46"/>
              <a:ext cx="58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charset="-122"/>
                </a:rPr>
                <a:t>－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3331" name="文本框 130059"/>
            <p:cNvSpPr txBox="1"/>
            <p:nvPr/>
          </p:nvSpPr>
          <p:spPr>
            <a:xfrm>
              <a:off x="1728" y="23"/>
              <a:ext cx="54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6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3332" name="直接连接符 130060"/>
          <p:cNvSpPr/>
          <p:nvPr/>
        </p:nvSpPr>
        <p:spPr>
          <a:xfrm flipV="1">
            <a:off x="4343400" y="4198938"/>
            <a:ext cx="0" cy="609600"/>
          </a:xfrm>
          <a:prstGeom prst="line">
            <a:avLst/>
          </a:prstGeom>
          <a:ln w="38100" cap="flat" cmpd="sng">
            <a:solidFill>
              <a:schemeClr val="accent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直接连接符 130061"/>
          <p:cNvSpPr/>
          <p:nvPr/>
        </p:nvSpPr>
        <p:spPr>
          <a:xfrm flipV="1">
            <a:off x="4343400" y="4198938"/>
            <a:ext cx="4267200" cy="0"/>
          </a:xfrm>
          <a:prstGeom prst="line">
            <a:avLst/>
          </a:prstGeom>
          <a:ln w="38100" cap="flat" cmpd="sng">
            <a:solidFill>
              <a:schemeClr val="accent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4" name="文本框 130063"/>
          <p:cNvSpPr txBox="1"/>
          <p:nvPr/>
        </p:nvSpPr>
        <p:spPr>
          <a:xfrm>
            <a:off x="1974850" y="5153025"/>
            <a:ext cx="78930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由图可知，不等式①、②的解集的公共部分就是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6.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所以这个不等式组的解集是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35" name="直接连接符 130064"/>
          <p:cNvSpPr/>
          <p:nvPr/>
        </p:nvSpPr>
        <p:spPr>
          <a:xfrm flipV="1">
            <a:off x="6705600" y="4432300"/>
            <a:ext cx="0" cy="341313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直接连接符 130065"/>
          <p:cNvSpPr/>
          <p:nvPr/>
        </p:nvSpPr>
        <p:spPr>
          <a:xfrm flipV="1">
            <a:off x="6705600" y="4432300"/>
            <a:ext cx="1828800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椭圆 130062"/>
          <p:cNvSpPr/>
          <p:nvPr/>
        </p:nvSpPr>
        <p:spPr>
          <a:xfrm flipH="1">
            <a:off x="4324350" y="4787900"/>
            <a:ext cx="76200" cy="10001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8" name="椭圆 130066"/>
          <p:cNvSpPr/>
          <p:nvPr/>
        </p:nvSpPr>
        <p:spPr>
          <a:xfrm flipH="1">
            <a:off x="6686550" y="4787900"/>
            <a:ext cx="76200" cy="10001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1" grpId="0"/>
      <p:bldP spid="13322" grpId="0"/>
      <p:bldP spid="13323" grpId="0"/>
      <p:bldP spid="133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31"/>
          <p:cNvSpPr/>
          <p:nvPr/>
        </p:nvSpPr>
        <p:spPr>
          <a:xfrm>
            <a:off x="1952625" y="527050"/>
            <a:ext cx="1499870" cy="54356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39" name="Rectangle 2"/>
          <p:cNvSpPr>
            <a:spLocks noGrp="1"/>
          </p:cNvSpPr>
          <p:nvPr/>
        </p:nvSpPr>
        <p:spPr>
          <a:xfrm>
            <a:off x="1981200" y="1381125"/>
            <a:ext cx="8226425" cy="7731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defTabSz="91440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解下列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不等式组：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340" name="对象 1433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35288" y="2309813"/>
          <a:ext cx="2846387" cy="131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70000" imgH="660400" progId="Equation.DSMT4">
                  <p:embed/>
                </p:oleObj>
              </mc:Choice>
              <mc:Fallback>
                <p:oleObj name="" r:id="rId1" imgW="1270000" imgH="660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5288" y="2309813"/>
                        <a:ext cx="2846387" cy="1319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文本框 2"/>
          <p:cNvSpPr txBox="1"/>
          <p:nvPr/>
        </p:nvSpPr>
        <p:spPr>
          <a:xfrm>
            <a:off x="5619750" y="2357438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2" name="文本框 3"/>
          <p:cNvSpPr txBox="1"/>
          <p:nvPr/>
        </p:nvSpPr>
        <p:spPr>
          <a:xfrm>
            <a:off x="5548313" y="3036888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3" name="TextBox 16"/>
          <p:cNvSpPr txBox="1"/>
          <p:nvPr/>
        </p:nvSpPr>
        <p:spPr>
          <a:xfrm>
            <a:off x="2001838" y="3781425"/>
            <a:ext cx="5280660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所以此不等式无解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/>
          <p:nvPr/>
        </p:nvSpPr>
        <p:spPr>
          <a:xfrm>
            <a:off x="5962650" y="83820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5962650" y="143510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5364" name="TextBox 16"/>
          <p:cNvSpPr txBox="1"/>
          <p:nvPr/>
        </p:nvSpPr>
        <p:spPr>
          <a:xfrm>
            <a:off x="2362200" y="2697163"/>
            <a:ext cx="76231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≥﹣3，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＜1，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所以此不等式组的解集为﹣3≤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365" name="对象 1536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05225" y="766763"/>
          <a:ext cx="2289175" cy="146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65835" imgH="660400" progId="Equation.DSMT4">
                  <p:embed/>
                </p:oleObj>
              </mc:Choice>
              <mc:Fallback>
                <p:oleObj name="" r:id="rId1" imgW="965835" imgH="6604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05225" y="766763"/>
                        <a:ext cx="2289175" cy="1462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6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4">
                                            <p:txEl>
                                              <p:charRg st="6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4">
                                            <p:txEl>
                                              <p:charRg st="6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95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4">
                                            <p:txEl>
                                              <p:charRg st="95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4">
                                            <p:txEl>
                                              <p:charRg st="95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14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4">
                                            <p:txEl>
                                              <p:charRg st="14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4">
                                            <p:txEl>
                                              <p:charRg st="14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/>
          <p:cNvSpPr txBox="1"/>
          <p:nvPr/>
        </p:nvSpPr>
        <p:spPr>
          <a:xfrm>
            <a:off x="6526213" y="80010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6387" name="文本框 4"/>
          <p:cNvSpPr txBox="1"/>
          <p:nvPr/>
        </p:nvSpPr>
        <p:spPr>
          <a:xfrm>
            <a:off x="6526213" y="1265238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6388" name="Rectangle 2"/>
          <p:cNvSpPr>
            <a:spLocks noGrp="1"/>
          </p:cNvSpPr>
          <p:nvPr/>
        </p:nvSpPr>
        <p:spPr>
          <a:xfrm>
            <a:off x="1882775" y="900113"/>
            <a:ext cx="8226425" cy="7731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defTabSz="914400"/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 </a:t>
            </a:r>
            <a:r>
              <a:rPr lang="zh-CN" altLang="en-US" sz="2800" b="1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不等式组               的整数解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6389" name="对象 1638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03763" y="830263"/>
          <a:ext cx="1536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85800" imgH="457200" progId="Equation.DSMT4">
                  <p:embed/>
                </p:oleObj>
              </mc:Choice>
              <mc:Fallback>
                <p:oleObj name="" r:id="rId1" imgW="685800" imgH="457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03763" y="830263"/>
                        <a:ext cx="15367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Box 16"/>
          <p:cNvSpPr txBox="1"/>
          <p:nvPr/>
        </p:nvSpPr>
        <p:spPr>
          <a:xfrm>
            <a:off x="1689100" y="1936750"/>
            <a:ext cx="7788275" cy="298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50000"/>
              </a:lnSpc>
              <a:spcAft>
                <a:spcPts val="8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  <a:spcAft>
                <a:spcPts val="8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spcAft>
                <a:spcPts val="8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所以，不等式组的解集是                   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spcAft>
                <a:spcPts val="8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因此，不等式组的整数解是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6391" name="对象 1639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24563" y="1936750"/>
          <a:ext cx="108585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81000" imgH="393700" progId="Equation.DSMT4">
                  <p:embed/>
                </p:oleObj>
              </mc:Choice>
              <mc:Fallback>
                <p:oleObj name="" r:id="rId3" imgW="3810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4563" y="1936750"/>
                        <a:ext cx="1085850" cy="900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对象 1639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78538" y="2689225"/>
          <a:ext cx="9779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342900" imgH="393700" progId="Equation.DSMT4">
                  <p:embed/>
                </p:oleObj>
              </mc:Choice>
              <mc:Fallback>
                <p:oleObj name="" r:id="rId5" imgW="3429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8538" y="2689225"/>
                        <a:ext cx="977900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3" name="对象 1639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251700" y="3378200"/>
          <a:ext cx="15398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635000" imgH="393700" progId="Equation.DSMT4">
                  <p:embed/>
                </p:oleObj>
              </mc:Choice>
              <mc:Fallback>
                <p:oleObj name="" r:id="rId7" imgW="6350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51700" y="3378200"/>
                        <a:ext cx="153987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0"/>
          <p:cNvSpPr txBox="1"/>
          <p:nvPr/>
        </p:nvSpPr>
        <p:spPr>
          <a:xfrm>
            <a:off x="1816100" y="600075"/>
            <a:ext cx="816133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【变式题】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的不等式组                                         有且只有三个整数解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的取值范围是多少？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17411" name="对象 174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20865" y="471170"/>
          <a:ext cx="2212975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054735" imgH="660400" progId="Equation.DSMT4">
                  <p:embed/>
                </p:oleObj>
              </mc:Choice>
              <mc:Fallback>
                <p:oleObj name="" r:id="rId1" imgW="1054735" imgH="6604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20865" y="471170"/>
                        <a:ext cx="2212975" cy="1277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文本框 4"/>
          <p:cNvSpPr txBox="1"/>
          <p:nvPr/>
        </p:nvSpPr>
        <p:spPr>
          <a:xfrm>
            <a:off x="9133840" y="47117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9133840" y="1081405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414" name="TextBox 16"/>
          <p:cNvSpPr txBox="1"/>
          <p:nvPr/>
        </p:nvSpPr>
        <p:spPr>
          <a:xfrm>
            <a:off x="2014538" y="2655888"/>
            <a:ext cx="8161337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＞2,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＜7+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由题意可知，不等式组的解集为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＜7+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且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的整数解为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3,4,5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因此，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＜7+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，即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6"/>
          <p:cNvSpPr txBox="1"/>
          <p:nvPr/>
        </p:nvSpPr>
        <p:spPr>
          <a:xfrm>
            <a:off x="1616075" y="698500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   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已知不等式组                      的解集为－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1,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的值为多少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35" name="Group 7"/>
          <p:cNvGrpSpPr/>
          <p:nvPr/>
        </p:nvGrpSpPr>
        <p:grpSpPr>
          <a:xfrm>
            <a:off x="4909661" y="577850"/>
            <a:ext cx="1724502" cy="976313"/>
            <a:chOff x="-14" y="0"/>
            <a:chExt cx="994" cy="615"/>
          </a:xfrm>
        </p:grpSpPr>
        <p:sp>
          <p:nvSpPr>
            <p:cNvPr id="18436" name="Text Box 8"/>
            <p:cNvSpPr txBox="1"/>
            <p:nvPr/>
          </p:nvSpPr>
          <p:spPr>
            <a:xfrm>
              <a:off x="21" y="0"/>
              <a:ext cx="91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—</a:t>
              </a:r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＜</a:t>
              </a: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437" name="Text Box 9"/>
            <p:cNvSpPr txBox="1"/>
            <p:nvPr/>
          </p:nvSpPr>
          <p:spPr>
            <a:xfrm>
              <a:off x="66" y="286"/>
              <a:ext cx="91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—2</a:t>
              </a:r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＞</a:t>
              </a:r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438" name="AutoShape 10"/>
            <p:cNvSpPr/>
            <p:nvPr/>
          </p:nvSpPr>
          <p:spPr>
            <a:xfrm>
              <a:off x="-14" y="39"/>
              <a:ext cx="68" cy="520"/>
            </a:xfrm>
            <a:prstGeom prst="leftBrace">
              <a:avLst>
                <a:gd name="adj1" fmla="val 63406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8439" name="Text Box 12"/>
          <p:cNvSpPr txBox="1"/>
          <p:nvPr/>
        </p:nvSpPr>
        <p:spPr>
          <a:xfrm>
            <a:off x="2187575" y="2422525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由不等式组得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40" name="Group 13"/>
          <p:cNvGrpSpPr/>
          <p:nvPr/>
        </p:nvGrpSpPr>
        <p:grpSpPr>
          <a:xfrm>
            <a:off x="5148263" y="2019300"/>
            <a:ext cx="1517650" cy="1384300"/>
            <a:chOff x="0" y="0"/>
            <a:chExt cx="956" cy="872"/>
          </a:xfrm>
        </p:grpSpPr>
        <p:graphicFrame>
          <p:nvGraphicFramePr>
            <p:cNvPr id="18441" name="对象 18440"/>
            <p:cNvGraphicFramePr>
              <a:graphicFrameLocks noChangeAspect="1"/>
            </p:cNvGraphicFramePr>
            <p:nvPr/>
          </p:nvGraphicFramePr>
          <p:xfrm>
            <a:off x="583" y="42"/>
            <a:ext cx="370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331470" imgH="394970" progId="Equation.DSMT4">
                    <p:embed/>
                  </p:oleObj>
                </mc:Choice>
                <mc:Fallback>
                  <p:oleObj name="" r:id="rId1" imgW="331470" imgH="39497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83" y="42"/>
                          <a:ext cx="370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442" name="Group 15"/>
            <p:cNvGrpSpPr/>
            <p:nvPr/>
          </p:nvGrpSpPr>
          <p:grpSpPr>
            <a:xfrm>
              <a:off x="0" y="0"/>
              <a:ext cx="956" cy="872"/>
              <a:chOff x="0" y="0"/>
              <a:chExt cx="956" cy="872"/>
            </a:xfrm>
          </p:grpSpPr>
          <p:sp>
            <p:nvSpPr>
              <p:cNvPr id="18443" name="Text Box 16"/>
              <p:cNvSpPr txBox="1"/>
              <p:nvPr/>
            </p:nvSpPr>
            <p:spPr>
              <a:xfrm>
                <a:off x="96" y="0"/>
                <a:ext cx="860" cy="8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x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  &lt;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x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 &gt;3+2</a:t>
                </a: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b</a:t>
                </a:r>
                <a:endPara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8444" name="AutoShape 17"/>
              <p:cNvSpPr/>
              <p:nvPr/>
            </p:nvSpPr>
            <p:spPr>
              <a:xfrm>
                <a:off x="0" y="150"/>
                <a:ext cx="96" cy="572"/>
              </a:xfrm>
              <a:prstGeom prst="leftBrace">
                <a:avLst>
                  <a:gd name="adj1" fmla="val 28991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18445" name="Text Box 18"/>
          <p:cNvSpPr txBox="1"/>
          <p:nvPr/>
        </p:nvSpPr>
        <p:spPr>
          <a:xfrm>
            <a:off x="2319338" y="3375025"/>
            <a:ext cx="57308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因为不等式组的解集为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: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1&lt;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&lt; 1 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46" name="Group 19"/>
          <p:cNvGrpSpPr/>
          <p:nvPr/>
        </p:nvGrpSpPr>
        <p:grpSpPr>
          <a:xfrm>
            <a:off x="2322513" y="3895725"/>
            <a:ext cx="2974975" cy="1171575"/>
            <a:chOff x="-40" y="0"/>
            <a:chExt cx="1874" cy="721"/>
          </a:xfrm>
        </p:grpSpPr>
        <p:sp>
          <p:nvSpPr>
            <p:cNvPr id="18447" name="Text Box 20"/>
            <p:cNvSpPr txBox="1"/>
            <p:nvPr/>
          </p:nvSpPr>
          <p:spPr>
            <a:xfrm>
              <a:off x="-40" y="176"/>
              <a:ext cx="61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所以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18448" name="Group 21"/>
            <p:cNvGrpSpPr/>
            <p:nvPr/>
          </p:nvGrpSpPr>
          <p:grpSpPr>
            <a:xfrm>
              <a:off x="737" y="0"/>
              <a:ext cx="683" cy="480"/>
              <a:chOff x="0" y="0"/>
              <a:chExt cx="683" cy="480"/>
            </a:xfrm>
          </p:grpSpPr>
          <p:graphicFrame>
            <p:nvGraphicFramePr>
              <p:cNvPr id="18449" name="对象 18448"/>
              <p:cNvGraphicFramePr>
                <a:graphicFrameLocks noChangeAspect="1"/>
              </p:cNvGraphicFramePr>
              <p:nvPr/>
            </p:nvGraphicFramePr>
            <p:xfrm>
              <a:off x="0" y="0"/>
              <a:ext cx="370" cy="4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" name="" r:id="rId3" imgW="331470" imgH="394970" progId="Equation.DSMT4">
                      <p:embed/>
                    </p:oleObj>
                  </mc:Choice>
                  <mc:Fallback>
                    <p:oleObj name="" r:id="rId3" imgW="331470" imgH="394970" progId="Equation.DSMT4">
                      <p:embed/>
                      <p:pic>
                        <p:nvPicPr>
                          <p:cNvPr id="0" name="图片 3083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370" cy="48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450" name="Text Box 23"/>
              <p:cNvSpPr txBox="1"/>
              <p:nvPr/>
            </p:nvSpPr>
            <p:spPr>
              <a:xfrm>
                <a:off x="329" y="64"/>
                <a:ext cx="354" cy="3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=1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8451" name="Text Box 24"/>
            <p:cNvSpPr txBox="1"/>
            <p:nvPr/>
          </p:nvSpPr>
          <p:spPr>
            <a:xfrm>
              <a:off x="682" y="400"/>
              <a:ext cx="115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﹣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1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452" name="AutoShape 25"/>
            <p:cNvSpPr/>
            <p:nvPr/>
          </p:nvSpPr>
          <p:spPr>
            <a:xfrm>
              <a:off x="586" y="192"/>
              <a:ext cx="48" cy="384"/>
            </a:xfrm>
            <a:prstGeom prst="leftBrace">
              <a:avLst>
                <a:gd name="adj1" fmla="val 66333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8453" name="Text Box 26"/>
          <p:cNvSpPr txBox="1"/>
          <p:nvPr/>
        </p:nvSpPr>
        <p:spPr>
          <a:xfrm>
            <a:off x="5800725" y="4181475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 ,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54" name="文本框 1"/>
          <p:cNvSpPr txBox="1"/>
          <p:nvPr/>
        </p:nvSpPr>
        <p:spPr>
          <a:xfrm>
            <a:off x="2322513" y="5359400"/>
            <a:ext cx="50657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1)=2×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3)=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uild="p"/>
      <p:bldP spid="18445" grpId="0" build="p"/>
      <p:bldP spid="18453" grpId="0" build="p"/>
      <p:bldP spid="184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3"/>
          <p:cNvSpPr/>
          <p:nvPr/>
        </p:nvSpPr>
        <p:spPr>
          <a:xfrm>
            <a:off x="2430463" y="1836738"/>
            <a:ext cx="7540625" cy="4312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×2+②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①-②×2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+8.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的值都是正数，且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>
              <a:lnSpc>
                <a:spcPct val="4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&lt;9.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的取值范围为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2291" name="对象 12290"/>
          <p:cNvGraphicFramePr>
            <a:graphicFrameLocks noChangeAspect="1"/>
          </p:cNvGraphicFramePr>
          <p:nvPr/>
        </p:nvGraphicFramePr>
        <p:xfrm>
          <a:off x="3413125" y="4692650"/>
          <a:ext cx="34131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406400" progId="Equation.DSMT4">
                  <p:embed/>
                </p:oleObj>
              </mc:Choice>
              <mc:Fallback>
                <p:oleObj name="" r:id="rId1" imgW="152400" imgH="4064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13125" y="4692650"/>
                        <a:ext cx="341313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2" name="组合 2"/>
          <p:cNvGrpSpPr/>
          <p:nvPr/>
        </p:nvGrpSpPr>
        <p:grpSpPr>
          <a:xfrm>
            <a:off x="3003550" y="3398203"/>
            <a:ext cx="3077210" cy="1383982"/>
            <a:chOff x="0" y="-1"/>
            <a:chExt cx="4845" cy="2180"/>
          </a:xfrm>
        </p:grpSpPr>
        <p:sp>
          <p:nvSpPr>
            <p:cNvPr id="12293" name="矩形 2"/>
            <p:cNvSpPr/>
            <p:nvPr/>
          </p:nvSpPr>
          <p:spPr>
            <a:xfrm>
              <a:off x="510" y="-1"/>
              <a:ext cx="4335" cy="21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-1&gt;0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 algn="just"/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+8&gt;0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 algn="just"/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-1&lt;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+8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294" name="左大括号 7"/>
            <p:cNvSpPr/>
            <p:nvPr/>
          </p:nvSpPr>
          <p:spPr>
            <a:xfrm>
              <a:off x="0" y="244"/>
              <a:ext cx="415" cy="1732"/>
            </a:xfrm>
            <a:prstGeom prst="leftBrace">
              <a:avLst>
                <a:gd name="adj1" fmla="val 8327"/>
                <a:gd name="adj2" fmla="val 50000"/>
              </a:avLst>
            </a:prstGeom>
            <a:noFill/>
            <a:ln w="25400" cap="flat" cmpd="sng">
              <a:solidFill>
                <a:srgbClr val="FF3C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914400" eaLnBrk="0" hangingPunct="0"/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2295" name="对象 12294"/>
          <p:cNvGraphicFramePr>
            <a:graphicFrameLocks noChangeAspect="1"/>
          </p:cNvGraphicFramePr>
          <p:nvPr/>
        </p:nvGraphicFramePr>
        <p:xfrm>
          <a:off x="5383213" y="5383213"/>
          <a:ext cx="3413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2400" imgH="406400" progId="Equation.DSMT4">
                  <p:embed/>
                </p:oleObj>
              </mc:Choice>
              <mc:Fallback>
                <p:oleObj name="" r:id="rId3" imgW="152400" imgH="4064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83213" y="5383213"/>
                        <a:ext cx="341312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6" name="组合 7"/>
          <p:cNvGrpSpPr/>
          <p:nvPr/>
        </p:nvGrpSpPr>
        <p:grpSpPr>
          <a:xfrm>
            <a:off x="1951038" y="190500"/>
            <a:ext cx="8020050" cy="1712748"/>
            <a:chOff x="0" y="0"/>
            <a:chExt cx="8019857" cy="1711892"/>
          </a:xfrm>
        </p:grpSpPr>
        <p:sp>
          <p:nvSpPr>
            <p:cNvPr id="12297" name="矩形 1"/>
            <p:cNvSpPr/>
            <p:nvPr/>
          </p:nvSpPr>
          <p:spPr>
            <a:xfrm>
              <a:off x="0" y="328919"/>
              <a:ext cx="8019857" cy="13829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eaLnBrk="0" hangingPunct="0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5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已知方程组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 defTabSz="914400" eaLnBrk="0" hangingPunct="0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的解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的值都是正数，且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&lt;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，求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m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的取值范围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12298" name="组合 6"/>
            <p:cNvGrpSpPr/>
            <p:nvPr/>
          </p:nvGrpSpPr>
          <p:grpSpPr>
            <a:xfrm>
              <a:off x="2774883" y="0"/>
              <a:ext cx="2572958" cy="1296022"/>
              <a:chOff x="0" y="0"/>
              <a:chExt cx="2572958" cy="1296022"/>
            </a:xfrm>
          </p:grpSpPr>
          <p:sp>
            <p:nvSpPr>
              <p:cNvPr id="12299" name="矩形 3"/>
              <p:cNvSpPr/>
              <p:nvPr/>
            </p:nvSpPr>
            <p:spPr>
              <a:xfrm>
                <a:off x="205735" y="0"/>
                <a:ext cx="2367223" cy="12960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defTabSz="914400" eaLnBrk="0" hangingPunct="0">
                  <a:lnSpc>
                    <a:spcPct val="14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2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x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+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y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=5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m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+6	①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 defTabSz="914400" eaLnBrk="0" hangingPunct="0">
                  <a:lnSpc>
                    <a:spcPct val="140000"/>
                  </a:lnSpc>
                </a:pP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x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-2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y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=-17	②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00" name="左大括号 13"/>
              <p:cNvSpPr/>
              <p:nvPr/>
            </p:nvSpPr>
            <p:spPr>
              <a:xfrm>
                <a:off x="0" y="366848"/>
                <a:ext cx="205100" cy="722269"/>
              </a:xfrm>
              <a:prstGeom prst="leftBrace">
                <a:avLst>
                  <a:gd name="adj1" fmla="val 8331"/>
                  <a:gd name="adj2" fmla="val 50000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914400" eaLnBrk="0" hangingPunct="0"/>
                <a:endParaRPr lang="zh-CN" altLang="en-US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03"/>
          <p:cNvSpPr txBox="1"/>
          <p:nvPr/>
        </p:nvSpPr>
        <p:spPr>
          <a:xfrm>
            <a:off x="1844675" y="644525"/>
            <a:ext cx="8331200" cy="1537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                              的最大整数解为（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	  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	 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	 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5819775" y="45720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508" name="文本框 4"/>
          <p:cNvSpPr txBox="1"/>
          <p:nvPr/>
        </p:nvSpPr>
        <p:spPr>
          <a:xfrm>
            <a:off x="5819775" y="105410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509" name="文本框 2"/>
          <p:cNvSpPr txBox="1"/>
          <p:nvPr/>
        </p:nvSpPr>
        <p:spPr>
          <a:xfrm>
            <a:off x="2562225" y="2447925"/>
            <a:ext cx="7613650" cy="3938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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则不等式组的解集为﹣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则不等式组的最大整数解为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故选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9361488" y="78105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1511" name="对象 215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52850" y="514350"/>
          <a:ext cx="1943100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130300" imgH="457200" progId="Equation.DSMT4">
                  <p:embed/>
                </p:oleObj>
              </mc:Choice>
              <mc:Fallback>
                <p:oleObj name="" r:id="rId1" imgW="1130300" imgH="4572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52850" y="514350"/>
                        <a:ext cx="1943100" cy="1058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1543685" y="1905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对象 1"/>
          <p:cNvGraphicFramePr>
            <a:graphicFrameLocks noChangeAspect="1"/>
          </p:cNvGraphicFramePr>
          <p:nvPr/>
        </p:nvGraphicFramePr>
        <p:xfrm>
          <a:off x="1766570" y="482600"/>
          <a:ext cx="8764270" cy="158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267825" imgH="1600200" progId="Word.Document.12">
                  <p:embed/>
                </p:oleObj>
              </mc:Choice>
              <mc:Fallback>
                <p:oleObj name="" r:id="rId1" imgW="9267825" imgH="160020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6570" y="482600"/>
                        <a:ext cx="8764270" cy="1583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795385" y="482600"/>
            <a:ext cx="461963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B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0483" name="文本框 101"/>
          <p:cNvSpPr txBox="1"/>
          <p:nvPr/>
        </p:nvSpPr>
        <p:spPr>
          <a:xfrm>
            <a:off x="1957388" y="2301240"/>
            <a:ext cx="82772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对于不等式组                                   下列说法正确的是（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．此不等式组无解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．此不等式组有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个整数解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．此不等式组的负整数解是﹣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．此不等式组的解集是﹣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0484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6129338" y="5685790"/>
            <a:ext cx="285750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3"/>
          <p:cNvSpPr txBox="1"/>
          <p:nvPr/>
        </p:nvSpPr>
        <p:spPr>
          <a:xfrm>
            <a:off x="6823075" y="2164715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0486" name="文本框 4"/>
          <p:cNvSpPr txBox="1"/>
          <p:nvPr/>
        </p:nvSpPr>
        <p:spPr>
          <a:xfrm>
            <a:off x="6823075" y="2761615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0487" name="文本框 6"/>
          <p:cNvSpPr txBox="1"/>
          <p:nvPr/>
        </p:nvSpPr>
        <p:spPr>
          <a:xfrm>
            <a:off x="2921000" y="3156903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20488" name="对象 2048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19625" y="2094865"/>
          <a:ext cx="209867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1066800" imgH="635000" progId="Equation.DSMT4">
                  <p:embed/>
                </p:oleObj>
              </mc:Choice>
              <mc:Fallback>
                <p:oleObj name="" r:id="rId4" imgW="1066800" imgH="6350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9625" y="2094865"/>
                        <a:ext cx="2098675" cy="1111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4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4"/>
          <p:cNvSpPr txBox="1"/>
          <p:nvPr/>
        </p:nvSpPr>
        <p:spPr>
          <a:xfrm>
            <a:off x="1803400" y="450850"/>
            <a:ext cx="8585200" cy="2830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若关于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的不等式组                              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个整数解，则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的取值范围是（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	      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	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4≤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	     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7110413" y="27146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7110413" y="86995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3" name="文本框 2"/>
          <p:cNvSpPr txBox="1"/>
          <p:nvPr/>
        </p:nvSpPr>
        <p:spPr>
          <a:xfrm>
            <a:off x="1862138" y="3111500"/>
            <a:ext cx="840581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≥1+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因为不等式组有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个整数解，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且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的整数解为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+1≤-2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，即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文本框 6"/>
          <p:cNvSpPr txBox="1"/>
          <p:nvPr/>
        </p:nvSpPr>
        <p:spPr>
          <a:xfrm>
            <a:off x="5156200" y="133985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2535" name="对象 2253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357813" y="365125"/>
          <a:ext cx="1547812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47700" imgH="457200" progId="Equation.DSMT4">
                  <p:embed/>
                </p:oleObj>
              </mc:Choice>
              <mc:Fallback>
                <p:oleObj name="" r:id="rId1" imgW="647700" imgH="457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57813" y="365125"/>
                        <a:ext cx="1547812" cy="974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6"/>
          <p:cNvSpPr txBox="1"/>
          <p:nvPr/>
        </p:nvSpPr>
        <p:spPr>
          <a:xfrm>
            <a:off x="1808163" y="550863"/>
            <a:ext cx="843121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如果不等式组                       的解集是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，那么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为（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	    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	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     	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5962650" y="514350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3556" name="文本框 4"/>
          <p:cNvSpPr txBox="1"/>
          <p:nvPr/>
        </p:nvSpPr>
        <p:spPr>
          <a:xfrm>
            <a:off x="5962650" y="103346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3557" name="文本框 2"/>
          <p:cNvSpPr txBox="1"/>
          <p:nvPr/>
        </p:nvSpPr>
        <p:spPr>
          <a:xfrm>
            <a:off x="1812925" y="2376488"/>
            <a:ext cx="8566150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因为不等式组的解集是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＞﹣1，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=-1 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舍去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+2=-1,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=-3,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故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=-3.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8" name="文本框 5"/>
          <p:cNvSpPr txBox="1"/>
          <p:nvPr/>
        </p:nvSpPr>
        <p:spPr>
          <a:xfrm>
            <a:off x="3022600" y="138112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23559" name="对象 2355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556125" y="550863"/>
          <a:ext cx="140652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73100" imgH="457200" progId="Equation.DSMT4">
                  <p:embed/>
                </p:oleObj>
              </mc:Choice>
              <mc:Fallback>
                <p:oleObj name="" r:id="rId1" imgW="673100" imgH="4572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56125" y="550863"/>
                        <a:ext cx="1406525" cy="89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对象 1"/>
          <p:cNvGraphicFramePr>
            <a:graphicFrameLocks noChangeAspect="1"/>
          </p:cNvGraphicFramePr>
          <p:nvPr/>
        </p:nvGraphicFramePr>
        <p:xfrm>
          <a:off x="1891506" y="242729"/>
          <a:ext cx="7832725" cy="218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839075" imgH="2190750" progId="Word.Document.12">
                  <p:embed/>
                </p:oleObj>
              </mc:Choice>
              <mc:Fallback>
                <p:oleObj name="" r:id="rId1" imgW="7839075" imgH="2190750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1506" y="242729"/>
                        <a:ext cx="7832725" cy="2189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039938" y="2575878"/>
            <a:ext cx="7164388" cy="2030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8480" indent="-538480"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解：由</a:t>
            </a:r>
            <a:r>
              <a:rPr lang="zh-CN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x</a:t>
            </a: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；由</a:t>
            </a:r>
            <a:r>
              <a:rPr lang="zh-CN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x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≤2.</a:t>
            </a:r>
            <a:endParaRPr lang="zh-CN" altLang="zh-CN" sz="28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所以原不等式组的解集为－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x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≤2.</a:t>
            </a:r>
            <a:endParaRPr lang="zh-CN" altLang="zh-CN" sz="28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在数轴上表示解集如图所示．</a:t>
            </a:r>
            <a:endParaRPr lang="zh-CN" altLang="zh-CN" sz="2800" dirty="0">
              <a:latin typeface="宋体" panose="02010600030101010101" pitchFamily="2" charset="-122"/>
              <a:ea typeface="Courier New" panose="02070309020205020404" pitchFamily="49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933" y="4750699"/>
            <a:ext cx="4392970" cy="92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对象 1"/>
          <p:cNvGraphicFramePr>
            <a:graphicFrameLocks noChangeAspect="1"/>
          </p:cNvGraphicFramePr>
          <p:nvPr/>
        </p:nvGraphicFramePr>
        <p:xfrm>
          <a:off x="1767364" y="248603"/>
          <a:ext cx="8800465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848600" imgH="2000250" progId="Word.Document.12">
                  <p:embed/>
                </p:oleObj>
              </mc:Choice>
              <mc:Fallback>
                <p:oleObj name="" r:id="rId1" imgW="7848600" imgH="2000250" progId="Word.Document.12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7364" y="248603"/>
                        <a:ext cx="8800465" cy="223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90725" y="1773238"/>
          <a:ext cx="5324475" cy="277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324475" imgH="2790825" progId="Word.Document.12">
                  <p:embed/>
                </p:oleObj>
              </mc:Choice>
              <mc:Fallback>
                <p:oleObj name="" r:id="rId3" imgW="5324475" imgH="2790825" progId="Word.Document.12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725" y="1773238"/>
                        <a:ext cx="5324475" cy="2778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1863725" y="536575"/>
            <a:ext cx="81121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8.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在关于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、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的方程组              中，未知数满足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≥0，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＞0，求</a:t>
            </a:r>
            <a:r>
              <a:rPr lang="zh-C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的取值范围并在数轴上应表示出来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5" name="文本框 11"/>
          <p:cNvSpPr txBox="1"/>
          <p:nvPr/>
        </p:nvSpPr>
        <p:spPr>
          <a:xfrm>
            <a:off x="7632700" y="43275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3316" name="文本框 12"/>
          <p:cNvSpPr txBox="1"/>
          <p:nvPr/>
        </p:nvSpPr>
        <p:spPr>
          <a:xfrm>
            <a:off x="7632700" y="951865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809750" y="2566353"/>
            <a:ext cx="857408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解：①×2﹣②得   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+6，即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把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+2代入②得 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=3﹣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由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≥0，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＞0，得到                   即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graphicFrame>
        <p:nvGraphicFramePr>
          <p:cNvPr id="13318" name="对象 1331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922963" y="3803015"/>
          <a:ext cx="16525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11200" imgH="457200" progId="Equation.DSMT4">
                  <p:embed/>
                </p:oleObj>
              </mc:Choice>
              <mc:Fallback>
                <p:oleObj name="" r:id="rId1" imgW="711200" imgH="4572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22963" y="3803015"/>
                        <a:ext cx="1652587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对象 1331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91488" y="3803015"/>
          <a:ext cx="135731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84200" imgH="457200" progId="Equation.DSMT4">
                  <p:embed/>
                </p:oleObj>
              </mc:Choice>
              <mc:Fallback>
                <p:oleObj name="" r:id="rId3" imgW="584200" imgH="4572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91488" y="3803015"/>
                        <a:ext cx="1357312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0" name="图片24" descr="菁优网：http://www.jyeoo.co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3" y="5211128"/>
            <a:ext cx="3590925" cy="6937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321" name="对象 133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89613" y="448628"/>
          <a:ext cx="1890712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1016635" imgH="457200" progId="Equation.DSMT4">
                  <p:embed/>
                </p:oleObj>
              </mc:Choice>
              <mc:Fallback>
                <p:oleObj name="" r:id="rId6" imgW="1016635" imgH="4572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9613" y="448628"/>
                        <a:ext cx="1890712" cy="949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37097" y="8932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aphicFrame>
        <p:nvGraphicFramePr>
          <p:cNvPr id="24579" name="表格 24578"/>
          <p:cNvGraphicFramePr/>
          <p:nvPr>
            <p:custDataLst>
              <p:tags r:id="rId1"/>
            </p:custDataLst>
          </p:nvPr>
        </p:nvGraphicFramePr>
        <p:xfrm>
          <a:off x="2076450" y="1362075"/>
          <a:ext cx="8001000" cy="5003800"/>
        </p:xfrm>
        <a:graphic>
          <a:graphicData uri="http://schemas.openxmlformats.org/drawingml/2006/table">
            <a:tbl>
              <a:tblPr/>
              <a:tblGrid>
                <a:gridCol w="3097530"/>
                <a:gridCol w="2236470"/>
                <a:gridCol w="2667000"/>
              </a:tblGrid>
              <a:tr h="595313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不等式组 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(a＞b)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解集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规律（口诀）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200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3312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675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05" name="对象 2460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44788" y="1931988"/>
          <a:ext cx="15811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406400" imgH="457835" progId="Equation.DSMT4">
                  <p:embed/>
                </p:oleObj>
              </mc:Choice>
              <mc:Fallback>
                <p:oleObj name="" r:id="rId2" imgW="406400" imgH="4578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44788" y="1931988"/>
                        <a:ext cx="1581150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06" name="对象 2460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44788" y="3081338"/>
          <a:ext cx="15811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406400" imgH="457835" progId="Equation.DSMT4">
                  <p:embed/>
                </p:oleObj>
              </mc:Choice>
              <mc:Fallback>
                <p:oleObj name="" r:id="rId4" imgW="406400" imgH="457835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44788" y="3081338"/>
                        <a:ext cx="1581150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07" name="对象 2460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44788" y="4162425"/>
          <a:ext cx="15811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406400" imgH="457835" progId="Equation.DSMT4">
                  <p:embed/>
                </p:oleObj>
              </mc:Choice>
              <mc:Fallback>
                <p:oleObj name="" r:id="rId6" imgW="406400" imgH="45783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4788" y="4162425"/>
                        <a:ext cx="1581150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08" name="对象 2460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44788" y="5311775"/>
          <a:ext cx="15811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8" imgW="406400" imgH="457835" progId="Equation.DSMT4">
                  <p:embed/>
                </p:oleObj>
              </mc:Choice>
              <mc:Fallback>
                <p:oleObj name="" r:id="rId8" imgW="406400" imgH="457835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4788" y="5311775"/>
                        <a:ext cx="1581150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09" name="文本框 19"/>
          <p:cNvSpPr txBox="1"/>
          <p:nvPr/>
        </p:nvSpPr>
        <p:spPr>
          <a:xfrm>
            <a:off x="5749925" y="2247900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10" name="文本框 8"/>
          <p:cNvSpPr txBox="1"/>
          <p:nvPr/>
        </p:nvSpPr>
        <p:spPr>
          <a:xfrm>
            <a:off x="5749925" y="3311525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11" name="文本框 10"/>
          <p:cNvSpPr txBox="1"/>
          <p:nvPr/>
        </p:nvSpPr>
        <p:spPr>
          <a:xfrm>
            <a:off x="5414963" y="4476750"/>
            <a:ext cx="168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12" name="文本框 11"/>
          <p:cNvSpPr txBox="1"/>
          <p:nvPr/>
        </p:nvSpPr>
        <p:spPr>
          <a:xfrm>
            <a:off x="5749925" y="5626100"/>
            <a:ext cx="168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无解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13" name="文本框 20"/>
          <p:cNvSpPr txBox="1"/>
          <p:nvPr/>
        </p:nvSpPr>
        <p:spPr>
          <a:xfrm>
            <a:off x="7832725" y="22479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同大取大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614" name="文本框 12"/>
          <p:cNvSpPr txBox="1"/>
          <p:nvPr/>
        </p:nvSpPr>
        <p:spPr>
          <a:xfrm>
            <a:off x="7832725" y="33115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同小取小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615" name="文本框 13"/>
          <p:cNvSpPr txBox="1"/>
          <p:nvPr/>
        </p:nvSpPr>
        <p:spPr>
          <a:xfrm>
            <a:off x="7725410" y="4264025"/>
            <a:ext cx="19608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大小、小大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中间找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616" name="文本框 14"/>
          <p:cNvSpPr txBox="1"/>
          <p:nvPr/>
        </p:nvSpPr>
        <p:spPr>
          <a:xfrm>
            <a:off x="7654767" y="5311775"/>
            <a:ext cx="19608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大大、小小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无处找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617" name="文本框 15"/>
          <p:cNvSpPr txBox="1"/>
          <p:nvPr/>
        </p:nvSpPr>
        <p:spPr>
          <a:xfrm>
            <a:off x="2000250" y="822325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不等式组的解集：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9" grpId="0"/>
      <p:bldP spid="24610" grpId="0"/>
      <p:bldP spid="24611" grpId="0"/>
      <p:bldP spid="24612" grpId="0"/>
      <p:bldP spid="24613" grpId="0"/>
      <p:bldP spid="24614" grpId="0"/>
      <p:bldP spid="24615" grpId="0"/>
      <p:bldP spid="246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2065179"/>
            <a:ext cx="8280400" cy="22879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1.熟练并正确地解出一元一次不等式组.（重点）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2.灵活运用口诀法确定一元一次不等式组的解集.（重、难点）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38935" y="1123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3" name="圆角矩形 31"/>
          <p:cNvSpPr/>
          <p:nvPr/>
        </p:nvSpPr>
        <p:spPr>
          <a:xfrm>
            <a:off x="2100263" y="993775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2100263" y="1709738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2171700" y="3000375"/>
            <a:ext cx="80708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&lt;3.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在数轴上表示不等式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的解集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5126" name="组合 1"/>
          <p:cNvGrpSpPr/>
          <p:nvPr/>
        </p:nvGrpSpPr>
        <p:grpSpPr>
          <a:xfrm>
            <a:off x="3571875" y="1312863"/>
            <a:ext cx="3459163" cy="1322075"/>
            <a:chOff x="0" y="0"/>
            <a:chExt cx="5447" cy="2081"/>
          </a:xfrm>
        </p:grpSpPr>
        <p:sp>
          <p:nvSpPr>
            <p:cNvPr id="5127" name="文本框 22529"/>
            <p:cNvSpPr txBox="1"/>
            <p:nvPr/>
          </p:nvSpPr>
          <p:spPr>
            <a:xfrm>
              <a:off x="0" y="0"/>
              <a:ext cx="4200" cy="20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-1</a:t>
              </a:r>
              <a:r>
                <a:rPr lang="en-US" altLang="zh-CN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-2</a:t>
              </a:r>
              <a:endPara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r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+8</a:t>
              </a:r>
              <a:r>
                <a:rPr lang="en-US" altLang="zh-CN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&gt;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-1</a:t>
              </a:r>
              <a:endPara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8" name="文本框 22533"/>
            <p:cNvSpPr txBox="1"/>
            <p:nvPr/>
          </p:nvSpPr>
          <p:spPr>
            <a:xfrm>
              <a:off x="3515" y="224"/>
              <a:ext cx="19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9" name="文本框 22534"/>
            <p:cNvSpPr txBox="1"/>
            <p:nvPr/>
          </p:nvSpPr>
          <p:spPr>
            <a:xfrm>
              <a:off x="3287" y="1244"/>
              <a:ext cx="216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0" name="左大括号 22532"/>
            <p:cNvSpPr/>
            <p:nvPr/>
          </p:nvSpPr>
          <p:spPr>
            <a:xfrm>
              <a:off x="1472" y="339"/>
              <a:ext cx="120" cy="1440"/>
            </a:xfrm>
            <a:prstGeom prst="leftBrace">
              <a:avLst>
                <a:gd name="adj1" fmla="val 10000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1" name="组合 2"/>
          <p:cNvGrpSpPr/>
          <p:nvPr/>
        </p:nvGrpSpPr>
        <p:grpSpPr>
          <a:xfrm>
            <a:off x="3194050" y="5126038"/>
            <a:ext cx="4419600" cy="827087"/>
            <a:chOff x="0" y="0"/>
            <a:chExt cx="2784" cy="521"/>
          </a:xfrm>
        </p:grpSpPr>
        <p:sp>
          <p:nvSpPr>
            <p:cNvPr id="5132" name="直接连接符 3"/>
            <p:cNvSpPr/>
            <p:nvPr/>
          </p:nvSpPr>
          <p:spPr>
            <a:xfrm>
              <a:off x="0" y="240"/>
              <a:ext cx="2784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triangl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sp>
        <p:sp>
          <p:nvSpPr>
            <p:cNvPr id="5133" name="椭圆 4"/>
            <p:cNvSpPr/>
            <p:nvPr/>
          </p:nvSpPr>
          <p:spPr>
            <a:xfrm>
              <a:off x="720" y="192"/>
              <a:ext cx="48" cy="4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椭圆 6"/>
            <p:cNvSpPr/>
            <p:nvPr/>
          </p:nvSpPr>
          <p:spPr>
            <a:xfrm>
              <a:off x="1632" y="192"/>
              <a:ext cx="48" cy="4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直接连接符 7"/>
            <p:cNvSpPr/>
            <p:nvPr/>
          </p:nvSpPr>
          <p:spPr>
            <a:xfrm>
              <a:off x="741" y="0"/>
              <a:ext cx="0" cy="192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sp>
        <p:sp>
          <p:nvSpPr>
            <p:cNvPr id="5136" name="直接连接符 9"/>
            <p:cNvSpPr/>
            <p:nvPr/>
          </p:nvSpPr>
          <p:spPr>
            <a:xfrm>
              <a:off x="741" y="0"/>
              <a:ext cx="1728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sp>
        <p:sp>
          <p:nvSpPr>
            <p:cNvPr id="5137" name="直接连接符 10"/>
            <p:cNvSpPr/>
            <p:nvPr/>
          </p:nvSpPr>
          <p:spPr>
            <a:xfrm>
              <a:off x="1656" y="48"/>
              <a:ext cx="0" cy="144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sp>
        <p:sp>
          <p:nvSpPr>
            <p:cNvPr id="5138" name="直接连接符 11"/>
            <p:cNvSpPr/>
            <p:nvPr/>
          </p:nvSpPr>
          <p:spPr>
            <a:xfrm>
              <a:off x="168" y="48"/>
              <a:ext cx="1488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sp>
        <p:sp>
          <p:nvSpPr>
            <p:cNvPr id="5139" name="文本框 12"/>
            <p:cNvSpPr txBox="1"/>
            <p:nvPr/>
          </p:nvSpPr>
          <p:spPr>
            <a:xfrm>
              <a:off x="288" y="192"/>
              <a:ext cx="57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0" name="文本框 13"/>
            <p:cNvSpPr txBox="1"/>
            <p:nvPr/>
          </p:nvSpPr>
          <p:spPr>
            <a:xfrm>
              <a:off x="1152" y="192"/>
              <a:ext cx="67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1" name="文本框 14"/>
          <p:cNvSpPr txBox="1"/>
          <p:nvPr/>
        </p:nvSpPr>
        <p:spPr>
          <a:xfrm>
            <a:off x="2884488" y="6040438"/>
            <a:ext cx="5987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所以这个不等式组的解集是  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/>
          <p:nvPr/>
        </p:nvSpPr>
        <p:spPr>
          <a:xfrm>
            <a:off x="1949450" y="822325"/>
            <a:ext cx="830738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上述解不等式组的过程是通过数轴寻找解集，这需要在数轴上画出解集，会不会太麻烦，有没有更有效的方法？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Box 3"/>
          <p:cNvSpPr txBox="1"/>
          <p:nvPr/>
        </p:nvSpPr>
        <p:spPr>
          <a:xfrm>
            <a:off x="4768850" y="3200400"/>
            <a:ext cx="20050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口诀法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57680" y="2114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33880" y="109728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解较复杂的一元一次不等式组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170" name="Rectangle 3"/>
          <p:cNvSpPr>
            <a:spLocks noGrp="1"/>
          </p:cNvSpPr>
          <p:nvPr/>
        </p:nvSpPr>
        <p:spPr>
          <a:xfrm>
            <a:off x="2563813" y="1735138"/>
            <a:ext cx="7775575" cy="4359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l" defTabSz="91440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aseline="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400" baseline="0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171" name="Object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813" y="4224338"/>
            <a:ext cx="6119812" cy="100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12"/>
          <p:cNvSpPr/>
          <p:nvPr/>
        </p:nvSpPr>
        <p:spPr>
          <a:xfrm>
            <a:off x="1939925" y="1725136"/>
            <a:ext cx="8027988" cy="21583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0" eaLnBrk="0" hangingPunct="0">
              <a:lnSpc>
                <a:spcPct val="120000"/>
              </a:lnSpc>
              <a:tabLst>
                <a:tab pos="533400" algn="l"/>
              </a:tabLst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交流：</a:t>
            </a:r>
            <a:endParaRPr lang="zh-CN" altLang="en-US" sz="2800" dirty="0">
              <a:solidFill>
                <a:srgbClr val="008080"/>
              </a:solidFill>
              <a:latin typeface="Times New Roman" panose="02020603050405020304" pitchFamily="18" charset="0"/>
              <a:ea typeface="黑体" panose="02010609060101010101" charset="-122"/>
              <a:sym typeface="Times New Roman" panose="02020603050405020304" pitchFamily="18" charset="0"/>
            </a:endParaRPr>
          </a:p>
          <a:p>
            <a:pPr defTabSz="0" eaLnBrk="0" hangingPunct="0">
              <a:lnSpc>
                <a:spcPct val="120000"/>
              </a:lnSpc>
              <a:buAutoNum type="arabicPeriod"/>
              <a:tabLst>
                <a:tab pos="533400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说一说不等式的解集有哪几种情况？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Times New Roman" panose="02020603050405020304" pitchFamily="18" charset="0"/>
            </a:endParaRPr>
          </a:p>
          <a:p>
            <a:pPr defTabSz="0" eaLnBrk="0" hangingPunct="0">
              <a:lnSpc>
                <a:spcPct val="120000"/>
              </a:lnSpc>
              <a:tabLst>
                <a:tab pos="533400" algn="l"/>
              </a:tabLst>
            </a:pP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Times New Roman" panose="02020603050405020304" pitchFamily="18" charset="0"/>
            </a:endParaRPr>
          </a:p>
          <a:p>
            <a:pPr defTabSz="0" eaLnBrk="0" hangingPunct="0">
              <a:lnSpc>
                <a:spcPct val="120000"/>
              </a:lnSpc>
              <a:tabLst>
                <a:tab pos="5334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假设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&lt;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Tahoma" panose="020B0604030504040204" pitchFamily="2" charset="0"/>
              </a:rPr>
              <a:t>你能很快说出下列不等式组的解集吗？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sym typeface="Tahoma" panose="020B06040305040402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对象 17418"/>
          <p:cNvGraphicFramePr>
            <a:graphicFrameLocks noChangeAspect="1"/>
          </p:cNvGraphicFramePr>
          <p:nvPr/>
        </p:nvGraphicFramePr>
        <p:xfrm>
          <a:off x="3895725" y="2681288"/>
          <a:ext cx="2954338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266950" imgH="552450" progId="PBrush">
                  <p:embed/>
                </p:oleObj>
              </mc:Choice>
              <mc:Fallback>
                <p:oleObj name="" r:id="rId1" imgW="2266950" imgH="552450" progId="PBrus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23820"/>
                      <a:stretch>
                        <a:fillRect/>
                      </a:stretch>
                    </p:blipFill>
                    <p:spPr>
                      <a:xfrm>
                        <a:off x="3895725" y="2681288"/>
                        <a:ext cx="2954338" cy="1027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对象 17419"/>
          <p:cNvGraphicFramePr>
            <a:graphicFrameLocks noChangeAspect="1"/>
          </p:cNvGraphicFramePr>
          <p:nvPr/>
        </p:nvGraphicFramePr>
        <p:xfrm>
          <a:off x="5740400" y="2770188"/>
          <a:ext cx="12144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266950" imgH="552450" progId="PBrush">
                  <p:embed/>
                </p:oleObj>
              </mc:Choice>
              <mc:Fallback>
                <p:oleObj name="" r:id="rId3" imgW="2266950" imgH="552450" progId="PBrush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71463" b="58632"/>
                      <a:stretch>
                        <a:fillRect/>
                      </a:stretch>
                    </p:blipFill>
                    <p:spPr>
                      <a:xfrm>
                        <a:off x="5740400" y="2770188"/>
                        <a:ext cx="1214438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文本框 17422"/>
          <p:cNvSpPr txBox="1"/>
          <p:nvPr/>
        </p:nvSpPr>
        <p:spPr>
          <a:xfrm>
            <a:off x="1905000" y="444500"/>
            <a:ext cx="4883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求下列不等式组的解集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197" name="对象 8196"/>
          <p:cNvGraphicFramePr>
            <a:graphicFrameLocks noChangeAspect="1"/>
          </p:cNvGraphicFramePr>
          <p:nvPr/>
        </p:nvGraphicFramePr>
        <p:xfrm>
          <a:off x="1879600" y="1320800"/>
          <a:ext cx="1195388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622935" imgH="457835" progId="Equations">
                  <p:embed/>
                </p:oleObj>
              </mc:Choice>
              <mc:Fallback>
                <p:oleObj name="" r:id="rId5" imgW="622935" imgH="457835" progId="Equations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9600" y="1320800"/>
                        <a:ext cx="1195388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对象 8197"/>
          <p:cNvGraphicFramePr>
            <a:graphicFrameLocks noChangeAspect="1"/>
          </p:cNvGraphicFramePr>
          <p:nvPr/>
        </p:nvGraphicFramePr>
        <p:xfrm>
          <a:off x="1825625" y="2930525"/>
          <a:ext cx="141922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737870" imgH="457835" progId="Equations">
                  <p:embed/>
                </p:oleObj>
              </mc:Choice>
              <mc:Fallback>
                <p:oleObj name="" r:id="rId7" imgW="737870" imgH="457835" progId="Equations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25625" y="2930525"/>
                        <a:ext cx="1419225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199" name="组合 17427"/>
          <p:cNvGrpSpPr/>
          <p:nvPr/>
        </p:nvGrpSpPr>
        <p:grpSpPr>
          <a:xfrm>
            <a:off x="3119438" y="1706563"/>
            <a:ext cx="4203700" cy="515938"/>
            <a:chOff x="0" y="0"/>
            <a:chExt cx="2648" cy="325"/>
          </a:xfrm>
        </p:grpSpPr>
        <p:graphicFrame>
          <p:nvGraphicFramePr>
            <p:cNvPr id="8200" name="对象 17428"/>
            <p:cNvGraphicFramePr>
              <a:graphicFrameLocks noChangeAspect="1"/>
            </p:cNvGraphicFramePr>
            <p:nvPr/>
          </p:nvGraphicFramePr>
          <p:xfrm>
            <a:off x="0" y="0"/>
            <a:ext cx="2648" cy="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9" imgW="1666875" imgH="238125" progId="PBrush">
                    <p:embed/>
                  </p:oleObj>
                </mc:Choice>
                <mc:Fallback>
                  <p:oleObj name="" r:id="rId9" imgW="1666875" imgH="238125" progId="PBrush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648" cy="1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201" name="组合 17429"/>
            <p:cNvGrpSpPr/>
            <p:nvPr/>
          </p:nvGrpSpPr>
          <p:grpSpPr>
            <a:xfrm>
              <a:off x="296" y="59"/>
              <a:ext cx="2166" cy="266"/>
              <a:chOff x="0" y="0"/>
              <a:chExt cx="2166" cy="266"/>
            </a:xfrm>
          </p:grpSpPr>
          <p:sp>
            <p:nvSpPr>
              <p:cNvPr id="8202" name="文本框 17430"/>
              <p:cNvSpPr txBox="1"/>
              <p:nvPr/>
            </p:nvSpPr>
            <p:spPr>
              <a:xfrm>
                <a:off x="0" y="37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文本框 17431"/>
              <p:cNvSpPr txBox="1"/>
              <p:nvPr/>
            </p:nvSpPr>
            <p:spPr>
              <a:xfrm>
                <a:off x="1556" y="11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4" name="文本框 17432"/>
              <p:cNvSpPr txBox="1"/>
              <p:nvPr/>
            </p:nvSpPr>
            <p:spPr>
              <a:xfrm>
                <a:off x="1328" y="7"/>
                <a:ext cx="167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5" name="文本框 17433"/>
              <p:cNvSpPr txBox="1"/>
              <p:nvPr/>
            </p:nvSpPr>
            <p:spPr>
              <a:xfrm>
                <a:off x="1096" y="13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文本框 17434"/>
              <p:cNvSpPr txBox="1"/>
              <p:nvPr/>
            </p:nvSpPr>
            <p:spPr>
              <a:xfrm>
                <a:off x="888" y="11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7" name="文本框 17435"/>
              <p:cNvSpPr txBox="1"/>
              <p:nvPr/>
            </p:nvSpPr>
            <p:spPr>
              <a:xfrm>
                <a:off x="415" y="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8" name="文本框 17436"/>
              <p:cNvSpPr txBox="1"/>
              <p:nvPr/>
            </p:nvSpPr>
            <p:spPr>
              <a:xfrm>
                <a:off x="185" y="0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9" name="文本框 17437"/>
              <p:cNvSpPr txBox="1"/>
              <p:nvPr/>
            </p:nvSpPr>
            <p:spPr>
              <a:xfrm>
                <a:off x="654" y="5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0" name="文本框 17438"/>
              <p:cNvSpPr txBox="1"/>
              <p:nvPr/>
            </p:nvSpPr>
            <p:spPr>
              <a:xfrm>
                <a:off x="1792" y="15"/>
                <a:ext cx="149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1" name="文本框 17439"/>
              <p:cNvSpPr txBox="1"/>
              <p:nvPr/>
            </p:nvSpPr>
            <p:spPr>
              <a:xfrm>
                <a:off x="2015" y="15"/>
                <a:ext cx="151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212" name="组合 17440"/>
          <p:cNvGrpSpPr/>
          <p:nvPr/>
        </p:nvGrpSpPr>
        <p:grpSpPr>
          <a:xfrm>
            <a:off x="2670175" y="3241675"/>
            <a:ext cx="4357688" cy="523875"/>
            <a:chOff x="0" y="0"/>
            <a:chExt cx="2745" cy="330"/>
          </a:xfrm>
        </p:grpSpPr>
        <p:graphicFrame>
          <p:nvGraphicFramePr>
            <p:cNvPr id="8213" name="对象 17441"/>
            <p:cNvGraphicFramePr>
              <a:graphicFrameLocks noChangeAspect="1"/>
            </p:cNvGraphicFramePr>
            <p:nvPr/>
          </p:nvGraphicFramePr>
          <p:xfrm>
            <a:off x="0" y="0"/>
            <a:ext cx="2745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1" imgW="1666875" imgH="238125" progId="PBrush">
                    <p:embed/>
                  </p:oleObj>
                </mc:Choice>
                <mc:Fallback>
                  <p:oleObj name="" r:id="rId11" imgW="1666875" imgH="238125" progId="PBrush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745" cy="1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214" name="组合 17442"/>
            <p:cNvGrpSpPr/>
            <p:nvPr/>
          </p:nvGrpSpPr>
          <p:grpSpPr>
            <a:xfrm>
              <a:off x="681" y="36"/>
              <a:ext cx="1843" cy="294"/>
              <a:chOff x="0" y="0"/>
              <a:chExt cx="1843" cy="294"/>
            </a:xfrm>
          </p:grpSpPr>
          <p:sp>
            <p:nvSpPr>
              <p:cNvPr id="8215" name="文本框 17443"/>
              <p:cNvSpPr txBox="1"/>
              <p:nvPr/>
            </p:nvSpPr>
            <p:spPr>
              <a:xfrm>
                <a:off x="0" y="4"/>
                <a:ext cx="29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6" name="文本框 17444"/>
              <p:cNvSpPr txBox="1"/>
              <p:nvPr/>
            </p:nvSpPr>
            <p:spPr>
              <a:xfrm>
                <a:off x="219" y="0"/>
                <a:ext cx="35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7" name="文本框 17445"/>
              <p:cNvSpPr txBox="1"/>
              <p:nvPr/>
            </p:nvSpPr>
            <p:spPr>
              <a:xfrm>
                <a:off x="471" y="26"/>
                <a:ext cx="312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8" name="文本框 17446"/>
              <p:cNvSpPr txBox="1"/>
              <p:nvPr/>
            </p:nvSpPr>
            <p:spPr>
              <a:xfrm>
                <a:off x="810" y="58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9" name="文本框 17447"/>
              <p:cNvSpPr txBox="1"/>
              <p:nvPr/>
            </p:nvSpPr>
            <p:spPr>
              <a:xfrm>
                <a:off x="1677" y="2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0" name="文本框 17448"/>
              <p:cNvSpPr txBox="1"/>
              <p:nvPr/>
            </p:nvSpPr>
            <p:spPr>
              <a:xfrm>
                <a:off x="1225" y="28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1" name="文本框 17449"/>
              <p:cNvSpPr txBox="1"/>
              <p:nvPr/>
            </p:nvSpPr>
            <p:spPr>
              <a:xfrm>
                <a:off x="995" y="27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2" name="文本框 17450"/>
              <p:cNvSpPr txBox="1"/>
              <p:nvPr/>
            </p:nvSpPr>
            <p:spPr>
              <a:xfrm>
                <a:off x="1464" y="26"/>
                <a:ext cx="166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8223" name="对象 17469"/>
          <p:cNvGraphicFramePr>
            <a:graphicFrameLocks noChangeAspect="1"/>
          </p:cNvGraphicFramePr>
          <p:nvPr/>
        </p:nvGraphicFramePr>
        <p:xfrm>
          <a:off x="4637088" y="1146175"/>
          <a:ext cx="2338387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3" imgW="2266950" imgH="552450" progId="PBrush">
                  <p:embed/>
                </p:oleObj>
              </mc:Choice>
              <mc:Fallback>
                <p:oleObj name="" r:id="rId13" imgW="2266950" imgH="552450" progId="PBrush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39706"/>
                      <a:stretch>
                        <a:fillRect/>
                      </a:stretch>
                    </p:blipFill>
                    <p:spPr>
                      <a:xfrm>
                        <a:off x="4637088" y="1146175"/>
                        <a:ext cx="2338387" cy="1027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4" name="对象 17470"/>
          <p:cNvGraphicFramePr>
            <a:graphicFrameLocks noChangeAspect="1"/>
          </p:cNvGraphicFramePr>
          <p:nvPr/>
        </p:nvGraphicFramePr>
        <p:xfrm>
          <a:off x="6072188" y="1217613"/>
          <a:ext cx="8763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4" imgW="2266950" imgH="552450" progId="PBrush">
                  <p:embed/>
                </p:oleObj>
              </mc:Choice>
              <mc:Fallback>
                <p:oleObj name="" r:id="rId14" imgW="2266950" imgH="552450" progId="PBrush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r="79402" b="58632"/>
                      <a:stretch>
                        <a:fillRect/>
                      </a:stretch>
                    </p:blipFill>
                    <p:spPr>
                      <a:xfrm>
                        <a:off x="6072188" y="1217613"/>
                        <a:ext cx="87630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25" name="组合 17473"/>
          <p:cNvGrpSpPr/>
          <p:nvPr/>
        </p:nvGrpSpPr>
        <p:grpSpPr>
          <a:xfrm>
            <a:off x="7313613" y="1384300"/>
            <a:ext cx="3775075" cy="849313"/>
            <a:chOff x="0" y="0"/>
            <a:chExt cx="2378" cy="535"/>
          </a:xfrm>
        </p:grpSpPr>
        <p:graphicFrame>
          <p:nvGraphicFramePr>
            <p:cNvPr id="8226" name="对象 8225"/>
            <p:cNvGraphicFramePr>
              <a:graphicFrameLocks noChangeAspect="1"/>
            </p:cNvGraphicFramePr>
            <p:nvPr/>
          </p:nvGraphicFramePr>
          <p:xfrm>
            <a:off x="637" y="270"/>
            <a:ext cx="604" cy="2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6" imgW="355600" imgH="177800" progId="Equation.DSMT4">
                    <p:embed/>
                  </p:oleObj>
                </mc:Choice>
                <mc:Fallback>
                  <p:oleObj name="" r:id="rId16" imgW="355600" imgH="1778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637" y="270"/>
                          <a:ext cx="604" cy="2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27" name="文本框 17475"/>
            <p:cNvSpPr txBox="1"/>
            <p:nvPr/>
          </p:nvSpPr>
          <p:spPr>
            <a:xfrm>
              <a:off x="0" y="0"/>
              <a:ext cx="237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8228" name="组合 17476"/>
          <p:cNvGrpSpPr/>
          <p:nvPr/>
        </p:nvGrpSpPr>
        <p:grpSpPr>
          <a:xfrm>
            <a:off x="7315200" y="2913063"/>
            <a:ext cx="3422650" cy="833437"/>
            <a:chOff x="0" y="0"/>
            <a:chExt cx="2156" cy="525"/>
          </a:xfrm>
        </p:grpSpPr>
        <p:graphicFrame>
          <p:nvGraphicFramePr>
            <p:cNvPr id="8229" name="对象 8228"/>
            <p:cNvGraphicFramePr>
              <a:graphicFrameLocks noChangeAspect="1"/>
            </p:cNvGraphicFramePr>
            <p:nvPr/>
          </p:nvGraphicFramePr>
          <p:xfrm>
            <a:off x="638" y="259"/>
            <a:ext cx="625" cy="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8" imgW="368935" imgH="177800" progId="Equations">
                    <p:embed/>
                  </p:oleObj>
                </mc:Choice>
                <mc:Fallback>
                  <p:oleObj name="" r:id="rId18" imgW="368935" imgH="177800" progId="Equations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638" y="259"/>
                          <a:ext cx="625" cy="2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30" name="文本框 17478"/>
            <p:cNvSpPr txBox="1"/>
            <p:nvPr/>
          </p:nvSpPr>
          <p:spPr>
            <a:xfrm>
              <a:off x="0" y="0"/>
              <a:ext cx="215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不等式组的解集为</a:t>
              </a:r>
              <a:endParaRPr lang="zh-CN" altLang="en-US" sz="2800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8231" name="任意多边形 17486"/>
          <p:cNvSpPr/>
          <p:nvPr/>
        </p:nvSpPr>
        <p:spPr>
          <a:xfrm>
            <a:off x="6223953" y="1817688"/>
            <a:ext cx="877887" cy="9525"/>
          </a:xfrm>
          <a:custGeom>
            <a:avLst/>
            <a:gdLst/>
            <a:ahLst/>
            <a:cxnLst/>
            <a:rect l="0" t="0" r="0" b="0"/>
            <a:pathLst>
              <a:path w="553" h="6">
                <a:moveTo>
                  <a:pt x="0" y="0"/>
                </a:moveTo>
                <a:lnTo>
                  <a:pt x="553" y="6"/>
                </a:lnTo>
              </a:path>
            </a:pathLst>
          </a:custGeom>
          <a:solidFill>
            <a:srgbClr val="0070C0"/>
          </a:solidFill>
          <a:ln w="101600" cap="flat" cmpd="sng">
            <a:solidFill>
              <a:srgbClr val="401BC0"/>
            </a:solidFill>
            <a:prstDash val="solid"/>
            <a:bevel/>
            <a:headEnd type="none" w="med" len="med"/>
            <a:tailEnd type="stealth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32" name="任意多边形 17487"/>
          <p:cNvSpPr/>
          <p:nvPr/>
        </p:nvSpPr>
        <p:spPr>
          <a:xfrm>
            <a:off x="5883910" y="3370263"/>
            <a:ext cx="896938" cy="3175"/>
          </a:xfrm>
          <a:custGeom>
            <a:avLst/>
            <a:gdLst/>
            <a:ahLst/>
            <a:cxnLst/>
            <a:rect l="0" t="0" r="0" b="0"/>
            <a:pathLst>
              <a:path w="565" h="2">
                <a:moveTo>
                  <a:pt x="0" y="0"/>
                </a:moveTo>
                <a:lnTo>
                  <a:pt x="565" y="2"/>
                </a:lnTo>
              </a:path>
            </a:pathLst>
          </a:custGeom>
          <a:solidFill>
            <a:schemeClr val="accent2"/>
          </a:solidFill>
          <a:ln w="101600" cap="flat" cmpd="sng">
            <a:solidFill>
              <a:srgbClr val="401BC0"/>
            </a:solidFill>
            <a:prstDash val="solid"/>
            <a:bevel/>
            <a:headEnd type="none" w="med" len="med"/>
            <a:tailEnd type="stealth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33" name="TextBox 3"/>
          <p:cNvSpPr txBox="1"/>
          <p:nvPr/>
        </p:nvSpPr>
        <p:spPr>
          <a:xfrm>
            <a:off x="1990725" y="4257675"/>
            <a:ext cx="830738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当          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时，不等式组的解集为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___________,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234" name="对象 823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54413" y="4114800"/>
          <a:ext cx="158273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20" imgW="406400" imgH="457835" progId="Equation.DSMT4">
                  <p:embed/>
                </p:oleObj>
              </mc:Choice>
              <mc:Fallback>
                <p:oleObj name="" r:id="rId20" imgW="406400" imgH="457835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54413" y="4114800"/>
                        <a:ext cx="1582737" cy="1149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5" name="文本框 19"/>
          <p:cNvSpPr txBox="1"/>
          <p:nvPr/>
        </p:nvSpPr>
        <p:spPr>
          <a:xfrm>
            <a:off x="2660650" y="5349875"/>
            <a:ext cx="87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36" name="文本框 20"/>
          <p:cNvSpPr txBox="1"/>
          <p:nvPr/>
        </p:nvSpPr>
        <p:spPr>
          <a:xfrm>
            <a:off x="4125913" y="5573713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同大取大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1" grpId="0" bldLvl="0" animBg="1"/>
      <p:bldP spid="8232" grpId="0" bldLvl="0" animBg="1"/>
      <p:bldP spid="8233" grpId="0" bldLvl="0" uiExpand="1" build="allAtOnce"/>
      <p:bldP spid="8235" grpId="0"/>
      <p:bldP spid="8236" grpId="0"/>
    </p:bldLst>
  </p:timing>
</p:sld>
</file>

<file path=ppt/tags/tag1.xml><?xml version="1.0" encoding="utf-8"?>
<p:tagLst xmlns:p="http://schemas.openxmlformats.org/presentationml/2006/main">
  <p:tag name="KSO_WM_UNIT_TABLE_BEAUTIFY" val="smartTable{908dc6e0-95d4-400b-a11d-413154ea9a58}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3400</Words>
  <Application>WPS 演示</Application>
  <PresentationFormat>全屏显示(4:3)</PresentationFormat>
  <Paragraphs>563</Paragraphs>
  <Slides>31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74</vt:i4>
      </vt:variant>
      <vt:variant>
        <vt:lpstr>幻灯片标题</vt:lpstr>
      </vt:variant>
      <vt:variant>
        <vt:i4>31</vt:i4>
      </vt:variant>
    </vt:vector>
  </HeadingPairs>
  <TitlesOfParts>
    <vt:vector size="122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Tahoma</vt:lpstr>
      <vt:lpstr>Arial Unicode MS</vt:lpstr>
      <vt:lpstr>Times New Roman</vt:lpstr>
      <vt:lpstr>Courier New</vt:lpstr>
      <vt:lpstr>Calibri</vt:lpstr>
      <vt:lpstr>Office 主题</vt:lpstr>
      <vt:lpstr>PBrush</vt:lpstr>
      <vt:lpstr>Equations</vt:lpstr>
      <vt:lpstr>Equation.DSMT4</vt:lpstr>
      <vt:lpstr>PBrush</vt:lpstr>
      <vt:lpstr>PBrush</vt:lpstr>
      <vt:lpstr>PBrush</vt:lpstr>
      <vt:lpstr>Equation.DSMT4</vt:lpstr>
      <vt:lpstr>Equation.DSMT4</vt:lpstr>
      <vt:lpstr>PBrush</vt:lpstr>
      <vt:lpstr>PBrush</vt:lpstr>
      <vt:lpstr>PBrush</vt:lpstr>
      <vt:lpstr>PBrush</vt:lpstr>
      <vt:lpstr>Equations</vt:lpstr>
      <vt:lpstr>Equations</vt:lpstr>
      <vt:lpstr>Equation.DSMT4</vt:lpstr>
      <vt:lpstr>PBrush</vt:lpstr>
      <vt:lpstr>PBrush</vt:lpstr>
      <vt:lpstr>PBrush</vt:lpstr>
      <vt:lpstr>PBrush</vt:lpstr>
      <vt:lpstr>Equation.DSMT4</vt:lpstr>
      <vt:lpstr>PBrush</vt:lpstr>
      <vt:lpstr>PBrush</vt:lpstr>
      <vt:lpstr>Equations</vt:lpstr>
      <vt:lpstr>Equations</vt:lpstr>
      <vt:lpstr>Equations</vt:lpstr>
      <vt:lpstr>Equation.DSMT4</vt:lpstr>
      <vt:lpstr>Equation.DSMT4</vt:lpstr>
      <vt:lpstr>PBrush</vt:lpstr>
      <vt:lpstr>Equation.DSMT4</vt:lpstr>
      <vt:lpstr>Equation.DSMT4</vt:lpstr>
      <vt:lpstr>PBrush</vt:lpstr>
      <vt:lpstr>PBrush</vt:lpstr>
      <vt:lpstr>PBrush</vt:lpstr>
      <vt:lpstr>Equations</vt:lpstr>
      <vt:lpstr>PBrush</vt:lpstr>
      <vt:lpstr>PBrush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PBrush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PBrush</vt:lpstr>
      <vt:lpstr>Equation.DSMT4</vt:lpstr>
      <vt:lpstr>Word.Document.12</vt:lpstr>
      <vt:lpstr>Equation.DSMT4</vt:lpstr>
      <vt:lpstr>Equation.DSMT4</vt:lpstr>
      <vt:lpstr>Equation.DSMT4</vt:lpstr>
      <vt:lpstr>Word.Document.12</vt:lpstr>
      <vt:lpstr>Word.Document.12</vt:lpstr>
      <vt:lpstr>Word.Document.12</vt:lpstr>
      <vt:lpstr>Equation.DSMT4</vt:lpstr>
      <vt:lpstr>Equation.DSMT4</vt:lpstr>
      <vt:lpstr>PBrush</vt:lpstr>
      <vt:lpstr>Equation.DSMT4</vt:lpstr>
      <vt:lpstr>Equation.DSMT4</vt:lpstr>
      <vt:lpstr>Equation.DSMT4</vt:lpstr>
      <vt:lpstr>Equation.DSMT4</vt:lpstr>
      <vt:lpstr>Equation.DSMT4</vt:lpstr>
      <vt:lpstr>PBrush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105</cp:revision>
  <dcterms:created xsi:type="dcterms:W3CDTF">2015-10-07T07:18:00Z</dcterms:created>
  <dcterms:modified xsi:type="dcterms:W3CDTF">2025-02-07T01:26:54Z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9B85335AC3044EB9B03B22FCDBD0FB9B</vt:lpwstr>
  </property>
</Properties>
</file>