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09" r:id="rId3"/>
    <p:sldId id="313" r:id="rId4"/>
    <p:sldId id="315" r:id="rId6"/>
    <p:sldId id="356" r:id="rId7"/>
    <p:sldId id="355" r:id="rId8"/>
    <p:sldId id="302" r:id="rId9"/>
    <p:sldId id="381" r:id="rId10"/>
    <p:sldId id="358" r:id="rId11"/>
    <p:sldId id="382" r:id="rId12"/>
    <p:sldId id="299" r:id="rId13"/>
    <p:sldId id="357" r:id="rId14"/>
    <p:sldId id="383" r:id="rId15"/>
    <p:sldId id="384" r:id="rId16"/>
    <p:sldId id="385" r:id="rId17"/>
    <p:sldId id="386" r:id="rId18"/>
    <p:sldId id="387" r:id="rId19"/>
    <p:sldId id="388" r:id="rId20"/>
    <p:sldId id="389" r:id="rId21"/>
    <p:sldId id="390" r:id="rId22"/>
    <p:sldId id="391" r:id="rId23"/>
    <p:sldId id="392" r:id="rId24"/>
    <p:sldId id="393" r:id="rId25"/>
    <p:sldId id="394" r:id="rId26"/>
    <p:sldId id="395" r:id="rId27"/>
    <p:sldId id="316" r:id="rId28"/>
    <p:sldId id="359" r:id="rId29"/>
    <p:sldId id="396" r:id="rId30"/>
    <p:sldId id="397" r:id="rId31"/>
    <p:sldId id="398" r:id="rId32"/>
    <p:sldId id="399" r:id="rId33"/>
    <p:sldId id="400" r:id="rId34"/>
    <p:sldId id="318" r:id="rId35"/>
    <p:sldId id="263"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3A1B4"/>
    <a:srgbClr val="FFAC41"/>
    <a:srgbClr val="EB5E66"/>
    <a:srgbClr val="EA6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9238" autoAdjust="0"/>
  </p:normalViewPr>
  <p:slideViewPr>
    <p:cSldViewPr snapToGrid="0">
      <p:cViewPr>
        <p:scale>
          <a:sx n="93" d="100"/>
          <a:sy n="93" d="100"/>
        </p:scale>
        <p:origin x="-1272" y="-474"/>
      </p:cViewPr>
      <p:guideLst>
        <p:guide orient="horz" pos="2122"/>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7" Type="http://schemas.openxmlformats.org/officeDocument/2006/relationships/image" Target="../media/image17.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6.emf"/><Relationship Id="rId7" Type="http://schemas.openxmlformats.org/officeDocument/2006/relationships/image" Target="../media/image25.emf"/><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29A2E9-7A9F-416C-B33F-1DD89F7FB6E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699DE5-FA88-4DA1-A685-7773E623280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620DCC5-0B8D-45DE-90C5-8AC52E8EFB40}"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13D6D23-8EA6-445F-B959-20BE0C28715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620DCC5-0B8D-45DE-90C5-8AC52E8EFB40}"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13D6D23-8EA6-445F-B959-20BE0C28715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Blank New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ítulo y objetos">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Whitout Titl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microsoft.com/office/2007/relationships/hdphoto" Target="../media/image4.wdp"/><Relationship Id="rId10" Type="http://schemas.openxmlformats.org/officeDocument/2006/relationships/image" Target="../media/image3.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9"/>
          <a:stretch>
            <a:fillRect/>
          </a:stretch>
        </a:blipFill>
        <a:effectLst/>
      </p:bgPr>
    </p:bg>
    <p:spTree>
      <p:nvGrpSpPr>
        <p:cNvPr id="1" name=""/>
        <p:cNvGrpSpPr/>
        <p:nvPr/>
      </p:nvGrpSpPr>
      <p:grpSpPr>
        <a:xfrm>
          <a:off x="0" y="0"/>
          <a:ext cx="0" cy="0"/>
          <a:chOff x="0" y="0"/>
          <a:chExt cx="0" cy="0"/>
        </a:xfrm>
      </p:grpSpPr>
      <p:pic>
        <p:nvPicPr>
          <p:cNvPr id="8" name="Picture 2" descr="C:\Users\Administrator\Desktop\PPT整理\用途\asf.png"/>
          <p:cNvPicPr>
            <a:picLocks noChangeAspect="1" noChangeArrowheads="1"/>
          </p:cNvPicPr>
          <p:nvPr userDrawn="1"/>
        </p:nvPicPr>
        <p:blipFill>
          <a:blip r:embed="rId10" cstate="print">
            <a:extLst>
              <a:ext uri="{BEBA8EAE-BF5A-486C-A8C5-ECC9F3942E4B}">
                <a14:imgProps xmlns:a14="http://schemas.microsoft.com/office/drawing/2010/main">
                  <a14:imgLayer r:embed="rId11">
                    <a14:imgEffect>
                      <a14:colorTemperature colorTemp="6375"/>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ln>
            <a:solidFill>
              <a:schemeClr val="accent1">
                <a:alpha val="0"/>
              </a:schemeClr>
            </a:solidFill>
          </a:ln>
          <a:extLst>
            <a:ext uri="{909E8E84-426E-40DD-AFC4-6F175D3DCCD1}">
              <a14:hiddenFill xmlns:a14="http://schemas.microsoft.com/office/drawing/2010/main">
                <a:solidFill>
                  <a:srgbClr val="FFFFFF"/>
                </a:solidFill>
              </a14:hiddenFill>
            </a:ext>
          </a:extLst>
        </p:spPr>
      </p:pic>
      <p:cxnSp>
        <p:nvCxnSpPr>
          <p:cNvPr id="5" name="直接连接符 4"/>
          <p:cNvCxnSpPr>
            <a:endCxn id="1028" idx="1"/>
          </p:cNvCxnSpPr>
          <p:nvPr userDrawn="1"/>
        </p:nvCxnSpPr>
        <p:spPr>
          <a:xfrm flipV="1">
            <a:off x="1395307" y="6662420"/>
            <a:ext cx="8609753" cy="1460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Freeform 5"/>
          <p:cNvSpPr>
            <a:spLocks noChangeAspect="1" noEditPoints="1"/>
          </p:cNvSpPr>
          <p:nvPr userDrawn="1"/>
        </p:nvSpPr>
        <p:spPr bwMode="auto">
          <a:xfrm>
            <a:off x="412020" y="6355642"/>
            <a:ext cx="400923" cy="444674"/>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accent2"/>
          </a:solidFill>
          <a:ln>
            <a:noFill/>
          </a:ln>
        </p:spPr>
        <p:txBody>
          <a:bodyPr vert="horz" wrap="square" lIns="68580" tIns="34290" rIns="68580" bIns="34290" numCol="1" anchor="t" anchorCtr="0" compatLnSpc="1"/>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 name="文本框 5"/>
          <p:cNvSpPr txBox="1"/>
          <p:nvPr userDrawn="1"/>
        </p:nvSpPr>
        <p:spPr>
          <a:xfrm>
            <a:off x="1043093" y="6446520"/>
            <a:ext cx="2038773" cy="213995"/>
          </a:xfrm>
          <a:prstGeom prst="rect">
            <a:avLst/>
          </a:prstGeom>
          <a:noFill/>
        </p:spPr>
        <p:txBody>
          <a:bodyPr wrap="square" rtlCol="0">
            <a:spAutoFit/>
          </a:bodyPr>
          <a:p>
            <a:r>
              <a:rPr lang="zh-CN" altLang="en-US" sz="800">
                <a:solidFill>
                  <a:schemeClr val="bg1"/>
                </a:solidFill>
              </a:rPr>
              <a:t>侵权必究</a:t>
            </a:r>
            <a:endParaRPr lang="zh-CN" altLang="en-US" sz="800">
              <a:solidFill>
                <a:schemeClr val="bg1"/>
              </a:solidFill>
            </a:endParaRPr>
          </a:p>
        </p:txBody>
      </p:sp>
      <p:sp>
        <p:nvSpPr>
          <p:cNvPr id="7" name="矩形 6"/>
          <p:cNvSpPr/>
          <p:nvPr userDrawn="1"/>
        </p:nvSpPr>
        <p:spPr>
          <a:xfrm>
            <a:off x="9929707" y="6389370"/>
            <a:ext cx="2116667" cy="460375"/>
          </a:xfrm>
          <a:prstGeom prst="rect">
            <a:avLst/>
          </a:prstGeom>
          <a:noFill/>
          <a:ln>
            <a:noFill/>
          </a:ln>
        </p:spPr>
        <p:txBody>
          <a:bodyPr wrap="square" rtlCol="0" anchor="t">
            <a:spAutoFit/>
            <a:scene3d>
              <a:camera prst="orthographicFront"/>
              <a:lightRig rig="threePt" dir="t"/>
            </a:scene3d>
          </a:bodyPr>
          <a:p>
            <a:pPr algn="ctr"/>
            <a:r>
              <a:rPr lang="zh-CN" altLang="en-US" sz="2400" b="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rPr>
              <a:t>名校课堂</a:t>
            </a:r>
            <a:endParaRPr lang="zh-CN" altLang="en-US" sz="2400" b="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14.wmf"/><Relationship Id="rId7" Type="http://schemas.openxmlformats.org/officeDocument/2006/relationships/oleObject" Target="../embeddings/oleObject4.bin"/><Relationship Id="rId6" Type="http://schemas.openxmlformats.org/officeDocument/2006/relationships/image" Target="../media/image13.wmf"/><Relationship Id="rId5" Type="http://schemas.openxmlformats.org/officeDocument/2006/relationships/oleObject" Target="../embeddings/oleObject3.bin"/><Relationship Id="rId4" Type="http://schemas.openxmlformats.org/officeDocument/2006/relationships/image" Target="../media/image12.wmf"/><Relationship Id="rId3" Type="http://schemas.openxmlformats.org/officeDocument/2006/relationships/oleObject" Target="../embeddings/oleObject2.bin"/><Relationship Id="rId2" Type="http://schemas.openxmlformats.org/officeDocument/2006/relationships/image" Target="../media/image11.wmf"/><Relationship Id="rId16" Type="http://schemas.openxmlformats.org/officeDocument/2006/relationships/vmlDrawing" Target="../drawings/vmlDrawing1.vml"/><Relationship Id="rId15" Type="http://schemas.openxmlformats.org/officeDocument/2006/relationships/slideLayout" Target="../slideLayouts/slideLayout3.xml"/><Relationship Id="rId14" Type="http://schemas.openxmlformats.org/officeDocument/2006/relationships/image" Target="../media/image17.wmf"/><Relationship Id="rId13" Type="http://schemas.openxmlformats.org/officeDocument/2006/relationships/oleObject" Target="../embeddings/oleObject7.bin"/><Relationship Id="rId12" Type="http://schemas.openxmlformats.org/officeDocument/2006/relationships/image" Target="../media/image16.wmf"/><Relationship Id="rId11" Type="http://schemas.openxmlformats.org/officeDocument/2006/relationships/oleObject" Target="../embeddings/oleObject6.bin"/><Relationship Id="rId10" Type="http://schemas.openxmlformats.org/officeDocument/2006/relationships/image" Target="../media/image15.wmf"/><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12.bin"/><Relationship Id="rId8" Type="http://schemas.openxmlformats.org/officeDocument/2006/relationships/image" Target="../media/image22.emf"/><Relationship Id="rId7" Type="http://schemas.openxmlformats.org/officeDocument/2006/relationships/oleObject" Target="../embeddings/oleObject11.bin"/><Relationship Id="rId6" Type="http://schemas.openxmlformats.org/officeDocument/2006/relationships/image" Target="../media/image21.emf"/><Relationship Id="rId5" Type="http://schemas.openxmlformats.org/officeDocument/2006/relationships/oleObject" Target="../embeddings/oleObject10.bin"/><Relationship Id="rId4" Type="http://schemas.openxmlformats.org/officeDocument/2006/relationships/image" Target="../media/image20.emf"/><Relationship Id="rId3" Type="http://schemas.openxmlformats.org/officeDocument/2006/relationships/oleObject" Target="../embeddings/oleObject9.bin"/><Relationship Id="rId2" Type="http://schemas.openxmlformats.org/officeDocument/2006/relationships/image" Target="../media/image19.emf"/><Relationship Id="rId18" Type="http://schemas.openxmlformats.org/officeDocument/2006/relationships/vmlDrawing" Target="../drawings/vmlDrawing2.vml"/><Relationship Id="rId17" Type="http://schemas.openxmlformats.org/officeDocument/2006/relationships/slideLayout" Target="../slideLayouts/slideLayout2.xml"/><Relationship Id="rId16" Type="http://schemas.openxmlformats.org/officeDocument/2006/relationships/image" Target="../media/image26.emf"/><Relationship Id="rId15" Type="http://schemas.openxmlformats.org/officeDocument/2006/relationships/oleObject" Target="../embeddings/oleObject15.bin"/><Relationship Id="rId14" Type="http://schemas.openxmlformats.org/officeDocument/2006/relationships/image" Target="../media/image25.emf"/><Relationship Id="rId13" Type="http://schemas.openxmlformats.org/officeDocument/2006/relationships/oleObject" Target="../embeddings/oleObject14.bin"/><Relationship Id="rId12" Type="http://schemas.openxmlformats.org/officeDocument/2006/relationships/image" Target="../media/image24.emf"/><Relationship Id="rId11" Type="http://schemas.openxmlformats.org/officeDocument/2006/relationships/oleObject" Target="../embeddings/oleObject13.bin"/><Relationship Id="rId10" Type="http://schemas.openxmlformats.org/officeDocument/2006/relationships/image" Target="../media/image23.emf"/><Relationship Id="rId1" Type="http://schemas.openxmlformats.org/officeDocument/2006/relationships/oleObject" Target="../embeddings/oleObject8.bin"/></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27.wmf"/><Relationship Id="rId1" Type="http://schemas.openxmlformats.org/officeDocument/2006/relationships/oleObject" Target="../embeddings/oleObject16.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28.emf"/><Relationship Id="rId1" Type="http://schemas.openxmlformats.org/officeDocument/2006/relationships/oleObject" Target="../embeddings/oleObject17.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5"/>
          <p:cNvSpPr/>
          <p:nvPr/>
        </p:nvSpPr>
        <p:spPr>
          <a:xfrm>
            <a:off x="2297656" y="2221952"/>
            <a:ext cx="7622600" cy="706755"/>
          </a:xfrm>
          <a:prstGeom prst="rect">
            <a:avLst/>
          </a:prstGeom>
          <a:noFill/>
          <a:ln w="9525">
            <a:noFill/>
          </a:ln>
        </p:spPr>
        <p:txBody>
          <a:bodyPr wrap="square" anchor="ctr">
            <a:spAutoFit/>
          </a:bodyPr>
          <a:lstStyle/>
          <a:p>
            <a:pPr algn="ctr"/>
            <a:r>
              <a:rPr lang="en-US" altLang="zh-CN" sz="4000" dirty="0" smtClean="0">
                <a:solidFill>
                  <a:schemeClr val="accent1"/>
                </a:solidFill>
                <a:latin typeface="黑体" panose="02010609060101010101" charset="-122"/>
                <a:ea typeface="黑体" panose="02010609060101010101" charset="-122"/>
              </a:rPr>
              <a:t>8.6 </a:t>
            </a:r>
            <a:r>
              <a:rPr lang="zh-CN" altLang="en-US" sz="4000" dirty="0" smtClean="0">
                <a:solidFill>
                  <a:schemeClr val="accent1"/>
                </a:solidFill>
                <a:latin typeface="黑体" panose="02010609060101010101" charset="-122"/>
                <a:ea typeface="黑体" panose="02010609060101010101" charset="-122"/>
              </a:rPr>
              <a:t>科学记数法</a:t>
            </a:r>
            <a:endParaRPr lang="zh-CN" altLang="en-US" sz="4000" dirty="0" smtClean="0">
              <a:solidFill>
                <a:schemeClr val="accent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圆角矩形 31"/>
          <p:cNvSpPr/>
          <p:nvPr/>
        </p:nvSpPr>
        <p:spPr>
          <a:xfrm>
            <a:off x="1910398" y="888365"/>
            <a:ext cx="1609725" cy="495300"/>
          </a:xfrm>
          <a:prstGeom prst="roundRect">
            <a:avLst>
              <a:gd name="adj" fmla="val 16667"/>
            </a:avLst>
          </a:prstGeom>
          <a:solidFill>
            <a:srgbClr val="FFFFD9"/>
          </a:solidFill>
          <a:ln w="25400" cap="flat" cmpd="sng">
            <a:solidFill>
              <a:schemeClr val="accent2"/>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归纳总结</a:t>
            </a:r>
            <a:endParaRPr lang="zh-CN" altLang="en-US" sz="2400" b="1" dirty="0">
              <a:latin typeface="微软雅黑" panose="020B0503020204020204" charset="-122"/>
              <a:ea typeface="微软雅黑" panose="020B0503020204020204" charset="-122"/>
            </a:endParaRPr>
          </a:p>
        </p:txBody>
      </p:sp>
      <p:pic>
        <p:nvPicPr>
          <p:cNvPr id="11267" name="图片 2"/>
          <p:cNvPicPr>
            <a:picLocks noChangeAspect="1"/>
          </p:cNvPicPr>
          <p:nvPr/>
        </p:nvPicPr>
        <p:blipFill>
          <a:blip r:embed="rId1"/>
          <a:stretch>
            <a:fillRect/>
          </a:stretch>
        </p:blipFill>
        <p:spPr>
          <a:xfrm>
            <a:off x="2446338" y="1770380"/>
            <a:ext cx="5842000" cy="855663"/>
          </a:xfrm>
          <a:prstGeom prst="rect">
            <a:avLst/>
          </a:prstGeom>
          <a:noFill/>
          <a:ln w="9525">
            <a:noFill/>
          </a:ln>
        </p:spPr>
      </p:pic>
      <p:pic>
        <p:nvPicPr>
          <p:cNvPr id="11268" name="图片 3"/>
          <p:cNvPicPr>
            <a:picLocks noChangeAspect="1"/>
          </p:cNvPicPr>
          <p:nvPr/>
        </p:nvPicPr>
        <p:blipFill>
          <a:blip r:embed="rId2"/>
          <a:stretch>
            <a:fillRect/>
          </a:stretch>
        </p:blipFill>
        <p:spPr>
          <a:xfrm>
            <a:off x="2446338" y="2854643"/>
            <a:ext cx="6213475" cy="815975"/>
          </a:xfrm>
          <a:prstGeom prst="rect">
            <a:avLst/>
          </a:prstGeom>
          <a:noFill/>
          <a:ln w="9525">
            <a:noFill/>
          </a:ln>
        </p:spPr>
      </p:pic>
      <p:sp>
        <p:nvSpPr>
          <p:cNvPr id="11269" name="文本框 4"/>
          <p:cNvSpPr txBox="1"/>
          <p:nvPr/>
        </p:nvSpPr>
        <p:spPr>
          <a:xfrm>
            <a:off x="2303463" y="3937318"/>
            <a:ext cx="7625080" cy="953135"/>
          </a:xfrm>
          <a:prstGeom prst="rect">
            <a:avLst/>
          </a:prstGeom>
          <a:noFill/>
          <a:ln w="9525">
            <a:noFill/>
          </a:ln>
        </p:spPr>
        <p:txBody>
          <a:bodyPr wrap="none" anchor="t">
            <a:spAutoFit/>
          </a:bodyPr>
          <a:p>
            <a:r>
              <a:rPr lang="zh-CN" altLang="en-US" sz="2400" dirty="0">
                <a:solidFill>
                  <a:srgbClr val="FF00FF"/>
                </a:solidFill>
                <a:latin typeface="黑体" panose="02010609060101010101" charset="-122"/>
                <a:ea typeface="黑体" panose="02010609060101010101" charset="-122"/>
                <a:sym typeface="Arial" panose="020B0604020202020204" pitchFamily="34" charset="0"/>
              </a:rPr>
              <a:t> </a:t>
            </a:r>
            <a:r>
              <a:rPr lang="zh-CN" altLang="en-US" sz="2800" dirty="0">
                <a:solidFill>
                  <a:srgbClr val="FF00FF"/>
                </a:solidFill>
                <a:latin typeface="黑体" panose="02010609060101010101" charset="-122"/>
                <a:ea typeface="黑体" panose="02010609060101010101" charset="-122"/>
                <a:sym typeface="Arial" panose="020B0604020202020204" pitchFamily="34" charset="0"/>
              </a:rPr>
              <a:t>反之，</a:t>
            </a:r>
            <a:r>
              <a:rPr lang="en-US" altLang="zh-CN" sz="2800" dirty="0">
                <a:solidFill>
                  <a:srgbClr val="FF00FF"/>
                </a:solidFill>
                <a:latin typeface="黑体" panose="02010609060101010101" charset="-122"/>
                <a:ea typeface="黑体" panose="02010609060101010101" charset="-122"/>
                <a:sym typeface="Arial" panose="020B0604020202020204" pitchFamily="34" charset="0"/>
              </a:rPr>
              <a:t>1</a:t>
            </a:r>
            <a:r>
              <a:rPr lang="zh-CN" altLang="en-US" sz="2800" dirty="0">
                <a:solidFill>
                  <a:srgbClr val="FF00FF"/>
                </a:solidFill>
                <a:latin typeface="黑体" panose="02010609060101010101" charset="-122"/>
                <a:ea typeface="黑体" panose="02010609060101010101" charset="-122"/>
                <a:sym typeface="Arial" panose="020B0604020202020204" pitchFamily="34" charset="0"/>
              </a:rPr>
              <a:t>后面有多少个</a:t>
            </a:r>
            <a:r>
              <a:rPr lang="en-US" altLang="zh-CN" sz="2800" dirty="0">
                <a:solidFill>
                  <a:srgbClr val="FF00FF"/>
                </a:solidFill>
                <a:latin typeface="黑体" panose="02010609060101010101" charset="-122"/>
                <a:ea typeface="黑体" panose="02010609060101010101" charset="-122"/>
                <a:sym typeface="Arial" panose="020B0604020202020204" pitchFamily="34" charset="0"/>
              </a:rPr>
              <a:t>0</a:t>
            </a:r>
            <a:r>
              <a:rPr lang="zh-CN" altLang="en-US" sz="2800" dirty="0">
                <a:solidFill>
                  <a:srgbClr val="FF00FF"/>
                </a:solidFill>
                <a:latin typeface="黑体" panose="02010609060101010101" charset="-122"/>
                <a:ea typeface="黑体" panose="02010609060101010101" charset="-122"/>
                <a:sym typeface="Arial" panose="020B0604020202020204" pitchFamily="34" charset="0"/>
              </a:rPr>
              <a:t>，</a:t>
            </a:r>
            <a:r>
              <a:rPr lang="en-US" altLang="zh-CN" sz="2800" dirty="0">
                <a:solidFill>
                  <a:srgbClr val="FF00FF"/>
                </a:solidFill>
                <a:latin typeface="黑体" panose="02010609060101010101" charset="-122"/>
                <a:ea typeface="黑体" panose="02010609060101010101" charset="-122"/>
                <a:sym typeface="Arial" panose="020B0604020202020204" pitchFamily="34" charset="0"/>
              </a:rPr>
              <a:t>10</a:t>
            </a:r>
            <a:r>
              <a:rPr lang="zh-CN" altLang="en-US" sz="2800" dirty="0">
                <a:solidFill>
                  <a:srgbClr val="FF00FF"/>
                </a:solidFill>
                <a:latin typeface="黑体" panose="02010609060101010101" charset="-122"/>
                <a:ea typeface="黑体" panose="02010609060101010101" charset="-122"/>
                <a:sym typeface="Arial" panose="020B0604020202020204" pitchFamily="34" charset="0"/>
              </a:rPr>
              <a:t>的幂指数就是多少</a:t>
            </a:r>
            <a:r>
              <a:rPr lang="en-US" altLang="zh-CN" sz="2800" dirty="0">
                <a:solidFill>
                  <a:srgbClr val="FF00FF"/>
                </a:solidFill>
                <a:latin typeface="黑体" panose="02010609060101010101" charset="-122"/>
                <a:ea typeface="黑体" panose="02010609060101010101" charset="-122"/>
                <a:sym typeface="Arial" panose="020B0604020202020204" pitchFamily="34" charset="0"/>
              </a:rPr>
              <a:t>.</a:t>
            </a:r>
            <a:endParaRPr lang="en-US" altLang="zh-CN" sz="2800" dirty="0">
              <a:solidFill>
                <a:srgbClr val="FF00FF"/>
              </a:solidFill>
              <a:latin typeface="黑体" panose="02010609060101010101" charset="-122"/>
              <a:ea typeface="黑体" panose="02010609060101010101" charset="-122"/>
              <a:sym typeface="Arial" panose="020B0604020202020204" pitchFamily="34" charset="0"/>
            </a:endParaRPr>
          </a:p>
          <a:p>
            <a:endParaRPr lang="en-US" altLang="zh-CN" sz="2800" dirty="0">
              <a:solidFill>
                <a:srgbClr val="FF00FF"/>
              </a:solidFill>
              <a:latin typeface="黑体" panose="02010609060101010101" charset="-122"/>
              <a:ea typeface="黑体" panose="02010609060101010101" charset="-122"/>
              <a:sym typeface="Arial" panose="020B0604020202020204" pitchFamily="34" charset="0"/>
            </a:endParaRPr>
          </a:p>
        </p:txBody>
      </p:sp>
      <p:pic>
        <p:nvPicPr>
          <p:cNvPr id="11270" name="图片 5"/>
          <p:cNvPicPr>
            <a:picLocks noChangeAspect="1"/>
          </p:cNvPicPr>
          <p:nvPr/>
        </p:nvPicPr>
        <p:blipFill>
          <a:blip r:embed="rId3"/>
          <a:stretch>
            <a:fillRect/>
          </a:stretch>
        </p:blipFill>
        <p:spPr>
          <a:xfrm>
            <a:off x="4287838" y="4602480"/>
            <a:ext cx="2657475" cy="82867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dissolve">
                                      <p:cBhvr>
                                        <p:cTn id="7" dur="500"/>
                                        <p:tgtEl>
                                          <p:spTgt spid="1126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transition="in" filter="dissolve">
                                      <p:cBhvr>
                                        <p:cTn id="12" dur="500"/>
                                        <p:tgtEl>
                                          <p:spTgt spid="1126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269"/>
                                        </p:tgtEl>
                                        <p:attrNameLst>
                                          <p:attrName>style.visibility</p:attrName>
                                        </p:attrNameLst>
                                      </p:cBhvr>
                                      <p:to>
                                        <p:strVal val="visible"/>
                                      </p:to>
                                    </p:set>
                                    <p:animEffect transition="in" filter="dissolve">
                                      <p:cBhvr>
                                        <p:cTn id="17" dur="500"/>
                                        <p:tgtEl>
                                          <p:spTgt spid="1126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1270"/>
                                        </p:tgtEl>
                                        <p:attrNameLst>
                                          <p:attrName>style.visibility</p:attrName>
                                        </p:attrNameLst>
                                      </p:cBhvr>
                                      <p:to>
                                        <p:strVal val="visible"/>
                                      </p:to>
                                    </p:set>
                                    <p:animEffect transition="in" filter="dissolve">
                                      <p:cBhvr>
                                        <p:cTn id="22"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90" name="TextBox 1"/>
          <p:cNvSpPr txBox="1"/>
          <p:nvPr/>
        </p:nvSpPr>
        <p:spPr>
          <a:xfrm>
            <a:off x="2054225" y="625475"/>
            <a:ext cx="1605280" cy="521970"/>
          </a:xfrm>
          <a:prstGeom prst="rect">
            <a:avLst/>
          </a:prstGeom>
          <a:noFill/>
          <a:ln w="9525">
            <a:noFill/>
          </a:ln>
        </p:spPr>
        <p:txBody>
          <a:bodyPr wrap="none" anchor="t">
            <a:spAutoFit/>
          </a:bodyPr>
          <a:p>
            <a:pPr defTabSz="914400"/>
            <a:r>
              <a:rPr lang="zh-CN" altLang="en-US" sz="2800" dirty="0">
                <a:solidFill>
                  <a:schemeClr val="accent1"/>
                </a:solidFill>
                <a:latin typeface="黑体" panose="02010609060101010101" charset="-122"/>
                <a:ea typeface="黑体" panose="02010609060101010101" charset="-122"/>
              </a:rPr>
              <a:t>探一探：</a:t>
            </a:r>
            <a:endParaRPr lang="zh-CN" altLang="en-US" sz="2800" dirty="0">
              <a:solidFill>
                <a:schemeClr val="accent1"/>
              </a:solidFill>
              <a:latin typeface="黑体" panose="02010609060101010101" charset="-122"/>
              <a:ea typeface="黑体" panose="02010609060101010101" charset="-122"/>
            </a:endParaRPr>
          </a:p>
        </p:txBody>
      </p:sp>
      <p:sp>
        <p:nvSpPr>
          <p:cNvPr id="12291" name="TextBox 10"/>
          <p:cNvSpPr txBox="1"/>
          <p:nvPr/>
        </p:nvSpPr>
        <p:spPr>
          <a:xfrm>
            <a:off x="2068513" y="1308100"/>
            <a:ext cx="894080" cy="521970"/>
          </a:xfrm>
          <a:prstGeom prst="rect">
            <a:avLst/>
          </a:prstGeom>
          <a:noFill/>
          <a:ln w="9525">
            <a:noFill/>
          </a:ln>
        </p:spPr>
        <p:txBody>
          <a:bodyPr wrap="none" anchor="t">
            <a:spAutoFit/>
          </a:bodyPr>
          <a:p>
            <a:r>
              <a:rPr lang="zh-CN" altLang="en-US" sz="2800" dirty="0">
                <a:latin typeface="黑体" panose="02010609060101010101" charset="-122"/>
                <a:ea typeface="黑体" panose="02010609060101010101" charset="-122"/>
              </a:rPr>
              <a:t>因为</a:t>
            </a:r>
            <a:endParaRPr lang="zh-CN" altLang="en-US" sz="2800" dirty="0">
              <a:latin typeface="黑体" panose="02010609060101010101" charset="-122"/>
              <a:ea typeface="黑体" panose="02010609060101010101" charset="-122"/>
            </a:endParaRPr>
          </a:p>
        </p:txBody>
      </p:sp>
      <p:graphicFrame>
        <p:nvGraphicFramePr>
          <p:cNvPr id="12292" name="对象 12291"/>
          <p:cNvGraphicFramePr/>
          <p:nvPr/>
        </p:nvGraphicFramePr>
        <p:xfrm>
          <a:off x="2932113" y="1192213"/>
          <a:ext cx="1987550" cy="811212"/>
        </p:xfrm>
        <a:graphic>
          <a:graphicData uri="http://schemas.openxmlformats.org/presentationml/2006/ole">
            <mc:AlternateContent xmlns:mc="http://schemas.openxmlformats.org/markup-compatibility/2006">
              <mc:Choice xmlns:v="urn:schemas-microsoft-com:vml" Requires="v">
                <p:oleObj spid="_x0000_s3082" name="" r:id="rId1" imgW="965835" imgH="394335" progId="Equation.DSMT4">
                  <p:embed/>
                </p:oleObj>
              </mc:Choice>
              <mc:Fallback>
                <p:oleObj name="" r:id="rId1" imgW="965835" imgH="394335" progId="Equation.DSMT4">
                  <p:embed/>
                  <p:pic>
                    <p:nvPicPr>
                      <p:cNvPr id="0" name="图片 3081"/>
                      <p:cNvPicPr/>
                      <p:nvPr/>
                    </p:nvPicPr>
                    <p:blipFill>
                      <a:blip r:embed="rId2"/>
                      <a:stretch>
                        <a:fillRect/>
                      </a:stretch>
                    </p:blipFill>
                    <p:spPr>
                      <a:xfrm>
                        <a:off x="2932113" y="1192213"/>
                        <a:ext cx="1987550" cy="811212"/>
                      </a:xfrm>
                      <a:prstGeom prst="rect">
                        <a:avLst/>
                      </a:prstGeom>
                      <a:noFill/>
                      <a:ln w="38100">
                        <a:noFill/>
                        <a:miter/>
                      </a:ln>
                    </p:spPr>
                  </p:pic>
                </p:oleObj>
              </mc:Fallback>
            </mc:AlternateContent>
          </a:graphicData>
        </a:graphic>
      </p:graphicFrame>
      <p:graphicFrame>
        <p:nvGraphicFramePr>
          <p:cNvPr id="12293" name="对象 12292"/>
          <p:cNvGraphicFramePr/>
          <p:nvPr/>
        </p:nvGraphicFramePr>
        <p:xfrm>
          <a:off x="5021263" y="1365250"/>
          <a:ext cx="4181475" cy="600075"/>
        </p:xfrm>
        <a:graphic>
          <a:graphicData uri="http://schemas.openxmlformats.org/presentationml/2006/ole">
            <mc:AlternateContent xmlns:mc="http://schemas.openxmlformats.org/markup-compatibility/2006">
              <mc:Choice xmlns:v="urn:schemas-microsoft-com:vml" Requires="v">
                <p:oleObj spid="_x0000_s3079" name="" r:id="rId3" imgW="1776730" imgH="254000" progId="Equation.DSMT4">
                  <p:embed/>
                </p:oleObj>
              </mc:Choice>
              <mc:Fallback>
                <p:oleObj name="" r:id="rId3" imgW="1776730" imgH="254000" progId="Equation.DSMT4">
                  <p:embed/>
                  <p:pic>
                    <p:nvPicPr>
                      <p:cNvPr id="0" name="图片 3078"/>
                      <p:cNvPicPr/>
                      <p:nvPr/>
                    </p:nvPicPr>
                    <p:blipFill>
                      <a:blip r:embed="rId4"/>
                      <a:stretch>
                        <a:fillRect/>
                      </a:stretch>
                    </p:blipFill>
                    <p:spPr>
                      <a:xfrm>
                        <a:off x="5021263" y="1365250"/>
                        <a:ext cx="4181475" cy="600075"/>
                      </a:xfrm>
                      <a:prstGeom prst="rect">
                        <a:avLst/>
                      </a:prstGeom>
                      <a:noFill/>
                      <a:ln w="38100">
                        <a:noFill/>
                        <a:miter/>
                      </a:ln>
                    </p:spPr>
                  </p:pic>
                </p:oleObj>
              </mc:Fallback>
            </mc:AlternateContent>
          </a:graphicData>
        </a:graphic>
      </p:graphicFrame>
      <p:graphicFrame>
        <p:nvGraphicFramePr>
          <p:cNvPr id="12294" name="对象 12293"/>
          <p:cNvGraphicFramePr/>
          <p:nvPr/>
        </p:nvGraphicFramePr>
        <p:xfrm>
          <a:off x="2284413" y="2200275"/>
          <a:ext cx="5360987" cy="647700"/>
        </p:xfrm>
        <a:graphic>
          <a:graphicData uri="http://schemas.openxmlformats.org/presentationml/2006/ole">
            <mc:AlternateContent xmlns:mc="http://schemas.openxmlformats.org/markup-compatibility/2006">
              <mc:Choice xmlns:v="urn:schemas-microsoft-com:vml" Requires="v">
                <p:oleObj spid="_x0000_s3083" name="" r:id="rId5" imgW="2106295" imgH="254000" progId="Equation.DSMT4">
                  <p:embed/>
                </p:oleObj>
              </mc:Choice>
              <mc:Fallback>
                <p:oleObj name="" r:id="rId5" imgW="2106295" imgH="254000" progId="Equation.DSMT4">
                  <p:embed/>
                  <p:pic>
                    <p:nvPicPr>
                      <p:cNvPr id="0" name="图片 3082"/>
                      <p:cNvPicPr/>
                      <p:nvPr/>
                    </p:nvPicPr>
                    <p:blipFill>
                      <a:blip r:embed="rId6"/>
                      <a:stretch>
                        <a:fillRect/>
                      </a:stretch>
                    </p:blipFill>
                    <p:spPr>
                      <a:xfrm>
                        <a:off x="2284413" y="2200275"/>
                        <a:ext cx="5360987" cy="647700"/>
                      </a:xfrm>
                      <a:prstGeom prst="rect">
                        <a:avLst/>
                      </a:prstGeom>
                      <a:noFill/>
                      <a:ln w="38100">
                        <a:noFill/>
                        <a:miter/>
                      </a:ln>
                    </p:spPr>
                  </p:pic>
                </p:oleObj>
              </mc:Fallback>
            </mc:AlternateContent>
          </a:graphicData>
        </a:graphic>
      </p:graphicFrame>
      <p:sp>
        <p:nvSpPr>
          <p:cNvPr id="12295" name="TextBox 14"/>
          <p:cNvSpPr txBox="1"/>
          <p:nvPr/>
        </p:nvSpPr>
        <p:spPr>
          <a:xfrm>
            <a:off x="2139950" y="2992438"/>
            <a:ext cx="7185025" cy="521970"/>
          </a:xfrm>
          <a:prstGeom prst="rect">
            <a:avLst/>
          </a:prstGeom>
          <a:noFill/>
          <a:ln w="9525">
            <a:noFill/>
          </a:ln>
        </p:spPr>
        <p:txBody>
          <a:bodyPr wrap="none" anchor="t">
            <a:spAutoFit/>
          </a:bodyPr>
          <a:p>
            <a:r>
              <a:rPr lang="zh-CN" altLang="en-US" sz="2800" dirty="0">
                <a:latin typeface="黑体" panose="02010609060101010101" charset="-122"/>
                <a:ea typeface="黑体" panose="02010609060101010101" charset="-122"/>
              </a:rPr>
              <a:t>所以，</a:t>
            </a:r>
            <a:r>
              <a:rPr lang="en-US" altLang="zh-CN" sz="2800" b="1" dirty="0">
                <a:solidFill>
                  <a:srgbClr val="FF0000"/>
                </a:solidFill>
                <a:latin typeface="Times New Roman" panose="02020603050405020304" pitchFamily="18" charset="0"/>
                <a:ea typeface="黑体" panose="02010609060101010101" charset="-122"/>
              </a:rPr>
              <a:t> 0.0000864=8.64 ×0.00001=8.64 ×10</a:t>
            </a:r>
            <a:r>
              <a:rPr lang="en-US" altLang="zh-CN" sz="2800" b="1" baseline="30000" dirty="0">
                <a:solidFill>
                  <a:srgbClr val="FF0000"/>
                </a:solidFill>
                <a:latin typeface="Times New Roman" panose="02020603050405020304" pitchFamily="18" charset="0"/>
                <a:ea typeface="黑体" panose="02010609060101010101" charset="-122"/>
              </a:rPr>
              <a:t>-5</a:t>
            </a:r>
            <a:r>
              <a:rPr lang="en-US" altLang="zh-CN" sz="2800" b="1" dirty="0">
                <a:solidFill>
                  <a:srgbClr val="FF0000"/>
                </a:solidFill>
                <a:latin typeface="Times New Roman" panose="02020603050405020304" pitchFamily="18" charset="0"/>
                <a:ea typeface="黑体" panose="02010609060101010101" charset="-122"/>
              </a:rPr>
              <a:t>.</a:t>
            </a:r>
            <a:endParaRPr lang="en-US" altLang="zh-CN" sz="2800" b="1" dirty="0">
              <a:solidFill>
                <a:srgbClr val="FF0000"/>
              </a:solidFill>
              <a:latin typeface="Times New Roman" panose="02020603050405020304" pitchFamily="18" charset="0"/>
              <a:ea typeface="黑体" panose="02010609060101010101" charset="-122"/>
            </a:endParaRPr>
          </a:p>
        </p:txBody>
      </p:sp>
      <p:sp>
        <p:nvSpPr>
          <p:cNvPr id="12296" name="Rectangle 2"/>
          <p:cNvSpPr/>
          <p:nvPr/>
        </p:nvSpPr>
        <p:spPr>
          <a:xfrm>
            <a:off x="2139950" y="3713321"/>
            <a:ext cx="7777163" cy="2030095"/>
          </a:xfrm>
          <a:prstGeom prst="rect">
            <a:avLst/>
          </a:prstGeom>
          <a:noFill/>
          <a:ln w="25400" cap="flat" cmpd="sng">
            <a:solidFill>
              <a:schemeClr val="accent1">
                <a:alpha val="53999"/>
              </a:schemeClr>
            </a:solidFill>
            <a:prstDash val="sysDash"/>
            <a:miter/>
            <a:headEnd type="none" w="med" len="med"/>
            <a:tailEnd type="none" w="med" len="med"/>
          </a:ln>
        </p:spPr>
        <p:txBody>
          <a:bodyPr anchor="ctr">
            <a:spAutoFit/>
          </a:bodyPr>
          <a:p>
            <a:pPr defTabSz="914400">
              <a:lnSpc>
                <a:spcPct val="150000"/>
              </a:lnSpc>
            </a:pPr>
            <a:r>
              <a:rPr lang="zh-CN" altLang="en-US" sz="2800" dirty="0">
                <a:solidFill>
                  <a:srgbClr val="000000"/>
                </a:solidFill>
                <a:latin typeface="黑体" panose="02010609060101010101" charset="-122"/>
                <a:ea typeface="黑体" panose="02010609060101010101" charset="-122"/>
              </a:rPr>
              <a:t>类似地，我们可以利用</a:t>
            </a:r>
            <a:r>
              <a:rPr lang="en-GB" altLang="en-US" sz="2800" b="1" dirty="0">
                <a:solidFill>
                  <a:srgbClr val="000000"/>
                </a:solidFill>
                <a:latin typeface="Times New Roman" panose="02020603050405020304" pitchFamily="18" charset="0"/>
                <a:ea typeface="黑体" panose="02010609060101010101" charset="-122"/>
              </a:rPr>
              <a:t>10</a:t>
            </a:r>
            <a:r>
              <a:rPr lang="zh-CN" altLang="en-US" sz="2800" dirty="0">
                <a:solidFill>
                  <a:srgbClr val="000000"/>
                </a:solidFill>
                <a:latin typeface="黑体" panose="02010609060101010101" charset="-122"/>
                <a:ea typeface="黑体" panose="02010609060101010101" charset="-122"/>
              </a:rPr>
              <a:t>的</a:t>
            </a:r>
            <a:r>
              <a:rPr lang="zh-CN" altLang="en-US" sz="2800" dirty="0">
                <a:solidFill>
                  <a:srgbClr val="FF0000"/>
                </a:solidFill>
                <a:latin typeface="黑体" panose="02010609060101010101" charset="-122"/>
                <a:ea typeface="黑体" panose="02010609060101010101" charset="-122"/>
              </a:rPr>
              <a:t>负整数次幂</a:t>
            </a:r>
            <a:r>
              <a:rPr lang="zh-CN" altLang="en-US" sz="2800" dirty="0">
                <a:solidFill>
                  <a:srgbClr val="000000"/>
                </a:solidFill>
                <a:latin typeface="黑体" panose="02010609060101010101" charset="-122"/>
                <a:ea typeface="黑体" panose="02010609060101010101" charset="-122"/>
              </a:rPr>
              <a:t>，用科学记数法表示一些绝对值</a:t>
            </a:r>
            <a:r>
              <a:rPr lang="zh-CN" altLang="en-US" sz="2800" dirty="0">
                <a:solidFill>
                  <a:srgbClr val="FF0000"/>
                </a:solidFill>
                <a:latin typeface="黑体" panose="02010609060101010101" charset="-122"/>
                <a:ea typeface="黑体" panose="02010609060101010101" charset="-122"/>
              </a:rPr>
              <a:t>较小</a:t>
            </a:r>
            <a:r>
              <a:rPr lang="zh-CN" altLang="en-US" sz="2800" dirty="0">
                <a:solidFill>
                  <a:srgbClr val="000000"/>
                </a:solidFill>
                <a:latin typeface="黑体" panose="02010609060101010101" charset="-122"/>
                <a:ea typeface="黑体" panose="02010609060101010101" charset="-122"/>
              </a:rPr>
              <a:t>的数，即将它们表示成</a:t>
            </a:r>
            <a:r>
              <a:rPr lang="en-GB" altLang="en-US" sz="2800" b="1" i="1" dirty="0">
                <a:solidFill>
                  <a:srgbClr val="000000"/>
                </a:solidFill>
                <a:latin typeface="Times New Roman" panose="02020603050405020304" pitchFamily="18" charset="0"/>
                <a:ea typeface="黑体" panose="02010609060101010101" charset="-122"/>
              </a:rPr>
              <a:t>a</a:t>
            </a:r>
            <a:r>
              <a:rPr lang="en-GB" altLang="en-US" sz="2800" b="1" dirty="0">
                <a:solidFill>
                  <a:srgbClr val="000000"/>
                </a:solidFill>
                <a:latin typeface="Times New Roman" panose="02020603050405020304" pitchFamily="18" charset="0"/>
                <a:ea typeface="黑体" panose="02010609060101010101" charset="-122"/>
              </a:rPr>
              <a:t>×10</a:t>
            </a:r>
            <a:r>
              <a:rPr lang="en-GB" altLang="en-US" sz="2800" b="1" baseline="30000" dirty="0">
                <a:solidFill>
                  <a:srgbClr val="000000"/>
                </a:solidFill>
                <a:latin typeface="Times New Roman" panose="02020603050405020304" pitchFamily="18" charset="0"/>
                <a:ea typeface="黑体" panose="02010609060101010101" charset="-122"/>
              </a:rPr>
              <a:t>- </a:t>
            </a:r>
            <a:r>
              <a:rPr lang="en-GB" altLang="en-US" sz="2800" b="1" i="1" baseline="30000" dirty="0">
                <a:solidFill>
                  <a:srgbClr val="000000"/>
                </a:solidFill>
                <a:latin typeface="Times New Roman" panose="02020603050405020304" pitchFamily="18" charset="0"/>
                <a:ea typeface="黑体" panose="02010609060101010101" charset="-122"/>
              </a:rPr>
              <a:t>n</a:t>
            </a:r>
            <a:r>
              <a:rPr lang="zh-CN" altLang="en-US" sz="2800" dirty="0">
                <a:solidFill>
                  <a:srgbClr val="000000"/>
                </a:solidFill>
                <a:latin typeface="黑体" panose="02010609060101010101" charset="-122"/>
                <a:ea typeface="黑体" panose="02010609060101010101" charset="-122"/>
              </a:rPr>
              <a:t>的形式，其中</a:t>
            </a:r>
            <a:r>
              <a:rPr lang="en-GB" altLang="en-US" sz="2800" b="1" i="1" dirty="0">
                <a:solidFill>
                  <a:srgbClr val="000000"/>
                </a:solidFill>
                <a:latin typeface="Times New Roman" panose="02020603050405020304" pitchFamily="18" charset="0"/>
                <a:ea typeface="黑体" panose="02010609060101010101" charset="-122"/>
              </a:rPr>
              <a:t>n</a:t>
            </a:r>
            <a:r>
              <a:rPr lang="zh-CN" altLang="en-US" sz="2800" dirty="0">
                <a:solidFill>
                  <a:srgbClr val="000000"/>
                </a:solidFill>
                <a:latin typeface="黑体" panose="02010609060101010101" charset="-122"/>
                <a:ea typeface="黑体" panose="02010609060101010101" charset="-122"/>
              </a:rPr>
              <a:t>是正整数，</a:t>
            </a:r>
            <a:r>
              <a:rPr lang="en-GB" altLang="en-US" sz="2800" b="1" dirty="0">
                <a:solidFill>
                  <a:srgbClr val="000000"/>
                </a:solidFill>
                <a:latin typeface="Times New Roman" panose="02020603050405020304" pitchFamily="18" charset="0"/>
                <a:ea typeface="黑体" panose="02010609060101010101" charset="-122"/>
              </a:rPr>
              <a:t>1≤</a:t>
            </a:r>
            <a:r>
              <a:rPr lang="en-GB" altLang="en-US" sz="2800" b="1" i="1" dirty="0">
                <a:solidFill>
                  <a:srgbClr val="000000"/>
                </a:solidFill>
                <a:latin typeface="Times New Roman" panose="02020603050405020304" pitchFamily="18" charset="0"/>
                <a:ea typeface="黑体" panose="02010609060101010101" charset="-122"/>
              </a:rPr>
              <a:t>a</a:t>
            </a:r>
            <a:r>
              <a:rPr lang="zh-CN" altLang="en-US" sz="2800" b="1" dirty="0">
                <a:solidFill>
                  <a:srgbClr val="000000"/>
                </a:solidFill>
                <a:latin typeface="Times New Roman" panose="02020603050405020304" pitchFamily="18" charset="0"/>
                <a:ea typeface="黑体" panose="02010609060101010101" charset="-122"/>
              </a:rPr>
              <a:t>＜</a:t>
            </a:r>
            <a:r>
              <a:rPr lang="en-GB" altLang="en-US" sz="2800" b="1" dirty="0">
                <a:solidFill>
                  <a:srgbClr val="000000"/>
                </a:solidFill>
                <a:latin typeface="Times New Roman" panose="02020603050405020304" pitchFamily="18" charset="0"/>
                <a:ea typeface="黑体" panose="02010609060101010101" charset="-122"/>
              </a:rPr>
              <a:t>10.</a:t>
            </a:r>
            <a:endParaRPr lang="en-GB" altLang="en-US" sz="2800" b="1" dirty="0">
              <a:solidFill>
                <a:srgbClr val="000000"/>
              </a:solidFill>
              <a:latin typeface="Times New Roman" panose="02020603050405020304" pitchFamily="18" charset="0"/>
              <a:ea typeface="黑体" panose="02010609060101010101" charset="-122"/>
            </a:endParaRPr>
          </a:p>
        </p:txBody>
      </p:sp>
      <p:graphicFrame>
        <p:nvGraphicFramePr>
          <p:cNvPr id="12297" name="对象 12296"/>
          <p:cNvGraphicFramePr/>
          <p:nvPr/>
        </p:nvGraphicFramePr>
        <p:xfrm>
          <a:off x="6223000" y="1076325"/>
          <a:ext cx="596900" cy="817563"/>
        </p:xfrm>
        <a:graphic>
          <a:graphicData uri="http://schemas.openxmlformats.org/presentationml/2006/ole">
            <mc:AlternateContent xmlns:mc="http://schemas.openxmlformats.org/markup-compatibility/2006">
              <mc:Choice xmlns:v="urn:schemas-microsoft-com:vml" Requires="v">
                <p:oleObj spid="_x0000_s3077" name="" r:id="rId7" imgW="280035" imgH="394335" progId="Equation.DSMT4">
                  <p:embed/>
                </p:oleObj>
              </mc:Choice>
              <mc:Fallback>
                <p:oleObj name="" r:id="rId7" imgW="280035" imgH="394335" progId="Equation.DSMT4">
                  <p:embed/>
                  <p:pic>
                    <p:nvPicPr>
                      <p:cNvPr id="0" name="图片 3076"/>
                      <p:cNvPicPr/>
                      <p:nvPr/>
                    </p:nvPicPr>
                    <p:blipFill>
                      <a:blip r:embed="rId8"/>
                      <a:stretch>
                        <a:fillRect/>
                      </a:stretch>
                    </p:blipFill>
                    <p:spPr>
                      <a:xfrm>
                        <a:off x="6223000" y="1076325"/>
                        <a:ext cx="596900" cy="817563"/>
                      </a:xfrm>
                      <a:prstGeom prst="rect">
                        <a:avLst/>
                      </a:prstGeom>
                      <a:noFill/>
                      <a:ln w="38100">
                        <a:noFill/>
                        <a:miter/>
                      </a:ln>
                    </p:spPr>
                  </p:pic>
                </p:oleObj>
              </mc:Fallback>
            </mc:AlternateContent>
          </a:graphicData>
        </a:graphic>
      </p:graphicFrame>
      <p:graphicFrame>
        <p:nvGraphicFramePr>
          <p:cNvPr id="12298" name="对象 12297"/>
          <p:cNvGraphicFramePr/>
          <p:nvPr/>
        </p:nvGraphicFramePr>
        <p:xfrm>
          <a:off x="7827963" y="1336675"/>
          <a:ext cx="655637" cy="523875"/>
        </p:xfrm>
        <a:graphic>
          <a:graphicData uri="http://schemas.openxmlformats.org/presentationml/2006/ole">
            <mc:AlternateContent xmlns:mc="http://schemas.openxmlformats.org/markup-compatibility/2006">
              <mc:Choice xmlns:v="urn:schemas-microsoft-com:vml" Requires="v">
                <p:oleObj spid="_x0000_s3078" name="" r:id="rId9" imgW="254635" imgH="203835" progId="Equation.DSMT4">
                  <p:embed/>
                </p:oleObj>
              </mc:Choice>
              <mc:Fallback>
                <p:oleObj name="" r:id="rId9" imgW="254635" imgH="203835" progId="Equation.DSMT4">
                  <p:embed/>
                  <p:pic>
                    <p:nvPicPr>
                      <p:cNvPr id="0" name="图片 3077"/>
                      <p:cNvPicPr/>
                      <p:nvPr/>
                    </p:nvPicPr>
                    <p:blipFill>
                      <a:blip r:embed="rId10"/>
                      <a:stretch>
                        <a:fillRect/>
                      </a:stretch>
                    </p:blipFill>
                    <p:spPr>
                      <a:xfrm>
                        <a:off x="7827963" y="1336675"/>
                        <a:ext cx="655637" cy="523875"/>
                      </a:xfrm>
                      <a:prstGeom prst="rect">
                        <a:avLst/>
                      </a:prstGeom>
                      <a:noFill/>
                      <a:ln w="38100">
                        <a:noFill/>
                        <a:miter/>
                      </a:ln>
                    </p:spPr>
                  </p:pic>
                </p:oleObj>
              </mc:Fallback>
            </mc:AlternateContent>
          </a:graphicData>
        </a:graphic>
      </p:graphicFrame>
      <p:graphicFrame>
        <p:nvGraphicFramePr>
          <p:cNvPr id="12299" name="对象 12298"/>
          <p:cNvGraphicFramePr/>
          <p:nvPr/>
        </p:nvGraphicFramePr>
        <p:xfrm>
          <a:off x="3776663" y="1893888"/>
          <a:ext cx="793750" cy="850900"/>
        </p:xfrm>
        <a:graphic>
          <a:graphicData uri="http://schemas.openxmlformats.org/presentationml/2006/ole">
            <mc:AlternateContent xmlns:mc="http://schemas.openxmlformats.org/markup-compatibility/2006">
              <mc:Choice xmlns:v="urn:schemas-microsoft-com:vml" Requires="v">
                <p:oleObj spid="_x0000_s3080" name="" r:id="rId11" imgW="356235" imgH="394335" progId="Equation.DSMT4">
                  <p:embed/>
                </p:oleObj>
              </mc:Choice>
              <mc:Fallback>
                <p:oleObj name="" r:id="rId11" imgW="356235" imgH="394335" progId="Equation.DSMT4">
                  <p:embed/>
                  <p:pic>
                    <p:nvPicPr>
                      <p:cNvPr id="0" name="图片 3079"/>
                      <p:cNvPicPr/>
                      <p:nvPr/>
                    </p:nvPicPr>
                    <p:blipFill>
                      <a:blip r:embed="rId12"/>
                      <a:stretch>
                        <a:fillRect/>
                      </a:stretch>
                    </p:blipFill>
                    <p:spPr>
                      <a:xfrm>
                        <a:off x="3776663" y="1893888"/>
                        <a:ext cx="793750" cy="850900"/>
                      </a:xfrm>
                      <a:prstGeom prst="rect">
                        <a:avLst/>
                      </a:prstGeom>
                      <a:noFill/>
                      <a:ln w="38100">
                        <a:noFill/>
                        <a:miter/>
                      </a:ln>
                    </p:spPr>
                  </p:pic>
                </p:oleObj>
              </mc:Fallback>
            </mc:AlternateContent>
          </a:graphicData>
        </a:graphic>
      </p:graphicFrame>
      <p:graphicFrame>
        <p:nvGraphicFramePr>
          <p:cNvPr id="12300" name="对象 12299"/>
          <p:cNvGraphicFramePr/>
          <p:nvPr/>
        </p:nvGraphicFramePr>
        <p:xfrm>
          <a:off x="5595938" y="2225675"/>
          <a:ext cx="655637" cy="523875"/>
        </p:xfrm>
        <a:graphic>
          <a:graphicData uri="http://schemas.openxmlformats.org/presentationml/2006/ole">
            <mc:AlternateContent xmlns:mc="http://schemas.openxmlformats.org/markup-compatibility/2006">
              <mc:Choice xmlns:v="urn:schemas-microsoft-com:vml" Requires="v">
                <p:oleObj spid="_x0000_s3081" name="" r:id="rId13" imgW="254635" imgH="203835" progId="Equation.DSMT4">
                  <p:embed/>
                </p:oleObj>
              </mc:Choice>
              <mc:Fallback>
                <p:oleObj name="" r:id="rId13" imgW="254635" imgH="203835" progId="Equation.DSMT4">
                  <p:embed/>
                  <p:pic>
                    <p:nvPicPr>
                      <p:cNvPr id="0" name="图片 3080"/>
                      <p:cNvPicPr/>
                      <p:nvPr/>
                    </p:nvPicPr>
                    <p:blipFill>
                      <a:blip r:embed="rId14"/>
                      <a:stretch>
                        <a:fillRect/>
                      </a:stretch>
                    </p:blipFill>
                    <p:spPr>
                      <a:xfrm>
                        <a:off x="5595938" y="2225675"/>
                        <a:ext cx="655637" cy="5238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297"/>
                                        </p:tgtEl>
                                        <p:attrNameLst>
                                          <p:attrName>style.visibility</p:attrName>
                                        </p:attrNameLst>
                                      </p:cBhvr>
                                      <p:to>
                                        <p:strVal val="visible"/>
                                      </p:to>
                                    </p:set>
                                    <p:animEffect transition="in" filter="box(in)">
                                      <p:cBhvr>
                                        <p:cTn id="7" dur="500"/>
                                        <p:tgtEl>
                                          <p:spTgt spid="12297"/>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12298"/>
                                        </p:tgtEl>
                                        <p:attrNameLst>
                                          <p:attrName>style.visibility</p:attrName>
                                        </p:attrNameLst>
                                      </p:cBhvr>
                                      <p:to>
                                        <p:strVal val="visible"/>
                                      </p:to>
                                    </p:set>
                                    <p:anim calcmode="lin" valueType="num">
                                      <p:cBhvr>
                                        <p:cTn id="12" dur="1000" fill="hold"/>
                                        <p:tgtEl>
                                          <p:spTgt spid="12298"/>
                                        </p:tgtEl>
                                        <p:attrNameLst>
                                          <p:attrName>ppt_x</p:attrName>
                                        </p:attrNameLst>
                                      </p:cBhvr>
                                      <p:tavLst>
                                        <p:tav tm="0">
                                          <p:val>
                                            <p:strVal val="#ppt_x-.2"/>
                                          </p:val>
                                        </p:tav>
                                        <p:tav tm="100000">
                                          <p:val>
                                            <p:strVal val="#ppt_x"/>
                                          </p:val>
                                        </p:tav>
                                      </p:tavLst>
                                    </p:anim>
                                    <p:anim calcmode="lin" valueType="num">
                                      <p:cBhvr>
                                        <p:cTn id="13" dur="1000" fill="hold"/>
                                        <p:tgtEl>
                                          <p:spTgt spid="122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298"/>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12299"/>
                                        </p:tgtEl>
                                        <p:attrNameLst>
                                          <p:attrName>style.visibility</p:attrName>
                                        </p:attrNameLst>
                                      </p:cBhvr>
                                      <p:to>
                                        <p:strVal val="visible"/>
                                      </p:to>
                                    </p:set>
                                    <p:animEffect transition="in" filter="box(in)">
                                      <p:cBhvr>
                                        <p:cTn id="19" dur="500"/>
                                        <p:tgtEl>
                                          <p:spTgt spid="12299"/>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2300"/>
                                        </p:tgtEl>
                                        <p:attrNameLst>
                                          <p:attrName>style.visibility</p:attrName>
                                        </p:attrNameLst>
                                      </p:cBhvr>
                                      <p:to>
                                        <p:strVal val="visible"/>
                                      </p:to>
                                    </p:set>
                                    <p:animEffect transition="in" filter="box(in)">
                                      <p:cBhvr>
                                        <p:cTn id="24" dur="500"/>
                                        <p:tgtEl>
                                          <p:spTgt spid="12300"/>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12295"/>
                                        </p:tgtEl>
                                        <p:attrNameLst>
                                          <p:attrName>style.visibility</p:attrName>
                                        </p:attrNameLst>
                                      </p:cBhvr>
                                      <p:to>
                                        <p:strVal val="visible"/>
                                      </p:to>
                                    </p:set>
                                    <p:anim calcmode="lin" valueType="num">
                                      <p:cBhvr>
                                        <p:cTn id="29" dur="1000" fill="hold"/>
                                        <p:tgtEl>
                                          <p:spTgt spid="12295"/>
                                        </p:tgtEl>
                                        <p:attrNameLst>
                                          <p:attrName>ppt_x</p:attrName>
                                        </p:attrNameLst>
                                      </p:cBhvr>
                                      <p:tavLst>
                                        <p:tav tm="0">
                                          <p:val>
                                            <p:strVal val="#ppt_x-.2"/>
                                          </p:val>
                                        </p:tav>
                                        <p:tav tm="100000">
                                          <p:val>
                                            <p:strVal val="#ppt_x"/>
                                          </p:val>
                                        </p:tav>
                                      </p:tavLst>
                                    </p:anim>
                                    <p:anim calcmode="lin" valueType="num">
                                      <p:cBhvr>
                                        <p:cTn id="30" dur="1000" fill="hold"/>
                                        <p:tgtEl>
                                          <p:spTgt spid="12295"/>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2295"/>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2296"/>
                                        </p:tgtEl>
                                        <p:attrNameLst>
                                          <p:attrName>style.visibility</p:attrName>
                                        </p:attrNameLst>
                                      </p:cBhvr>
                                      <p:to>
                                        <p:strVal val="visible"/>
                                      </p:to>
                                    </p:set>
                                    <p:animEffect transition="in" filter="dissolve">
                                      <p:cBhvr>
                                        <p:cTn id="36" dur="5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P spid="1229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Rectangle 2"/>
          <p:cNvSpPr txBox="1">
            <a:spLocks noRot="1"/>
          </p:cNvSpPr>
          <p:nvPr/>
        </p:nvSpPr>
        <p:spPr>
          <a:xfrm>
            <a:off x="1741488" y="541338"/>
            <a:ext cx="8496300" cy="1684337"/>
          </a:xfrm>
          <a:prstGeom prst="rect">
            <a:avLst/>
          </a:prstGeom>
          <a:noFill/>
          <a:ln w="9525">
            <a:noFill/>
          </a:ln>
        </p:spPr>
        <p:txBody>
          <a:bodyPr anchor="t"/>
          <a:p>
            <a:pPr marL="342900" indent="-342900" defTabSz="914400">
              <a:spcBef>
                <a:spcPct val="20000"/>
              </a:spcBef>
            </a:pPr>
            <a:r>
              <a:rPr lang="zh-CN" altLang="en-US" sz="2800" dirty="0">
                <a:solidFill>
                  <a:schemeClr val="accent1"/>
                </a:solidFill>
                <a:latin typeface="黑体" panose="02010609060101010101" charset="-122"/>
                <a:ea typeface="黑体" panose="02010609060101010101" charset="-122"/>
              </a:rPr>
              <a:t>算一算：</a:t>
            </a:r>
            <a:endParaRPr lang="zh-CN" altLang="en-US" sz="2800" dirty="0">
              <a:solidFill>
                <a:srgbClr val="228B8B"/>
              </a:solidFill>
              <a:latin typeface="黑体" panose="02010609060101010101" charset="-122"/>
              <a:ea typeface="黑体" panose="02010609060101010101" charset="-122"/>
            </a:endParaRPr>
          </a:p>
          <a:p>
            <a:pPr marL="342900" indent="-342900" defTabSz="914400">
              <a:lnSpc>
                <a:spcPct val="150000"/>
              </a:lnSpc>
              <a:spcBef>
                <a:spcPct val="20000"/>
              </a:spcBef>
              <a:buFont typeface="Wingdings" panose="05000000000000000000" pitchFamily="2" charset="2"/>
              <a:buNone/>
            </a:pPr>
            <a:r>
              <a:rPr lang="zh-CN" altLang="en-US" sz="2800" dirty="0">
                <a:solidFill>
                  <a:srgbClr val="000000"/>
                </a:solidFill>
                <a:latin typeface="黑体" panose="02010609060101010101" charset="-122"/>
                <a:ea typeface="黑体" panose="02010609060101010101" charset="-122"/>
              </a:rPr>
              <a:t>  </a:t>
            </a:r>
            <a:r>
              <a:rPr lang="en-US" altLang="zh-CN" sz="2800" b="1" dirty="0">
                <a:solidFill>
                  <a:srgbClr val="000000"/>
                </a:solidFill>
                <a:latin typeface="Times New Roman" panose="02020603050405020304" pitchFamily="18" charset="0"/>
                <a:ea typeface="黑体" panose="02010609060101010101" charset="-122"/>
              </a:rPr>
              <a:t>10</a:t>
            </a:r>
            <a:r>
              <a:rPr lang="zh-CN" altLang="en-US" sz="2800" b="1" baseline="30000" dirty="0">
                <a:solidFill>
                  <a:srgbClr val="000000"/>
                </a:solidFill>
                <a:latin typeface="Times New Roman" panose="02020603050405020304" pitchFamily="18" charset="0"/>
                <a:ea typeface="黑体" panose="02010609060101010101" charset="-122"/>
              </a:rPr>
              <a:t>－</a:t>
            </a:r>
            <a:r>
              <a:rPr lang="en-US" altLang="zh-CN" sz="2800" b="1" baseline="26000" dirty="0">
                <a:solidFill>
                  <a:srgbClr val="000000"/>
                </a:solidFill>
                <a:latin typeface="Times New Roman" panose="02020603050405020304" pitchFamily="18" charset="0"/>
                <a:ea typeface="黑体" panose="02010609060101010101" charset="-122"/>
              </a:rPr>
              <a:t>2</a:t>
            </a:r>
            <a:r>
              <a:rPr lang="en-US" altLang="zh-CN" sz="2800" b="1" dirty="0">
                <a:solidFill>
                  <a:srgbClr val="000000"/>
                </a:solidFill>
                <a:latin typeface="Times New Roman" panose="02020603050405020304" pitchFamily="18" charset="0"/>
                <a:ea typeface="黑体" panose="02010609060101010101" charset="-122"/>
              </a:rPr>
              <a:t>= ___________;           10</a:t>
            </a:r>
            <a:r>
              <a:rPr lang="zh-CN" altLang="en-US" sz="2800" b="1" baseline="30000" dirty="0">
                <a:solidFill>
                  <a:srgbClr val="000000"/>
                </a:solidFill>
                <a:latin typeface="Times New Roman" panose="02020603050405020304" pitchFamily="18" charset="0"/>
                <a:ea typeface="黑体" panose="02010609060101010101" charset="-122"/>
              </a:rPr>
              <a:t>－</a:t>
            </a:r>
            <a:r>
              <a:rPr lang="en-US" altLang="zh-CN" sz="2800" b="1" baseline="26000" dirty="0">
                <a:solidFill>
                  <a:srgbClr val="000000"/>
                </a:solidFill>
                <a:latin typeface="Times New Roman" panose="02020603050405020304" pitchFamily="18" charset="0"/>
                <a:ea typeface="黑体" panose="02010609060101010101" charset="-122"/>
              </a:rPr>
              <a:t>4</a:t>
            </a:r>
            <a:r>
              <a:rPr lang="en-US" altLang="zh-CN" sz="2800" b="1" dirty="0">
                <a:solidFill>
                  <a:srgbClr val="000000"/>
                </a:solidFill>
                <a:latin typeface="Times New Roman" panose="02020603050405020304" pitchFamily="18" charset="0"/>
                <a:ea typeface="黑体" panose="02010609060101010101" charset="-122"/>
              </a:rPr>
              <a:t>= </a:t>
            </a:r>
            <a:r>
              <a:rPr lang="en-US" altLang="zh-CN" sz="2800" b="1" dirty="0">
                <a:solidFill>
                  <a:srgbClr val="000000"/>
                </a:solidFill>
                <a:latin typeface="Times New Roman" panose="02020603050405020304" pitchFamily="18" charset="0"/>
                <a:ea typeface="黑体" panose="02010609060101010101" charset="-122"/>
                <a:sym typeface="宋体" panose="02010600030101010101" pitchFamily="2" charset="-122"/>
              </a:rPr>
              <a:t> ___________;</a:t>
            </a:r>
            <a:r>
              <a:rPr lang="en-US" altLang="zh-CN" sz="2800" b="1" dirty="0">
                <a:solidFill>
                  <a:srgbClr val="000000"/>
                </a:solidFill>
                <a:latin typeface="Times New Roman" panose="02020603050405020304" pitchFamily="18" charset="0"/>
                <a:ea typeface="黑体" panose="02010609060101010101" charset="-122"/>
              </a:rPr>
              <a:t>           </a:t>
            </a:r>
            <a:endParaRPr lang="en-US" altLang="zh-CN" sz="2800" b="1" dirty="0">
              <a:solidFill>
                <a:srgbClr val="000000"/>
              </a:solidFill>
              <a:latin typeface="Times New Roman" panose="02020603050405020304" pitchFamily="18" charset="0"/>
              <a:ea typeface="黑体" panose="02010609060101010101" charset="-122"/>
            </a:endParaRPr>
          </a:p>
          <a:p>
            <a:pPr marL="342900" indent="-342900" defTabSz="914400">
              <a:lnSpc>
                <a:spcPct val="150000"/>
              </a:lnSpc>
              <a:spcBef>
                <a:spcPct val="20000"/>
              </a:spcBef>
              <a:buFont typeface="Wingdings" panose="05000000000000000000" pitchFamily="2" charset="2"/>
              <a:buNone/>
            </a:pPr>
            <a:r>
              <a:rPr lang="en-US" altLang="zh-CN" sz="2800" b="1" dirty="0">
                <a:solidFill>
                  <a:srgbClr val="000000"/>
                </a:solidFill>
                <a:latin typeface="Times New Roman" panose="02020603050405020304" pitchFamily="18" charset="0"/>
                <a:ea typeface="黑体" panose="02010609060101010101" charset="-122"/>
              </a:rPr>
              <a:t>    10</a:t>
            </a:r>
            <a:r>
              <a:rPr lang="zh-CN" altLang="en-US" sz="2800" b="1" baseline="30000" dirty="0">
                <a:solidFill>
                  <a:srgbClr val="000000"/>
                </a:solidFill>
                <a:latin typeface="Times New Roman" panose="02020603050405020304" pitchFamily="18" charset="0"/>
                <a:ea typeface="黑体" panose="02010609060101010101" charset="-122"/>
              </a:rPr>
              <a:t>－</a:t>
            </a:r>
            <a:r>
              <a:rPr lang="en-US" altLang="zh-CN" sz="2800" b="1" baseline="26000" dirty="0">
                <a:solidFill>
                  <a:srgbClr val="000000"/>
                </a:solidFill>
                <a:latin typeface="Times New Roman" panose="02020603050405020304" pitchFamily="18" charset="0"/>
                <a:ea typeface="黑体" panose="02010609060101010101" charset="-122"/>
              </a:rPr>
              <a:t>8</a:t>
            </a:r>
            <a:r>
              <a:rPr lang="en-US" altLang="zh-CN" sz="2800" b="1" dirty="0">
                <a:solidFill>
                  <a:srgbClr val="000000"/>
                </a:solidFill>
                <a:latin typeface="Times New Roman" panose="02020603050405020304" pitchFamily="18" charset="0"/>
                <a:ea typeface="黑体" panose="02010609060101010101" charset="-122"/>
              </a:rPr>
              <a:t>= </a:t>
            </a:r>
            <a:r>
              <a:rPr lang="en-US" altLang="zh-CN" sz="2800" b="1" dirty="0">
                <a:solidFill>
                  <a:srgbClr val="000000"/>
                </a:solidFill>
                <a:latin typeface="Times New Roman" panose="02020603050405020304" pitchFamily="18" charset="0"/>
                <a:ea typeface="黑体" panose="02010609060101010101" charset="-122"/>
                <a:sym typeface="宋体" panose="02010600030101010101" pitchFamily="2" charset="-122"/>
              </a:rPr>
              <a:t> ___________.</a:t>
            </a:r>
            <a:r>
              <a:rPr lang="en-US" altLang="zh-CN" sz="2800" b="1" dirty="0">
                <a:solidFill>
                  <a:srgbClr val="000000"/>
                </a:solidFill>
                <a:latin typeface="Times New Roman" panose="02020603050405020304" pitchFamily="18" charset="0"/>
                <a:ea typeface="黑体" panose="02010609060101010101" charset="-122"/>
              </a:rPr>
              <a:t>         </a:t>
            </a:r>
            <a:endParaRPr lang="en-US" altLang="zh-CN" sz="2800" b="1" baseline="-30000" dirty="0">
              <a:solidFill>
                <a:srgbClr val="000000"/>
              </a:solidFill>
              <a:latin typeface="Times New Roman" panose="02020603050405020304" pitchFamily="18" charset="0"/>
              <a:ea typeface="黑体" panose="02010609060101010101" charset="-122"/>
            </a:endParaRPr>
          </a:p>
          <a:p>
            <a:pPr marL="342900" indent="-342900" defTabSz="914400">
              <a:lnSpc>
                <a:spcPct val="150000"/>
              </a:lnSpc>
              <a:spcBef>
                <a:spcPct val="20000"/>
              </a:spcBef>
              <a:buFont typeface="Wingdings" panose="05000000000000000000" pitchFamily="2" charset="2"/>
              <a:buNone/>
            </a:pPr>
            <a:endParaRPr lang="en-US" altLang="zh-CN" sz="2800" b="1" dirty="0">
              <a:solidFill>
                <a:srgbClr val="000000"/>
              </a:solidFill>
              <a:latin typeface="Times New Roman" panose="02020603050405020304" pitchFamily="18" charset="0"/>
              <a:ea typeface="黑体" panose="02010609060101010101" charset="-122"/>
            </a:endParaRPr>
          </a:p>
        </p:txBody>
      </p:sp>
      <p:sp>
        <p:nvSpPr>
          <p:cNvPr id="13315" name="Text Box 3"/>
          <p:cNvSpPr txBox="1"/>
          <p:nvPr/>
        </p:nvSpPr>
        <p:spPr>
          <a:xfrm>
            <a:off x="1812925" y="2306638"/>
            <a:ext cx="8424863" cy="1383665"/>
          </a:xfrm>
          <a:prstGeom prst="rect">
            <a:avLst/>
          </a:prstGeom>
          <a:noFill/>
          <a:ln w="9525">
            <a:noFill/>
          </a:ln>
        </p:spPr>
        <p:txBody>
          <a:bodyPr anchor="t">
            <a:spAutoFit/>
          </a:bodyPr>
          <a:p>
            <a:pPr defTabSz="914400">
              <a:lnSpc>
                <a:spcPct val="150000"/>
              </a:lnSpc>
            </a:pPr>
            <a:r>
              <a:rPr lang="zh-CN" altLang="en-US" sz="2800" dirty="0">
                <a:solidFill>
                  <a:schemeClr val="accent1"/>
                </a:solidFill>
                <a:latin typeface="黑体" panose="02010609060101010101" charset="-122"/>
                <a:ea typeface="黑体" panose="02010609060101010101" charset="-122"/>
              </a:rPr>
              <a:t>议一议：</a:t>
            </a:r>
            <a:endParaRPr lang="zh-CN" altLang="en-US" sz="2800" dirty="0">
              <a:solidFill>
                <a:srgbClr val="228B8B"/>
              </a:solidFill>
              <a:latin typeface="黑体" panose="02010609060101010101" charset="-122"/>
              <a:ea typeface="黑体" panose="02010609060101010101" charset="-122"/>
            </a:endParaRPr>
          </a:p>
          <a:p>
            <a:pPr defTabSz="914400">
              <a:lnSpc>
                <a:spcPct val="150000"/>
              </a:lnSpc>
            </a:pPr>
            <a:r>
              <a:rPr lang="zh-CN" altLang="en-US" sz="2800" dirty="0">
                <a:solidFill>
                  <a:srgbClr val="000000"/>
                </a:solidFill>
                <a:latin typeface="黑体" panose="02010609060101010101" charset="-122"/>
                <a:ea typeface="黑体" panose="02010609060101010101" charset="-122"/>
              </a:rPr>
              <a:t>指数与运算结果的</a:t>
            </a:r>
            <a:r>
              <a:rPr lang="en-US" altLang="zh-CN" sz="2800" b="1" dirty="0">
                <a:solidFill>
                  <a:srgbClr val="000000"/>
                </a:solidFill>
                <a:latin typeface="Times New Roman" panose="02020603050405020304" pitchFamily="18" charset="0"/>
                <a:ea typeface="黑体" panose="02010609060101010101" charset="-122"/>
              </a:rPr>
              <a:t>0</a:t>
            </a:r>
            <a:r>
              <a:rPr lang="zh-CN" altLang="en-US" sz="2800" dirty="0">
                <a:solidFill>
                  <a:srgbClr val="000000"/>
                </a:solidFill>
                <a:latin typeface="黑体" panose="02010609060101010101" charset="-122"/>
                <a:ea typeface="黑体" panose="02010609060101010101" charset="-122"/>
              </a:rPr>
              <a:t>的个数有什么关系？</a:t>
            </a:r>
            <a:endParaRPr lang="zh-CN" altLang="en-US" sz="2800" dirty="0">
              <a:solidFill>
                <a:srgbClr val="000000"/>
              </a:solidFill>
              <a:latin typeface="黑体" panose="02010609060101010101" charset="-122"/>
              <a:ea typeface="黑体" panose="02010609060101010101" charset="-122"/>
            </a:endParaRPr>
          </a:p>
        </p:txBody>
      </p:sp>
      <p:sp>
        <p:nvSpPr>
          <p:cNvPr id="13316" name="Text Box 4"/>
          <p:cNvSpPr txBox="1"/>
          <p:nvPr/>
        </p:nvSpPr>
        <p:spPr>
          <a:xfrm>
            <a:off x="1741488" y="4429125"/>
            <a:ext cx="9396412" cy="521970"/>
          </a:xfrm>
          <a:prstGeom prst="rect">
            <a:avLst/>
          </a:prstGeom>
          <a:noFill/>
          <a:ln w="9525">
            <a:noFill/>
          </a:ln>
        </p:spPr>
        <p:txBody>
          <a:bodyPr anchor="t">
            <a:spAutoFit/>
          </a:bodyPr>
          <a:p>
            <a:r>
              <a:rPr lang="zh-CN" altLang="en-US" sz="2800" dirty="0">
                <a:latin typeface="黑体" panose="02010609060101010101" charset="-122"/>
                <a:ea typeface="黑体" panose="02010609060101010101" charset="-122"/>
              </a:rPr>
              <a:t>一般地，</a:t>
            </a:r>
            <a:r>
              <a:rPr lang="en-US" altLang="zh-CN" sz="2800" b="1" dirty="0">
                <a:latin typeface="Times New Roman" panose="02020603050405020304" pitchFamily="18" charset="0"/>
                <a:ea typeface="黑体" panose="02010609060101010101" charset="-122"/>
              </a:rPr>
              <a:t>10</a:t>
            </a:r>
            <a:r>
              <a:rPr lang="zh-CN" altLang="en-US" sz="2800" dirty="0">
                <a:latin typeface="黑体" panose="02010609060101010101" charset="-122"/>
                <a:ea typeface="黑体" panose="02010609060101010101" charset="-122"/>
              </a:rPr>
              <a:t>的</a:t>
            </a:r>
            <a:r>
              <a:rPr lang="en-US" altLang="zh-CN" sz="2800" b="1" dirty="0">
                <a:latin typeface="Times New Roman" panose="02020603050405020304" pitchFamily="18" charset="0"/>
                <a:ea typeface="黑体" panose="02010609060101010101" charset="-122"/>
              </a:rPr>
              <a:t>-</a:t>
            </a:r>
            <a:r>
              <a:rPr lang="en-US" altLang="zh-CN" sz="2800" b="1" i="1" dirty="0">
                <a:latin typeface="Times New Roman" panose="02020603050405020304" pitchFamily="18" charset="0"/>
                <a:ea typeface="黑体" panose="02010609060101010101" charset="-122"/>
              </a:rPr>
              <a:t>n</a:t>
            </a:r>
            <a:r>
              <a:rPr lang="zh-CN" altLang="en-US" sz="2800" dirty="0">
                <a:latin typeface="黑体" panose="02010609060101010101" charset="-122"/>
                <a:ea typeface="黑体" panose="02010609060101010101" charset="-122"/>
              </a:rPr>
              <a:t>次幂，在</a:t>
            </a:r>
            <a:r>
              <a:rPr lang="en-US" altLang="zh-CN" sz="2800" b="1" dirty="0">
                <a:latin typeface="Times New Roman" panose="02020603050405020304" pitchFamily="18" charset="0"/>
                <a:ea typeface="黑体" panose="02010609060101010101" charset="-122"/>
              </a:rPr>
              <a:t>1</a:t>
            </a:r>
            <a:r>
              <a:rPr lang="zh-CN" altLang="en-US" sz="2800" dirty="0">
                <a:latin typeface="黑体" panose="02010609060101010101" charset="-122"/>
                <a:ea typeface="黑体" panose="02010609060101010101" charset="-122"/>
              </a:rPr>
              <a:t>前面有</a:t>
            </a:r>
            <a:r>
              <a:rPr lang="en-US" altLang="zh-CN" sz="2800" dirty="0">
                <a:latin typeface="黑体" panose="02010609060101010101" charset="-122"/>
                <a:ea typeface="黑体" panose="02010609060101010101" charset="-122"/>
              </a:rPr>
              <a:t>_________</a:t>
            </a:r>
            <a:r>
              <a:rPr lang="zh-CN" altLang="en-US" sz="2800" dirty="0">
                <a:latin typeface="黑体" panose="02010609060101010101" charset="-122"/>
                <a:ea typeface="黑体" panose="02010609060101010101" charset="-122"/>
              </a:rPr>
              <a:t>个</a:t>
            </a:r>
            <a:r>
              <a:rPr lang="en-US" altLang="zh-CN" sz="2800" b="1" dirty="0">
                <a:latin typeface="Times New Roman" panose="02020603050405020304" pitchFamily="18" charset="0"/>
                <a:ea typeface="黑体" panose="02010609060101010101" charset="-122"/>
              </a:rPr>
              <a:t>0</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p:txBody>
      </p:sp>
      <p:sp>
        <p:nvSpPr>
          <p:cNvPr id="13317" name="Text Box 5"/>
          <p:cNvSpPr txBox="1"/>
          <p:nvPr/>
        </p:nvSpPr>
        <p:spPr>
          <a:xfrm>
            <a:off x="1866900" y="5113338"/>
            <a:ext cx="8316913" cy="1210945"/>
          </a:xfrm>
          <a:prstGeom prst="rect">
            <a:avLst/>
          </a:prstGeom>
          <a:noFill/>
          <a:ln w="9525">
            <a:noFill/>
          </a:ln>
        </p:spPr>
        <p:txBody>
          <a:bodyPr wrap="square" anchor="t">
            <a:spAutoFit/>
          </a:bodyPr>
          <a:p>
            <a:pPr defTabSz="914400">
              <a:lnSpc>
                <a:spcPct val="130000"/>
              </a:lnSpc>
            </a:pPr>
            <a:r>
              <a:rPr lang="zh-CN" altLang="en-US" sz="2800" dirty="0">
                <a:solidFill>
                  <a:schemeClr val="accent1"/>
                </a:solidFill>
                <a:latin typeface="黑体" panose="02010609060101010101" charset="-122"/>
                <a:ea typeface="黑体" panose="02010609060101010101" charset="-122"/>
              </a:rPr>
              <a:t>想一想：</a:t>
            </a:r>
            <a:r>
              <a:rPr lang="en-US" altLang="zh-CN" sz="2800" b="1" dirty="0">
                <a:solidFill>
                  <a:srgbClr val="000000"/>
                </a:solidFill>
                <a:latin typeface="Times New Roman" panose="02020603050405020304" pitchFamily="18" charset="0"/>
                <a:ea typeface="黑体" panose="02010609060101010101" charset="-122"/>
              </a:rPr>
              <a:t>10</a:t>
            </a:r>
            <a:r>
              <a:rPr lang="zh-CN" altLang="en-US" sz="2800" b="1" baseline="30000" dirty="0">
                <a:solidFill>
                  <a:srgbClr val="000000"/>
                </a:solidFill>
                <a:latin typeface="Times New Roman" panose="02020603050405020304" pitchFamily="18" charset="0"/>
                <a:ea typeface="黑体" panose="02010609060101010101" charset="-122"/>
              </a:rPr>
              <a:t>－</a:t>
            </a:r>
            <a:r>
              <a:rPr lang="en-US" altLang="zh-CN" sz="2800" b="1" baseline="26000" dirty="0">
                <a:solidFill>
                  <a:srgbClr val="000000"/>
                </a:solidFill>
                <a:latin typeface="Times New Roman" panose="02020603050405020304" pitchFamily="18" charset="0"/>
                <a:ea typeface="黑体" panose="02010609060101010101" charset="-122"/>
              </a:rPr>
              <a:t>21</a:t>
            </a:r>
            <a:r>
              <a:rPr lang="zh-CN" altLang="en-US" sz="2800" dirty="0">
                <a:solidFill>
                  <a:srgbClr val="000000"/>
                </a:solidFill>
                <a:latin typeface="黑体" panose="02010609060101010101" charset="-122"/>
                <a:ea typeface="黑体" panose="02010609060101010101" charset="-122"/>
              </a:rPr>
              <a:t>的小数点后的位数是几位？</a:t>
            </a:r>
            <a:endParaRPr lang="zh-CN" altLang="en-US" sz="2800" dirty="0">
              <a:solidFill>
                <a:srgbClr val="000000"/>
              </a:solidFill>
              <a:latin typeface="黑体" panose="02010609060101010101" charset="-122"/>
              <a:ea typeface="黑体" panose="02010609060101010101" charset="-122"/>
            </a:endParaRPr>
          </a:p>
          <a:p>
            <a:pPr defTabSz="914400">
              <a:lnSpc>
                <a:spcPct val="130000"/>
              </a:lnSpc>
            </a:pPr>
            <a:r>
              <a:rPr lang="zh-CN" altLang="en-US" sz="2800" dirty="0">
                <a:solidFill>
                  <a:srgbClr val="000000"/>
                </a:solidFill>
                <a:latin typeface="黑体" panose="02010609060101010101" charset="-122"/>
                <a:ea typeface="黑体" panose="02010609060101010101" charset="-122"/>
              </a:rPr>
              <a:t>        </a:t>
            </a:r>
            <a:r>
              <a:rPr lang="en-US" altLang="zh-CN" sz="2800" b="1" dirty="0">
                <a:solidFill>
                  <a:srgbClr val="000000"/>
                </a:solidFill>
                <a:latin typeface="Times New Roman" panose="02020603050405020304" pitchFamily="18" charset="0"/>
                <a:ea typeface="黑体" panose="02010609060101010101" charset="-122"/>
              </a:rPr>
              <a:t>1</a:t>
            </a:r>
            <a:r>
              <a:rPr lang="zh-CN" altLang="en-US" sz="2800" dirty="0">
                <a:solidFill>
                  <a:srgbClr val="000000"/>
                </a:solidFill>
                <a:latin typeface="黑体" panose="02010609060101010101" charset="-122"/>
                <a:ea typeface="黑体" panose="02010609060101010101" charset="-122"/>
              </a:rPr>
              <a:t>前面有几个零？</a:t>
            </a:r>
            <a:endParaRPr lang="zh-CN" altLang="en-US" sz="2800" dirty="0">
              <a:solidFill>
                <a:srgbClr val="000000"/>
              </a:solidFill>
              <a:latin typeface="黑体" panose="02010609060101010101" charset="-122"/>
              <a:ea typeface="黑体" panose="02010609060101010101" charset="-122"/>
            </a:endParaRPr>
          </a:p>
        </p:txBody>
      </p:sp>
      <p:sp>
        <p:nvSpPr>
          <p:cNvPr id="13318" name="Text Box 7"/>
          <p:cNvSpPr txBox="1"/>
          <p:nvPr/>
        </p:nvSpPr>
        <p:spPr>
          <a:xfrm>
            <a:off x="3564890" y="1123950"/>
            <a:ext cx="868363" cy="521970"/>
          </a:xfrm>
          <a:prstGeom prst="rect">
            <a:avLst/>
          </a:prstGeom>
          <a:noFill/>
          <a:ln w="9525">
            <a:noFill/>
          </a:ln>
        </p:spPr>
        <p:txBody>
          <a:bodyPr anchor="t">
            <a:spAutoFit/>
          </a:bodyPr>
          <a:p>
            <a:r>
              <a:rPr lang="en-US" altLang="zh-CN" sz="2800" b="1" dirty="0">
                <a:solidFill>
                  <a:srgbClr val="FF0000"/>
                </a:solidFill>
                <a:latin typeface="Times New Roman" panose="02020603050405020304" pitchFamily="18" charset="0"/>
                <a:ea typeface="黑体" panose="02010609060101010101" charset="-122"/>
              </a:rPr>
              <a:t>0.01</a:t>
            </a:r>
            <a:endParaRPr lang="en-US" altLang="zh-CN" sz="2800" b="1" dirty="0">
              <a:solidFill>
                <a:srgbClr val="FF0000"/>
              </a:solidFill>
              <a:latin typeface="Times New Roman" panose="02020603050405020304" pitchFamily="18" charset="0"/>
              <a:ea typeface="黑体" panose="02010609060101010101" charset="-122"/>
            </a:endParaRPr>
          </a:p>
        </p:txBody>
      </p:sp>
      <p:sp>
        <p:nvSpPr>
          <p:cNvPr id="13319" name="Text Box 8"/>
          <p:cNvSpPr txBox="1"/>
          <p:nvPr/>
        </p:nvSpPr>
        <p:spPr>
          <a:xfrm>
            <a:off x="7740015" y="1123950"/>
            <a:ext cx="1406525" cy="521970"/>
          </a:xfrm>
          <a:prstGeom prst="rect">
            <a:avLst/>
          </a:prstGeom>
          <a:noFill/>
          <a:ln w="9525">
            <a:noFill/>
          </a:ln>
        </p:spPr>
        <p:txBody>
          <a:bodyPr wrap="square" anchor="t">
            <a:spAutoFit/>
          </a:bodyPr>
          <a:p>
            <a:r>
              <a:rPr lang="en-US" altLang="zh-CN" sz="2800" b="1" dirty="0">
                <a:solidFill>
                  <a:srgbClr val="FF0000"/>
                </a:solidFill>
                <a:latin typeface="Times New Roman" panose="02020603050405020304" pitchFamily="18" charset="0"/>
                <a:ea typeface="黑体" panose="02010609060101010101" charset="-122"/>
              </a:rPr>
              <a:t>0.0001</a:t>
            </a:r>
            <a:endParaRPr lang="en-US" altLang="zh-CN" sz="2800" b="1" dirty="0">
              <a:solidFill>
                <a:srgbClr val="FF0000"/>
              </a:solidFill>
              <a:latin typeface="Times New Roman" panose="02020603050405020304" pitchFamily="18" charset="0"/>
              <a:ea typeface="黑体" panose="02010609060101010101" charset="-122"/>
            </a:endParaRPr>
          </a:p>
        </p:txBody>
      </p:sp>
      <p:sp>
        <p:nvSpPr>
          <p:cNvPr id="13320" name="Text Box 9"/>
          <p:cNvSpPr txBox="1"/>
          <p:nvPr/>
        </p:nvSpPr>
        <p:spPr>
          <a:xfrm>
            <a:off x="3348990" y="1916113"/>
            <a:ext cx="2017713" cy="521970"/>
          </a:xfrm>
          <a:prstGeom prst="rect">
            <a:avLst/>
          </a:prstGeom>
          <a:noFill/>
          <a:ln w="9525">
            <a:noFill/>
          </a:ln>
        </p:spPr>
        <p:txBody>
          <a:bodyPr anchor="t">
            <a:spAutoFit/>
          </a:bodyPr>
          <a:p>
            <a:r>
              <a:rPr lang="en-US" altLang="zh-CN" sz="2800" b="1" dirty="0">
                <a:solidFill>
                  <a:srgbClr val="FF0000"/>
                </a:solidFill>
                <a:latin typeface="Times New Roman" panose="02020603050405020304" pitchFamily="18" charset="0"/>
                <a:ea typeface="黑体" panose="02010609060101010101" charset="-122"/>
              </a:rPr>
              <a:t>0.00000001</a:t>
            </a:r>
            <a:endParaRPr lang="en-US" altLang="zh-CN" sz="2800" b="1" dirty="0">
              <a:solidFill>
                <a:srgbClr val="FF0000"/>
              </a:solidFill>
              <a:latin typeface="Times New Roman" panose="02020603050405020304" pitchFamily="18" charset="0"/>
              <a:ea typeface="黑体" panose="02010609060101010101" charset="-122"/>
            </a:endParaRPr>
          </a:p>
        </p:txBody>
      </p:sp>
      <p:sp>
        <p:nvSpPr>
          <p:cNvPr id="13321" name="Text Box 16" descr="PE03255_"/>
          <p:cNvSpPr txBox="1"/>
          <p:nvPr/>
        </p:nvSpPr>
        <p:spPr>
          <a:xfrm>
            <a:off x="1812925" y="3721100"/>
            <a:ext cx="5981700" cy="586105"/>
          </a:xfrm>
          <a:prstGeom prst="rect">
            <a:avLst/>
          </a:prstGeom>
          <a:noFill/>
          <a:ln w="9525">
            <a:noFill/>
          </a:ln>
        </p:spPr>
        <p:txBody>
          <a:bodyPr wrap="square" anchor="t">
            <a:spAutoFit/>
          </a:bodyPr>
          <a:p>
            <a:pPr eaLnBrk="0" hangingPunct="0">
              <a:lnSpc>
                <a:spcPct val="115000"/>
              </a:lnSpc>
            </a:pPr>
            <a:r>
              <a:rPr lang="zh-CN" altLang="en-US" sz="2800" dirty="0">
                <a:solidFill>
                  <a:srgbClr val="000000"/>
                </a:solidFill>
                <a:latin typeface="黑体" panose="02010609060101010101" charset="-122"/>
                <a:ea typeface="黑体" panose="02010609060101010101" charset="-122"/>
              </a:rPr>
              <a:t>通过上面的探索，你发现了什么？</a:t>
            </a:r>
            <a:endParaRPr lang="en-US" altLang="zh-CN" sz="2800" dirty="0">
              <a:solidFill>
                <a:srgbClr val="000000"/>
              </a:solidFill>
              <a:latin typeface="黑体" panose="02010609060101010101" charset="-122"/>
              <a:ea typeface="黑体" panose="02010609060101010101" charset="-122"/>
            </a:endParaRPr>
          </a:p>
        </p:txBody>
      </p:sp>
      <p:sp>
        <p:nvSpPr>
          <p:cNvPr id="13322" name="TextBox 16"/>
          <p:cNvSpPr txBox="1"/>
          <p:nvPr/>
        </p:nvSpPr>
        <p:spPr>
          <a:xfrm>
            <a:off x="7499350" y="4292600"/>
            <a:ext cx="380365" cy="521970"/>
          </a:xfrm>
          <a:prstGeom prst="rect">
            <a:avLst/>
          </a:prstGeom>
          <a:noFill/>
          <a:ln w="9525">
            <a:noFill/>
          </a:ln>
        </p:spPr>
        <p:txBody>
          <a:bodyPr wrap="none" anchor="t">
            <a:spAutoFit/>
          </a:bodyPr>
          <a:p>
            <a:r>
              <a:rPr lang="en-US" altLang="zh-CN" sz="2800" b="1" i="1" dirty="0">
                <a:solidFill>
                  <a:srgbClr val="FF0000"/>
                </a:solidFill>
                <a:latin typeface="Times New Roman" panose="02020603050405020304" pitchFamily="18" charset="0"/>
                <a:ea typeface="宋体" panose="02010600030101010101" pitchFamily="2" charset="-122"/>
              </a:rPr>
              <a:t>n</a:t>
            </a:r>
            <a:endParaRPr lang="en-US" altLang="zh-CN" sz="2800" b="1" i="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blinds(horizontal)">
                                      <p:cBhvr>
                                        <p:cTn id="7" dur="500"/>
                                        <p:tgtEl>
                                          <p:spTgt spid="133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blinds(horizontal)">
                                      <p:cBhvr>
                                        <p:cTn id="12" dur="500"/>
                                        <p:tgtEl>
                                          <p:spTgt spid="133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20"/>
                                        </p:tgtEl>
                                        <p:attrNameLst>
                                          <p:attrName>style.visibility</p:attrName>
                                        </p:attrNameLst>
                                      </p:cBhvr>
                                      <p:to>
                                        <p:strVal val="visible"/>
                                      </p:to>
                                    </p:set>
                                    <p:animEffect transition="in" filter="blinds(horizontal)">
                                      <p:cBhvr>
                                        <p:cTn id="17" dur="500"/>
                                        <p:tgtEl>
                                          <p:spTgt spid="133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15"/>
                                        </p:tgtEl>
                                        <p:attrNameLst>
                                          <p:attrName>style.visibility</p:attrName>
                                        </p:attrNameLst>
                                      </p:cBhvr>
                                      <p:to>
                                        <p:strVal val="visible"/>
                                      </p:to>
                                    </p:set>
                                    <p:animEffect transition="in" filter="blinds(horizontal)">
                                      <p:cBhvr>
                                        <p:cTn id="22" dur="500"/>
                                        <p:tgtEl>
                                          <p:spTgt spid="13315"/>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13321"/>
                                        </p:tgtEl>
                                        <p:attrNameLst>
                                          <p:attrName>style.visibility</p:attrName>
                                        </p:attrNameLst>
                                      </p:cBhvr>
                                      <p:to>
                                        <p:strVal val="visible"/>
                                      </p:to>
                                    </p:set>
                                    <p:anim calcmode="lin" valueType="num">
                                      <p:cBhvr>
                                        <p:cTn id="27" dur="1000" fill="hold"/>
                                        <p:tgtEl>
                                          <p:spTgt spid="13321"/>
                                        </p:tgtEl>
                                        <p:attrNameLst>
                                          <p:attrName>ppt_x</p:attrName>
                                        </p:attrNameLst>
                                      </p:cBhvr>
                                      <p:tavLst>
                                        <p:tav tm="0">
                                          <p:val>
                                            <p:strVal val="#ppt_x-.2"/>
                                          </p:val>
                                        </p:tav>
                                        <p:tav tm="100000">
                                          <p:val>
                                            <p:strVal val="#ppt_x"/>
                                          </p:val>
                                        </p:tav>
                                      </p:tavLst>
                                    </p:anim>
                                    <p:anim calcmode="lin" valueType="num">
                                      <p:cBhvr>
                                        <p:cTn id="28" dur="1000" fill="hold"/>
                                        <p:tgtEl>
                                          <p:spTgt spid="1332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3321"/>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3316"/>
                                        </p:tgtEl>
                                        <p:attrNameLst>
                                          <p:attrName>style.visibility</p:attrName>
                                        </p:attrNameLst>
                                      </p:cBhvr>
                                      <p:to>
                                        <p:strVal val="visible"/>
                                      </p:to>
                                    </p:set>
                                    <p:animEffect transition="in" filter="blinds(horizontal)">
                                      <p:cBhvr>
                                        <p:cTn id="34" dur="500"/>
                                        <p:tgtEl>
                                          <p:spTgt spid="13316"/>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grpId="0" nodeType="clickEffect">
                                  <p:stCondLst>
                                    <p:cond delay="0"/>
                                  </p:stCondLst>
                                  <p:childTnLst>
                                    <p:set>
                                      <p:cBhvr>
                                        <p:cTn id="38" dur="1" fill="hold">
                                          <p:stCondLst>
                                            <p:cond delay="0"/>
                                          </p:stCondLst>
                                        </p:cTn>
                                        <p:tgtEl>
                                          <p:spTgt spid="13322"/>
                                        </p:tgtEl>
                                        <p:attrNameLst>
                                          <p:attrName>style.visibility</p:attrName>
                                        </p:attrNameLst>
                                      </p:cBhvr>
                                      <p:to>
                                        <p:strVal val="visible"/>
                                      </p:to>
                                    </p:set>
                                    <p:anim calcmode="lin" valueType="num">
                                      <p:cBhvr>
                                        <p:cTn id="39" dur="1000" fill="hold"/>
                                        <p:tgtEl>
                                          <p:spTgt spid="13322"/>
                                        </p:tgtEl>
                                        <p:attrNameLst>
                                          <p:attrName>ppt_x</p:attrName>
                                        </p:attrNameLst>
                                      </p:cBhvr>
                                      <p:tavLst>
                                        <p:tav tm="0">
                                          <p:val>
                                            <p:strVal val="#ppt_x-.2"/>
                                          </p:val>
                                        </p:tav>
                                        <p:tav tm="100000">
                                          <p:val>
                                            <p:strVal val="#ppt_x"/>
                                          </p:val>
                                        </p:tav>
                                      </p:tavLst>
                                    </p:anim>
                                    <p:anim calcmode="lin" valueType="num">
                                      <p:cBhvr>
                                        <p:cTn id="40" dur="1000" fill="hold"/>
                                        <p:tgtEl>
                                          <p:spTgt spid="13322"/>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332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3317"/>
                                        </p:tgtEl>
                                        <p:attrNameLst>
                                          <p:attrName>style.visibility</p:attrName>
                                        </p:attrNameLst>
                                      </p:cBhvr>
                                      <p:to>
                                        <p:strVal val="visible"/>
                                      </p:to>
                                    </p:set>
                                    <p:animEffect transition="in" filter="blinds(horizontal)">
                                      <p:cBhvr>
                                        <p:cTn id="46"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7" grpId="0"/>
      <p:bldP spid="13318" grpId="0"/>
      <p:bldP spid="13319" grpId="0"/>
      <p:bldP spid="13320" grpId="0"/>
      <p:bldP spid="13321" grpId="0"/>
      <p:bldP spid="1332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TextBox 5"/>
          <p:cNvSpPr txBox="1"/>
          <p:nvPr/>
        </p:nvSpPr>
        <p:spPr>
          <a:xfrm>
            <a:off x="1774825" y="1484313"/>
            <a:ext cx="7828280" cy="521970"/>
          </a:xfrm>
          <a:prstGeom prst="rect">
            <a:avLst/>
          </a:prstGeom>
          <a:noFill/>
          <a:ln w="9525">
            <a:noFill/>
          </a:ln>
        </p:spPr>
        <p:txBody>
          <a:bodyPr wrap="none" anchor="t">
            <a:spAutoFit/>
          </a:bodyPr>
          <a:p>
            <a:pPr indent="0">
              <a:buFont typeface="Wingdings" panose="05000000000000000000" pitchFamily="2" charset="2"/>
              <a:buNone/>
            </a:pPr>
            <a:r>
              <a:rPr lang="zh-CN" altLang="en-US" sz="2800" dirty="0">
                <a:solidFill>
                  <a:schemeClr val="accent1"/>
                </a:solidFill>
                <a:latin typeface="黑体" panose="02010609060101010101" charset="-122"/>
                <a:ea typeface="黑体" panose="02010609060101010101" charset="-122"/>
              </a:rPr>
              <a:t>用科学记数法表示较大的数或较小的数的方法： </a:t>
            </a:r>
            <a:endParaRPr lang="zh-CN" altLang="en-US" sz="2800" dirty="0">
              <a:solidFill>
                <a:schemeClr val="accent1"/>
              </a:solidFill>
              <a:latin typeface="黑体" panose="02010609060101010101" charset="-122"/>
              <a:ea typeface="黑体" panose="02010609060101010101" charset="-122"/>
            </a:endParaRPr>
          </a:p>
        </p:txBody>
      </p:sp>
      <p:sp>
        <p:nvSpPr>
          <p:cNvPr id="14339" name="TextBox 6"/>
          <p:cNvSpPr txBox="1"/>
          <p:nvPr/>
        </p:nvSpPr>
        <p:spPr>
          <a:xfrm>
            <a:off x="2028825" y="2166938"/>
            <a:ext cx="8261350" cy="1383665"/>
          </a:xfrm>
          <a:prstGeom prst="rect">
            <a:avLst/>
          </a:prstGeom>
          <a:noFill/>
          <a:ln w="28575" cap="flat" cmpd="sng">
            <a:solidFill>
              <a:srgbClr val="FF0000"/>
            </a:solidFill>
            <a:prstDash val="sysDash"/>
            <a:bevel/>
            <a:headEnd type="none" w="med" len="med"/>
            <a:tailEnd type="none" w="med" len="med"/>
          </a:ln>
        </p:spPr>
        <p:txBody>
          <a:bodyPr wrap="square" anchor="t">
            <a:spAutoFit/>
          </a:bodyPr>
          <a:p>
            <a:pPr>
              <a:lnSpc>
                <a:spcPct val="150000"/>
              </a:lnSpc>
            </a:pPr>
            <a:r>
              <a:rPr lang="zh-CN" altLang="en-US" sz="2800" dirty="0">
                <a:latin typeface="黑体" panose="02010609060101010101" charset="-122"/>
                <a:ea typeface="黑体" panose="02010609060101010101" charset="-122"/>
              </a:rPr>
              <a:t>即利用</a:t>
            </a:r>
            <a:r>
              <a:rPr lang="en-US" altLang="zh-CN" sz="2800" b="1" dirty="0">
                <a:latin typeface="Times New Roman" panose="02020603050405020304" pitchFamily="18" charset="0"/>
                <a:ea typeface="黑体" panose="02010609060101010101" charset="-122"/>
              </a:rPr>
              <a:t>10</a:t>
            </a:r>
            <a:r>
              <a:rPr lang="zh-CN" altLang="en-US" sz="2800" dirty="0">
                <a:latin typeface="黑体" panose="02010609060101010101" charset="-122"/>
                <a:ea typeface="黑体" panose="02010609060101010101" charset="-122"/>
              </a:rPr>
              <a:t>的整数次幂，把一个</a:t>
            </a:r>
            <a:r>
              <a:rPr lang="zh-CN" altLang="en-US" sz="2800" dirty="0">
                <a:solidFill>
                  <a:schemeClr val="accent1"/>
                </a:solidFill>
                <a:latin typeface="黑体" panose="02010609060101010101" charset="-122"/>
                <a:ea typeface="黑体" panose="02010609060101010101" charset="-122"/>
                <a:sym typeface="宋体" panose="02010600030101010101" pitchFamily="2" charset="-122"/>
              </a:rPr>
              <a:t>较大的数或较小的数</a:t>
            </a:r>
            <a:r>
              <a:rPr lang="zh-CN" altLang="en-US" sz="2800" dirty="0">
                <a:latin typeface="黑体" panose="02010609060101010101" charset="-122"/>
                <a:ea typeface="黑体" panose="02010609060101010101" charset="-122"/>
              </a:rPr>
              <a:t>表示成</a:t>
            </a:r>
            <a:r>
              <a:rPr lang="en-US" altLang="zh-CN" sz="2800" b="1" i="1" dirty="0">
                <a:latin typeface="Times New Roman" panose="02020603050405020304" pitchFamily="18" charset="0"/>
                <a:ea typeface="黑体" panose="02010609060101010101" charset="-122"/>
              </a:rPr>
              <a:t>a</a:t>
            </a:r>
            <a:r>
              <a:rPr lang="en-US" altLang="zh-CN" sz="2800" b="1" dirty="0">
                <a:latin typeface="Times New Roman" panose="02020603050405020304" pitchFamily="18" charset="0"/>
                <a:ea typeface="黑体" panose="02010609060101010101" charset="-122"/>
              </a:rPr>
              <a:t>×10</a:t>
            </a:r>
            <a:r>
              <a:rPr lang="en-US" altLang="zh-CN" sz="2800" b="1" i="1" baseline="30000" dirty="0">
                <a:latin typeface="Times New Roman" panose="02020603050405020304" pitchFamily="18" charset="0"/>
                <a:ea typeface="黑体" panose="02010609060101010101" charset="-122"/>
              </a:rPr>
              <a:t>n</a:t>
            </a:r>
            <a:r>
              <a:rPr lang="zh-CN" altLang="en-US" sz="2800" dirty="0">
                <a:latin typeface="黑体" panose="02010609060101010101" charset="-122"/>
                <a:ea typeface="黑体" panose="02010609060101010101" charset="-122"/>
              </a:rPr>
              <a:t>的形式，（</a:t>
            </a:r>
            <a:r>
              <a:rPr lang="en-US" altLang="zh-CN" sz="2800" b="1" dirty="0">
                <a:latin typeface="Times New Roman" panose="02020603050405020304" pitchFamily="18" charset="0"/>
                <a:ea typeface="黑体" panose="02010609060101010101" charset="-122"/>
                <a:sym typeface="宋体" panose="02010600030101010101" pitchFamily="2" charset="-122"/>
              </a:rPr>
              <a:t>1 ≤ </a:t>
            </a:r>
            <a:r>
              <a:rPr lang="en-US" altLang="zh-CN" sz="2800" b="1" i="1" dirty="0">
                <a:latin typeface="Times New Roman" panose="02020603050405020304" pitchFamily="18" charset="0"/>
                <a:ea typeface="黑体" panose="02010609060101010101" charset="-122"/>
                <a:sym typeface="宋体" panose="02010600030101010101" pitchFamily="2" charset="-122"/>
              </a:rPr>
              <a:t>a</a:t>
            </a:r>
            <a:r>
              <a:rPr lang="en-US" altLang="zh-CN" sz="2800" b="1" dirty="0">
                <a:latin typeface="Times New Roman" panose="02020603050405020304" pitchFamily="18" charset="0"/>
                <a:ea typeface="黑体" panose="02010609060101010101" charset="-122"/>
                <a:sym typeface="宋体" panose="02010600030101010101" pitchFamily="2" charset="-122"/>
              </a:rPr>
              <a:t>&lt;10</a:t>
            </a:r>
            <a:r>
              <a:rPr lang="zh-CN" altLang="en-US" sz="2800" b="1" dirty="0">
                <a:latin typeface="Times New Roman" panose="02020603050405020304" pitchFamily="18" charset="0"/>
                <a:ea typeface="黑体" panose="02010609060101010101" charset="-122"/>
                <a:sym typeface="宋体" panose="02010600030101010101" pitchFamily="2" charset="-122"/>
              </a:rPr>
              <a:t>，</a:t>
            </a:r>
            <a:r>
              <a:rPr lang="en-US" altLang="zh-CN" sz="2800" b="1" i="1" dirty="0">
                <a:latin typeface="Times New Roman" panose="02020603050405020304" pitchFamily="18" charset="0"/>
                <a:ea typeface="黑体" panose="02010609060101010101" charset="-122"/>
              </a:rPr>
              <a:t>n</a:t>
            </a:r>
            <a:r>
              <a:rPr lang="zh-CN" altLang="en-US" sz="2800" dirty="0">
                <a:latin typeface="黑体" panose="02010609060101010101" charset="-122"/>
                <a:ea typeface="黑体" panose="02010609060101010101" charset="-122"/>
              </a:rPr>
              <a:t>为整数）</a:t>
            </a:r>
            <a:r>
              <a:rPr lang="en-US" altLang="zh-CN" sz="2800" b="1" dirty="0">
                <a:latin typeface="Times New Roman" panose="02020603050405020304" pitchFamily="18" charset="0"/>
                <a:ea typeface="黑体" panose="02010609060101010101" charset="-122"/>
              </a:rPr>
              <a:t>. </a:t>
            </a:r>
            <a:endParaRPr lang="en-US" altLang="zh-CN" sz="2800" dirty="0">
              <a:latin typeface="黑体" panose="02010609060101010101" charset="-122"/>
              <a:ea typeface="黑体" panose="02010609060101010101" charset="-122"/>
            </a:endParaRPr>
          </a:p>
        </p:txBody>
      </p:sp>
      <p:sp>
        <p:nvSpPr>
          <p:cNvPr id="14340" name="圆角矩形 31"/>
          <p:cNvSpPr/>
          <p:nvPr/>
        </p:nvSpPr>
        <p:spPr>
          <a:xfrm>
            <a:off x="1787525" y="684213"/>
            <a:ext cx="1787525" cy="481012"/>
          </a:xfrm>
          <a:prstGeom prst="roundRect">
            <a:avLst>
              <a:gd name="adj" fmla="val 16667"/>
            </a:avLst>
          </a:prstGeom>
          <a:solidFill>
            <a:srgbClr val="FFFFD9"/>
          </a:solidFill>
          <a:ln w="25400" cap="flat" cmpd="sng">
            <a:solidFill>
              <a:schemeClr val="accent2"/>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知识要点</a:t>
            </a:r>
            <a:endParaRPr lang="zh-CN" altLang="en-US" sz="24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338"/>
                                        </p:tgtEl>
                                        <p:attrNameLst>
                                          <p:attrName>ppt_y</p:attrName>
                                        </p:attrNameLst>
                                      </p:cBhvr>
                                      <p:tavLst>
                                        <p:tav tm="0">
                                          <p:val>
                                            <p:strVal val="#ppt_y"/>
                                          </p:val>
                                        </p:tav>
                                        <p:tav tm="100000">
                                          <p:val>
                                            <p:strVal val="#ppt_y"/>
                                          </p:val>
                                        </p:tav>
                                      </p:tavLst>
                                    </p:anim>
                                    <p:anim calcmode="lin" valueType="num">
                                      <p:cBhvr>
                                        <p:cTn id="9" dur="5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338"/>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14339"/>
                                        </p:tgtEl>
                                        <p:attrNameLst>
                                          <p:attrName>style.visibility</p:attrName>
                                        </p:attrNameLst>
                                      </p:cBhvr>
                                      <p:to>
                                        <p:strVal val="visible"/>
                                      </p:to>
                                    </p:set>
                                    <p:anim calcmode="discrete" valueType="clr">
                                      <p:cBhvr override="childStyle">
                                        <p:cTn id="16" dur="80"/>
                                        <p:tgtEl>
                                          <p:spTgt spid="14339"/>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14339"/>
                                        </p:tgtEl>
                                        <p:attrNameLst>
                                          <p:attrName>fillcolor</p:attrName>
                                        </p:attrNameLst>
                                      </p:cBhvr>
                                      <p:tavLst>
                                        <p:tav tm="0">
                                          <p:val>
                                            <p:clrVal>
                                              <a:schemeClr val="accent2"/>
                                            </p:clrVal>
                                          </p:val>
                                        </p:tav>
                                        <p:tav tm="50000">
                                          <p:val>
                                            <p:clrVal>
                                              <a:schemeClr val="hlink"/>
                                            </p:clrVal>
                                          </p:val>
                                        </p:tav>
                                      </p:tavLst>
                                    </p:anim>
                                    <p:set>
                                      <p:cBhvr>
                                        <p:cTn id="18" dur="80"/>
                                        <p:tgtEl>
                                          <p:spTgt spid="143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内容占位符 58371"/>
          <p:cNvSpPr>
            <a:spLocks noGrp="1"/>
          </p:cNvSpPr>
          <p:nvPr/>
        </p:nvSpPr>
        <p:spPr>
          <a:xfrm>
            <a:off x="1943100" y="1025525"/>
            <a:ext cx="8126413" cy="3522663"/>
          </a:xfrm>
          <a:prstGeom prst="rect">
            <a:avLst/>
          </a:prstGeom>
          <a:noFill/>
          <a:ln w="9525">
            <a:noFill/>
          </a:ln>
        </p:spPr>
        <p:txBody>
          <a:bodyPr anchor="t"/>
          <a:lstStyle>
            <a:lvl1pPr marL="342900" lvl="0" indent="-342900" algn="l" defTabSz="914400" eaLnBrk="0" fontAlgn="ctr" latinLnBrk="1" hangingPunct="0">
              <a:lnSpc>
                <a:spcPct val="100000"/>
              </a:lnSpc>
              <a:spcBef>
                <a:spcPct val="20000"/>
              </a:spcBef>
              <a:spcAft>
                <a:spcPct val="0"/>
              </a:spcAft>
              <a:buChar char="•"/>
              <a:defRPr sz="3200" b="1" i="0" u="none" kern="1200">
                <a:latin typeface="+mn-lt"/>
                <a:ea typeface="+mn-ea"/>
                <a:cs typeface="+mn-cs"/>
              </a:defRPr>
            </a:lvl1pPr>
            <a:lvl2pPr marL="342900" lvl="1" indent="4572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2pPr>
            <a:lvl3pPr marL="342900" lvl="2" indent="9144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3pPr>
            <a:lvl4pPr marL="342900" lvl="3" indent="13716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4pPr>
            <a:lvl5pPr marL="342900" lvl="4" indent="18288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5pPr>
            <a:lvl6pPr marL="2514600" lvl="5" indent="-2286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6pPr>
            <a:lvl7pPr marL="2971800" lvl="6" indent="-2286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7pPr>
            <a:lvl8pPr marL="3429000" lvl="7" indent="-2286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8pPr>
            <a:lvl9pPr marL="3886200" lvl="8" indent="-228600" algn="l" defTabSz="914400" eaLnBrk="0" fontAlgn="ctr" latinLnBrk="1" hangingPunct="0">
              <a:lnSpc>
                <a:spcPct val="100000"/>
              </a:lnSpc>
              <a:spcBef>
                <a:spcPct val="20000"/>
              </a:spcBef>
              <a:spcAft>
                <a:spcPct val="0"/>
              </a:spcAft>
              <a:buChar char="•"/>
              <a:defRPr sz="3200" b="1" i="0" u="none" kern="1200">
                <a:latin typeface="宋体" panose="02010600030101010101" pitchFamily="2" charset="-122"/>
                <a:ea typeface="+mn-ea"/>
                <a:cs typeface="+mn-cs"/>
                <a:sym typeface="Arial" panose="020B0604020202020204" pitchFamily="34" charset="0"/>
              </a:defRPr>
            </a:lvl9pPr>
          </a:lstStyle>
          <a:p>
            <a:pPr>
              <a:lnSpc>
                <a:spcPct val="150000"/>
              </a:lnSpc>
              <a:spcBef>
                <a:spcPct val="0"/>
              </a:spcBef>
              <a:buNone/>
            </a:pPr>
            <a:r>
              <a:rPr lang="zh-CN" altLang="en-US" sz="2800" dirty="0">
                <a:latin typeface="黑体" panose="02010609060101010101" charset="-122"/>
                <a:ea typeface="黑体" panose="02010609060101010101" charset="-122"/>
              </a:rPr>
              <a:t>1. 把下列各数写成10的幂的形式：</a:t>
            </a:r>
            <a:r>
              <a:rPr lang="en-US" altLang="zh-CN" sz="2800" dirty="0">
                <a:latin typeface="黑体" panose="02010609060101010101" charset="-122"/>
                <a:ea typeface="黑体" panose="02010609060101010101" charset="-122"/>
              </a:rPr>
              <a:t>100 </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10000</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100000000</a:t>
            </a:r>
            <a:r>
              <a:rPr lang="zh-CN" altLang="en-US" sz="2800" dirty="0">
                <a:latin typeface="黑体" panose="02010609060101010101" charset="-122"/>
                <a:ea typeface="黑体" panose="02010609060101010101" charset="-122"/>
              </a:rPr>
              <a:t>，即写成</a:t>
            </a:r>
            <a:r>
              <a:rPr lang="en-US" altLang="zh-CN" sz="2800" dirty="0">
                <a:latin typeface="黑体" panose="02010609060101010101" charset="-122"/>
                <a:ea typeface="黑体" panose="02010609060101010101" charset="-122"/>
                <a:sym typeface="Arial" panose="020B0604020202020204" pitchFamily="34" charset="0"/>
              </a:rPr>
              <a:t>10</a:t>
            </a:r>
            <a:r>
              <a:rPr lang="zh-CN" altLang="en-US" baseline="30000" dirty="0">
                <a:latin typeface="黑体" panose="02010609060101010101" charset="-122"/>
                <a:ea typeface="黑体" panose="02010609060101010101" charset="-122"/>
                <a:sym typeface="Arial" panose="020B0604020202020204" pitchFamily="34" charset="0"/>
              </a:rPr>
              <a:t>（）</a:t>
            </a:r>
            <a:r>
              <a:rPr lang="en-US" altLang="zh-CN" dirty="0">
                <a:latin typeface="黑体" panose="02010609060101010101" charset="-122"/>
                <a:ea typeface="黑体" panose="02010609060101010101" charset="-122"/>
                <a:sym typeface="+mn-ea"/>
              </a:rPr>
              <a:t>.</a:t>
            </a:r>
            <a:endParaRPr lang="zh-CN" altLang="en-US" baseline="30000" dirty="0">
              <a:latin typeface="黑体" panose="02010609060101010101" charset="-122"/>
              <a:ea typeface="黑体" panose="02010609060101010101" charset="-122"/>
              <a:sym typeface="Arial" panose="020B0604020202020204" pitchFamily="34" charset="0"/>
            </a:endParaRPr>
          </a:p>
          <a:p>
            <a:pPr>
              <a:lnSpc>
                <a:spcPct val="150000"/>
              </a:lnSpc>
              <a:spcBef>
                <a:spcPct val="0"/>
              </a:spcBef>
              <a:buNone/>
            </a:pPr>
            <a:endParaRPr lang="zh-CN" altLang="en-US" sz="3600" baseline="30000" dirty="0">
              <a:latin typeface="黑体" panose="02010609060101010101" charset="-122"/>
              <a:ea typeface="黑体" panose="02010609060101010101" charset="-122"/>
              <a:sym typeface="Arial" panose="020B0604020202020204" pitchFamily="34" charset="0"/>
            </a:endParaRPr>
          </a:p>
          <a:p>
            <a:pPr>
              <a:lnSpc>
                <a:spcPct val="150000"/>
              </a:lnSpc>
              <a:spcBef>
                <a:spcPct val="0"/>
              </a:spcBef>
              <a:buNone/>
            </a:pPr>
            <a:r>
              <a:rPr lang="en-US" altLang="zh-CN" sz="2800" dirty="0">
                <a:latin typeface="黑体" panose="02010609060101010101" charset="-122"/>
                <a:ea typeface="黑体" panose="02010609060101010101" charset="-122"/>
              </a:rPr>
              <a:t>2</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300=3×100=3×10</a:t>
            </a:r>
            <a:r>
              <a:rPr lang="zh-CN" altLang="en-US" sz="2800" baseline="30000" dirty="0">
                <a:latin typeface="黑体" panose="02010609060101010101" charset="-122"/>
                <a:ea typeface="黑体" panose="02010609060101010101" charset="-122"/>
              </a:rPr>
              <a:t>（ ）    </a:t>
            </a:r>
            <a:endParaRPr lang="zh-CN" altLang="en-US" sz="2800" baseline="30000" dirty="0">
              <a:latin typeface="黑体" panose="02010609060101010101" charset="-122"/>
              <a:ea typeface="黑体" panose="02010609060101010101" charset="-122"/>
            </a:endParaRPr>
          </a:p>
          <a:p>
            <a:pPr>
              <a:lnSpc>
                <a:spcPct val="150000"/>
              </a:lnSpc>
              <a:spcBef>
                <a:spcPct val="0"/>
              </a:spcBef>
              <a:buNone/>
            </a:pPr>
            <a:r>
              <a:rPr lang="zh-CN" altLang="en-US" sz="2800" baseline="30000" dirty="0">
                <a:latin typeface="黑体" panose="02010609060101010101" charset="-122"/>
                <a:ea typeface="黑体" panose="02010609060101010101" charset="-122"/>
              </a:rPr>
              <a:t>    </a:t>
            </a:r>
            <a:r>
              <a:rPr lang="en-US" altLang="zh-CN" sz="2800" dirty="0">
                <a:latin typeface="黑体" panose="02010609060101010101" charset="-122"/>
                <a:ea typeface="黑体" panose="02010609060101010101" charset="-122"/>
              </a:rPr>
              <a:t>32000=3.2×10000=3.2×10</a:t>
            </a:r>
            <a:r>
              <a:rPr lang="zh-CN" altLang="en-US" sz="2800" baseline="30000" dirty="0">
                <a:latin typeface="黑体" panose="02010609060101010101" charset="-122"/>
                <a:ea typeface="黑体" panose="02010609060101010101" charset="-122"/>
              </a:rPr>
              <a:t>（ ）</a:t>
            </a:r>
            <a:endParaRPr lang="zh-CN" altLang="en-US" sz="2800" baseline="30000" dirty="0">
              <a:latin typeface="黑体" panose="02010609060101010101" charset="-122"/>
              <a:ea typeface="黑体" panose="02010609060101010101" charset="-122"/>
            </a:endParaRPr>
          </a:p>
          <a:p>
            <a:pPr>
              <a:lnSpc>
                <a:spcPct val="150000"/>
              </a:lnSpc>
              <a:spcBef>
                <a:spcPct val="0"/>
              </a:spcBef>
              <a:buNone/>
            </a:pPr>
            <a:r>
              <a:rPr lang="en-US" altLang="zh-CN" sz="2800" dirty="0">
                <a:latin typeface="黑体" panose="02010609060101010101" charset="-122"/>
                <a:ea typeface="黑体" panose="02010609060101010101" charset="-122"/>
              </a:rPr>
              <a:t>   345000000=3.45×100000000=3.45×10</a:t>
            </a:r>
            <a:r>
              <a:rPr lang="zh-CN" altLang="en-US" sz="2800" baseline="30000" dirty="0">
                <a:latin typeface="黑体" panose="02010609060101010101" charset="-122"/>
                <a:ea typeface="黑体" panose="02010609060101010101" charset="-122"/>
              </a:rPr>
              <a:t>（ ）</a:t>
            </a:r>
            <a:r>
              <a:rPr lang="zh-CN" altLang="en-US" sz="2800" dirty="0">
                <a:latin typeface="黑体" panose="02010609060101010101" charset="-122"/>
                <a:ea typeface="黑体" panose="02010609060101010101" charset="-122"/>
              </a:rPr>
              <a:t>  </a:t>
            </a:r>
            <a:endParaRPr lang="zh-CN" altLang="en-US" sz="2800" dirty="0">
              <a:latin typeface="黑体" panose="02010609060101010101" charset="-122"/>
              <a:ea typeface="黑体" panose="02010609060101010101" charset="-122"/>
            </a:endParaRPr>
          </a:p>
          <a:p>
            <a:pPr>
              <a:lnSpc>
                <a:spcPct val="150000"/>
              </a:lnSpc>
              <a:spcBef>
                <a:spcPct val="0"/>
              </a:spcBef>
              <a:buNone/>
            </a:pPr>
            <a:endParaRPr lang="zh-CN" altLang="en-US" sz="2800" dirty="0">
              <a:latin typeface="黑体" panose="02010609060101010101" charset="-122"/>
              <a:ea typeface="黑体" panose="02010609060101010101" charset="-122"/>
            </a:endParaRPr>
          </a:p>
          <a:p>
            <a:pPr>
              <a:spcBef>
                <a:spcPct val="0"/>
              </a:spcBef>
              <a:buNone/>
            </a:pPr>
            <a:endParaRPr lang="zh-CN" altLang="en-US" sz="2400" dirty="0">
              <a:solidFill>
                <a:srgbClr val="0000FF"/>
              </a:solidFill>
              <a:latin typeface="黑体" panose="02010609060101010101" charset="-122"/>
              <a:ea typeface="黑体" panose="02010609060101010101" charset="-122"/>
            </a:endParaRPr>
          </a:p>
        </p:txBody>
      </p:sp>
      <p:sp>
        <p:nvSpPr>
          <p:cNvPr id="15363" name="圆角矩形 31"/>
          <p:cNvSpPr/>
          <p:nvPr/>
        </p:nvSpPr>
        <p:spPr>
          <a:xfrm>
            <a:off x="1892300" y="511175"/>
            <a:ext cx="1279525" cy="503238"/>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试一试</a:t>
            </a:r>
            <a:endParaRPr lang="zh-CN" altLang="en-US" sz="2400" b="1" dirty="0">
              <a:latin typeface="微软雅黑" panose="020B0503020204020204" charset="-122"/>
              <a:ea typeface="微软雅黑" panose="020B0503020204020204" charset="-122"/>
            </a:endParaRPr>
          </a:p>
        </p:txBody>
      </p:sp>
      <p:sp>
        <p:nvSpPr>
          <p:cNvPr id="15364" name="Text Box 3"/>
          <p:cNvSpPr txBox="1"/>
          <p:nvPr/>
        </p:nvSpPr>
        <p:spPr>
          <a:xfrm>
            <a:off x="2433638" y="2476500"/>
            <a:ext cx="7829550" cy="435610"/>
          </a:xfrm>
          <a:prstGeom prst="rect">
            <a:avLst/>
          </a:prstGeom>
          <a:noFill/>
          <a:ln w="9525">
            <a:noFill/>
          </a:ln>
        </p:spPr>
        <p:txBody>
          <a:bodyPr wrap="square" anchor="t">
            <a:spAutoFit/>
          </a:bodyPr>
          <a:p>
            <a:pPr defTabSz="914400">
              <a:lnSpc>
                <a:spcPct val="80000"/>
              </a:lnSpc>
              <a:spcBef>
                <a:spcPct val="20000"/>
              </a:spcBef>
              <a:buClr>
                <a:schemeClr val="hlink"/>
              </a:buClr>
              <a:buSzPct val="70000"/>
              <a:buFont typeface="Wingdings" panose="05000000000000000000" pitchFamily="2" charset="2"/>
              <a:buNone/>
            </a:pP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100</a:t>
            </a:r>
            <a:r>
              <a:rPr lang="zh-CN" altLang="en-US" sz="2800" dirty="0">
                <a:solidFill>
                  <a:srgbClr val="FF0000"/>
                </a:solidFill>
                <a:latin typeface="黑体" panose="02010609060101010101" charset="-122"/>
                <a:ea typeface="黑体" panose="02010609060101010101" charset="-122"/>
                <a:sym typeface="宋体" panose="02010600030101010101" pitchFamily="2" charset="-122"/>
              </a:rPr>
              <a:t>=10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2         </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10000</a:t>
            </a:r>
            <a:r>
              <a:rPr lang="zh-CN" altLang="en-US" sz="2800" dirty="0">
                <a:solidFill>
                  <a:srgbClr val="FF0000"/>
                </a:solidFill>
                <a:latin typeface="黑体" panose="02010609060101010101" charset="-122"/>
                <a:ea typeface="黑体" panose="02010609060101010101" charset="-122"/>
                <a:sym typeface="宋体" panose="02010600030101010101" pitchFamily="2" charset="-122"/>
              </a:rPr>
              <a:t>=10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4</a:t>
            </a:r>
            <a:r>
              <a:rPr lang="zh-CN" altLang="en-US" sz="2800" baseline="30000" dirty="0">
                <a:solidFill>
                  <a:srgbClr val="FF0000"/>
                </a:solidFill>
                <a:latin typeface="黑体" panose="02010609060101010101" charset="-122"/>
                <a:ea typeface="黑体" panose="02010609060101010101" charset="-122"/>
                <a:sym typeface="宋体" panose="02010600030101010101" pitchFamily="2" charset="-122"/>
              </a:rPr>
              <a:t>           </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100000000</a:t>
            </a:r>
            <a:r>
              <a:rPr lang="zh-CN" altLang="en-US" sz="2800" dirty="0">
                <a:solidFill>
                  <a:srgbClr val="FF0000"/>
                </a:solidFill>
                <a:latin typeface="黑体" panose="02010609060101010101" charset="-122"/>
                <a:ea typeface="黑体" panose="02010609060101010101" charset="-122"/>
                <a:sym typeface="宋体" panose="02010600030101010101" pitchFamily="2" charset="-122"/>
              </a:rPr>
              <a:t>=10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8</a:t>
            </a:r>
            <a:endPar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endParaRPr>
          </a:p>
        </p:txBody>
      </p:sp>
      <p:sp>
        <p:nvSpPr>
          <p:cNvPr id="15365" name="文本框 2"/>
          <p:cNvSpPr txBox="1"/>
          <p:nvPr/>
        </p:nvSpPr>
        <p:spPr>
          <a:xfrm>
            <a:off x="5556250" y="3013075"/>
            <a:ext cx="373063" cy="521970"/>
          </a:xfrm>
          <a:prstGeom prst="rect">
            <a:avLst/>
          </a:prstGeom>
          <a:noFill/>
          <a:ln w="9525">
            <a:noFill/>
          </a:ln>
        </p:spPr>
        <p:txBody>
          <a:bodyPr wrap="square" anchor="t">
            <a:spAutoFit/>
          </a:bodyPr>
          <a:p>
            <a:r>
              <a:rPr lang="en-US" altLang="zh-CN" sz="2800" dirty="0">
                <a:solidFill>
                  <a:srgbClr val="FF0000"/>
                </a:solidFill>
                <a:latin typeface="黑体" panose="02010609060101010101" charset="-122"/>
                <a:ea typeface="黑体" panose="02010609060101010101" charset="-122"/>
              </a:rPr>
              <a:t>2</a:t>
            </a:r>
            <a:endParaRPr lang="en-US" altLang="zh-CN" sz="2800" dirty="0">
              <a:solidFill>
                <a:srgbClr val="FF0000"/>
              </a:solidFill>
              <a:latin typeface="黑体" panose="02010609060101010101" charset="-122"/>
              <a:ea typeface="黑体" panose="02010609060101010101" charset="-122"/>
            </a:endParaRPr>
          </a:p>
        </p:txBody>
      </p:sp>
      <p:sp>
        <p:nvSpPr>
          <p:cNvPr id="15366" name="文本框 3"/>
          <p:cNvSpPr txBox="1"/>
          <p:nvPr/>
        </p:nvSpPr>
        <p:spPr>
          <a:xfrm>
            <a:off x="6927850" y="3662363"/>
            <a:ext cx="361950" cy="521970"/>
          </a:xfrm>
          <a:prstGeom prst="rect">
            <a:avLst/>
          </a:prstGeom>
          <a:noFill/>
          <a:ln w="9525">
            <a:noFill/>
          </a:ln>
        </p:spPr>
        <p:txBody>
          <a:bodyPr anchor="t">
            <a:spAutoFit/>
          </a:bodyPr>
          <a:p>
            <a:r>
              <a:rPr lang="en-US" altLang="zh-CN" sz="2800" dirty="0">
                <a:solidFill>
                  <a:srgbClr val="FF0000"/>
                </a:solidFill>
                <a:latin typeface="黑体" panose="02010609060101010101" charset="-122"/>
                <a:ea typeface="黑体" panose="02010609060101010101" charset="-122"/>
              </a:rPr>
              <a:t>4</a:t>
            </a:r>
            <a:endParaRPr lang="en-US" altLang="zh-CN" sz="2800" dirty="0">
              <a:solidFill>
                <a:srgbClr val="FF0000"/>
              </a:solidFill>
              <a:latin typeface="黑体" panose="02010609060101010101" charset="-122"/>
              <a:ea typeface="黑体" panose="02010609060101010101" charset="-122"/>
            </a:endParaRPr>
          </a:p>
        </p:txBody>
      </p:sp>
      <p:sp>
        <p:nvSpPr>
          <p:cNvPr id="15367" name="文本框 4"/>
          <p:cNvSpPr txBox="1"/>
          <p:nvPr/>
        </p:nvSpPr>
        <p:spPr>
          <a:xfrm>
            <a:off x="8794750" y="4300538"/>
            <a:ext cx="373063" cy="521970"/>
          </a:xfrm>
          <a:prstGeom prst="rect">
            <a:avLst/>
          </a:prstGeom>
          <a:noFill/>
          <a:ln w="9525">
            <a:noFill/>
          </a:ln>
        </p:spPr>
        <p:txBody>
          <a:bodyPr anchor="t">
            <a:spAutoFit/>
          </a:bodyPr>
          <a:p>
            <a:r>
              <a:rPr lang="en-US" altLang="zh-CN" sz="2800" dirty="0">
                <a:solidFill>
                  <a:srgbClr val="FF0000"/>
                </a:solidFill>
                <a:latin typeface="黑体" panose="02010609060101010101" charset="-122"/>
                <a:ea typeface="黑体" panose="02010609060101010101" charset="-122"/>
              </a:rPr>
              <a:t>8</a:t>
            </a:r>
            <a:endParaRPr lang="en-US" altLang="zh-CN" sz="2800" dirty="0">
              <a:solidFill>
                <a:srgbClr val="FF0000"/>
              </a:solidFill>
              <a:latin typeface="黑体" panose="02010609060101010101" charset="-122"/>
              <a:ea typeface="黑体" panose="02010609060101010101" charset="-122"/>
            </a:endParaRPr>
          </a:p>
        </p:txBody>
      </p:sp>
      <p:sp>
        <p:nvSpPr>
          <p:cNvPr id="15368" name="圆角矩形标注 7"/>
          <p:cNvSpPr/>
          <p:nvPr/>
        </p:nvSpPr>
        <p:spPr>
          <a:xfrm>
            <a:off x="4257675" y="5032375"/>
            <a:ext cx="3451225" cy="1139825"/>
          </a:xfrm>
          <a:prstGeom prst="wedgeRoundRectCallout">
            <a:avLst>
              <a:gd name="adj1" fmla="val 58287"/>
              <a:gd name="adj2" fmla="val -77829"/>
              <a:gd name="adj3" fmla="val 16667"/>
            </a:avLst>
          </a:prstGeom>
          <a:solidFill>
            <a:srgbClr val="FFFFC8"/>
          </a:solidFill>
          <a:ln w="9525" cap="flat" cmpd="sng">
            <a:solidFill>
              <a:schemeClr val="tx1"/>
            </a:solidFill>
            <a:prstDash val="solid"/>
            <a:bevel/>
            <a:headEnd type="none" w="med" len="med"/>
            <a:tailEnd type="none" w="med" len="med"/>
          </a:ln>
        </p:spPr>
        <p:txBody>
          <a:bodyPr wrap="square" anchor="t"/>
          <a:p>
            <a:pPr defTabSz="914400">
              <a:lnSpc>
                <a:spcPct val="110000"/>
              </a:lnSpc>
            </a:pPr>
            <a:r>
              <a:rPr lang="zh-CN" altLang="en-US" sz="2800" dirty="0">
                <a:solidFill>
                  <a:schemeClr val="accent1"/>
                </a:solidFill>
                <a:latin typeface="黑体" panose="02010609060101010101" charset="-122"/>
                <a:ea typeface="黑体" panose="02010609060101010101" charset="-122"/>
              </a:rPr>
              <a:t>读作</a:t>
            </a:r>
            <a:r>
              <a:rPr lang="en-US" altLang="zh-CN" sz="2800" dirty="0">
                <a:solidFill>
                  <a:schemeClr val="accent1"/>
                </a:solidFill>
                <a:latin typeface="黑体" panose="02010609060101010101" charset="-122"/>
                <a:ea typeface="黑体" panose="02010609060101010101" charset="-122"/>
              </a:rPr>
              <a:t>“3.45</a:t>
            </a:r>
            <a:r>
              <a:rPr lang="zh-CN" altLang="en-US" sz="2800" dirty="0">
                <a:solidFill>
                  <a:schemeClr val="accent1"/>
                </a:solidFill>
                <a:latin typeface="黑体" panose="02010609060101010101" charset="-122"/>
                <a:ea typeface="黑体" panose="02010609060101010101" charset="-122"/>
              </a:rPr>
              <a:t>乘</a:t>
            </a:r>
            <a:r>
              <a:rPr lang="en-US" altLang="zh-CN" sz="2800" dirty="0">
                <a:solidFill>
                  <a:schemeClr val="accent1"/>
                </a:solidFill>
                <a:latin typeface="黑体" panose="02010609060101010101" charset="-122"/>
                <a:ea typeface="黑体" panose="02010609060101010101" charset="-122"/>
              </a:rPr>
              <a:t>10</a:t>
            </a:r>
            <a:r>
              <a:rPr lang="zh-CN" altLang="en-US" sz="2800" dirty="0">
                <a:solidFill>
                  <a:schemeClr val="accent1"/>
                </a:solidFill>
                <a:latin typeface="黑体" panose="02010609060101010101" charset="-122"/>
                <a:ea typeface="黑体" panose="02010609060101010101" charset="-122"/>
              </a:rPr>
              <a:t>的</a:t>
            </a:r>
            <a:r>
              <a:rPr lang="en-US" altLang="zh-CN" sz="2800" dirty="0">
                <a:solidFill>
                  <a:schemeClr val="accent1"/>
                </a:solidFill>
                <a:latin typeface="黑体" panose="02010609060101010101" charset="-122"/>
                <a:ea typeface="黑体" panose="02010609060101010101" charset="-122"/>
              </a:rPr>
              <a:t>8</a:t>
            </a:r>
            <a:r>
              <a:rPr lang="zh-CN" altLang="en-US" sz="2800" dirty="0">
                <a:solidFill>
                  <a:schemeClr val="accent1"/>
                </a:solidFill>
                <a:latin typeface="黑体" panose="02010609060101010101" charset="-122"/>
                <a:ea typeface="黑体" panose="02010609060101010101" charset="-122"/>
              </a:rPr>
              <a:t>次方</a:t>
            </a:r>
            <a:r>
              <a:rPr lang="en-US" altLang="zh-CN" sz="2800" dirty="0">
                <a:solidFill>
                  <a:schemeClr val="accent1"/>
                </a:solidFill>
                <a:latin typeface="黑体" panose="02010609060101010101" charset="-122"/>
                <a:ea typeface="黑体" panose="02010609060101010101" charset="-122"/>
              </a:rPr>
              <a:t>(</a:t>
            </a:r>
            <a:r>
              <a:rPr lang="zh-CN" altLang="en-US" sz="2800" dirty="0">
                <a:solidFill>
                  <a:schemeClr val="accent1"/>
                </a:solidFill>
                <a:latin typeface="黑体" panose="02010609060101010101" charset="-122"/>
                <a:ea typeface="黑体" panose="02010609060101010101" charset="-122"/>
              </a:rPr>
              <a:t>幂</a:t>
            </a:r>
            <a:r>
              <a:rPr lang="en-US" altLang="zh-CN" sz="2800" dirty="0">
                <a:solidFill>
                  <a:schemeClr val="accent1"/>
                </a:solidFill>
                <a:latin typeface="黑体" panose="02010609060101010101" charset="-122"/>
                <a:ea typeface="黑体" panose="02010609060101010101" charset="-122"/>
              </a:rPr>
              <a:t>)”</a:t>
            </a:r>
            <a:endParaRPr lang="en-US" altLang="zh-CN" sz="2800" dirty="0">
              <a:solidFill>
                <a:schemeClr val="accent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xEl>
                                              <p:charRg st="0" end="47"/>
                                            </p:txEl>
                                          </p:spTgt>
                                        </p:tgtEl>
                                        <p:attrNameLst>
                                          <p:attrName>style.visibility</p:attrName>
                                        </p:attrNameLst>
                                      </p:cBhvr>
                                      <p:to>
                                        <p:strVal val="visible"/>
                                      </p:to>
                                    </p:set>
                                    <p:animEffect transition="in" filter="blinds(horizontal)">
                                      <p:cBhvr>
                                        <p:cTn id="7" dur="500"/>
                                        <p:tgtEl>
                                          <p:spTgt spid="15362">
                                            <p:txEl>
                                              <p:charRg st="0"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5364">
                                            <p:txEl>
                                              <p:charRg st="0" end="50"/>
                                            </p:txEl>
                                          </p:spTgt>
                                        </p:tgtEl>
                                        <p:attrNameLst>
                                          <p:attrName>style.visibility</p:attrName>
                                        </p:attrNameLst>
                                      </p:cBhvr>
                                      <p:to>
                                        <p:strVal val="visible"/>
                                      </p:to>
                                    </p:set>
                                    <p:animEffect transition="in" filter="strips(downLeft)">
                                      <p:cBhvr>
                                        <p:cTn id="12" dur="500"/>
                                        <p:tgtEl>
                                          <p:spTgt spid="15364">
                                            <p:txEl>
                                              <p:charRg st="0" end="5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5362">
                                            <p:txEl>
                                              <p:charRg st="72" end="102"/>
                                            </p:txEl>
                                          </p:spTgt>
                                        </p:tgtEl>
                                        <p:attrNameLst>
                                          <p:attrName>style.visibility</p:attrName>
                                        </p:attrNameLst>
                                      </p:cBhvr>
                                      <p:to>
                                        <p:strVal val="visible"/>
                                      </p:to>
                                    </p:set>
                                    <p:animEffect transition="in" filter="blinds(horizontal)">
                                      <p:cBhvr>
                                        <p:cTn id="15" dur="500"/>
                                        <p:tgtEl>
                                          <p:spTgt spid="15362">
                                            <p:txEl>
                                              <p:charRg st="72" end="10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5362">
                                            <p:txEl>
                                              <p:charRg st="102" end="143"/>
                                            </p:txEl>
                                          </p:spTgt>
                                        </p:tgtEl>
                                        <p:attrNameLst>
                                          <p:attrName>style.visibility</p:attrName>
                                        </p:attrNameLst>
                                      </p:cBhvr>
                                      <p:to>
                                        <p:strVal val="visible"/>
                                      </p:to>
                                    </p:set>
                                    <p:animEffect transition="in" filter="blinds(horizontal)">
                                      <p:cBhvr>
                                        <p:cTn id="18" dur="500"/>
                                        <p:tgtEl>
                                          <p:spTgt spid="15362">
                                            <p:txEl>
                                              <p:charRg st="102" end="14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366"/>
                                        </p:tgtEl>
                                        <p:attrNameLst>
                                          <p:attrName>style.visibility</p:attrName>
                                        </p:attrNameLst>
                                      </p:cBhvr>
                                      <p:to>
                                        <p:strVal val="visible"/>
                                      </p:to>
                                    </p:set>
                                    <p:anim calcmode="lin" valueType="num">
                                      <p:cBhvr additive="base">
                                        <p:cTn id="23" dur="500" fill="hold"/>
                                        <p:tgtEl>
                                          <p:spTgt spid="15366"/>
                                        </p:tgtEl>
                                        <p:attrNameLst>
                                          <p:attrName>ppt_x</p:attrName>
                                        </p:attrNameLst>
                                      </p:cBhvr>
                                      <p:tavLst>
                                        <p:tav tm="0">
                                          <p:val>
                                            <p:strVal val="#ppt_x"/>
                                          </p:val>
                                        </p:tav>
                                        <p:tav tm="100000">
                                          <p:val>
                                            <p:strVal val="#ppt_x"/>
                                          </p:val>
                                        </p:tav>
                                      </p:tavLst>
                                    </p:anim>
                                    <p:anim calcmode="lin" valueType="num">
                                      <p:cBhvr additive="base">
                                        <p:cTn id="24" dur="500" fill="hold"/>
                                        <p:tgtEl>
                                          <p:spTgt spid="1536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367"/>
                                        </p:tgtEl>
                                        <p:attrNameLst>
                                          <p:attrName>style.visibility</p:attrName>
                                        </p:attrNameLst>
                                      </p:cBhvr>
                                      <p:to>
                                        <p:strVal val="visible"/>
                                      </p:to>
                                    </p:set>
                                    <p:anim calcmode="lin" valueType="num">
                                      <p:cBhvr additive="base">
                                        <p:cTn id="27" dur="500" fill="hold"/>
                                        <p:tgtEl>
                                          <p:spTgt spid="15367"/>
                                        </p:tgtEl>
                                        <p:attrNameLst>
                                          <p:attrName>ppt_x</p:attrName>
                                        </p:attrNameLst>
                                      </p:cBhvr>
                                      <p:tavLst>
                                        <p:tav tm="0">
                                          <p:val>
                                            <p:strVal val="#ppt_x"/>
                                          </p:val>
                                        </p:tav>
                                        <p:tav tm="100000">
                                          <p:val>
                                            <p:strVal val="#ppt_x"/>
                                          </p:val>
                                        </p:tav>
                                      </p:tavLst>
                                    </p:anim>
                                    <p:anim calcmode="lin" valueType="num">
                                      <p:cBhvr additive="base">
                                        <p:cTn id="28" dur="500" fill="hold"/>
                                        <p:tgtEl>
                                          <p:spTgt spid="1536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365"/>
                                        </p:tgtEl>
                                        <p:attrNameLst>
                                          <p:attrName>style.visibility</p:attrName>
                                        </p:attrNameLst>
                                      </p:cBhvr>
                                      <p:to>
                                        <p:strVal val="visible"/>
                                      </p:to>
                                    </p:set>
                                    <p:anim calcmode="lin" valueType="num">
                                      <p:cBhvr additive="base">
                                        <p:cTn id="31" dur="500" fill="hold"/>
                                        <p:tgtEl>
                                          <p:spTgt spid="15365"/>
                                        </p:tgtEl>
                                        <p:attrNameLst>
                                          <p:attrName>ppt_x</p:attrName>
                                        </p:attrNameLst>
                                      </p:cBhvr>
                                      <p:tavLst>
                                        <p:tav tm="0">
                                          <p:val>
                                            <p:strVal val="#ppt_x"/>
                                          </p:val>
                                        </p:tav>
                                        <p:tav tm="100000">
                                          <p:val>
                                            <p:strVal val="#ppt_x"/>
                                          </p:val>
                                        </p:tav>
                                      </p:tavLst>
                                    </p:anim>
                                    <p:anim calcmode="lin" valueType="num">
                                      <p:cBhvr additive="base">
                                        <p:cTn id="32"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5368"/>
                                        </p:tgtEl>
                                        <p:attrNameLst>
                                          <p:attrName>style.visibility</p:attrName>
                                        </p:attrNameLst>
                                      </p:cBhvr>
                                      <p:to>
                                        <p:strVal val="visible"/>
                                      </p:to>
                                    </p:set>
                                    <p:anim calcmode="lin" valueType="num">
                                      <p:cBhvr additive="base">
                                        <p:cTn id="37" dur="500" fill="hold"/>
                                        <p:tgtEl>
                                          <p:spTgt spid="15368"/>
                                        </p:tgtEl>
                                        <p:attrNameLst>
                                          <p:attrName>ppt_x</p:attrName>
                                        </p:attrNameLst>
                                      </p:cBhvr>
                                      <p:tavLst>
                                        <p:tav tm="0">
                                          <p:val>
                                            <p:strVal val="1+#ppt_w/2"/>
                                          </p:val>
                                        </p:tav>
                                        <p:tav tm="100000">
                                          <p:val>
                                            <p:strVal val="#ppt_x"/>
                                          </p:val>
                                        </p:tav>
                                      </p:tavLst>
                                    </p:anim>
                                    <p:anim calcmode="lin" valueType="num">
                                      <p:cBhvr additive="base">
                                        <p:cTn id="38" dur="500" fill="hold"/>
                                        <p:tgtEl>
                                          <p:spTgt spid="153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uiExpand="1" build="allAtOnce"/>
      <p:bldP spid="15365" grpId="0"/>
      <p:bldP spid="15366" grpId="0"/>
      <p:bldP spid="15367" grpId="0"/>
      <p:bldP spid="1536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7" name="TextBox 6"/>
          <p:cNvSpPr txBox="1"/>
          <p:nvPr/>
        </p:nvSpPr>
        <p:spPr>
          <a:xfrm>
            <a:off x="1941513" y="658813"/>
            <a:ext cx="6050280" cy="521970"/>
          </a:xfrm>
          <a:prstGeom prst="rect">
            <a:avLst/>
          </a:prstGeom>
          <a:noFill/>
          <a:ln w="9525">
            <a:noFill/>
          </a:ln>
        </p:spPr>
        <p:txBody>
          <a:bodyPr wrap="none" anchor="t">
            <a:spAutoFit/>
          </a:bodyPr>
          <a:p>
            <a:pPr algn="l" defTabSz="914400"/>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kumimoji="1" lang="zh-CN" altLang="en-US"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例</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1】</a:t>
            </a:r>
            <a:r>
              <a:rPr lang="zh-CN" altLang="en-US" sz="2800" dirty="0">
                <a:latin typeface="黑体" panose="02010609060101010101" charset="-122"/>
                <a:ea typeface="黑体" panose="02010609060101010101" charset="-122"/>
              </a:rPr>
              <a:t>用科学记数法表示下列各数：</a:t>
            </a:r>
            <a:endParaRPr lang="zh-CN" altLang="en-US" sz="2800" dirty="0">
              <a:latin typeface="Arial" panose="020B0604020202020204" pitchFamily="34" charset="0"/>
              <a:ea typeface="宋体" panose="02010600030101010101" pitchFamily="2" charset="-122"/>
            </a:endParaRPr>
          </a:p>
        </p:txBody>
      </p:sp>
      <p:sp>
        <p:nvSpPr>
          <p:cNvPr id="16388" name="TextBox 6"/>
          <p:cNvSpPr txBox="1"/>
          <p:nvPr/>
        </p:nvSpPr>
        <p:spPr>
          <a:xfrm>
            <a:off x="2341563" y="1347788"/>
            <a:ext cx="2296160" cy="521970"/>
          </a:xfrm>
          <a:prstGeom prst="rect">
            <a:avLst/>
          </a:prstGeom>
          <a:noFill/>
          <a:ln w="9525">
            <a:noFill/>
          </a:ln>
        </p:spPr>
        <p:txBody>
          <a:bodyPr wrap="none" anchor="t">
            <a:spAutoFit/>
          </a:bodyPr>
          <a:p>
            <a:pPr defTabSz="914400"/>
            <a:r>
              <a:rPr lang="en-US" altLang="zh-CN" sz="2800" dirty="0">
                <a:latin typeface="Times New Roman" panose="02020603050405020304" pitchFamily="18" charset="0"/>
                <a:ea typeface="黑体" panose="02010609060101010101" charset="-122"/>
              </a:rPr>
              <a:t>(1)  3 515 000;</a:t>
            </a:r>
            <a:endParaRPr lang="en-US" altLang="zh-CN" sz="2800" dirty="0">
              <a:latin typeface="Times New Roman" panose="02020603050405020304" pitchFamily="18" charset="0"/>
              <a:ea typeface="黑体" panose="02010609060101010101" charset="-122"/>
            </a:endParaRPr>
          </a:p>
        </p:txBody>
      </p:sp>
      <p:sp>
        <p:nvSpPr>
          <p:cNvPr id="16389" name="TextBox 6"/>
          <p:cNvSpPr txBox="1"/>
          <p:nvPr/>
        </p:nvSpPr>
        <p:spPr>
          <a:xfrm>
            <a:off x="5048250" y="1373188"/>
            <a:ext cx="2473960" cy="521970"/>
          </a:xfrm>
          <a:prstGeom prst="rect">
            <a:avLst/>
          </a:prstGeom>
          <a:noFill/>
          <a:ln w="9525">
            <a:noFill/>
          </a:ln>
        </p:spPr>
        <p:txBody>
          <a:bodyPr wrap="none" anchor="t">
            <a:spAutoFit/>
          </a:bodyPr>
          <a:p>
            <a:pPr defTabSz="914400"/>
            <a:r>
              <a:rPr lang="en-US" altLang="zh-CN" sz="2800" dirty="0">
                <a:latin typeface="Times New Roman" panose="02020603050405020304" pitchFamily="18" charset="0"/>
                <a:ea typeface="黑体" panose="02010609060101010101" charset="-122"/>
              </a:rPr>
              <a:t>(2)  10 300 000;</a:t>
            </a:r>
            <a:endParaRPr lang="en-US" altLang="zh-CN" sz="2800" dirty="0">
              <a:latin typeface="Times New Roman" panose="02020603050405020304" pitchFamily="18" charset="0"/>
              <a:ea typeface="黑体" panose="02010609060101010101" charset="-122"/>
            </a:endParaRPr>
          </a:p>
        </p:txBody>
      </p:sp>
      <p:sp>
        <p:nvSpPr>
          <p:cNvPr id="16390" name="TextBox 6"/>
          <p:cNvSpPr txBox="1"/>
          <p:nvPr/>
        </p:nvSpPr>
        <p:spPr>
          <a:xfrm>
            <a:off x="2316163" y="2100263"/>
            <a:ext cx="2296160" cy="521970"/>
          </a:xfrm>
          <a:prstGeom prst="rect">
            <a:avLst/>
          </a:prstGeom>
          <a:noFill/>
          <a:ln w="9525">
            <a:noFill/>
          </a:ln>
        </p:spPr>
        <p:txBody>
          <a:bodyPr wrap="none" anchor="t">
            <a:spAutoFit/>
          </a:bodyPr>
          <a:p>
            <a:pPr defTabSz="914400"/>
            <a:r>
              <a:rPr lang="en-US" altLang="zh-CN" sz="2800" dirty="0">
                <a:latin typeface="Times New Roman" panose="02020603050405020304" pitchFamily="18" charset="0"/>
                <a:ea typeface="黑体" panose="02010609060101010101" charset="-122"/>
              </a:rPr>
              <a:t>(3)  0.000 005;</a:t>
            </a:r>
            <a:endParaRPr lang="en-US" altLang="zh-CN" sz="2800" dirty="0">
              <a:latin typeface="Times New Roman" panose="02020603050405020304" pitchFamily="18" charset="0"/>
              <a:ea typeface="黑体" panose="02010609060101010101" charset="-122"/>
            </a:endParaRPr>
          </a:p>
        </p:txBody>
      </p:sp>
      <p:sp>
        <p:nvSpPr>
          <p:cNvPr id="16391" name="TextBox 6"/>
          <p:cNvSpPr txBox="1"/>
          <p:nvPr/>
        </p:nvSpPr>
        <p:spPr>
          <a:xfrm>
            <a:off x="5014913" y="2125663"/>
            <a:ext cx="2908300" cy="521970"/>
          </a:xfrm>
          <a:prstGeom prst="rect">
            <a:avLst/>
          </a:prstGeom>
          <a:noFill/>
          <a:ln w="9525">
            <a:noFill/>
          </a:ln>
        </p:spPr>
        <p:txBody>
          <a:bodyPr wrap="none" anchor="t">
            <a:spAutoFit/>
          </a:bodyPr>
          <a:p>
            <a:pPr defTabSz="914400"/>
            <a:r>
              <a:rPr lang="en-US" altLang="zh-CN" sz="2800" dirty="0">
                <a:latin typeface="Times New Roman" panose="02020603050405020304" pitchFamily="18" charset="0"/>
                <a:ea typeface="黑体" panose="02010609060101010101" charset="-122"/>
              </a:rPr>
              <a:t>(4)  0.000 000 012.</a:t>
            </a:r>
            <a:endParaRPr lang="en-US" altLang="zh-CN" sz="2800" dirty="0">
              <a:latin typeface="Times New Roman" panose="02020603050405020304" pitchFamily="18" charset="0"/>
              <a:ea typeface="黑体" panose="02010609060101010101" charset="-122"/>
            </a:endParaRPr>
          </a:p>
        </p:txBody>
      </p:sp>
      <p:sp>
        <p:nvSpPr>
          <p:cNvPr id="16392" name="TextBox 6"/>
          <p:cNvSpPr txBox="1"/>
          <p:nvPr/>
        </p:nvSpPr>
        <p:spPr>
          <a:xfrm>
            <a:off x="2316163" y="2776538"/>
            <a:ext cx="7613650" cy="521970"/>
          </a:xfrm>
          <a:prstGeom prst="rect">
            <a:avLst/>
          </a:prstGeom>
          <a:noFill/>
          <a:ln w="9525">
            <a:noFill/>
          </a:ln>
        </p:spPr>
        <p:txBody>
          <a:bodyPr wrap="none" anchor="t">
            <a:spAutoFit/>
          </a:bodyPr>
          <a:p>
            <a:pPr defTabSz="914400"/>
            <a:r>
              <a:rPr lang="zh-CN" altLang="en-US" sz="2800" dirty="0">
                <a:solidFill>
                  <a:srgbClr val="FF0000"/>
                </a:solidFill>
                <a:latin typeface="Times New Roman" panose="02020603050405020304" pitchFamily="18" charset="0"/>
                <a:ea typeface="黑体" panose="02010609060101010101" charset="-122"/>
              </a:rPr>
              <a:t>解：</a:t>
            </a:r>
            <a:r>
              <a:rPr lang="en-US" altLang="zh-CN" sz="2800" dirty="0">
                <a:solidFill>
                  <a:srgbClr val="FF0000"/>
                </a:solidFill>
                <a:latin typeface="Times New Roman" panose="02020603050405020304" pitchFamily="18" charset="0"/>
                <a:ea typeface="黑体" panose="02010609060101010101" charset="-122"/>
              </a:rPr>
              <a:t>(1)  3 515 000=3.515</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1 000 000=3.515</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10</a:t>
            </a:r>
            <a:r>
              <a:rPr lang="en-US" altLang="zh-CN" sz="2800" baseline="30000" dirty="0">
                <a:solidFill>
                  <a:srgbClr val="FF0000"/>
                </a:solidFill>
                <a:latin typeface="Times New Roman" panose="02020603050405020304" pitchFamily="18" charset="0"/>
                <a:ea typeface="黑体" panose="02010609060101010101" charset="-122"/>
              </a:rPr>
              <a:t>6</a:t>
            </a:r>
            <a:r>
              <a:rPr lang="en-US" altLang="zh-CN"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
        <p:nvSpPr>
          <p:cNvPr id="16393" name="TextBox 6"/>
          <p:cNvSpPr txBox="1"/>
          <p:nvPr/>
        </p:nvSpPr>
        <p:spPr>
          <a:xfrm>
            <a:off x="2341563" y="3436938"/>
            <a:ext cx="7524750" cy="521970"/>
          </a:xfrm>
          <a:prstGeom prst="rect">
            <a:avLst/>
          </a:prstGeom>
          <a:noFill/>
          <a:ln w="9525">
            <a:noFill/>
          </a:ln>
        </p:spPr>
        <p:txBody>
          <a:bodyPr wrap="none" anchor="t">
            <a:spAutoFit/>
          </a:bodyPr>
          <a:p>
            <a:pPr defTabSz="914400"/>
            <a:r>
              <a:rPr lang="en-US" altLang="zh-CN" sz="2800" dirty="0">
                <a:solidFill>
                  <a:srgbClr val="FF0000"/>
                </a:solidFill>
                <a:latin typeface="Times New Roman" panose="02020603050405020304" pitchFamily="18" charset="0"/>
                <a:ea typeface="黑体" panose="02010609060101010101" charset="-122"/>
              </a:rPr>
              <a:t>       (2)  </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10 300 000</a:t>
            </a:r>
            <a:r>
              <a:rPr lang="en-US" altLang="zh-CN" sz="2800" dirty="0">
                <a:solidFill>
                  <a:srgbClr val="FF0000"/>
                </a:solidFill>
                <a:latin typeface="Times New Roman" panose="02020603050405020304" pitchFamily="18" charset="0"/>
                <a:ea typeface="黑体" panose="02010609060101010101" charset="-122"/>
              </a:rPr>
              <a:t>=1.03</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10 000 000=</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1.03</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10</a:t>
            </a:r>
            <a:r>
              <a:rPr lang="en-US" altLang="zh-CN" sz="2800" baseline="30000" dirty="0">
                <a:solidFill>
                  <a:srgbClr val="FF0000"/>
                </a:solidFill>
                <a:latin typeface="Times New Roman" panose="02020603050405020304" pitchFamily="18" charset="0"/>
                <a:ea typeface="黑体" panose="02010609060101010101" charset="-122"/>
              </a:rPr>
              <a:t>7</a:t>
            </a:r>
            <a:r>
              <a:rPr lang="en-US" altLang="zh-CN"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
        <p:nvSpPr>
          <p:cNvPr id="16394" name="TextBox 6"/>
          <p:cNvSpPr txBox="1"/>
          <p:nvPr/>
        </p:nvSpPr>
        <p:spPr>
          <a:xfrm>
            <a:off x="2886075" y="4057650"/>
            <a:ext cx="5773420" cy="521970"/>
          </a:xfrm>
          <a:prstGeom prst="rect">
            <a:avLst/>
          </a:prstGeom>
          <a:noFill/>
          <a:ln w="9525">
            <a:noFill/>
          </a:ln>
        </p:spPr>
        <p:txBody>
          <a:bodyPr wrap="none" anchor="t">
            <a:spAutoFit/>
          </a:bodyPr>
          <a:p>
            <a:pPr defTabSz="914400"/>
            <a:r>
              <a:rPr lang="en-US" altLang="zh-CN" sz="2800" dirty="0">
                <a:solidFill>
                  <a:srgbClr val="FF0000"/>
                </a:solidFill>
                <a:latin typeface="Times New Roman" panose="02020603050405020304" pitchFamily="18" charset="0"/>
                <a:ea typeface="黑体" panose="02010609060101010101" charset="-122"/>
              </a:rPr>
              <a:t>(3)  0.000 005=5</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0.000 001=5</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10</a:t>
            </a:r>
            <a:r>
              <a:rPr lang="en-US" altLang="zh-CN" sz="2800" baseline="30000" dirty="0">
                <a:solidFill>
                  <a:srgbClr val="FF0000"/>
                </a:solidFill>
                <a:latin typeface="黑体" panose="02010609060101010101" charset="-122"/>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6</a:t>
            </a:r>
            <a:r>
              <a:rPr lang="en-US" altLang="zh-CN"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
        <p:nvSpPr>
          <p:cNvPr id="16395" name="TextBox 6"/>
          <p:cNvSpPr txBox="1"/>
          <p:nvPr/>
        </p:nvSpPr>
        <p:spPr>
          <a:xfrm>
            <a:off x="2835275" y="4668838"/>
            <a:ext cx="7363460" cy="521970"/>
          </a:xfrm>
          <a:prstGeom prst="rect">
            <a:avLst/>
          </a:prstGeom>
          <a:noFill/>
          <a:ln w="9525">
            <a:noFill/>
          </a:ln>
        </p:spPr>
        <p:txBody>
          <a:bodyPr wrap="none" anchor="t">
            <a:spAutoFit/>
          </a:bodyPr>
          <a:p>
            <a:pPr defTabSz="914400"/>
            <a:r>
              <a:rPr lang="en-US" altLang="zh-CN" sz="2800" dirty="0">
                <a:solidFill>
                  <a:srgbClr val="FF0000"/>
                </a:solidFill>
                <a:latin typeface="Times New Roman" panose="02020603050405020304" pitchFamily="18" charset="0"/>
                <a:ea typeface="黑体" panose="02010609060101010101" charset="-122"/>
              </a:rPr>
              <a:t>(4)  0.000 000 012=1.2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0.000 000 01=1.2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10</a:t>
            </a:r>
            <a:r>
              <a:rPr lang="en-US" altLang="zh-CN" sz="2800" baseline="30000" dirty="0">
                <a:solidFill>
                  <a:srgbClr val="FF0000"/>
                </a:solidFill>
                <a:latin typeface="黑体" panose="02010609060101010101" charset="-122"/>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8</a:t>
            </a:r>
            <a:r>
              <a:rPr lang="en-US" altLang="zh-CN"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92"/>
                                        </p:tgtEl>
                                        <p:attrNameLst>
                                          <p:attrName>style.visibility</p:attrName>
                                        </p:attrNameLst>
                                      </p:cBhvr>
                                      <p:to>
                                        <p:strVal val="visible"/>
                                      </p:to>
                                    </p:set>
                                    <p:animEffect transition="in" filter="wipe(left)">
                                      <p:cBhvr>
                                        <p:cTn id="7" dur="500"/>
                                        <p:tgtEl>
                                          <p:spTgt spid="163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93"/>
                                        </p:tgtEl>
                                        <p:attrNameLst>
                                          <p:attrName>style.visibility</p:attrName>
                                        </p:attrNameLst>
                                      </p:cBhvr>
                                      <p:to>
                                        <p:strVal val="visible"/>
                                      </p:to>
                                    </p:set>
                                    <p:animEffect transition="in" filter="wipe(left)">
                                      <p:cBhvr>
                                        <p:cTn id="12" dur="500"/>
                                        <p:tgtEl>
                                          <p:spTgt spid="163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94"/>
                                        </p:tgtEl>
                                        <p:attrNameLst>
                                          <p:attrName>style.visibility</p:attrName>
                                        </p:attrNameLst>
                                      </p:cBhvr>
                                      <p:to>
                                        <p:strVal val="visible"/>
                                      </p:to>
                                    </p:set>
                                    <p:animEffect transition="in" filter="wipe(left)">
                                      <p:cBhvr>
                                        <p:cTn id="17" dur="500"/>
                                        <p:tgtEl>
                                          <p:spTgt spid="163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95"/>
                                        </p:tgtEl>
                                        <p:attrNameLst>
                                          <p:attrName>style.visibility</p:attrName>
                                        </p:attrNameLst>
                                      </p:cBhvr>
                                      <p:to>
                                        <p:strVal val="visible"/>
                                      </p:to>
                                    </p:set>
                                    <p:animEffect transition="in" filter="wipe(left)">
                                      <p:cBhvr>
                                        <p:cTn id="22" dur="500"/>
                                        <p:tgtEl>
                                          <p:spTgt spid="16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p:bldP spid="16393" grpId="0"/>
      <p:bldP spid="16394" grpId="0"/>
      <p:bldP spid="1639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标题 63489"/>
          <p:cNvSpPr>
            <a:spLocks noGrp="1"/>
          </p:cNvSpPr>
          <p:nvPr/>
        </p:nvSpPr>
        <p:spPr>
          <a:xfrm>
            <a:off x="1990725" y="1014413"/>
            <a:ext cx="5961063" cy="703262"/>
          </a:xfrm>
          <a:prstGeom prst="rect">
            <a:avLst/>
          </a:prstGeom>
          <a:noFill/>
          <a:ln w="9525">
            <a:noFill/>
          </a:ln>
        </p:spPr>
        <p:txBody>
          <a:bodyPr anchor="t"/>
          <a:p>
            <a:pPr>
              <a:lnSpc>
                <a:spcPct val="150000"/>
              </a:lnSpc>
            </a:pPr>
            <a:r>
              <a:rPr lang="en-US" altLang="zh-CN" sz="2800" dirty="0">
                <a:solidFill>
                  <a:srgbClr val="269999"/>
                </a:solidFill>
                <a:latin typeface="黑体" panose="02010609060101010101" charset="-122"/>
                <a:ea typeface="黑体" panose="02010609060101010101" charset="-122"/>
                <a:sym typeface="Arial" panose="020B0604020202020204" pitchFamily="34" charset="0"/>
              </a:rPr>
              <a:t> </a:t>
            </a:r>
            <a:r>
              <a:rPr lang="zh-CN" altLang="en-US" sz="2800" dirty="0">
                <a:latin typeface="黑体" panose="02010609060101010101" charset="-122"/>
                <a:ea typeface="黑体" panose="02010609060101010101" charset="-122"/>
                <a:sym typeface="Arial" panose="020B0604020202020204" pitchFamily="34" charset="0"/>
              </a:rPr>
              <a:t>将下列数用科学记数法表示：</a:t>
            </a:r>
            <a:endParaRPr lang="zh-CN" altLang="en-US" sz="2800" dirty="0">
              <a:latin typeface="黑体" panose="02010609060101010101" charset="-122"/>
              <a:ea typeface="黑体" panose="02010609060101010101" charset="-122"/>
            </a:endParaRPr>
          </a:p>
        </p:txBody>
      </p:sp>
      <p:sp>
        <p:nvSpPr>
          <p:cNvPr id="17411" name="文本占位符 63490"/>
          <p:cNvSpPr>
            <a:spLocks noGrp="1"/>
          </p:cNvSpPr>
          <p:nvPr/>
        </p:nvSpPr>
        <p:spPr>
          <a:xfrm>
            <a:off x="1682750" y="1590675"/>
            <a:ext cx="8612188" cy="1447800"/>
          </a:xfrm>
          <a:prstGeom prst="rect">
            <a:avLst/>
          </a:prstGeom>
          <a:noFill/>
          <a:ln w="9525">
            <a:noFill/>
          </a:ln>
        </p:spPr>
        <p:txBody>
          <a:bodyPr anchor="t"/>
          <a:p>
            <a:pPr marL="342900" indent="-342900">
              <a:lnSpc>
                <a:spcPct val="150000"/>
              </a:lnSpc>
              <a:spcBef>
                <a:spcPct val="20000"/>
              </a:spcBef>
            </a:pPr>
            <a:r>
              <a:rPr lang="en-US" altLang="zh-CN" sz="2400" dirty="0">
                <a:latin typeface="黑体" panose="02010609060101010101" charset="-122"/>
                <a:ea typeface="黑体" panose="02010609060101010101" charset="-122"/>
              </a:rPr>
              <a:t>   </a:t>
            </a:r>
            <a:r>
              <a:rPr lang="zh-CN" altLang="en-US" sz="2800" dirty="0">
                <a:latin typeface="黑体" panose="02010609060101010101" charset="-122"/>
                <a:ea typeface="黑体" panose="02010609060101010101" charset="-122"/>
              </a:rPr>
              <a:t>地球表面积约为</a:t>
            </a:r>
            <a:r>
              <a:rPr lang="en-US" altLang="zh-CN" sz="2800" dirty="0">
                <a:latin typeface="黑体" panose="02010609060101010101" charset="-122"/>
                <a:ea typeface="黑体" panose="02010609060101010101" charset="-122"/>
              </a:rPr>
              <a:t>510 000 000 000 000 </a:t>
            </a:r>
            <a:r>
              <a:rPr lang="zh-CN" altLang="en-US" sz="2800" dirty="0">
                <a:latin typeface="黑体" panose="02010609060101010101" charset="-122"/>
                <a:ea typeface="黑体" panose="02010609060101010101" charset="-122"/>
              </a:rPr>
              <a:t>平方米，地   </a:t>
            </a:r>
            <a:endParaRPr lang="zh-CN" altLang="en-US" sz="2800" dirty="0">
              <a:latin typeface="黑体" panose="02010609060101010101" charset="-122"/>
              <a:ea typeface="黑体" panose="02010609060101010101" charset="-122"/>
            </a:endParaRPr>
          </a:p>
          <a:p>
            <a:pPr marL="342900" indent="-342900">
              <a:lnSpc>
                <a:spcPct val="150000"/>
              </a:lnSpc>
              <a:spcBef>
                <a:spcPct val="20000"/>
              </a:spcBef>
            </a:pPr>
            <a:r>
              <a:rPr lang="zh-CN" altLang="en-US" sz="2800" dirty="0">
                <a:latin typeface="黑体" panose="02010609060101010101" charset="-122"/>
                <a:ea typeface="黑体" panose="02010609060101010101" charset="-122"/>
              </a:rPr>
              <a:t>   球上陆地的面积大约为</a:t>
            </a:r>
            <a:r>
              <a:rPr lang="en-US" altLang="zh-CN" sz="2800" dirty="0">
                <a:latin typeface="黑体" panose="02010609060101010101" charset="-122"/>
                <a:ea typeface="黑体" panose="02010609060101010101" charset="-122"/>
              </a:rPr>
              <a:t>149 000 000 </a:t>
            </a:r>
            <a:r>
              <a:rPr lang="zh-CN" altLang="en-US" sz="2800" dirty="0">
                <a:latin typeface="黑体" panose="02010609060101010101" charset="-122"/>
                <a:ea typeface="黑体" panose="02010609060101010101" charset="-122"/>
              </a:rPr>
              <a:t>平方千米</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a:p>
            <a:pPr marL="342900" indent="-342900">
              <a:lnSpc>
                <a:spcPct val="150000"/>
              </a:lnSpc>
              <a:spcBef>
                <a:spcPct val="20000"/>
              </a:spcBef>
            </a:pPr>
            <a:endParaRPr lang="en-US" altLang="zh-CN" sz="2800" dirty="0">
              <a:latin typeface="黑体" panose="02010609060101010101" charset="-122"/>
              <a:ea typeface="黑体" panose="02010609060101010101" charset="-122"/>
            </a:endParaRPr>
          </a:p>
        </p:txBody>
      </p:sp>
      <p:sp>
        <p:nvSpPr>
          <p:cNvPr id="17412" name="文本框 3"/>
          <p:cNvSpPr txBox="1"/>
          <p:nvPr/>
        </p:nvSpPr>
        <p:spPr>
          <a:xfrm>
            <a:off x="2208213" y="3167063"/>
            <a:ext cx="6018212" cy="1383665"/>
          </a:xfrm>
          <a:prstGeom prst="rect">
            <a:avLst/>
          </a:prstGeom>
          <a:noFill/>
          <a:ln w="9525">
            <a:noFill/>
          </a:ln>
        </p:spPr>
        <p:txBody>
          <a:bodyPr wrap="square" anchor="t">
            <a:spAutoFit/>
          </a:bodyPr>
          <a:p>
            <a:pPr>
              <a:lnSpc>
                <a:spcPct val="150000"/>
              </a:lnSpc>
            </a:pPr>
            <a:r>
              <a:rPr lang="zh-CN" altLang="en-US" sz="2800" dirty="0">
                <a:solidFill>
                  <a:srgbClr val="FF0000"/>
                </a:solidFill>
                <a:latin typeface="黑体" panose="02010609060101010101" charset="-122"/>
                <a:ea typeface="黑体" panose="02010609060101010101" charset="-122"/>
              </a:rPr>
              <a:t>解：</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510 000 000 000 000=5.1×10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14</a:t>
            </a:r>
            <a:endPar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endParaRPr>
          </a:p>
          <a:p>
            <a:pPr>
              <a:lnSpc>
                <a:spcPct val="150000"/>
              </a:lnSpc>
            </a:pP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    149 000 000=1.49×10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8</a:t>
            </a:r>
            <a:endPar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7413" name="图片 1" descr="115713m1nsn0aq2nojoqa3"/>
          <p:cNvPicPr>
            <a:picLocks noChangeAspect="1"/>
          </p:cNvPicPr>
          <p:nvPr/>
        </p:nvPicPr>
        <p:blipFill>
          <a:blip r:embed="rId1"/>
          <a:stretch>
            <a:fillRect/>
          </a:stretch>
        </p:blipFill>
        <p:spPr>
          <a:xfrm>
            <a:off x="7375525" y="4156075"/>
            <a:ext cx="2989263" cy="2243138"/>
          </a:xfrm>
          <a:prstGeom prst="rect">
            <a:avLst/>
          </a:prstGeom>
          <a:noFill/>
          <a:ln w="9525">
            <a:noFill/>
          </a:ln>
        </p:spPr>
      </p:pic>
      <p:sp>
        <p:nvSpPr>
          <p:cNvPr id="17414" name="圆角矩形 31"/>
          <p:cNvSpPr/>
          <p:nvPr/>
        </p:nvSpPr>
        <p:spPr>
          <a:xfrm>
            <a:off x="2097088" y="461963"/>
            <a:ext cx="1346200" cy="503237"/>
          </a:xfrm>
          <a:prstGeom prst="roundRect">
            <a:avLst>
              <a:gd name="adj" fmla="val 16667"/>
            </a:avLst>
          </a:prstGeom>
          <a:solidFill>
            <a:srgbClr val="FFFFD9"/>
          </a:solidFill>
          <a:ln w="25400" cap="flat" cmpd="sng">
            <a:solidFill>
              <a:schemeClr val="accent2"/>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练一练</a:t>
            </a:r>
            <a:endParaRPr lang="zh-CN" altLang="en-US" sz="24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ppt_x"/>
                                          </p:val>
                                        </p:tav>
                                        <p:tav tm="100000">
                                          <p:val>
                                            <p:strVal val="#ppt_x"/>
                                          </p:val>
                                        </p:tav>
                                      </p:tavLst>
                                    </p:anim>
                                    <p:anim calcmode="lin" valueType="num">
                                      <p:cBhvr additive="base">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文本框 99"/>
          <p:cNvSpPr txBox="1"/>
          <p:nvPr/>
        </p:nvSpPr>
        <p:spPr>
          <a:xfrm>
            <a:off x="1938338" y="571500"/>
            <a:ext cx="7081837" cy="2030095"/>
          </a:xfrm>
          <a:prstGeom prst="rect">
            <a:avLst/>
          </a:prstGeom>
          <a:noFill/>
          <a:ln w="9525">
            <a:noFill/>
          </a:ln>
        </p:spPr>
        <p:txBody>
          <a:bodyPr wrap="square" anchor="t">
            <a:spAutoFit/>
          </a:bodyPr>
          <a:p>
            <a:pPr indent="266700">
              <a:lnSpc>
                <a:spcPct val="150000"/>
              </a:lnSpc>
            </a:pP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kumimoji="1" lang="zh-CN" altLang="en-US"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例</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2</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dirty="0">
                <a:latin typeface="Times New Roman" panose="02020603050405020304" pitchFamily="18" charset="0"/>
                <a:ea typeface="黑体" panose="02010609060101010101" charset="-122"/>
              </a:rPr>
              <a:t>用小数表示下列各数：</a:t>
            </a:r>
            <a:endParaRPr lang="zh-CN" altLang="en-US" sz="2800" dirty="0">
              <a:latin typeface="Times New Roman" panose="02020603050405020304" pitchFamily="18" charset="0"/>
              <a:ea typeface="黑体" panose="02010609060101010101" charset="-122"/>
            </a:endParaRPr>
          </a:p>
          <a:p>
            <a:pPr indent="266700">
              <a:lnSpc>
                <a:spcPct val="150000"/>
              </a:lnSpc>
            </a:pPr>
            <a:r>
              <a:rPr lang="en-US" altLang="zh-CN" sz="2800" dirty="0">
                <a:latin typeface="Times New Roman" panose="02020603050405020304" pitchFamily="18" charset="0"/>
                <a:ea typeface="黑体" panose="02010609060101010101" charset="-122"/>
              </a:rPr>
              <a:t>(1)2×10</a:t>
            </a:r>
            <a:r>
              <a:rPr lang="zh-CN" altLang="en-US" sz="2800" baseline="30000" dirty="0">
                <a:latin typeface="Times New Roman" panose="02020603050405020304" pitchFamily="18" charset="0"/>
                <a:ea typeface="黑体" panose="02010609060101010101" charset="-122"/>
              </a:rPr>
              <a:t>－</a:t>
            </a:r>
            <a:r>
              <a:rPr lang="en-US" altLang="zh-CN" sz="2800" baseline="30000" dirty="0">
                <a:latin typeface="Times New Roman" panose="02020603050405020304" pitchFamily="18" charset="0"/>
                <a:ea typeface="黑体" panose="02010609060101010101" charset="-122"/>
              </a:rPr>
              <a:t>7</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(2)3.14×10</a:t>
            </a:r>
            <a:r>
              <a:rPr lang="zh-CN" altLang="en-US" sz="2800" baseline="30000" dirty="0">
                <a:latin typeface="Times New Roman" panose="02020603050405020304" pitchFamily="18" charset="0"/>
                <a:ea typeface="黑体" panose="02010609060101010101" charset="-122"/>
              </a:rPr>
              <a:t>－</a:t>
            </a:r>
            <a:r>
              <a:rPr lang="en-US" altLang="zh-CN" sz="2800" baseline="30000" dirty="0">
                <a:latin typeface="Times New Roman" panose="02020603050405020304" pitchFamily="18" charset="0"/>
                <a:ea typeface="黑体" panose="02010609060101010101" charset="-122"/>
              </a:rPr>
              <a:t>5</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a:p>
            <a:pPr indent="266700">
              <a:lnSpc>
                <a:spcPct val="150000"/>
              </a:lnSpc>
            </a:pPr>
            <a:r>
              <a:rPr lang="en-US" altLang="zh-CN" sz="2800" dirty="0">
                <a:latin typeface="Times New Roman" panose="02020603050405020304" pitchFamily="18" charset="0"/>
                <a:ea typeface="黑体" panose="02010609060101010101" charset="-122"/>
              </a:rPr>
              <a:t>(3)7.08×10</a:t>
            </a:r>
            <a:r>
              <a:rPr lang="zh-CN" altLang="en-US" sz="2800" baseline="30000" dirty="0">
                <a:latin typeface="Times New Roman" panose="02020603050405020304" pitchFamily="18" charset="0"/>
                <a:ea typeface="黑体" panose="02010609060101010101" charset="-122"/>
              </a:rPr>
              <a:t>－</a:t>
            </a:r>
            <a:r>
              <a:rPr lang="en-US" altLang="zh-CN" sz="2800" baseline="300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(4)2.17×10</a:t>
            </a:r>
            <a:r>
              <a:rPr lang="zh-CN" altLang="en-US" sz="2800" baseline="30000" dirty="0">
                <a:latin typeface="Times New Roman" panose="02020603050405020304" pitchFamily="18" charset="0"/>
                <a:ea typeface="黑体" panose="02010609060101010101" charset="-122"/>
              </a:rPr>
              <a:t>－</a:t>
            </a:r>
            <a:r>
              <a:rPr lang="en-US" altLang="zh-CN" sz="2800" baseline="30000" dirty="0">
                <a:latin typeface="Times New Roman" panose="02020603050405020304" pitchFamily="18" charset="0"/>
                <a:ea typeface="黑体" panose="02010609060101010101" charset="-122"/>
              </a:rPr>
              <a:t>1</a:t>
            </a:r>
            <a:r>
              <a:rPr lang="en-US" altLang="zh-CN"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p:txBody>
      </p:sp>
      <p:sp>
        <p:nvSpPr>
          <p:cNvPr id="18435" name="文本框 3"/>
          <p:cNvSpPr txBox="1"/>
          <p:nvPr/>
        </p:nvSpPr>
        <p:spPr>
          <a:xfrm>
            <a:off x="2278063" y="2797175"/>
            <a:ext cx="6583680" cy="521970"/>
          </a:xfrm>
          <a:prstGeom prst="rect">
            <a:avLst/>
          </a:prstGeom>
          <a:noFill/>
          <a:ln w="9525">
            <a:noFill/>
          </a:ln>
        </p:spPr>
        <p:txBody>
          <a:bodyPr wrap="none" anchor="t">
            <a:spAutoFit/>
          </a:bodyPr>
          <a:p>
            <a:r>
              <a:rPr lang="zh-CN" altLang="en-US" sz="2800" dirty="0">
                <a:solidFill>
                  <a:schemeClr val="accent1"/>
                </a:solidFill>
                <a:latin typeface="Times New Roman" panose="02020603050405020304" pitchFamily="18" charset="0"/>
                <a:ea typeface="黑体" panose="02010609060101010101" charset="-122"/>
              </a:rPr>
              <a:t>解析：小数点向左移动相应的位数即可．</a:t>
            </a:r>
            <a:endParaRPr lang="zh-CN" altLang="en-US" sz="2800" dirty="0">
              <a:solidFill>
                <a:schemeClr val="accent1"/>
              </a:solidFill>
              <a:latin typeface="Times New Roman" panose="02020603050405020304" pitchFamily="18" charset="0"/>
              <a:ea typeface="黑体" panose="02010609060101010101" charset="-122"/>
            </a:endParaRPr>
          </a:p>
        </p:txBody>
      </p:sp>
      <p:sp>
        <p:nvSpPr>
          <p:cNvPr id="18436" name="文本框 4"/>
          <p:cNvSpPr txBox="1"/>
          <p:nvPr/>
        </p:nvSpPr>
        <p:spPr>
          <a:xfrm>
            <a:off x="1998663" y="3459163"/>
            <a:ext cx="5033010" cy="2676525"/>
          </a:xfrm>
          <a:prstGeom prst="rect">
            <a:avLst/>
          </a:prstGeom>
          <a:noFill/>
          <a:ln w="9525">
            <a:noFill/>
          </a:ln>
        </p:spPr>
        <p:txBody>
          <a:bodyPr wrap="none" anchor="t">
            <a:spAutoFit/>
          </a:bodyPr>
          <a:p>
            <a:pPr indent="266700">
              <a:lnSpc>
                <a:spcPct val="150000"/>
              </a:lnSpc>
            </a:pPr>
            <a:r>
              <a:rPr lang="zh-CN" altLang="en-US" sz="2800" dirty="0">
                <a:solidFill>
                  <a:srgbClr val="FF0000"/>
                </a:solidFill>
                <a:latin typeface="Times New Roman" panose="02020603050405020304" pitchFamily="18" charset="0"/>
                <a:ea typeface="黑体" panose="02010609060101010101" charset="-122"/>
              </a:rPr>
              <a:t>解：</a:t>
            </a:r>
            <a:r>
              <a:rPr lang="en-US" altLang="zh-CN" sz="2800" dirty="0">
                <a:solidFill>
                  <a:srgbClr val="FF0000"/>
                </a:solidFill>
                <a:latin typeface="Times New Roman" panose="02020603050405020304" pitchFamily="18" charset="0"/>
                <a:ea typeface="黑体" panose="02010609060101010101" charset="-122"/>
              </a:rPr>
              <a:t>(1)2×10</a:t>
            </a:r>
            <a:r>
              <a:rPr lang="zh-CN" altLang="en-US" sz="2800" baseline="300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7</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0.0000002</a:t>
            </a:r>
            <a:r>
              <a:rPr lang="zh-CN" altLang="en-US" sz="2800" dirty="0">
                <a:solidFill>
                  <a:srgbClr val="FF0000"/>
                </a:solidFill>
                <a:latin typeface="Times New Roman" panose="02020603050405020304" pitchFamily="18" charset="0"/>
                <a:ea typeface="黑体" panose="02010609060101010101" charset="-122"/>
              </a:rPr>
              <a:t>；</a:t>
            </a:r>
            <a:endParaRPr lang="zh-CN" altLang="en-US" sz="2800" dirty="0">
              <a:solidFill>
                <a:srgbClr val="FF0000"/>
              </a:solidFill>
              <a:latin typeface="Times New Roman" panose="02020603050405020304" pitchFamily="18" charset="0"/>
              <a:ea typeface="黑体" panose="02010609060101010101" charset="-122"/>
            </a:endParaRPr>
          </a:p>
          <a:p>
            <a:pPr indent="266700">
              <a:lnSpc>
                <a:spcPct val="150000"/>
              </a:lnSpc>
            </a:pPr>
            <a:r>
              <a:rPr lang="en-US" altLang="zh-CN" sz="2800" dirty="0">
                <a:solidFill>
                  <a:srgbClr val="FF0000"/>
                </a:solidFill>
                <a:latin typeface="Times New Roman" panose="02020603050405020304" pitchFamily="18" charset="0"/>
                <a:ea typeface="黑体" panose="02010609060101010101" charset="-122"/>
              </a:rPr>
              <a:t>(2)3.14×10</a:t>
            </a:r>
            <a:r>
              <a:rPr lang="zh-CN" altLang="en-US" sz="2800" baseline="300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5</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0.0000314</a:t>
            </a:r>
            <a:r>
              <a:rPr lang="zh-CN" altLang="en-US" sz="2800" dirty="0">
                <a:solidFill>
                  <a:srgbClr val="FF0000"/>
                </a:solidFill>
                <a:latin typeface="Times New Roman" panose="02020603050405020304" pitchFamily="18" charset="0"/>
                <a:ea typeface="黑体" panose="02010609060101010101" charset="-122"/>
              </a:rPr>
              <a:t>；</a:t>
            </a:r>
            <a:endParaRPr lang="zh-CN" altLang="en-US" sz="2800" dirty="0">
              <a:solidFill>
                <a:srgbClr val="FF0000"/>
              </a:solidFill>
              <a:latin typeface="Times New Roman" panose="02020603050405020304" pitchFamily="18" charset="0"/>
              <a:ea typeface="黑体" panose="02010609060101010101" charset="-122"/>
            </a:endParaRPr>
          </a:p>
          <a:p>
            <a:pPr indent="266700">
              <a:lnSpc>
                <a:spcPct val="150000"/>
              </a:lnSpc>
            </a:pPr>
            <a:r>
              <a:rPr lang="en-US" altLang="zh-CN" sz="2800" dirty="0">
                <a:solidFill>
                  <a:srgbClr val="FF0000"/>
                </a:solidFill>
                <a:latin typeface="Times New Roman" panose="02020603050405020304" pitchFamily="18" charset="0"/>
                <a:ea typeface="黑体" panose="02010609060101010101" charset="-122"/>
              </a:rPr>
              <a:t>(3)7.08×10</a:t>
            </a:r>
            <a:r>
              <a:rPr lang="zh-CN" altLang="en-US" sz="2800" baseline="300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3</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0.00708</a:t>
            </a:r>
            <a:r>
              <a:rPr lang="zh-CN" altLang="en-US" sz="2800" dirty="0">
                <a:solidFill>
                  <a:srgbClr val="FF0000"/>
                </a:solidFill>
                <a:latin typeface="Times New Roman" panose="02020603050405020304" pitchFamily="18" charset="0"/>
                <a:ea typeface="黑体" panose="02010609060101010101" charset="-122"/>
              </a:rPr>
              <a:t>；</a:t>
            </a:r>
            <a:endParaRPr lang="zh-CN" altLang="en-US" sz="2800" dirty="0">
              <a:solidFill>
                <a:srgbClr val="FF0000"/>
              </a:solidFill>
              <a:latin typeface="Times New Roman" panose="02020603050405020304" pitchFamily="18" charset="0"/>
              <a:ea typeface="黑体" panose="02010609060101010101" charset="-122"/>
            </a:endParaRPr>
          </a:p>
          <a:p>
            <a:pPr indent="266700">
              <a:lnSpc>
                <a:spcPct val="150000"/>
              </a:lnSpc>
            </a:pPr>
            <a:r>
              <a:rPr lang="en-US" altLang="zh-CN" sz="2800" dirty="0">
                <a:solidFill>
                  <a:srgbClr val="FF0000"/>
                </a:solidFill>
                <a:latin typeface="Times New Roman" panose="02020603050405020304" pitchFamily="18" charset="0"/>
                <a:ea typeface="黑体" panose="02010609060101010101" charset="-122"/>
              </a:rPr>
              <a:t>(4)2.17×10</a:t>
            </a:r>
            <a:r>
              <a:rPr lang="zh-CN" altLang="en-US" sz="2800" baseline="300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1</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0.217.</a:t>
            </a:r>
            <a:endParaRPr lang="en-US" altLang="zh-CN" sz="28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6">
                                            <p:txEl>
                                              <p:charRg st="0" end="23"/>
                                            </p:txEl>
                                          </p:spTgt>
                                        </p:tgtEl>
                                        <p:attrNameLst>
                                          <p:attrName>style.visibility</p:attrName>
                                        </p:attrNameLst>
                                      </p:cBhvr>
                                      <p:to>
                                        <p:strVal val="visible"/>
                                      </p:to>
                                    </p:set>
                                    <p:animEffect transition="in" filter="blinds(horizontal)">
                                      <p:cBhvr>
                                        <p:cTn id="12" dur="500"/>
                                        <p:tgtEl>
                                          <p:spTgt spid="18436">
                                            <p:txEl>
                                              <p:charRg st="0"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36">
                                            <p:txEl>
                                              <p:charRg st="23" end="47"/>
                                            </p:txEl>
                                          </p:spTgt>
                                        </p:tgtEl>
                                        <p:attrNameLst>
                                          <p:attrName>style.visibility</p:attrName>
                                        </p:attrNameLst>
                                      </p:cBhvr>
                                      <p:to>
                                        <p:strVal val="visible"/>
                                      </p:to>
                                    </p:set>
                                    <p:animEffect transition="in" filter="blinds(horizontal)">
                                      <p:cBhvr>
                                        <p:cTn id="17" dur="500"/>
                                        <p:tgtEl>
                                          <p:spTgt spid="18436">
                                            <p:txEl>
                                              <p:charRg st="23" end="4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436">
                                            <p:txEl>
                                              <p:charRg st="47" end="69"/>
                                            </p:txEl>
                                          </p:spTgt>
                                        </p:tgtEl>
                                        <p:attrNameLst>
                                          <p:attrName>style.visibility</p:attrName>
                                        </p:attrNameLst>
                                      </p:cBhvr>
                                      <p:to>
                                        <p:strVal val="visible"/>
                                      </p:to>
                                    </p:set>
                                    <p:animEffect transition="in" filter="blinds(horizontal)">
                                      <p:cBhvr>
                                        <p:cTn id="22" dur="500"/>
                                        <p:tgtEl>
                                          <p:spTgt spid="18436">
                                            <p:txEl>
                                              <p:charRg st="47" end="6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436">
                                            <p:txEl>
                                              <p:charRg st="69" end="89"/>
                                            </p:txEl>
                                          </p:spTgt>
                                        </p:tgtEl>
                                        <p:attrNameLst>
                                          <p:attrName>style.visibility</p:attrName>
                                        </p:attrNameLst>
                                      </p:cBhvr>
                                      <p:to>
                                        <p:strVal val="visible"/>
                                      </p:to>
                                    </p:set>
                                    <p:animEffect transition="in" filter="blinds(horizontal)">
                                      <p:cBhvr>
                                        <p:cTn id="27" dur="500"/>
                                        <p:tgtEl>
                                          <p:spTgt spid="18436">
                                            <p:txEl>
                                              <p:charRg st="69"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8" name="Text Box 19"/>
          <p:cNvSpPr txBox="1"/>
          <p:nvPr/>
        </p:nvSpPr>
        <p:spPr>
          <a:xfrm>
            <a:off x="1879600" y="938213"/>
            <a:ext cx="8285163" cy="5262245"/>
          </a:xfrm>
          <a:prstGeom prst="rect">
            <a:avLst/>
          </a:prstGeom>
          <a:noFill/>
          <a:ln w="9525">
            <a:noFill/>
          </a:ln>
        </p:spPr>
        <p:txBody>
          <a:bodyPr wrap="square" anchor="t">
            <a:spAutoFit/>
          </a:bodyPr>
          <a:p>
            <a:pPr>
              <a:lnSpc>
                <a:spcPct val="150000"/>
              </a:lnSpc>
            </a:pPr>
            <a:r>
              <a:rPr lang="en-US" altLang="zh-CN" sz="2800" b="1" dirty="0">
                <a:latin typeface="Times New Roman" panose="02020603050405020304" pitchFamily="18" charset="0"/>
                <a:ea typeface="黑体" panose="02010609060101010101" charset="-122"/>
              </a:rPr>
              <a:t>1</a:t>
            </a:r>
            <a:r>
              <a:rPr lang="en-GB" altLang="en-US" sz="2800" b="1" dirty="0">
                <a:latin typeface="Times New Roman" panose="02020603050405020304" pitchFamily="18" charset="0"/>
                <a:ea typeface="黑体" panose="02010609060101010101" charset="-122"/>
              </a:rPr>
              <a:t>.</a:t>
            </a:r>
            <a:r>
              <a:rPr lang="zh-CN" altLang="en-US" sz="2800" dirty="0">
                <a:latin typeface="黑体" panose="02010609060101010101" charset="-122"/>
                <a:ea typeface="黑体" panose="02010609060101010101" charset="-122"/>
              </a:rPr>
              <a:t>用科学记数法表示：</a:t>
            </a:r>
            <a:endParaRPr lang="zh-CN" altLang="en-US" sz="2800" dirty="0">
              <a:latin typeface="黑体" panose="02010609060101010101" charset="-122"/>
              <a:ea typeface="黑体" panose="02010609060101010101" charset="-122"/>
            </a:endParaRPr>
          </a:p>
          <a:p>
            <a:pPr>
              <a:lnSpc>
                <a:spcPct val="150000"/>
              </a:lnSpc>
            </a:pP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0.000 03</a:t>
            </a:r>
            <a:r>
              <a:rPr lang="zh-CN" altLang="en-US" sz="2800" b="1" dirty="0">
                <a:latin typeface="Times New Roman" panose="02020603050405020304" pitchFamily="18" charset="0"/>
                <a:ea typeface="黑体" panose="02010609060101010101" charset="-122"/>
              </a:rPr>
              <a:t>；                  （</a:t>
            </a:r>
            <a:r>
              <a:rPr lang="en-GB" altLang="en-US" sz="2800" b="1" dirty="0">
                <a:latin typeface="Times New Roman" panose="02020603050405020304" pitchFamily="18" charset="0"/>
                <a:ea typeface="黑体" panose="02010609060101010101" charset="-122"/>
              </a:rPr>
              <a:t>2</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0.000 006 4</a:t>
            </a:r>
            <a:r>
              <a:rPr lang="zh-CN" altLang="en-US" sz="2800" b="1" dirty="0">
                <a:latin typeface="Times New Roman" panose="02020603050405020304" pitchFamily="18" charset="0"/>
                <a:ea typeface="黑体" panose="02010609060101010101" charset="-122"/>
              </a:rPr>
              <a:t>；</a:t>
            </a:r>
            <a:endParaRPr lang="zh-CN" altLang="en-US" sz="2800" b="1" dirty="0">
              <a:latin typeface="Times New Roman" panose="02020603050405020304" pitchFamily="18" charset="0"/>
              <a:ea typeface="黑体" panose="02010609060101010101" charset="-122"/>
            </a:endParaRPr>
          </a:p>
          <a:p>
            <a:pPr>
              <a:lnSpc>
                <a:spcPct val="150000"/>
              </a:lnSpc>
            </a:pP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3</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0.000 0314</a:t>
            </a:r>
            <a:r>
              <a:rPr lang="zh-CN" altLang="en-US" sz="2800" b="1" dirty="0">
                <a:latin typeface="Times New Roman" panose="02020603050405020304" pitchFamily="18" charset="0"/>
                <a:ea typeface="黑体" panose="02010609060101010101" charset="-122"/>
              </a:rPr>
              <a:t>；        </a:t>
            </a:r>
            <a:endParaRPr lang="zh-CN" altLang="en-US" sz="2800" b="1" dirty="0">
              <a:latin typeface="Times New Roman" panose="02020603050405020304" pitchFamily="18" charset="0"/>
              <a:ea typeface="黑体" panose="02010609060101010101" charset="-122"/>
            </a:endParaRPr>
          </a:p>
          <a:p>
            <a:pPr>
              <a:lnSpc>
                <a:spcPct val="150000"/>
              </a:lnSpc>
            </a:pPr>
            <a:r>
              <a:rPr lang="en-US" altLang="zh-CN" sz="2800" b="1" dirty="0">
                <a:latin typeface="Times New Roman" panose="02020603050405020304" pitchFamily="18" charset="0"/>
                <a:ea typeface="黑体" panose="02010609060101010101" charset="-122"/>
              </a:rPr>
              <a:t>2</a:t>
            </a:r>
            <a:r>
              <a:rPr lang="en-GB" altLang="en-US" sz="2800" b="1" dirty="0">
                <a:latin typeface="Times New Roman" panose="02020603050405020304" pitchFamily="18" charset="0"/>
                <a:ea typeface="黑体" panose="02010609060101010101" charset="-122"/>
              </a:rPr>
              <a:t>.</a:t>
            </a:r>
            <a:r>
              <a:rPr lang="zh-CN" altLang="en-US" sz="2800" dirty="0">
                <a:latin typeface="黑体" panose="02010609060101010101" charset="-122"/>
                <a:ea typeface="黑体" panose="02010609060101010101" charset="-122"/>
              </a:rPr>
              <a:t>用科学记数法填空：</a:t>
            </a:r>
            <a:endParaRPr lang="zh-CN" altLang="en-US" sz="2800" dirty="0">
              <a:latin typeface="黑体" panose="02010609060101010101" charset="-122"/>
              <a:ea typeface="黑体" panose="02010609060101010101" charset="-122"/>
            </a:endParaRPr>
          </a:p>
          <a:p>
            <a:pPr>
              <a:lnSpc>
                <a:spcPct val="150000"/>
              </a:lnSpc>
            </a:pP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 </a:t>
            </a:r>
            <a:r>
              <a:rPr lang="en-US" altLang="zh-CN" sz="2800" b="1" dirty="0">
                <a:latin typeface="Times New Roman" panose="02020603050405020304" pitchFamily="18" charset="0"/>
                <a:ea typeface="黑体" panose="02010609060101010101" charset="-122"/>
              </a:rPr>
              <a:t>s</a:t>
            </a:r>
            <a:r>
              <a:rPr lang="zh-CN" altLang="en-US" sz="2800" dirty="0">
                <a:latin typeface="Times New Roman" panose="02020603050405020304" pitchFamily="18" charset="0"/>
                <a:ea typeface="黑体" panose="02010609060101010101" charset="-122"/>
              </a:rPr>
              <a:t>是</a:t>
            </a:r>
            <a:r>
              <a:rPr lang="en-GB" altLang="en-US" sz="2800" b="1" dirty="0">
                <a:latin typeface="Times New Roman" panose="02020603050405020304" pitchFamily="18" charset="0"/>
                <a:ea typeface="黑体" panose="02010609060101010101" charset="-122"/>
              </a:rPr>
              <a:t>1 </a:t>
            </a:r>
            <a:r>
              <a:rPr lang="el-GR" altLang="en-US" sz="2800" b="1" dirty="0">
                <a:latin typeface="Times New Roman" panose="02020603050405020304" pitchFamily="18" charset="0"/>
                <a:ea typeface="黑体" panose="02010609060101010101" charset="-122"/>
              </a:rPr>
              <a:t>μ</a:t>
            </a:r>
            <a:r>
              <a:rPr lang="en-US" altLang="zh-CN" sz="2800" b="1" dirty="0">
                <a:latin typeface="Times New Roman" panose="02020603050405020304" pitchFamily="18" charset="0"/>
                <a:ea typeface="黑体" panose="02010609060101010101" charset="-122"/>
              </a:rPr>
              <a:t>s</a:t>
            </a:r>
            <a:r>
              <a:rPr lang="zh-CN" altLang="en-US" sz="2800" dirty="0">
                <a:latin typeface="Times New Roman" panose="02020603050405020304" pitchFamily="18" charset="0"/>
                <a:ea typeface="黑体" panose="02010609060101010101" charset="-122"/>
              </a:rPr>
              <a:t>的</a:t>
            </a:r>
            <a:r>
              <a:rPr lang="en-GB" altLang="en-US" sz="2800" b="1" dirty="0">
                <a:latin typeface="Times New Roman" panose="02020603050405020304" pitchFamily="18" charset="0"/>
                <a:ea typeface="黑体" panose="02010609060101010101" charset="-122"/>
              </a:rPr>
              <a:t>1 000 000</a:t>
            </a:r>
            <a:r>
              <a:rPr lang="zh-CN" altLang="en-US" sz="2800" dirty="0">
                <a:latin typeface="Times New Roman" panose="02020603050405020304" pitchFamily="18" charset="0"/>
                <a:ea typeface="黑体" panose="02010609060101010101" charset="-122"/>
              </a:rPr>
              <a:t>倍，则</a:t>
            </a:r>
            <a:r>
              <a:rPr lang="en-GB" altLang="en-US" sz="2800" b="1" dirty="0">
                <a:latin typeface="Times New Roman" panose="02020603050405020304" pitchFamily="18" charset="0"/>
                <a:ea typeface="黑体" panose="02010609060101010101" charset="-122"/>
              </a:rPr>
              <a:t>1 </a:t>
            </a:r>
            <a:r>
              <a:rPr lang="el-GR" altLang="en-US" sz="2800" b="1" dirty="0">
                <a:latin typeface="Times New Roman" panose="02020603050405020304" pitchFamily="18" charset="0"/>
                <a:ea typeface="黑体" panose="02010609060101010101" charset="-122"/>
              </a:rPr>
              <a:t>μ</a:t>
            </a:r>
            <a:r>
              <a:rPr lang="en-US" altLang="zh-CN" sz="2800" b="1" dirty="0">
                <a:latin typeface="Times New Roman" panose="02020603050405020304" pitchFamily="18" charset="0"/>
                <a:ea typeface="黑体" panose="02010609060101010101" charset="-122"/>
              </a:rPr>
              <a:t>s</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______</a:t>
            </a:r>
            <a:r>
              <a:rPr lang="en-US" altLang="zh-CN" sz="2800" b="1" dirty="0">
                <a:latin typeface="Times New Roman" panose="02020603050405020304" pitchFamily="18" charset="0"/>
                <a:ea typeface="黑体" panose="02010609060101010101" charset="-122"/>
              </a:rPr>
              <a:t>s</a:t>
            </a:r>
            <a:r>
              <a:rPr lang="zh-CN" altLang="en-US" sz="2800" b="1" dirty="0">
                <a:latin typeface="Times New Roman" panose="02020603050405020304" pitchFamily="18" charset="0"/>
                <a:ea typeface="黑体" panose="02010609060101010101" charset="-122"/>
              </a:rPr>
              <a:t>；</a:t>
            </a:r>
            <a:endParaRPr lang="zh-CN" altLang="en-US" sz="2800" b="1" dirty="0">
              <a:latin typeface="Times New Roman" panose="02020603050405020304" pitchFamily="18" charset="0"/>
              <a:ea typeface="黑体" panose="02010609060101010101" charset="-122"/>
            </a:endParaRPr>
          </a:p>
          <a:p>
            <a:pPr>
              <a:lnSpc>
                <a:spcPct val="150000"/>
              </a:lnSpc>
            </a:pP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2</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 </a:t>
            </a:r>
            <a:r>
              <a:rPr lang="en-US" altLang="zh-CN" sz="2800" b="1" dirty="0">
                <a:latin typeface="Times New Roman" panose="02020603050405020304" pitchFamily="18" charset="0"/>
                <a:ea typeface="黑体" panose="02010609060101010101" charset="-122"/>
              </a:rPr>
              <a:t>mg</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______</a:t>
            </a:r>
            <a:r>
              <a:rPr lang="en-US" altLang="zh-CN" sz="2800" b="1" dirty="0">
                <a:latin typeface="Times New Roman" panose="02020603050405020304" pitchFamily="18" charset="0"/>
                <a:ea typeface="黑体" panose="02010609060101010101" charset="-122"/>
              </a:rPr>
              <a:t>kg</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3</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 </a:t>
            </a:r>
            <a:r>
              <a:rPr lang="el-GR" altLang="en-US" sz="2800" b="1" dirty="0">
                <a:latin typeface="Times New Roman" panose="02020603050405020304" pitchFamily="18" charset="0"/>
                <a:ea typeface="黑体" panose="02010609060101010101" charset="-122"/>
              </a:rPr>
              <a:t>μ</a:t>
            </a:r>
            <a:r>
              <a:rPr lang="en-US" altLang="zh-CN" sz="2800" b="1" dirty="0">
                <a:latin typeface="Times New Roman" panose="02020603050405020304" pitchFamily="18" charset="0"/>
                <a:ea typeface="黑体" panose="02010609060101010101" charset="-122"/>
              </a:rPr>
              <a:t>m </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______</a:t>
            </a:r>
            <a:r>
              <a:rPr lang="en-US" altLang="zh-CN" sz="2800" b="1" dirty="0">
                <a:latin typeface="Times New Roman" panose="02020603050405020304" pitchFamily="18" charset="0"/>
                <a:ea typeface="黑体" panose="02010609060101010101" charset="-122"/>
              </a:rPr>
              <a:t>m</a:t>
            </a:r>
            <a:r>
              <a:rPr lang="zh-CN" altLang="en-US" sz="2800" b="1" dirty="0">
                <a:latin typeface="Times New Roman" panose="02020603050405020304" pitchFamily="18" charset="0"/>
                <a:ea typeface="黑体" panose="02010609060101010101" charset="-122"/>
              </a:rPr>
              <a:t>；　　　　　    </a:t>
            </a:r>
            <a:endParaRPr lang="zh-CN" altLang="en-US" sz="2800" b="1" dirty="0">
              <a:latin typeface="Times New Roman" panose="02020603050405020304" pitchFamily="18" charset="0"/>
              <a:ea typeface="黑体" panose="02010609060101010101" charset="-122"/>
            </a:endParaRPr>
          </a:p>
          <a:p>
            <a:pPr>
              <a:lnSpc>
                <a:spcPct val="150000"/>
              </a:lnSpc>
            </a:pP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4</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 </a:t>
            </a:r>
            <a:r>
              <a:rPr lang="en-US" altLang="zh-CN" sz="2800" b="1" dirty="0">
                <a:latin typeface="Times New Roman" panose="02020603050405020304" pitchFamily="18" charset="0"/>
                <a:ea typeface="黑体" panose="02010609060101010101" charset="-122"/>
              </a:rPr>
              <a:t>nm</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______ </a:t>
            </a:r>
            <a:r>
              <a:rPr lang="el-GR" altLang="en-US" sz="2800" b="1" dirty="0">
                <a:latin typeface="Times New Roman" panose="02020603050405020304" pitchFamily="18" charset="0"/>
                <a:ea typeface="黑体" panose="02010609060101010101" charset="-122"/>
              </a:rPr>
              <a:t>μ</a:t>
            </a:r>
            <a:r>
              <a:rPr lang="en-US" altLang="zh-CN" sz="2800" b="1" dirty="0">
                <a:latin typeface="Times New Roman" panose="02020603050405020304" pitchFamily="18" charset="0"/>
                <a:ea typeface="黑体" panose="02010609060101010101" charset="-122"/>
              </a:rPr>
              <a:t>m </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5</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 </a:t>
            </a:r>
            <a:r>
              <a:rPr lang="en-US" altLang="zh-CN" sz="2800" b="1" dirty="0">
                <a:latin typeface="Times New Roman" panose="02020603050405020304" pitchFamily="18" charset="0"/>
                <a:ea typeface="黑体" panose="02010609060101010101" charset="-122"/>
              </a:rPr>
              <a:t>cm</a:t>
            </a:r>
            <a:r>
              <a:rPr lang="en-US" altLang="zh-CN" sz="2800" b="1" baseline="30000" dirty="0">
                <a:latin typeface="Times New Roman" panose="02020603050405020304" pitchFamily="18" charset="0"/>
                <a:ea typeface="黑体" panose="02010609060101010101" charset="-122"/>
              </a:rPr>
              <a:t>2</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______</a:t>
            </a:r>
            <a:r>
              <a:rPr lang="en-US" altLang="zh-CN" sz="2800" b="1" dirty="0">
                <a:latin typeface="Times New Roman" panose="02020603050405020304" pitchFamily="18" charset="0"/>
                <a:ea typeface="黑体" panose="02010609060101010101" charset="-122"/>
              </a:rPr>
              <a:t> m</a:t>
            </a:r>
            <a:r>
              <a:rPr lang="en-US" altLang="zh-CN" sz="2800" b="1" baseline="30000" dirty="0">
                <a:latin typeface="Times New Roman" panose="02020603050405020304" pitchFamily="18" charset="0"/>
                <a:ea typeface="黑体" panose="02010609060101010101" charset="-122"/>
              </a:rPr>
              <a:t>2 </a:t>
            </a:r>
            <a:r>
              <a:rPr lang="zh-CN" altLang="en-US" sz="2800" b="1" dirty="0">
                <a:latin typeface="Times New Roman" panose="02020603050405020304" pitchFamily="18" charset="0"/>
                <a:ea typeface="黑体" panose="02010609060101010101" charset="-122"/>
              </a:rPr>
              <a:t>；</a:t>
            </a:r>
            <a:endParaRPr lang="zh-CN" altLang="en-US" sz="2800" b="1" dirty="0">
              <a:latin typeface="Times New Roman" panose="02020603050405020304" pitchFamily="18" charset="0"/>
              <a:ea typeface="黑体" panose="02010609060101010101" charset="-122"/>
            </a:endParaRPr>
          </a:p>
          <a:p>
            <a:pPr>
              <a:lnSpc>
                <a:spcPct val="150000"/>
              </a:lnSpc>
            </a:pP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6</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1</a:t>
            </a:r>
            <a:r>
              <a:rPr lang="en-US" altLang="zh-CN" sz="2800" b="1" dirty="0">
                <a:latin typeface="Times New Roman" panose="02020603050405020304" pitchFamily="18" charset="0"/>
                <a:ea typeface="黑体" panose="02010609060101010101" charset="-122"/>
              </a:rPr>
              <a:t> ml </a:t>
            </a:r>
            <a:r>
              <a:rPr lang="zh-CN" altLang="en-US" sz="2800" b="1" dirty="0">
                <a:latin typeface="Times New Roman" panose="02020603050405020304" pitchFamily="18" charset="0"/>
                <a:ea typeface="黑体" panose="02010609060101010101" charset="-122"/>
              </a:rPr>
              <a:t>＝</a:t>
            </a:r>
            <a:r>
              <a:rPr lang="en-GB" altLang="en-US" sz="2800" b="1" dirty="0">
                <a:latin typeface="Times New Roman" panose="02020603050405020304" pitchFamily="18" charset="0"/>
                <a:ea typeface="黑体" panose="02010609060101010101" charset="-122"/>
              </a:rPr>
              <a:t>______</a:t>
            </a:r>
            <a:r>
              <a:rPr lang="en-US" altLang="zh-CN" sz="2800" b="1" dirty="0">
                <a:latin typeface="Times New Roman" panose="02020603050405020304" pitchFamily="18" charset="0"/>
                <a:ea typeface="黑体" panose="02010609060101010101" charset="-122"/>
              </a:rPr>
              <a:t>m</a:t>
            </a:r>
            <a:r>
              <a:rPr lang="en-US" altLang="zh-CN" sz="2800" b="1" baseline="30000" dirty="0">
                <a:latin typeface="Times New Roman" panose="02020603050405020304" pitchFamily="18" charset="0"/>
                <a:ea typeface="黑体" panose="02010609060101010101" charset="-122"/>
              </a:rPr>
              <a:t>3</a:t>
            </a:r>
            <a:r>
              <a:rPr lang="en-GB" altLang="en-US" sz="2800" b="1" dirty="0">
                <a:latin typeface="Times New Roman" panose="02020603050405020304" pitchFamily="18" charset="0"/>
                <a:ea typeface="黑体" panose="02010609060101010101" charset="-122"/>
              </a:rPr>
              <a:t>.</a:t>
            </a:r>
            <a:endParaRPr lang="en-GB" altLang="en-US" sz="2800" b="1" dirty="0">
              <a:latin typeface="Times New Roman" panose="02020603050405020304" pitchFamily="18" charset="0"/>
              <a:ea typeface="黑体" panose="02010609060101010101" charset="-122"/>
            </a:endParaRPr>
          </a:p>
        </p:txBody>
      </p:sp>
      <p:graphicFrame>
        <p:nvGraphicFramePr>
          <p:cNvPr id="19459" name="对象 19458"/>
          <p:cNvGraphicFramePr>
            <a:graphicFrameLocks noChangeAspect="1"/>
          </p:cNvGraphicFramePr>
          <p:nvPr/>
        </p:nvGraphicFramePr>
        <p:xfrm>
          <a:off x="4465638" y="1712913"/>
          <a:ext cx="1009650" cy="434975"/>
        </p:xfrm>
        <a:graphic>
          <a:graphicData uri="http://schemas.openxmlformats.org/presentationml/2006/ole">
            <mc:AlternateContent xmlns:mc="http://schemas.openxmlformats.org/markup-compatibility/2006">
              <mc:Choice xmlns:v="urn:schemas-microsoft-com:vml" Requires="v">
                <p:oleObj spid="_x0000_s3082" name="" r:id="rId1" imgW="360680" imgH="136525" progId="Equations">
                  <p:embed/>
                </p:oleObj>
              </mc:Choice>
              <mc:Fallback>
                <p:oleObj name="" r:id="rId1" imgW="360680" imgH="136525" progId="Equations">
                  <p:embed/>
                  <p:pic>
                    <p:nvPicPr>
                      <p:cNvPr id="0" name="图片 3081"/>
                      <p:cNvPicPr/>
                      <p:nvPr/>
                    </p:nvPicPr>
                    <p:blipFill>
                      <a:blip r:embed="rId2">
                        <a:clrChange>
                          <a:clrFrom>
                            <a:srgbClr val="000000"/>
                          </a:clrFrom>
                          <a:clrTo>
                            <a:srgbClr val="000000">
                              <a:alpha val="0"/>
                            </a:srgbClr>
                          </a:clrTo>
                        </a:clrChange>
                      </a:blip>
                      <a:stretch>
                        <a:fillRect/>
                      </a:stretch>
                    </p:blipFill>
                    <p:spPr>
                      <a:xfrm>
                        <a:off x="4465638" y="1712913"/>
                        <a:ext cx="1009650" cy="434975"/>
                      </a:xfrm>
                      <a:prstGeom prst="rect">
                        <a:avLst/>
                      </a:prstGeom>
                      <a:noFill/>
                      <a:ln w="38100">
                        <a:noFill/>
                        <a:miter/>
                      </a:ln>
                    </p:spPr>
                  </p:pic>
                </p:oleObj>
              </mc:Fallback>
            </mc:AlternateContent>
          </a:graphicData>
        </a:graphic>
      </p:graphicFrame>
      <p:graphicFrame>
        <p:nvGraphicFramePr>
          <p:cNvPr id="19461" name="对象 19460"/>
          <p:cNvGraphicFramePr>
            <a:graphicFrameLocks noChangeAspect="1"/>
          </p:cNvGraphicFramePr>
          <p:nvPr/>
        </p:nvGraphicFramePr>
        <p:xfrm>
          <a:off x="4713288" y="2368550"/>
          <a:ext cx="1416050" cy="434975"/>
        </p:xfrm>
        <a:graphic>
          <a:graphicData uri="http://schemas.openxmlformats.org/presentationml/2006/ole">
            <mc:AlternateContent xmlns:mc="http://schemas.openxmlformats.org/markup-compatibility/2006">
              <mc:Choice xmlns:v="urn:schemas-microsoft-com:vml" Requires="v">
                <p:oleObj spid="_x0000_s3076" name="" r:id="rId3" imgW="521335" imgH="136525" progId="Equations">
                  <p:embed/>
                </p:oleObj>
              </mc:Choice>
              <mc:Fallback>
                <p:oleObj name="" r:id="rId3" imgW="521335" imgH="136525" progId="Equations">
                  <p:embed/>
                  <p:pic>
                    <p:nvPicPr>
                      <p:cNvPr id="0" name="图片 3075"/>
                      <p:cNvPicPr/>
                      <p:nvPr/>
                    </p:nvPicPr>
                    <p:blipFill>
                      <a:blip r:embed="rId4">
                        <a:clrChange>
                          <a:clrFrom>
                            <a:srgbClr val="000000"/>
                          </a:clrFrom>
                          <a:clrTo>
                            <a:srgbClr val="000000">
                              <a:alpha val="0"/>
                            </a:srgbClr>
                          </a:clrTo>
                        </a:clrChange>
                      </a:blip>
                      <a:stretch>
                        <a:fillRect/>
                      </a:stretch>
                    </p:blipFill>
                    <p:spPr>
                      <a:xfrm>
                        <a:off x="4713288" y="2368550"/>
                        <a:ext cx="1416050" cy="434975"/>
                      </a:xfrm>
                      <a:prstGeom prst="rect">
                        <a:avLst/>
                      </a:prstGeom>
                      <a:noFill/>
                      <a:ln w="38100">
                        <a:noFill/>
                        <a:miter/>
                      </a:ln>
                    </p:spPr>
                  </p:pic>
                </p:oleObj>
              </mc:Fallback>
            </mc:AlternateContent>
          </a:graphicData>
        </a:graphic>
      </p:graphicFrame>
      <p:graphicFrame>
        <p:nvGraphicFramePr>
          <p:cNvPr id="19462" name="对象 19461"/>
          <p:cNvGraphicFramePr>
            <a:graphicFrameLocks noChangeAspect="1"/>
          </p:cNvGraphicFramePr>
          <p:nvPr/>
        </p:nvGraphicFramePr>
        <p:xfrm>
          <a:off x="8177213" y="3511550"/>
          <a:ext cx="685800" cy="496888"/>
        </p:xfrm>
        <a:graphic>
          <a:graphicData uri="http://schemas.openxmlformats.org/presentationml/2006/ole">
            <mc:AlternateContent xmlns:mc="http://schemas.openxmlformats.org/markup-compatibility/2006">
              <mc:Choice xmlns:v="urn:schemas-microsoft-com:vml" Requires="v">
                <p:oleObj spid="_x0000_s3084" name="" r:id="rId5" imgW="200660" imgH="136525" progId="Equations">
                  <p:embed/>
                </p:oleObj>
              </mc:Choice>
              <mc:Fallback>
                <p:oleObj name="" r:id="rId5" imgW="200660" imgH="136525" progId="Equations">
                  <p:embed/>
                  <p:pic>
                    <p:nvPicPr>
                      <p:cNvPr id="0" name="图片 3083"/>
                      <p:cNvPicPr/>
                      <p:nvPr/>
                    </p:nvPicPr>
                    <p:blipFill>
                      <a:blip r:embed="rId6">
                        <a:clrChange>
                          <a:clrFrom>
                            <a:srgbClr val="000000"/>
                          </a:clrFrom>
                          <a:clrTo>
                            <a:srgbClr val="000000">
                              <a:alpha val="0"/>
                            </a:srgbClr>
                          </a:clrTo>
                        </a:clrChange>
                      </a:blip>
                      <a:stretch>
                        <a:fillRect/>
                      </a:stretch>
                    </p:blipFill>
                    <p:spPr>
                      <a:xfrm>
                        <a:off x="8177213" y="3511550"/>
                        <a:ext cx="685800" cy="496888"/>
                      </a:xfrm>
                      <a:prstGeom prst="rect">
                        <a:avLst/>
                      </a:prstGeom>
                      <a:noFill/>
                      <a:ln w="38100">
                        <a:noFill/>
                        <a:miter/>
                      </a:ln>
                    </p:spPr>
                  </p:pic>
                </p:oleObj>
              </mc:Fallback>
            </mc:AlternateContent>
          </a:graphicData>
        </a:graphic>
      </p:graphicFrame>
      <p:graphicFrame>
        <p:nvGraphicFramePr>
          <p:cNvPr id="19463" name="对象 19462"/>
          <p:cNvGraphicFramePr>
            <a:graphicFrameLocks noChangeAspect="1"/>
          </p:cNvGraphicFramePr>
          <p:nvPr/>
        </p:nvGraphicFramePr>
        <p:xfrm>
          <a:off x="4243388" y="4211638"/>
          <a:ext cx="614362" cy="446087"/>
        </p:xfrm>
        <a:graphic>
          <a:graphicData uri="http://schemas.openxmlformats.org/presentationml/2006/ole">
            <mc:AlternateContent xmlns:mc="http://schemas.openxmlformats.org/markup-compatibility/2006">
              <mc:Choice xmlns:v="urn:schemas-microsoft-com:vml" Requires="v">
                <p:oleObj spid="_x0000_s3077" name="" r:id="rId7" imgW="200660" imgH="136525" progId="Equations">
                  <p:embed/>
                </p:oleObj>
              </mc:Choice>
              <mc:Fallback>
                <p:oleObj name="" r:id="rId7" imgW="200660" imgH="136525" progId="Equations">
                  <p:embed/>
                  <p:pic>
                    <p:nvPicPr>
                      <p:cNvPr id="0" name="图片 3076"/>
                      <p:cNvPicPr/>
                      <p:nvPr/>
                    </p:nvPicPr>
                    <p:blipFill>
                      <a:blip r:embed="rId8">
                        <a:clrChange>
                          <a:clrFrom>
                            <a:srgbClr val="000000"/>
                          </a:clrFrom>
                          <a:clrTo>
                            <a:srgbClr val="000000">
                              <a:alpha val="0"/>
                            </a:srgbClr>
                          </a:clrTo>
                        </a:clrChange>
                      </a:blip>
                      <a:stretch>
                        <a:fillRect/>
                      </a:stretch>
                    </p:blipFill>
                    <p:spPr>
                      <a:xfrm>
                        <a:off x="4243388" y="4211638"/>
                        <a:ext cx="614362" cy="446087"/>
                      </a:xfrm>
                      <a:prstGeom prst="rect">
                        <a:avLst/>
                      </a:prstGeom>
                      <a:noFill/>
                      <a:ln w="38100">
                        <a:noFill/>
                        <a:miter/>
                      </a:ln>
                    </p:spPr>
                  </p:pic>
                </p:oleObj>
              </mc:Fallback>
            </mc:AlternateContent>
          </a:graphicData>
        </a:graphic>
      </p:graphicFrame>
      <p:graphicFrame>
        <p:nvGraphicFramePr>
          <p:cNvPr id="19464" name="对象 19463"/>
          <p:cNvGraphicFramePr>
            <a:graphicFrameLocks noChangeAspect="1"/>
          </p:cNvGraphicFramePr>
          <p:nvPr/>
        </p:nvGraphicFramePr>
        <p:xfrm>
          <a:off x="7991475" y="4186238"/>
          <a:ext cx="685800" cy="496887"/>
        </p:xfrm>
        <a:graphic>
          <a:graphicData uri="http://schemas.openxmlformats.org/presentationml/2006/ole">
            <mc:AlternateContent xmlns:mc="http://schemas.openxmlformats.org/markup-compatibility/2006">
              <mc:Choice xmlns:v="urn:schemas-microsoft-com:vml" Requires="v">
                <p:oleObj spid="_x0000_s3085" name="" r:id="rId9" imgW="200660" imgH="136525" progId="Equations">
                  <p:embed/>
                </p:oleObj>
              </mc:Choice>
              <mc:Fallback>
                <p:oleObj name="" r:id="rId9" imgW="200660" imgH="136525" progId="Equations">
                  <p:embed/>
                  <p:pic>
                    <p:nvPicPr>
                      <p:cNvPr id="0" name="图片 3084"/>
                      <p:cNvPicPr/>
                      <p:nvPr/>
                    </p:nvPicPr>
                    <p:blipFill>
                      <a:blip r:embed="rId10">
                        <a:clrChange>
                          <a:clrFrom>
                            <a:srgbClr val="000000"/>
                          </a:clrFrom>
                          <a:clrTo>
                            <a:srgbClr val="000000">
                              <a:alpha val="0"/>
                            </a:srgbClr>
                          </a:clrTo>
                        </a:clrChange>
                      </a:blip>
                      <a:stretch>
                        <a:fillRect/>
                      </a:stretch>
                    </p:blipFill>
                    <p:spPr>
                      <a:xfrm>
                        <a:off x="7991475" y="4186238"/>
                        <a:ext cx="685800" cy="496887"/>
                      </a:xfrm>
                      <a:prstGeom prst="rect">
                        <a:avLst/>
                      </a:prstGeom>
                      <a:noFill/>
                      <a:ln w="38100">
                        <a:noFill/>
                        <a:miter/>
                      </a:ln>
                    </p:spPr>
                  </p:pic>
                </p:oleObj>
              </mc:Fallback>
            </mc:AlternateContent>
          </a:graphicData>
        </a:graphic>
      </p:graphicFrame>
      <p:graphicFrame>
        <p:nvGraphicFramePr>
          <p:cNvPr id="19465" name="对象 19464"/>
          <p:cNvGraphicFramePr>
            <a:graphicFrameLocks noChangeAspect="1"/>
          </p:cNvGraphicFramePr>
          <p:nvPr/>
        </p:nvGraphicFramePr>
        <p:xfrm>
          <a:off x="4229100" y="4854575"/>
          <a:ext cx="685800" cy="496888"/>
        </p:xfrm>
        <a:graphic>
          <a:graphicData uri="http://schemas.openxmlformats.org/presentationml/2006/ole">
            <mc:AlternateContent xmlns:mc="http://schemas.openxmlformats.org/markup-compatibility/2006">
              <mc:Choice xmlns:v="urn:schemas-microsoft-com:vml" Requires="v">
                <p:oleObj spid="_x0000_s3079" name="" r:id="rId11" imgW="200660" imgH="136525" progId="Equations">
                  <p:embed/>
                </p:oleObj>
              </mc:Choice>
              <mc:Fallback>
                <p:oleObj name="" r:id="rId11" imgW="200660" imgH="136525" progId="Equations">
                  <p:embed/>
                  <p:pic>
                    <p:nvPicPr>
                      <p:cNvPr id="0" name="图片 3078"/>
                      <p:cNvPicPr/>
                      <p:nvPr/>
                    </p:nvPicPr>
                    <p:blipFill>
                      <a:blip r:embed="rId12">
                        <a:clrChange>
                          <a:clrFrom>
                            <a:srgbClr val="000000"/>
                          </a:clrFrom>
                          <a:clrTo>
                            <a:srgbClr val="000000">
                              <a:alpha val="0"/>
                            </a:srgbClr>
                          </a:clrTo>
                        </a:clrChange>
                      </a:blip>
                      <a:stretch>
                        <a:fillRect/>
                      </a:stretch>
                    </p:blipFill>
                    <p:spPr>
                      <a:xfrm>
                        <a:off x="4229100" y="4854575"/>
                        <a:ext cx="685800" cy="496888"/>
                      </a:xfrm>
                      <a:prstGeom prst="rect">
                        <a:avLst/>
                      </a:prstGeom>
                      <a:noFill/>
                      <a:ln w="38100">
                        <a:noFill/>
                        <a:miter/>
                      </a:ln>
                    </p:spPr>
                  </p:pic>
                </p:oleObj>
              </mc:Fallback>
            </mc:AlternateContent>
          </a:graphicData>
        </a:graphic>
      </p:graphicFrame>
      <p:graphicFrame>
        <p:nvGraphicFramePr>
          <p:cNvPr id="19466" name="对象 19465"/>
          <p:cNvGraphicFramePr>
            <a:graphicFrameLocks noChangeAspect="1"/>
          </p:cNvGraphicFramePr>
          <p:nvPr/>
        </p:nvGraphicFramePr>
        <p:xfrm>
          <a:off x="8383588" y="4854575"/>
          <a:ext cx="685800" cy="496888"/>
        </p:xfrm>
        <a:graphic>
          <a:graphicData uri="http://schemas.openxmlformats.org/presentationml/2006/ole">
            <mc:AlternateContent xmlns:mc="http://schemas.openxmlformats.org/markup-compatibility/2006">
              <mc:Choice xmlns:v="urn:schemas-microsoft-com:vml" Requires="v">
                <p:oleObj spid="_x0000_s3081" name="" r:id="rId13" imgW="200660" imgH="136525" progId="Equations">
                  <p:embed/>
                </p:oleObj>
              </mc:Choice>
              <mc:Fallback>
                <p:oleObj name="" r:id="rId13" imgW="200660" imgH="136525" progId="Equations">
                  <p:embed/>
                  <p:pic>
                    <p:nvPicPr>
                      <p:cNvPr id="0" name="图片 3080"/>
                      <p:cNvPicPr/>
                      <p:nvPr/>
                    </p:nvPicPr>
                    <p:blipFill>
                      <a:blip r:embed="rId14">
                        <a:clrChange>
                          <a:clrFrom>
                            <a:srgbClr val="000000"/>
                          </a:clrFrom>
                          <a:clrTo>
                            <a:srgbClr val="000000">
                              <a:alpha val="0"/>
                            </a:srgbClr>
                          </a:clrTo>
                        </a:clrChange>
                      </a:blip>
                      <a:stretch>
                        <a:fillRect/>
                      </a:stretch>
                    </p:blipFill>
                    <p:spPr>
                      <a:xfrm>
                        <a:off x="8383588" y="4854575"/>
                        <a:ext cx="685800" cy="496888"/>
                      </a:xfrm>
                      <a:prstGeom prst="rect">
                        <a:avLst/>
                      </a:prstGeom>
                      <a:noFill/>
                      <a:ln w="38100">
                        <a:noFill/>
                        <a:miter/>
                      </a:ln>
                    </p:spPr>
                  </p:pic>
                </p:oleObj>
              </mc:Fallback>
            </mc:AlternateContent>
          </a:graphicData>
        </a:graphic>
      </p:graphicFrame>
      <p:graphicFrame>
        <p:nvGraphicFramePr>
          <p:cNvPr id="19467" name="对象 19466"/>
          <p:cNvGraphicFramePr>
            <a:graphicFrameLocks noChangeAspect="1"/>
          </p:cNvGraphicFramePr>
          <p:nvPr/>
        </p:nvGraphicFramePr>
        <p:xfrm>
          <a:off x="4243388" y="5483225"/>
          <a:ext cx="685800" cy="496888"/>
        </p:xfrm>
        <a:graphic>
          <a:graphicData uri="http://schemas.openxmlformats.org/presentationml/2006/ole">
            <mc:AlternateContent xmlns:mc="http://schemas.openxmlformats.org/markup-compatibility/2006">
              <mc:Choice xmlns:v="urn:schemas-microsoft-com:vml" Requires="v">
                <p:oleObj spid="_x0000_s3078" name="" r:id="rId15" imgW="200660" imgH="136525" progId="Equations">
                  <p:embed/>
                </p:oleObj>
              </mc:Choice>
              <mc:Fallback>
                <p:oleObj name="" r:id="rId15" imgW="200660" imgH="136525" progId="Equations">
                  <p:embed/>
                  <p:pic>
                    <p:nvPicPr>
                      <p:cNvPr id="0" name="图片 3077"/>
                      <p:cNvPicPr/>
                      <p:nvPr/>
                    </p:nvPicPr>
                    <p:blipFill>
                      <a:blip r:embed="rId16">
                        <a:clrChange>
                          <a:clrFrom>
                            <a:srgbClr val="000000"/>
                          </a:clrFrom>
                          <a:clrTo>
                            <a:srgbClr val="000000">
                              <a:alpha val="0"/>
                            </a:srgbClr>
                          </a:clrTo>
                        </a:clrChange>
                      </a:blip>
                      <a:stretch>
                        <a:fillRect/>
                      </a:stretch>
                    </p:blipFill>
                    <p:spPr>
                      <a:xfrm>
                        <a:off x="4243388" y="5483225"/>
                        <a:ext cx="685800" cy="496888"/>
                      </a:xfrm>
                      <a:prstGeom prst="rect">
                        <a:avLst/>
                      </a:prstGeom>
                      <a:noFill/>
                      <a:ln w="38100">
                        <a:noFill/>
                        <a:miter/>
                      </a:ln>
                    </p:spPr>
                  </p:pic>
                </p:oleObj>
              </mc:Fallback>
            </mc:AlternateContent>
          </a:graphicData>
        </a:graphic>
      </p:graphicFrame>
      <p:sp>
        <p:nvSpPr>
          <p:cNvPr id="19468" name="圆角矩形 31"/>
          <p:cNvSpPr/>
          <p:nvPr/>
        </p:nvSpPr>
        <p:spPr>
          <a:xfrm>
            <a:off x="1914525" y="379413"/>
            <a:ext cx="1247775" cy="481012"/>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练一练</a:t>
            </a:r>
            <a:endParaRPr lang="zh-CN" altLang="en-US" sz="2400" b="1" dirty="0">
              <a:latin typeface="微软雅黑" panose="020B0503020204020204" charset="-122"/>
              <a:ea typeface="微软雅黑" panose="020B0503020204020204" charset="-122"/>
            </a:endParaRPr>
          </a:p>
        </p:txBody>
      </p:sp>
      <p:sp>
        <p:nvSpPr>
          <p:cNvPr id="6" name="文本框 5"/>
          <p:cNvSpPr txBox="1"/>
          <p:nvPr/>
        </p:nvSpPr>
        <p:spPr>
          <a:xfrm>
            <a:off x="8888730" y="1771650"/>
            <a:ext cx="1470660" cy="460375"/>
          </a:xfrm>
          <a:prstGeom prst="rect">
            <a:avLst/>
          </a:prstGeom>
          <a:noFill/>
        </p:spPr>
        <p:txBody>
          <a:bodyPr wrap="none" rtlCol="0" anchor="t">
            <a:spAutoFit/>
          </a:bodyPr>
          <a:p>
            <a:r>
              <a:rPr lang="en-US" altLang="zh-CN" sz="2400" dirty="0">
                <a:solidFill>
                  <a:srgbClr val="FF0000"/>
                </a:solidFill>
                <a:latin typeface="Times New Roman" panose="02020603050405020304" pitchFamily="18" charset="0"/>
                <a:ea typeface="黑体" panose="02010609060101010101" charset="-122"/>
                <a:sym typeface="+mn-ea"/>
              </a:rPr>
              <a:t>6.4×10</a:t>
            </a:r>
            <a:r>
              <a:rPr lang="zh-CN" altLang="en-US" sz="2400" baseline="30000" dirty="0">
                <a:solidFill>
                  <a:srgbClr val="FF0000"/>
                </a:solidFill>
                <a:latin typeface="Times New Roman" panose="02020603050405020304" pitchFamily="18" charset="0"/>
                <a:ea typeface="黑体" panose="02010609060101010101" charset="-122"/>
                <a:sym typeface="+mn-ea"/>
              </a:rPr>
              <a:t>－</a:t>
            </a:r>
            <a:r>
              <a:rPr lang="en-US" altLang="zh-CN" sz="2400" baseline="30000" dirty="0">
                <a:solidFill>
                  <a:srgbClr val="FF0000"/>
                </a:solidFill>
                <a:latin typeface="Times New Roman" panose="02020603050405020304" pitchFamily="18" charset="0"/>
                <a:ea typeface="黑体" panose="02010609060101010101" charset="-122"/>
                <a:sym typeface="+mn-ea"/>
              </a:rPr>
              <a:t>6</a:t>
            </a:r>
            <a:endParaRPr lang="en-US" altLang="zh-CN" sz="2400" baseline="30000" dirty="0">
              <a:solidFill>
                <a:srgbClr val="FF0000"/>
              </a:solidFill>
              <a:latin typeface="Times New Roman" panose="02020603050405020304" pitchFamily="18" charset="0"/>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946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946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946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946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946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946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94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2" name="Text Box 2"/>
          <p:cNvSpPr txBox="1"/>
          <p:nvPr/>
        </p:nvSpPr>
        <p:spPr>
          <a:xfrm>
            <a:off x="1816100" y="504825"/>
            <a:ext cx="8431213" cy="2676525"/>
          </a:xfrm>
          <a:prstGeom prst="rect">
            <a:avLst/>
          </a:prstGeom>
          <a:noFill/>
          <a:ln w="9525">
            <a:noFill/>
          </a:ln>
        </p:spPr>
        <p:txBody>
          <a:bodyPr anchor="t">
            <a:spAutoFit/>
          </a:bodyPr>
          <a:p>
            <a:pPr defTabSz="914400">
              <a:lnSpc>
                <a:spcPct val="150000"/>
              </a:lnSpc>
            </a:pP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kumimoji="1" lang="zh-CN" altLang="en-US"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例</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3</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dirty="0">
                <a:solidFill>
                  <a:srgbClr val="000000"/>
                </a:solidFill>
                <a:latin typeface="黑体" panose="02010609060101010101" charset="-122"/>
                <a:ea typeface="黑体" panose="02010609060101010101" charset="-122"/>
              </a:rPr>
              <a:t>纳米是非常小的长度单位</a:t>
            </a:r>
            <a:r>
              <a:rPr lang="zh-CN" altLang="en-US" sz="2800" b="1" dirty="0">
                <a:solidFill>
                  <a:srgbClr val="000000"/>
                </a:solidFill>
                <a:latin typeface="Times New Roman" panose="02020603050405020304" pitchFamily="18" charset="0"/>
                <a:ea typeface="黑体" panose="02010609060101010101" charset="-122"/>
              </a:rPr>
              <a:t>，</a:t>
            </a:r>
            <a:r>
              <a:rPr lang="en-GB" altLang="en-US" sz="2800" b="1" dirty="0">
                <a:solidFill>
                  <a:srgbClr val="000000"/>
                </a:solidFill>
                <a:latin typeface="Times New Roman" panose="02020603050405020304" pitchFamily="18" charset="0"/>
                <a:ea typeface="黑体" panose="02010609060101010101" charset="-122"/>
              </a:rPr>
              <a:t>1nm=10</a:t>
            </a:r>
            <a:r>
              <a:rPr lang="en-GB" altLang="en-US" sz="2800" b="1" baseline="30000" dirty="0">
                <a:solidFill>
                  <a:srgbClr val="000000"/>
                </a:solidFill>
                <a:latin typeface="Times New Roman" panose="02020603050405020304" pitchFamily="18" charset="0"/>
                <a:ea typeface="黑体" panose="02010609060101010101" charset="-122"/>
              </a:rPr>
              <a:t>-9</a:t>
            </a:r>
            <a:r>
              <a:rPr lang="en-GB" altLang="en-US" sz="2800" b="1" dirty="0">
                <a:solidFill>
                  <a:srgbClr val="000000"/>
                </a:solidFill>
                <a:latin typeface="Times New Roman" panose="02020603050405020304" pitchFamily="18" charset="0"/>
                <a:ea typeface="黑体" panose="02010609060101010101" charset="-122"/>
              </a:rPr>
              <a:t>m</a:t>
            </a:r>
            <a:r>
              <a:rPr lang="en-US" altLang="zh-CN" sz="2800" dirty="0">
                <a:solidFill>
                  <a:srgbClr val="000000"/>
                </a:solidFill>
                <a:latin typeface="黑体" panose="02010609060101010101" charset="-122"/>
                <a:ea typeface="黑体" panose="02010609060101010101" charset="-122"/>
              </a:rPr>
              <a:t>.</a:t>
            </a:r>
            <a:r>
              <a:rPr lang="zh-CN" altLang="en-US" sz="2800" dirty="0">
                <a:solidFill>
                  <a:srgbClr val="000000"/>
                </a:solidFill>
                <a:latin typeface="黑体" panose="02010609060101010101" charset="-122"/>
                <a:ea typeface="黑体" panose="02010609060101010101" charset="-122"/>
              </a:rPr>
              <a:t>把</a:t>
            </a:r>
            <a:r>
              <a:rPr lang="en-GB" altLang="en-US" sz="2800" b="1" dirty="0">
                <a:solidFill>
                  <a:srgbClr val="000000"/>
                </a:solidFill>
                <a:latin typeface="Times New Roman" panose="02020603050405020304" pitchFamily="18" charset="0"/>
                <a:ea typeface="黑体" panose="02010609060101010101" charset="-122"/>
              </a:rPr>
              <a:t>1</a:t>
            </a:r>
            <a:r>
              <a:rPr lang="en-US" altLang="zh-CN" sz="2800" b="1" dirty="0">
                <a:solidFill>
                  <a:srgbClr val="000000"/>
                </a:solidFill>
                <a:latin typeface="Times New Roman" panose="02020603050405020304" pitchFamily="18" charset="0"/>
                <a:ea typeface="黑体" panose="02010609060101010101" charset="-122"/>
              </a:rPr>
              <a:t>nm</a:t>
            </a:r>
            <a:r>
              <a:rPr lang="en-US" altLang="zh-CN" sz="2800" b="1" baseline="30000" dirty="0">
                <a:solidFill>
                  <a:srgbClr val="000000"/>
                </a:solidFill>
                <a:latin typeface="Times New Roman" panose="02020603050405020304" pitchFamily="18" charset="0"/>
                <a:ea typeface="黑体" panose="02010609060101010101" charset="-122"/>
              </a:rPr>
              <a:t>3</a:t>
            </a:r>
            <a:r>
              <a:rPr lang="zh-CN" altLang="en-US" sz="2800" dirty="0">
                <a:solidFill>
                  <a:srgbClr val="000000"/>
                </a:solidFill>
                <a:latin typeface="黑体" panose="02010609060101010101" charset="-122"/>
                <a:ea typeface="黑体" panose="02010609060101010101" charset="-122"/>
              </a:rPr>
              <a:t>的物体放到乒乓球上，就如同把乒乓球放到地球上，</a:t>
            </a:r>
            <a:r>
              <a:rPr lang="en-US" altLang="zh-CN" sz="2800" b="1" dirty="0">
                <a:solidFill>
                  <a:srgbClr val="000000"/>
                </a:solidFill>
                <a:latin typeface="Times New Roman" panose="02020603050405020304" pitchFamily="18" charset="0"/>
                <a:ea typeface="黑体" panose="02010609060101010101" charset="-122"/>
              </a:rPr>
              <a:t>1mm</a:t>
            </a:r>
            <a:r>
              <a:rPr lang="en-US" altLang="zh-CN" sz="2800" b="1" baseline="30000" dirty="0">
                <a:solidFill>
                  <a:srgbClr val="000000"/>
                </a:solidFill>
                <a:latin typeface="Times New Roman" panose="02020603050405020304" pitchFamily="18" charset="0"/>
                <a:ea typeface="黑体" panose="02010609060101010101" charset="-122"/>
              </a:rPr>
              <a:t>3</a:t>
            </a:r>
            <a:r>
              <a:rPr lang="zh-CN" altLang="en-US" sz="2800" dirty="0">
                <a:solidFill>
                  <a:srgbClr val="000000"/>
                </a:solidFill>
                <a:latin typeface="黑体" panose="02010609060101010101" charset="-122"/>
                <a:ea typeface="黑体" panose="02010609060101010101" charset="-122"/>
              </a:rPr>
              <a:t>的空间可以放多少个</a:t>
            </a:r>
            <a:r>
              <a:rPr lang="en-GB" altLang="en-US" sz="2800" b="1" dirty="0">
                <a:solidFill>
                  <a:srgbClr val="000000"/>
                </a:solidFill>
                <a:latin typeface="Times New Roman" panose="02020603050405020304" pitchFamily="18" charset="0"/>
                <a:ea typeface="黑体" panose="02010609060101010101" charset="-122"/>
              </a:rPr>
              <a:t>1</a:t>
            </a:r>
            <a:r>
              <a:rPr lang="en-US" altLang="zh-CN" sz="2800" b="1" dirty="0">
                <a:solidFill>
                  <a:srgbClr val="000000"/>
                </a:solidFill>
                <a:latin typeface="Times New Roman" panose="02020603050405020304" pitchFamily="18" charset="0"/>
                <a:ea typeface="黑体" panose="02010609060101010101" charset="-122"/>
              </a:rPr>
              <a:t>nm</a:t>
            </a:r>
            <a:r>
              <a:rPr lang="en-US" altLang="zh-CN" sz="2800" b="1" baseline="30000" dirty="0">
                <a:solidFill>
                  <a:srgbClr val="000000"/>
                </a:solidFill>
                <a:latin typeface="Times New Roman" panose="02020603050405020304" pitchFamily="18" charset="0"/>
                <a:ea typeface="黑体" panose="02010609060101010101" charset="-122"/>
              </a:rPr>
              <a:t>3</a:t>
            </a:r>
            <a:r>
              <a:rPr lang="zh-CN" altLang="en-US" sz="2800" dirty="0">
                <a:solidFill>
                  <a:srgbClr val="000000"/>
                </a:solidFill>
                <a:latin typeface="黑体" panose="02010609060101010101" charset="-122"/>
                <a:ea typeface="黑体" panose="02010609060101010101" charset="-122"/>
              </a:rPr>
              <a:t>的物体（物体之间隙忽略不计）？</a:t>
            </a:r>
            <a:endParaRPr lang="zh-CN" altLang="en-US" sz="2800" dirty="0">
              <a:solidFill>
                <a:srgbClr val="000000"/>
              </a:solidFill>
              <a:latin typeface="黑体" panose="02010609060101010101" charset="-122"/>
              <a:ea typeface="黑体" panose="02010609060101010101" charset="-122"/>
            </a:endParaRPr>
          </a:p>
        </p:txBody>
      </p:sp>
      <p:graphicFrame>
        <p:nvGraphicFramePr>
          <p:cNvPr id="20483" name="对象 20482"/>
          <p:cNvGraphicFramePr/>
          <p:nvPr/>
        </p:nvGraphicFramePr>
        <p:xfrm>
          <a:off x="2647950" y="3775075"/>
          <a:ext cx="5870575" cy="1289050"/>
        </p:xfrm>
        <a:graphic>
          <a:graphicData uri="http://schemas.openxmlformats.org/presentationml/2006/ole">
            <mc:AlternateContent xmlns:mc="http://schemas.openxmlformats.org/markup-compatibility/2006">
              <mc:Choice xmlns:v="urn:schemas-microsoft-com:vml" Requires="v">
                <p:oleObj spid="_x0000_s3080" name="" r:id="rId1" imgW="2197100" imgH="482600" progId="Equation.DSMT4">
                  <p:embed/>
                </p:oleObj>
              </mc:Choice>
              <mc:Fallback>
                <p:oleObj name="" r:id="rId1" imgW="2197100" imgH="482600" progId="Equation.DSMT4">
                  <p:embed/>
                  <p:pic>
                    <p:nvPicPr>
                      <p:cNvPr id="0" name="图片 3079"/>
                      <p:cNvPicPr/>
                      <p:nvPr/>
                    </p:nvPicPr>
                    <p:blipFill>
                      <a:blip r:embed="rId2"/>
                      <a:stretch>
                        <a:fillRect/>
                      </a:stretch>
                    </p:blipFill>
                    <p:spPr>
                      <a:xfrm>
                        <a:off x="2647950" y="3775075"/>
                        <a:ext cx="5870575" cy="1289050"/>
                      </a:xfrm>
                      <a:prstGeom prst="rect">
                        <a:avLst/>
                      </a:prstGeom>
                      <a:noFill/>
                      <a:ln w="38100">
                        <a:noFill/>
                        <a:miter/>
                      </a:ln>
                    </p:spPr>
                  </p:pic>
                </p:oleObj>
              </mc:Fallback>
            </mc:AlternateContent>
          </a:graphicData>
        </a:graphic>
      </p:graphicFrame>
      <p:sp>
        <p:nvSpPr>
          <p:cNvPr id="20484" name="TextBox 11"/>
          <p:cNvSpPr txBox="1"/>
          <p:nvPr/>
        </p:nvSpPr>
        <p:spPr>
          <a:xfrm>
            <a:off x="2279650" y="5235575"/>
            <a:ext cx="6886575" cy="521970"/>
          </a:xfrm>
          <a:prstGeom prst="rect">
            <a:avLst/>
          </a:prstGeom>
          <a:noFill/>
          <a:ln w="9525">
            <a:noFill/>
          </a:ln>
        </p:spPr>
        <p:txBody>
          <a:bodyPr wrap="none" anchor="t">
            <a:spAutoFit/>
          </a:bodyPr>
          <a:p>
            <a:r>
              <a:rPr lang="zh-CN" altLang="en-US" sz="2800" dirty="0">
                <a:solidFill>
                  <a:srgbClr val="FF0000"/>
                </a:solidFill>
                <a:latin typeface="黑体" panose="02010609060101010101" charset="-122"/>
                <a:ea typeface="黑体" panose="02010609060101010101" charset="-122"/>
              </a:rPr>
              <a:t>答：</a:t>
            </a:r>
            <a:r>
              <a:rPr lang="en-US" altLang="zh-CN" sz="2800" b="1" dirty="0">
                <a:solidFill>
                  <a:srgbClr val="FF0000"/>
                </a:solidFill>
                <a:latin typeface="Times New Roman" panose="02020603050405020304" pitchFamily="18" charset="0"/>
                <a:ea typeface="黑体" panose="02010609060101010101" charset="-122"/>
              </a:rPr>
              <a:t>1mm</a:t>
            </a:r>
            <a:r>
              <a:rPr lang="en-US" altLang="zh-CN" sz="2800" b="1" baseline="30000" dirty="0">
                <a:solidFill>
                  <a:srgbClr val="FF0000"/>
                </a:solidFill>
                <a:latin typeface="Times New Roman" panose="02020603050405020304" pitchFamily="18" charset="0"/>
                <a:ea typeface="黑体" panose="02010609060101010101" charset="-122"/>
              </a:rPr>
              <a:t>3</a:t>
            </a:r>
            <a:r>
              <a:rPr lang="zh-CN" altLang="en-US" sz="2800" dirty="0">
                <a:solidFill>
                  <a:srgbClr val="FF0000"/>
                </a:solidFill>
                <a:latin typeface="黑体" panose="02010609060101010101" charset="-122"/>
                <a:ea typeface="黑体" panose="02010609060101010101" charset="-122"/>
              </a:rPr>
              <a:t>的空间可以放</a:t>
            </a:r>
            <a:r>
              <a:rPr lang="en-US" altLang="zh-CN" sz="2800" b="1" dirty="0">
                <a:solidFill>
                  <a:srgbClr val="FF0000"/>
                </a:solidFill>
                <a:latin typeface="Times New Roman" panose="02020603050405020304" pitchFamily="18" charset="0"/>
                <a:ea typeface="黑体" panose="02010609060101010101" charset="-122"/>
              </a:rPr>
              <a:t>10</a:t>
            </a:r>
            <a:r>
              <a:rPr lang="en-US" altLang="zh-CN" sz="2800" b="1" baseline="30000" dirty="0">
                <a:solidFill>
                  <a:srgbClr val="FF0000"/>
                </a:solidFill>
                <a:latin typeface="Times New Roman" panose="02020603050405020304" pitchFamily="18" charset="0"/>
                <a:ea typeface="黑体" panose="02010609060101010101" charset="-122"/>
              </a:rPr>
              <a:t>18</a:t>
            </a:r>
            <a:r>
              <a:rPr lang="zh-CN" altLang="en-US" sz="2800" dirty="0">
                <a:solidFill>
                  <a:srgbClr val="FF0000"/>
                </a:solidFill>
                <a:latin typeface="黑体" panose="02010609060101010101" charset="-122"/>
                <a:ea typeface="黑体" panose="02010609060101010101" charset="-122"/>
              </a:rPr>
              <a:t>个</a:t>
            </a:r>
            <a:r>
              <a:rPr lang="en-US" altLang="zh-CN" sz="2800" b="1" dirty="0">
                <a:solidFill>
                  <a:srgbClr val="FF0000"/>
                </a:solidFill>
                <a:latin typeface="Times New Roman" panose="02020603050405020304" pitchFamily="18" charset="0"/>
                <a:ea typeface="黑体" panose="02010609060101010101" charset="-122"/>
              </a:rPr>
              <a:t>1nm</a:t>
            </a:r>
            <a:r>
              <a:rPr lang="en-US" altLang="zh-CN" sz="2800" b="1" baseline="30000" dirty="0">
                <a:solidFill>
                  <a:srgbClr val="FF0000"/>
                </a:solidFill>
                <a:latin typeface="Times New Roman" panose="02020603050405020304" pitchFamily="18" charset="0"/>
                <a:ea typeface="黑体" panose="02010609060101010101" charset="-122"/>
              </a:rPr>
              <a:t>3</a:t>
            </a:r>
            <a:r>
              <a:rPr lang="zh-CN" altLang="en-US" sz="2800" dirty="0">
                <a:solidFill>
                  <a:srgbClr val="FF0000"/>
                </a:solidFill>
                <a:latin typeface="黑体" panose="02010609060101010101" charset="-122"/>
                <a:ea typeface="黑体" panose="02010609060101010101" charset="-122"/>
              </a:rPr>
              <a:t>的物体</a:t>
            </a:r>
            <a:r>
              <a:rPr lang="en-US" altLang="zh-CN" sz="2800" dirty="0">
                <a:solidFill>
                  <a:srgbClr val="FF0000"/>
                </a:solidFill>
                <a:latin typeface="黑体" panose="02010609060101010101" charset="-122"/>
                <a:ea typeface="黑体" panose="02010609060101010101" charset="-122"/>
              </a:rPr>
              <a:t>.</a:t>
            </a:r>
            <a:endParaRPr lang="en-US" altLang="zh-CN" sz="2800" dirty="0">
              <a:solidFill>
                <a:srgbClr val="FF0000"/>
              </a:solidFill>
              <a:latin typeface="黑体" panose="02010609060101010101" charset="-122"/>
              <a:ea typeface="黑体" panose="02010609060101010101" charset="-122"/>
            </a:endParaRPr>
          </a:p>
        </p:txBody>
      </p:sp>
      <p:sp>
        <p:nvSpPr>
          <p:cNvPr id="20485" name="TextBox 12"/>
          <p:cNvSpPr txBox="1"/>
          <p:nvPr/>
        </p:nvSpPr>
        <p:spPr>
          <a:xfrm>
            <a:off x="1919288" y="3814763"/>
            <a:ext cx="894080" cy="521970"/>
          </a:xfrm>
          <a:prstGeom prst="rect">
            <a:avLst/>
          </a:prstGeom>
          <a:noFill/>
          <a:ln w="9525">
            <a:noFill/>
          </a:ln>
        </p:spPr>
        <p:txBody>
          <a:bodyPr wrap="none" anchor="t">
            <a:spAutoFit/>
          </a:bodyPr>
          <a:p>
            <a:pPr defTabSz="914400"/>
            <a:r>
              <a:rPr lang="zh-CN" altLang="en-US" sz="2800" dirty="0">
                <a:solidFill>
                  <a:srgbClr val="FF0000"/>
                </a:solidFill>
                <a:latin typeface="黑体" panose="02010609060101010101" charset="-122"/>
                <a:ea typeface="黑体" panose="02010609060101010101" charset="-122"/>
              </a:rPr>
              <a:t>解：</a:t>
            </a:r>
            <a:endParaRPr lang="zh-CN" altLang="en-US" sz="2800" dirty="0">
              <a:solidFill>
                <a:srgbClr val="FF0000"/>
              </a:solidFill>
              <a:latin typeface="黑体" panose="02010609060101010101" charset="-122"/>
              <a:ea typeface="黑体" panose="02010609060101010101" charset="-122"/>
            </a:endParaRPr>
          </a:p>
        </p:txBody>
      </p:sp>
      <p:sp>
        <p:nvSpPr>
          <p:cNvPr id="20486" name="TextBox 13"/>
          <p:cNvSpPr txBox="1"/>
          <p:nvPr/>
        </p:nvSpPr>
        <p:spPr>
          <a:xfrm>
            <a:off x="7237730" y="2703830"/>
            <a:ext cx="3254375" cy="1198880"/>
          </a:xfrm>
          <a:prstGeom prst="rect">
            <a:avLst/>
          </a:prstGeom>
          <a:noFill/>
          <a:ln w="28575" cap="flat" cmpd="sng">
            <a:solidFill>
              <a:schemeClr val="accent2"/>
            </a:solidFill>
            <a:prstDash val="solid"/>
            <a:bevel/>
            <a:headEnd type="none" w="med" len="med"/>
            <a:tailEnd type="none" w="med" len="med"/>
          </a:ln>
        </p:spPr>
        <p:txBody>
          <a:bodyPr wrap="square" anchor="t">
            <a:spAutoFit/>
          </a:bodyPr>
          <a:p>
            <a:r>
              <a:rPr lang="en-US" altLang="zh-CN" sz="2400" b="1" dirty="0">
                <a:solidFill>
                  <a:schemeClr val="accent1"/>
                </a:solidFill>
                <a:latin typeface="Times New Roman" panose="02020603050405020304" pitchFamily="18" charset="0"/>
                <a:ea typeface="黑体" panose="02010609060101010101" charset="-122"/>
              </a:rPr>
              <a:t>10</a:t>
            </a:r>
            <a:r>
              <a:rPr lang="en-US" altLang="zh-CN" sz="2400" b="1" baseline="30000" dirty="0">
                <a:solidFill>
                  <a:schemeClr val="accent1"/>
                </a:solidFill>
                <a:latin typeface="Times New Roman" panose="02020603050405020304" pitchFamily="18" charset="0"/>
                <a:ea typeface="黑体" panose="02010609060101010101" charset="-122"/>
              </a:rPr>
              <a:t>18</a:t>
            </a:r>
            <a:r>
              <a:rPr lang="zh-CN" altLang="en-US" sz="2400" dirty="0">
                <a:solidFill>
                  <a:schemeClr val="accent1"/>
                </a:solidFill>
                <a:latin typeface="Times New Roman" panose="02020603050405020304" pitchFamily="18" charset="0"/>
                <a:ea typeface="黑体" panose="02010609060101010101" charset="-122"/>
              </a:rPr>
              <a:t>是一个非常大的数</a:t>
            </a:r>
            <a:r>
              <a:rPr lang="zh-CN" altLang="en-US" sz="2400" dirty="0">
                <a:solidFill>
                  <a:schemeClr val="accent1"/>
                </a:solidFill>
                <a:latin typeface="黑体" panose="02010609060101010101" charset="-122"/>
                <a:ea typeface="黑体" panose="02010609060101010101" charset="-122"/>
              </a:rPr>
              <a:t>，它是</a:t>
            </a:r>
            <a:r>
              <a:rPr lang="en-US" altLang="zh-CN" sz="2400" b="1" dirty="0">
                <a:solidFill>
                  <a:schemeClr val="accent1"/>
                </a:solidFill>
                <a:latin typeface="Times New Roman" panose="02020603050405020304" pitchFamily="18" charset="0"/>
                <a:ea typeface="黑体" panose="02010609060101010101" charset="-122"/>
              </a:rPr>
              <a:t>1</a:t>
            </a:r>
            <a:r>
              <a:rPr lang="zh-CN" altLang="en-US" sz="2400" dirty="0">
                <a:solidFill>
                  <a:schemeClr val="accent1"/>
                </a:solidFill>
                <a:latin typeface="黑体" panose="02010609060101010101" charset="-122"/>
                <a:ea typeface="黑体" panose="02010609060101010101" charset="-122"/>
              </a:rPr>
              <a:t>亿（即</a:t>
            </a:r>
            <a:r>
              <a:rPr lang="en-US" altLang="zh-CN" sz="2400" b="1" dirty="0">
                <a:solidFill>
                  <a:schemeClr val="accent1"/>
                </a:solidFill>
                <a:latin typeface="Times New Roman" panose="02020603050405020304" pitchFamily="18" charset="0"/>
                <a:ea typeface="黑体" panose="02010609060101010101" charset="-122"/>
              </a:rPr>
              <a:t>10</a:t>
            </a:r>
            <a:r>
              <a:rPr lang="en-US" altLang="zh-CN" sz="2400" b="1" baseline="30000" dirty="0">
                <a:solidFill>
                  <a:schemeClr val="accent1"/>
                </a:solidFill>
                <a:latin typeface="Times New Roman" panose="02020603050405020304" pitchFamily="18" charset="0"/>
                <a:ea typeface="黑体" panose="02010609060101010101" charset="-122"/>
              </a:rPr>
              <a:t>8</a:t>
            </a:r>
            <a:r>
              <a:rPr lang="zh-CN" altLang="en-US" sz="2400" dirty="0">
                <a:solidFill>
                  <a:schemeClr val="accent1"/>
                </a:solidFill>
                <a:latin typeface="黑体" panose="02010609060101010101" charset="-122"/>
                <a:ea typeface="黑体" panose="02010609060101010101" charset="-122"/>
              </a:rPr>
              <a:t>）的</a:t>
            </a:r>
            <a:r>
              <a:rPr lang="en-US" altLang="zh-CN" sz="2400" b="1" dirty="0">
                <a:solidFill>
                  <a:schemeClr val="accent1"/>
                </a:solidFill>
                <a:latin typeface="Times New Roman" panose="02020603050405020304" pitchFamily="18" charset="0"/>
                <a:ea typeface="黑体" panose="02010609060101010101" charset="-122"/>
              </a:rPr>
              <a:t>100</a:t>
            </a:r>
            <a:r>
              <a:rPr lang="zh-CN" altLang="en-US" sz="2400" dirty="0">
                <a:solidFill>
                  <a:schemeClr val="accent1"/>
                </a:solidFill>
                <a:latin typeface="黑体" panose="02010609060101010101" charset="-122"/>
                <a:ea typeface="黑体" panose="02010609060101010101" charset="-122"/>
              </a:rPr>
              <a:t>亿（即</a:t>
            </a:r>
            <a:r>
              <a:rPr lang="en-US" altLang="zh-CN" sz="2400" b="1" dirty="0">
                <a:solidFill>
                  <a:schemeClr val="accent1"/>
                </a:solidFill>
                <a:latin typeface="Times New Roman" panose="02020603050405020304" pitchFamily="18" charset="0"/>
                <a:ea typeface="黑体" panose="02010609060101010101" charset="-122"/>
              </a:rPr>
              <a:t>10</a:t>
            </a:r>
            <a:r>
              <a:rPr lang="en-US" altLang="zh-CN" sz="2400" b="1" baseline="30000" dirty="0">
                <a:solidFill>
                  <a:schemeClr val="accent1"/>
                </a:solidFill>
                <a:latin typeface="Times New Roman" panose="02020603050405020304" pitchFamily="18" charset="0"/>
                <a:ea typeface="黑体" panose="02010609060101010101" charset="-122"/>
              </a:rPr>
              <a:t>10</a:t>
            </a:r>
            <a:r>
              <a:rPr lang="zh-CN" altLang="en-US" sz="2400" dirty="0">
                <a:solidFill>
                  <a:schemeClr val="accent1"/>
                </a:solidFill>
                <a:latin typeface="黑体" panose="02010609060101010101" charset="-122"/>
                <a:ea typeface="黑体" panose="02010609060101010101" charset="-122"/>
              </a:rPr>
              <a:t>）倍</a:t>
            </a:r>
            <a:r>
              <a:rPr lang="en-US" altLang="zh-CN" sz="2400" dirty="0">
                <a:solidFill>
                  <a:schemeClr val="accent1"/>
                </a:solidFill>
                <a:latin typeface="黑体" panose="02010609060101010101" charset="-122"/>
                <a:ea typeface="黑体" panose="02010609060101010101" charset="-122"/>
              </a:rPr>
              <a:t>.</a:t>
            </a:r>
            <a:endParaRPr lang="en-US" altLang="zh-CN" sz="2400" dirty="0">
              <a:solidFill>
                <a:schemeClr val="accent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500" fill="hold"/>
                                        <p:tgtEl>
                                          <p:spTgt spid="20483"/>
                                        </p:tgtEl>
                                        <p:attrNameLst>
                                          <p:attrName>ppt_x</p:attrName>
                                        </p:attrNameLst>
                                      </p:cBhvr>
                                      <p:tavLst>
                                        <p:tav tm="0">
                                          <p:val>
                                            <p:strVal val="#ppt_x"/>
                                          </p:val>
                                        </p:tav>
                                        <p:tav tm="100000">
                                          <p:val>
                                            <p:strVal val="#ppt_x"/>
                                          </p:val>
                                        </p:tav>
                                      </p:tavLst>
                                    </p:anim>
                                    <p:anim calcmode="lin" valueType="num">
                                      <p:cBhvr>
                                        <p:cTn id="8"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p:cTn id="13" dur="1000" fill="hold"/>
                                        <p:tgtEl>
                                          <p:spTgt spid="20484"/>
                                        </p:tgtEl>
                                        <p:attrNameLst>
                                          <p:attrName>ppt_x</p:attrName>
                                        </p:attrNameLst>
                                      </p:cBhvr>
                                      <p:tavLst>
                                        <p:tav tm="0">
                                          <p:val>
                                            <p:strVal val="#ppt_x-.2"/>
                                          </p:val>
                                        </p:tav>
                                        <p:tav tm="100000">
                                          <p:val>
                                            <p:strVal val="#ppt_x"/>
                                          </p:val>
                                        </p:tav>
                                      </p:tavLst>
                                    </p:anim>
                                    <p:anim calcmode="lin" valueType="num">
                                      <p:cBhvr>
                                        <p:cTn id="14" dur="1000" fill="hold"/>
                                        <p:tgtEl>
                                          <p:spTgt spid="2048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0484"/>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20486"/>
                                        </p:tgtEl>
                                        <p:attrNameLst>
                                          <p:attrName>style.visibility</p:attrName>
                                        </p:attrNameLst>
                                      </p:cBhvr>
                                      <p:to>
                                        <p:strVal val="visible"/>
                                      </p:to>
                                    </p:set>
                                    <p:anim calcmode="lin" valueType="num">
                                      <p:cBhvr>
                                        <p:cTn id="20" dur="1000" fill="hold"/>
                                        <p:tgtEl>
                                          <p:spTgt spid="20486"/>
                                        </p:tgtEl>
                                        <p:attrNameLst>
                                          <p:attrName>ppt_w</p:attrName>
                                        </p:attrNameLst>
                                      </p:cBhvr>
                                      <p:tavLst>
                                        <p:tav tm="0">
                                          <p:val>
                                            <p:fltVal val="0.000000"/>
                                          </p:val>
                                        </p:tav>
                                        <p:tav tm="100000">
                                          <p:val>
                                            <p:strVal val="#ppt_w"/>
                                          </p:val>
                                        </p:tav>
                                      </p:tavLst>
                                    </p:anim>
                                    <p:anim calcmode="lin" valueType="num">
                                      <p:cBhvr>
                                        <p:cTn id="21" dur="1000" fill="hold"/>
                                        <p:tgtEl>
                                          <p:spTgt spid="20486"/>
                                        </p:tgtEl>
                                        <p:attrNameLst>
                                          <p:attrName>ppt_h</p:attrName>
                                        </p:attrNameLst>
                                      </p:cBhvr>
                                      <p:tavLst>
                                        <p:tav tm="0">
                                          <p:val>
                                            <p:fltVal val="0.000000"/>
                                          </p:val>
                                        </p:tav>
                                        <p:tav tm="100000">
                                          <p:val>
                                            <p:strVal val="#ppt_h"/>
                                          </p:val>
                                        </p:tav>
                                      </p:tavLst>
                                    </p:anim>
                                    <p:anim calcmode="lin" valueType="num">
                                      <p:cBhvr>
                                        <p:cTn id="22" dur="1000" fill="hold"/>
                                        <p:tgtEl>
                                          <p:spTgt spid="20486"/>
                                        </p:tgtEl>
                                        <p:attrNameLst>
                                          <p:attrName>ppt_x</p:attrName>
                                        </p:attrNameLst>
                                      </p:cBhvr>
                                      <p:tavLst>
                                        <p:tav tm="0" fmla="#ppt_x+(cos(-2*pi*(1-$))*-#ppt_x-sin(-2*pi*(1-$))*(1-#ppt_y))*(1-$)">
                                          <p:val>
                                            <p:fltVal val="0.000000"/>
                                          </p:val>
                                        </p:tav>
                                        <p:tav tm="100000">
                                          <p:val>
                                            <p:fltVal val="1.000000"/>
                                          </p:val>
                                        </p:tav>
                                      </p:tavLst>
                                    </p:anim>
                                    <p:anim calcmode="lin" valueType="num">
                                      <p:cBhvr>
                                        <p:cTn id="23" dur="1000" fill="hold"/>
                                        <p:tgtEl>
                                          <p:spTgt spid="2048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2" name="组合 151"/>
          <p:cNvGrpSpPr/>
          <p:nvPr/>
        </p:nvGrpSpPr>
        <p:grpSpPr>
          <a:xfrm>
            <a:off x="4216926" y="1205244"/>
            <a:ext cx="3909987" cy="773918"/>
            <a:chOff x="7038412" y="5298115"/>
            <a:chExt cx="3099874" cy="517828"/>
          </a:xfrm>
        </p:grpSpPr>
        <p:grpSp>
          <p:nvGrpSpPr>
            <p:cNvPr id="153" name="组合 152"/>
            <p:cNvGrpSpPr/>
            <p:nvPr/>
          </p:nvGrpSpPr>
          <p:grpSpPr>
            <a:xfrm>
              <a:off x="7038412" y="5298115"/>
              <a:ext cx="3099874" cy="517828"/>
              <a:chOff x="5718131" y="5650928"/>
              <a:chExt cx="4596458" cy="767829"/>
            </a:xfrm>
          </p:grpSpPr>
          <p:sp>
            <p:nvSpPr>
              <p:cNvPr id="156" name="圆角矩形 15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158" name="圆角矩形 157"/>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155" name="TextBox 19"/>
            <p:cNvSpPr txBox="1"/>
            <p:nvPr/>
          </p:nvSpPr>
          <p:spPr>
            <a:xfrm>
              <a:off x="7752953" y="5433395"/>
              <a:ext cx="245676" cy="169101"/>
            </a:xfrm>
            <a:prstGeom prst="rect">
              <a:avLst/>
            </a:prstGeom>
            <a:noFill/>
          </p:spPr>
          <p:txBody>
            <a:bodyPr wrap="none" rtlCol="0">
              <a:spAutoFit/>
            </a:bodyPr>
            <a:lstStyle/>
            <a:p>
              <a:endParaRPr lang="zh-CN" altLang="en-US" sz="1050" dirty="0">
                <a:solidFill>
                  <a:schemeClr val="bg1"/>
                </a:solidFill>
                <a:latin typeface="微软雅黑" panose="020B0503020204020204" charset="-122"/>
                <a:ea typeface="微软雅黑" panose="020B0503020204020204" charset="-122"/>
              </a:endParaRPr>
            </a:p>
          </p:txBody>
        </p:sp>
      </p:grpSp>
      <p:sp>
        <p:nvSpPr>
          <p:cNvPr id="159" name="标题 1"/>
          <p:cNvSpPr txBox="1"/>
          <p:nvPr/>
        </p:nvSpPr>
        <p:spPr>
          <a:xfrm>
            <a:off x="4669693" y="1214517"/>
            <a:ext cx="3004449" cy="512945"/>
          </a:xfrm>
          <a:prstGeom prst="rect">
            <a:avLst/>
          </a:prstGeom>
        </p:spPr>
        <p:txBody>
          <a:bodyPr lIns="68561" tIns="34281" rIns="68561" bIns="34281">
            <a:noAutofit/>
          </a:bodyPr>
          <a:lstStyle>
            <a:lvl1pPr algn="ctr" defTabSz="914400" rtl="0" eaLnBrk="1" latinLnBrk="0" hangingPunct="1">
              <a:lnSpc>
                <a:spcPct val="90000"/>
              </a:lnSpc>
              <a:spcBef>
                <a:spcPct val="0"/>
              </a:spcBef>
              <a:buNone/>
              <a:defRPr sz="2400" b="0" kern="1200">
                <a:solidFill>
                  <a:schemeClr val="bg1"/>
                </a:solidFill>
                <a:effectLst/>
                <a:latin typeface="+mj-ea"/>
                <a:ea typeface="+mj-ea"/>
                <a:cs typeface="+mj-cs"/>
              </a:defRPr>
            </a:lvl1pPr>
          </a:lstStyle>
          <a:p>
            <a:pPr>
              <a:lnSpc>
                <a:spcPct val="150000"/>
              </a:lnSpc>
            </a:pPr>
            <a:r>
              <a:rPr lang="zh-CN" altLang="en-US" sz="2700" dirty="0" smtClean="0">
                <a:latin typeface="造字工房悦黑（非商用）常规体" pitchFamily="2" charset="-122"/>
                <a:ea typeface="造字工房悦黑（非商用）常规体" pitchFamily="2" charset="-122"/>
              </a:rPr>
              <a:t>目录页</a:t>
            </a:r>
            <a:endParaRPr lang="zh-CN" altLang="en-US" sz="2700" dirty="0">
              <a:latin typeface="造字工房悦黑（非商用）常规体" pitchFamily="2" charset="-122"/>
              <a:ea typeface="造字工房悦黑（非商用）常规体" pitchFamily="2" charset="-122"/>
            </a:endParaRPr>
          </a:p>
        </p:txBody>
      </p:sp>
      <p:sp>
        <p:nvSpPr>
          <p:cNvPr id="46" name="矩形 45"/>
          <p:cNvSpPr/>
          <p:nvPr/>
        </p:nvSpPr>
        <p:spPr>
          <a:xfrm>
            <a:off x="4244975" y="4080510"/>
            <a:ext cx="1402080" cy="460375"/>
          </a:xfrm>
          <a:prstGeom prst="rect">
            <a:avLst/>
          </a:prstGeom>
        </p:spPr>
        <p:txBody>
          <a:bodyPr wrap="none">
            <a:spAutoFit/>
          </a:bodyPr>
          <a:lstStyle/>
          <a:p>
            <a:r>
              <a:rPr lang="zh-CN" altLang="en-US" sz="2400" dirty="0" smtClean="0">
                <a:solidFill>
                  <a:schemeClr val="bg1">
                    <a:lumMod val="50000"/>
                  </a:schemeClr>
                </a:solidFill>
                <a:latin typeface="造字工房悦黑（非商用）常规体" pitchFamily="2" charset="-122"/>
                <a:ea typeface="造字工房悦黑（非商用）常规体" pitchFamily="2" charset="-122"/>
              </a:rPr>
              <a:t>讲授新课</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sp>
        <p:nvSpPr>
          <p:cNvPr id="53" name="矩形 52"/>
          <p:cNvSpPr/>
          <p:nvPr/>
        </p:nvSpPr>
        <p:spPr>
          <a:xfrm>
            <a:off x="6581775" y="4080510"/>
            <a:ext cx="1402080" cy="460375"/>
          </a:xfrm>
          <a:prstGeom prst="rect">
            <a:avLst/>
          </a:prstGeom>
        </p:spPr>
        <p:txBody>
          <a:bodyPr wrap="none">
            <a:spAutoFit/>
          </a:bodyPr>
          <a:lstStyle/>
          <a:p>
            <a:pPr algn="ctr"/>
            <a:r>
              <a:rPr lang="zh-CN" altLang="en-US" sz="2400" dirty="0" smtClean="0">
                <a:solidFill>
                  <a:schemeClr val="bg1">
                    <a:lumMod val="50000"/>
                  </a:schemeClr>
                </a:solidFill>
                <a:latin typeface="造字工房悦黑（非商用）常规体" pitchFamily="2" charset="-122"/>
                <a:ea typeface="造字工房悦黑（非商用）常规体" pitchFamily="2" charset="-122"/>
              </a:rPr>
              <a:t>当堂练习</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sp>
        <p:nvSpPr>
          <p:cNvPr id="60" name="矩形 59"/>
          <p:cNvSpPr/>
          <p:nvPr/>
        </p:nvSpPr>
        <p:spPr>
          <a:xfrm>
            <a:off x="8729345" y="4080510"/>
            <a:ext cx="1402080" cy="460375"/>
          </a:xfrm>
          <a:prstGeom prst="rect">
            <a:avLst/>
          </a:prstGeom>
        </p:spPr>
        <p:txBody>
          <a:bodyPr wrap="none">
            <a:spAutoFit/>
          </a:bodyPr>
          <a:lstStyle/>
          <a:p>
            <a:r>
              <a:rPr lang="zh-CN" altLang="en-US" sz="2400" dirty="0" smtClean="0">
                <a:solidFill>
                  <a:schemeClr val="bg1">
                    <a:lumMod val="50000"/>
                  </a:schemeClr>
                </a:solidFill>
                <a:latin typeface="造字工房悦黑（非商用）常规体" pitchFamily="2" charset="-122"/>
                <a:ea typeface="造字工房悦黑（非商用）常规体" pitchFamily="2" charset="-122"/>
              </a:rPr>
              <a:t>课堂小结</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grpSp>
        <p:nvGrpSpPr>
          <p:cNvPr id="14" name="组合 13"/>
          <p:cNvGrpSpPr/>
          <p:nvPr/>
        </p:nvGrpSpPr>
        <p:grpSpPr>
          <a:xfrm>
            <a:off x="8779934" y="2691858"/>
            <a:ext cx="1167146" cy="1167146"/>
            <a:chOff x="9674578" y="2446144"/>
            <a:chExt cx="1556194" cy="1556194"/>
          </a:xfrm>
        </p:grpSpPr>
        <p:grpSp>
          <p:nvGrpSpPr>
            <p:cNvPr id="58" name="组合 57"/>
            <p:cNvGrpSpPr/>
            <p:nvPr/>
          </p:nvGrpSpPr>
          <p:grpSpPr>
            <a:xfrm>
              <a:off x="9674578" y="2446144"/>
              <a:ext cx="1556194" cy="1556194"/>
              <a:chOff x="3154508" y="1821271"/>
              <a:chExt cx="2785107" cy="2785102"/>
            </a:xfrm>
          </p:grpSpPr>
          <p:sp>
            <p:nvSpPr>
              <p:cNvPr id="62"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63"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42"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grpSp>
        <p:nvGrpSpPr>
          <p:cNvPr id="4" name="组合 3"/>
          <p:cNvGrpSpPr/>
          <p:nvPr/>
        </p:nvGrpSpPr>
        <p:grpSpPr>
          <a:xfrm>
            <a:off x="4406966" y="2691858"/>
            <a:ext cx="1167146" cy="1167146"/>
            <a:chOff x="3843955" y="2446144"/>
            <a:chExt cx="1556194" cy="1556194"/>
          </a:xfrm>
        </p:grpSpPr>
        <p:grpSp>
          <p:nvGrpSpPr>
            <p:cNvPr id="44" name="组合 43"/>
            <p:cNvGrpSpPr/>
            <p:nvPr/>
          </p:nvGrpSpPr>
          <p:grpSpPr>
            <a:xfrm>
              <a:off x="3843955" y="2446144"/>
              <a:ext cx="1556194" cy="1556194"/>
              <a:chOff x="3154508" y="1821271"/>
              <a:chExt cx="2785107" cy="2785102"/>
            </a:xfrm>
          </p:grpSpPr>
          <p:sp>
            <p:nvSpPr>
              <p:cNvPr id="4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49"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grpSp>
          <p:nvGrpSpPr>
            <p:cNvPr id="43" name="组合 42"/>
            <p:cNvGrpSpPr>
              <a:grpSpLocks noChangeAspect="1"/>
            </p:cNvGrpSpPr>
            <p:nvPr/>
          </p:nvGrpSpPr>
          <p:grpSpPr>
            <a:xfrm>
              <a:off x="4305202" y="2997957"/>
              <a:ext cx="675251" cy="459226"/>
              <a:chOff x="3897313" y="2016126"/>
              <a:chExt cx="749300" cy="509588"/>
            </a:xfrm>
            <a:solidFill>
              <a:schemeClr val="bg1"/>
            </a:solidFill>
          </p:grpSpPr>
          <p:sp>
            <p:nvSpPr>
              <p:cNvPr id="50"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57"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4"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5"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6"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7"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8"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9"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70"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71"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72"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13" name="组合 12"/>
          <p:cNvGrpSpPr/>
          <p:nvPr/>
        </p:nvGrpSpPr>
        <p:grpSpPr>
          <a:xfrm>
            <a:off x="6653259" y="2691858"/>
            <a:ext cx="1167146" cy="1167146"/>
            <a:chOff x="6839012" y="2446144"/>
            <a:chExt cx="1556194" cy="1556194"/>
          </a:xfrm>
        </p:grpSpPr>
        <p:grpSp>
          <p:nvGrpSpPr>
            <p:cNvPr id="51" name="组合 50"/>
            <p:cNvGrpSpPr/>
            <p:nvPr/>
          </p:nvGrpSpPr>
          <p:grpSpPr>
            <a:xfrm>
              <a:off x="6839012" y="2446144"/>
              <a:ext cx="1556194" cy="1556194"/>
              <a:chOff x="3154508" y="1821271"/>
              <a:chExt cx="2785107" cy="2785102"/>
            </a:xfrm>
          </p:grpSpPr>
          <p:sp>
            <p:nvSpPr>
              <p:cNvPr id="55"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56"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73"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
        <p:nvSpPr>
          <p:cNvPr id="2" name="矩形 1"/>
          <p:cNvSpPr/>
          <p:nvPr/>
        </p:nvSpPr>
        <p:spPr>
          <a:xfrm>
            <a:off x="2164080" y="4080510"/>
            <a:ext cx="1402080" cy="460375"/>
          </a:xfrm>
          <a:prstGeom prst="rect">
            <a:avLst/>
          </a:prstGeom>
        </p:spPr>
        <p:txBody>
          <a:bodyPr wrap="none">
            <a:spAutoFit/>
          </a:bodyPr>
          <a:p>
            <a:r>
              <a:rPr lang="zh-CN" altLang="en-US" sz="2400" dirty="0" smtClean="0">
                <a:solidFill>
                  <a:schemeClr val="bg1">
                    <a:lumMod val="50000"/>
                  </a:schemeClr>
                </a:solidFill>
                <a:latin typeface="造字工房悦黑（非商用）常规体" pitchFamily="2" charset="-122"/>
                <a:ea typeface="造字工房悦黑（非商用）常规体" pitchFamily="2" charset="-122"/>
              </a:rPr>
              <a:t>新课导入</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grpSp>
        <p:nvGrpSpPr>
          <p:cNvPr id="9" name="组合 8"/>
          <p:cNvGrpSpPr/>
          <p:nvPr/>
        </p:nvGrpSpPr>
        <p:grpSpPr>
          <a:xfrm>
            <a:off x="2277399" y="2691212"/>
            <a:ext cx="1167146" cy="1167146"/>
            <a:chOff x="997758" y="2442742"/>
            <a:chExt cx="1556194" cy="1556194"/>
          </a:xfrm>
        </p:grpSpPr>
        <p:grpSp>
          <p:nvGrpSpPr>
            <p:cNvPr id="10" name="组合 9"/>
            <p:cNvGrpSpPr/>
            <p:nvPr/>
          </p:nvGrpSpPr>
          <p:grpSpPr>
            <a:xfrm>
              <a:off x="997758" y="2442742"/>
              <a:ext cx="1556194" cy="1556194"/>
              <a:chOff x="3154508" y="1821271"/>
              <a:chExt cx="2785107" cy="2785102"/>
            </a:xfrm>
          </p:grpSpPr>
          <p:sp>
            <p:nvSpPr>
              <p:cNvPr id="11"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endParaRPr lang="zh-CN" altLang="en-US" sz="1050">
                  <a:solidFill>
                    <a:prstClr val="black"/>
                  </a:solidFill>
                </a:endParaRPr>
              </a:p>
            </p:txBody>
          </p:sp>
          <p:sp>
            <p:nvSpPr>
              <p:cNvPr id="12"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endParaRPr lang="zh-CN" altLang="en-US" sz="1050" dirty="0">
                  <a:solidFill>
                    <a:prstClr val="black"/>
                  </a:solidFill>
                </a:endParaRPr>
              </a:p>
            </p:txBody>
          </p:sp>
        </p:grpSp>
        <p:sp>
          <p:nvSpPr>
            <p:cNvPr id="15"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2"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000"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par>
                                <p:cTn id="16" presetID="22" presetClass="entr" presetSubtype="8" fill="hold" grpId="0" nodeType="withEffect">
                                  <p:stCondLst>
                                    <p:cond delay="0"/>
                                  </p:stCondLst>
                                  <p:childTnLst>
                                    <p:set>
                                      <p:cBhvr>
                                        <p:cTn id="17" dur="1000" fill="hold">
                                          <p:stCondLst>
                                            <p:cond delay="0"/>
                                          </p:stCondLst>
                                        </p:cTn>
                                        <p:tgtEl>
                                          <p:spTgt spid="46"/>
                                        </p:tgtEl>
                                        <p:attrNameLst>
                                          <p:attrName>style.visibility</p:attrName>
                                        </p:attrNameLst>
                                      </p:cBhvr>
                                      <p:to>
                                        <p:strVal val="visible"/>
                                      </p:to>
                                    </p:set>
                                    <p:animEffect transition="in" filter="wipe(left)">
                                      <p:cBhvr>
                                        <p:cTn id="18" dur="10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wipe(left)">
                                      <p:cBhvr>
                                        <p:cTn id="23" dur="1000"/>
                                        <p:tgtEl>
                                          <p:spTgt spid="13"/>
                                        </p:tgtEl>
                                      </p:cBhvr>
                                    </p:animEffect>
                                  </p:childTnLst>
                                </p:cTn>
                              </p:par>
                              <p:par>
                                <p:cTn id="24" presetID="22" presetClass="entr" presetSubtype="8" fill="hold" grpId="0" nodeType="withEffect">
                                  <p:stCondLst>
                                    <p:cond delay="0"/>
                                  </p:stCondLst>
                                  <p:childTnLst>
                                    <p:set>
                                      <p:cBhvr>
                                        <p:cTn id="25" dur="1000" fill="hold">
                                          <p:stCondLst>
                                            <p:cond delay="0"/>
                                          </p:stCondLst>
                                        </p:cTn>
                                        <p:tgtEl>
                                          <p:spTgt spid="53"/>
                                        </p:tgtEl>
                                        <p:attrNameLst>
                                          <p:attrName>style.visibility</p:attrName>
                                        </p:attrNameLst>
                                      </p:cBhvr>
                                      <p:to>
                                        <p:strVal val="visible"/>
                                      </p:to>
                                    </p:set>
                                    <p:animEffect transition="in" filter="wipe(left)">
                                      <p:cBhvr>
                                        <p:cTn id="26" dur="1000"/>
                                        <p:tgtEl>
                                          <p:spTgt spid="5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000" fill="hold">
                                          <p:stCondLst>
                                            <p:cond delay="0"/>
                                          </p:stCondLst>
                                        </p:cTn>
                                        <p:tgtEl>
                                          <p:spTgt spid="14"/>
                                        </p:tgtEl>
                                        <p:attrNameLst>
                                          <p:attrName>style.visibility</p:attrName>
                                        </p:attrNameLst>
                                      </p:cBhvr>
                                      <p:to>
                                        <p:strVal val="visible"/>
                                      </p:to>
                                    </p:set>
                                    <p:animEffect transition="in" filter="wipe(left)">
                                      <p:cBhvr>
                                        <p:cTn id="31" dur="1000"/>
                                        <p:tgtEl>
                                          <p:spTgt spid="14"/>
                                        </p:tgtEl>
                                      </p:cBhvr>
                                    </p:animEffect>
                                  </p:childTnLst>
                                </p:cTn>
                              </p:par>
                              <p:par>
                                <p:cTn id="32" presetID="22" presetClass="entr" presetSubtype="8" fill="hold" grpId="0" nodeType="withEffect">
                                  <p:stCondLst>
                                    <p:cond delay="0"/>
                                  </p:stCondLst>
                                  <p:childTnLst>
                                    <p:set>
                                      <p:cBhvr>
                                        <p:cTn id="33" dur="1000" fill="hold">
                                          <p:stCondLst>
                                            <p:cond delay="0"/>
                                          </p:stCondLst>
                                        </p:cTn>
                                        <p:tgtEl>
                                          <p:spTgt spid="60"/>
                                        </p:tgtEl>
                                        <p:attrNameLst>
                                          <p:attrName>style.visibility</p:attrName>
                                        </p:attrNameLst>
                                      </p:cBhvr>
                                      <p:to>
                                        <p:strVal val="visible"/>
                                      </p:to>
                                    </p:set>
                                    <p:animEffect transition="in" filter="wipe(left)">
                                      <p:cBhvr>
                                        <p:cTn id="34"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6" grpId="0"/>
      <p:bldP spid="53" grpId="0"/>
      <p:bldP spid="60" grpId="0"/>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Text Box 3"/>
          <p:cNvSpPr txBox="1"/>
          <p:nvPr/>
        </p:nvSpPr>
        <p:spPr>
          <a:xfrm>
            <a:off x="1882775" y="1444625"/>
            <a:ext cx="8316913" cy="3322955"/>
          </a:xfrm>
          <a:prstGeom prst="rect">
            <a:avLst/>
          </a:prstGeom>
          <a:noFill/>
          <a:ln w="9525">
            <a:noFill/>
          </a:ln>
        </p:spPr>
        <p:txBody>
          <a:bodyPr anchor="t">
            <a:spAutoFit/>
          </a:bodyPr>
          <a:p>
            <a:pPr>
              <a:lnSpc>
                <a:spcPct val="150000"/>
              </a:lnSpc>
            </a:pPr>
            <a:r>
              <a:rPr lang="en-US" altLang="zh-CN" sz="2800" dirty="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中国女药学家屠呦呦获</a:t>
            </a:r>
            <a:r>
              <a:rPr lang="en-US" altLang="zh-CN" sz="2800" dirty="0">
                <a:latin typeface="Times New Roman" panose="02020603050405020304" pitchFamily="18" charset="0"/>
                <a:ea typeface="黑体" panose="02010609060101010101" charset="-122"/>
              </a:rPr>
              <a:t>2015</a:t>
            </a:r>
            <a:r>
              <a:rPr lang="zh-CN" altLang="en-US" sz="2800" dirty="0">
                <a:latin typeface="Times New Roman" panose="02020603050405020304" pitchFamily="18" charset="0"/>
                <a:ea typeface="黑体" panose="02010609060101010101" charset="-122"/>
              </a:rPr>
              <a:t>年诺贝尔医学奖，她的突出贡献是创制新型抗疟药青蒿素和双氢青蒿素，这是中国医学界迄今为止获得的最高奖项，已知显微镜下某种疟原虫平均长度为</a:t>
            </a:r>
            <a:r>
              <a:rPr lang="en-US" altLang="zh-CN" sz="2800" dirty="0">
                <a:latin typeface="Times New Roman" panose="02020603050405020304" pitchFamily="18" charset="0"/>
                <a:ea typeface="黑体" panose="02010609060101010101" charset="-122"/>
              </a:rPr>
              <a:t>0.0000015</a:t>
            </a:r>
            <a:r>
              <a:rPr lang="zh-CN" altLang="en-US" sz="2800" dirty="0">
                <a:latin typeface="Times New Roman" panose="02020603050405020304" pitchFamily="18" charset="0"/>
                <a:ea typeface="黑体" panose="02010609060101010101" charset="-122"/>
              </a:rPr>
              <a:t>米，该长度用科学记数法表示为</a:t>
            </a:r>
            <a:r>
              <a:rPr lang="en-US" altLang="zh-CN" sz="2800" dirty="0">
                <a:latin typeface="Times New Roman" panose="02020603050405020304" pitchFamily="18" charset="0"/>
                <a:ea typeface="黑体" panose="02010609060101010101" charset="-122"/>
              </a:rPr>
              <a:t>__________.</a:t>
            </a:r>
            <a:endParaRPr lang="en-US" altLang="zh-CN" sz="2800" dirty="0">
              <a:latin typeface="Arial" panose="020B0604020202020204" pitchFamily="34" charset="0"/>
              <a:ea typeface="宋体" panose="02010600030101010101" pitchFamily="2" charset="-122"/>
            </a:endParaRPr>
          </a:p>
        </p:txBody>
      </p:sp>
      <p:sp>
        <p:nvSpPr>
          <p:cNvPr id="21507" name="文本框 19471"/>
          <p:cNvSpPr txBox="1"/>
          <p:nvPr/>
        </p:nvSpPr>
        <p:spPr>
          <a:xfrm>
            <a:off x="5262563" y="4167188"/>
            <a:ext cx="1933575" cy="521970"/>
          </a:xfrm>
          <a:prstGeom prst="rect">
            <a:avLst/>
          </a:prstGeom>
          <a:noFill/>
          <a:ln w="9525">
            <a:noFill/>
          </a:ln>
        </p:spPr>
        <p:txBody>
          <a:bodyPr wrap="square" anchor="t">
            <a:spAutoFit/>
          </a:bodyPr>
          <a:p>
            <a:pPr>
              <a:spcBef>
                <a:spcPct val="50000"/>
              </a:spcBef>
            </a:pPr>
            <a:r>
              <a:rPr lang="en-US" altLang="zh-CN" sz="2800" dirty="0">
                <a:solidFill>
                  <a:srgbClr val="FF0000"/>
                </a:solidFill>
                <a:latin typeface="Times New Roman" panose="02020603050405020304" pitchFamily="18" charset="0"/>
                <a:ea typeface="宋体" panose="02010600030101010101" pitchFamily="2" charset="-122"/>
              </a:rPr>
              <a:t>1.5×10</a:t>
            </a:r>
            <a:r>
              <a:rPr lang="en-US" altLang="zh-CN" sz="2800" baseline="30000" dirty="0">
                <a:solidFill>
                  <a:srgbClr val="FF0000"/>
                </a:solidFill>
                <a:latin typeface="Times New Roman" panose="02020603050405020304" pitchFamily="18" charset="0"/>
                <a:ea typeface="宋体" panose="02010600030101010101" pitchFamily="2" charset="-122"/>
              </a:rPr>
              <a:t>-6</a:t>
            </a:r>
            <a:endParaRPr lang="en-US" altLang="zh-CN" sz="2800" baseline="30000" dirty="0">
              <a:solidFill>
                <a:srgbClr val="FF0000"/>
              </a:solidFill>
              <a:latin typeface="Times New Roman" panose="02020603050405020304" pitchFamily="18" charset="0"/>
              <a:ea typeface="宋体" panose="02010600030101010101" pitchFamily="2" charset="-122"/>
            </a:endParaRPr>
          </a:p>
        </p:txBody>
      </p:sp>
      <p:sp>
        <p:nvSpPr>
          <p:cNvPr id="21508" name="圆角矩形 31"/>
          <p:cNvSpPr/>
          <p:nvPr/>
        </p:nvSpPr>
        <p:spPr>
          <a:xfrm>
            <a:off x="1882775" y="768350"/>
            <a:ext cx="1247775" cy="481013"/>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练一练</a:t>
            </a:r>
            <a:endParaRPr lang="zh-CN" altLang="en-US" sz="24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down)">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 calcmode="lin" valueType="num">
                                      <p:cBhvr>
                                        <p:cTn id="12" dur="1000" fill="hold"/>
                                        <p:tgtEl>
                                          <p:spTgt spid="21507"/>
                                        </p:tgtEl>
                                        <p:attrNameLst>
                                          <p:attrName>ppt_x</p:attrName>
                                        </p:attrNameLst>
                                      </p:cBhvr>
                                      <p:tavLst>
                                        <p:tav tm="0">
                                          <p:val>
                                            <p:strVal val="#ppt_x-.2"/>
                                          </p:val>
                                        </p:tav>
                                        <p:tav tm="100000">
                                          <p:val>
                                            <p:strVal val="#ppt_x"/>
                                          </p:val>
                                        </p:tav>
                                      </p:tavLst>
                                    </p:anim>
                                    <p:anim calcmode="lin" valueType="num">
                                      <p:cBhvr>
                                        <p:cTn id="13" dur="1000" fill="hold"/>
                                        <p:tgtEl>
                                          <p:spTgt spid="2150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p:bldP spid="2150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36" name="标题 64513"/>
          <p:cNvSpPr>
            <a:spLocks noGrp="1"/>
          </p:cNvSpPr>
          <p:nvPr/>
        </p:nvSpPr>
        <p:spPr>
          <a:xfrm>
            <a:off x="2135505" y="1187450"/>
            <a:ext cx="8401050" cy="619125"/>
          </a:xfrm>
          <a:prstGeom prst="rect">
            <a:avLst/>
          </a:prstGeom>
          <a:noFill/>
          <a:ln w="9525">
            <a:noFill/>
          </a:ln>
        </p:spPr>
        <p:txBody>
          <a:bodyPr anchor="t"/>
          <a:p>
            <a:pPr>
              <a:lnSpc>
                <a:spcPct val="150000"/>
              </a:lnSpc>
            </a:pP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kumimoji="1" lang="zh-CN" altLang="en-US"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例</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4</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dirty="0">
                <a:latin typeface="黑体" panose="02010609060101010101" charset="-122"/>
                <a:ea typeface="黑体" panose="02010609060101010101" charset="-122"/>
              </a:rPr>
              <a:t>下列用科学记数法表示的数，原数是什么？</a:t>
            </a:r>
            <a:endParaRPr lang="zh-CN" altLang="en-US" sz="2800" dirty="0">
              <a:latin typeface="黑体" panose="02010609060101010101" charset="-122"/>
              <a:ea typeface="黑体" panose="02010609060101010101" charset="-122"/>
            </a:endParaRPr>
          </a:p>
        </p:txBody>
      </p:sp>
      <p:sp>
        <p:nvSpPr>
          <p:cNvPr id="22537" name="文本占位符 64514"/>
          <p:cNvSpPr>
            <a:spLocks noGrp="1"/>
          </p:cNvSpPr>
          <p:nvPr/>
        </p:nvSpPr>
        <p:spPr>
          <a:xfrm>
            <a:off x="1917700" y="1892300"/>
            <a:ext cx="8180388" cy="4803775"/>
          </a:xfrm>
          <a:prstGeom prst="rect">
            <a:avLst/>
          </a:prstGeom>
          <a:noFill/>
          <a:ln w="9525">
            <a:noFill/>
          </a:ln>
        </p:spPr>
        <p:txBody>
          <a:bodyPr anchor="t"/>
          <a:p>
            <a:pPr marL="342900" indent="-342900">
              <a:lnSpc>
                <a:spcPct val="130000"/>
              </a:lnSpc>
              <a:spcBef>
                <a:spcPct val="20000"/>
              </a:spcBef>
            </a:pP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1</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2003</a:t>
            </a:r>
            <a:r>
              <a:rPr lang="zh-CN" altLang="en-US" sz="2800" dirty="0">
                <a:latin typeface="黑体" panose="02010609060101010101" charset="-122"/>
                <a:ea typeface="黑体" panose="02010609060101010101" charset="-122"/>
              </a:rPr>
              <a:t>年</a:t>
            </a:r>
            <a:r>
              <a:rPr lang="en-US" altLang="zh-CN" sz="2800" dirty="0">
                <a:latin typeface="黑体" panose="02010609060101010101" charset="-122"/>
                <a:ea typeface="黑体" panose="02010609060101010101" charset="-122"/>
              </a:rPr>
              <a:t>10</a:t>
            </a:r>
            <a:r>
              <a:rPr lang="zh-CN" altLang="en-US" sz="2800" dirty="0">
                <a:latin typeface="黑体" panose="02010609060101010101" charset="-122"/>
                <a:ea typeface="黑体" panose="02010609060101010101" charset="-122"/>
              </a:rPr>
              <a:t>月</a:t>
            </a:r>
            <a:r>
              <a:rPr lang="en-US" altLang="zh-CN" sz="2800" dirty="0">
                <a:latin typeface="黑体" panose="02010609060101010101" charset="-122"/>
                <a:ea typeface="黑体" panose="02010609060101010101" charset="-122"/>
              </a:rPr>
              <a:t>15</a:t>
            </a:r>
            <a:r>
              <a:rPr lang="zh-CN" altLang="en-US" sz="2800" dirty="0">
                <a:latin typeface="黑体" panose="02010609060101010101" charset="-122"/>
                <a:ea typeface="黑体" panose="02010609060101010101" charset="-122"/>
              </a:rPr>
              <a:t>日，中国首次进行载人航天飞行，神舟五号飞船绕地球飞行了</a:t>
            </a:r>
            <a:r>
              <a:rPr lang="en-US" altLang="zh-CN" sz="2800" dirty="0">
                <a:latin typeface="黑体" panose="02010609060101010101" charset="-122"/>
                <a:ea typeface="黑体" panose="02010609060101010101" charset="-122"/>
              </a:rPr>
              <a:t>14</a:t>
            </a:r>
            <a:r>
              <a:rPr lang="zh-CN" altLang="en-US" sz="2800" dirty="0">
                <a:latin typeface="黑体" panose="02010609060101010101" charset="-122"/>
                <a:ea typeface="黑体" panose="02010609060101010101" charset="-122"/>
              </a:rPr>
              <a:t>圈，行程约为</a:t>
            </a:r>
            <a:r>
              <a:rPr lang="en-US" altLang="zh-CN" sz="2800" dirty="0">
                <a:solidFill>
                  <a:srgbClr val="FF0000"/>
                </a:solidFill>
                <a:latin typeface="黑体" panose="02010609060101010101" charset="-122"/>
                <a:ea typeface="黑体" panose="02010609060101010101" charset="-122"/>
              </a:rPr>
              <a:t>6×10</a:t>
            </a:r>
            <a:r>
              <a:rPr lang="en-US" altLang="zh-CN" sz="2800" baseline="30000" dirty="0">
                <a:solidFill>
                  <a:srgbClr val="FF0000"/>
                </a:solidFill>
                <a:latin typeface="黑体" panose="02010609060101010101" charset="-122"/>
                <a:ea typeface="黑体" panose="02010609060101010101" charset="-122"/>
              </a:rPr>
              <a:t>5</a:t>
            </a:r>
            <a:r>
              <a:rPr lang="zh-CN" altLang="en-US" sz="2800" dirty="0">
                <a:latin typeface="黑体" panose="02010609060101010101" charset="-122"/>
                <a:ea typeface="黑体" panose="02010609060101010101" charset="-122"/>
              </a:rPr>
              <a:t>千米；</a:t>
            </a:r>
            <a:endParaRPr lang="zh-CN" altLang="en-US" sz="2800" dirty="0">
              <a:latin typeface="黑体" panose="02010609060101010101" charset="-122"/>
              <a:ea typeface="黑体" panose="02010609060101010101" charset="-122"/>
            </a:endParaRPr>
          </a:p>
          <a:p>
            <a:pPr marL="342900" indent="-342900">
              <a:lnSpc>
                <a:spcPct val="130000"/>
              </a:lnSpc>
              <a:spcBef>
                <a:spcPct val="20000"/>
              </a:spcBef>
            </a:pP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2</a:t>
            </a:r>
            <a:r>
              <a:rPr lang="zh-CN" altLang="en-US" sz="2800" dirty="0">
                <a:latin typeface="黑体" panose="02010609060101010101" charset="-122"/>
                <a:ea typeface="黑体" panose="02010609060101010101" charset="-122"/>
              </a:rPr>
              <a:t>）一套</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辞海</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大约有</a:t>
            </a:r>
            <a:r>
              <a:rPr lang="en-US" altLang="zh-CN" sz="2800" dirty="0">
                <a:solidFill>
                  <a:srgbClr val="FF0000"/>
                </a:solidFill>
                <a:latin typeface="黑体" panose="02010609060101010101" charset="-122"/>
                <a:ea typeface="黑体" panose="02010609060101010101" charset="-122"/>
              </a:rPr>
              <a:t>1.7×10</a:t>
            </a:r>
            <a:r>
              <a:rPr lang="en-US" altLang="zh-CN" sz="2800" baseline="30000" dirty="0">
                <a:solidFill>
                  <a:srgbClr val="FF0000"/>
                </a:solidFill>
                <a:latin typeface="黑体" panose="02010609060101010101" charset="-122"/>
                <a:ea typeface="黑体" panose="02010609060101010101" charset="-122"/>
              </a:rPr>
              <a:t>7</a:t>
            </a:r>
            <a:r>
              <a:rPr lang="zh-CN" altLang="en-US" sz="2800" dirty="0">
                <a:latin typeface="黑体" panose="02010609060101010101" charset="-122"/>
                <a:ea typeface="黑体" panose="02010609060101010101" charset="-122"/>
              </a:rPr>
              <a:t>个字</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a:p>
            <a:pPr marL="342900" indent="-342900">
              <a:lnSpc>
                <a:spcPct val="130000"/>
              </a:lnSpc>
              <a:spcBef>
                <a:spcPct val="20000"/>
              </a:spcBef>
            </a:pP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3</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1972</a:t>
            </a:r>
            <a:r>
              <a:rPr lang="zh-CN" altLang="en-US" sz="2800" dirty="0">
                <a:latin typeface="黑体" panose="02010609060101010101" charset="-122"/>
                <a:ea typeface="黑体" panose="02010609060101010101" charset="-122"/>
              </a:rPr>
              <a:t>年</a:t>
            </a:r>
            <a:r>
              <a:rPr lang="en-US" altLang="zh-CN" sz="2800" dirty="0">
                <a:latin typeface="黑体" panose="02010609060101010101" charset="-122"/>
                <a:ea typeface="黑体" panose="02010609060101010101" charset="-122"/>
              </a:rPr>
              <a:t>3</a:t>
            </a:r>
            <a:r>
              <a:rPr lang="zh-CN" altLang="en-US" sz="2800" dirty="0">
                <a:latin typeface="黑体" panose="02010609060101010101" charset="-122"/>
                <a:ea typeface="黑体" panose="02010609060101010101" charset="-122"/>
              </a:rPr>
              <a:t>月发射的“先驱者十号”是人类发往太阳系外的第一艘人造太空探测器，至</a:t>
            </a:r>
            <a:r>
              <a:rPr lang="en-US" altLang="zh-CN" sz="2800" dirty="0">
                <a:latin typeface="黑体" panose="02010609060101010101" charset="-122"/>
                <a:ea typeface="黑体" panose="02010609060101010101" charset="-122"/>
              </a:rPr>
              <a:t>2003</a:t>
            </a:r>
            <a:r>
              <a:rPr lang="zh-CN" altLang="en-US" sz="2800" dirty="0">
                <a:latin typeface="黑体" panose="02010609060101010101" charset="-122"/>
                <a:ea typeface="黑体" panose="02010609060101010101" charset="-122"/>
              </a:rPr>
              <a:t>年</a:t>
            </a:r>
            <a:r>
              <a:rPr lang="en-US" altLang="zh-CN" sz="2800" dirty="0">
                <a:latin typeface="黑体" panose="02010609060101010101" charset="-122"/>
                <a:ea typeface="黑体" panose="02010609060101010101" charset="-122"/>
              </a:rPr>
              <a:t>2 </a:t>
            </a:r>
            <a:r>
              <a:rPr lang="zh-CN" altLang="en-US" sz="2800" dirty="0">
                <a:latin typeface="黑体" panose="02010609060101010101" charset="-122"/>
                <a:ea typeface="黑体" panose="02010609060101010101" charset="-122"/>
              </a:rPr>
              <a:t>月人们最后一次收到它发回的信号时，它离地球</a:t>
            </a:r>
            <a:r>
              <a:rPr lang="en-US" altLang="zh-CN" sz="2800" dirty="0">
                <a:solidFill>
                  <a:srgbClr val="FF0000"/>
                </a:solidFill>
                <a:latin typeface="黑体" panose="02010609060101010101" charset="-122"/>
                <a:ea typeface="黑体" panose="02010609060101010101" charset="-122"/>
              </a:rPr>
              <a:t>1.22×10</a:t>
            </a:r>
            <a:r>
              <a:rPr lang="en-US" altLang="zh-CN" sz="2800" baseline="30000" dirty="0">
                <a:solidFill>
                  <a:srgbClr val="FF0000"/>
                </a:solidFill>
                <a:latin typeface="黑体" panose="02010609060101010101" charset="-122"/>
                <a:ea typeface="黑体" panose="02010609060101010101" charset="-122"/>
              </a:rPr>
              <a:t>11</a:t>
            </a:r>
            <a:r>
              <a:rPr lang="zh-CN" altLang="en-US" sz="2800" dirty="0">
                <a:latin typeface="黑体" panose="02010609060101010101" charset="-122"/>
                <a:ea typeface="黑体" panose="02010609060101010101" charset="-122"/>
              </a:rPr>
              <a:t>千米</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p:txBody>
      </p:sp>
      <p:grpSp>
        <p:nvGrpSpPr>
          <p:cNvPr id="3" name="组合 2"/>
          <p:cNvGrpSpPr/>
          <p:nvPr/>
        </p:nvGrpSpPr>
        <p:grpSpPr>
          <a:xfrm>
            <a:off x="1847232" y="177736"/>
            <a:ext cx="1997710" cy="612775"/>
            <a:chOff x="3590568" y="400194"/>
            <a:chExt cx="5213316" cy="1031890"/>
          </a:xfrm>
        </p:grpSpPr>
        <p:grpSp>
          <p:nvGrpSpPr>
            <p:cNvPr id="13314" name="组合 21"/>
            <p:cNvGrpSpPr/>
            <p:nvPr/>
          </p:nvGrpSpPr>
          <p:grpSpPr>
            <a:xfrm>
              <a:off x="3590568" y="400194"/>
              <a:ext cx="5213316" cy="1031890"/>
              <a:chOff x="7038412" y="5298115"/>
              <a:chExt cx="3099874" cy="517828"/>
            </a:xfrm>
          </p:grpSpPr>
          <p:grpSp>
            <p:nvGrpSpPr>
              <p:cNvPr id="4" name="组合 3"/>
              <p:cNvGrpSpPr/>
              <p:nvPr/>
            </p:nvGrpSpPr>
            <p:grpSpPr>
              <a:xfrm>
                <a:off x="7038412" y="5298115"/>
                <a:ext cx="3099874" cy="517828"/>
                <a:chOff x="5718131" y="5650928"/>
                <a:chExt cx="4596458" cy="767829"/>
              </a:xfrm>
            </p:grpSpPr>
            <p:sp>
              <p:nvSpPr>
                <p:cNvPr id="5" name="圆角矩形 4"/>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sp>
              <p:nvSpPr>
                <p:cNvPr id="7" name="圆角矩形 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grpSp>
          <p:sp>
            <p:nvSpPr>
              <p:cNvPr id="8" name="TextBox 19"/>
              <p:cNvSpPr txBox="1"/>
              <p:nvPr/>
            </p:nvSpPr>
            <p:spPr>
              <a:xfrm>
                <a:off x="7752953" y="5433395"/>
                <a:ext cx="278798" cy="213571"/>
              </a:xfrm>
              <a:prstGeom prst="rect">
                <a:avLst/>
              </a:prstGeom>
              <a:noFill/>
            </p:spPr>
            <p:txBody>
              <a:bodyPr wrap="square" rtlCol="0">
                <a:spAutoFit/>
              </a:bodyPr>
              <a:p>
                <a:pPr fontAlgn="auto"/>
                <a:endParaRPr lang="zh-CN" altLang="en-US" sz="1050" noProof="1">
                  <a:solidFill>
                    <a:schemeClr val="bg1"/>
                  </a:solidFill>
                  <a:latin typeface="微软雅黑" panose="020B0503020204020204" charset="-122"/>
                  <a:ea typeface="微软雅黑" panose="020B0503020204020204" charset="-122"/>
                </a:endParaRPr>
              </a:p>
            </p:txBody>
          </p:sp>
        </p:grpSp>
        <p:sp>
          <p:nvSpPr>
            <p:cNvPr id="13317" name="矩形 22"/>
            <p:cNvSpPr/>
            <p:nvPr/>
          </p:nvSpPr>
          <p:spPr>
            <a:xfrm>
              <a:off x="4219481" y="474234"/>
              <a:ext cx="4283494" cy="878978"/>
            </a:xfrm>
            <a:prstGeom prst="rect">
              <a:avLst/>
            </a:prstGeom>
            <a:noFill/>
            <a:ln w="9525">
              <a:noFill/>
            </a:ln>
          </p:spPr>
          <p:txBody>
            <a:bodyPr wrap="square" anchor="t">
              <a:spAutoFit/>
            </a:bodyPr>
            <a:p>
              <a:r>
                <a:rPr lang="zh-CN" altLang="en-US" sz="2800" dirty="0">
                  <a:solidFill>
                    <a:schemeClr val="bg1"/>
                  </a:solidFill>
                  <a:latin typeface="造字工房悦黑（非商用）常规体" pitchFamily="2" charset="-122"/>
                  <a:ea typeface="造字工房悦黑（非商用）常规体" pitchFamily="2" charset="-122"/>
                </a:rPr>
                <a:t>讲授新课</a:t>
              </a:r>
              <a:endParaRPr lang="zh-CN" altLang="en-US" sz="2800" dirty="0">
                <a:solidFill>
                  <a:schemeClr val="bg1"/>
                </a:solidFill>
                <a:latin typeface="造字工房悦黑（非商用）常规体" pitchFamily="2" charset="-122"/>
                <a:ea typeface="造字工房悦黑（非商用）常规体" pitchFamily="2" charset="-122"/>
              </a:endParaRPr>
            </a:p>
          </p:txBody>
        </p:sp>
      </p:grpSp>
      <p:sp>
        <p:nvSpPr>
          <p:cNvPr id="9" name="文本框 8"/>
          <p:cNvSpPr txBox="1"/>
          <p:nvPr/>
        </p:nvSpPr>
        <p:spPr>
          <a:xfrm>
            <a:off x="1903144" y="865669"/>
            <a:ext cx="5284470" cy="460375"/>
          </a:xfrm>
          <a:prstGeom prst="rect">
            <a:avLst/>
          </a:prstGeom>
          <a:solidFill>
            <a:srgbClr val="00B050"/>
          </a:solidFill>
        </p:spPr>
        <p:txBody>
          <a:bodyPr wrap="square" rtlCol="0">
            <a:spAutoFit/>
          </a:bodyPr>
          <a:p>
            <a:r>
              <a:rPr lang="en-US" altLang="zh-CN" sz="2400" b="1" dirty="0" smtClean="0">
                <a:solidFill>
                  <a:schemeClr val="bg1"/>
                </a:solidFill>
                <a:latin typeface="华文宋体" panose="02010600040101010101" charset="-122"/>
                <a:ea typeface="华文宋体" panose="02010600040101010101" charset="-122"/>
                <a:sym typeface="宋体" panose="02010600030101010101" pitchFamily="2" charset="-122"/>
              </a:rPr>
              <a:t>2.</a:t>
            </a:r>
            <a:r>
              <a:rPr lang="zh-CN" altLang="en-US" sz="2400" b="1" dirty="0" smtClean="0">
                <a:solidFill>
                  <a:schemeClr val="bg1"/>
                </a:solidFill>
                <a:latin typeface="华文宋体" panose="02010600040101010101" charset="-122"/>
                <a:ea typeface="华文宋体" panose="02010600040101010101" charset="-122"/>
                <a:sym typeface="宋体" panose="02010600030101010101" pitchFamily="2" charset="-122"/>
              </a:rPr>
              <a:t>还原用科学记数法表示的数</a:t>
            </a:r>
            <a:endParaRPr lang="zh-CN" altLang="en-US" sz="2400" b="1" dirty="0" smtClean="0">
              <a:solidFill>
                <a:schemeClr val="bg1"/>
              </a:solidFill>
              <a:latin typeface="华文宋体" panose="02010600040101010101" charset="-122"/>
              <a:ea typeface="华文宋体" panose="02010600040101010101" charset="-122"/>
              <a:sym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文本框 1"/>
          <p:cNvSpPr txBox="1"/>
          <p:nvPr/>
        </p:nvSpPr>
        <p:spPr>
          <a:xfrm>
            <a:off x="2268538" y="1390650"/>
            <a:ext cx="4156075" cy="521970"/>
          </a:xfrm>
          <a:prstGeom prst="rect">
            <a:avLst/>
          </a:prstGeom>
          <a:noFill/>
          <a:ln w="9525">
            <a:noFill/>
          </a:ln>
        </p:spPr>
        <p:txBody>
          <a:bodyPr wrap="square" anchor="t">
            <a:spAutoFit/>
          </a:bodyPr>
          <a:p>
            <a:r>
              <a:rPr lang="zh-CN" altLang="en-US" sz="2800" dirty="0">
                <a:solidFill>
                  <a:srgbClr val="FF0000"/>
                </a:solidFill>
                <a:latin typeface="黑体" panose="02010609060101010101" charset="-122"/>
                <a:ea typeface="黑体" panose="02010609060101010101" charset="-122"/>
                <a:sym typeface="Arial" panose="020B0604020202020204" pitchFamily="34" charset="0"/>
              </a:rPr>
              <a:t>解：</a:t>
            </a:r>
            <a:r>
              <a:rPr lang="en-US" altLang="zh-CN" sz="2800" dirty="0">
                <a:solidFill>
                  <a:srgbClr val="FF0000"/>
                </a:solidFill>
                <a:latin typeface="黑体" panose="02010609060101010101" charset="-122"/>
                <a:ea typeface="黑体" panose="02010609060101010101" charset="-122"/>
                <a:sym typeface="Arial" panose="020B0604020202020204" pitchFamily="34" charset="0"/>
              </a:rPr>
              <a:t>(1)6×10</a:t>
            </a:r>
            <a:r>
              <a:rPr lang="en-US" altLang="zh-CN" sz="2800" baseline="30000" dirty="0">
                <a:solidFill>
                  <a:srgbClr val="FF0000"/>
                </a:solidFill>
                <a:latin typeface="黑体" panose="02010609060101010101" charset="-122"/>
                <a:ea typeface="黑体" panose="02010609060101010101" charset="-122"/>
                <a:sym typeface="Arial" panose="020B0604020202020204" pitchFamily="34" charset="0"/>
              </a:rPr>
              <a:t>5</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=600 000</a:t>
            </a:r>
            <a:r>
              <a:rPr lang="zh-CN" altLang="en-US" sz="2800" dirty="0">
                <a:solidFill>
                  <a:srgbClr val="FF0000"/>
                </a:solidFill>
                <a:latin typeface="黑体" panose="02010609060101010101" charset="-122"/>
                <a:ea typeface="黑体" panose="02010609060101010101" charset="-122"/>
                <a:sym typeface="宋体" panose="02010600030101010101" pitchFamily="2" charset="-122"/>
              </a:rPr>
              <a:t>；</a:t>
            </a:r>
            <a:endParaRPr lang="zh-CN" altLang="en-US" sz="2800" dirty="0">
              <a:solidFill>
                <a:srgbClr val="FF0000"/>
              </a:solidFill>
              <a:latin typeface="黑体" panose="02010609060101010101" charset="-122"/>
              <a:ea typeface="黑体" panose="02010609060101010101" charset="-122"/>
              <a:sym typeface="宋体" panose="02010600030101010101" pitchFamily="2" charset="-122"/>
            </a:endParaRPr>
          </a:p>
        </p:txBody>
      </p:sp>
      <p:sp>
        <p:nvSpPr>
          <p:cNvPr id="23555" name="文本框 2"/>
          <p:cNvSpPr txBox="1"/>
          <p:nvPr/>
        </p:nvSpPr>
        <p:spPr>
          <a:xfrm>
            <a:off x="2946400" y="2476500"/>
            <a:ext cx="4032250" cy="521970"/>
          </a:xfrm>
          <a:prstGeom prst="rect">
            <a:avLst/>
          </a:prstGeom>
          <a:noFill/>
          <a:ln w="9525">
            <a:noFill/>
          </a:ln>
        </p:spPr>
        <p:txBody>
          <a:bodyPr wrap="none" anchor="t">
            <a:spAutoFit/>
          </a:bodyPr>
          <a:p>
            <a:r>
              <a:rPr lang="en-US" altLang="zh-CN" sz="2800" dirty="0">
                <a:solidFill>
                  <a:srgbClr val="FF0000"/>
                </a:solidFill>
                <a:latin typeface="黑体" panose="02010609060101010101" charset="-122"/>
                <a:ea typeface="黑体" panose="02010609060101010101" charset="-122"/>
                <a:sym typeface="Arial" panose="020B0604020202020204" pitchFamily="34" charset="0"/>
              </a:rPr>
              <a:t>(3)1.7×10</a:t>
            </a:r>
            <a:r>
              <a:rPr lang="en-US" altLang="zh-CN" sz="2800" baseline="30000" dirty="0">
                <a:solidFill>
                  <a:srgbClr val="FF0000"/>
                </a:solidFill>
                <a:latin typeface="黑体" panose="02010609060101010101" charset="-122"/>
                <a:ea typeface="黑体" panose="02010609060101010101" charset="-122"/>
                <a:sym typeface="Arial" panose="020B0604020202020204" pitchFamily="34" charset="0"/>
              </a:rPr>
              <a:t>7</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=17 000 000</a:t>
            </a:r>
            <a:endParaRPr lang="zh-CN" altLang="en-US" sz="2800" dirty="0">
              <a:latin typeface="Arial" panose="020B0604020202020204" pitchFamily="34" charset="0"/>
              <a:ea typeface="宋体" panose="02010600030101010101" pitchFamily="2" charset="-122"/>
            </a:endParaRPr>
          </a:p>
        </p:txBody>
      </p:sp>
      <p:sp>
        <p:nvSpPr>
          <p:cNvPr id="23556" name="文本框 3"/>
          <p:cNvSpPr txBox="1"/>
          <p:nvPr/>
        </p:nvSpPr>
        <p:spPr>
          <a:xfrm>
            <a:off x="2951163" y="1949450"/>
            <a:ext cx="5570220" cy="521970"/>
          </a:xfrm>
          <a:prstGeom prst="rect">
            <a:avLst/>
          </a:prstGeom>
          <a:noFill/>
          <a:ln w="9525">
            <a:noFill/>
          </a:ln>
        </p:spPr>
        <p:txBody>
          <a:bodyPr wrap="none" anchor="t">
            <a:spAutoFit/>
          </a:bodyPr>
          <a:p>
            <a:r>
              <a:rPr lang="en-US" altLang="zh-CN" sz="2800" dirty="0">
                <a:solidFill>
                  <a:srgbClr val="FF0000"/>
                </a:solidFill>
                <a:latin typeface="黑体" panose="02010609060101010101" charset="-122"/>
                <a:ea typeface="黑体" panose="02010609060101010101" charset="-122"/>
                <a:sym typeface="Arial" panose="020B0604020202020204" pitchFamily="34" charset="0"/>
              </a:rPr>
              <a:t>(2)1.22×10</a:t>
            </a:r>
            <a:r>
              <a:rPr lang="en-US" altLang="zh-CN" sz="2800" baseline="30000" dirty="0">
                <a:solidFill>
                  <a:srgbClr val="FF0000"/>
                </a:solidFill>
                <a:latin typeface="黑体" panose="02010609060101010101" charset="-122"/>
                <a:ea typeface="黑体" panose="02010609060101010101" charset="-122"/>
                <a:sym typeface="Arial" panose="020B0604020202020204" pitchFamily="34" charset="0"/>
              </a:rPr>
              <a:t>11</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=122 000 000 000</a:t>
            </a:r>
            <a:r>
              <a:rPr lang="zh-CN" altLang="en-US" sz="2800" dirty="0">
                <a:solidFill>
                  <a:srgbClr val="FF0000"/>
                </a:solidFill>
                <a:latin typeface="黑体" panose="02010609060101010101" charset="-122"/>
                <a:ea typeface="黑体" panose="02010609060101010101" charset="-122"/>
                <a:sym typeface="宋体" panose="02010600030101010101" pitchFamily="2" charset="-122"/>
              </a:rPr>
              <a:t>；</a:t>
            </a:r>
            <a:endParaRPr lang="zh-CN" altLang="en-US" sz="2800" dirty="0">
              <a:latin typeface="Arial" panose="020B0604020202020204" pitchFamily="34" charset="0"/>
              <a:ea typeface="宋体" panose="02010600030101010101" pitchFamily="2" charset="-122"/>
            </a:endParaRPr>
          </a:p>
        </p:txBody>
      </p:sp>
      <p:sp>
        <p:nvSpPr>
          <p:cNvPr id="23557" name="Text Box 2"/>
          <p:cNvSpPr txBox="1"/>
          <p:nvPr/>
        </p:nvSpPr>
        <p:spPr>
          <a:xfrm>
            <a:off x="2233613" y="3316288"/>
            <a:ext cx="7872412" cy="1383665"/>
          </a:xfrm>
          <a:prstGeom prst="rect">
            <a:avLst/>
          </a:prstGeom>
          <a:noFill/>
          <a:ln w="9525">
            <a:noFill/>
          </a:ln>
        </p:spPr>
        <p:txBody>
          <a:bodyPr wrap="square" anchor="t">
            <a:spAutoFit/>
          </a:bodyPr>
          <a:p>
            <a:pPr>
              <a:lnSpc>
                <a:spcPct val="150000"/>
              </a:lnSpc>
            </a:pPr>
            <a:r>
              <a:rPr lang="zh-CN" altLang="en-US" sz="2800" dirty="0">
                <a:solidFill>
                  <a:srgbClr val="269999"/>
                </a:solidFill>
                <a:latin typeface="黑体" panose="02010609060101010101" charset="-122"/>
                <a:ea typeface="黑体" panose="02010609060101010101" charset="-122"/>
              </a:rPr>
              <a:t>归纳：</a:t>
            </a:r>
            <a:r>
              <a:rPr lang="zh-CN" altLang="en-US" sz="2800" dirty="0">
                <a:latin typeface="黑体" panose="02010609060101010101" charset="-122"/>
                <a:ea typeface="黑体" panose="02010609060101010101" charset="-122"/>
              </a:rPr>
              <a:t>反过来，</a:t>
            </a:r>
            <a:r>
              <a:rPr lang="zh-CN" altLang="en-US" sz="2800" dirty="0">
                <a:latin typeface="黑体" panose="02010609060101010101" charset="-122"/>
                <a:ea typeface="黑体" panose="02010609060101010101" charset="-122"/>
                <a:sym typeface="宋体" panose="02010600030101010101" pitchFamily="2" charset="-122"/>
              </a:rPr>
              <a:t>如果用科学记数法表示的数</a:t>
            </a:r>
            <a:r>
              <a:rPr lang="zh-CN" altLang="en-US" sz="2800" dirty="0">
                <a:latin typeface="黑体" panose="02010609060101010101" charset="-122"/>
                <a:ea typeface="黑体" panose="02010609060101010101" charset="-122"/>
                <a:sym typeface="Arial" panose="020B0604020202020204" pitchFamily="34" charset="0"/>
              </a:rPr>
              <a:t>10的指数是</a:t>
            </a:r>
            <a:r>
              <a:rPr lang="en-US" altLang="zh-CN" sz="2800" dirty="0">
                <a:latin typeface="黑体" panose="02010609060101010101" charset="-122"/>
                <a:ea typeface="黑体" panose="02010609060101010101" charset="-122"/>
                <a:sym typeface="Arial" panose="020B0604020202020204" pitchFamily="34" charset="0"/>
              </a:rPr>
              <a:t>n</a:t>
            </a:r>
            <a:r>
              <a:rPr lang="zh-CN" altLang="en-US" sz="2800" dirty="0">
                <a:latin typeface="黑体" panose="02010609060101010101" charset="-122"/>
                <a:ea typeface="黑体" panose="02010609060101010101" charset="-122"/>
              </a:rPr>
              <a:t>，那么原数有</a:t>
            </a:r>
            <a:r>
              <a:rPr lang="en-US" altLang="zh-CN" sz="2800" dirty="0">
                <a:latin typeface="黑体" panose="02010609060101010101" charset="-122"/>
                <a:ea typeface="黑体" panose="02010609060101010101" charset="-122"/>
              </a:rPr>
              <a:t>n+1</a:t>
            </a:r>
            <a:r>
              <a:rPr lang="zh-CN" altLang="en-US" sz="2800" dirty="0">
                <a:latin typeface="黑体" panose="02010609060101010101" charset="-122"/>
                <a:ea typeface="黑体" panose="02010609060101010101" charset="-122"/>
              </a:rPr>
              <a:t>位整数位</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p:cTn id="19" dur="500" fill="hold"/>
                                        <p:tgtEl>
                                          <p:spTgt spid="23557"/>
                                        </p:tgtEl>
                                        <p:attrNameLst>
                                          <p:attrName>ppt_x</p:attrName>
                                        </p:attrNameLst>
                                      </p:cBhvr>
                                      <p:tavLst>
                                        <p:tav tm="0">
                                          <p:val>
                                            <p:strVal val="0-#ppt_w/2"/>
                                          </p:val>
                                        </p:tav>
                                        <p:tav tm="100000">
                                          <p:val>
                                            <p:strVal val="#ppt_x"/>
                                          </p:val>
                                        </p:tav>
                                      </p:tavLst>
                                    </p:anim>
                                    <p:anim calcmode="lin" valueType="num">
                                      <p:cBhvr>
                                        <p:cTn id="20" dur="500" fill="hold"/>
                                        <p:tgtEl>
                                          <p:spTgt spid="235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6" grpId="0"/>
      <p:bldP spid="2355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8" name="文本框 1"/>
          <p:cNvSpPr txBox="1"/>
          <p:nvPr/>
        </p:nvSpPr>
        <p:spPr>
          <a:xfrm>
            <a:off x="2470150" y="1920875"/>
            <a:ext cx="5918200" cy="2030095"/>
          </a:xfrm>
          <a:prstGeom prst="rect">
            <a:avLst/>
          </a:prstGeom>
          <a:noFill/>
          <a:ln w="9525">
            <a:noFill/>
          </a:ln>
        </p:spPr>
        <p:txBody>
          <a:bodyPr anchor="t">
            <a:spAutoFit/>
          </a:bodyPr>
          <a:p>
            <a:pPr marL="342900" indent="-342900">
              <a:lnSpc>
                <a:spcPct val="150000"/>
              </a:lnSpc>
            </a:pPr>
            <a:r>
              <a:rPr lang="en-US" altLang="zh-CN" sz="2400" dirty="0">
                <a:latin typeface="黑体" panose="02010609060101010101" charset="-122"/>
                <a:ea typeface="黑体" panose="02010609060101010101" charset="-122"/>
                <a:sym typeface="宋体" panose="02010600030101010101" pitchFamily="2" charset="-122"/>
              </a:rPr>
              <a:t>  </a:t>
            </a:r>
            <a:r>
              <a:rPr lang="en-US" altLang="zh-CN" sz="2800" dirty="0">
                <a:latin typeface="黑体" panose="02010609060101010101" charset="-122"/>
                <a:ea typeface="黑体" panose="02010609060101010101" charset="-122"/>
                <a:sym typeface="宋体" panose="02010600030101010101" pitchFamily="2" charset="-122"/>
              </a:rPr>
              <a:t> 6.74×10</a:t>
            </a:r>
            <a:r>
              <a:rPr lang="en-US" altLang="zh-CN" sz="2800" baseline="30000" dirty="0">
                <a:latin typeface="黑体" panose="02010609060101010101" charset="-122"/>
                <a:ea typeface="黑体" panose="02010609060101010101" charset="-122"/>
                <a:sym typeface="宋体" panose="02010600030101010101" pitchFamily="2" charset="-122"/>
              </a:rPr>
              <a:t>5</a:t>
            </a:r>
            <a:r>
              <a:rPr lang="zh-CN" altLang="en-US" sz="2800" dirty="0">
                <a:latin typeface="黑体" panose="02010609060101010101" charset="-122"/>
                <a:ea typeface="黑体" panose="02010609060101010101" charset="-122"/>
                <a:sym typeface="宋体" panose="02010600030101010101" pitchFamily="2" charset="-122"/>
              </a:rPr>
              <a:t>的原数有</a:t>
            </a:r>
            <a:r>
              <a:rPr lang="en-US" altLang="zh-CN" sz="2800" dirty="0">
                <a:latin typeface="黑体" panose="02010609060101010101" charset="-122"/>
                <a:ea typeface="黑体" panose="02010609060101010101" charset="-122"/>
                <a:sym typeface="宋体" panose="02010600030101010101" pitchFamily="2" charset="-122"/>
              </a:rPr>
              <a:t>____</a:t>
            </a:r>
            <a:r>
              <a:rPr lang="zh-CN" altLang="en-US" sz="2800" dirty="0">
                <a:latin typeface="黑体" panose="02010609060101010101" charset="-122"/>
                <a:ea typeface="黑体" panose="02010609060101010101" charset="-122"/>
                <a:sym typeface="宋体" panose="02010600030101010101" pitchFamily="2" charset="-122"/>
              </a:rPr>
              <a:t>位整数；</a:t>
            </a:r>
            <a:endParaRPr lang="zh-CN" altLang="en-US" sz="2800" dirty="0">
              <a:latin typeface="黑体" panose="02010609060101010101" charset="-122"/>
              <a:ea typeface="黑体" panose="02010609060101010101" charset="-122"/>
            </a:endParaRPr>
          </a:p>
          <a:p>
            <a:pPr marL="342900" indent="-342900">
              <a:lnSpc>
                <a:spcPct val="150000"/>
              </a:lnSpc>
            </a:pPr>
            <a:r>
              <a:rPr lang="zh-CN" altLang="en-US" sz="2800" dirty="0">
                <a:latin typeface="黑体" panose="02010609060101010101" charset="-122"/>
                <a:ea typeface="黑体" panose="02010609060101010101" charset="-122"/>
                <a:sym typeface="宋体" panose="02010600030101010101" pitchFamily="2" charset="-122"/>
              </a:rPr>
              <a:t>   </a:t>
            </a:r>
            <a:r>
              <a:rPr lang="en-US" altLang="zh-CN" sz="2800" dirty="0">
                <a:latin typeface="黑体" panose="02010609060101010101" charset="-122"/>
                <a:ea typeface="黑体" panose="02010609060101010101" charset="-122"/>
                <a:sym typeface="宋体" panose="02010600030101010101" pitchFamily="2" charset="-122"/>
              </a:rPr>
              <a:t>3.251×10</a:t>
            </a:r>
            <a:r>
              <a:rPr lang="en-US" altLang="zh-CN" sz="2800" baseline="30000" dirty="0">
                <a:latin typeface="黑体" panose="02010609060101010101" charset="-122"/>
                <a:ea typeface="黑体" panose="02010609060101010101" charset="-122"/>
                <a:sym typeface="宋体" panose="02010600030101010101" pitchFamily="2" charset="-122"/>
              </a:rPr>
              <a:t>7</a:t>
            </a:r>
            <a:r>
              <a:rPr lang="zh-CN" altLang="en-US" sz="2800" dirty="0">
                <a:latin typeface="黑体" panose="02010609060101010101" charset="-122"/>
                <a:ea typeface="黑体" panose="02010609060101010101" charset="-122"/>
                <a:sym typeface="宋体" panose="02010600030101010101" pitchFamily="2" charset="-122"/>
              </a:rPr>
              <a:t>原数有</a:t>
            </a:r>
            <a:r>
              <a:rPr lang="en-US" altLang="zh-CN" sz="2800" dirty="0">
                <a:latin typeface="黑体" panose="02010609060101010101" charset="-122"/>
                <a:ea typeface="黑体" panose="02010609060101010101" charset="-122"/>
                <a:sym typeface="宋体" panose="02010600030101010101" pitchFamily="2" charset="-122"/>
              </a:rPr>
              <a:t>____</a:t>
            </a:r>
            <a:r>
              <a:rPr lang="zh-CN" altLang="en-US" sz="2800" dirty="0">
                <a:latin typeface="黑体" panose="02010609060101010101" charset="-122"/>
                <a:ea typeface="黑体" panose="02010609060101010101" charset="-122"/>
                <a:sym typeface="宋体" panose="02010600030101010101" pitchFamily="2" charset="-122"/>
              </a:rPr>
              <a:t>位整数；</a:t>
            </a:r>
            <a:endParaRPr lang="zh-CN" altLang="en-US" sz="2800" dirty="0">
              <a:latin typeface="黑体" panose="02010609060101010101" charset="-122"/>
              <a:ea typeface="黑体" panose="02010609060101010101" charset="-122"/>
            </a:endParaRPr>
          </a:p>
          <a:p>
            <a:pPr marL="342900" indent="-342900">
              <a:lnSpc>
                <a:spcPct val="150000"/>
              </a:lnSpc>
            </a:pPr>
            <a:r>
              <a:rPr lang="zh-CN" altLang="en-US" sz="2800" dirty="0">
                <a:latin typeface="黑体" panose="02010609060101010101" charset="-122"/>
                <a:ea typeface="黑体" panose="02010609060101010101" charset="-122"/>
                <a:sym typeface="宋体" panose="02010600030101010101" pitchFamily="2" charset="-122"/>
              </a:rPr>
              <a:t>   </a:t>
            </a:r>
            <a:r>
              <a:rPr lang="en-US" altLang="zh-CN" sz="2800" dirty="0">
                <a:latin typeface="黑体" panose="02010609060101010101" charset="-122"/>
                <a:ea typeface="黑体" panose="02010609060101010101" charset="-122"/>
                <a:sym typeface="宋体" panose="02010600030101010101" pitchFamily="2" charset="-122"/>
              </a:rPr>
              <a:t>9.6104×10</a:t>
            </a:r>
            <a:r>
              <a:rPr lang="en-US" altLang="zh-CN" sz="2800" baseline="30000" dirty="0">
                <a:latin typeface="黑体" panose="02010609060101010101" charset="-122"/>
                <a:ea typeface="黑体" panose="02010609060101010101" charset="-122"/>
                <a:sym typeface="宋体" panose="02010600030101010101" pitchFamily="2" charset="-122"/>
              </a:rPr>
              <a:t>12</a:t>
            </a:r>
            <a:r>
              <a:rPr lang="zh-CN" altLang="en-US" sz="2800" dirty="0">
                <a:latin typeface="黑体" panose="02010609060101010101" charset="-122"/>
                <a:ea typeface="黑体" panose="02010609060101010101" charset="-122"/>
                <a:sym typeface="宋体" panose="02010600030101010101" pitchFamily="2" charset="-122"/>
              </a:rPr>
              <a:t>原数有</a:t>
            </a:r>
            <a:r>
              <a:rPr lang="en-US" altLang="zh-CN" sz="2800" dirty="0">
                <a:latin typeface="黑体" panose="02010609060101010101" charset="-122"/>
                <a:ea typeface="黑体" panose="02010609060101010101" charset="-122"/>
                <a:sym typeface="宋体" panose="02010600030101010101" pitchFamily="2" charset="-122"/>
              </a:rPr>
              <a:t>____</a:t>
            </a:r>
            <a:r>
              <a:rPr lang="zh-CN" altLang="en-US" sz="2800" dirty="0">
                <a:latin typeface="黑体" panose="02010609060101010101" charset="-122"/>
                <a:ea typeface="黑体" panose="02010609060101010101" charset="-122"/>
                <a:sym typeface="宋体" panose="02010600030101010101" pitchFamily="2" charset="-122"/>
              </a:rPr>
              <a:t>位整数</a:t>
            </a:r>
            <a:r>
              <a:rPr lang="en-US" altLang="zh-CN" sz="2800" dirty="0">
                <a:latin typeface="黑体" panose="02010609060101010101" charset="-122"/>
                <a:ea typeface="黑体" panose="02010609060101010101" charset="-122"/>
                <a:sym typeface="宋体" panose="02010600030101010101" pitchFamily="2" charset="-122"/>
              </a:rPr>
              <a:t>.</a:t>
            </a:r>
            <a:endParaRPr lang="en-US" altLang="zh-CN" sz="2800" dirty="0">
              <a:latin typeface="黑体" panose="02010609060101010101" charset="-122"/>
              <a:ea typeface="黑体" panose="02010609060101010101" charset="-122"/>
              <a:sym typeface="宋体" panose="02010600030101010101" pitchFamily="2" charset="-122"/>
            </a:endParaRPr>
          </a:p>
        </p:txBody>
      </p:sp>
      <p:sp>
        <p:nvSpPr>
          <p:cNvPr id="24579" name="圆角矩形 31"/>
          <p:cNvSpPr/>
          <p:nvPr/>
        </p:nvSpPr>
        <p:spPr>
          <a:xfrm>
            <a:off x="2168525" y="1192213"/>
            <a:ext cx="1366838" cy="477837"/>
          </a:xfrm>
          <a:prstGeom prst="roundRect">
            <a:avLst>
              <a:gd name="adj" fmla="val 16667"/>
            </a:avLst>
          </a:prstGeom>
          <a:solidFill>
            <a:srgbClr val="FFFFD9"/>
          </a:solidFill>
          <a:ln w="25400" cap="flat" cmpd="sng">
            <a:solidFill>
              <a:schemeClr val="accent2"/>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填一填</a:t>
            </a:r>
            <a:endParaRPr lang="zh-CN" altLang="en-US" sz="2400" b="1" dirty="0">
              <a:latin typeface="微软雅黑" panose="020B0503020204020204" charset="-122"/>
              <a:ea typeface="微软雅黑" panose="020B0503020204020204" charset="-122"/>
            </a:endParaRPr>
          </a:p>
        </p:txBody>
      </p:sp>
      <p:sp>
        <p:nvSpPr>
          <p:cNvPr id="24580" name="文本框 2"/>
          <p:cNvSpPr txBox="1"/>
          <p:nvPr/>
        </p:nvSpPr>
        <p:spPr>
          <a:xfrm>
            <a:off x="6122988" y="2017713"/>
            <a:ext cx="404812" cy="521970"/>
          </a:xfrm>
          <a:prstGeom prst="rect">
            <a:avLst/>
          </a:prstGeom>
          <a:noFill/>
          <a:ln w="9525">
            <a:noFill/>
          </a:ln>
        </p:spPr>
        <p:txBody>
          <a:bodyPr anchor="t">
            <a:spAutoFit/>
          </a:bodyPr>
          <a:p>
            <a:r>
              <a:rPr lang="en-US" altLang="zh-CN" sz="2800" dirty="0">
                <a:solidFill>
                  <a:srgbClr val="FF0000"/>
                </a:solidFill>
                <a:latin typeface="黑体" panose="02010609060101010101" charset="-122"/>
                <a:ea typeface="黑体" panose="02010609060101010101" charset="-122"/>
              </a:rPr>
              <a:t>6</a:t>
            </a:r>
            <a:endParaRPr lang="en-US" altLang="zh-CN" sz="2800" dirty="0">
              <a:solidFill>
                <a:srgbClr val="FF0000"/>
              </a:solidFill>
              <a:latin typeface="黑体" panose="02010609060101010101" charset="-122"/>
              <a:ea typeface="黑体" panose="02010609060101010101" charset="-122"/>
            </a:endParaRPr>
          </a:p>
        </p:txBody>
      </p:sp>
      <p:sp>
        <p:nvSpPr>
          <p:cNvPr id="24581" name="文本框 3"/>
          <p:cNvSpPr txBox="1"/>
          <p:nvPr/>
        </p:nvSpPr>
        <p:spPr>
          <a:xfrm>
            <a:off x="6045200" y="2676525"/>
            <a:ext cx="406400" cy="521970"/>
          </a:xfrm>
          <a:prstGeom prst="rect">
            <a:avLst/>
          </a:prstGeom>
          <a:noFill/>
          <a:ln w="9525">
            <a:noFill/>
          </a:ln>
        </p:spPr>
        <p:txBody>
          <a:bodyPr anchor="t">
            <a:spAutoFit/>
          </a:bodyPr>
          <a:p>
            <a:r>
              <a:rPr lang="en-US" altLang="zh-CN" sz="2800" dirty="0">
                <a:solidFill>
                  <a:srgbClr val="FF0000"/>
                </a:solidFill>
                <a:latin typeface="黑体" panose="02010609060101010101" charset="-122"/>
                <a:ea typeface="黑体" panose="02010609060101010101" charset="-122"/>
              </a:rPr>
              <a:t>8</a:t>
            </a:r>
            <a:endParaRPr lang="en-US" altLang="zh-CN" sz="2800" dirty="0">
              <a:solidFill>
                <a:srgbClr val="FF0000"/>
              </a:solidFill>
              <a:latin typeface="黑体" panose="02010609060101010101" charset="-122"/>
              <a:ea typeface="黑体" panose="02010609060101010101" charset="-122"/>
            </a:endParaRPr>
          </a:p>
        </p:txBody>
      </p:sp>
      <p:sp>
        <p:nvSpPr>
          <p:cNvPr id="24582" name="文本框 4"/>
          <p:cNvSpPr txBox="1"/>
          <p:nvPr/>
        </p:nvSpPr>
        <p:spPr>
          <a:xfrm>
            <a:off x="6203950" y="3360738"/>
            <a:ext cx="573088" cy="521970"/>
          </a:xfrm>
          <a:prstGeom prst="rect">
            <a:avLst/>
          </a:prstGeom>
          <a:noFill/>
          <a:ln w="9525">
            <a:noFill/>
          </a:ln>
        </p:spPr>
        <p:txBody>
          <a:bodyPr anchor="t">
            <a:spAutoFit/>
          </a:bodyPr>
          <a:p>
            <a:r>
              <a:rPr lang="en-US" altLang="zh-CN" sz="2800" dirty="0">
                <a:solidFill>
                  <a:srgbClr val="FF0000"/>
                </a:solidFill>
                <a:latin typeface="黑体" panose="02010609060101010101" charset="-122"/>
                <a:ea typeface="黑体" panose="02010609060101010101" charset="-122"/>
              </a:rPr>
              <a:t>13</a:t>
            </a:r>
            <a:endParaRPr lang="en-US" altLang="zh-CN" sz="2800"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2"/>
                                        </p:tgtEl>
                                        <p:attrNameLst>
                                          <p:attrName>style.visibility</p:attrName>
                                        </p:attrNameLst>
                                      </p:cBhvr>
                                      <p:to>
                                        <p:strVal val="visible"/>
                                      </p:to>
                                    </p:set>
                                    <p:anim calcmode="lin" valueType="num">
                                      <p:cBhvr additive="base">
                                        <p:cTn id="7" dur="500" fill="hold"/>
                                        <p:tgtEl>
                                          <p:spTgt spid="24582"/>
                                        </p:tgtEl>
                                        <p:attrNameLst>
                                          <p:attrName>ppt_x</p:attrName>
                                        </p:attrNameLst>
                                      </p:cBhvr>
                                      <p:tavLst>
                                        <p:tav tm="0">
                                          <p:val>
                                            <p:strVal val="#ppt_x"/>
                                          </p:val>
                                        </p:tav>
                                        <p:tav tm="100000">
                                          <p:val>
                                            <p:strVal val="#ppt_x"/>
                                          </p:val>
                                        </p:tav>
                                      </p:tavLst>
                                    </p:anim>
                                    <p:anim calcmode="lin" valueType="num">
                                      <p:cBhvr additive="base">
                                        <p:cTn id="8" dur="500" fill="hold"/>
                                        <p:tgtEl>
                                          <p:spTgt spid="2458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581"/>
                                        </p:tgtEl>
                                        <p:attrNameLst>
                                          <p:attrName>style.visibility</p:attrName>
                                        </p:attrNameLst>
                                      </p:cBhvr>
                                      <p:to>
                                        <p:strVal val="visible"/>
                                      </p:to>
                                    </p:set>
                                    <p:anim calcmode="lin" valueType="num">
                                      <p:cBhvr additive="base">
                                        <p:cTn id="11" dur="500" fill="hold"/>
                                        <p:tgtEl>
                                          <p:spTgt spid="24581"/>
                                        </p:tgtEl>
                                        <p:attrNameLst>
                                          <p:attrName>ppt_x</p:attrName>
                                        </p:attrNameLst>
                                      </p:cBhvr>
                                      <p:tavLst>
                                        <p:tav tm="0">
                                          <p:val>
                                            <p:strVal val="#ppt_x"/>
                                          </p:val>
                                        </p:tav>
                                        <p:tav tm="100000">
                                          <p:val>
                                            <p:strVal val="#ppt_x"/>
                                          </p:val>
                                        </p:tav>
                                      </p:tavLst>
                                    </p:anim>
                                    <p:anim calcmode="lin" valueType="num">
                                      <p:cBhvr additive="base">
                                        <p:cTn id="12" dur="500" fill="hold"/>
                                        <p:tgtEl>
                                          <p:spTgt spid="2458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580"/>
                                        </p:tgtEl>
                                        <p:attrNameLst>
                                          <p:attrName>style.visibility</p:attrName>
                                        </p:attrNameLst>
                                      </p:cBhvr>
                                      <p:to>
                                        <p:strVal val="visible"/>
                                      </p:to>
                                    </p:set>
                                    <p:anim calcmode="lin" valueType="num">
                                      <p:cBhvr additive="base">
                                        <p:cTn id="15" dur="500" fill="hold"/>
                                        <p:tgtEl>
                                          <p:spTgt spid="24580"/>
                                        </p:tgtEl>
                                        <p:attrNameLst>
                                          <p:attrName>ppt_x</p:attrName>
                                        </p:attrNameLst>
                                      </p:cBhvr>
                                      <p:tavLst>
                                        <p:tav tm="0">
                                          <p:val>
                                            <p:strVal val="#ppt_x"/>
                                          </p:val>
                                        </p:tav>
                                        <p:tav tm="100000">
                                          <p:val>
                                            <p:strVal val="#ppt_x"/>
                                          </p:val>
                                        </p:tav>
                                      </p:tavLst>
                                    </p:anim>
                                    <p:anim calcmode="lin" valueType="num">
                                      <p:cBhvr additive="base">
                                        <p:cTn id="16"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p:bldP spid="2458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文本框 99"/>
          <p:cNvSpPr txBox="1"/>
          <p:nvPr/>
        </p:nvSpPr>
        <p:spPr>
          <a:xfrm>
            <a:off x="2019300" y="612775"/>
            <a:ext cx="8212138" cy="3969385"/>
          </a:xfrm>
          <a:prstGeom prst="rect">
            <a:avLst/>
          </a:prstGeom>
          <a:noFill/>
          <a:ln w="9525">
            <a:noFill/>
          </a:ln>
        </p:spPr>
        <p:txBody>
          <a:bodyPr wrap="square" anchor="t">
            <a:spAutoFit/>
          </a:bodyPr>
          <a:p>
            <a:pPr indent="0" fontAlgn="auto">
              <a:lnSpc>
                <a:spcPct val="150000"/>
              </a:lnSpc>
            </a:pP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kumimoji="1" lang="zh-CN" altLang="en-US"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例</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5</a:t>
            </a:r>
            <a:r>
              <a:rPr kumimoji="1" lang="en-US" altLang="zh-CN" sz="2800" dirty="0" smtClean="0">
                <a:solidFill>
                  <a:schemeClr val="accent6">
                    <a:lumMod val="75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dirty="0">
                <a:latin typeface="黑体" panose="02010609060101010101" charset="-122"/>
                <a:ea typeface="黑体" panose="02010609060101010101" charset="-122"/>
              </a:rPr>
              <a:t>废旧电池对环境的危害十分巨大，一粒纽扣电池能污染</a:t>
            </a:r>
            <a:r>
              <a:rPr lang="en-US" altLang="zh-CN" sz="2800" dirty="0">
                <a:latin typeface="黑体" panose="02010609060101010101" charset="-122"/>
                <a:ea typeface="黑体" panose="02010609060101010101" charset="-122"/>
              </a:rPr>
              <a:t>600</a:t>
            </a:r>
            <a:r>
              <a:rPr lang="zh-CN" altLang="en-US" sz="2800" dirty="0">
                <a:latin typeface="黑体" panose="02010609060101010101" charset="-122"/>
                <a:ea typeface="黑体" panose="02010609060101010101" charset="-122"/>
              </a:rPr>
              <a:t>立方米的水</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相当于一个人一生的饮水量</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．某班有</a:t>
            </a:r>
            <a:r>
              <a:rPr lang="en-US" altLang="zh-CN" sz="2800" dirty="0">
                <a:latin typeface="黑体" panose="02010609060101010101" charset="-122"/>
                <a:ea typeface="黑体" panose="02010609060101010101" charset="-122"/>
              </a:rPr>
              <a:t>50</a:t>
            </a:r>
            <a:r>
              <a:rPr lang="zh-CN" altLang="en-US" sz="2800" dirty="0">
                <a:latin typeface="黑体" panose="02010609060101010101" charset="-122"/>
                <a:ea typeface="黑体" panose="02010609060101010101" charset="-122"/>
              </a:rPr>
              <a:t>名学生，如果每名学生一年丢弃一粒纽扣电池，且都没有被回收，那么被该班学生一年丢弃的纽扣电池能污染的水量用科学记数法表示为</a:t>
            </a:r>
            <a:r>
              <a:rPr lang="en-US" altLang="zh-CN" sz="2800" dirty="0">
                <a:latin typeface="黑体" panose="02010609060101010101" charset="-122"/>
                <a:ea typeface="黑体" panose="02010609060101010101" charset="-122"/>
              </a:rPr>
              <a:t>__________</a:t>
            </a:r>
            <a:r>
              <a:rPr lang="zh-CN" altLang="en-US" sz="2800" dirty="0">
                <a:latin typeface="黑体" panose="02010609060101010101" charset="-122"/>
                <a:ea typeface="黑体" panose="02010609060101010101" charset="-122"/>
              </a:rPr>
              <a:t>立方米．</a:t>
            </a:r>
            <a:endParaRPr lang="zh-CN" altLang="en-US" sz="2800" dirty="0">
              <a:latin typeface="黑体" panose="02010609060101010101" charset="-122"/>
              <a:ea typeface="黑体" panose="02010609060101010101" charset="-122"/>
            </a:endParaRPr>
          </a:p>
        </p:txBody>
      </p:sp>
      <p:sp>
        <p:nvSpPr>
          <p:cNvPr id="25603" name="文本框 6"/>
          <p:cNvSpPr txBox="1"/>
          <p:nvPr/>
        </p:nvSpPr>
        <p:spPr>
          <a:xfrm>
            <a:off x="2760663" y="3948113"/>
            <a:ext cx="1187450" cy="521970"/>
          </a:xfrm>
          <a:prstGeom prst="rect">
            <a:avLst/>
          </a:prstGeom>
          <a:noFill/>
          <a:ln w="9525">
            <a:noFill/>
          </a:ln>
        </p:spPr>
        <p:txBody>
          <a:bodyPr wrap="none" anchor="t">
            <a:spAutoFit/>
          </a:bodyPr>
          <a:p>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3</a:t>
            </a:r>
            <a:r>
              <a:rPr lang="en-US" altLang="zh-CN" sz="2800" dirty="0">
                <a:solidFill>
                  <a:srgbClr val="FF0000"/>
                </a:solidFill>
                <a:latin typeface="黑体" panose="02010609060101010101" charset="-122"/>
                <a:ea typeface="黑体" panose="02010609060101010101" charset="-122"/>
              </a:rPr>
              <a:t>×10</a:t>
            </a:r>
            <a:r>
              <a:rPr lang="en-US" altLang="zh-CN" sz="2800" baseline="30000" dirty="0">
                <a:solidFill>
                  <a:srgbClr val="FF0000"/>
                </a:solidFill>
                <a:latin typeface="黑体" panose="02010609060101010101" charset="-122"/>
                <a:ea typeface="黑体" panose="02010609060101010101" charset="-122"/>
              </a:rPr>
              <a:t>4</a:t>
            </a:r>
            <a:endParaRPr lang="en-US" altLang="zh-CN" sz="2800" baseline="30000" dirty="0">
              <a:solidFill>
                <a:srgbClr val="FF0000"/>
              </a:solidFill>
              <a:latin typeface="黑体" panose="02010609060101010101" charset="-122"/>
              <a:ea typeface="黑体" panose="02010609060101010101" charset="-122"/>
            </a:endParaRPr>
          </a:p>
        </p:txBody>
      </p:sp>
      <p:sp>
        <p:nvSpPr>
          <p:cNvPr id="25604" name="文本框 1"/>
          <p:cNvSpPr txBox="1"/>
          <p:nvPr/>
        </p:nvSpPr>
        <p:spPr>
          <a:xfrm>
            <a:off x="2235200" y="4849813"/>
            <a:ext cx="6945313" cy="521970"/>
          </a:xfrm>
          <a:prstGeom prst="rect">
            <a:avLst/>
          </a:prstGeom>
          <a:noFill/>
          <a:ln w="9525">
            <a:noFill/>
          </a:ln>
        </p:spPr>
        <p:txBody>
          <a:bodyPr wrap="square" anchor="t">
            <a:spAutoFit/>
          </a:bodyPr>
          <a:p>
            <a:r>
              <a:rPr lang="zh-CN" altLang="en-US" sz="2800" dirty="0">
                <a:solidFill>
                  <a:srgbClr val="FF0000"/>
                </a:solidFill>
                <a:latin typeface="黑体" panose="02010609060101010101" charset="-122"/>
                <a:ea typeface="黑体" panose="02010609060101010101" charset="-122"/>
                <a:sym typeface="Arial" panose="020B0604020202020204" pitchFamily="34" charset="0"/>
              </a:rPr>
              <a:t>解析：</a:t>
            </a:r>
            <a:r>
              <a:rPr lang="en-US" altLang="zh-CN" sz="2800" dirty="0">
                <a:solidFill>
                  <a:srgbClr val="FF0000"/>
                </a:solidFill>
                <a:latin typeface="黑体" panose="02010609060101010101" charset="-122"/>
                <a:ea typeface="黑体" panose="02010609060101010101" charset="-122"/>
                <a:sym typeface="Arial" panose="020B0604020202020204" pitchFamily="34" charset="0"/>
              </a:rPr>
              <a:t>600×50</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=30 000=3</a:t>
            </a:r>
            <a:r>
              <a:rPr lang="en-US" altLang="zh-CN" sz="2800" dirty="0">
                <a:solidFill>
                  <a:srgbClr val="FF0000"/>
                </a:solidFill>
                <a:latin typeface="黑体" panose="02010609060101010101" charset="-122"/>
                <a:ea typeface="黑体" panose="02010609060101010101" charset="-122"/>
              </a:rPr>
              <a:t>×10</a:t>
            </a:r>
            <a:r>
              <a:rPr lang="en-US" altLang="zh-CN" sz="2800" baseline="30000" dirty="0">
                <a:solidFill>
                  <a:srgbClr val="FF0000"/>
                </a:solidFill>
                <a:latin typeface="黑体" panose="02010609060101010101" charset="-122"/>
                <a:ea typeface="黑体" panose="02010609060101010101" charset="-122"/>
              </a:rPr>
              <a:t>4</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2800" dirty="0">
                <a:solidFill>
                  <a:srgbClr val="FF0000"/>
                </a:solidFill>
                <a:latin typeface="黑体" panose="02010609060101010101" charset="-122"/>
                <a:ea typeface="黑体" panose="02010609060101010101" charset="-122"/>
              </a:rPr>
              <a:t>立方米</a:t>
            </a:r>
            <a:r>
              <a:rPr lang="en-US" altLang="zh-CN" sz="2800" dirty="0">
                <a:solidFill>
                  <a:srgbClr val="FF0000"/>
                </a:solidFill>
                <a:latin typeface="黑体" panose="02010609060101010101" charset="-122"/>
                <a:ea typeface="黑体" panose="02010609060101010101" charset="-122"/>
              </a:rPr>
              <a:t>)</a:t>
            </a:r>
            <a:endParaRPr lang="en-US" altLang="zh-CN" sz="2800"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p:cTn id="11" dur="500" fill="hold"/>
                                        <p:tgtEl>
                                          <p:spTgt spid="25603"/>
                                        </p:tgtEl>
                                        <p:attrNameLst>
                                          <p:attrName>ppt_x</p:attrName>
                                        </p:attrNameLst>
                                      </p:cBhvr>
                                      <p:tavLst>
                                        <p:tav tm="0">
                                          <p:val>
                                            <p:strVal val="#ppt_x"/>
                                          </p:val>
                                        </p:tav>
                                        <p:tav tm="100000">
                                          <p:val>
                                            <p:strVal val="#ppt_x"/>
                                          </p:val>
                                        </p:tav>
                                      </p:tavLst>
                                    </p:anim>
                                    <p:anim calcmode="lin" valueType="num">
                                      <p:cBhvr>
                                        <p:cTn id="12"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p:nvPr/>
        </p:nvCxnSpPr>
        <p:spPr>
          <a:xfrm>
            <a:off x="5224059" y="33199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726861"/>
            <a:ext cx="1859280" cy="598805"/>
          </a:xfrm>
          <a:prstGeom prst="rect">
            <a:avLst/>
          </a:prstGeom>
        </p:spPr>
        <p:txBody>
          <a:bodyPr wrap="none">
            <a:spAutoFit/>
          </a:bodyPr>
          <a:lstStyle/>
          <a:p>
            <a:r>
              <a:rPr lang="zh-CN" altLang="en-US" sz="3300" dirty="0" smtClean="0">
                <a:solidFill>
                  <a:schemeClr val="accent2"/>
                </a:solidFill>
                <a:latin typeface="造字工房悦黑（非商用）常规体" pitchFamily="2" charset="-122"/>
                <a:ea typeface="造字工房悦黑（非商用）常规体" pitchFamily="2" charset="-122"/>
              </a:rPr>
              <a:t>当堂练习</a:t>
            </a:r>
            <a:endParaRPr lang="zh-CN" altLang="en-US" sz="3300" dirty="0">
              <a:solidFill>
                <a:schemeClr val="accent2"/>
              </a:solidFill>
              <a:latin typeface="造字工房悦黑（非商用）常规体" pitchFamily="2" charset="-122"/>
              <a:ea typeface="造字工房悦黑（非商用）常规体" pitchFamily="2" charset="-122"/>
            </a:endParaRPr>
          </a:p>
        </p:txBody>
      </p:sp>
      <p:sp>
        <p:nvSpPr>
          <p:cNvPr id="47" name="矩形 46"/>
          <p:cNvSpPr/>
          <p:nvPr/>
        </p:nvSpPr>
        <p:spPr>
          <a:xfrm>
            <a:off x="522405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当堂反馈</a:t>
            </a:r>
            <a:endParaRPr lang="zh-CN" altLang="en-US" dirty="0" smtClean="0">
              <a:solidFill>
                <a:schemeClr val="tx1"/>
              </a:solidFill>
              <a:latin typeface="+mn-ea"/>
            </a:endParaRPr>
          </a:p>
        </p:txBody>
      </p:sp>
      <p:sp>
        <p:nvSpPr>
          <p:cNvPr id="48" name="矩形 47"/>
          <p:cNvSpPr/>
          <p:nvPr/>
        </p:nvSpPr>
        <p:spPr>
          <a:xfrm>
            <a:off x="6748321"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即学即用</a:t>
            </a:r>
            <a:endParaRPr lang="zh-CN" altLang="en-US" dirty="0" smtClean="0">
              <a:solidFill>
                <a:schemeClr val="tx1"/>
              </a:solidFill>
              <a:latin typeface="+mn-ea"/>
            </a:endParaRPr>
          </a:p>
        </p:txBody>
      </p:sp>
      <p:grpSp>
        <p:nvGrpSpPr>
          <p:cNvPr id="30" name="组合 29"/>
          <p:cNvGrpSpPr>
            <a:grpSpLocks noChangeAspect="1"/>
          </p:cNvGrpSpPr>
          <p:nvPr/>
        </p:nvGrpSpPr>
        <p:grpSpPr>
          <a:xfrm>
            <a:off x="3702496" y="2617997"/>
            <a:ext cx="1404000" cy="1404000"/>
            <a:chOff x="6839012" y="2446144"/>
            <a:chExt cx="1556194" cy="1556194"/>
          </a:xfrm>
        </p:grpSpPr>
        <p:grpSp>
          <p:nvGrpSpPr>
            <p:cNvPr id="31" name="组合 30"/>
            <p:cNvGrpSpPr/>
            <p:nvPr/>
          </p:nvGrpSpPr>
          <p:grpSpPr>
            <a:xfrm>
              <a:off x="6839012" y="2446144"/>
              <a:ext cx="1556194" cy="1556194"/>
              <a:chOff x="3154508" y="1821271"/>
              <a:chExt cx="2785107" cy="2785102"/>
            </a:xfrm>
          </p:grpSpPr>
          <p:sp>
            <p:nvSpPr>
              <p:cNvPr id="33"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endParaRPr lang="zh-CN" altLang="en-US" sz="1050">
                  <a:solidFill>
                    <a:prstClr val="black"/>
                  </a:solidFill>
                </a:endParaRPr>
              </a:p>
            </p:txBody>
          </p:sp>
          <p:sp>
            <p:nvSpPr>
              <p:cNvPr id="34"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endParaRPr lang="zh-CN" altLang="en-US" sz="1050" dirty="0">
                  <a:solidFill>
                    <a:prstClr val="black"/>
                  </a:solidFill>
                </a:endParaRPr>
              </a:p>
            </p:txBody>
          </p:sp>
        </p:grpSp>
        <p:sp>
          <p:nvSpPr>
            <p:cNvPr id="32"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68580" tIns="34290" rIns="68580" bIns="34290" numCol="1" anchor="t" anchorCtr="0" compatLnSpc="1"/>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600" fill="hold"/>
                                        <p:tgtEl>
                                          <p:spTgt spid="11"/>
                                        </p:tgtEl>
                                        <p:attrNameLst>
                                          <p:attrName>ppt_x</p:attrName>
                                        </p:attrNameLst>
                                      </p:cBhvr>
                                      <p:tavLst>
                                        <p:tav tm="0">
                                          <p:val>
                                            <p:strVal val="1+#ppt_w/2"/>
                                          </p:val>
                                        </p:tav>
                                        <p:tav tm="100000">
                                          <p:val>
                                            <p:strVal val="#ppt_x"/>
                                          </p:val>
                                        </p:tav>
                                      </p:tavLst>
                                    </p:anim>
                                    <p:anim calcmode="lin" valueType="num">
                                      <p:cBhvr additive="base">
                                        <p:cTn id="8" dur="6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8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280"/>
                            </p:stCondLst>
                            <p:childTnLst>
                              <p:par>
                                <p:cTn id="14" presetID="2" presetClass="entr" presetSubtype="4" decel="100000"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15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par>
                                <p:cTn id="22" presetID="2" presetClass="entr" presetSubtype="1" decel="10000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7" grpId="0"/>
      <p:bldP spid="4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1" name="组合 20"/>
          <p:cNvGrpSpPr/>
          <p:nvPr/>
        </p:nvGrpSpPr>
        <p:grpSpPr>
          <a:xfrm>
            <a:off x="1699895" y="290830"/>
            <a:ext cx="2261235" cy="706755"/>
            <a:chOff x="3590568" y="400194"/>
            <a:chExt cx="5213316" cy="1031890"/>
          </a:xfrm>
        </p:grpSpPr>
        <p:grpSp>
          <p:nvGrpSpPr>
            <p:cNvPr id="22" name="组合 21"/>
            <p:cNvGrpSpPr/>
            <p:nvPr/>
          </p:nvGrpSpPr>
          <p:grpSpPr>
            <a:xfrm>
              <a:off x="3590568" y="400194"/>
              <a:ext cx="5213316" cy="1031890"/>
              <a:chOff x="7038412" y="5298115"/>
              <a:chExt cx="3099874" cy="517828"/>
            </a:xfrm>
          </p:grpSpPr>
          <p:grpSp>
            <p:nvGrpSpPr>
              <p:cNvPr id="24" name="组合 23"/>
              <p:cNvGrpSpPr/>
              <p:nvPr/>
            </p:nvGrpSpPr>
            <p:grpSpPr>
              <a:xfrm>
                <a:off x="7038412" y="5298115"/>
                <a:ext cx="3099874" cy="517828"/>
                <a:chOff x="5718131" y="5650928"/>
                <a:chExt cx="4596458" cy="767829"/>
              </a:xfrm>
            </p:grpSpPr>
            <p:sp>
              <p:nvSpPr>
                <p:cNvPr id="26" name="圆角矩形 2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27" name="圆角矩形 2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grpSp>
          <p:sp>
            <p:nvSpPr>
              <p:cNvPr id="25" name="TextBox 19"/>
              <p:cNvSpPr txBox="1"/>
              <p:nvPr/>
            </p:nvSpPr>
            <p:spPr>
              <a:xfrm>
                <a:off x="7752953" y="5433395"/>
                <a:ext cx="278798" cy="185171"/>
              </a:xfrm>
              <a:prstGeom prst="rect">
                <a:avLst/>
              </a:prstGeom>
              <a:noFill/>
            </p:spPr>
            <p:txBody>
              <a:bodyPr wrap="square" rtlCol="0">
                <a:spAutoFit/>
              </a:bodyPr>
              <a:p>
                <a:endParaRPr lang="zh-CN" altLang="en-US" sz="1050" dirty="0">
                  <a:solidFill>
                    <a:schemeClr val="bg1"/>
                  </a:solidFill>
                  <a:latin typeface="微软雅黑" panose="020B0503020204020204" charset="-122"/>
                  <a:ea typeface="微软雅黑" panose="020B0503020204020204" charset="-122"/>
                </a:endParaRPr>
              </a:p>
            </p:txBody>
          </p:sp>
        </p:grpSp>
        <p:sp>
          <p:nvSpPr>
            <p:cNvPr id="2" name="矩形 1"/>
            <p:cNvSpPr/>
            <p:nvPr/>
          </p:nvSpPr>
          <p:spPr>
            <a:xfrm>
              <a:off x="4283863" y="505473"/>
              <a:ext cx="4283494" cy="807526"/>
            </a:xfrm>
            <a:prstGeom prst="rect">
              <a:avLst/>
            </a:prstGeom>
          </p:spPr>
          <p:txBody>
            <a:bodyPr wrap="square">
              <a:spAutoFit/>
            </a:bodyPr>
            <a:p>
              <a:r>
                <a:rPr lang="zh-CN" altLang="en-US" sz="3000" dirty="0" smtClean="0">
                  <a:solidFill>
                    <a:schemeClr val="bg1"/>
                  </a:solidFill>
                  <a:latin typeface="造字工房悦黑（非商用）常规体" pitchFamily="2" charset="-122"/>
                  <a:ea typeface="造字工房悦黑（非商用）常规体" pitchFamily="2" charset="-122"/>
                </a:rPr>
                <a:t>当堂练习</a:t>
              </a:r>
              <a:endParaRPr lang="zh-CN" altLang="en-US" sz="3000" dirty="0">
                <a:solidFill>
                  <a:schemeClr val="bg1"/>
                </a:solidFill>
                <a:latin typeface="造字工房悦黑（非商用）常规体" pitchFamily="2" charset="-122"/>
                <a:ea typeface="造字工房悦黑（非商用）常规体" pitchFamily="2" charset="-122"/>
              </a:endParaRPr>
            </a:p>
          </p:txBody>
        </p:sp>
      </p:grpSp>
      <p:sp>
        <p:nvSpPr>
          <p:cNvPr id="26626" name="文本占位符 65538"/>
          <p:cNvSpPr>
            <a:spLocks noGrp="1"/>
          </p:cNvSpPr>
          <p:nvPr/>
        </p:nvSpPr>
        <p:spPr>
          <a:xfrm>
            <a:off x="1803400" y="1050925"/>
            <a:ext cx="8229600" cy="1122363"/>
          </a:xfrm>
          <a:prstGeom prst="rect">
            <a:avLst/>
          </a:prstGeom>
          <a:noFill/>
          <a:ln w="9525">
            <a:noFill/>
          </a:ln>
        </p:spPr>
        <p:txBody>
          <a:bodyPr anchor="t"/>
          <a:p>
            <a:pPr marL="342900" indent="-342900" defTabSz="914400">
              <a:lnSpc>
                <a:spcPct val="150000"/>
              </a:lnSpc>
            </a:pPr>
            <a:r>
              <a:rPr lang="en-US" altLang="zh-CN" sz="2800" dirty="0">
                <a:latin typeface="黑体" panose="02010609060101010101" charset="-122"/>
                <a:ea typeface="黑体" panose="02010609060101010101" charset="-122"/>
              </a:rPr>
              <a:t>1</a:t>
            </a:r>
            <a:r>
              <a:rPr lang="zh-CN" altLang="en-US" sz="2800" dirty="0">
                <a:latin typeface="黑体" panose="02010609060101010101" charset="-122"/>
                <a:ea typeface="黑体" panose="02010609060101010101" charset="-122"/>
              </a:rPr>
              <a:t>．用科学记数法表示下列各数．</a:t>
            </a:r>
            <a:endParaRPr lang="zh-CN" altLang="en-US" sz="2800" dirty="0">
              <a:latin typeface="黑体" panose="02010609060101010101" charset="-122"/>
              <a:ea typeface="黑体" panose="02010609060101010101" charset="-122"/>
            </a:endParaRPr>
          </a:p>
          <a:p>
            <a:pPr marL="342900" indent="-342900" defTabSz="914400">
              <a:lnSpc>
                <a:spcPct val="150000"/>
              </a:lnSpc>
            </a:pPr>
            <a:r>
              <a:rPr lang="en-US" altLang="zh-CN" sz="2800" dirty="0">
                <a:latin typeface="黑体" panose="02010609060101010101" charset="-122"/>
                <a:ea typeface="黑体" panose="02010609060101010101" charset="-122"/>
              </a:rPr>
              <a:t>    80000        56000000       7400000</a:t>
            </a:r>
            <a:endParaRPr lang="en-US" altLang="zh-CN" sz="2800" dirty="0">
              <a:latin typeface="黑体" panose="02010609060101010101" charset="-122"/>
              <a:ea typeface="黑体" panose="02010609060101010101" charset="-122"/>
            </a:endParaRPr>
          </a:p>
          <a:p>
            <a:pPr marL="342900" indent="-342900" defTabSz="914400">
              <a:lnSpc>
                <a:spcPct val="150000"/>
              </a:lnSpc>
            </a:pP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    8×10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4           </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5.6×10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7            </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7.4×10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6</a:t>
            </a:r>
            <a:endPar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endParaRPr>
          </a:p>
          <a:p>
            <a:pPr marL="342900" indent="-342900" defTabSz="914400">
              <a:lnSpc>
                <a:spcPct val="150000"/>
              </a:lnSpc>
            </a:pPr>
            <a:endPar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endParaRPr>
          </a:p>
          <a:p>
            <a:pPr marL="342900" indent="-342900" defTabSz="914400">
              <a:lnSpc>
                <a:spcPct val="150000"/>
              </a:lnSpc>
            </a:pPr>
            <a:r>
              <a:rPr lang="en-US" altLang="zh-CN" sz="2800" dirty="0">
                <a:latin typeface="黑体" panose="02010609060101010101" charset="-122"/>
                <a:ea typeface="黑体" panose="02010609060101010101" charset="-122"/>
              </a:rPr>
              <a:t>2</a:t>
            </a:r>
            <a:r>
              <a:rPr lang="zh-CN" altLang="en-US" sz="2800" dirty="0">
                <a:latin typeface="黑体" panose="02010609060101010101" charset="-122"/>
                <a:ea typeface="黑体" panose="02010609060101010101" charset="-122"/>
              </a:rPr>
              <a:t>．下列用科学记数法表示的数，原来各是什么数？</a:t>
            </a:r>
            <a:endParaRPr lang="zh-CN" altLang="en-US" sz="2800" dirty="0">
              <a:latin typeface="黑体" panose="02010609060101010101" charset="-122"/>
              <a:ea typeface="黑体" panose="02010609060101010101" charset="-122"/>
            </a:endParaRPr>
          </a:p>
          <a:p>
            <a:pPr marL="342900" indent="-342900" defTabSz="914400">
              <a:lnSpc>
                <a:spcPct val="150000"/>
              </a:lnSpc>
            </a:pPr>
            <a:r>
              <a:rPr lang="en-US" altLang="zh-CN" sz="2800" dirty="0">
                <a:latin typeface="黑体" panose="02010609060101010101" charset="-122"/>
                <a:ea typeface="黑体" panose="02010609060101010101" charset="-122"/>
              </a:rPr>
              <a:t>   4×10</a:t>
            </a:r>
            <a:r>
              <a:rPr lang="en-US" altLang="zh-CN" sz="2800" baseline="30000" dirty="0">
                <a:latin typeface="黑体" panose="02010609060101010101" charset="-122"/>
                <a:ea typeface="黑体" panose="02010609060101010101" charset="-122"/>
              </a:rPr>
              <a:t>3     </a:t>
            </a:r>
            <a:r>
              <a:rPr lang="en-US" altLang="zh-CN" sz="2800" dirty="0">
                <a:latin typeface="黑体" panose="02010609060101010101" charset="-122"/>
                <a:ea typeface="黑体" panose="02010609060101010101" charset="-122"/>
              </a:rPr>
              <a:t> 8.5×10</a:t>
            </a:r>
            <a:r>
              <a:rPr lang="en-US" altLang="zh-CN" sz="2800" baseline="30000" dirty="0">
                <a:latin typeface="黑体" panose="02010609060101010101" charset="-122"/>
                <a:ea typeface="黑体" panose="02010609060101010101" charset="-122"/>
              </a:rPr>
              <a:t>6</a:t>
            </a:r>
            <a:r>
              <a:rPr lang="en-US" altLang="zh-CN" sz="2800" dirty="0">
                <a:latin typeface="黑体" panose="02010609060101010101" charset="-122"/>
                <a:ea typeface="黑体" panose="02010609060101010101" charset="-122"/>
              </a:rPr>
              <a:t>    7.04×10</a:t>
            </a:r>
            <a:r>
              <a:rPr lang="en-US" altLang="zh-CN" sz="2800" baseline="30000" dirty="0">
                <a:latin typeface="黑体" panose="02010609060101010101" charset="-122"/>
                <a:ea typeface="黑体" panose="02010609060101010101" charset="-122"/>
              </a:rPr>
              <a:t>5 </a:t>
            </a:r>
            <a:r>
              <a:rPr lang="en-US" altLang="zh-CN" sz="2800" dirty="0">
                <a:latin typeface="黑体" panose="02010609060101010101" charset="-122"/>
                <a:ea typeface="黑体" panose="02010609060101010101" charset="-122"/>
              </a:rPr>
              <a:t>  3.96×10</a:t>
            </a:r>
            <a:r>
              <a:rPr lang="en-US" altLang="zh-CN" sz="2800" baseline="30000" dirty="0">
                <a:latin typeface="黑体" panose="02010609060101010101" charset="-122"/>
                <a:ea typeface="黑体" panose="02010609060101010101" charset="-122"/>
              </a:rPr>
              <a:t>4</a:t>
            </a:r>
            <a:endParaRPr lang="en-US" altLang="zh-CN" sz="2800" baseline="30000" dirty="0">
              <a:latin typeface="黑体" panose="02010609060101010101" charset="-122"/>
              <a:ea typeface="黑体" panose="02010609060101010101" charset="-122"/>
            </a:endParaRPr>
          </a:p>
        </p:txBody>
      </p:sp>
      <p:sp>
        <p:nvSpPr>
          <p:cNvPr id="26628" name="文本框 2"/>
          <p:cNvSpPr txBox="1"/>
          <p:nvPr/>
        </p:nvSpPr>
        <p:spPr>
          <a:xfrm>
            <a:off x="2449513" y="4814888"/>
            <a:ext cx="894080" cy="521970"/>
          </a:xfrm>
          <a:prstGeom prst="rect">
            <a:avLst/>
          </a:prstGeom>
          <a:noFill/>
          <a:ln w="9525">
            <a:noFill/>
          </a:ln>
        </p:spPr>
        <p:txBody>
          <a:bodyPr wrap="none" anchor="t">
            <a:spAutoFit/>
          </a:bodyPr>
          <a:p>
            <a:r>
              <a:rPr lang="en-US" altLang="zh-CN" sz="2800" dirty="0">
                <a:solidFill>
                  <a:srgbClr val="FF0000"/>
                </a:solidFill>
                <a:latin typeface="黑体" panose="02010609060101010101" charset="-122"/>
                <a:ea typeface="黑体" panose="02010609060101010101" charset="-122"/>
                <a:sym typeface="Arial" panose="020B0604020202020204" pitchFamily="34" charset="0"/>
              </a:rPr>
              <a:t>4000</a:t>
            </a:r>
            <a:endParaRPr lang="en-US" altLang="zh-CN" sz="2800" dirty="0">
              <a:solidFill>
                <a:srgbClr val="FF0000"/>
              </a:solidFill>
              <a:latin typeface="黑体" panose="02010609060101010101" charset="-122"/>
              <a:ea typeface="黑体" panose="02010609060101010101" charset="-122"/>
              <a:sym typeface="Arial" panose="020B0604020202020204" pitchFamily="34" charset="0"/>
            </a:endParaRPr>
          </a:p>
        </p:txBody>
      </p:sp>
      <p:sp>
        <p:nvSpPr>
          <p:cNvPr id="26629" name="文本框 3"/>
          <p:cNvSpPr txBox="1"/>
          <p:nvPr/>
        </p:nvSpPr>
        <p:spPr>
          <a:xfrm>
            <a:off x="4141788" y="4814888"/>
            <a:ext cx="1427480" cy="521970"/>
          </a:xfrm>
          <a:prstGeom prst="rect">
            <a:avLst/>
          </a:prstGeom>
          <a:noFill/>
          <a:ln w="9525">
            <a:noFill/>
          </a:ln>
        </p:spPr>
        <p:txBody>
          <a:bodyPr wrap="none" anchor="t">
            <a:spAutoFit/>
          </a:bodyPr>
          <a:p>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8500000</a:t>
            </a:r>
            <a:endParaRPr lang="en-US" altLang="zh-CN" sz="2800" dirty="0">
              <a:solidFill>
                <a:srgbClr val="FF0000"/>
              </a:solidFill>
              <a:latin typeface="黑体" panose="02010609060101010101" charset="-122"/>
              <a:ea typeface="黑体" panose="02010609060101010101" charset="-122"/>
              <a:sym typeface="宋体" panose="02010600030101010101" pitchFamily="2" charset="-122"/>
            </a:endParaRPr>
          </a:p>
        </p:txBody>
      </p:sp>
      <p:sp>
        <p:nvSpPr>
          <p:cNvPr id="26630" name="文本框 4"/>
          <p:cNvSpPr txBox="1"/>
          <p:nvPr/>
        </p:nvSpPr>
        <p:spPr>
          <a:xfrm>
            <a:off x="6329363" y="4814888"/>
            <a:ext cx="1249680" cy="521970"/>
          </a:xfrm>
          <a:prstGeom prst="rect">
            <a:avLst/>
          </a:prstGeom>
          <a:noFill/>
          <a:ln w="9525">
            <a:noFill/>
          </a:ln>
        </p:spPr>
        <p:txBody>
          <a:bodyPr wrap="none" anchor="t">
            <a:spAutoFit/>
          </a:bodyPr>
          <a:p>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704000</a:t>
            </a:r>
            <a:endParaRPr lang="en-US" altLang="zh-CN" sz="2800" dirty="0">
              <a:solidFill>
                <a:srgbClr val="FF0000"/>
              </a:solidFill>
              <a:latin typeface="黑体" panose="02010609060101010101" charset="-122"/>
              <a:ea typeface="黑体" panose="02010609060101010101" charset="-122"/>
              <a:sym typeface="宋体" panose="02010600030101010101" pitchFamily="2" charset="-122"/>
            </a:endParaRPr>
          </a:p>
        </p:txBody>
      </p:sp>
      <p:sp>
        <p:nvSpPr>
          <p:cNvPr id="26631" name="文本框 5"/>
          <p:cNvSpPr txBox="1"/>
          <p:nvPr/>
        </p:nvSpPr>
        <p:spPr>
          <a:xfrm>
            <a:off x="8531225" y="4814888"/>
            <a:ext cx="1071880" cy="521970"/>
          </a:xfrm>
          <a:prstGeom prst="rect">
            <a:avLst/>
          </a:prstGeom>
          <a:noFill/>
          <a:ln w="9525">
            <a:noFill/>
          </a:ln>
        </p:spPr>
        <p:txBody>
          <a:bodyPr wrap="none" anchor="t">
            <a:spAutoFit/>
          </a:bodyPr>
          <a:p>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39600</a:t>
            </a:r>
            <a:endParaRPr lang="en-US" altLang="zh-CN" sz="2800" dirty="0">
              <a:solidFill>
                <a:srgbClr val="FF0000"/>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6626">
                                            <p:txEl>
                                              <p:charRg st="56" end="106"/>
                                            </p:txEl>
                                          </p:spTgt>
                                        </p:tgtEl>
                                        <p:attrNameLst>
                                          <p:attrName>style.visibility</p:attrName>
                                        </p:attrNameLst>
                                      </p:cBhvr>
                                      <p:to>
                                        <p:strVal val="visible"/>
                                      </p:to>
                                    </p:set>
                                    <p:animEffect transition="in" filter="dissolve">
                                      <p:cBhvr>
                                        <p:cTn id="7" dur="500"/>
                                        <p:tgtEl>
                                          <p:spTgt spid="26626">
                                            <p:txEl>
                                              <p:charRg st="56" end="10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6626">
                                            <p:txEl>
                                              <p:charRg st="131" end="176"/>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6628"/>
                                        </p:tgtEl>
                                        <p:attrNameLst>
                                          <p:attrName>style.visibility</p:attrName>
                                        </p:attrNameLst>
                                      </p:cBhvr>
                                      <p:to>
                                        <p:strVal val="visible"/>
                                      </p:to>
                                    </p:set>
                                    <p:anim calcmode="lin" valueType="num">
                                      <p:cBhvr additive="base">
                                        <p:cTn id="16" dur="500" fill="hold"/>
                                        <p:tgtEl>
                                          <p:spTgt spid="26628"/>
                                        </p:tgtEl>
                                        <p:attrNameLst>
                                          <p:attrName>ppt_x</p:attrName>
                                        </p:attrNameLst>
                                      </p:cBhvr>
                                      <p:tavLst>
                                        <p:tav tm="0">
                                          <p:val>
                                            <p:strVal val="#ppt_x"/>
                                          </p:val>
                                        </p:tav>
                                        <p:tav tm="100000">
                                          <p:val>
                                            <p:strVal val="#ppt_x"/>
                                          </p:val>
                                        </p:tav>
                                      </p:tavLst>
                                    </p:anim>
                                    <p:anim calcmode="lin" valueType="num">
                                      <p:cBhvr additive="base">
                                        <p:cTn id="17" dur="500" fill="hold"/>
                                        <p:tgtEl>
                                          <p:spTgt spid="2662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6629"/>
                                        </p:tgtEl>
                                        <p:attrNameLst>
                                          <p:attrName>style.visibility</p:attrName>
                                        </p:attrNameLst>
                                      </p:cBhvr>
                                      <p:to>
                                        <p:strVal val="visible"/>
                                      </p:to>
                                    </p:set>
                                    <p:anim calcmode="lin" valueType="num">
                                      <p:cBhvr additive="base">
                                        <p:cTn id="20" dur="500" fill="hold"/>
                                        <p:tgtEl>
                                          <p:spTgt spid="26629"/>
                                        </p:tgtEl>
                                        <p:attrNameLst>
                                          <p:attrName>ppt_x</p:attrName>
                                        </p:attrNameLst>
                                      </p:cBhvr>
                                      <p:tavLst>
                                        <p:tav tm="0">
                                          <p:val>
                                            <p:strVal val="#ppt_x"/>
                                          </p:val>
                                        </p:tav>
                                        <p:tav tm="100000">
                                          <p:val>
                                            <p:strVal val="#ppt_x"/>
                                          </p:val>
                                        </p:tav>
                                      </p:tavLst>
                                    </p:anim>
                                    <p:anim calcmode="lin" valueType="num">
                                      <p:cBhvr additive="base">
                                        <p:cTn id="21" dur="500" fill="hold"/>
                                        <p:tgtEl>
                                          <p:spTgt spid="2662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6630"/>
                                        </p:tgtEl>
                                        <p:attrNameLst>
                                          <p:attrName>style.visibility</p:attrName>
                                        </p:attrNameLst>
                                      </p:cBhvr>
                                      <p:to>
                                        <p:strVal val="visible"/>
                                      </p:to>
                                    </p:set>
                                    <p:anim calcmode="lin" valueType="num">
                                      <p:cBhvr additive="base">
                                        <p:cTn id="24" dur="500" fill="hold"/>
                                        <p:tgtEl>
                                          <p:spTgt spid="26630"/>
                                        </p:tgtEl>
                                        <p:attrNameLst>
                                          <p:attrName>ppt_x</p:attrName>
                                        </p:attrNameLst>
                                      </p:cBhvr>
                                      <p:tavLst>
                                        <p:tav tm="0">
                                          <p:val>
                                            <p:strVal val="#ppt_x"/>
                                          </p:val>
                                        </p:tav>
                                        <p:tav tm="100000">
                                          <p:val>
                                            <p:strVal val="#ppt_x"/>
                                          </p:val>
                                        </p:tav>
                                      </p:tavLst>
                                    </p:anim>
                                    <p:anim calcmode="lin" valueType="num">
                                      <p:cBhvr additive="base">
                                        <p:cTn id="25" dur="500" fill="hold"/>
                                        <p:tgtEl>
                                          <p:spTgt spid="2663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6631"/>
                                        </p:tgtEl>
                                        <p:attrNameLst>
                                          <p:attrName>style.visibility</p:attrName>
                                        </p:attrNameLst>
                                      </p:cBhvr>
                                      <p:to>
                                        <p:strVal val="visible"/>
                                      </p:to>
                                    </p:set>
                                    <p:anim calcmode="lin" valueType="num">
                                      <p:cBhvr additive="base">
                                        <p:cTn id="28" dur="500" fill="hold"/>
                                        <p:tgtEl>
                                          <p:spTgt spid="26631"/>
                                        </p:tgtEl>
                                        <p:attrNameLst>
                                          <p:attrName>ppt_x</p:attrName>
                                        </p:attrNameLst>
                                      </p:cBhvr>
                                      <p:tavLst>
                                        <p:tav tm="0">
                                          <p:val>
                                            <p:strVal val="#ppt_x"/>
                                          </p:val>
                                        </p:tav>
                                        <p:tav tm="100000">
                                          <p:val>
                                            <p:strVal val="#ppt_x"/>
                                          </p:val>
                                        </p:tav>
                                      </p:tavLst>
                                    </p:anim>
                                    <p:anim calcmode="lin" valueType="num">
                                      <p:cBhvr additive="base">
                                        <p:cTn id="29"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P spid="2663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50" name="文本框 5"/>
          <p:cNvSpPr txBox="1"/>
          <p:nvPr/>
        </p:nvSpPr>
        <p:spPr>
          <a:xfrm>
            <a:off x="1900238" y="401638"/>
            <a:ext cx="7802562" cy="1383665"/>
          </a:xfrm>
          <a:prstGeom prst="rect">
            <a:avLst/>
          </a:prstGeom>
          <a:noFill/>
          <a:ln w="9525">
            <a:noFill/>
          </a:ln>
        </p:spPr>
        <p:txBody>
          <a:bodyPr wrap="square" anchor="t">
            <a:spAutoFit/>
          </a:bodyPr>
          <a:p>
            <a:pPr>
              <a:lnSpc>
                <a:spcPct val="150000"/>
              </a:lnSpc>
            </a:pPr>
            <a:r>
              <a:rPr lang="en-US" altLang="zh-CN" sz="2800" dirty="0">
                <a:latin typeface="Times New Roman" panose="02020603050405020304" pitchFamily="18" charset="0"/>
                <a:ea typeface="黑体" panose="02010609060101010101" charset="-122"/>
              </a:rPr>
              <a:t>3. </a:t>
            </a:r>
            <a:r>
              <a:rPr lang="zh-CN" altLang="en-US" sz="2800" dirty="0">
                <a:latin typeface="Times New Roman" panose="02020603050405020304" pitchFamily="18" charset="0"/>
                <a:ea typeface="黑体" panose="02010609060101010101" charset="-122"/>
              </a:rPr>
              <a:t>某人体中成熟的红细胞的平均直径约为</a:t>
            </a:r>
            <a:r>
              <a:rPr lang="en-US" altLang="zh-CN" sz="2800" dirty="0">
                <a:latin typeface="Times New Roman" panose="02020603050405020304" pitchFamily="18" charset="0"/>
                <a:ea typeface="黑体" panose="02010609060101010101" charset="-122"/>
              </a:rPr>
              <a:t>0.0000077mm</a:t>
            </a:r>
            <a:r>
              <a:rPr lang="zh-CN" altLang="en-US" sz="2800" dirty="0">
                <a:latin typeface="Times New Roman" panose="02020603050405020304" pitchFamily="18" charset="0"/>
                <a:ea typeface="黑体" panose="02010609060101010101" charset="-122"/>
              </a:rPr>
              <a:t>，试用科学计数法表示该数</a:t>
            </a:r>
            <a:r>
              <a:rPr lang="en-US" altLang="zh-CN"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p:txBody>
      </p:sp>
      <p:sp>
        <p:nvSpPr>
          <p:cNvPr id="27651" name="文本框 6"/>
          <p:cNvSpPr txBox="1"/>
          <p:nvPr/>
        </p:nvSpPr>
        <p:spPr>
          <a:xfrm>
            <a:off x="2493963" y="1889125"/>
            <a:ext cx="4762500" cy="521970"/>
          </a:xfrm>
          <a:prstGeom prst="rect">
            <a:avLst/>
          </a:prstGeom>
          <a:noFill/>
          <a:ln w="9525">
            <a:noFill/>
          </a:ln>
        </p:spPr>
        <p:txBody>
          <a:bodyPr wrap="square" anchor="t">
            <a:spAutoFit/>
          </a:bodyPr>
          <a:p>
            <a:r>
              <a:rPr lang="zh-CN" altLang="en-US" sz="2800" dirty="0">
                <a:solidFill>
                  <a:srgbClr val="FF0000"/>
                </a:solidFill>
                <a:latin typeface="Times New Roman" panose="02020603050405020304" pitchFamily="18" charset="0"/>
                <a:ea typeface="黑体" panose="02010609060101010101" charset="-122"/>
              </a:rPr>
              <a:t>解</a:t>
            </a:r>
            <a:r>
              <a:rPr lang="en-US" altLang="zh-CN" sz="2800" dirty="0">
                <a:solidFill>
                  <a:srgbClr val="FF0000"/>
                </a:solidFill>
                <a:latin typeface="Times New Roman" panose="02020603050405020304" pitchFamily="18" charset="0"/>
                <a:ea typeface="黑体" panose="02010609060101010101" charset="-122"/>
              </a:rPr>
              <a:t>:   0.0000077=7.7</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10</a:t>
            </a:r>
            <a:r>
              <a:rPr lang="en-US" altLang="zh-CN" sz="2800" baseline="30000" dirty="0">
                <a:solidFill>
                  <a:srgbClr val="FF0000"/>
                </a:solidFill>
                <a:latin typeface="Times New Roman" panose="02020603050405020304" pitchFamily="18" charset="0"/>
                <a:ea typeface="黑体" panose="02010609060101010101" charset="-122"/>
              </a:rPr>
              <a:t>-6</a:t>
            </a:r>
            <a:r>
              <a:rPr lang="en-US" altLang="zh-CN" sz="2800" dirty="0">
                <a:solidFill>
                  <a:srgbClr val="FF0000"/>
                </a:solidFill>
                <a:latin typeface="Times New Roman" panose="02020603050405020304" pitchFamily="18" charset="0"/>
                <a:ea typeface="黑体" panose="02010609060101010101" charset="-122"/>
              </a:rPr>
              <a:t>m</a:t>
            </a:r>
            <a:endParaRPr lang="en-US" altLang="zh-CN" sz="2800" baseline="30000" dirty="0">
              <a:solidFill>
                <a:srgbClr val="FF0000"/>
              </a:solidFill>
              <a:latin typeface="Times New Roman" panose="02020603050405020304" pitchFamily="18" charset="0"/>
              <a:ea typeface="黑体" panose="02010609060101010101" charset="-122"/>
            </a:endParaRPr>
          </a:p>
        </p:txBody>
      </p:sp>
      <p:sp>
        <p:nvSpPr>
          <p:cNvPr id="27652" name="Text Box 4"/>
          <p:cNvSpPr txBox="1"/>
          <p:nvPr/>
        </p:nvSpPr>
        <p:spPr>
          <a:xfrm>
            <a:off x="1900238" y="2463800"/>
            <a:ext cx="7697787" cy="1383665"/>
          </a:xfrm>
          <a:prstGeom prst="rect">
            <a:avLst/>
          </a:prstGeom>
          <a:noFill/>
          <a:ln w="9525">
            <a:noFill/>
          </a:ln>
        </p:spPr>
        <p:txBody>
          <a:bodyPr anchor="t">
            <a:spAutoFit/>
          </a:bodyPr>
          <a:p>
            <a:pPr>
              <a:lnSpc>
                <a:spcPct val="150000"/>
              </a:lnSpc>
            </a:pPr>
            <a:r>
              <a:rPr lang="en-US" altLang="zh-CN" sz="2800" dirty="0">
                <a:latin typeface="Times New Roman" panose="02020603050405020304" pitchFamily="18" charset="0"/>
                <a:ea typeface="黑体" panose="02010609060101010101" charset="-122"/>
              </a:rPr>
              <a:t>4. </a:t>
            </a:r>
            <a:r>
              <a:rPr lang="zh-CN" altLang="en-US" sz="2800" dirty="0">
                <a:latin typeface="Times New Roman" panose="02020603050405020304" pitchFamily="18" charset="0"/>
                <a:ea typeface="黑体" panose="02010609060101010101" charset="-122"/>
              </a:rPr>
              <a:t>下列是用科学记数法表示的数，写出原来的数</a:t>
            </a:r>
            <a:r>
              <a:rPr lang="en-US" altLang="zh-CN"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a:p>
            <a:pPr>
              <a:lnSpc>
                <a:spcPct val="150000"/>
              </a:lnSpc>
            </a:pP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2×10</a:t>
            </a:r>
            <a:r>
              <a:rPr lang="zh-CN" altLang="en-US" sz="2800" baseline="30000" dirty="0">
                <a:latin typeface="Times New Roman" panose="02020603050405020304" pitchFamily="18" charset="0"/>
                <a:ea typeface="黑体" panose="02010609060101010101" charset="-122"/>
              </a:rPr>
              <a:t>－</a:t>
            </a:r>
            <a:r>
              <a:rPr lang="en-US" altLang="zh-CN" sz="2800" baseline="30000" dirty="0">
                <a:latin typeface="Times New Roman" panose="02020603050405020304" pitchFamily="18" charset="0"/>
                <a:ea typeface="黑体" panose="02010609060101010101" charset="-122"/>
              </a:rPr>
              <a:t>8 </a:t>
            </a:r>
            <a:r>
              <a:rPr lang="en-US" altLang="zh-CN" sz="2800" dirty="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7.001×10</a:t>
            </a:r>
            <a:r>
              <a:rPr lang="zh-CN" altLang="en-US" sz="2800" baseline="30000" dirty="0">
                <a:latin typeface="Times New Roman" panose="02020603050405020304" pitchFamily="18" charset="0"/>
                <a:ea typeface="黑体" panose="02010609060101010101" charset="-122"/>
              </a:rPr>
              <a:t>－</a:t>
            </a:r>
            <a:r>
              <a:rPr lang="en-US" altLang="zh-CN" sz="2800" baseline="30000" dirty="0">
                <a:latin typeface="Times New Roman" panose="02020603050405020304" pitchFamily="18" charset="0"/>
                <a:ea typeface="黑体" panose="02010609060101010101" charset="-122"/>
              </a:rPr>
              <a:t>6</a:t>
            </a:r>
            <a:endParaRPr lang="en-US" altLang="zh-CN" sz="2800" baseline="30000" dirty="0">
              <a:latin typeface="Times New Roman" panose="02020603050405020304" pitchFamily="18" charset="0"/>
              <a:ea typeface="黑体" panose="02010609060101010101" charset="-122"/>
            </a:endParaRPr>
          </a:p>
        </p:txBody>
      </p:sp>
      <p:sp>
        <p:nvSpPr>
          <p:cNvPr id="27653" name="矩形 7"/>
          <p:cNvSpPr/>
          <p:nvPr/>
        </p:nvSpPr>
        <p:spPr>
          <a:xfrm>
            <a:off x="1913573" y="3971925"/>
            <a:ext cx="7700962" cy="737235"/>
          </a:xfrm>
          <a:prstGeom prst="rect">
            <a:avLst/>
          </a:prstGeom>
          <a:noFill/>
          <a:ln w="9525">
            <a:noFill/>
          </a:ln>
        </p:spPr>
        <p:txBody>
          <a:bodyPr wrap="square" anchor="t">
            <a:spAutoFit/>
          </a:bodyPr>
          <a:p>
            <a:pPr>
              <a:lnSpc>
                <a:spcPct val="150000"/>
              </a:lnSpc>
            </a:pPr>
            <a:r>
              <a:rPr lang="zh-CN" altLang="en-US" sz="2800" dirty="0">
                <a:solidFill>
                  <a:srgbClr val="FF0000"/>
                </a:solidFill>
                <a:latin typeface="Times New Roman" panose="02020603050405020304" pitchFamily="18" charset="0"/>
                <a:ea typeface="黑体" panose="02010609060101010101" charset="-122"/>
              </a:rPr>
              <a:t>答案</a:t>
            </a:r>
            <a:r>
              <a:rPr lang="en-US" altLang="zh-CN" sz="2800" dirty="0">
                <a:solidFill>
                  <a:srgbClr val="FF0000"/>
                </a:solidFill>
                <a:latin typeface="Times New Roman" panose="02020603050405020304" pitchFamily="18" charset="0"/>
                <a:ea typeface="黑体" panose="02010609060101010101" charset="-122"/>
              </a:rPr>
              <a:t>:</a:t>
            </a:r>
            <a:r>
              <a:rPr lang="zh-CN" altLang="en-US" sz="2800" b="1" dirty="0">
                <a:solidFill>
                  <a:srgbClr val="FF0000"/>
                </a:solidFill>
                <a:latin typeface="Times New Roman" panose="02020603050405020304" pitchFamily="18" charset="0"/>
                <a:ea typeface="黑体" panose="02010609060101010101" charset="-122"/>
              </a:rPr>
              <a:t>（</a:t>
            </a:r>
            <a:r>
              <a:rPr lang="en-US" altLang="zh-CN" sz="2800" b="1" dirty="0">
                <a:solidFill>
                  <a:srgbClr val="FF0000"/>
                </a:solidFill>
                <a:latin typeface="Times New Roman" panose="02020603050405020304" pitchFamily="18" charset="0"/>
                <a:ea typeface="黑体" panose="02010609060101010101" charset="-122"/>
              </a:rPr>
              <a:t>1</a:t>
            </a:r>
            <a:r>
              <a:rPr lang="zh-CN" altLang="en-US" sz="2800" b="1" dirty="0">
                <a:solidFill>
                  <a:srgbClr val="FF0000"/>
                </a:solidFill>
                <a:latin typeface="Times New Roman" panose="02020603050405020304" pitchFamily="18" charset="0"/>
                <a:ea typeface="黑体" panose="02010609060101010101" charset="-122"/>
              </a:rPr>
              <a:t>）</a:t>
            </a:r>
            <a:r>
              <a:rPr lang="en-US" altLang="zh-CN" sz="2800" b="1" dirty="0">
                <a:solidFill>
                  <a:srgbClr val="FF0000"/>
                </a:solidFill>
                <a:latin typeface="Times New Roman" panose="02020603050405020304" pitchFamily="18" charset="0"/>
                <a:ea typeface="黑体" panose="02010609060101010101" charset="-122"/>
              </a:rPr>
              <a:t>0.000 000 02    </a:t>
            </a:r>
            <a:r>
              <a:rPr lang="zh-CN" altLang="en-US" sz="2800" b="1" dirty="0">
                <a:solidFill>
                  <a:srgbClr val="FF0000"/>
                </a:solidFill>
                <a:latin typeface="Times New Roman" panose="02020603050405020304" pitchFamily="18" charset="0"/>
                <a:ea typeface="黑体" panose="02010609060101010101" charset="-122"/>
              </a:rPr>
              <a:t>（</a:t>
            </a:r>
            <a:r>
              <a:rPr lang="en-US" altLang="zh-CN" sz="2800" b="1" dirty="0">
                <a:solidFill>
                  <a:srgbClr val="FF0000"/>
                </a:solidFill>
                <a:latin typeface="Times New Roman" panose="02020603050405020304" pitchFamily="18" charset="0"/>
                <a:ea typeface="黑体" panose="02010609060101010101" charset="-122"/>
              </a:rPr>
              <a:t>2</a:t>
            </a:r>
            <a:r>
              <a:rPr lang="zh-CN" altLang="en-US" sz="2800" b="1" dirty="0">
                <a:solidFill>
                  <a:srgbClr val="FF0000"/>
                </a:solidFill>
                <a:latin typeface="Times New Roman" panose="02020603050405020304" pitchFamily="18" charset="0"/>
                <a:ea typeface="黑体" panose="02010609060101010101" charset="-122"/>
              </a:rPr>
              <a:t>）</a:t>
            </a:r>
            <a:r>
              <a:rPr lang="en-US" altLang="zh-CN" sz="2800" b="1" dirty="0">
                <a:solidFill>
                  <a:srgbClr val="FF0000"/>
                </a:solidFill>
                <a:latin typeface="Times New Roman" panose="02020603050405020304" pitchFamily="18" charset="0"/>
                <a:ea typeface="黑体" panose="02010609060101010101" charset="-122"/>
              </a:rPr>
              <a:t>0.000 007 001</a:t>
            </a:r>
            <a:endParaRPr lang="en-US" altLang="zh-CN" sz="2800" b="1" dirty="0">
              <a:solidFill>
                <a:srgbClr val="FF0000"/>
              </a:solidFill>
              <a:latin typeface="Times New Roman" panose="02020603050405020304" pitchFamily="18" charset="0"/>
              <a:ea typeface="黑体" panose="02010609060101010101" charset="-122"/>
            </a:endParaRPr>
          </a:p>
        </p:txBody>
      </p:sp>
      <p:sp>
        <p:nvSpPr>
          <p:cNvPr id="27654" name="矩形 10"/>
          <p:cNvSpPr/>
          <p:nvPr/>
        </p:nvSpPr>
        <p:spPr>
          <a:xfrm>
            <a:off x="1900555" y="4802505"/>
            <a:ext cx="8183245" cy="1383665"/>
          </a:xfrm>
          <a:prstGeom prst="rect">
            <a:avLst/>
          </a:prstGeom>
          <a:noFill/>
          <a:ln w="9525">
            <a:noFill/>
          </a:ln>
        </p:spPr>
        <p:txBody>
          <a:bodyPr wrap="square" anchor="t">
            <a:spAutoFit/>
          </a:bodyPr>
          <a:p>
            <a:pPr>
              <a:lnSpc>
                <a:spcPct val="150000"/>
              </a:lnSpc>
            </a:pPr>
            <a:r>
              <a:rPr lang="en-US" altLang="zh-CN" sz="2800" b="1" dirty="0">
                <a:solidFill>
                  <a:srgbClr val="000000"/>
                </a:solidFill>
                <a:latin typeface="Times New Roman" panose="02020603050405020304" pitchFamily="18" charset="0"/>
                <a:ea typeface="黑体" panose="02010609060101010101" charset="-122"/>
              </a:rPr>
              <a:t>5. </a:t>
            </a:r>
            <a:r>
              <a:rPr lang="zh-CN" altLang="en-US" sz="2800" dirty="0">
                <a:solidFill>
                  <a:srgbClr val="000000"/>
                </a:solidFill>
                <a:latin typeface="黑体" panose="02010609060101010101" charset="-122"/>
                <a:ea typeface="黑体" panose="02010609060101010101" charset="-122"/>
              </a:rPr>
              <a:t>用科学记数法把</a:t>
            </a:r>
            <a:r>
              <a:rPr lang="en-US" altLang="zh-CN" sz="2800" dirty="0">
                <a:solidFill>
                  <a:srgbClr val="000000"/>
                </a:solidFill>
                <a:latin typeface="Times New Roman" panose="02020603050405020304" pitchFamily="18" charset="0"/>
                <a:ea typeface="黑体" panose="02010609060101010101" charset="-122"/>
              </a:rPr>
              <a:t>0.000 009 405</a:t>
            </a:r>
            <a:r>
              <a:rPr lang="zh-CN" altLang="en-US" sz="2800" dirty="0">
                <a:solidFill>
                  <a:srgbClr val="000000"/>
                </a:solidFill>
                <a:latin typeface="黑体" panose="02010609060101010101" charset="-122"/>
                <a:ea typeface="黑体" panose="02010609060101010101" charset="-122"/>
              </a:rPr>
              <a:t>表示成</a:t>
            </a:r>
            <a:r>
              <a:rPr lang="en-US" altLang="zh-CN" sz="2800" dirty="0">
                <a:solidFill>
                  <a:srgbClr val="000000"/>
                </a:solidFill>
                <a:latin typeface="Times New Roman" panose="02020603050405020304" pitchFamily="18" charset="0"/>
                <a:ea typeface="黑体" panose="02010609060101010101" charset="-122"/>
              </a:rPr>
              <a:t>9.405×10</a:t>
            </a:r>
            <a:r>
              <a:rPr lang="en-US" altLang="zh-CN" sz="2800" i="1" baseline="30000" dirty="0">
                <a:solidFill>
                  <a:srgbClr val="000000"/>
                </a:solidFill>
                <a:latin typeface="Times New Roman" panose="02020603050405020304" pitchFamily="18" charset="0"/>
                <a:ea typeface="黑体" panose="02010609060101010101" charset="-122"/>
              </a:rPr>
              <a:t>n</a:t>
            </a:r>
            <a:r>
              <a:rPr lang="zh-CN" altLang="en-US" sz="2800" dirty="0">
                <a:solidFill>
                  <a:srgbClr val="000000"/>
                </a:solidFill>
                <a:latin typeface="黑体" panose="02010609060101010101" charset="-122"/>
                <a:ea typeface="黑体" panose="02010609060101010101" charset="-122"/>
              </a:rPr>
              <a:t>，那么</a:t>
            </a:r>
            <a:r>
              <a:rPr lang="en-US" altLang="zh-CN" sz="2800" b="1" i="1" dirty="0">
                <a:solidFill>
                  <a:srgbClr val="000000"/>
                </a:solidFill>
                <a:latin typeface="Times New Roman" panose="02020603050405020304" pitchFamily="18" charset="0"/>
                <a:ea typeface="黑体" panose="02010609060101010101" charset="-122"/>
              </a:rPr>
              <a:t>n</a:t>
            </a:r>
            <a:r>
              <a:rPr lang="en-US" altLang="zh-CN" sz="2800" b="1" dirty="0">
                <a:solidFill>
                  <a:srgbClr val="000000"/>
                </a:solidFill>
                <a:latin typeface="Times New Roman" panose="02020603050405020304" pitchFamily="18" charset="0"/>
                <a:ea typeface="黑体" panose="02010609060101010101" charset="-122"/>
              </a:rPr>
              <a:t>=</a:t>
            </a:r>
            <a:r>
              <a:rPr lang="en-US" altLang="zh-CN" sz="2800" dirty="0">
                <a:solidFill>
                  <a:srgbClr val="000000"/>
                </a:solidFill>
                <a:latin typeface="黑体" panose="02010609060101010101" charset="-122"/>
                <a:ea typeface="黑体" panose="02010609060101010101" charset="-122"/>
              </a:rPr>
              <a:t> </a:t>
            </a:r>
            <a:r>
              <a:rPr lang="en-US" altLang="zh-CN" sz="2800" u="sng" dirty="0">
                <a:solidFill>
                  <a:srgbClr val="000000"/>
                </a:solidFill>
                <a:latin typeface="黑体" panose="02010609060101010101" charset="-122"/>
                <a:ea typeface="黑体" panose="02010609060101010101" charset="-122"/>
              </a:rPr>
              <a:t>          </a:t>
            </a:r>
            <a:r>
              <a:rPr lang="en-US" altLang="zh-CN" sz="2800" dirty="0">
                <a:solidFill>
                  <a:srgbClr val="000000"/>
                </a:solidFill>
                <a:latin typeface="黑体" panose="02010609060101010101" charset="-122"/>
                <a:ea typeface="黑体" panose="02010609060101010101" charset="-122"/>
              </a:rPr>
              <a:t>.   </a:t>
            </a:r>
            <a:endParaRPr lang="en-US" altLang="zh-CN" sz="2800" baseline="30000" dirty="0">
              <a:solidFill>
                <a:srgbClr val="000000"/>
              </a:solidFill>
              <a:latin typeface="黑体" panose="02010609060101010101" charset="-122"/>
              <a:ea typeface="黑体" panose="02010609060101010101" charset="-122"/>
            </a:endParaRPr>
          </a:p>
        </p:txBody>
      </p:sp>
      <p:sp>
        <p:nvSpPr>
          <p:cNvPr id="27655" name="TextBox 11"/>
          <p:cNvSpPr txBox="1"/>
          <p:nvPr/>
        </p:nvSpPr>
        <p:spPr>
          <a:xfrm>
            <a:off x="3674110" y="5595303"/>
            <a:ext cx="478790" cy="521970"/>
          </a:xfrm>
          <a:prstGeom prst="rect">
            <a:avLst/>
          </a:prstGeom>
          <a:noFill/>
          <a:ln w="9525">
            <a:noFill/>
          </a:ln>
        </p:spPr>
        <p:txBody>
          <a:bodyPr wrap="none" anchor="t">
            <a:spAutoFit/>
          </a:bodyPr>
          <a:p>
            <a:r>
              <a:rPr lang="en-US" altLang="zh-CN" sz="2800" b="1" dirty="0">
                <a:solidFill>
                  <a:srgbClr val="FF0000"/>
                </a:solidFill>
                <a:latin typeface="Times New Roman" panose="02020603050405020304" pitchFamily="18" charset="0"/>
                <a:ea typeface="宋体" panose="02010600030101010101" pitchFamily="2" charset="-122"/>
              </a:rPr>
              <a:t>-6</a:t>
            </a:r>
            <a:endParaRPr lang="en-US" altLang="zh-CN" sz="28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650"/>
                                        </p:tgtEl>
                                        <p:attrNameLst>
                                          <p:attrName>ppt_y</p:attrName>
                                        </p:attrNameLst>
                                      </p:cBhvr>
                                      <p:tavLst>
                                        <p:tav tm="0">
                                          <p:val>
                                            <p:strVal val="#ppt_y"/>
                                          </p:val>
                                        </p:tav>
                                        <p:tav tm="100000">
                                          <p:val>
                                            <p:strVal val="#ppt_y"/>
                                          </p:val>
                                        </p:tav>
                                      </p:tavLst>
                                    </p:anim>
                                    <p:anim calcmode="lin" valueType="num">
                                      <p:cBhvr>
                                        <p:cTn id="9"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650"/>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7651"/>
                                        </p:tgtEl>
                                        <p:attrNameLst>
                                          <p:attrName>style.visibility</p:attrName>
                                        </p:attrNameLst>
                                      </p:cBhvr>
                                      <p:to>
                                        <p:strVal val="visible"/>
                                      </p:to>
                                    </p:set>
                                    <p:anim calcmode="lin" valueType="num">
                                      <p:cBhvr>
                                        <p:cTn id="16" dur="500" fill="hold"/>
                                        <p:tgtEl>
                                          <p:spTgt spid="2765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651"/>
                                        </p:tgtEl>
                                        <p:attrNameLst>
                                          <p:attrName>ppt_y</p:attrName>
                                        </p:attrNameLst>
                                      </p:cBhvr>
                                      <p:tavLst>
                                        <p:tav tm="0">
                                          <p:val>
                                            <p:strVal val="#ppt_y"/>
                                          </p:val>
                                        </p:tav>
                                        <p:tav tm="100000">
                                          <p:val>
                                            <p:strVal val="#ppt_y"/>
                                          </p:val>
                                        </p:tav>
                                      </p:tavLst>
                                    </p:anim>
                                    <p:anim calcmode="lin" valueType="num">
                                      <p:cBhvr>
                                        <p:cTn id="18" dur="500" fill="hold"/>
                                        <p:tgtEl>
                                          <p:spTgt spid="2765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65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7651"/>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27653"/>
                                        </p:tgtEl>
                                        <p:attrNameLst>
                                          <p:attrName>style.visibility</p:attrName>
                                        </p:attrNameLst>
                                      </p:cBhvr>
                                      <p:to>
                                        <p:strVal val="visible"/>
                                      </p:to>
                                    </p:set>
                                    <p:anim calcmode="lin" valueType="num">
                                      <p:cBhvr>
                                        <p:cTn id="25" dur="1000" fill="hold"/>
                                        <p:tgtEl>
                                          <p:spTgt spid="27653"/>
                                        </p:tgtEl>
                                        <p:attrNameLst>
                                          <p:attrName>ppt_w</p:attrName>
                                        </p:attrNameLst>
                                      </p:cBhvr>
                                      <p:tavLst>
                                        <p:tav tm="0">
                                          <p:val>
                                            <p:fltVal val="0.000000"/>
                                          </p:val>
                                        </p:tav>
                                        <p:tav tm="100000">
                                          <p:val>
                                            <p:strVal val="#ppt_w"/>
                                          </p:val>
                                        </p:tav>
                                      </p:tavLst>
                                    </p:anim>
                                    <p:anim calcmode="lin" valueType="num">
                                      <p:cBhvr>
                                        <p:cTn id="26" dur="1000" fill="hold"/>
                                        <p:tgtEl>
                                          <p:spTgt spid="27653"/>
                                        </p:tgtEl>
                                        <p:attrNameLst>
                                          <p:attrName>ppt_h</p:attrName>
                                        </p:attrNameLst>
                                      </p:cBhvr>
                                      <p:tavLst>
                                        <p:tav tm="0">
                                          <p:val>
                                            <p:fltVal val="0.000000"/>
                                          </p:val>
                                        </p:tav>
                                        <p:tav tm="100000">
                                          <p:val>
                                            <p:strVal val="#ppt_h"/>
                                          </p:val>
                                        </p:tav>
                                      </p:tavLst>
                                    </p:anim>
                                    <p:anim calcmode="lin" valueType="num">
                                      <p:cBhvr>
                                        <p:cTn id="27" dur="1000" fill="hold"/>
                                        <p:tgtEl>
                                          <p:spTgt spid="27653"/>
                                        </p:tgtEl>
                                        <p:attrNameLst>
                                          <p:attrName>ppt_x</p:attrName>
                                        </p:attrNameLst>
                                      </p:cBhvr>
                                      <p:tavLst>
                                        <p:tav tm="0" fmla="#ppt_x+(cos(-2*pi*(1-$))*-#ppt_x-sin(-2*pi*(1-$))*(1-#ppt_y))*(1-$)">
                                          <p:val>
                                            <p:fltVal val="0.000000"/>
                                          </p:val>
                                        </p:tav>
                                        <p:tav tm="100000">
                                          <p:val>
                                            <p:fltVal val="1.000000"/>
                                          </p:val>
                                        </p:tav>
                                      </p:tavLst>
                                    </p:anim>
                                    <p:anim calcmode="lin" valueType="num">
                                      <p:cBhvr>
                                        <p:cTn id="28" dur="1000" fill="hold"/>
                                        <p:tgtEl>
                                          <p:spTgt spid="2765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27655"/>
                                        </p:tgtEl>
                                        <p:attrNameLst>
                                          <p:attrName>style.visibility</p:attrName>
                                        </p:attrNameLst>
                                      </p:cBhvr>
                                      <p:to>
                                        <p:strVal val="visible"/>
                                      </p:to>
                                    </p:set>
                                    <p:animEffect transition="in" filter="box(in)">
                                      <p:cBhvr>
                                        <p:cTn id="33" dur="5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3" grpId="0"/>
      <p:bldP spid="2765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4" name="文本框 2"/>
          <p:cNvSpPr txBox="1"/>
          <p:nvPr/>
        </p:nvSpPr>
        <p:spPr>
          <a:xfrm>
            <a:off x="2133600" y="552450"/>
            <a:ext cx="7437438" cy="3322955"/>
          </a:xfrm>
          <a:prstGeom prst="rect">
            <a:avLst/>
          </a:prstGeom>
          <a:noFill/>
          <a:ln w="9525">
            <a:noFill/>
          </a:ln>
        </p:spPr>
        <p:txBody>
          <a:bodyPr wrap="square" anchor="t">
            <a:spAutoFit/>
          </a:bodyPr>
          <a:p>
            <a:pPr indent="0" fontAlgn="auto">
              <a:lnSpc>
                <a:spcPct val="150000"/>
              </a:lnSpc>
            </a:pPr>
            <a:r>
              <a:rPr lang="en-US" altLang="zh-CN" sz="2800" dirty="0">
                <a:latin typeface="Times New Roman" panose="02020603050405020304" pitchFamily="18" charset="0"/>
                <a:ea typeface="黑体" panose="02010609060101010101" charset="-122"/>
              </a:rPr>
              <a:t>6</a:t>
            </a:r>
            <a:r>
              <a:rPr lang="zh-CN" altLang="en-US" sz="2800" dirty="0">
                <a:latin typeface="Times New Roman" panose="02020603050405020304" pitchFamily="18" charset="0"/>
                <a:ea typeface="黑体" panose="02010609060101010101" charset="-122"/>
              </a:rPr>
              <a:t>．太平洋最深处是马里亚纳海沟，它的深度是海平面以下</a:t>
            </a:r>
            <a:r>
              <a:rPr lang="en-US" altLang="zh-CN" sz="2800" dirty="0">
                <a:latin typeface="Times New Roman" panose="02020603050405020304" pitchFamily="18" charset="0"/>
                <a:ea typeface="黑体" panose="02010609060101010101" charset="-122"/>
              </a:rPr>
              <a:t>11034</a:t>
            </a:r>
            <a:r>
              <a:rPr lang="zh-CN" altLang="en-US" sz="2800" dirty="0">
                <a:latin typeface="Times New Roman" panose="02020603050405020304" pitchFamily="18" charset="0"/>
                <a:ea typeface="黑体" panose="02010609060101010101" charset="-122"/>
              </a:rPr>
              <a:t>米，记为－</a:t>
            </a:r>
            <a:r>
              <a:rPr lang="en-US" altLang="zh-CN" sz="2800" dirty="0">
                <a:latin typeface="Times New Roman" panose="02020603050405020304" pitchFamily="18" charset="0"/>
                <a:ea typeface="黑体" panose="02010609060101010101" charset="-122"/>
              </a:rPr>
              <a:t>11034</a:t>
            </a:r>
            <a:r>
              <a:rPr lang="zh-CN" altLang="en-US" sz="2800" dirty="0">
                <a:latin typeface="Times New Roman" panose="02020603050405020304" pitchFamily="18" charset="0"/>
                <a:ea typeface="黑体" panose="02010609060101010101" charset="-122"/>
              </a:rPr>
              <a:t>米，用科学记数法表示为</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a:t>
            </a:r>
            <a:endParaRPr lang="en-US" altLang="zh-CN" sz="2800" dirty="0">
              <a:latin typeface="Times New Roman" panose="02020603050405020304" pitchFamily="18" charset="0"/>
              <a:ea typeface="黑体" panose="02010609060101010101" charset="-122"/>
            </a:endParaRPr>
          </a:p>
          <a:p>
            <a:pPr indent="266700">
              <a:lnSpc>
                <a:spcPct val="150000"/>
              </a:lnSpc>
            </a:pPr>
            <a:r>
              <a:rPr lang="en-US" altLang="zh-CN" sz="2800"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1.1×10</a:t>
            </a:r>
            <a:r>
              <a:rPr lang="en-US" altLang="zh-CN" sz="2800" baseline="30000" dirty="0">
                <a:latin typeface="Times New Roman" panose="02020603050405020304" pitchFamily="18" charset="0"/>
                <a:ea typeface="黑体" panose="02010609060101010101" charset="-122"/>
              </a:rPr>
              <a:t>4</a:t>
            </a:r>
            <a:r>
              <a:rPr lang="zh-CN" altLang="en-US" sz="2800" dirty="0">
                <a:latin typeface="Times New Roman" panose="02020603050405020304" pitchFamily="18" charset="0"/>
                <a:ea typeface="黑体" panose="02010609060101010101" charset="-122"/>
              </a:rPr>
              <a:t>米            </a:t>
            </a:r>
            <a:r>
              <a:rPr lang="en-US" altLang="zh-CN" sz="2800" dirty="0">
                <a:latin typeface="Times New Roman" panose="02020603050405020304" pitchFamily="18" charset="0"/>
                <a:ea typeface="黑体" panose="02010609060101010101" charset="-122"/>
              </a:rPr>
              <a:t>B</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1.1034×10</a:t>
            </a:r>
            <a:r>
              <a:rPr lang="en-US" altLang="zh-CN" sz="2800" baseline="30000" dirty="0">
                <a:latin typeface="Times New Roman" panose="02020603050405020304" pitchFamily="18" charset="0"/>
                <a:ea typeface="黑体" panose="02010609060101010101" charset="-122"/>
              </a:rPr>
              <a:t>4</a:t>
            </a:r>
            <a:r>
              <a:rPr lang="zh-CN" altLang="en-US" sz="2800" dirty="0">
                <a:latin typeface="Times New Roman" panose="02020603050405020304" pitchFamily="18" charset="0"/>
                <a:ea typeface="黑体" panose="02010609060101010101" charset="-122"/>
              </a:rPr>
              <a:t>米  </a:t>
            </a:r>
            <a:endParaRPr lang="zh-CN" altLang="en-US" sz="2800" dirty="0">
              <a:latin typeface="Times New Roman" panose="02020603050405020304" pitchFamily="18" charset="0"/>
              <a:ea typeface="黑体" panose="02010609060101010101" charset="-122"/>
            </a:endParaRPr>
          </a:p>
          <a:p>
            <a:pPr indent="266700">
              <a:lnSpc>
                <a:spcPct val="150000"/>
              </a:lnSpc>
            </a:pPr>
            <a:r>
              <a:rPr lang="en-US" altLang="zh-CN" sz="2800" dirty="0">
                <a:latin typeface="Times New Roman" panose="02020603050405020304" pitchFamily="18" charset="0"/>
                <a:ea typeface="黑体" panose="02010609060101010101" charset="-122"/>
              </a:rPr>
              <a:t>C</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11.034×10</a:t>
            </a:r>
            <a:r>
              <a:rPr lang="en-US" altLang="zh-CN" sz="2800" baseline="30000" dirty="0">
                <a:latin typeface="Times New Roman" panose="02020603050405020304" pitchFamily="18" charset="0"/>
                <a:ea typeface="黑体" panose="02010609060101010101" charset="-122"/>
              </a:rPr>
              <a:t>4</a:t>
            </a:r>
            <a:r>
              <a:rPr lang="zh-CN" altLang="en-US" sz="2800" dirty="0">
                <a:latin typeface="Times New Roman" panose="02020603050405020304" pitchFamily="18" charset="0"/>
                <a:ea typeface="黑体" panose="02010609060101010101" charset="-122"/>
              </a:rPr>
              <a:t>米   </a:t>
            </a:r>
            <a:r>
              <a:rPr lang="en-US" altLang="zh-CN" sz="2800" dirty="0">
                <a:latin typeface="Times New Roman" panose="02020603050405020304" pitchFamily="18" charset="0"/>
                <a:ea typeface="黑体" panose="02010609060101010101" charset="-122"/>
              </a:rPr>
              <a:t>D</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1.1034×10</a:t>
            </a:r>
            <a:r>
              <a:rPr lang="en-US" altLang="zh-CN" sz="2800" baseline="30000" dirty="0">
                <a:latin typeface="Times New Roman" panose="02020603050405020304" pitchFamily="18" charset="0"/>
                <a:ea typeface="黑体" panose="02010609060101010101" charset="-122"/>
              </a:rPr>
              <a:t>4</a:t>
            </a:r>
            <a:r>
              <a:rPr lang="zh-CN" altLang="en-US" sz="2800" dirty="0">
                <a:latin typeface="Times New Roman" panose="02020603050405020304" pitchFamily="18" charset="0"/>
                <a:ea typeface="黑体" panose="02010609060101010101" charset="-122"/>
              </a:rPr>
              <a:t>米</a:t>
            </a:r>
            <a:endParaRPr lang="zh-CN" altLang="en-US" sz="2800" dirty="0">
              <a:latin typeface="Times New Roman" panose="02020603050405020304" pitchFamily="18" charset="0"/>
              <a:ea typeface="黑体" panose="02010609060101010101" charset="-122"/>
            </a:endParaRPr>
          </a:p>
        </p:txBody>
      </p:sp>
      <p:sp>
        <p:nvSpPr>
          <p:cNvPr id="28675" name="文本框 4"/>
          <p:cNvSpPr txBox="1"/>
          <p:nvPr/>
        </p:nvSpPr>
        <p:spPr>
          <a:xfrm>
            <a:off x="4967288" y="2028825"/>
            <a:ext cx="439420" cy="521970"/>
          </a:xfrm>
          <a:prstGeom prst="rect">
            <a:avLst/>
          </a:prstGeom>
          <a:noFill/>
          <a:ln w="9525">
            <a:noFill/>
          </a:ln>
        </p:spPr>
        <p:txBody>
          <a:bodyPr wrap="none" anchor="t">
            <a:spAutoFit/>
          </a:bodyPr>
          <a:p>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D</a:t>
            </a:r>
            <a:endPar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
        <p:nvSpPr>
          <p:cNvPr id="28676" name="Text Box 3"/>
          <p:cNvSpPr txBox="1"/>
          <p:nvPr/>
        </p:nvSpPr>
        <p:spPr>
          <a:xfrm>
            <a:off x="2165668" y="4143375"/>
            <a:ext cx="5762625" cy="521970"/>
          </a:xfrm>
          <a:prstGeom prst="rect">
            <a:avLst/>
          </a:prstGeom>
          <a:noFill/>
          <a:ln w="9525">
            <a:noFill/>
          </a:ln>
        </p:spPr>
        <p:txBody>
          <a:bodyPr wrap="square" anchor="t">
            <a:spAutoFit/>
          </a:bodyPr>
          <a:p>
            <a:r>
              <a:rPr lang="en-US" altLang="zh-CN" sz="2800" dirty="0">
                <a:latin typeface="Times New Roman" panose="02020603050405020304" pitchFamily="18" charset="0"/>
                <a:ea typeface="黑体" panose="02010609060101010101" charset="-122"/>
              </a:rPr>
              <a:t>7. </a:t>
            </a:r>
            <a:r>
              <a:rPr lang="zh-CN" altLang="en-US" sz="2800" dirty="0">
                <a:latin typeface="Times New Roman" panose="02020603050405020304" pitchFamily="18" charset="0"/>
                <a:ea typeface="黑体" panose="02010609060101010101" charset="-122"/>
              </a:rPr>
              <a:t>在以下各数中，最大的数为</a:t>
            </a:r>
            <a:r>
              <a:rPr lang="en-US" altLang="zh-CN" sz="2800" dirty="0">
                <a:latin typeface="Times New Roman" panose="02020603050405020304" pitchFamily="18" charset="0"/>
                <a:ea typeface="黑体" panose="02010609060101010101" charset="-122"/>
              </a:rPr>
              <a:t>(        )</a:t>
            </a:r>
            <a:endParaRPr lang="en-US" altLang="zh-CN" sz="2800" dirty="0">
              <a:latin typeface="Times New Roman" panose="02020603050405020304" pitchFamily="18" charset="0"/>
              <a:ea typeface="黑体" panose="02010609060101010101" charset="-122"/>
              <a:sym typeface="Arial" panose="020B0604020202020204" pitchFamily="34" charset="0"/>
            </a:endParaRPr>
          </a:p>
        </p:txBody>
      </p:sp>
      <p:sp>
        <p:nvSpPr>
          <p:cNvPr id="28677" name="Text Box 4"/>
          <p:cNvSpPr txBox="1"/>
          <p:nvPr/>
        </p:nvSpPr>
        <p:spPr>
          <a:xfrm>
            <a:off x="2609850" y="4791075"/>
            <a:ext cx="2520950" cy="521970"/>
          </a:xfrm>
          <a:prstGeom prst="rect">
            <a:avLst/>
          </a:prstGeom>
          <a:noFill/>
          <a:ln w="9525">
            <a:noFill/>
          </a:ln>
        </p:spPr>
        <p:txBody>
          <a:bodyPr anchor="t">
            <a:spAutoFit/>
          </a:bodyPr>
          <a:p>
            <a:pPr algn="just"/>
            <a:r>
              <a:rPr lang="en-US" altLang="zh-CN" sz="2800" dirty="0">
                <a:latin typeface="Times New Roman" panose="02020603050405020304" pitchFamily="18" charset="0"/>
                <a:ea typeface="黑体" panose="02010609060101010101" charset="-122"/>
              </a:rPr>
              <a:t>  A.7.2 ×</a:t>
            </a:r>
            <a:r>
              <a:rPr lang="en-US" altLang="zh-CN" sz="2800" dirty="0">
                <a:solidFill>
                  <a:srgbClr val="FF0000"/>
                </a:solidFill>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10</a:t>
            </a:r>
            <a:r>
              <a:rPr lang="en-US" altLang="zh-CN" sz="2800" baseline="30000" dirty="0">
                <a:latin typeface="Times New Roman" panose="02020603050405020304" pitchFamily="18" charset="0"/>
                <a:ea typeface="黑体" panose="02010609060101010101" charset="-122"/>
              </a:rPr>
              <a:t>5              </a:t>
            </a:r>
            <a:endParaRPr lang="en-US" altLang="zh-CN" sz="2800" dirty="0">
              <a:latin typeface="Times New Roman" panose="02020603050405020304" pitchFamily="18" charset="0"/>
              <a:ea typeface="黑体" panose="02010609060101010101" charset="-122"/>
            </a:endParaRPr>
          </a:p>
        </p:txBody>
      </p:sp>
      <p:sp>
        <p:nvSpPr>
          <p:cNvPr id="28678" name="Text Box 5"/>
          <p:cNvSpPr txBox="1"/>
          <p:nvPr/>
        </p:nvSpPr>
        <p:spPr>
          <a:xfrm>
            <a:off x="5562600" y="4781550"/>
            <a:ext cx="2520950" cy="521970"/>
          </a:xfrm>
          <a:prstGeom prst="rect">
            <a:avLst/>
          </a:prstGeom>
          <a:noFill/>
          <a:ln w="9525">
            <a:noFill/>
          </a:ln>
        </p:spPr>
        <p:txBody>
          <a:bodyPr anchor="t">
            <a:spAutoFit/>
          </a:bodyPr>
          <a:p>
            <a:pPr algn="just"/>
            <a:r>
              <a:rPr lang="en-US" altLang="zh-CN" sz="2800" dirty="0">
                <a:latin typeface="Times New Roman" panose="02020603050405020304" pitchFamily="18" charset="0"/>
                <a:ea typeface="黑体" panose="02010609060101010101" charset="-122"/>
              </a:rPr>
              <a:t>  B.2.5 ×</a:t>
            </a:r>
            <a:r>
              <a:rPr lang="en-US" altLang="zh-CN" sz="2800" dirty="0">
                <a:solidFill>
                  <a:srgbClr val="FF0000"/>
                </a:solidFill>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10</a:t>
            </a:r>
            <a:r>
              <a:rPr lang="en-US" altLang="zh-CN" sz="2800" baseline="30000" dirty="0">
                <a:latin typeface="Times New Roman" panose="02020603050405020304" pitchFamily="18" charset="0"/>
                <a:ea typeface="黑体" panose="02010609060101010101" charset="-122"/>
              </a:rPr>
              <a:t>6              </a:t>
            </a:r>
            <a:endParaRPr lang="en-US" altLang="zh-CN" sz="2800" dirty="0">
              <a:latin typeface="Times New Roman" panose="02020603050405020304" pitchFamily="18" charset="0"/>
              <a:ea typeface="黑体" panose="02010609060101010101" charset="-122"/>
            </a:endParaRPr>
          </a:p>
        </p:txBody>
      </p:sp>
      <p:sp>
        <p:nvSpPr>
          <p:cNvPr id="28679" name="Text Box 6"/>
          <p:cNvSpPr txBox="1"/>
          <p:nvPr/>
        </p:nvSpPr>
        <p:spPr>
          <a:xfrm>
            <a:off x="2584450" y="5367338"/>
            <a:ext cx="2520950" cy="521970"/>
          </a:xfrm>
          <a:prstGeom prst="rect">
            <a:avLst/>
          </a:prstGeom>
          <a:noFill/>
          <a:ln w="9525">
            <a:noFill/>
          </a:ln>
        </p:spPr>
        <p:txBody>
          <a:bodyPr anchor="t">
            <a:spAutoFit/>
          </a:bodyPr>
          <a:p>
            <a:pPr algn="just"/>
            <a:r>
              <a:rPr lang="en-US" altLang="zh-CN" sz="2800" dirty="0">
                <a:latin typeface="Times New Roman" panose="02020603050405020304" pitchFamily="18" charset="0"/>
                <a:ea typeface="黑体" panose="02010609060101010101" charset="-122"/>
              </a:rPr>
              <a:t>  C.9.9 ×</a:t>
            </a:r>
            <a:r>
              <a:rPr lang="en-US" altLang="zh-CN" sz="2800" dirty="0">
                <a:solidFill>
                  <a:srgbClr val="FF0000"/>
                </a:solidFill>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10</a:t>
            </a:r>
            <a:r>
              <a:rPr lang="en-US" altLang="zh-CN" sz="2800" baseline="30000" dirty="0">
                <a:latin typeface="Times New Roman" panose="02020603050405020304" pitchFamily="18" charset="0"/>
                <a:ea typeface="黑体" panose="02010609060101010101" charset="-122"/>
              </a:rPr>
              <a:t>5              </a:t>
            </a:r>
            <a:endParaRPr lang="en-US" altLang="zh-CN" sz="2800" dirty="0">
              <a:latin typeface="Times New Roman" panose="02020603050405020304" pitchFamily="18" charset="0"/>
              <a:ea typeface="黑体" panose="02010609060101010101" charset="-122"/>
            </a:endParaRPr>
          </a:p>
        </p:txBody>
      </p:sp>
      <p:sp>
        <p:nvSpPr>
          <p:cNvPr id="28680" name="Text Box 7"/>
          <p:cNvSpPr txBox="1"/>
          <p:nvPr/>
        </p:nvSpPr>
        <p:spPr>
          <a:xfrm>
            <a:off x="5562600" y="5324475"/>
            <a:ext cx="2046288" cy="521970"/>
          </a:xfrm>
          <a:prstGeom prst="rect">
            <a:avLst/>
          </a:prstGeom>
          <a:noFill/>
          <a:ln w="9525">
            <a:noFill/>
          </a:ln>
        </p:spPr>
        <p:txBody>
          <a:bodyPr wrap="square" anchor="t">
            <a:spAutoFit/>
          </a:bodyPr>
          <a:p>
            <a:pPr algn="just"/>
            <a:r>
              <a:rPr lang="en-US" altLang="zh-CN" sz="2800" dirty="0">
                <a:latin typeface="Times New Roman" panose="02020603050405020304" pitchFamily="18" charset="0"/>
                <a:ea typeface="黑体" panose="02010609060101010101" charset="-122"/>
              </a:rPr>
              <a:t>  D.1 ×</a:t>
            </a:r>
            <a:r>
              <a:rPr lang="en-US" altLang="zh-CN" sz="2800" dirty="0">
                <a:solidFill>
                  <a:srgbClr val="FF0000"/>
                </a:solidFill>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10</a:t>
            </a:r>
            <a:r>
              <a:rPr lang="en-US" altLang="zh-CN" sz="2800" baseline="30000" dirty="0">
                <a:latin typeface="Times New Roman" panose="02020603050405020304" pitchFamily="18" charset="0"/>
                <a:ea typeface="黑体" panose="02010609060101010101" charset="-122"/>
              </a:rPr>
              <a:t>7              </a:t>
            </a:r>
            <a:endParaRPr lang="en-US" altLang="zh-CN" sz="2800" dirty="0">
              <a:latin typeface="Times New Roman" panose="02020603050405020304" pitchFamily="18" charset="0"/>
              <a:ea typeface="黑体" panose="02010609060101010101" charset="-122"/>
            </a:endParaRPr>
          </a:p>
        </p:txBody>
      </p:sp>
      <p:sp>
        <p:nvSpPr>
          <p:cNvPr id="28681" name="文本框 2"/>
          <p:cNvSpPr txBox="1"/>
          <p:nvPr/>
        </p:nvSpPr>
        <p:spPr>
          <a:xfrm>
            <a:off x="7248525" y="4143375"/>
            <a:ext cx="439420" cy="521970"/>
          </a:xfrm>
          <a:prstGeom prst="rect">
            <a:avLst/>
          </a:prstGeom>
          <a:noFill/>
          <a:ln w="9525">
            <a:noFill/>
          </a:ln>
        </p:spPr>
        <p:txBody>
          <a:bodyPr wrap="none" anchor="t">
            <a:spAutoFit/>
          </a:bodyPr>
          <a:p>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D</a:t>
            </a:r>
            <a:endPar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clickPar">
                                  <p:stCondLst>
                                    <p:cond delay="0"/>
                                  </p:stCondLst>
                                  <p:childTnLst>
                                    <p:set>
                                      <p:cBhvr>
                                        <p:cTn id="6" dur="500" fill="hold">
                                          <p:stCondLst>
                                            <p:cond delay="0"/>
                                          </p:stCondLst>
                                        </p:cTn>
                                        <p:tgtEl>
                                          <p:spTgt spid="28675"/>
                                        </p:tgtEl>
                                        <p:attrNameLst>
                                          <p:attrName>style.visibility</p:attrName>
                                        </p:attrNameLst>
                                      </p:cBhvr>
                                      <p:to>
                                        <p:strVal val="visible"/>
                                      </p:to>
                                    </p:set>
                                    <p:anim calcmode="lin" valueType="num">
                                      <p:cBhvr>
                                        <p:cTn id="7" dur="500" fill="hold"/>
                                        <p:tgtEl>
                                          <p:spTgt spid="28675"/>
                                        </p:tgtEl>
                                        <p:attrNameLst>
                                          <p:attrName>ppt_x</p:attrName>
                                        </p:attrNameLst>
                                      </p:cBhvr>
                                      <p:tavLst>
                                        <p:tav tm="0">
                                          <p:val>
                                            <p:strVal val="#ppt_x"/>
                                          </p:val>
                                        </p:tav>
                                        <p:tav tm="100000">
                                          <p:val>
                                            <p:strVal val="#ppt_x"/>
                                          </p:val>
                                        </p:tav>
                                      </p:tavLst>
                                    </p:anim>
                                    <p:anim calcmode="lin" valueType="num">
                                      <p:cBhvr>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81"/>
                                        </p:tgtEl>
                                        <p:attrNameLst>
                                          <p:attrName>style.visibility</p:attrName>
                                        </p:attrNameLst>
                                      </p:cBhvr>
                                      <p:to>
                                        <p:strVal val="visible"/>
                                      </p:to>
                                    </p:set>
                                    <p:anim calcmode="lin" valueType="num">
                                      <p:cBhvr>
                                        <p:cTn id="13" dur="500" fill="hold"/>
                                        <p:tgtEl>
                                          <p:spTgt spid="28681"/>
                                        </p:tgtEl>
                                        <p:attrNameLst>
                                          <p:attrName>ppt_x</p:attrName>
                                        </p:attrNameLst>
                                      </p:cBhvr>
                                      <p:tavLst>
                                        <p:tav tm="0">
                                          <p:val>
                                            <p:strVal val="#ppt_x"/>
                                          </p:val>
                                        </p:tav>
                                        <p:tav tm="100000">
                                          <p:val>
                                            <p:strVal val="#ppt_x"/>
                                          </p:val>
                                        </p:tav>
                                      </p:tavLst>
                                    </p:anim>
                                    <p:anim calcmode="lin" valueType="num">
                                      <p:cBhvr>
                                        <p:cTn id="14" dur="500" fill="hold"/>
                                        <p:tgtEl>
                                          <p:spTgt spid="286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8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文本框 1"/>
          <p:cNvSpPr txBox="1"/>
          <p:nvPr/>
        </p:nvSpPr>
        <p:spPr>
          <a:xfrm>
            <a:off x="2068513" y="1141413"/>
            <a:ext cx="8626475" cy="2030095"/>
          </a:xfrm>
          <a:prstGeom prst="rect">
            <a:avLst/>
          </a:prstGeom>
          <a:noFill/>
          <a:ln w="9525">
            <a:noFill/>
          </a:ln>
        </p:spPr>
        <p:txBody>
          <a:bodyPr wrap="square" anchor="t">
            <a:spAutoFit/>
          </a:bodyPr>
          <a:p>
            <a:pPr indent="0" fontAlgn="auto">
              <a:lnSpc>
                <a:spcPct val="150000"/>
              </a:lnSpc>
            </a:pPr>
            <a:r>
              <a:rPr lang="en-US" altLang="zh-CN" sz="2800" dirty="0">
                <a:latin typeface="黑体" panose="02010609060101010101" charset="-122"/>
                <a:ea typeface="黑体" panose="02010609060101010101" charset="-122"/>
              </a:rPr>
              <a:t>8</a:t>
            </a:r>
            <a:r>
              <a:rPr lang="zh-CN" altLang="en-US" sz="2800" dirty="0">
                <a:latin typeface="黑体" panose="02010609060101010101" charset="-122"/>
                <a:ea typeface="黑体" panose="02010609060101010101" charset="-122"/>
              </a:rPr>
              <a:t>．已知光的传播速度为</a:t>
            </a:r>
            <a:r>
              <a:rPr lang="en-US" altLang="zh-CN" sz="2800" dirty="0">
                <a:latin typeface="黑体" panose="02010609060101010101" charset="-122"/>
                <a:ea typeface="黑体" panose="02010609060101010101" charset="-122"/>
              </a:rPr>
              <a:t>300000000 m/s</a:t>
            </a:r>
            <a:r>
              <a:rPr lang="zh-CN" altLang="en-US" sz="2800" dirty="0">
                <a:latin typeface="黑体" panose="02010609060101010101" charset="-122"/>
                <a:ea typeface="黑体" panose="02010609060101010101" charset="-122"/>
              </a:rPr>
              <a:t>，太阳光到达地球的时间大约是</a:t>
            </a:r>
            <a:r>
              <a:rPr lang="en-US" altLang="zh-CN" sz="2800" dirty="0">
                <a:latin typeface="黑体" panose="02010609060101010101" charset="-122"/>
                <a:ea typeface="黑体" panose="02010609060101010101" charset="-122"/>
              </a:rPr>
              <a:t>500 s</a:t>
            </a:r>
            <a:r>
              <a:rPr lang="zh-CN" altLang="en-US" sz="2800" dirty="0">
                <a:latin typeface="黑体" panose="02010609060101010101" charset="-122"/>
                <a:ea typeface="黑体" panose="02010609060101010101" charset="-122"/>
              </a:rPr>
              <a:t>，试计算太阳与地球的距离大约是多少千米．</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结果用科学记数法表示</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p:txBody>
      </p:sp>
      <p:sp>
        <p:nvSpPr>
          <p:cNvPr id="29699" name="文本框 2"/>
          <p:cNvSpPr txBox="1"/>
          <p:nvPr/>
        </p:nvSpPr>
        <p:spPr>
          <a:xfrm>
            <a:off x="2536825" y="3676650"/>
            <a:ext cx="3081020" cy="521970"/>
          </a:xfrm>
          <a:prstGeom prst="rect">
            <a:avLst/>
          </a:prstGeom>
          <a:noFill/>
          <a:ln w="9525">
            <a:noFill/>
          </a:ln>
        </p:spPr>
        <p:txBody>
          <a:bodyPr wrap="none" anchor="t">
            <a:spAutoFit/>
          </a:bodyPr>
          <a:p>
            <a:r>
              <a:rPr lang="zh-CN" altLang="en-US" sz="2800" dirty="0">
                <a:solidFill>
                  <a:srgbClr val="FF0000"/>
                </a:solidFill>
                <a:latin typeface="黑体" panose="02010609060101010101" charset="-122"/>
                <a:ea typeface="黑体" panose="02010609060101010101" charset="-122"/>
                <a:sym typeface="宋体" panose="02010600030101010101" pitchFamily="2" charset="-122"/>
              </a:rPr>
              <a:t>答案：</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1.5×10</a:t>
            </a:r>
            <a:r>
              <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rPr>
              <a:t>8 </a:t>
            </a:r>
            <a:r>
              <a:rPr lang="en-US" altLang="zh-CN" sz="2800" dirty="0">
                <a:solidFill>
                  <a:srgbClr val="FF0000"/>
                </a:solidFill>
                <a:latin typeface="黑体" panose="02010609060101010101" charset="-122"/>
                <a:ea typeface="黑体" panose="02010609060101010101" charset="-122"/>
                <a:sym typeface="宋体" panose="02010600030101010101" pitchFamily="2" charset="-122"/>
              </a:rPr>
              <a:t>km</a:t>
            </a:r>
            <a:endParaRPr lang="en-US" altLang="zh-CN" sz="2800" baseline="30000" dirty="0">
              <a:solidFill>
                <a:srgbClr val="FF0000"/>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500" fill="hold"/>
                                        <p:tgtEl>
                                          <p:spTgt spid="29699"/>
                                        </p:tgtEl>
                                        <p:attrNameLst>
                                          <p:attrName>ppt_x</p:attrName>
                                        </p:attrNameLst>
                                      </p:cBhvr>
                                      <p:tavLst>
                                        <p:tav tm="0">
                                          <p:val>
                                            <p:strVal val="#ppt_x"/>
                                          </p:val>
                                        </p:tav>
                                        <p:tav tm="100000">
                                          <p:val>
                                            <p:strVal val="#ppt_x"/>
                                          </p:val>
                                        </p:tav>
                                      </p:tavLst>
                                    </p:anim>
                                    <p:anim calcmode="lin" valueType="num">
                                      <p:cBhvr>
                                        <p:cTn id="8"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p:nvPr/>
        </p:nvCxnSpPr>
        <p:spPr>
          <a:xfrm>
            <a:off x="5224059" y="31802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587161"/>
            <a:ext cx="1859280" cy="598805"/>
          </a:xfrm>
          <a:prstGeom prst="rect">
            <a:avLst/>
          </a:prstGeom>
        </p:spPr>
        <p:txBody>
          <a:bodyPr wrap="none">
            <a:spAutoFit/>
          </a:bodyPr>
          <a:lstStyle/>
          <a:p>
            <a:r>
              <a:rPr lang="zh-CN" altLang="en-US" sz="3300" dirty="0" smtClean="0">
                <a:solidFill>
                  <a:schemeClr val="accent1"/>
                </a:solidFill>
                <a:latin typeface="造字工房悦黑（非商用）常规体" pitchFamily="2" charset="-122"/>
                <a:ea typeface="造字工房悦黑（非商用）常规体" pitchFamily="2" charset="-122"/>
              </a:rPr>
              <a:t>新课导入</a:t>
            </a:r>
            <a:endParaRPr lang="zh-CN" altLang="en-US" sz="3300" dirty="0">
              <a:solidFill>
                <a:schemeClr val="accent1"/>
              </a:solidFill>
              <a:latin typeface="造字工房悦黑（非商用）常规体" pitchFamily="2" charset="-122"/>
              <a:ea typeface="造字工房悦黑（非商用）常规体" pitchFamily="2" charset="-122"/>
            </a:endParaRPr>
          </a:p>
        </p:txBody>
      </p:sp>
      <p:grpSp>
        <p:nvGrpSpPr>
          <p:cNvPr id="42" name="组合 41"/>
          <p:cNvGrpSpPr/>
          <p:nvPr/>
        </p:nvGrpSpPr>
        <p:grpSpPr>
          <a:xfrm>
            <a:off x="3688801" y="2455394"/>
            <a:ext cx="1417696" cy="1417696"/>
            <a:chOff x="997758" y="2442742"/>
            <a:chExt cx="1556194" cy="1556194"/>
          </a:xfrm>
        </p:grpSpPr>
        <p:grpSp>
          <p:nvGrpSpPr>
            <p:cNvPr id="43" name="组合 42"/>
            <p:cNvGrpSpPr/>
            <p:nvPr/>
          </p:nvGrpSpPr>
          <p:grpSpPr>
            <a:xfrm>
              <a:off x="997758" y="2442742"/>
              <a:ext cx="1556194" cy="1556194"/>
              <a:chOff x="3154508" y="1821271"/>
              <a:chExt cx="2785107" cy="2785102"/>
            </a:xfrm>
          </p:grpSpPr>
          <p:sp>
            <p:nvSpPr>
              <p:cNvPr id="45"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46"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44"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
        <p:nvSpPr>
          <p:cNvPr id="48" name="矩形 47"/>
          <p:cNvSpPr/>
          <p:nvPr/>
        </p:nvSpPr>
        <p:spPr>
          <a:xfrm>
            <a:off x="5296711" y="3326686"/>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j-ea"/>
                <a:ea typeface="+mj-ea"/>
              </a:rPr>
              <a:t>教学目标</a:t>
            </a:r>
            <a:endParaRPr lang="zh-CN" altLang="en-US" dirty="0" smtClean="0">
              <a:solidFill>
                <a:schemeClr val="tx1"/>
              </a:solidFill>
              <a:latin typeface="+mj-ea"/>
              <a:ea typeface="+mj-ea"/>
            </a:endParaRPr>
          </a:p>
        </p:txBody>
      </p:sp>
      <p:sp>
        <p:nvSpPr>
          <p:cNvPr id="50" name="矩形 49"/>
          <p:cNvSpPr/>
          <p:nvPr/>
        </p:nvSpPr>
        <p:spPr>
          <a:xfrm>
            <a:off x="6776896" y="3326572"/>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教学重点</a:t>
            </a:r>
            <a:endParaRPr lang="zh-CN" altLang="en-US" dirty="0" smtClean="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600" fill="hold"/>
                                        <p:tgtEl>
                                          <p:spTgt spid="11"/>
                                        </p:tgtEl>
                                        <p:attrNameLst>
                                          <p:attrName>ppt_x</p:attrName>
                                        </p:attrNameLst>
                                      </p:cBhvr>
                                      <p:tavLst>
                                        <p:tav tm="0">
                                          <p:val>
                                            <p:strVal val="1+#ppt_w/2"/>
                                          </p:val>
                                        </p:tav>
                                        <p:tav tm="100000">
                                          <p:val>
                                            <p:strVal val="#ppt_x"/>
                                          </p:val>
                                        </p:tav>
                                      </p:tavLst>
                                    </p:anim>
                                    <p:anim calcmode="lin" valueType="num">
                                      <p:cBhvr additive="base">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279"/>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2" presetClass="entr" presetSubtype="4" decel="100000" fill="hold" grpId="0" nodeType="withEffect">
                                  <p:stCondLst>
                                    <p:cond delay="3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45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ppt_x"/>
                                          </p:val>
                                        </p:tav>
                                        <p:tav tm="100000">
                                          <p:val>
                                            <p:strVal val="#ppt_x"/>
                                          </p:val>
                                        </p:tav>
                                      </p:tavLst>
                                    </p:anim>
                                    <p:anim calcmode="lin" valueType="num">
                                      <p:cBhvr additive="base">
                                        <p:cTn id="25"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2" name="矩形 10242"/>
          <p:cNvSpPr/>
          <p:nvPr/>
        </p:nvSpPr>
        <p:spPr>
          <a:xfrm>
            <a:off x="1792288" y="587375"/>
            <a:ext cx="8699500" cy="2676525"/>
          </a:xfrm>
          <a:prstGeom prst="rect">
            <a:avLst/>
          </a:prstGeom>
          <a:noFill/>
          <a:ln w="9525">
            <a:noFill/>
          </a:ln>
        </p:spPr>
        <p:txBody>
          <a:bodyPr wrap="square" anchor="ctr">
            <a:spAutoFit/>
          </a:bodyPr>
          <a:p>
            <a:pPr indent="0" fontAlgn="auto">
              <a:lnSpc>
                <a:spcPct val="150000"/>
              </a:lnSpc>
            </a:pPr>
            <a:r>
              <a:rPr lang="en-US" altLang="zh-CN" sz="2800" dirty="0">
                <a:latin typeface="Times New Roman" panose="02020603050405020304" pitchFamily="18" charset="0"/>
                <a:ea typeface="黑体" panose="02010609060101010101" charset="-122"/>
              </a:rPr>
              <a:t>9.</a:t>
            </a:r>
            <a:r>
              <a:rPr lang="en-US" altLang="zh-CN" sz="2800" dirty="0">
                <a:solidFill>
                  <a:srgbClr val="FF0000"/>
                </a:solidFill>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随着微电子制造技术的不断进步，半导体材料的精加工尺寸大幅度缩小，目前已经能够在</a:t>
            </a:r>
            <a:r>
              <a:rPr lang="en-US" altLang="zh-CN" sz="2800" dirty="0">
                <a:latin typeface="Times New Roman" panose="02020603050405020304" pitchFamily="18" charset="0"/>
                <a:ea typeface="黑体" panose="02010609060101010101" charset="-122"/>
              </a:rPr>
              <a:t>350</a:t>
            </a:r>
            <a:r>
              <a:rPr lang="zh-CN" altLang="en-US" sz="2800" dirty="0">
                <a:latin typeface="Times New Roman" panose="02020603050405020304" pitchFamily="18" charset="0"/>
                <a:ea typeface="黑体" panose="02010609060101010101" charset="-122"/>
              </a:rPr>
              <a:t>平方毫米的芯片上集成</a:t>
            </a:r>
            <a:r>
              <a:rPr lang="en-US" altLang="zh-CN" sz="2800" dirty="0">
                <a:latin typeface="Times New Roman" panose="02020603050405020304" pitchFamily="18" charset="0"/>
                <a:ea typeface="黑体" panose="02010609060101010101" charset="-122"/>
              </a:rPr>
              <a:t>5</a:t>
            </a:r>
            <a:r>
              <a:rPr lang="zh-CN" altLang="en-US" sz="2800" dirty="0">
                <a:latin typeface="Times New Roman" panose="02020603050405020304" pitchFamily="18" charset="0"/>
                <a:ea typeface="黑体" panose="02010609060101010101" charset="-122"/>
              </a:rPr>
              <a:t>亿个元件，问</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个这样的元件大约占多少平方毫米？ </a:t>
            </a:r>
            <a:endParaRPr lang="en-US" altLang="zh-CN" sz="2800" dirty="0">
              <a:latin typeface="Times New Roman" panose="02020603050405020304" pitchFamily="18" charset="0"/>
              <a:ea typeface="黑体" panose="02010609060101010101" charset="-122"/>
            </a:endParaRPr>
          </a:p>
        </p:txBody>
      </p:sp>
      <p:sp>
        <p:nvSpPr>
          <p:cNvPr id="30723" name="矩形 10243"/>
          <p:cNvSpPr/>
          <p:nvPr/>
        </p:nvSpPr>
        <p:spPr>
          <a:xfrm>
            <a:off x="1735138" y="3600609"/>
            <a:ext cx="8812212" cy="2030095"/>
          </a:xfrm>
          <a:prstGeom prst="rect">
            <a:avLst/>
          </a:prstGeom>
          <a:noFill/>
          <a:ln w="9525">
            <a:noFill/>
          </a:ln>
        </p:spPr>
        <p:txBody>
          <a:bodyPr wrap="square" anchor="ctr">
            <a:spAutoFit/>
          </a:bodyPr>
          <a:p>
            <a:pPr indent="266700">
              <a:lnSpc>
                <a:spcPct val="150000"/>
              </a:lnSpc>
            </a:pPr>
            <a:r>
              <a:rPr lang="zh-CN" altLang="en-US" sz="2800" dirty="0">
                <a:solidFill>
                  <a:srgbClr val="FF0000"/>
                </a:solidFill>
                <a:latin typeface="Times New Roman" panose="02020603050405020304" pitchFamily="18" charset="0"/>
                <a:ea typeface="黑体" panose="02010609060101010101" charset="-122"/>
              </a:rPr>
              <a:t>解析</a:t>
            </a:r>
            <a:r>
              <a:rPr lang="en-US" altLang="zh-CN" sz="2800" dirty="0">
                <a:solidFill>
                  <a:srgbClr val="FF0000"/>
                </a:solidFill>
                <a:latin typeface="Times New Roman" panose="02020603050405020304" pitchFamily="18" charset="0"/>
                <a:ea typeface="黑体" panose="02010609060101010101" charset="-122"/>
              </a:rPr>
              <a:t>:</a:t>
            </a:r>
            <a:r>
              <a:rPr lang="zh-CN" altLang="en-US" sz="2800" dirty="0">
                <a:solidFill>
                  <a:srgbClr val="FF0000"/>
                </a:solidFill>
                <a:latin typeface="Times New Roman" panose="02020603050405020304" pitchFamily="18" charset="0"/>
                <a:ea typeface="黑体" panose="02010609060101010101" charset="-122"/>
              </a:rPr>
              <a:t>因为</a:t>
            </a:r>
            <a:r>
              <a:rPr lang="en-US" altLang="zh-CN" sz="2800" dirty="0">
                <a:solidFill>
                  <a:srgbClr val="FF0000"/>
                </a:solidFill>
                <a:latin typeface="Times New Roman" panose="02020603050405020304" pitchFamily="18" charset="0"/>
                <a:ea typeface="黑体" panose="02010609060101010101" charset="-122"/>
              </a:rPr>
              <a:t>350</a:t>
            </a:r>
            <a:r>
              <a:rPr lang="zh-CN" altLang="en-US" sz="2800" dirty="0">
                <a:solidFill>
                  <a:srgbClr val="FF0000"/>
                </a:solidFill>
                <a:latin typeface="Times New Roman" panose="02020603050405020304" pitchFamily="18" charset="0"/>
                <a:ea typeface="黑体" panose="02010609060101010101" charset="-122"/>
              </a:rPr>
              <a:t>平方毫米的芯片上集成</a:t>
            </a:r>
            <a:r>
              <a:rPr lang="en-US" altLang="zh-CN" sz="2800" dirty="0">
                <a:solidFill>
                  <a:srgbClr val="FF0000"/>
                </a:solidFill>
                <a:latin typeface="Times New Roman" panose="02020603050405020304" pitchFamily="18" charset="0"/>
                <a:ea typeface="黑体" panose="02010609060101010101" charset="-122"/>
              </a:rPr>
              <a:t>5</a:t>
            </a:r>
            <a:r>
              <a:rPr lang="zh-CN" altLang="en-US" sz="2800" dirty="0">
                <a:solidFill>
                  <a:srgbClr val="FF0000"/>
                </a:solidFill>
                <a:latin typeface="Times New Roman" panose="02020603050405020304" pitchFamily="18" charset="0"/>
                <a:ea typeface="黑体" panose="02010609060101010101" charset="-122"/>
              </a:rPr>
              <a:t>亿个元件，说</a:t>
            </a:r>
            <a:endParaRPr lang="zh-CN" altLang="en-US" sz="2800" dirty="0">
              <a:solidFill>
                <a:srgbClr val="FF0000"/>
              </a:solidFill>
              <a:latin typeface="Times New Roman" panose="02020603050405020304" pitchFamily="18" charset="0"/>
              <a:ea typeface="黑体" panose="02010609060101010101" charset="-122"/>
            </a:endParaRPr>
          </a:p>
          <a:p>
            <a:pPr indent="266700">
              <a:lnSpc>
                <a:spcPct val="150000"/>
              </a:lnSpc>
            </a:pPr>
            <a:r>
              <a:rPr lang="zh-CN" altLang="en-US" sz="2800" dirty="0">
                <a:solidFill>
                  <a:srgbClr val="FF0000"/>
                </a:solidFill>
                <a:latin typeface="Times New Roman" panose="02020603050405020304" pitchFamily="18" charset="0"/>
                <a:ea typeface="黑体" panose="02010609060101010101" charset="-122"/>
              </a:rPr>
              <a:t> 明</a:t>
            </a:r>
            <a:r>
              <a:rPr lang="en-US" altLang="zh-CN" sz="2800" dirty="0">
                <a:solidFill>
                  <a:srgbClr val="FF0000"/>
                </a:solidFill>
                <a:latin typeface="Times New Roman" panose="02020603050405020304" pitchFamily="18" charset="0"/>
                <a:ea typeface="黑体" panose="02010609060101010101" charset="-122"/>
              </a:rPr>
              <a:t>5</a:t>
            </a:r>
            <a:r>
              <a:rPr lang="zh-CN" altLang="en-US" sz="2800" dirty="0">
                <a:solidFill>
                  <a:srgbClr val="FF0000"/>
                </a:solidFill>
                <a:latin typeface="Times New Roman" panose="02020603050405020304" pitchFamily="18" charset="0"/>
                <a:ea typeface="黑体" panose="02010609060101010101" charset="-122"/>
              </a:rPr>
              <a:t>亿个元件所占的面积为</a:t>
            </a:r>
            <a:r>
              <a:rPr lang="en-US" altLang="zh-CN" sz="2800" dirty="0">
                <a:solidFill>
                  <a:srgbClr val="FF0000"/>
                </a:solidFill>
                <a:latin typeface="Times New Roman" panose="02020603050405020304" pitchFamily="18" charset="0"/>
                <a:ea typeface="黑体" panose="02010609060101010101" charset="-122"/>
              </a:rPr>
              <a:t>350</a:t>
            </a:r>
            <a:r>
              <a:rPr lang="zh-CN" altLang="en-US" sz="2800" dirty="0">
                <a:solidFill>
                  <a:srgbClr val="FF0000"/>
                </a:solidFill>
                <a:latin typeface="Times New Roman" panose="02020603050405020304" pitchFamily="18" charset="0"/>
                <a:ea typeface="黑体" panose="02010609060101010101" charset="-122"/>
              </a:rPr>
              <a:t>平方毫米，要计算</a:t>
            </a:r>
            <a:r>
              <a:rPr lang="en-US" altLang="zh-CN" sz="2800" dirty="0">
                <a:solidFill>
                  <a:srgbClr val="FF0000"/>
                </a:solidFill>
                <a:latin typeface="Times New Roman" panose="02020603050405020304" pitchFamily="18" charset="0"/>
                <a:ea typeface="黑体" panose="02010609060101010101" charset="-122"/>
              </a:rPr>
              <a:t>1</a:t>
            </a:r>
            <a:endParaRPr lang="en-US" altLang="zh-CN" sz="2800" dirty="0">
              <a:solidFill>
                <a:srgbClr val="FF0000"/>
              </a:solidFill>
              <a:latin typeface="Times New Roman" panose="02020603050405020304" pitchFamily="18" charset="0"/>
              <a:ea typeface="黑体" panose="02010609060101010101" charset="-122"/>
            </a:endParaRPr>
          </a:p>
          <a:p>
            <a:pPr indent="266700">
              <a:lnSpc>
                <a:spcPct val="150000"/>
              </a:lnSpc>
            </a:pPr>
            <a:r>
              <a:rPr lang="zh-CN" altLang="en-US" sz="2800" dirty="0">
                <a:solidFill>
                  <a:srgbClr val="FF0000"/>
                </a:solidFill>
                <a:latin typeface="Times New Roman" panose="02020603050405020304" pitchFamily="18" charset="0"/>
                <a:ea typeface="黑体" panose="02010609060101010101" charset="-122"/>
              </a:rPr>
              <a:t>个元件所占的面积，可用</a:t>
            </a:r>
            <a:r>
              <a:rPr lang="en-US" altLang="zh-CN" sz="2800" dirty="0">
                <a:solidFill>
                  <a:srgbClr val="FF0000"/>
                </a:solidFill>
                <a:latin typeface="Times New Roman" panose="02020603050405020304" pitchFamily="18" charset="0"/>
                <a:ea typeface="黑体" panose="02010609060101010101" charset="-122"/>
              </a:rPr>
              <a:t>350</a:t>
            </a:r>
            <a:r>
              <a:rPr lang="zh-CN" altLang="en-US" sz="2800" dirty="0">
                <a:solidFill>
                  <a:srgbClr val="FF0000"/>
                </a:solidFill>
                <a:latin typeface="Times New Roman" panose="02020603050405020304" pitchFamily="18" charset="0"/>
                <a:ea typeface="黑体" panose="02010609060101010101" charset="-122"/>
              </a:rPr>
              <a:t>除以</a:t>
            </a:r>
            <a:r>
              <a:rPr lang="en-US" altLang="zh-CN" sz="2800" dirty="0">
                <a:solidFill>
                  <a:srgbClr val="FF0000"/>
                </a:solidFill>
                <a:latin typeface="Times New Roman" panose="02020603050405020304" pitchFamily="18" charset="0"/>
                <a:ea typeface="黑体" panose="02010609060101010101" charset="-122"/>
              </a:rPr>
              <a:t>5</a:t>
            </a:r>
            <a:r>
              <a:rPr lang="zh-CN" altLang="en-US" sz="2800" dirty="0">
                <a:solidFill>
                  <a:srgbClr val="FF0000"/>
                </a:solidFill>
                <a:latin typeface="Times New Roman" panose="02020603050405020304" pitchFamily="18" charset="0"/>
                <a:ea typeface="黑体" panose="02010609060101010101" charset="-122"/>
              </a:rPr>
              <a:t>亿．</a:t>
            </a:r>
            <a:endParaRPr lang="zh-CN" altLang="en-US" sz="28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500" fill="hold">
                                          <p:stCondLst>
                                            <p:cond delay="0"/>
                                          </p:stCondLst>
                                        </p:cTn>
                                        <p:tgtEl>
                                          <p:spTgt spid="30722"/>
                                        </p:tgtEl>
                                        <p:attrNameLst>
                                          <p:attrName>style.visibility</p:attrName>
                                        </p:attrNameLst>
                                      </p:cBhvr>
                                      <p:to>
                                        <p:strVal val="visible"/>
                                      </p:to>
                                    </p:set>
                                    <p:animEffect transition="in" filter="checkerboard(across)">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500" fill="hold">
                                          <p:stCondLst>
                                            <p:cond delay="0"/>
                                          </p:stCondLst>
                                        </p:cTn>
                                        <p:tgtEl>
                                          <p:spTgt spid="30723"/>
                                        </p:tgtEl>
                                        <p:attrNameLst>
                                          <p:attrName>style.visibility</p:attrName>
                                        </p:attrNameLst>
                                      </p:cBhvr>
                                      <p:to>
                                        <p:strVal val="visible"/>
                                      </p:to>
                                    </p:set>
                                    <p:animEffect transition="in" filter="box(in)">
                                      <p:cBhvr>
                                        <p:cTn id="12"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31746" name="对象 11265"/>
          <p:cNvGraphicFramePr>
            <a:graphicFrameLocks noChangeAspect="1"/>
          </p:cNvGraphicFramePr>
          <p:nvPr/>
        </p:nvGraphicFramePr>
        <p:xfrm>
          <a:off x="1857217" y="1023303"/>
          <a:ext cx="8098155" cy="2560320"/>
        </p:xfrm>
        <a:graphic>
          <a:graphicData uri="http://schemas.openxmlformats.org/presentationml/2006/ole">
            <mc:AlternateContent xmlns:mc="http://schemas.openxmlformats.org/markup-compatibility/2006">
              <mc:Choice xmlns:v="urn:schemas-microsoft-com:vml" Requires="v">
                <p:oleObj spid="_x0000_s3086" name="" r:id="rId1" imgW="8187055" imgH="2382520" progId="Word.Document.8">
                  <p:embed/>
                </p:oleObj>
              </mc:Choice>
              <mc:Fallback>
                <p:oleObj name="" r:id="rId1" imgW="8187055" imgH="2382520" progId="Word.Document.8">
                  <p:embed/>
                  <p:pic>
                    <p:nvPicPr>
                      <p:cNvPr id="0" name="图片 3085"/>
                      <p:cNvPicPr/>
                      <p:nvPr/>
                    </p:nvPicPr>
                    <p:blipFill>
                      <a:blip r:embed="rId2"/>
                      <a:stretch>
                        <a:fillRect/>
                      </a:stretch>
                    </p:blipFill>
                    <p:spPr>
                      <a:xfrm>
                        <a:off x="1857217" y="1023303"/>
                        <a:ext cx="8098155" cy="2560320"/>
                      </a:xfrm>
                      <a:prstGeom prst="rect">
                        <a:avLst/>
                      </a:prstGeom>
                      <a:noFill/>
                      <a:ln w="38100">
                        <a:noFill/>
                        <a:miter/>
                      </a:ln>
                    </p:spPr>
                  </p:pic>
                </p:oleObj>
              </mc:Fallback>
            </mc:AlternateContent>
          </a:graphicData>
        </a:graphic>
      </p:graphicFrame>
      <p:sp>
        <p:nvSpPr>
          <p:cNvPr id="31747" name="矩形 11266"/>
          <p:cNvSpPr/>
          <p:nvPr/>
        </p:nvSpPr>
        <p:spPr>
          <a:xfrm>
            <a:off x="2115185" y="3694430"/>
            <a:ext cx="7962265" cy="1383665"/>
          </a:xfrm>
          <a:prstGeom prst="rect">
            <a:avLst/>
          </a:prstGeom>
          <a:noFill/>
          <a:ln w="9525">
            <a:noFill/>
          </a:ln>
        </p:spPr>
        <p:txBody>
          <a:bodyPr wrap="square" anchor="ctr">
            <a:spAutoFit/>
          </a:bodyPr>
          <a:p>
            <a:pPr indent="266700">
              <a:lnSpc>
                <a:spcPct val="150000"/>
              </a:lnSpc>
            </a:pPr>
            <a:r>
              <a:rPr lang="zh-CN" altLang="en-US" sz="2800" dirty="0">
                <a:solidFill>
                  <a:schemeClr val="accent1"/>
                </a:solidFill>
                <a:latin typeface="黑体" panose="02010609060101010101" charset="-122"/>
                <a:ea typeface="黑体" panose="02010609060101010101" charset="-122"/>
              </a:rPr>
              <a:t>注意</a:t>
            </a:r>
            <a:r>
              <a:rPr lang="en-US" altLang="zh-CN" sz="2800" dirty="0">
                <a:solidFill>
                  <a:schemeClr val="accent1"/>
                </a:solidFill>
                <a:latin typeface="黑体" panose="02010609060101010101" charset="-122"/>
                <a:ea typeface="黑体" panose="02010609060101010101" charset="-122"/>
              </a:rPr>
              <a:t>:</a:t>
            </a:r>
            <a:r>
              <a:rPr lang="zh-CN" altLang="en-US" sz="2800" dirty="0">
                <a:solidFill>
                  <a:schemeClr val="accent1"/>
                </a:solidFill>
                <a:latin typeface="黑体" panose="02010609060101010101" charset="-122"/>
                <a:ea typeface="黑体" panose="02010609060101010101" charset="-122"/>
              </a:rPr>
              <a:t>用科学记数法表示实际生活中的数量时，不能漏掉单位．</a:t>
            </a:r>
            <a:endParaRPr lang="zh-CN" altLang="en-US" sz="2800" dirty="0">
              <a:solidFill>
                <a:schemeClr val="accent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500"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ppt_x</p:attrName>
                                        </p:attrNameLst>
                                      </p:cBhvr>
                                      <p:tavLst>
                                        <p:tav tm="0">
                                          <p:val>
                                            <p:strVal val="#ppt_x"/>
                                          </p:val>
                                        </p:tav>
                                        <p:tav tm="100000">
                                          <p:val>
                                            <p:strVal val="#ppt_x"/>
                                          </p:val>
                                        </p:tav>
                                      </p:tavLst>
                                    </p:anim>
                                    <p:anim calcmode="lin" valueType="num">
                                      <p:cBhvr>
                                        <p:cTn id="8"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500" fill="hold">
                                          <p:stCondLst>
                                            <p:cond delay="0"/>
                                          </p:stCondLst>
                                        </p:cTn>
                                        <p:tgtEl>
                                          <p:spTgt spid="31747"/>
                                        </p:tgtEl>
                                        <p:attrNameLst>
                                          <p:attrName>style.visibility</p:attrName>
                                        </p:attrNameLst>
                                      </p:cBhvr>
                                      <p:to>
                                        <p:strVal val="visible"/>
                                      </p:to>
                                    </p:set>
                                    <p:anim calcmode="lin" valueType="num">
                                      <p:cBhvr>
                                        <p:cTn id="13" dur="500" fill="hold"/>
                                        <p:tgtEl>
                                          <p:spTgt spid="31747"/>
                                        </p:tgtEl>
                                        <p:attrNameLst>
                                          <p:attrName>ppt_x</p:attrName>
                                        </p:attrNameLst>
                                      </p:cBhvr>
                                      <p:tavLst>
                                        <p:tav tm="0">
                                          <p:val>
                                            <p:strVal val="#ppt_x"/>
                                          </p:val>
                                        </p:tav>
                                        <p:tav tm="100000">
                                          <p:val>
                                            <p:strVal val="#ppt_x"/>
                                          </p:val>
                                        </p:tav>
                                      </p:tavLst>
                                    </p:anim>
                                    <p:anim calcmode="lin" valueType="num">
                                      <p:cBhvr>
                                        <p:cTn id="14"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a:grpSpLocks noChangeAspect="1"/>
          </p:cNvGrpSpPr>
          <p:nvPr/>
        </p:nvGrpSpPr>
        <p:grpSpPr>
          <a:xfrm>
            <a:off x="3702495" y="2617997"/>
            <a:ext cx="1404000" cy="1404000"/>
            <a:chOff x="9674578" y="2446144"/>
            <a:chExt cx="1556194" cy="1556194"/>
          </a:xfrm>
        </p:grpSpPr>
        <p:grpSp>
          <p:nvGrpSpPr>
            <p:cNvPr id="17" name="组合 16"/>
            <p:cNvGrpSpPr/>
            <p:nvPr/>
          </p:nvGrpSpPr>
          <p:grpSpPr>
            <a:xfrm>
              <a:off x="9674578" y="2446144"/>
              <a:ext cx="1556194" cy="1556194"/>
              <a:chOff x="3154508" y="1821271"/>
              <a:chExt cx="2785107" cy="2785102"/>
            </a:xfrm>
          </p:grpSpPr>
          <p:sp>
            <p:nvSpPr>
              <p:cNvPr id="19"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20"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18"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cxnSp>
        <p:nvCxnSpPr>
          <p:cNvPr id="15" name="直接连接符 14"/>
          <p:cNvCxnSpPr/>
          <p:nvPr/>
        </p:nvCxnSpPr>
        <p:spPr>
          <a:xfrm>
            <a:off x="5224059" y="33199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726861"/>
            <a:ext cx="1859280" cy="598805"/>
          </a:xfrm>
          <a:prstGeom prst="rect">
            <a:avLst/>
          </a:prstGeom>
        </p:spPr>
        <p:txBody>
          <a:bodyPr wrap="none">
            <a:spAutoFit/>
          </a:bodyPr>
          <a:lstStyle/>
          <a:p>
            <a:r>
              <a:rPr lang="zh-CN" altLang="en-US" sz="3300" dirty="0">
                <a:solidFill>
                  <a:schemeClr val="accent4"/>
                </a:solidFill>
                <a:latin typeface="造字工房悦黑（非商用）常规体" pitchFamily="2" charset="-122"/>
                <a:ea typeface="造字工房悦黑（非商用）常规体" pitchFamily="2" charset="-122"/>
              </a:rPr>
              <a:t>课堂小结</a:t>
            </a:r>
            <a:endParaRPr lang="zh-CN" altLang="en-US" sz="3300" dirty="0">
              <a:solidFill>
                <a:schemeClr val="accent4"/>
              </a:solidFill>
              <a:latin typeface="造字工房悦黑（非商用）常规体" pitchFamily="2" charset="-122"/>
              <a:ea typeface="造字工房悦黑（非商用）常规体" pitchFamily="2" charset="-122"/>
            </a:endParaRPr>
          </a:p>
        </p:txBody>
      </p:sp>
      <p:sp>
        <p:nvSpPr>
          <p:cNvPr id="35" name="矩形 34"/>
          <p:cNvSpPr/>
          <p:nvPr/>
        </p:nvSpPr>
        <p:spPr>
          <a:xfrm>
            <a:off x="522405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归纳总结</a:t>
            </a:r>
            <a:endParaRPr lang="zh-CN" altLang="en-US" dirty="0" smtClean="0">
              <a:solidFill>
                <a:schemeClr val="tx1"/>
              </a:solidFill>
              <a:latin typeface="+mn-ea"/>
            </a:endParaRPr>
          </a:p>
        </p:txBody>
      </p:sp>
      <p:sp>
        <p:nvSpPr>
          <p:cNvPr id="36" name="矩形 35"/>
          <p:cNvSpPr/>
          <p:nvPr/>
        </p:nvSpPr>
        <p:spPr>
          <a:xfrm>
            <a:off x="663807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构建脉络</a:t>
            </a:r>
            <a:endParaRPr lang="zh-CN" altLang="en-US" dirty="0" smtClean="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600" fill="hold"/>
                                        <p:tgtEl>
                                          <p:spTgt spid="11"/>
                                        </p:tgtEl>
                                        <p:attrNameLst>
                                          <p:attrName>ppt_x</p:attrName>
                                        </p:attrNameLst>
                                      </p:cBhvr>
                                      <p:tavLst>
                                        <p:tav tm="0">
                                          <p:val>
                                            <p:strVal val="1+#ppt_w/2"/>
                                          </p:val>
                                        </p:tav>
                                        <p:tav tm="100000">
                                          <p:val>
                                            <p:strVal val="#ppt_x"/>
                                          </p:val>
                                        </p:tav>
                                      </p:tavLst>
                                    </p:anim>
                                    <p:anim calcmode="lin" valueType="num">
                                      <p:cBhvr additive="base">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372632" y="102026"/>
            <a:ext cx="3445466" cy="773918"/>
            <a:chOff x="3590568" y="400194"/>
            <a:chExt cx="5213316" cy="1031890"/>
          </a:xfrm>
        </p:grpSpPr>
        <p:grpSp>
          <p:nvGrpSpPr>
            <p:cNvPr id="9" name="组合 8"/>
            <p:cNvGrpSpPr/>
            <p:nvPr/>
          </p:nvGrpSpPr>
          <p:grpSpPr>
            <a:xfrm>
              <a:off x="3590568" y="400194"/>
              <a:ext cx="5213316" cy="1031890"/>
              <a:chOff x="7038412" y="5298115"/>
              <a:chExt cx="3099874" cy="517828"/>
            </a:xfrm>
          </p:grpSpPr>
          <p:grpSp>
            <p:nvGrpSpPr>
              <p:cNvPr id="10" name="组合 9"/>
              <p:cNvGrpSpPr/>
              <p:nvPr/>
            </p:nvGrpSpPr>
            <p:grpSpPr>
              <a:xfrm>
                <a:off x="7038412" y="5298115"/>
                <a:ext cx="3099874" cy="517828"/>
                <a:chOff x="5718131" y="5650928"/>
                <a:chExt cx="4596458" cy="767829"/>
              </a:xfrm>
            </p:grpSpPr>
            <p:sp>
              <p:nvSpPr>
                <p:cNvPr id="12" name="圆角矩形 11"/>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3" name="圆角矩形 12"/>
                <p:cNvSpPr/>
                <p:nvPr/>
              </p:nvSpPr>
              <p:spPr>
                <a:xfrm>
                  <a:off x="5829672" y="5747159"/>
                  <a:ext cx="4373372" cy="575365"/>
                </a:xfrm>
                <a:prstGeom prst="roundRect">
                  <a:avLst>
                    <a:gd name="adj" fmla="val 50000"/>
                  </a:avLst>
                </a:prstGeom>
                <a:solidFill>
                  <a:schemeClr val="accent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grpSp>
          <p:sp>
            <p:nvSpPr>
              <p:cNvPr id="14" name="TextBox 19"/>
              <p:cNvSpPr txBox="1"/>
              <p:nvPr/>
            </p:nvSpPr>
            <p:spPr>
              <a:xfrm>
                <a:off x="7752953" y="5433395"/>
                <a:ext cx="278798" cy="169101"/>
              </a:xfrm>
              <a:prstGeom prst="rect">
                <a:avLst/>
              </a:prstGeom>
              <a:noFill/>
            </p:spPr>
            <p:txBody>
              <a:bodyPr wrap="none" rtlCol="0">
                <a:spAutoFit/>
              </a:bodyPr>
              <a:p>
                <a:endParaRPr lang="zh-CN" altLang="en-US" sz="1050" dirty="0">
                  <a:solidFill>
                    <a:schemeClr val="bg1"/>
                  </a:solidFill>
                  <a:latin typeface="微软雅黑" panose="020B0503020204020204" charset="-122"/>
                  <a:ea typeface="微软雅黑" panose="020B0503020204020204" charset="-122"/>
                </a:endParaRPr>
              </a:p>
            </p:txBody>
          </p:sp>
        </p:grpSp>
        <p:sp>
          <p:nvSpPr>
            <p:cNvPr id="15" name="矩形 14"/>
            <p:cNvSpPr/>
            <p:nvPr/>
          </p:nvSpPr>
          <p:spPr>
            <a:xfrm>
              <a:off x="4055479" y="625993"/>
              <a:ext cx="4283494" cy="737446"/>
            </a:xfrm>
            <a:prstGeom prst="rect">
              <a:avLst/>
            </a:prstGeom>
          </p:spPr>
          <p:txBody>
            <a:bodyPr wrap="square">
              <a:spAutoFit/>
            </a:bodyPr>
            <a:p>
              <a:pPr algn="ctr"/>
              <a:r>
                <a:rPr lang="zh-CN" altLang="en-US" sz="3000" dirty="0" smtClean="0">
                  <a:solidFill>
                    <a:schemeClr val="bg1"/>
                  </a:solidFill>
                  <a:latin typeface="造字工房悦黑（非商用）常规体" pitchFamily="2" charset="-122"/>
                  <a:ea typeface="造字工房悦黑（非商用）常规体" pitchFamily="2" charset="-122"/>
                </a:rPr>
                <a:t>课堂小结</a:t>
              </a:r>
              <a:endParaRPr lang="zh-CN" altLang="en-US" sz="3000" dirty="0">
                <a:solidFill>
                  <a:schemeClr val="bg1"/>
                </a:solidFill>
                <a:latin typeface="造字工房悦黑（非商用）常规体" pitchFamily="2" charset="-122"/>
                <a:ea typeface="造字工房悦黑（非商用）常规体" pitchFamily="2" charset="-122"/>
              </a:endParaRPr>
            </a:p>
          </p:txBody>
        </p:sp>
      </p:grpSp>
      <p:sp>
        <p:nvSpPr>
          <p:cNvPr id="32771" name="文本框 2"/>
          <p:cNvSpPr txBox="1"/>
          <p:nvPr/>
        </p:nvSpPr>
        <p:spPr>
          <a:xfrm>
            <a:off x="2173288" y="2319338"/>
            <a:ext cx="477837" cy="1938020"/>
          </a:xfrm>
          <a:prstGeom prst="rect">
            <a:avLst/>
          </a:prstGeom>
          <a:noFill/>
          <a:ln w="28575" cap="flat" cmpd="sng">
            <a:solidFill>
              <a:schemeClr val="accent1"/>
            </a:solidFill>
            <a:prstDash val="solid"/>
            <a:bevel/>
            <a:headEnd type="none" w="med" len="med"/>
            <a:tailEnd type="none" w="med" len="med"/>
          </a:ln>
        </p:spPr>
        <p:txBody>
          <a:bodyPr wrap="square" anchor="t">
            <a:spAutoFit/>
          </a:bodyPr>
          <a:p>
            <a:r>
              <a:rPr lang="zh-CN" altLang="en-US" sz="2400" dirty="0">
                <a:solidFill>
                  <a:srgbClr val="000000"/>
                </a:solidFill>
                <a:latin typeface="Times New Roman" panose="02020603050405020304" pitchFamily="18" charset="0"/>
                <a:ea typeface="黑体" panose="02010609060101010101" charset="-122"/>
              </a:rPr>
              <a:t>科学记数法</a:t>
            </a:r>
            <a:endParaRPr lang="zh-CN" altLang="en-US" sz="2400" dirty="0">
              <a:solidFill>
                <a:srgbClr val="000000"/>
              </a:solidFill>
              <a:latin typeface="Times New Roman" panose="02020603050405020304" pitchFamily="18" charset="0"/>
              <a:ea typeface="黑体" panose="02010609060101010101" charset="-122"/>
            </a:endParaRPr>
          </a:p>
        </p:txBody>
      </p:sp>
      <p:sp>
        <p:nvSpPr>
          <p:cNvPr id="32772" name="左大括号 1"/>
          <p:cNvSpPr/>
          <p:nvPr/>
        </p:nvSpPr>
        <p:spPr>
          <a:xfrm>
            <a:off x="2701925" y="1971675"/>
            <a:ext cx="436563" cy="2544763"/>
          </a:xfrm>
          <a:prstGeom prst="leftBrace">
            <a:avLst>
              <a:gd name="adj1" fmla="val 8284"/>
              <a:gd name="adj2" fmla="val 50000"/>
            </a:avLst>
          </a:prstGeom>
          <a:noFill/>
          <a:ln w="28575" cap="flat" cmpd="sng">
            <a:solidFill>
              <a:schemeClr val="accent1">
                <a:shade val="50000"/>
              </a:schemeClr>
            </a:solidFill>
            <a:prstDash val="solid"/>
            <a:bevel/>
            <a:headEnd type="none" w="med" len="med"/>
            <a:tailEnd type="none" w="med" len="med"/>
          </a:ln>
        </p:spPr>
        <p:txBody>
          <a:bodyPr wrap="square" anchor="t"/>
          <a:p>
            <a:pPr defTabSz="914400"/>
            <a:endParaRPr lang="zh-CN" altLang="en-US" dirty="0">
              <a:solidFill>
                <a:schemeClr val="accent1"/>
              </a:solidFill>
              <a:latin typeface="Arial" panose="020B0604020202020204" pitchFamily="34" charset="0"/>
              <a:ea typeface="宋体" panose="02010600030101010101" pitchFamily="2" charset="-122"/>
            </a:endParaRPr>
          </a:p>
        </p:txBody>
      </p:sp>
      <p:sp>
        <p:nvSpPr>
          <p:cNvPr id="32773" name="文本框 3"/>
          <p:cNvSpPr txBox="1"/>
          <p:nvPr/>
        </p:nvSpPr>
        <p:spPr>
          <a:xfrm>
            <a:off x="3217863" y="1771650"/>
            <a:ext cx="852487" cy="460375"/>
          </a:xfrm>
          <a:prstGeom prst="rect">
            <a:avLst/>
          </a:prstGeom>
          <a:noFill/>
          <a:ln w="28575" cap="flat" cmpd="sng">
            <a:solidFill>
              <a:schemeClr val="accent1"/>
            </a:solidFill>
            <a:prstDash val="solid"/>
            <a:bevel/>
            <a:headEnd type="none" w="med" len="med"/>
            <a:tailEnd type="none" w="med" len="med"/>
          </a:ln>
        </p:spPr>
        <p:txBody>
          <a:bodyPr wrap="square" anchor="t">
            <a:spAutoFit/>
          </a:bodyPr>
          <a:p>
            <a:r>
              <a:rPr lang="zh-CN" altLang="en-US" sz="2400" dirty="0">
                <a:solidFill>
                  <a:srgbClr val="000000"/>
                </a:solidFill>
                <a:latin typeface="Times New Roman" panose="02020603050405020304" pitchFamily="18" charset="0"/>
                <a:ea typeface="黑体" panose="02010609060101010101" charset="-122"/>
              </a:rPr>
              <a:t>定义</a:t>
            </a:r>
            <a:endParaRPr lang="zh-CN" altLang="en-US" sz="2400" dirty="0">
              <a:solidFill>
                <a:srgbClr val="000000"/>
              </a:solidFill>
              <a:latin typeface="Times New Roman" panose="02020603050405020304" pitchFamily="18" charset="0"/>
              <a:ea typeface="黑体" panose="02010609060101010101" charset="-122"/>
            </a:endParaRPr>
          </a:p>
        </p:txBody>
      </p:sp>
      <p:sp>
        <p:nvSpPr>
          <p:cNvPr id="32774" name="文本框 4"/>
          <p:cNvSpPr txBox="1"/>
          <p:nvPr/>
        </p:nvSpPr>
        <p:spPr>
          <a:xfrm>
            <a:off x="3163888" y="4238625"/>
            <a:ext cx="852487" cy="460375"/>
          </a:xfrm>
          <a:prstGeom prst="rect">
            <a:avLst/>
          </a:prstGeom>
          <a:noFill/>
          <a:ln w="28575" cap="flat" cmpd="sng">
            <a:solidFill>
              <a:schemeClr val="accent1"/>
            </a:solidFill>
            <a:prstDash val="solid"/>
            <a:bevel/>
            <a:headEnd type="none" w="med" len="med"/>
            <a:tailEnd type="none" w="med" len="med"/>
          </a:ln>
        </p:spPr>
        <p:txBody>
          <a:bodyPr wrap="square" anchor="t">
            <a:spAutoFit/>
          </a:bodyPr>
          <a:p>
            <a:r>
              <a:rPr lang="zh-CN" altLang="en-US" sz="2400" dirty="0">
                <a:solidFill>
                  <a:srgbClr val="000000"/>
                </a:solidFill>
                <a:latin typeface="Times New Roman" panose="02020603050405020304" pitchFamily="18" charset="0"/>
                <a:ea typeface="黑体" panose="02010609060101010101" charset="-122"/>
              </a:rPr>
              <a:t>应用</a:t>
            </a:r>
            <a:endParaRPr lang="zh-CN" altLang="en-US" sz="2400" dirty="0">
              <a:solidFill>
                <a:srgbClr val="000000"/>
              </a:solidFill>
              <a:latin typeface="Times New Roman" panose="02020603050405020304" pitchFamily="18" charset="0"/>
              <a:ea typeface="黑体" panose="02010609060101010101" charset="-122"/>
            </a:endParaRPr>
          </a:p>
        </p:txBody>
      </p:sp>
      <p:sp>
        <p:nvSpPr>
          <p:cNvPr id="32775" name="文本框 5"/>
          <p:cNvSpPr txBox="1"/>
          <p:nvPr/>
        </p:nvSpPr>
        <p:spPr>
          <a:xfrm>
            <a:off x="4559300" y="1049338"/>
            <a:ext cx="5464175" cy="1753235"/>
          </a:xfrm>
          <a:prstGeom prst="rect">
            <a:avLst/>
          </a:prstGeom>
          <a:noFill/>
          <a:ln w="28575" cap="flat" cmpd="sng">
            <a:solidFill>
              <a:schemeClr val="accent1"/>
            </a:solidFill>
            <a:prstDash val="solid"/>
            <a:bevel/>
            <a:headEnd type="none" w="med" len="med"/>
            <a:tailEnd type="none" w="med" len="med"/>
          </a:ln>
        </p:spPr>
        <p:txBody>
          <a:bodyPr wrap="square" anchor="t">
            <a:spAutoFit/>
          </a:bodyPr>
          <a:p>
            <a:pPr>
              <a:lnSpc>
                <a:spcPct val="150000"/>
              </a:lnSpc>
            </a:pPr>
            <a:r>
              <a:rPr lang="zh-CN" altLang="en-US" sz="2400" dirty="0">
                <a:latin typeface="Times New Roman" panose="02020603050405020304" pitchFamily="18" charset="0"/>
                <a:ea typeface="黑体" panose="02010609060101010101" charset="-122"/>
              </a:rPr>
              <a:t>把一个</a:t>
            </a:r>
            <a:r>
              <a:rPr lang="zh-CN" altLang="en-US" sz="2400" dirty="0">
                <a:solidFill>
                  <a:srgbClr val="FF0000"/>
                </a:solidFill>
                <a:latin typeface="Times New Roman" panose="02020603050405020304" pitchFamily="18" charset="0"/>
                <a:ea typeface="黑体" panose="02010609060101010101" charset="-122"/>
              </a:rPr>
              <a:t>较大或较小的数</a:t>
            </a:r>
            <a:r>
              <a:rPr lang="zh-CN" altLang="en-US" sz="2400" dirty="0">
                <a:latin typeface="Times New Roman" panose="02020603050405020304" pitchFamily="18" charset="0"/>
                <a:ea typeface="黑体" panose="02010609060101010101" charset="-122"/>
              </a:rPr>
              <a:t>写成</a:t>
            </a:r>
            <a:r>
              <a:rPr lang="en-US" altLang="zh-CN" sz="2400" i="1" dirty="0">
                <a:latin typeface="Times New Roman" panose="02020603050405020304" pitchFamily="18" charset="0"/>
                <a:ea typeface="黑体" panose="02010609060101010101" charset="-122"/>
                <a:sym typeface="宋体" panose="02010600030101010101" pitchFamily="2" charset="-122"/>
              </a:rPr>
              <a:t>a</a:t>
            </a:r>
            <a:r>
              <a:rPr lang="zh-CN" altLang="en-US" sz="2400" dirty="0">
                <a:latin typeface="Times New Roman" panose="02020603050405020304" pitchFamily="18" charset="0"/>
                <a:ea typeface="黑体" panose="02010609060101010101" charset="-122"/>
              </a:rPr>
              <a:t>×</a:t>
            </a:r>
            <a:r>
              <a:rPr lang="en-US" altLang="zh-CN" sz="2400" dirty="0">
                <a:latin typeface="Times New Roman" panose="02020603050405020304" pitchFamily="18" charset="0"/>
                <a:ea typeface="黑体" panose="02010609060101010101" charset="-122"/>
              </a:rPr>
              <a:t>10</a:t>
            </a:r>
            <a:r>
              <a:rPr lang="en-US" altLang="zh-CN" sz="2400" i="1" baseline="30000" dirty="0">
                <a:latin typeface="Times New Roman" panose="02020603050405020304" pitchFamily="18" charset="0"/>
                <a:ea typeface="黑体" panose="02010609060101010101" charset="-122"/>
              </a:rPr>
              <a:t>n</a:t>
            </a:r>
            <a:r>
              <a:rPr lang="en-US" altLang="zh-CN" sz="2400" dirty="0">
                <a:latin typeface="Times New Roman" panose="02020603050405020304" pitchFamily="18" charset="0"/>
                <a:ea typeface="黑体" panose="02010609060101010101" charset="-122"/>
              </a:rPr>
              <a:t>(1≤</a:t>
            </a:r>
            <a:r>
              <a:rPr lang="en-US" altLang="zh-CN" sz="2400" i="1" dirty="0">
                <a:latin typeface="Times New Roman" panose="02020603050405020304" pitchFamily="18" charset="0"/>
                <a:ea typeface="黑体" panose="02010609060101010101" charset="-122"/>
                <a:sym typeface="宋体" panose="02010600030101010101" pitchFamily="2" charset="-122"/>
              </a:rPr>
              <a:t>a</a:t>
            </a:r>
            <a:r>
              <a:rPr lang="zh-CN" altLang="en-US" sz="2400" dirty="0">
                <a:latin typeface="Times New Roman" panose="02020603050405020304" pitchFamily="18" charset="0"/>
                <a:ea typeface="黑体" panose="02010609060101010101" charset="-122"/>
                <a:sym typeface="宋体" panose="02010600030101010101" pitchFamily="2" charset="-122"/>
              </a:rPr>
              <a:t>＜</a:t>
            </a:r>
            <a:r>
              <a:rPr lang="en-US" altLang="zh-CN" sz="2400" dirty="0">
                <a:latin typeface="Times New Roman" panose="02020603050405020304" pitchFamily="18" charset="0"/>
                <a:ea typeface="黑体" panose="02010609060101010101" charset="-122"/>
                <a:sym typeface="宋体" panose="02010600030101010101" pitchFamily="2" charset="-122"/>
              </a:rPr>
              <a:t>10</a:t>
            </a:r>
            <a:r>
              <a:rPr lang="zh-CN" altLang="en-US" sz="2400" dirty="0">
                <a:latin typeface="Times New Roman" panose="02020603050405020304" pitchFamily="18" charset="0"/>
                <a:ea typeface="黑体" panose="02010609060101010101" charset="-122"/>
                <a:sym typeface="宋体" panose="02010600030101010101" pitchFamily="2" charset="-122"/>
              </a:rPr>
              <a:t>，</a:t>
            </a:r>
            <a:r>
              <a:rPr lang="en-US" altLang="zh-CN" sz="2400" i="1" dirty="0">
                <a:latin typeface="Times New Roman" panose="02020603050405020304" pitchFamily="18" charset="0"/>
                <a:ea typeface="黑体" panose="02010609060101010101" charset="-122"/>
                <a:sym typeface="宋体" panose="02010600030101010101" pitchFamily="2" charset="-122"/>
              </a:rPr>
              <a:t>n</a:t>
            </a:r>
            <a:r>
              <a:rPr lang="zh-CN" altLang="en-US" sz="2400" dirty="0">
                <a:latin typeface="Times New Roman" panose="02020603050405020304" pitchFamily="18" charset="0"/>
                <a:ea typeface="黑体" panose="02010609060101010101" charset="-122"/>
                <a:sym typeface="宋体" panose="02010600030101010101" pitchFamily="2" charset="-122"/>
              </a:rPr>
              <a:t>为整数）</a:t>
            </a:r>
            <a:r>
              <a:rPr lang="zh-CN" altLang="en-US" sz="2400" dirty="0">
                <a:latin typeface="Times New Roman" panose="02020603050405020304" pitchFamily="18" charset="0"/>
                <a:ea typeface="黑体" panose="02010609060101010101" charset="-122"/>
              </a:rPr>
              <a:t>的形式，这种记数方法叫作</a:t>
            </a:r>
            <a:r>
              <a:rPr lang="zh-CN" altLang="en-US" sz="2400" dirty="0">
                <a:solidFill>
                  <a:srgbClr val="FF0000"/>
                </a:solidFill>
                <a:latin typeface="Times New Roman" panose="02020603050405020304" pitchFamily="18" charset="0"/>
                <a:ea typeface="黑体" panose="02010609060101010101" charset="-122"/>
              </a:rPr>
              <a:t>科学记数法</a:t>
            </a:r>
            <a:r>
              <a:rPr lang="en-US" altLang="zh-CN" sz="2400" dirty="0">
                <a:solidFill>
                  <a:srgbClr val="FF0000"/>
                </a:solidFill>
                <a:latin typeface="Times New Roman" panose="02020603050405020304" pitchFamily="18" charset="0"/>
                <a:ea typeface="黑体" panose="02010609060101010101" charset="-122"/>
              </a:rPr>
              <a:t>.</a:t>
            </a:r>
            <a:endParaRPr lang="zh-CN" altLang="en-US" sz="2400" dirty="0">
              <a:latin typeface="Times New Roman" panose="02020603050405020304" pitchFamily="18" charset="0"/>
              <a:ea typeface="宋体" panose="02010600030101010101" pitchFamily="2" charset="-122"/>
            </a:endParaRPr>
          </a:p>
        </p:txBody>
      </p:sp>
      <p:sp>
        <p:nvSpPr>
          <p:cNvPr id="32776" name="文本框 6"/>
          <p:cNvSpPr txBox="1"/>
          <p:nvPr/>
        </p:nvSpPr>
        <p:spPr>
          <a:xfrm>
            <a:off x="4559300" y="3162300"/>
            <a:ext cx="5541963" cy="1198880"/>
          </a:xfrm>
          <a:prstGeom prst="rect">
            <a:avLst/>
          </a:prstGeom>
          <a:noFill/>
          <a:ln w="28575" cap="flat" cmpd="sng">
            <a:solidFill>
              <a:schemeClr val="accent1"/>
            </a:solidFill>
            <a:prstDash val="solid"/>
            <a:bevel/>
            <a:headEnd type="none" w="med" len="med"/>
            <a:tailEnd type="none" w="med" len="med"/>
          </a:ln>
        </p:spPr>
        <p:txBody>
          <a:bodyPr wrap="square" anchor="t">
            <a:spAutoFit/>
          </a:bodyPr>
          <a:p>
            <a:pPr>
              <a:lnSpc>
                <a:spcPct val="150000"/>
              </a:lnSpc>
            </a:pPr>
            <a:r>
              <a:rPr lang="zh-CN" altLang="en-US" sz="2400" dirty="0">
                <a:latin typeface="Times New Roman" panose="02020603050405020304" pitchFamily="18" charset="0"/>
                <a:ea typeface="黑体" panose="02010609060101010101" charset="-122"/>
              </a:rPr>
              <a:t>用科学记数法表示较大的数：</a:t>
            </a:r>
            <a:r>
              <a:rPr lang="en-US" altLang="zh-CN" sz="2400" i="1" dirty="0">
                <a:solidFill>
                  <a:srgbClr val="FF0000"/>
                </a:solidFill>
                <a:latin typeface="Times New Roman" panose="02020603050405020304" pitchFamily="18" charset="0"/>
                <a:ea typeface="黑体" panose="02010609060101010101" charset="-122"/>
                <a:sym typeface="Arial" panose="020B0604020202020204" pitchFamily="34" charset="0"/>
              </a:rPr>
              <a:t>n</a:t>
            </a:r>
            <a:r>
              <a:rPr lang="zh-CN" altLang="en-US" sz="2400" dirty="0">
                <a:solidFill>
                  <a:srgbClr val="FF0000"/>
                </a:solidFill>
                <a:latin typeface="Times New Roman" panose="02020603050405020304" pitchFamily="18" charset="0"/>
                <a:ea typeface="黑体" panose="02010609060101010101" charset="-122"/>
                <a:sym typeface="Arial" panose="020B0604020202020204" pitchFamily="34" charset="0"/>
              </a:rPr>
              <a:t>等于原数整数位减去</a:t>
            </a:r>
            <a:r>
              <a:rPr lang="en-US" altLang="zh-CN" sz="2400" dirty="0">
                <a:solidFill>
                  <a:srgbClr val="FF0000"/>
                </a:solidFill>
                <a:latin typeface="Times New Roman" panose="02020603050405020304" pitchFamily="18" charset="0"/>
                <a:ea typeface="黑体" panose="02010609060101010101" charset="-122"/>
                <a:sym typeface="Arial" panose="020B0604020202020204" pitchFamily="34" charset="0"/>
              </a:rPr>
              <a:t>1.</a:t>
            </a:r>
            <a:endParaRPr lang="zh-CN" altLang="en-US" sz="2400" dirty="0">
              <a:latin typeface="Times New Roman" panose="02020603050405020304" pitchFamily="18" charset="0"/>
              <a:ea typeface="宋体" panose="02010600030101010101" pitchFamily="2" charset="-122"/>
            </a:endParaRPr>
          </a:p>
        </p:txBody>
      </p:sp>
      <p:sp>
        <p:nvSpPr>
          <p:cNvPr id="32777" name="文本框 7"/>
          <p:cNvSpPr txBox="1"/>
          <p:nvPr/>
        </p:nvSpPr>
        <p:spPr>
          <a:xfrm>
            <a:off x="4559300" y="4516438"/>
            <a:ext cx="5541963" cy="1753235"/>
          </a:xfrm>
          <a:prstGeom prst="rect">
            <a:avLst/>
          </a:prstGeom>
          <a:noFill/>
          <a:ln w="28575" cap="flat" cmpd="sng">
            <a:solidFill>
              <a:schemeClr val="accent1"/>
            </a:solidFill>
            <a:prstDash val="solid"/>
            <a:bevel/>
            <a:headEnd type="none" w="med" len="med"/>
            <a:tailEnd type="none" w="med" len="med"/>
          </a:ln>
        </p:spPr>
        <p:txBody>
          <a:bodyPr wrap="square" anchor="t">
            <a:spAutoFit/>
          </a:bodyPr>
          <a:p>
            <a:pPr>
              <a:lnSpc>
                <a:spcPct val="150000"/>
              </a:lnSpc>
            </a:pPr>
            <a:r>
              <a:rPr lang="zh-CN" altLang="en-US" sz="2400" dirty="0">
                <a:latin typeface="Times New Roman" panose="02020603050405020304" pitchFamily="18" charset="0"/>
                <a:ea typeface="黑体" panose="02010609060101010101" charset="-122"/>
              </a:rPr>
              <a:t>用科学记数法表示较小的数：</a:t>
            </a:r>
            <a:r>
              <a:rPr lang="en-US" altLang="zh-CN" sz="2400" i="1" dirty="0">
                <a:solidFill>
                  <a:srgbClr val="FF0000"/>
                </a:solidFill>
                <a:latin typeface="Times New Roman" panose="02020603050405020304" pitchFamily="18" charset="0"/>
                <a:ea typeface="黑体" panose="02010609060101010101" charset="-122"/>
                <a:sym typeface="宋体" panose="02010600030101010101" pitchFamily="2" charset="-122"/>
              </a:rPr>
              <a:t>n</a:t>
            </a:r>
            <a:r>
              <a:rPr lang="zh-CN" altLang="en-US" sz="2400" dirty="0">
                <a:solidFill>
                  <a:srgbClr val="FF0000"/>
                </a:solidFill>
                <a:latin typeface="Times New Roman" panose="02020603050405020304" pitchFamily="18" charset="0"/>
                <a:ea typeface="黑体" panose="02010609060101010101" charset="-122"/>
                <a:sym typeface="宋体" panose="02010600030101010101" pitchFamily="2" charset="-122"/>
              </a:rPr>
              <a:t>的绝对值等于原数第一个非零数字前所有零的个数（特别注意：包括小数点前面的零）</a:t>
            </a:r>
            <a:r>
              <a:rPr lang="en-US" altLang="zh-CN" sz="2400" dirty="0">
                <a:solidFill>
                  <a:srgbClr val="FF0000"/>
                </a:solidFill>
                <a:latin typeface="Times New Roman" panose="02020603050405020304" pitchFamily="18" charset="0"/>
                <a:ea typeface="黑体" panose="02010609060101010101" charset="-122"/>
                <a:sym typeface="宋体" panose="02010600030101010101" pitchFamily="2" charset="-122"/>
              </a:rPr>
              <a:t>.</a:t>
            </a:r>
            <a:endParaRPr lang="zh-CN" altLang="en-US" sz="2400" dirty="0">
              <a:latin typeface="Times New Roman" panose="02020603050405020304" pitchFamily="18" charset="0"/>
              <a:ea typeface="黑体" panose="02010609060101010101" charset="-122"/>
            </a:endParaRPr>
          </a:p>
        </p:txBody>
      </p:sp>
      <p:sp>
        <p:nvSpPr>
          <p:cNvPr id="32778" name="左大括号 14"/>
          <p:cNvSpPr/>
          <p:nvPr/>
        </p:nvSpPr>
        <p:spPr>
          <a:xfrm>
            <a:off x="4070350" y="3368675"/>
            <a:ext cx="320675" cy="2416175"/>
          </a:xfrm>
          <a:prstGeom prst="leftBrace">
            <a:avLst>
              <a:gd name="adj1" fmla="val 8232"/>
              <a:gd name="adj2" fmla="val 50000"/>
            </a:avLst>
          </a:prstGeom>
          <a:noFill/>
          <a:ln w="28575" cap="flat" cmpd="sng">
            <a:solidFill>
              <a:schemeClr val="accent1">
                <a:shade val="50000"/>
              </a:schemeClr>
            </a:solidFill>
            <a:prstDash val="solid"/>
            <a:bevel/>
            <a:headEnd type="none" w="med" len="med"/>
            <a:tailEnd type="none" w="med" len="med"/>
          </a:ln>
        </p:spPr>
        <p:txBody>
          <a:bodyPr wrap="square" anchor="t"/>
          <a:p>
            <a:pPr defTabSz="914400"/>
            <a:endParaRPr lang="zh-CN" altLang="en-US" dirty="0">
              <a:solidFill>
                <a:schemeClr val="accent1"/>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2"/>
                                        </p:tgtEl>
                                        <p:attrNameLst>
                                          <p:attrName>style.visibility</p:attrName>
                                        </p:attrNameLst>
                                      </p:cBhvr>
                                      <p:to>
                                        <p:strVal val="visible"/>
                                      </p:to>
                                    </p:set>
                                    <p:animEffect transition="in" filter="blinds(horizontal)">
                                      <p:cBhvr>
                                        <p:cTn id="12" dur="500"/>
                                        <p:tgtEl>
                                          <p:spTgt spid="3277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3"/>
                                        </p:tgtEl>
                                        <p:attrNameLst>
                                          <p:attrName>style.visibility</p:attrName>
                                        </p:attrNameLst>
                                      </p:cBhvr>
                                      <p:to>
                                        <p:strVal val="visible"/>
                                      </p:to>
                                    </p:set>
                                    <p:animEffect transition="in" filter="blinds(horizontal)">
                                      <p:cBhvr>
                                        <p:cTn id="17" dur="500"/>
                                        <p:tgtEl>
                                          <p:spTgt spid="327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4"/>
                                        </p:tgtEl>
                                        <p:attrNameLst>
                                          <p:attrName>style.visibility</p:attrName>
                                        </p:attrNameLst>
                                      </p:cBhvr>
                                      <p:to>
                                        <p:strVal val="visible"/>
                                      </p:to>
                                    </p:set>
                                    <p:animEffect transition="in" filter="blinds(horizontal)">
                                      <p:cBhvr>
                                        <p:cTn id="22" dur="500"/>
                                        <p:tgtEl>
                                          <p:spTgt spid="32774"/>
                                        </p:tgtEl>
                                      </p:cBhvr>
                                    </p:animEffect>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32775"/>
                                        </p:tgtEl>
                                        <p:attrNameLst>
                                          <p:attrName>style.visibility</p:attrName>
                                        </p:attrNameLst>
                                      </p:cBhvr>
                                      <p:to>
                                        <p:strVal val="visible"/>
                                      </p:to>
                                    </p:set>
                                    <p:animEffect transition="in" filter="fade">
                                      <p:cBhvr>
                                        <p:cTn id="27" dur="800" decel="100000"/>
                                        <p:tgtEl>
                                          <p:spTgt spid="32775"/>
                                        </p:tgtEl>
                                      </p:cBhvr>
                                    </p:animEffect>
                                    <p:anim calcmode="lin" valueType="num">
                                      <p:cBhvr>
                                        <p:cTn id="28" dur="800" decel="100000" fill="hold"/>
                                        <p:tgtEl>
                                          <p:spTgt spid="32775"/>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32775"/>
                                        </p:tgtEl>
                                        <p:attrNameLst>
                                          <p:attrName>ppt_x</p:attrName>
                                        </p:attrNameLst>
                                      </p:cBhvr>
                                      <p:tavLst>
                                        <p:tav tm="0">
                                          <p:val>
                                            <p:strVal val="#ppt_x+0.4"/>
                                          </p:val>
                                        </p:tav>
                                        <p:tav tm="100000">
                                          <p:val>
                                            <p:strVal val="#ppt_x-0.05"/>
                                          </p:val>
                                        </p:tav>
                                      </p:tavLst>
                                    </p:anim>
                                    <p:anim calcmode="lin" valueType="num">
                                      <p:cBhvr>
                                        <p:cTn id="30" dur="800" decel="100000" fill="hold"/>
                                        <p:tgtEl>
                                          <p:spTgt spid="3277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277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2775"/>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2778"/>
                                        </p:tgtEl>
                                        <p:attrNameLst>
                                          <p:attrName>style.visibility</p:attrName>
                                        </p:attrNameLst>
                                      </p:cBhvr>
                                      <p:to>
                                        <p:strVal val="visible"/>
                                      </p:to>
                                    </p:set>
                                    <p:animEffect transition="in" filter="blinds(horizontal)">
                                      <p:cBhvr>
                                        <p:cTn id="37" dur="500"/>
                                        <p:tgtEl>
                                          <p:spTgt spid="32778"/>
                                        </p:tgtEl>
                                      </p:cBhvr>
                                    </p:animEffect>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32776"/>
                                        </p:tgtEl>
                                        <p:attrNameLst>
                                          <p:attrName>style.visibility</p:attrName>
                                        </p:attrNameLst>
                                      </p:cBhvr>
                                      <p:to>
                                        <p:strVal val="visible"/>
                                      </p:to>
                                    </p:set>
                                    <p:animEffect transition="in" filter="fade">
                                      <p:cBhvr>
                                        <p:cTn id="42" dur="800" decel="100000"/>
                                        <p:tgtEl>
                                          <p:spTgt spid="32776"/>
                                        </p:tgtEl>
                                      </p:cBhvr>
                                    </p:animEffect>
                                    <p:anim calcmode="lin" valueType="num">
                                      <p:cBhvr>
                                        <p:cTn id="43" dur="800" decel="100000" fill="hold"/>
                                        <p:tgtEl>
                                          <p:spTgt spid="32776"/>
                                        </p:tgtEl>
                                        <p:attrNameLst>
                                          <p:attrName>style.rotation</p:attrName>
                                        </p:attrNameLst>
                                      </p:cBhvr>
                                      <p:tavLst>
                                        <p:tav tm="0">
                                          <p:val>
                                            <p:fltVal val="-90.000000"/>
                                          </p:val>
                                        </p:tav>
                                        <p:tav tm="100000">
                                          <p:val>
                                            <p:fltVal val="0.000000"/>
                                          </p:val>
                                        </p:tav>
                                      </p:tavLst>
                                    </p:anim>
                                    <p:anim calcmode="lin" valueType="num">
                                      <p:cBhvr>
                                        <p:cTn id="44" dur="800" decel="100000" fill="hold"/>
                                        <p:tgtEl>
                                          <p:spTgt spid="32776"/>
                                        </p:tgtEl>
                                        <p:attrNameLst>
                                          <p:attrName>ppt_x</p:attrName>
                                        </p:attrNameLst>
                                      </p:cBhvr>
                                      <p:tavLst>
                                        <p:tav tm="0">
                                          <p:val>
                                            <p:strVal val="#ppt_x+0.4"/>
                                          </p:val>
                                        </p:tav>
                                        <p:tav tm="100000">
                                          <p:val>
                                            <p:strVal val="#ppt_x-0.05"/>
                                          </p:val>
                                        </p:tav>
                                      </p:tavLst>
                                    </p:anim>
                                    <p:anim calcmode="lin" valueType="num">
                                      <p:cBhvr>
                                        <p:cTn id="45" dur="800" decel="100000" fill="hold"/>
                                        <p:tgtEl>
                                          <p:spTgt spid="32776"/>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32776"/>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32776"/>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32777"/>
                                        </p:tgtEl>
                                        <p:attrNameLst>
                                          <p:attrName>style.visibility</p:attrName>
                                        </p:attrNameLst>
                                      </p:cBhvr>
                                      <p:to>
                                        <p:strVal val="visible"/>
                                      </p:to>
                                    </p:set>
                                    <p:animEffect transition="in" filter="fade">
                                      <p:cBhvr>
                                        <p:cTn id="52" dur="800" decel="100000"/>
                                        <p:tgtEl>
                                          <p:spTgt spid="32777"/>
                                        </p:tgtEl>
                                      </p:cBhvr>
                                    </p:animEffect>
                                    <p:anim calcmode="lin" valueType="num">
                                      <p:cBhvr>
                                        <p:cTn id="53" dur="800" decel="100000" fill="hold"/>
                                        <p:tgtEl>
                                          <p:spTgt spid="32777"/>
                                        </p:tgtEl>
                                        <p:attrNameLst>
                                          <p:attrName>style.rotation</p:attrName>
                                        </p:attrNameLst>
                                      </p:cBhvr>
                                      <p:tavLst>
                                        <p:tav tm="0">
                                          <p:val>
                                            <p:fltVal val="-90.000000"/>
                                          </p:val>
                                        </p:tav>
                                        <p:tav tm="100000">
                                          <p:val>
                                            <p:fltVal val="0.000000"/>
                                          </p:val>
                                        </p:tav>
                                      </p:tavLst>
                                    </p:anim>
                                    <p:anim calcmode="lin" valueType="num">
                                      <p:cBhvr>
                                        <p:cTn id="54" dur="800" decel="100000" fill="hold"/>
                                        <p:tgtEl>
                                          <p:spTgt spid="32777"/>
                                        </p:tgtEl>
                                        <p:attrNameLst>
                                          <p:attrName>ppt_x</p:attrName>
                                        </p:attrNameLst>
                                      </p:cBhvr>
                                      <p:tavLst>
                                        <p:tav tm="0">
                                          <p:val>
                                            <p:strVal val="#ppt_x+0.4"/>
                                          </p:val>
                                        </p:tav>
                                        <p:tav tm="100000">
                                          <p:val>
                                            <p:strVal val="#ppt_x-0.05"/>
                                          </p:val>
                                        </p:tav>
                                      </p:tavLst>
                                    </p:anim>
                                    <p:anim calcmode="lin" valueType="num">
                                      <p:cBhvr>
                                        <p:cTn id="55" dur="800" decel="100000" fill="hold"/>
                                        <p:tgtEl>
                                          <p:spTgt spid="32777"/>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32777"/>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3277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ldLvl="0" animBg="1"/>
      <p:bldP spid="32772" grpId="0" bldLvl="0" animBg="1"/>
      <p:bldP spid="32773" grpId="0" bldLvl="0" animBg="1"/>
      <p:bldP spid="32774" grpId="0" bldLvl="0" animBg="1"/>
      <p:bldP spid="32775" grpId="0" bldLvl="0" animBg="1"/>
      <p:bldP spid="32776" grpId="0" bldLvl="0" animBg="1"/>
      <p:bldP spid="32777" grpId="0" bldLvl="0" animBg="1"/>
      <p:bldP spid="3277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07" name="Rectangle 1"/>
          <p:cNvSpPr/>
          <p:nvPr/>
        </p:nvSpPr>
        <p:spPr>
          <a:xfrm>
            <a:off x="1581150" y="2089785"/>
            <a:ext cx="8796655" cy="2416810"/>
          </a:xfrm>
          <a:prstGeom prst="rect">
            <a:avLst/>
          </a:prstGeom>
          <a:noFill/>
          <a:ln w="9525">
            <a:noFill/>
          </a:ln>
        </p:spPr>
        <p:txBody>
          <a:bodyPr wrap="square" anchor="ctr">
            <a:spAutoFit/>
          </a:bodyPr>
          <a:p>
            <a:pPr indent="200025" algn="just">
              <a:lnSpc>
                <a:spcPct val="160000"/>
              </a:lnSpc>
              <a:spcBef>
                <a:spcPct val="30000"/>
              </a:spcBef>
            </a:pPr>
            <a:r>
              <a:rPr sz="2800">
                <a:solidFill>
                  <a:srgbClr val="000000"/>
                </a:solidFill>
                <a:latin typeface="Times New Roman" panose="02020603050405020304" pitchFamily="18" charset="0"/>
                <a:ea typeface="黑体" panose="02010609060101010101" charset="-122"/>
              </a:rPr>
              <a:t>1.了解科学记数法的意义.</a:t>
            </a:r>
            <a:endParaRPr sz="2800">
              <a:solidFill>
                <a:srgbClr val="000000"/>
              </a:solidFill>
              <a:latin typeface="Times New Roman" panose="02020603050405020304" pitchFamily="18" charset="0"/>
              <a:ea typeface="黑体" panose="02010609060101010101" charset="-122"/>
            </a:endParaRPr>
          </a:p>
          <a:p>
            <a:pPr indent="200025" algn="just">
              <a:lnSpc>
                <a:spcPct val="160000"/>
              </a:lnSpc>
              <a:spcBef>
                <a:spcPct val="30000"/>
              </a:spcBef>
            </a:pPr>
            <a:r>
              <a:rPr sz="2800">
                <a:solidFill>
                  <a:srgbClr val="000000"/>
                </a:solidFill>
                <a:latin typeface="Times New Roman" panose="02020603050405020304" pitchFamily="18" charset="0"/>
                <a:ea typeface="黑体" panose="02010609060101010101" charset="-122"/>
              </a:rPr>
              <a:t>2.会用科学记数法表示较大或较小的数.(重点、难点）</a:t>
            </a:r>
            <a:endParaRPr sz="2800">
              <a:solidFill>
                <a:srgbClr val="000000"/>
              </a:solidFill>
              <a:latin typeface="Times New Roman" panose="02020603050405020304" pitchFamily="18" charset="0"/>
              <a:ea typeface="黑体" panose="02010609060101010101" charset="-122"/>
            </a:endParaRPr>
          </a:p>
          <a:p>
            <a:pPr indent="200025" algn="just">
              <a:lnSpc>
                <a:spcPct val="160000"/>
              </a:lnSpc>
              <a:spcBef>
                <a:spcPct val="30000"/>
              </a:spcBef>
            </a:pPr>
            <a:r>
              <a:rPr sz="2800">
                <a:solidFill>
                  <a:srgbClr val="000000"/>
                </a:solidFill>
                <a:latin typeface="Times New Roman" panose="02020603050405020304" pitchFamily="18" charset="0"/>
                <a:ea typeface="黑体" panose="02010609060101010101" charset="-122"/>
              </a:rPr>
              <a:t>3.能将用科学记数法表示的数还原成原数.(重点、难点）</a:t>
            </a:r>
            <a:endParaRPr sz="2800">
              <a:solidFill>
                <a:srgbClr val="000000"/>
              </a:solidFill>
              <a:latin typeface="Times New Roman" panose="02020603050405020304" pitchFamily="18" charset="0"/>
              <a:ea typeface="黑体" panose="02010609060101010101" charset="-122"/>
            </a:endParaRPr>
          </a:p>
        </p:txBody>
      </p:sp>
      <p:sp>
        <p:nvSpPr>
          <p:cNvPr id="5122" name="MH_SubTitle_4"/>
          <p:cNvSpPr txBox="1"/>
          <p:nvPr/>
        </p:nvSpPr>
        <p:spPr>
          <a:xfrm>
            <a:off x="4830763" y="1216660"/>
            <a:ext cx="2435225" cy="633413"/>
          </a:xfrm>
          <a:prstGeom prst="rect">
            <a:avLst/>
          </a:prstGeom>
          <a:solidFill>
            <a:schemeClr val="accent2"/>
          </a:solidFill>
          <a:ln w="9525">
            <a:noFill/>
          </a:ln>
        </p:spPr>
        <p:txBody>
          <a:bodyPr lIns="90170" tIns="46990" rIns="90170" bIns="46990" anchor="ctr"/>
          <a:p>
            <a:pPr algn="ctr">
              <a:lnSpc>
                <a:spcPct val="110000"/>
              </a:lnSpc>
            </a:pPr>
            <a:r>
              <a:rPr lang="zh-CN" altLang="en-US" sz="2800" b="1" dirty="0">
                <a:solidFill>
                  <a:schemeClr val="bg1"/>
                </a:solidFill>
                <a:latin typeface="华文宋体" panose="02010600040101010101" charset="-122"/>
                <a:ea typeface="华文宋体" panose="02010600040101010101" charset="-122"/>
              </a:rPr>
              <a:t>学习目标</a:t>
            </a:r>
            <a:endParaRPr lang="zh-CN" altLang="en-US" sz="2800" b="1" dirty="0">
              <a:solidFill>
                <a:schemeClr val="bg1"/>
              </a:solidFill>
              <a:latin typeface="华文宋体" panose="02010600040101010101" charset="-122"/>
              <a:ea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07"/>
                                        </p:tgtEl>
                                        <p:attrNameLst>
                                          <p:attrName>style.visibility</p:attrName>
                                        </p:attrNameLst>
                                      </p:cBhvr>
                                      <p:to>
                                        <p:strVal val="visible"/>
                                      </p:to>
                                    </p:set>
                                    <p:animEffect transition="in" filter="wipe(up)">
                                      <p:cBhvr>
                                        <p:cTn id="7" dur="500"/>
                                        <p:tgtEl>
                                          <p:spTgt spid="4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 name="组合 20"/>
          <p:cNvGrpSpPr/>
          <p:nvPr/>
        </p:nvGrpSpPr>
        <p:grpSpPr>
          <a:xfrm>
            <a:off x="1585595" y="85090"/>
            <a:ext cx="2261235" cy="706755"/>
            <a:chOff x="3590568" y="400194"/>
            <a:chExt cx="5213316" cy="1031890"/>
          </a:xfrm>
        </p:grpSpPr>
        <p:grpSp>
          <p:nvGrpSpPr>
            <p:cNvPr id="22" name="组合 21"/>
            <p:cNvGrpSpPr/>
            <p:nvPr/>
          </p:nvGrpSpPr>
          <p:grpSpPr>
            <a:xfrm>
              <a:off x="3590568" y="400194"/>
              <a:ext cx="5213316" cy="1031890"/>
              <a:chOff x="7038412" y="5298115"/>
              <a:chExt cx="3099874" cy="517828"/>
            </a:xfrm>
          </p:grpSpPr>
          <p:grpSp>
            <p:nvGrpSpPr>
              <p:cNvPr id="24" name="组合 23"/>
              <p:cNvGrpSpPr/>
              <p:nvPr/>
            </p:nvGrpSpPr>
            <p:grpSpPr>
              <a:xfrm>
                <a:off x="7038412" y="5298115"/>
                <a:ext cx="3099874" cy="517828"/>
                <a:chOff x="5718131" y="5650928"/>
                <a:chExt cx="4596458" cy="767829"/>
              </a:xfrm>
            </p:grpSpPr>
            <p:sp>
              <p:nvSpPr>
                <p:cNvPr id="26" name="圆角矩形 2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27" name="圆角矩形 2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25" name="TextBox 19"/>
              <p:cNvSpPr txBox="1"/>
              <p:nvPr/>
            </p:nvSpPr>
            <p:spPr>
              <a:xfrm>
                <a:off x="7752953" y="5433395"/>
                <a:ext cx="278798" cy="185171"/>
              </a:xfrm>
              <a:prstGeom prst="rect">
                <a:avLst/>
              </a:prstGeom>
              <a:noFill/>
            </p:spPr>
            <p:txBody>
              <a:bodyPr wrap="square" rtlCol="0">
                <a:spAutoFit/>
              </a:bodyPr>
              <a:lstStyle/>
              <a:p>
                <a:endParaRPr lang="zh-CN" altLang="en-US" sz="1050" dirty="0">
                  <a:solidFill>
                    <a:schemeClr val="bg1"/>
                  </a:solidFill>
                  <a:latin typeface="微软雅黑" panose="020B0503020204020204" charset="-122"/>
                  <a:ea typeface="微软雅黑" panose="020B0503020204020204" charset="-122"/>
                </a:endParaRPr>
              </a:p>
            </p:txBody>
          </p:sp>
        </p:grpSp>
        <p:sp>
          <p:nvSpPr>
            <p:cNvPr id="23" name="矩形 22"/>
            <p:cNvSpPr/>
            <p:nvPr/>
          </p:nvSpPr>
          <p:spPr>
            <a:xfrm>
              <a:off x="4283863" y="505473"/>
              <a:ext cx="4283494" cy="807526"/>
            </a:xfrm>
            <a:prstGeom prst="rect">
              <a:avLst/>
            </a:prstGeom>
          </p:spPr>
          <p:txBody>
            <a:bodyPr wrap="square">
              <a:spAutoFit/>
            </a:bodyPr>
            <a:lstStyle/>
            <a:p>
              <a:r>
                <a:rPr lang="zh-CN" altLang="en-US" sz="3000" dirty="0" smtClean="0">
                  <a:solidFill>
                    <a:schemeClr val="bg1"/>
                  </a:solidFill>
                  <a:latin typeface="造字工房悦黑（非商用）常规体" pitchFamily="2" charset="-122"/>
                  <a:ea typeface="造字工房悦黑（非商用）常规体" pitchFamily="2" charset="-122"/>
                </a:rPr>
                <a:t>新课导入</a:t>
              </a:r>
              <a:endParaRPr lang="zh-CN" altLang="en-US" sz="3000" dirty="0">
                <a:solidFill>
                  <a:schemeClr val="bg1"/>
                </a:solidFill>
                <a:latin typeface="造字工房悦黑（非商用）常规体" pitchFamily="2" charset="-122"/>
                <a:ea typeface="造字工房悦黑（非商用）常规体" pitchFamily="2" charset="-122"/>
              </a:endParaRPr>
            </a:p>
          </p:txBody>
        </p:sp>
      </p:grpSp>
      <p:pic>
        <p:nvPicPr>
          <p:cNvPr id="6146" name="图片 1" descr="星空图片.jpg"/>
          <p:cNvPicPr>
            <a:picLocks noChangeAspect="1"/>
          </p:cNvPicPr>
          <p:nvPr/>
        </p:nvPicPr>
        <p:blipFill>
          <a:blip r:embed="rId1"/>
          <a:stretch>
            <a:fillRect/>
          </a:stretch>
        </p:blipFill>
        <p:spPr>
          <a:xfrm>
            <a:off x="1524000" y="1182688"/>
            <a:ext cx="9144000" cy="5143500"/>
          </a:xfrm>
          <a:prstGeom prst="rect">
            <a:avLst/>
          </a:prstGeom>
          <a:noFill/>
          <a:ln w="9525">
            <a:noFill/>
          </a:ln>
        </p:spPr>
      </p:pic>
      <p:sp>
        <p:nvSpPr>
          <p:cNvPr id="6147" name="TextBox 2"/>
          <p:cNvSpPr txBox="1"/>
          <p:nvPr/>
        </p:nvSpPr>
        <p:spPr>
          <a:xfrm>
            <a:off x="4103688" y="541338"/>
            <a:ext cx="4714875" cy="645160"/>
          </a:xfrm>
          <a:prstGeom prst="rect">
            <a:avLst/>
          </a:prstGeom>
          <a:noFill/>
          <a:ln w="9525">
            <a:noFill/>
          </a:ln>
        </p:spPr>
        <p:txBody>
          <a:bodyPr anchor="t">
            <a:spAutoFit/>
          </a:bodyPr>
          <a:p>
            <a:r>
              <a:rPr lang="zh-CN" altLang="en-US" sz="3600" dirty="0">
                <a:latin typeface="微软雅黑" panose="020B0503020204020204" charset="-122"/>
                <a:ea typeface="微软雅黑" panose="020B0503020204020204" charset="-122"/>
              </a:rPr>
              <a:t>天上的星星知多少？</a:t>
            </a:r>
            <a:endParaRPr lang="zh-CN" altLang="en-US" sz="3600" dirty="0">
              <a:latin typeface="微软雅黑" panose="020B0503020204020204" charset="-122"/>
              <a:ea typeface="微软雅黑" panose="020B0503020204020204" charset="-122"/>
            </a:endParaRPr>
          </a:p>
        </p:txBody>
      </p:sp>
      <p:sp>
        <p:nvSpPr>
          <p:cNvPr id="6148" name="TextBox 3"/>
          <p:cNvSpPr txBox="1"/>
          <p:nvPr/>
        </p:nvSpPr>
        <p:spPr>
          <a:xfrm>
            <a:off x="1998980" y="1892300"/>
            <a:ext cx="8169275" cy="2184400"/>
          </a:xfrm>
          <a:prstGeom prst="rect">
            <a:avLst/>
          </a:prstGeom>
          <a:noFill/>
          <a:ln w="9525">
            <a:noFill/>
          </a:ln>
        </p:spPr>
        <p:txBody>
          <a:bodyPr wrap="square" anchor="t">
            <a:spAutoFit/>
          </a:bodyPr>
          <a:p>
            <a:pPr>
              <a:lnSpc>
                <a:spcPts val="3265"/>
              </a:lnSpc>
            </a:pPr>
            <a:r>
              <a:rPr lang="en-US" altLang="zh-CN" sz="2800" dirty="0">
                <a:solidFill>
                  <a:srgbClr val="FFFF6F"/>
                </a:solidFill>
                <a:latin typeface="微软雅黑" panose="020B0503020204020204" charset="-122"/>
                <a:ea typeface="微软雅黑" panose="020B0503020204020204" charset="-122"/>
              </a:rPr>
              <a:t>    </a:t>
            </a:r>
            <a:r>
              <a:rPr lang="zh-CN" altLang="en-US" sz="2800" dirty="0">
                <a:solidFill>
                  <a:srgbClr val="FFFF6F"/>
                </a:solidFill>
                <a:latin typeface="微软雅黑" panose="020B0503020204020204" charset="-122"/>
                <a:ea typeface="微软雅黑" panose="020B0503020204020204" charset="-122"/>
              </a:rPr>
              <a:t>国际天文学联合会大会上，天文学家指出，整个可见宇宙空间大约有</a:t>
            </a:r>
            <a:r>
              <a:rPr lang="en-US" altLang="zh-CN" sz="2800" dirty="0">
                <a:solidFill>
                  <a:srgbClr val="FFFF6F"/>
                </a:solidFill>
                <a:latin typeface="微软雅黑" panose="020B0503020204020204" charset="-122"/>
                <a:ea typeface="微软雅黑" panose="020B0503020204020204" charset="-122"/>
              </a:rPr>
              <a:t>700</a:t>
            </a:r>
            <a:r>
              <a:rPr lang="zh-CN" altLang="en-US" sz="2800" dirty="0">
                <a:solidFill>
                  <a:srgbClr val="FFFF6F"/>
                </a:solidFill>
                <a:latin typeface="微软雅黑" panose="020B0503020204020204" charset="-122"/>
                <a:ea typeface="微软雅黑" panose="020B0503020204020204" charset="-122"/>
              </a:rPr>
              <a:t>万亿亿颗恒星，那这个数字是多少呢？它比地球上所有沙漠和海滩上的砂砾总和还要多，也就是在“</a:t>
            </a:r>
            <a:r>
              <a:rPr lang="en-US" altLang="zh-CN" sz="2800" dirty="0">
                <a:solidFill>
                  <a:srgbClr val="FFFF6F"/>
                </a:solidFill>
                <a:latin typeface="微软雅黑" panose="020B0503020204020204" charset="-122"/>
                <a:ea typeface="微软雅黑" panose="020B0503020204020204" charset="-122"/>
              </a:rPr>
              <a:t>7</a:t>
            </a:r>
            <a:r>
              <a:rPr lang="zh-CN" altLang="en-US" sz="2800" dirty="0">
                <a:solidFill>
                  <a:srgbClr val="FFFF6F"/>
                </a:solidFill>
                <a:latin typeface="微软雅黑" panose="020B0503020204020204" charset="-122"/>
                <a:ea typeface="微软雅黑" panose="020B0503020204020204" charset="-122"/>
              </a:rPr>
              <a:t>”后面加</a:t>
            </a:r>
            <a:r>
              <a:rPr lang="en-US" altLang="zh-CN" sz="2800" dirty="0">
                <a:solidFill>
                  <a:srgbClr val="FFFF6F"/>
                </a:solidFill>
                <a:latin typeface="微软雅黑" panose="020B0503020204020204" charset="-122"/>
                <a:ea typeface="微软雅黑" panose="020B0503020204020204" charset="-122"/>
              </a:rPr>
              <a:t>22</a:t>
            </a:r>
            <a:r>
              <a:rPr lang="zh-CN" altLang="en-US" sz="2800" dirty="0">
                <a:solidFill>
                  <a:srgbClr val="FFFF6F"/>
                </a:solidFill>
                <a:latin typeface="微软雅黑" panose="020B0503020204020204" charset="-122"/>
                <a:ea typeface="微软雅黑" panose="020B0503020204020204" charset="-122"/>
              </a:rPr>
              <a:t>个</a:t>
            </a:r>
            <a:r>
              <a:rPr lang="zh-CN" altLang="en-US" sz="2800" dirty="0">
                <a:solidFill>
                  <a:srgbClr val="FFFF6F"/>
                </a:solidFill>
                <a:latin typeface="微软雅黑" panose="020B0503020204020204" charset="-122"/>
                <a:ea typeface="微软雅黑" panose="020B0503020204020204" charset="-122"/>
              </a:rPr>
              <a:t>“</a:t>
            </a:r>
            <a:r>
              <a:rPr lang="en-US" altLang="zh-CN" sz="2800" dirty="0">
                <a:solidFill>
                  <a:srgbClr val="FFFF6F"/>
                </a:solidFill>
                <a:latin typeface="微软雅黑" panose="020B0503020204020204" charset="-122"/>
                <a:ea typeface="微软雅黑" panose="020B0503020204020204" charset="-122"/>
              </a:rPr>
              <a:t>0</a:t>
            </a:r>
            <a:r>
              <a:rPr lang="zh-CN" altLang="en-US" sz="2800" dirty="0">
                <a:solidFill>
                  <a:srgbClr val="FFFF6F"/>
                </a:solidFill>
                <a:latin typeface="微软雅黑" panose="020B0503020204020204" charset="-122"/>
                <a:ea typeface="微软雅黑" panose="020B0503020204020204" charset="-122"/>
              </a:rPr>
              <a:t>”，</a:t>
            </a:r>
            <a:endParaRPr lang="zh-CN" altLang="en-US" sz="2800" dirty="0">
              <a:solidFill>
                <a:srgbClr val="FFFF6F"/>
              </a:solidFill>
              <a:latin typeface="微软雅黑" panose="020B0503020204020204" charset="-122"/>
              <a:ea typeface="微软雅黑" panose="020B0503020204020204" charset="-122"/>
            </a:endParaRPr>
          </a:p>
          <a:p>
            <a:pPr>
              <a:lnSpc>
                <a:spcPts val="3265"/>
              </a:lnSpc>
            </a:pPr>
            <a:r>
              <a:rPr lang="en-US" altLang="zh-CN" sz="2800" dirty="0">
                <a:solidFill>
                  <a:srgbClr val="FFFF6F"/>
                </a:solidFill>
                <a:latin typeface="微软雅黑" panose="020B0503020204020204" charset="-122"/>
                <a:ea typeface="微软雅黑" panose="020B0503020204020204" charset="-122"/>
              </a:rPr>
              <a:t>    </a:t>
            </a:r>
            <a:r>
              <a:rPr lang="zh-CN" altLang="en-US" sz="2800" dirty="0">
                <a:solidFill>
                  <a:srgbClr val="FFFF6F"/>
                </a:solidFill>
                <a:latin typeface="微软雅黑" panose="020B0503020204020204" charset="-122"/>
                <a:ea typeface="微软雅黑" panose="020B0503020204020204" charset="-122"/>
              </a:rPr>
              <a:t>即约为</a:t>
            </a:r>
            <a:r>
              <a:rPr lang="en-US" altLang="zh-CN" sz="2800" dirty="0">
                <a:solidFill>
                  <a:srgbClr val="FF0000"/>
                </a:solidFill>
                <a:latin typeface="微软雅黑" panose="020B0503020204020204" charset="-122"/>
                <a:ea typeface="微软雅黑" panose="020B0503020204020204" charset="-122"/>
              </a:rPr>
              <a:t>70 000 000 000 000 000 000 000</a:t>
            </a:r>
            <a:r>
              <a:rPr lang="en-US" altLang="zh-CN" sz="2800" dirty="0">
                <a:solidFill>
                  <a:srgbClr val="FFFF6F"/>
                </a:solidFill>
                <a:latin typeface="微软雅黑" panose="020B0503020204020204" charset="-122"/>
                <a:ea typeface="微软雅黑" panose="020B0503020204020204" charset="-122"/>
              </a:rPr>
              <a:t> </a:t>
            </a:r>
            <a:r>
              <a:rPr lang="zh-CN" altLang="en-US" sz="2800" dirty="0">
                <a:solidFill>
                  <a:srgbClr val="FFFF6F"/>
                </a:solidFill>
                <a:latin typeface="微软雅黑" panose="020B0503020204020204" charset="-122"/>
                <a:ea typeface="微软雅黑" panose="020B0503020204020204" charset="-122"/>
              </a:rPr>
              <a:t>颗</a:t>
            </a:r>
            <a:endParaRPr lang="zh-CN" altLang="en-US" sz="2800" dirty="0">
              <a:solidFill>
                <a:srgbClr val="FFFF6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文本框 8194"/>
          <p:cNvSpPr txBox="1"/>
          <p:nvPr/>
        </p:nvSpPr>
        <p:spPr>
          <a:xfrm>
            <a:off x="2082800" y="5151438"/>
            <a:ext cx="7705725" cy="521970"/>
          </a:xfrm>
          <a:prstGeom prst="rect">
            <a:avLst/>
          </a:prstGeom>
          <a:noFill/>
          <a:ln w="9525">
            <a:noFill/>
          </a:ln>
        </p:spPr>
        <p:txBody>
          <a:bodyPr wrap="square" anchor="t">
            <a:spAutoFit/>
          </a:bodyPr>
          <a:p>
            <a:pPr eaLnBrk="0" hangingPunct="0"/>
            <a:r>
              <a:rPr lang="zh-CN" altLang="en-US" sz="2800" dirty="0">
                <a:latin typeface="微软雅黑" panose="020B0503020204020204" charset="-122"/>
                <a:ea typeface="微软雅黑" panose="020B0503020204020204" charset="-122"/>
              </a:rPr>
              <a:t>目前宇宙的年龄为</a:t>
            </a:r>
            <a:r>
              <a:rPr lang="en-US" altLang="zh-CN" sz="2800" dirty="0">
                <a:solidFill>
                  <a:srgbClr val="FF0000"/>
                </a:solidFill>
                <a:latin typeface="微软雅黑" panose="020B0503020204020204" charset="-122"/>
                <a:ea typeface="微软雅黑" panose="020B0503020204020204" charset="-122"/>
              </a:rPr>
              <a:t>13 820 000 000</a:t>
            </a:r>
            <a:r>
              <a:rPr lang="zh-CN" altLang="en-US" sz="2800" dirty="0">
                <a:latin typeface="微软雅黑" panose="020B0503020204020204" charset="-122"/>
                <a:ea typeface="微软雅黑" panose="020B0503020204020204" charset="-122"/>
              </a:rPr>
              <a:t>年</a:t>
            </a:r>
            <a:endParaRPr lang="zh-CN" altLang="en-US" sz="2800" dirty="0">
              <a:latin typeface="微软雅黑" panose="020B0503020204020204" charset="-122"/>
              <a:ea typeface="微软雅黑" panose="020B0503020204020204" charset="-122"/>
            </a:endParaRPr>
          </a:p>
        </p:txBody>
      </p:sp>
      <p:pic>
        <p:nvPicPr>
          <p:cNvPr id="7171" name="图片 1" descr="宇宙的年龄"/>
          <p:cNvPicPr>
            <a:picLocks noChangeAspect="1"/>
          </p:cNvPicPr>
          <p:nvPr/>
        </p:nvPicPr>
        <p:blipFill>
          <a:blip r:embed="rId1"/>
          <a:stretch>
            <a:fillRect/>
          </a:stretch>
        </p:blipFill>
        <p:spPr>
          <a:xfrm>
            <a:off x="2262188" y="800100"/>
            <a:ext cx="7385050" cy="399891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标题 3"/>
          <p:cNvSpPr>
            <a:spLocks noGrp="1"/>
          </p:cNvSpPr>
          <p:nvPr/>
        </p:nvSpPr>
        <p:spPr>
          <a:xfrm>
            <a:off x="1849438" y="1998663"/>
            <a:ext cx="8488362" cy="1795462"/>
          </a:xfrm>
          <a:prstGeom prst="rect">
            <a:avLst/>
          </a:prstGeom>
          <a:solidFill>
            <a:srgbClr val="FFFFFF"/>
          </a:solidFill>
          <a:ln w="9525">
            <a:noFill/>
          </a:ln>
        </p:spPr>
        <p:txBody>
          <a:bodyPr anchor="ctr"/>
          <a:lstStyle>
            <a:lvl1pPr marL="0" lvl="0" indent="0" algn="ctr" defTabSz="914400" eaLnBrk="0" fontAlgn="ctr" latinLnBrk="1" hangingPunct="0">
              <a:lnSpc>
                <a:spcPct val="100000"/>
              </a:lnSpc>
              <a:spcBef>
                <a:spcPct val="0"/>
              </a:spcBef>
              <a:spcAft>
                <a:spcPct val="0"/>
              </a:spcAft>
              <a:buNone/>
              <a:defRPr kern="1200">
                <a:latin typeface="+mj-lt"/>
                <a:ea typeface="+mj-ea"/>
                <a:cs typeface="+mj-cs"/>
              </a:defRPr>
            </a:lvl1pPr>
          </a:lstStyle>
          <a:p>
            <a:pPr algn="l">
              <a:lnSpc>
                <a:spcPct val="150000"/>
              </a:lnSpc>
            </a:pPr>
            <a:r>
              <a:rPr lang="en-US" altLang="zh-CN" sz="2800" dirty="0">
                <a:latin typeface="Times New Roman" panose="02020603050405020304" pitchFamily="18" charset="0"/>
                <a:ea typeface="黑体" panose="02010609060101010101" charset="-122"/>
                <a:sym typeface="宋体" panose="02010600030101010101" pitchFamily="2" charset="-122"/>
              </a:rPr>
              <a:t>(1)</a:t>
            </a:r>
            <a:r>
              <a:rPr lang="zh-CN" altLang="en-US" sz="2800" dirty="0">
                <a:latin typeface="Times New Roman" panose="02020603050405020304" pitchFamily="18" charset="0"/>
                <a:ea typeface="黑体" panose="02010609060101010101" charset="-122"/>
                <a:sym typeface="宋体" panose="02010600030101010101" pitchFamily="2" charset="-122"/>
              </a:rPr>
              <a:t>第六次人口普查时，中国人口约为</a:t>
            </a:r>
            <a:r>
              <a:rPr lang="en-US" altLang="zh-CN" sz="2800" dirty="0">
                <a:latin typeface="Times New Roman" panose="02020603050405020304" pitchFamily="18" charset="0"/>
                <a:ea typeface="黑体" panose="02010609060101010101" charset="-122"/>
                <a:sym typeface="宋体" panose="02010600030101010101" pitchFamily="2" charset="-122"/>
              </a:rPr>
              <a:t>1370000000</a:t>
            </a:r>
            <a:r>
              <a:rPr lang="zh-CN" altLang="en-US" sz="2800" dirty="0">
                <a:latin typeface="Times New Roman" panose="02020603050405020304" pitchFamily="18" charset="0"/>
                <a:ea typeface="黑体" panose="02010609060101010101" charset="-122"/>
                <a:sym typeface="宋体" panose="02010600030101010101" pitchFamily="2" charset="-122"/>
              </a:rPr>
              <a:t>人</a:t>
            </a:r>
            <a:br>
              <a:rPr lang="zh-CN" altLang="en-US" sz="2800" dirty="0">
                <a:latin typeface="Times New Roman" panose="02020603050405020304" pitchFamily="18" charset="0"/>
                <a:ea typeface="黑体" panose="02010609060101010101" charset="-122"/>
              </a:rPr>
            </a:br>
            <a:r>
              <a:rPr lang="en-US" altLang="zh-CN" sz="28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光的速度约为</a:t>
            </a:r>
            <a:r>
              <a:rPr lang="en-US" altLang="zh-CN" sz="2800" dirty="0">
                <a:latin typeface="Times New Roman" panose="02020603050405020304" pitchFamily="18" charset="0"/>
                <a:ea typeface="黑体" panose="02010609060101010101" charset="-122"/>
              </a:rPr>
              <a:t>300000000</a:t>
            </a:r>
            <a:r>
              <a:rPr lang="zh-CN" altLang="en-US" sz="2800" dirty="0">
                <a:latin typeface="Times New Roman" panose="02020603050405020304" pitchFamily="18" charset="0"/>
                <a:ea typeface="黑体" panose="02010609060101010101" charset="-122"/>
              </a:rPr>
              <a:t>米</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秒</a:t>
            </a:r>
            <a:br>
              <a:rPr lang="zh-CN" altLang="en-US" sz="2800" dirty="0">
                <a:latin typeface="Times New Roman" panose="02020603050405020304" pitchFamily="18" charset="0"/>
                <a:ea typeface="黑体" panose="02010609060101010101" charset="-122"/>
              </a:rPr>
            </a:br>
            <a:r>
              <a:rPr lang="en-US" altLang="zh-CN" sz="28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地球上煤的储量估计</a:t>
            </a:r>
            <a:r>
              <a:rPr lang="en-US" altLang="zh-CN" sz="2800" dirty="0">
                <a:latin typeface="Times New Roman" panose="02020603050405020304" pitchFamily="18" charset="0"/>
                <a:ea typeface="黑体" panose="02010609060101010101" charset="-122"/>
              </a:rPr>
              <a:t>15</a:t>
            </a:r>
            <a:r>
              <a:rPr lang="zh-CN" altLang="en-US" sz="2800" dirty="0">
                <a:latin typeface="Times New Roman" panose="02020603050405020304" pitchFamily="18" charset="0"/>
                <a:ea typeface="黑体" panose="02010609060101010101" charset="-122"/>
              </a:rPr>
              <a:t>万亿吨以上</a:t>
            </a:r>
            <a:endParaRPr lang="zh-CN" altLang="en-US" sz="2800" dirty="0">
              <a:latin typeface="Times New Roman" panose="02020603050405020304" pitchFamily="18" charset="0"/>
              <a:ea typeface="黑体" panose="02010609060101010101" charset="-122"/>
            </a:endParaRPr>
          </a:p>
        </p:txBody>
      </p:sp>
      <p:sp>
        <p:nvSpPr>
          <p:cNvPr id="9219" name="文本框 4"/>
          <p:cNvSpPr txBox="1"/>
          <p:nvPr/>
        </p:nvSpPr>
        <p:spPr>
          <a:xfrm>
            <a:off x="1849438" y="942975"/>
            <a:ext cx="7529512" cy="521970"/>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charset="-122"/>
              </a:rPr>
              <a:t>在生活中我们还会遇到一些比较大的数</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例如：</a:t>
            </a:r>
            <a:endParaRPr lang="zh-CN" altLang="en-US" sz="2800" dirty="0">
              <a:latin typeface="Times New Roman" panose="02020603050405020304" pitchFamily="18" charset="0"/>
              <a:ea typeface="黑体" panose="02010609060101010101" charset="-122"/>
            </a:endParaRPr>
          </a:p>
        </p:txBody>
      </p:sp>
      <p:sp>
        <p:nvSpPr>
          <p:cNvPr id="9220" name="文本框 5"/>
          <p:cNvSpPr txBox="1"/>
          <p:nvPr/>
        </p:nvSpPr>
        <p:spPr>
          <a:xfrm>
            <a:off x="1849438" y="4330700"/>
            <a:ext cx="8631237" cy="1383665"/>
          </a:xfrm>
          <a:prstGeom prst="rect">
            <a:avLst/>
          </a:prstGeom>
          <a:noFill/>
          <a:ln w="9525">
            <a:noFill/>
          </a:ln>
        </p:spPr>
        <p:txBody>
          <a:bodyPr wrap="square" anchor="t">
            <a:spAutoFit/>
          </a:bodyPr>
          <a:p>
            <a:pPr>
              <a:lnSpc>
                <a:spcPct val="150000"/>
              </a:lnSpc>
            </a:pPr>
            <a:r>
              <a:rPr lang="zh-CN" altLang="en-US" sz="2800" dirty="0">
                <a:latin typeface="黑体" panose="02010609060101010101" charset="-122"/>
                <a:ea typeface="黑体" panose="02010609060101010101" charset="-122"/>
              </a:rPr>
              <a:t>像这样较大的数据</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书写和阅读都有一定困难</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那么有没有这样一种表示方法</a:t>
            </a:r>
            <a:r>
              <a:rPr lang="en-US" altLang="zh-CN" sz="2800"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使得这些大数易写、易读呢</a:t>
            </a:r>
            <a:r>
              <a:rPr lang="en-US" altLang="zh-CN" sz="2800" dirty="0">
                <a:latin typeface="黑体" panose="02010609060101010101" charset="-122"/>
                <a:ea typeface="黑体" panose="02010609060101010101" charset="-122"/>
              </a:rPr>
              <a:t>?</a:t>
            </a:r>
            <a:endParaRPr lang="zh-CN" altLang="en-US" sz="2800"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dissolve">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linds(horizontal)">
                                      <p:cBhvr>
                                        <p:cTn id="12" dur="5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dissolve">
                                      <p:cBhvr>
                                        <p:cTn id="1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9219" grpId="0"/>
      <p:bldP spid="922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a:grpSpLocks noChangeAspect="1"/>
          </p:cNvGrpSpPr>
          <p:nvPr/>
        </p:nvGrpSpPr>
        <p:grpSpPr>
          <a:xfrm>
            <a:off x="3702497" y="2601941"/>
            <a:ext cx="1404000" cy="1404000"/>
            <a:chOff x="3843955" y="2446144"/>
            <a:chExt cx="1556194" cy="1556194"/>
          </a:xfrm>
        </p:grpSpPr>
        <p:grpSp>
          <p:nvGrpSpPr>
            <p:cNvPr id="14" name="组合 13"/>
            <p:cNvGrpSpPr/>
            <p:nvPr/>
          </p:nvGrpSpPr>
          <p:grpSpPr>
            <a:xfrm>
              <a:off x="3843955" y="2446144"/>
              <a:ext cx="1556194" cy="1556194"/>
              <a:chOff x="3154508" y="1821271"/>
              <a:chExt cx="2785107" cy="2785102"/>
            </a:xfrm>
          </p:grpSpPr>
          <p:sp>
            <p:nvSpPr>
              <p:cNvPr id="2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29"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grpSp>
          <p:nvGrpSpPr>
            <p:cNvPr id="16" name="组合 15"/>
            <p:cNvGrpSpPr>
              <a:grpSpLocks noChangeAspect="1"/>
            </p:cNvGrpSpPr>
            <p:nvPr/>
          </p:nvGrpSpPr>
          <p:grpSpPr>
            <a:xfrm>
              <a:off x="4305202" y="2997957"/>
              <a:ext cx="675251" cy="459226"/>
              <a:chOff x="3897313" y="2016126"/>
              <a:chExt cx="749300" cy="509588"/>
            </a:xfrm>
            <a:solidFill>
              <a:schemeClr val="bg1"/>
            </a:solidFill>
          </p:grpSpPr>
          <p:sp>
            <p:nvSpPr>
              <p:cNvPr id="17"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18"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19"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1"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2"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4"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6"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7"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grpSp>
      <p:cxnSp>
        <p:nvCxnSpPr>
          <p:cNvPr id="15" name="直接连接符 14"/>
          <p:cNvCxnSpPr/>
          <p:nvPr/>
        </p:nvCxnSpPr>
        <p:spPr>
          <a:xfrm>
            <a:off x="5224059" y="33199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726861"/>
            <a:ext cx="1859280" cy="598805"/>
          </a:xfrm>
          <a:prstGeom prst="rect">
            <a:avLst/>
          </a:prstGeom>
        </p:spPr>
        <p:txBody>
          <a:bodyPr wrap="none">
            <a:spAutoFit/>
          </a:bodyPr>
          <a:lstStyle/>
          <a:p>
            <a:r>
              <a:rPr lang="zh-CN" altLang="en-US" sz="3300" dirty="0" smtClean="0">
                <a:solidFill>
                  <a:schemeClr val="accent2"/>
                </a:solidFill>
                <a:latin typeface="造字工房悦黑（非商用）常规体" pitchFamily="2" charset="-122"/>
                <a:ea typeface="造字工房悦黑（非商用）常规体" pitchFamily="2" charset="-122"/>
              </a:rPr>
              <a:t>讲授新课</a:t>
            </a:r>
            <a:endParaRPr lang="zh-CN" altLang="en-US" sz="3300" dirty="0">
              <a:solidFill>
                <a:schemeClr val="accent2"/>
              </a:solidFill>
              <a:latin typeface="造字工房悦黑（非商用）常规体" pitchFamily="2" charset="-122"/>
              <a:ea typeface="造字工房悦黑（非商用）常规体" pitchFamily="2" charset="-122"/>
            </a:endParaRPr>
          </a:p>
        </p:txBody>
      </p:sp>
      <p:sp>
        <p:nvSpPr>
          <p:cNvPr id="47" name="矩形 46"/>
          <p:cNvSpPr/>
          <p:nvPr/>
        </p:nvSpPr>
        <p:spPr>
          <a:xfrm>
            <a:off x="522405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a:solidFill>
                  <a:schemeClr val="tx1"/>
                </a:solidFill>
                <a:latin typeface="+mn-ea"/>
              </a:rPr>
              <a:t>典例精讲</a:t>
            </a:r>
            <a:endParaRPr lang="zh-CN" altLang="en-US" dirty="0">
              <a:solidFill>
                <a:schemeClr val="tx1"/>
              </a:solidFill>
              <a:latin typeface="+mn-ea"/>
            </a:endParaRPr>
          </a:p>
        </p:txBody>
      </p:sp>
      <p:sp>
        <p:nvSpPr>
          <p:cNvPr id="48" name="矩形 47"/>
          <p:cNvSpPr/>
          <p:nvPr/>
        </p:nvSpPr>
        <p:spPr>
          <a:xfrm>
            <a:off x="6715301"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归纳总结</a:t>
            </a:r>
            <a:endParaRPr lang="zh-CN" altLang="en-US" dirty="0" smtClean="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600" fill="hold"/>
                                        <p:tgtEl>
                                          <p:spTgt spid="11"/>
                                        </p:tgtEl>
                                        <p:attrNameLst>
                                          <p:attrName>ppt_x</p:attrName>
                                        </p:attrNameLst>
                                      </p:cBhvr>
                                      <p:tavLst>
                                        <p:tav tm="0">
                                          <p:val>
                                            <p:strVal val="1+#ppt_w/2"/>
                                          </p:val>
                                        </p:tav>
                                        <p:tav tm="100000">
                                          <p:val>
                                            <p:strVal val="#ppt_x"/>
                                          </p:val>
                                        </p:tav>
                                      </p:tavLst>
                                    </p:anim>
                                    <p:anim calcmode="lin" valueType="num">
                                      <p:cBhvr additive="base">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ppt_x"/>
                                          </p:val>
                                        </p:tav>
                                        <p:tav tm="100000">
                                          <p:val>
                                            <p:strVal val="#ppt_x"/>
                                          </p:val>
                                        </p:tav>
                                      </p:tavLst>
                                    </p:anim>
                                    <p:anim calcmode="lin" valueType="num">
                                      <p:cBhvr additive="base">
                                        <p:cTn id="22" dur="500" fill="hold"/>
                                        <p:tgtEl>
                                          <p:spTgt spid="47"/>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2" name="文本框 57345"/>
          <p:cNvSpPr txBox="1"/>
          <p:nvPr/>
        </p:nvSpPr>
        <p:spPr>
          <a:xfrm>
            <a:off x="2151063" y="2111375"/>
            <a:ext cx="8275637" cy="2030095"/>
          </a:xfrm>
          <a:prstGeom prst="rect">
            <a:avLst/>
          </a:prstGeom>
          <a:noFill/>
          <a:ln w="9525">
            <a:noFill/>
          </a:ln>
        </p:spPr>
        <p:txBody>
          <a:bodyPr wrap="square" anchor="t">
            <a:spAutoFit/>
          </a:bodyPr>
          <a:p>
            <a:pPr>
              <a:lnSpc>
                <a:spcPct val="150000"/>
              </a:lnSpc>
            </a:pPr>
            <a:r>
              <a:rPr lang="zh-CN" altLang="en-US" sz="2800" dirty="0">
                <a:latin typeface="黑体" panose="02010609060101010101" charset="-122"/>
                <a:ea typeface="黑体" panose="02010609060101010101" charset="-122"/>
              </a:rPr>
              <a:t>回顾有理数的乘方，计算：</a:t>
            </a:r>
            <a:endParaRPr lang="zh-CN" altLang="en-US" sz="2800" dirty="0">
              <a:latin typeface="黑体" panose="02010609060101010101" charset="-122"/>
              <a:ea typeface="黑体" panose="02010609060101010101" charset="-122"/>
            </a:endParaRPr>
          </a:p>
          <a:p>
            <a:pPr>
              <a:lnSpc>
                <a:spcPct val="150000"/>
              </a:lnSpc>
            </a:pPr>
            <a:r>
              <a:rPr lang="en-US" altLang="zh-CN" sz="2800" dirty="0">
                <a:latin typeface="黑体" panose="02010609060101010101" charset="-122"/>
                <a:ea typeface="黑体" panose="02010609060101010101" charset="-122"/>
              </a:rPr>
              <a:t>10</a:t>
            </a:r>
            <a:r>
              <a:rPr lang="en-US" altLang="zh-CN" sz="2800" baseline="30000" dirty="0">
                <a:latin typeface="黑体" panose="02010609060101010101" charset="-122"/>
                <a:ea typeface="黑体" panose="02010609060101010101" charset="-122"/>
              </a:rPr>
              <a:t>1</a:t>
            </a:r>
            <a:r>
              <a:rPr lang="en-US" altLang="zh-CN" sz="2800" dirty="0">
                <a:latin typeface="黑体" panose="02010609060101010101" charset="-122"/>
                <a:ea typeface="黑体" panose="02010609060101010101" charset="-122"/>
              </a:rPr>
              <a:t>=___</a:t>
            </a:r>
            <a:r>
              <a:rPr lang="zh-CN" altLang="en-US" sz="2800" dirty="0">
                <a:latin typeface="黑体" panose="02010609060101010101" charset="-122"/>
                <a:ea typeface="黑体" panose="02010609060101010101" charset="-122"/>
              </a:rPr>
              <a:t>， </a:t>
            </a:r>
            <a:r>
              <a:rPr lang="en-US" altLang="zh-CN" sz="2800" dirty="0">
                <a:latin typeface="黑体" panose="02010609060101010101" charset="-122"/>
                <a:ea typeface="黑体" panose="02010609060101010101" charset="-122"/>
              </a:rPr>
              <a:t>10</a:t>
            </a:r>
            <a:r>
              <a:rPr lang="en-US" altLang="zh-CN" sz="2800" baseline="30000" dirty="0">
                <a:latin typeface="黑体" panose="02010609060101010101" charset="-122"/>
                <a:ea typeface="黑体" panose="02010609060101010101" charset="-122"/>
              </a:rPr>
              <a:t>2</a:t>
            </a:r>
            <a:r>
              <a:rPr lang="en-US" altLang="zh-CN" sz="2800" dirty="0">
                <a:latin typeface="黑体" panose="02010609060101010101" charset="-122"/>
                <a:ea typeface="黑体" panose="02010609060101010101" charset="-122"/>
              </a:rPr>
              <a:t>=____</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10</a:t>
            </a:r>
            <a:r>
              <a:rPr lang="en-US" altLang="zh-CN" sz="2800" baseline="30000" dirty="0">
                <a:latin typeface="黑体" panose="02010609060101010101" charset="-122"/>
                <a:ea typeface="黑体" panose="02010609060101010101" charset="-122"/>
              </a:rPr>
              <a:t>3</a:t>
            </a:r>
            <a:r>
              <a:rPr lang="en-US" altLang="zh-CN" sz="2800" dirty="0">
                <a:latin typeface="黑体" panose="02010609060101010101" charset="-122"/>
                <a:ea typeface="黑体" panose="02010609060101010101" charset="-122"/>
              </a:rPr>
              <a:t>=_______</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10</a:t>
            </a:r>
            <a:r>
              <a:rPr lang="en-US" altLang="zh-CN" sz="2800" baseline="30000" dirty="0">
                <a:latin typeface="黑体" panose="02010609060101010101" charset="-122"/>
                <a:ea typeface="黑体" panose="02010609060101010101" charset="-122"/>
              </a:rPr>
              <a:t>4</a:t>
            </a:r>
            <a:r>
              <a:rPr lang="en-US" altLang="zh-CN" sz="2800" dirty="0">
                <a:latin typeface="黑体" panose="02010609060101010101" charset="-122"/>
                <a:ea typeface="黑体" panose="02010609060101010101" charset="-122"/>
              </a:rPr>
              <a:t>=_______</a:t>
            </a:r>
            <a:r>
              <a:rPr lang="zh-CN" altLang="en-US" sz="2800" dirty="0">
                <a:latin typeface="黑体" panose="02010609060101010101" charset="-122"/>
                <a:ea typeface="黑体" panose="02010609060101010101" charset="-122"/>
              </a:rPr>
              <a:t>，</a:t>
            </a:r>
            <a:endParaRPr lang="zh-CN" altLang="en-US" sz="2800" dirty="0">
              <a:latin typeface="黑体" panose="02010609060101010101" charset="-122"/>
              <a:ea typeface="黑体" panose="02010609060101010101" charset="-122"/>
            </a:endParaRPr>
          </a:p>
          <a:p>
            <a:pPr>
              <a:lnSpc>
                <a:spcPct val="150000"/>
              </a:lnSpc>
            </a:pPr>
            <a:r>
              <a:rPr lang="en-US" altLang="zh-CN" sz="2800" dirty="0">
                <a:latin typeface="黑体" panose="02010609060101010101" charset="-122"/>
                <a:ea typeface="黑体" panose="02010609060101010101" charset="-122"/>
              </a:rPr>
              <a:t>10</a:t>
            </a:r>
            <a:r>
              <a:rPr lang="en-US" altLang="zh-CN" sz="2800" baseline="30000" dirty="0">
                <a:latin typeface="黑体" panose="02010609060101010101" charset="-122"/>
                <a:ea typeface="黑体" panose="02010609060101010101" charset="-122"/>
              </a:rPr>
              <a:t>6</a:t>
            </a:r>
            <a:r>
              <a:rPr lang="en-US" altLang="zh-CN" sz="2800" dirty="0">
                <a:latin typeface="黑体" panose="02010609060101010101" charset="-122"/>
                <a:ea typeface="黑体" panose="02010609060101010101" charset="-122"/>
              </a:rPr>
              <a:t>=_________</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10</a:t>
            </a:r>
            <a:r>
              <a:rPr lang="en-US" altLang="zh-CN" sz="2800" baseline="30000" dirty="0">
                <a:latin typeface="黑体" panose="02010609060101010101" charset="-122"/>
                <a:ea typeface="黑体" panose="02010609060101010101" charset="-122"/>
              </a:rPr>
              <a:t>10</a:t>
            </a:r>
            <a:r>
              <a:rPr lang="en-US" altLang="zh-CN" sz="2800" dirty="0">
                <a:latin typeface="黑体" panose="02010609060101010101" charset="-122"/>
                <a:ea typeface="黑体" panose="02010609060101010101" charset="-122"/>
              </a:rPr>
              <a:t>=_____________</a:t>
            </a:r>
            <a:r>
              <a:rPr lang="zh-CN" altLang="en-US" sz="2800" dirty="0">
                <a:latin typeface="黑体" panose="02010609060101010101" charset="-122"/>
                <a:ea typeface="黑体" panose="02010609060101010101" charset="-122"/>
              </a:rPr>
              <a:t>，…</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p:txBody>
      </p:sp>
      <p:sp>
        <p:nvSpPr>
          <p:cNvPr id="10243" name="文本框 57346"/>
          <p:cNvSpPr txBox="1"/>
          <p:nvPr/>
        </p:nvSpPr>
        <p:spPr>
          <a:xfrm>
            <a:off x="2878138" y="2921000"/>
            <a:ext cx="838200" cy="521970"/>
          </a:xfrm>
          <a:prstGeom prst="rect">
            <a:avLst/>
          </a:prstGeom>
          <a:noFill/>
          <a:ln w="9525">
            <a:noFill/>
          </a:ln>
        </p:spPr>
        <p:txBody>
          <a:bodyPr anchor="t">
            <a:spAutoFit/>
          </a:bodyPr>
          <a:p>
            <a:pPr>
              <a:spcBef>
                <a:spcPct val="50000"/>
              </a:spcBef>
            </a:pPr>
            <a:r>
              <a:rPr lang="en-US" altLang="zh-CN" sz="2800" dirty="0">
                <a:solidFill>
                  <a:srgbClr val="FF3300"/>
                </a:solidFill>
                <a:latin typeface="黑体" panose="02010609060101010101" charset="-122"/>
                <a:ea typeface="黑体" panose="02010609060101010101" charset="-122"/>
              </a:rPr>
              <a:t>10</a:t>
            </a:r>
            <a:endParaRPr lang="en-US" altLang="zh-CN" sz="2800" dirty="0">
              <a:solidFill>
                <a:srgbClr val="FF3300"/>
              </a:solidFill>
              <a:latin typeface="黑体" panose="02010609060101010101" charset="-122"/>
              <a:ea typeface="黑体" panose="02010609060101010101" charset="-122"/>
            </a:endParaRPr>
          </a:p>
        </p:txBody>
      </p:sp>
      <p:sp>
        <p:nvSpPr>
          <p:cNvPr id="10244" name="文本框 57347"/>
          <p:cNvSpPr txBox="1"/>
          <p:nvPr/>
        </p:nvSpPr>
        <p:spPr>
          <a:xfrm>
            <a:off x="4591050" y="2921000"/>
            <a:ext cx="844550" cy="521970"/>
          </a:xfrm>
          <a:prstGeom prst="rect">
            <a:avLst/>
          </a:prstGeom>
          <a:noFill/>
          <a:ln w="9525">
            <a:noFill/>
          </a:ln>
        </p:spPr>
        <p:txBody>
          <a:bodyPr anchor="t">
            <a:spAutoFit/>
          </a:bodyPr>
          <a:p>
            <a:pPr>
              <a:spcBef>
                <a:spcPct val="50000"/>
              </a:spcBef>
            </a:pPr>
            <a:r>
              <a:rPr lang="en-US" altLang="zh-CN" sz="2800" dirty="0">
                <a:solidFill>
                  <a:srgbClr val="FF3300"/>
                </a:solidFill>
                <a:latin typeface="黑体" panose="02010609060101010101" charset="-122"/>
                <a:ea typeface="黑体" panose="02010609060101010101" charset="-122"/>
              </a:rPr>
              <a:t>100</a:t>
            </a:r>
            <a:endParaRPr lang="en-US" altLang="zh-CN" sz="2800" dirty="0">
              <a:solidFill>
                <a:srgbClr val="FF3300"/>
              </a:solidFill>
              <a:latin typeface="黑体" panose="02010609060101010101" charset="-122"/>
              <a:ea typeface="黑体" panose="02010609060101010101" charset="-122"/>
            </a:endParaRPr>
          </a:p>
        </p:txBody>
      </p:sp>
      <p:sp>
        <p:nvSpPr>
          <p:cNvPr id="10245" name="文本框 57348"/>
          <p:cNvSpPr txBox="1"/>
          <p:nvPr/>
        </p:nvSpPr>
        <p:spPr>
          <a:xfrm>
            <a:off x="6419850" y="2895600"/>
            <a:ext cx="1039813" cy="521970"/>
          </a:xfrm>
          <a:prstGeom prst="rect">
            <a:avLst/>
          </a:prstGeom>
          <a:noFill/>
          <a:ln w="9525">
            <a:noFill/>
          </a:ln>
        </p:spPr>
        <p:txBody>
          <a:bodyPr anchor="t">
            <a:spAutoFit/>
          </a:bodyPr>
          <a:p>
            <a:pPr>
              <a:spcBef>
                <a:spcPct val="50000"/>
              </a:spcBef>
            </a:pPr>
            <a:r>
              <a:rPr lang="en-US" altLang="zh-CN" sz="2800" dirty="0">
                <a:solidFill>
                  <a:srgbClr val="FF3300"/>
                </a:solidFill>
                <a:latin typeface="黑体" panose="02010609060101010101" charset="-122"/>
                <a:ea typeface="黑体" panose="02010609060101010101" charset="-122"/>
              </a:rPr>
              <a:t>1000</a:t>
            </a:r>
            <a:endParaRPr lang="en-US" altLang="zh-CN" sz="2800" dirty="0">
              <a:solidFill>
                <a:srgbClr val="FF3300"/>
              </a:solidFill>
              <a:latin typeface="黑体" panose="02010609060101010101" charset="-122"/>
              <a:ea typeface="黑体" panose="02010609060101010101" charset="-122"/>
            </a:endParaRPr>
          </a:p>
        </p:txBody>
      </p:sp>
      <p:sp>
        <p:nvSpPr>
          <p:cNvPr id="10246" name="文本框 57349"/>
          <p:cNvSpPr txBox="1"/>
          <p:nvPr/>
        </p:nvSpPr>
        <p:spPr>
          <a:xfrm>
            <a:off x="8659813" y="2895600"/>
            <a:ext cx="1295400" cy="521970"/>
          </a:xfrm>
          <a:prstGeom prst="rect">
            <a:avLst/>
          </a:prstGeom>
          <a:noFill/>
          <a:ln w="9525">
            <a:noFill/>
          </a:ln>
        </p:spPr>
        <p:txBody>
          <a:bodyPr anchor="t">
            <a:spAutoFit/>
          </a:bodyPr>
          <a:p>
            <a:pPr>
              <a:spcBef>
                <a:spcPct val="50000"/>
              </a:spcBef>
            </a:pPr>
            <a:r>
              <a:rPr lang="en-US" altLang="zh-CN" sz="2800" dirty="0">
                <a:solidFill>
                  <a:srgbClr val="FF3300"/>
                </a:solidFill>
                <a:latin typeface="黑体" panose="02010609060101010101" charset="-122"/>
                <a:ea typeface="黑体" panose="02010609060101010101" charset="-122"/>
              </a:rPr>
              <a:t>10000</a:t>
            </a:r>
            <a:endParaRPr lang="en-US" altLang="zh-CN" sz="2800" dirty="0">
              <a:solidFill>
                <a:srgbClr val="FF3300"/>
              </a:solidFill>
              <a:latin typeface="黑体" panose="02010609060101010101" charset="-122"/>
              <a:ea typeface="黑体" panose="02010609060101010101" charset="-122"/>
            </a:endParaRPr>
          </a:p>
        </p:txBody>
      </p:sp>
      <p:sp>
        <p:nvSpPr>
          <p:cNvPr id="10247" name="文本框 57351"/>
          <p:cNvSpPr txBox="1"/>
          <p:nvPr/>
        </p:nvSpPr>
        <p:spPr>
          <a:xfrm>
            <a:off x="2981325" y="3525838"/>
            <a:ext cx="1679575" cy="521970"/>
          </a:xfrm>
          <a:prstGeom prst="rect">
            <a:avLst/>
          </a:prstGeom>
          <a:noFill/>
          <a:ln w="9525">
            <a:noFill/>
          </a:ln>
        </p:spPr>
        <p:txBody>
          <a:bodyPr wrap="square" anchor="t">
            <a:spAutoFit/>
          </a:bodyPr>
          <a:p>
            <a:pPr>
              <a:spcBef>
                <a:spcPct val="50000"/>
              </a:spcBef>
            </a:pPr>
            <a:r>
              <a:rPr lang="en-US" altLang="zh-CN" sz="2800" dirty="0">
                <a:solidFill>
                  <a:srgbClr val="FF3300"/>
                </a:solidFill>
                <a:latin typeface="黑体" panose="02010609060101010101" charset="-122"/>
                <a:ea typeface="黑体" panose="02010609060101010101" charset="-122"/>
              </a:rPr>
              <a:t>1000000</a:t>
            </a:r>
            <a:endParaRPr lang="en-US" altLang="zh-CN" sz="2800" dirty="0">
              <a:solidFill>
                <a:srgbClr val="FF3300"/>
              </a:solidFill>
              <a:latin typeface="黑体" panose="02010609060101010101" charset="-122"/>
              <a:ea typeface="黑体" panose="02010609060101010101" charset="-122"/>
            </a:endParaRPr>
          </a:p>
        </p:txBody>
      </p:sp>
      <p:sp>
        <p:nvSpPr>
          <p:cNvPr id="10248" name="文本框 57352"/>
          <p:cNvSpPr txBox="1"/>
          <p:nvPr/>
        </p:nvSpPr>
        <p:spPr>
          <a:xfrm>
            <a:off x="5716588" y="3533775"/>
            <a:ext cx="2268537" cy="521970"/>
          </a:xfrm>
          <a:prstGeom prst="rect">
            <a:avLst/>
          </a:prstGeom>
          <a:noFill/>
          <a:ln w="9525">
            <a:noFill/>
          </a:ln>
        </p:spPr>
        <p:txBody>
          <a:bodyPr wrap="square" anchor="t">
            <a:spAutoFit/>
          </a:bodyPr>
          <a:p>
            <a:pPr>
              <a:spcBef>
                <a:spcPct val="50000"/>
              </a:spcBef>
            </a:pPr>
            <a:r>
              <a:rPr lang="en-US" altLang="zh-CN" sz="2800" dirty="0">
                <a:solidFill>
                  <a:srgbClr val="FF3300"/>
                </a:solidFill>
                <a:latin typeface="黑体" panose="02010609060101010101" charset="-122"/>
                <a:ea typeface="黑体" panose="02010609060101010101" charset="-122"/>
              </a:rPr>
              <a:t>10000000000</a:t>
            </a:r>
            <a:endParaRPr lang="en-US" altLang="zh-CN" sz="2800" dirty="0">
              <a:solidFill>
                <a:srgbClr val="FF3300"/>
              </a:solidFill>
              <a:latin typeface="黑体" panose="02010609060101010101" charset="-122"/>
              <a:ea typeface="黑体" panose="02010609060101010101" charset="-122"/>
            </a:endParaRPr>
          </a:p>
        </p:txBody>
      </p:sp>
      <p:sp>
        <p:nvSpPr>
          <p:cNvPr id="10249" name="圆角矩形 31"/>
          <p:cNvSpPr/>
          <p:nvPr/>
        </p:nvSpPr>
        <p:spPr>
          <a:xfrm>
            <a:off x="1932305" y="1576388"/>
            <a:ext cx="1522413" cy="534987"/>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p>
            <a:pPr algn="ctr"/>
            <a:r>
              <a:rPr lang="zh-CN" altLang="en-US" sz="2400" b="1" dirty="0">
                <a:latin typeface="微软雅黑" panose="020B0503020204020204" charset="-122"/>
                <a:ea typeface="微软雅黑" panose="020B0503020204020204" charset="-122"/>
              </a:rPr>
              <a:t>合作探究</a:t>
            </a:r>
            <a:endParaRPr lang="zh-CN" altLang="en-US" sz="2400" b="1" dirty="0">
              <a:latin typeface="微软雅黑" panose="020B0503020204020204" charset="-122"/>
              <a:ea typeface="微软雅黑" panose="020B0503020204020204" charset="-122"/>
            </a:endParaRPr>
          </a:p>
        </p:txBody>
      </p:sp>
      <p:sp>
        <p:nvSpPr>
          <p:cNvPr id="10250" name="文本框 56324"/>
          <p:cNvSpPr txBox="1"/>
          <p:nvPr/>
        </p:nvSpPr>
        <p:spPr>
          <a:xfrm>
            <a:off x="2106613" y="4881563"/>
            <a:ext cx="7704137" cy="521970"/>
          </a:xfrm>
          <a:prstGeom prst="rect">
            <a:avLst/>
          </a:prstGeom>
          <a:solidFill>
            <a:srgbClr val="FFFFFF"/>
          </a:solidFill>
          <a:ln w="9525">
            <a:noFill/>
          </a:ln>
        </p:spPr>
        <p:txBody>
          <a:bodyPr wrap="square" anchor="t">
            <a:spAutoFit/>
          </a:bodyPr>
          <a:p>
            <a:pPr>
              <a:spcBef>
                <a:spcPct val="50000"/>
              </a:spcBef>
            </a:pPr>
            <a:r>
              <a:rPr lang="en-US" altLang="zh-CN" sz="2800" dirty="0">
                <a:latin typeface="黑体" panose="02010609060101010101" charset="-122"/>
                <a:ea typeface="黑体" panose="02010609060101010101" charset="-122"/>
              </a:rPr>
              <a:t>(1)</a:t>
            </a:r>
            <a:r>
              <a:rPr lang="zh-CN" altLang="en-US" sz="2800" dirty="0">
                <a:latin typeface="黑体" panose="02010609060101010101" charset="-122"/>
                <a:ea typeface="黑体" panose="02010609060101010101" charset="-122"/>
              </a:rPr>
              <a:t>指数与运算结果中的</a:t>
            </a:r>
            <a:r>
              <a:rPr lang="en-US" altLang="zh-CN" sz="2800" dirty="0">
                <a:latin typeface="黑体" panose="02010609060101010101" charset="-122"/>
                <a:ea typeface="黑体" panose="02010609060101010101" charset="-122"/>
              </a:rPr>
              <a:t>0</a:t>
            </a:r>
            <a:r>
              <a:rPr lang="zh-CN" altLang="en-US" sz="2800" dirty="0">
                <a:latin typeface="黑体" panose="02010609060101010101" charset="-122"/>
                <a:ea typeface="黑体" panose="02010609060101010101" charset="-122"/>
              </a:rPr>
              <a:t>的个数有什么关系？</a:t>
            </a:r>
            <a:endParaRPr lang="zh-CN" altLang="en-US" sz="2800" dirty="0">
              <a:latin typeface="黑体" panose="02010609060101010101" charset="-122"/>
              <a:ea typeface="黑体" panose="02010609060101010101" charset="-122"/>
            </a:endParaRPr>
          </a:p>
        </p:txBody>
      </p:sp>
      <p:sp>
        <p:nvSpPr>
          <p:cNvPr id="10251" name="文本框 56325"/>
          <p:cNvSpPr txBox="1"/>
          <p:nvPr/>
        </p:nvSpPr>
        <p:spPr>
          <a:xfrm>
            <a:off x="2093913" y="5745163"/>
            <a:ext cx="6840537" cy="521970"/>
          </a:xfrm>
          <a:prstGeom prst="rect">
            <a:avLst/>
          </a:prstGeom>
          <a:solidFill>
            <a:srgbClr val="FFFFFF"/>
          </a:solidFill>
          <a:ln w="9525">
            <a:noFill/>
          </a:ln>
        </p:spPr>
        <p:txBody>
          <a:bodyPr anchor="t">
            <a:spAutoFit/>
          </a:bodyPr>
          <a:p>
            <a:pPr>
              <a:spcBef>
                <a:spcPct val="50000"/>
              </a:spcBef>
            </a:pPr>
            <a:r>
              <a:rPr lang="en-US" altLang="zh-CN" sz="2800" dirty="0">
                <a:latin typeface="黑体" panose="02010609060101010101" charset="-122"/>
                <a:ea typeface="黑体" panose="02010609060101010101" charset="-122"/>
              </a:rPr>
              <a:t>(2)</a:t>
            </a:r>
            <a:r>
              <a:rPr lang="zh-CN" altLang="en-US" sz="2800" dirty="0">
                <a:latin typeface="黑体" panose="02010609060101010101" charset="-122"/>
                <a:ea typeface="黑体" panose="02010609060101010101" charset="-122"/>
              </a:rPr>
              <a:t>指数</a:t>
            </a:r>
            <a:r>
              <a:rPr lang="zh-CN" altLang="en-US" sz="2800" dirty="0">
                <a:latin typeface="黑体" panose="02010609060101010101" charset="-122"/>
                <a:ea typeface="黑体" panose="02010609060101010101" charset="-122"/>
                <a:sym typeface="Arial" panose="020B0604020202020204" pitchFamily="34" charset="0"/>
              </a:rPr>
              <a:t>与运算结果</a:t>
            </a:r>
            <a:r>
              <a:rPr lang="zh-CN" altLang="en-US" sz="2800" dirty="0">
                <a:latin typeface="黑体" panose="02010609060101010101" charset="-122"/>
                <a:ea typeface="黑体" panose="02010609060101010101" charset="-122"/>
              </a:rPr>
              <a:t>的数位有什么关系</a:t>
            </a:r>
            <a:endParaRPr lang="zh-CN" altLang="en-US" sz="2800" dirty="0">
              <a:latin typeface="黑体" panose="02010609060101010101" charset="-122"/>
              <a:ea typeface="黑体" panose="02010609060101010101" charset="-122"/>
            </a:endParaRPr>
          </a:p>
        </p:txBody>
      </p:sp>
      <p:sp>
        <p:nvSpPr>
          <p:cNvPr id="10252" name="文本框 1"/>
          <p:cNvSpPr txBox="1"/>
          <p:nvPr/>
        </p:nvSpPr>
        <p:spPr>
          <a:xfrm>
            <a:off x="2155825" y="4267200"/>
            <a:ext cx="1166813" cy="521970"/>
          </a:xfrm>
          <a:prstGeom prst="rect">
            <a:avLst/>
          </a:prstGeom>
          <a:noFill/>
          <a:ln w="9525">
            <a:noFill/>
          </a:ln>
        </p:spPr>
        <p:txBody>
          <a:bodyPr anchor="t">
            <a:spAutoFit/>
          </a:bodyPr>
          <a:p>
            <a:r>
              <a:rPr lang="zh-CN" altLang="en-US" sz="2800" dirty="0">
                <a:solidFill>
                  <a:schemeClr val="accent1"/>
                </a:solidFill>
                <a:latin typeface="黑体" panose="02010609060101010101" charset="-122"/>
                <a:ea typeface="黑体" panose="02010609060101010101" charset="-122"/>
              </a:rPr>
              <a:t>讨论：</a:t>
            </a:r>
            <a:endParaRPr lang="zh-CN" altLang="en-US" sz="2800" dirty="0">
              <a:solidFill>
                <a:schemeClr val="accent1"/>
              </a:solidFill>
              <a:latin typeface="黑体" panose="02010609060101010101" charset="-122"/>
              <a:ea typeface="黑体" panose="02010609060101010101" charset="-122"/>
            </a:endParaRPr>
          </a:p>
        </p:txBody>
      </p:sp>
      <p:pic>
        <p:nvPicPr>
          <p:cNvPr id="10260" name="图片 2" descr="64652241515531-lp"/>
          <p:cNvPicPr>
            <a:picLocks noChangeAspect="1"/>
          </p:cNvPicPr>
          <p:nvPr/>
        </p:nvPicPr>
        <p:blipFill>
          <a:blip r:embed="rId1"/>
          <a:stretch>
            <a:fillRect/>
          </a:stretch>
        </p:blipFill>
        <p:spPr>
          <a:xfrm>
            <a:off x="7370763" y="631825"/>
            <a:ext cx="1841500" cy="1841500"/>
          </a:xfrm>
          <a:prstGeom prst="rect">
            <a:avLst/>
          </a:prstGeom>
          <a:noFill/>
          <a:ln w="9525">
            <a:noFill/>
          </a:ln>
        </p:spPr>
      </p:pic>
      <p:grpSp>
        <p:nvGrpSpPr>
          <p:cNvPr id="3" name="组合 2"/>
          <p:cNvGrpSpPr/>
          <p:nvPr/>
        </p:nvGrpSpPr>
        <p:grpSpPr>
          <a:xfrm>
            <a:off x="1847232" y="177736"/>
            <a:ext cx="1997710" cy="612775"/>
            <a:chOff x="3590568" y="400194"/>
            <a:chExt cx="5213316" cy="1031890"/>
          </a:xfrm>
        </p:grpSpPr>
        <p:grpSp>
          <p:nvGrpSpPr>
            <p:cNvPr id="13314" name="组合 21"/>
            <p:cNvGrpSpPr/>
            <p:nvPr/>
          </p:nvGrpSpPr>
          <p:grpSpPr>
            <a:xfrm>
              <a:off x="3590568" y="400194"/>
              <a:ext cx="5213316" cy="1031890"/>
              <a:chOff x="7038412" y="5298115"/>
              <a:chExt cx="3099874" cy="517828"/>
            </a:xfrm>
          </p:grpSpPr>
          <p:grpSp>
            <p:nvGrpSpPr>
              <p:cNvPr id="4" name="组合 3"/>
              <p:cNvGrpSpPr/>
              <p:nvPr/>
            </p:nvGrpSpPr>
            <p:grpSpPr>
              <a:xfrm>
                <a:off x="7038412" y="5298115"/>
                <a:ext cx="3099874" cy="517828"/>
                <a:chOff x="5718131" y="5650928"/>
                <a:chExt cx="4596458" cy="767829"/>
              </a:xfrm>
            </p:grpSpPr>
            <p:sp>
              <p:nvSpPr>
                <p:cNvPr id="5" name="圆角矩形 4"/>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sp>
              <p:nvSpPr>
                <p:cNvPr id="7" name="圆角矩形 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grpSp>
          <p:sp>
            <p:nvSpPr>
              <p:cNvPr id="8" name="TextBox 19"/>
              <p:cNvSpPr txBox="1"/>
              <p:nvPr/>
            </p:nvSpPr>
            <p:spPr>
              <a:xfrm>
                <a:off x="7752953" y="5433395"/>
                <a:ext cx="278798" cy="213571"/>
              </a:xfrm>
              <a:prstGeom prst="rect">
                <a:avLst/>
              </a:prstGeom>
              <a:noFill/>
            </p:spPr>
            <p:txBody>
              <a:bodyPr wrap="square" rtlCol="0">
                <a:spAutoFit/>
              </a:bodyPr>
              <a:p>
                <a:pPr fontAlgn="auto"/>
                <a:endParaRPr lang="zh-CN" altLang="en-US" sz="1050" noProof="1">
                  <a:solidFill>
                    <a:schemeClr val="bg1"/>
                  </a:solidFill>
                  <a:latin typeface="微软雅黑" panose="020B0503020204020204" charset="-122"/>
                  <a:ea typeface="微软雅黑" panose="020B0503020204020204" charset="-122"/>
                </a:endParaRPr>
              </a:p>
            </p:txBody>
          </p:sp>
        </p:grpSp>
        <p:sp>
          <p:nvSpPr>
            <p:cNvPr id="13317" name="矩形 22"/>
            <p:cNvSpPr/>
            <p:nvPr/>
          </p:nvSpPr>
          <p:spPr>
            <a:xfrm>
              <a:off x="4219481" y="474234"/>
              <a:ext cx="4283494" cy="878978"/>
            </a:xfrm>
            <a:prstGeom prst="rect">
              <a:avLst/>
            </a:prstGeom>
            <a:noFill/>
            <a:ln w="9525">
              <a:noFill/>
            </a:ln>
          </p:spPr>
          <p:txBody>
            <a:bodyPr wrap="square" anchor="t">
              <a:spAutoFit/>
            </a:bodyPr>
            <a:p>
              <a:r>
                <a:rPr lang="zh-CN" altLang="en-US" sz="2800" dirty="0">
                  <a:solidFill>
                    <a:schemeClr val="bg1"/>
                  </a:solidFill>
                  <a:latin typeface="造字工房悦黑（非商用）常规体" pitchFamily="2" charset="-122"/>
                  <a:ea typeface="造字工房悦黑（非商用）常规体" pitchFamily="2" charset="-122"/>
                </a:rPr>
                <a:t>讲授新课</a:t>
              </a:r>
              <a:endParaRPr lang="zh-CN" altLang="en-US" sz="2800" dirty="0">
                <a:solidFill>
                  <a:schemeClr val="bg1"/>
                </a:solidFill>
                <a:latin typeface="造字工房悦黑（非商用）常规体" pitchFamily="2" charset="-122"/>
                <a:ea typeface="造字工房悦黑（非商用）常规体" pitchFamily="2" charset="-122"/>
              </a:endParaRPr>
            </a:p>
          </p:txBody>
        </p:sp>
      </p:grpSp>
      <p:sp>
        <p:nvSpPr>
          <p:cNvPr id="9" name="文本框 8"/>
          <p:cNvSpPr txBox="1"/>
          <p:nvPr/>
        </p:nvSpPr>
        <p:spPr>
          <a:xfrm>
            <a:off x="1903144" y="865669"/>
            <a:ext cx="5284470" cy="460375"/>
          </a:xfrm>
          <a:prstGeom prst="rect">
            <a:avLst/>
          </a:prstGeom>
          <a:solidFill>
            <a:srgbClr val="00B050"/>
          </a:solidFill>
        </p:spPr>
        <p:txBody>
          <a:bodyPr wrap="square" rtlCol="0">
            <a:spAutoFit/>
          </a:bodyPr>
          <a:p>
            <a:r>
              <a:rPr lang="en-US" altLang="zh-CN" sz="2400" b="1" dirty="0" smtClean="0">
                <a:solidFill>
                  <a:schemeClr val="bg1"/>
                </a:solidFill>
                <a:latin typeface="华文宋体" panose="02010600040101010101" charset="-122"/>
                <a:ea typeface="华文宋体" panose="02010600040101010101" charset="-122"/>
                <a:sym typeface="宋体" panose="02010600030101010101" pitchFamily="2" charset="-122"/>
              </a:rPr>
              <a:t>1.</a:t>
            </a:r>
            <a:r>
              <a:rPr lang="zh-CN" altLang="en-US" sz="2400" b="1" dirty="0" smtClean="0">
                <a:solidFill>
                  <a:schemeClr val="bg1"/>
                </a:solidFill>
                <a:latin typeface="华文宋体" panose="02010600040101010101" charset="-122"/>
                <a:ea typeface="华文宋体" panose="02010600040101010101" charset="-122"/>
                <a:sym typeface="宋体" panose="02010600030101010101" pitchFamily="2" charset="-122"/>
              </a:rPr>
              <a:t>用科学记数法表示数</a:t>
            </a:r>
            <a:endParaRPr lang="zh-CN" altLang="en-US" sz="2400" b="1" dirty="0" smtClean="0">
              <a:solidFill>
                <a:schemeClr val="bg1"/>
              </a:solidFill>
              <a:latin typeface="华文宋体" panose="02010600040101010101" charset="-122"/>
              <a:ea typeface="华文宋体" panose="0201060004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p:cTn id="7" dur="500" fill="hold"/>
                                        <p:tgtEl>
                                          <p:spTgt spid="10243"/>
                                        </p:tgtEl>
                                        <p:attrNameLst>
                                          <p:attrName>ppt_x</p:attrName>
                                        </p:attrNameLst>
                                      </p:cBhvr>
                                      <p:tavLst>
                                        <p:tav tm="0">
                                          <p:val>
                                            <p:strVal val="#ppt_x"/>
                                          </p:val>
                                        </p:tav>
                                        <p:tav tm="100000">
                                          <p:val>
                                            <p:strVal val="#ppt_x"/>
                                          </p:val>
                                        </p:tav>
                                      </p:tavLst>
                                    </p:anim>
                                    <p:anim calcmode="lin" valueType="num">
                                      <p:cBhvr>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p:cTn id="13" dur="500" fill="hold"/>
                                        <p:tgtEl>
                                          <p:spTgt spid="10244"/>
                                        </p:tgtEl>
                                        <p:attrNameLst>
                                          <p:attrName>ppt_x</p:attrName>
                                        </p:attrNameLst>
                                      </p:cBhvr>
                                      <p:tavLst>
                                        <p:tav tm="0">
                                          <p:val>
                                            <p:strVal val="#ppt_x"/>
                                          </p:val>
                                        </p:tav>
                                        <p:tav tm="100000">
                                          <p:val>
                                            <p:strVal val="#ppt_x"/>
                                          </p:val>
                                        </p:tav>
                                      </p:tavLst>
                                    </p:anim>
                                    <p:anim calcmode="lin" valueType="num">
                                      <p:cBhvr>
                                        <p:cTn id="14"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5"/>
                                        </p:tgtEl>
                                        <p:attrNameLst>
                                          <p:attrName>style.visibility</p:attrName>
                                        </p:attrNameLst>
                                      </p:cBhvr>
                                      <p:to>
                                        <p:strVal val="visible"/>
                                      </p:to>
                                    </p:set>
                                    <p:anim calcmode="lin" valueType="num">
                                      <p:cBhvr>
                                        <p:cTn id="19" dur="500" fill="hold"/>
                                        <p:tgtEl>
                                          <p:spTgt spid="10245"/>
                                        </p:tgtEl>
                                        <p:attrNameLst>
                                          <p:attrName>ppt_x</p:attrName>
                                        </p:attrNameLst>
                                      </p:cBhvr>
                                      <p:tavLst>
                                        <p:tav tm="0">
                                          <p:val>
                                            <p:strVal val="#ppt_x"/>
                                          </p:val>
                                        </p:tav>
                                        <p:tav tm="100000">
                                          <p:val>
                                            <p:strVal val="#ppt_x"/>
                                          </p:val>
                                        </p:tav>
                                      </p:tavLst>
                                    </p:anim>
                                    <p:anim calcmode="lin" valueType="num">
                                      <p:cBhvr>
                                        <p:cTn id="20"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6"/>
                                        </p:tgtEl>
                                        <p:attrNameLst>
                                          <p:attrName>style.visibility</p:attrName>
                                        </p:attrNameLst>
                                      </p:cBhvr>
                                      <p:to>
                                        <p:strVal val="visible"/>
                                      </p:to>
                                    </p:set>
                                    <p:anim calcmode="lin" valueType="num">
                                      <p:cBhvr>
                                        <p:cTn id="25" dur="500" fill="hold"/>
                                        <p:tgtEl>
                                          <p:spTgt spid="10246"/>
                                        </p:tgtEl>
                                        <p:attrNameLst>
                                          <p:attrName>ppt_x</p:attrName>
                                        </p:attrNameLst>
                                      </p:cBhvr>
                                      <p:tavLst>
                                        <p:tav tm="0">
                                          <p:val>
                                            <p:strVal val="#ppt_x"/>
                                          </p:val>
                                        </p:tav>
                                        <p:tav tm="100000">
                                          <p:val>
                                            <p:strVal val="#ppt_x"/>
                                          </p:val>
                                        </p:tav>
                                      </p:tavLst>
                                    </p:anim>
                                    <p:anim calcmode="lin" valueType="num">
                                      <p:cBhvr>
                                        <p:cTn id="26"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7"/>
                                        </p:tgtEl>
                                        <p:attrNameLst>
                                          <p:attrName>style.visibility</p:attrName>
                                        </p:attrNameLst>
                                      </p:cBhvr>
                                      <p:to>
                                        <p:strVal val="visible"/>
                                      </p:to>
                                    </p:set>
                                    <p:anim calcmode="lin" valueType="num">
                                      <p:cBhvr>
                                        <p:cTn id="31" dur="500" fill="hold"/>
                                        <p:tgtEl>
                                          <p:spTgt spid="10247"/>
                                        </p:tgtEl>
                                        <p:attrNameLst>
                                          <p:attrName>ppt_x</p:attrName>
                                        </p:attrNameLst>
                                      </p:cBhvr>
                                      <p:tavLst>
                                        <p:tav tm="0">
                                          <p:val>
                                            <p:strVal val="#ppt_x"/>
                                          </p:val>
                                        </p:tav>
                                        <p:tav tm="100000">
                                          <p:val>
                                            <p:strVal val="#ppt_x"/>
                                          </p:val>
                                        </p:tav>
                                      </p:tavLst>
                                    </p:anim>
                                    <p:anim calcmode="lin" valueType="num">
                                      <p:cBhvr>
                                        <p:cTn id="32"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48"/>
                                        </p:tgtEl>
                                        <p:attrNameLst>
                                          <p:attrName>style.visibility</p:attrName>
                                        </p:attrNameLst>
                                      </p:cBhvr>
                                      <p:to>
                                        <p:strVal val="visible"/>
                                      </p:to>
                                    </p:set>
                                    <p:anim calcmode="lin" valueType="num">
                                      <p:cBhvr>
                                        <p:cTn id="37" dur="500" fill="hold"/>
                                        <p:tgtEl>
                                          <p:spTgt spid="10248"/>
                                        </p:tgtEl>
                                        <p:attrNameLst>
                                          <p:attrName>ppt_x</p:attrName>
                                        </p:attrNameLst>
                                      </p:cBhvr>
                                      <p:tavLst>
                                        <p:tav tm="0">
                                          <p:val>
                                            <p:strVal val="#ppt_x"/>
                                          </p:val>
                                        </p:tav>
                                        <p:tav tm="100000">
                                          <p:val>
                                            <p:strVal val="#ppt_x"/>
                                          </p:val>
                                        </p:tav>
                                      </p:tavLst>
                                    </p:anim>
                                    <p:anim calcmode="lin" valueType="num">
                                      <p:cBhvr>
                                        <p:cTn id="38" dur="500" fill="hold"/>
                                        <p:tgtEl>
                                          <p:spTgt spid="1024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0252"/>
                                        </p:tgtEl>
                                        <p:attrNameLst>
                                          <p:attrName>style.visibility</p:attrName>
                                        </p:attrNameLst>
                                      </p:cBhvr>
                                      <p:to>
                                        <p:strVal val="visible"/>
                                      </p:to>
                                    </p:set>
                                    <p:animEffect transition="in" filter="wipe(down)">
                                      <p:cBhvr>
                                        <p:cTn id="43" dur="500"/>
                                        <p:tgtEl>
                                          <p:spTgt spid="10252"/>
                                        </p:tgtEl>
                                      </p:cBhvr>
                                    </p:animEffec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0250"/>
                                        </p:tgtEl>
                                        <p:attrNameLst>
                                          <p:attrName>style.visibility</p:attrName>
                                        </p:attrNameLst>
                                      </p:cBhvr>
                                      <p:to>
                                        <p:strVal val="visible"/>
                                      </p:to>
                                    </p:set>
                                    <p:anim calcmode="discrete" valueType="clr">
                                      <p:cBhvr override="childStyle">
                                        <p:cTn id="48" dur="80"/>
                                        <p:tgtEl>
                                          <p:spTgt spid="10250"/>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0250"/>
                                        </p:tgtEl>
                                        <p:attrNameLst>
                                          <p:attrName>fillcolor</p:attrName>
                                        </p:attrNameLst>
                                      </p:cBhvr>
                                      <p:tavLst>
                                        <p:tav tm="0">
                                          <p:val>
                                            <p:clrVal>
                                              <a:schemeClr val="accent2"/>
                                            </p:clrVal>
                                          </p:val>
                                        </p:tav>
                                        <p:tav tm="50000">
                                          <p:val>
                                            <p:clrVal>
                                              <a:schemeClr val="hlink"/>
                                            </p:clrVal>
                                          </p:val>
                                        </p:tav>
                                      </p:tavLst>
                                    </p:anim>
                                    <p:set>
                                      <p:cBhvr>
                                        <p:cTn id="50" dur="80"/>
                                        <p:tgtEl>
                                          <p:spTgt spid="10250"/>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0251"/>
                                        </p:tgtEl>
                                        <p:attrNameLst>
                                          <p:attrName>style.visibility</p:attrName>
                                        </p:attrNameLst>
                                      </p:cBhvr>
                                      <p:to>
                                        <p:strVal val="visible"/>
                                      </p:to>
                                    </p:set>
                                    <p:anim calcmode="lin" valueType="num">
                                      <p:cBhvr>
                                        <p:cTn id="55" dur="500" fill="hold"/>
                                        <p:tgtEl>
                                          <p:spTgt spid="10251"/>
                                        </p:tgtEl>
                                        <p:attrNameLst>
                                          <p:attrName>ppt_w</p:attrName>
                                        </p:attrNameLst>
                                      </p:cBhvr>
                                      <p:tavLst>
                                        <p:tav tm="0">
                                          <p:val>
                                            <p:fltVal val="0.000000"/>
                                          </p:val>
                                        </p:tav>
                                        <p:tav tm="100000">
                                          <p:val>
                                            <p:strVal val="#ppt_w"/>
                                          </p:val>
                                        </p:tav>
                                      </p:tavLst>
                                    </p:anim>
                                    <p:anim calcmode="lin" valueType="num">
                                      <p:cBhvr>
                                        <p:cTn id="56" dur="500" fill="hold"/>
                                        <p:tgtEl>
                                          <p:spTgt spid="10251"/>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P spid="10246" grpId="0"/>
      <p:bldP spid="10247" grpId="0"/>
      <p:bldP spid="10248" grpId="0"/>
      <p:bldP spid="10250" grpId="0" bldLvl="0" animBg="1"/>
      <p:bldP spid="10251" grpId="0" bldLvl="0" animBg="1"/>
      <p:bldP spid="10252" grpId="0"/>
    </p:bldLst>
  </p:timing>
</p:sld>
</file>

<file path=ppt/theme/theme1.xml><?xml version="1.0" encoding="utf-8"?>
<a:theme xmlns:a="http://schemas.openxmlformats.org/drawingml/2006/main" name="Office 主题">
  <a:themeElements>
    <a:clrScheme name="自定义 42-绿色清新">
      <a:dk1>
        <a:sysClr val="windowText" lastClr="000000"/>
      </a:dk1>
      <a:lt1>
        <a:sysClr val="window" lastClr="FFFFFF"/>
      </a:lt1>
      <a:dk2>
        <a:srgbClr val="212745"/>
      </a:dk2>
      <a:lt2>
        <a:srgbClr val="7F7F7F"/>
      </a:lt2>
      <a:accent1>
        <a:srgbClr val="138A40"/>
      </a:accent1>
      <a:accent2>
        <a:srgbClr val="138A40"/>
      </a:accent2>
      <a:accent3>
        <a:srgbClr val="138A40"/>
      </a:accent3>
      <a:accent4>
        <a:srgbClr val="138A40"/>
      </a:accent4>
      <a:accent5>
        <a:srgbClr val="138A40"/>
      </a:accent5>
      <a:accent6>
        <a:srgbClr val="138A40"/>
      </a:accent6>
      <a:hlink>
        <a:srgbClr val="56C7AA"/>
      </a:hlink>
      <a:folHlink>
        <a:srgbClr val="59A8D1"/>
      </a:folHlink>
    </a:clrScheme>
    <a:fontScheme name="自定义 6">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3989</Words>
  <Application>WPS 演示</Application>
  <PresentationFormat>自定义</PresentationFormat>
  <Paragraphs>324</Paragraphs>
  <Slides>33</Slides>
  <Notes>26</Notes>
  <HiddenSlides>0</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17</vt:i4>
      </vt:variant>
      <vt:variant>
        <vt:lpstr>幻灯片标题</vt:lpstr>
      </vt:variant>
      <vt:variant>
        <vt:i4>33</vt:i4>
      </vt:variant>
    </vt:vector>
  </HeadingPairs>
  <TitlesOfParts>
    <vt:vector size="63" baseType="lpstr">
      <vt:lpstr>Arial</vt:lpstr>
      <vt:lpstr>宋体</vt:lpstr>
      <vt:lpstr>Wingdings</vt:lpstr>
      <vt:lpstr>微软雅黑 Light</vt:lpstr>
      <vt:lpstr>华文行楷</vt:lpstr>
      <vt:lpstr>微软雅黑</vt:lpstr>
      <vt:lpstr>黑体</vt:lpstr>
      <vt:lpstr>造字工房悦黑（非商用）常规体</vt:lpstr>
      <vt:lpstr>Times New Roman</vt:lpstr>
      <vt:lpstr>华文宋体</vt:lpstr>
      <vt:lpstr>Arial Unicode MS</vt:lpstr>
      <vt:lpstr>Calibri</vt:lpstr>
      <vt:lpstr>Office 主题</vt:lpstr>
      <vt:lpstr>Equation.DSMT4</vt:lpstr>
      <vt:lpstr>Equations</vt:lpstr>
      <vt:lpstr>Equations</vt:lpstr>
      <vt:lpstr>Equations</vt:lpstr>
      <vt:lpstr>Equations</vt:lpstr>
      <vt:lpstr>Equations</vt:lpstr>
      <vt:lpstr>Equations</vt:lpstr>
      <vt:lpstr>Equation.DSMT4</vt:lpstr>
      <vt:lpstr>Word.Document.8</vt:lpstr>
      <vt:lpstr>Equation.DSMT4</vt:lpstr>
      <vt:lpstr>Equation.DSMT4</vt:lpstr>
      <vt:lpstr>Equation.DSMT4</vt:lpstr>
      <vt:lpstr>Equation.DSMT4</vt:lpstr>
      <vt:lpstr>Equation.DSMT4</vt:lpstr>
      <vt:lpstr>Equation.DSMT4</vt:lpstr>
      <vt:lpstr>Equations</vt:lpstr>
      <vt:lpstr>Equations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慢慢来</cp:lastModifiedBy>
  <cp:revision>99</cp:revision>
  <dcterms:created xsi:type="dcterms:W3CDTF">2015-10-07T07:18:00Z</dcterms:created>
  <dcterms:modified xsi:type="dcterms:W3CDTF">2025-02-07T01:22:09Z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CEFCBA166EB54234822033F692E04326</vt:lpwstr>
  </property>
</Properties>
</file>