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80" r:id="rId3"/>
    <p:sldId id="313" r:id="rId4"/>
    <p:sldId id="390" r:id="rId6"/>
    <p:sldId id="381" r:id="rId7"/>
    <p:sldId id="382" r:id="rId8"/>
    <p:sldId id="438" r:id="rId9"/>
    <p:sldId id="439" r:id="rId10"/>
    <p:sldId id="440" r:id="rId11"/>
    <p:sldId id="441" r:id="rId12"/>
    <p:sldId id="442" r:id="rId13"/>
    <p:sldId id="443" r:id="rId14"/>
    <p:sldId id="389" r:id="rId15"/>
    <p:sldId id="299" r:id="rId16"/>
    <p:sldId id="357" r:id="rId17"/>
    <p:sldId id="391" r:id="rId18"/>
    <p:sldId id="393" r:id="rId19"/>
    <p:sldId id="446" r:id="rId20"/>
    <p:sldId id="466" r:id="rId21"/>
    <p:sldId id="467" r:id="rId22"/>
    <p:sldId id="468" r:id="rId23"/>
    <p:sldId id="469" r:id="rId24"/>
    <p:sldId id="316" r:id="rId25"/>
    <p:sldId id="448" r:id="rId26"/>
    <p:sldId id="473" r:id="rId27"/>
    <p:sldId id="471" r:id="rId28"/>
    <p:sldId id="472" r:id="rId29"/>
    <p:sldId id="450" r:id="rId30"/>
    <p:sldId id="318" r:id="rId31"/>
    <p:sldId id="26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5" userDrawn="1">
          <p15:clr>
            <a:srgbClr val="A4A3A4"/>
          </p15:clr>
        </p15:guide>
        <p15:guide id="2" pos="3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F9FBEE"/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>
      <p:cViewPr>
        <p:scale>
          <a:sx n="93" d="100"/>
          <a:sy n="93" d="100"/>
        </p:scale>
        <p:origin x="-1272" y="-474"/>
      </p:cViewPr>
      <p:guideLst>
        <p:guide orient="horz" pos="2375"/>
        <p:guide pos="3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7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wmf"/><Relationship Id="rId8" Type="http://schemas.openxmlformats.org/officeDocument/2006/relationships/oleObject" Target="../embeddings/oleObject12.bin"/><Relationship Id="rId7" Type="http://schemas.openxmlformats.org/officeDocument/2006/relationships/oleObject" Target="../embeddings/oleObject11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2.wmf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8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5"/>
          <p:cNvSpPr/>
          <p:nvPr/>
        </p:nvSpPr>
        <p:spPr>
          <a:xfrm>
            <a:off x="3420745" y="1938020"/>
            <a:ext cx="52120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第八章  整式的乘法</a:t>
            </a:r>
            <a:endParaRPr lang="zh-CN" altLang="en-US" sz="44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Rectangle 5"/>
          <p:cNvSpPr/>
          <p:nvPr/>
        </p:nvSpPr>
        <p:spPr>
          <a:xfrm>
            <a:off x="4392930" y="3044825"/>
            <a:ext cx="2976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小结与复习</a:t>
            </a:r>
            <a:endParaRPr lang="zh-CN" altLang="en-US" sz="44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0246" name="表格 10245"/>
          <p:cNvGraphicFramePr/>
          <p:nvPr/>
        </p:nvGraphicFramePr>
        <p:xfrm>
          <a:off x="1745615" y="648335"/>
          <a:ext cx="8700770" cy="2651760"/>
        </p:xfrm>
        <a:graphic>
          <a:graphicData uri="http://schemas.openxmlformats.org/drawingml/2006/table">
            <a:tbl>
              <a:tblPr/>
              <a:tblGrid>
                <a:gridCol w="996950"/>
                <a:gridCol w="3893820"/>
                <a:gridCol w="3810000"/>
              </a:tblGrid>
              <a:tr h="2651760">
                <a:tc>
                  <a:txBody>
                    <a:bodyPr wrap="square"/>
                    <a:p>
                      <a:pPr marL="0" lvl="0" indent="0" algn="ctr" eaLnBrk="1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公式的常用变形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280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zh-CN" altLang="en-US" sz="280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     　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altLang="zh-CN" sz="280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；</a:t>
                      </a:r>
                      <a:endParaRPr lang="zh-CN" altLang="en-US" sz="28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lvl="0" indent="0" eaLnBrk="1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altLang="zh-CN" sz="280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zh-CN" altLang="en-US" sz="280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)(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).</a:t>
                      </a:r>
                      <a:endParaRPr lang="en-US" altLang="zh-CN" sz="2800" dirty="0">
                        <a:latin typeface="Times New Roman" panose="02020603050405020304" pitchFamily="18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280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altLang="zh-CN" sz="280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altLang="zh-CN" sz="280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lang="zh-CN" altLang="en-US" sz="280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　   </a:t>
                      </a:r>
                      <a:r>
                        <a:rPr lang="zh-CN" altLang="en-US" sz="280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altLang="zh-CN" sz="280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zh-CN" altLang="en-US" sz="280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　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；</a:t>
                      </a:r>
                      <a:endParaRPr lang="zh-CN" altLang="en-US" sz="28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lvl="0" indent="0" eaLnBrk="1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altLang="zh-CN" sz="280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altLang="zh-CN" sz="280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zh-CN" altLang="en-US" sz="280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altLang="en-US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en-US" altLang="zh-CN" sz="2800" b="1" u="sng" dirty="0">
                        <a:latin typeface="Times New Roman" panose="02020603050405020304" pitchFamily="18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56" name="Rectangle 30"/>
          <p:cNvSpPr/>
          <p:nvPr/>
        </p:nvSpPr>
        <p:spPr>
          <a:xfrm>
            <a:off x="3509963" y="1393825"/>
            <a:ext cx="1130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7" name="Rectangle 34"/>
          <p:cNvSpPr/>
          <p:nvPr/>
        </p:nvSpPr>
        <p:spPr>
          <a:xfrm>
            <a:off x="9526588" y="1168400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58" name="Rectangle 35"/>
          <p:cNvSpPr/>
          <p:nvPr/>
        </p:nvSpPr>
        <p:spPr>
          <a:xfrm>
            <a:off x="8537575" y="1787525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59" name="Rectangle 38"/>
          <p:cNvSpPr/>
          <p:nvPr/>
        </p:nvSpPr>
        <p:spPr>
          <a:xfrm>
            <a:off x="9558020" y="2443480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60" name="Rectangle 39"/>
          <p:cNvSpPr/>
          <p:nvPr/>
        </p:nvSpPr>
        <p:spPr>
          <a:xfrm>
            <a:off x="1824990" y="3467735"/>
            <a:ext cx="862203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【点拨】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(1)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乘法公式实际上是一种特殊形式的多项式   的乘法，公式的主要作用是简化运算；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(2)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公式中的字母可以表示数，也可以表示其他单项式或多项式．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61" name="Rectangle 30"/>
          <p:cNvSpPr/>
          <p:nvPr/>
        </p:nvSpPr>
        <p:spPr>
          <a:xfrm>
            <a:off x="3656013" y="2234883"/>
            <a:ext cx="476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6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5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5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6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6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>
                                            <p:txEl>
                                              <p:charRg st="54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60">
                                            <p:txEl>
                                              <p:charRg st="54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60">
                                            <p:txEl>
                                              <p:charRg st="54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Rectangle 8"/>
          <p:cNvSpPr/>
          <p:nvPr/>
        </p:nvSpPr>
        <p:spPr>
          <a:xfrm>
            <a:off x="1774825" y="1736090"/>
            <a:ext cx="2494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．科学记数法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7" name="文本框 1"/>
          <p:cNvSpPr txBox="1"/>
          <p:nvPr/>
        </p:nvSpPr>
        <p:spPr>
          <a:xfrm>
            <a:off x="2098675" y="2509838"/>
            <a:ext cx="80264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把一个较大的数或较小的数写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________(___≤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≤___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的形式，这种方法叫做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科学记数法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68" name="文本框 2"/>
          <p:cNvSpPr txBox="1"/>
          <p:nvPr/>
        </p:nvSpPr>
        <p:spPr>
          <a:xfrm>
            <a:off x="6937375" y="2651125"/>
            <a:ext cx="1701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×10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2800" i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9" name="文本框 3"/>
          <p:cNvSpPr txBox="1"/>
          <p:nvPr/>
        </p:nvSpPr>
        <p:spPr>
          <a:xfrm>
            <a:off x="8397875" y="2711450"/>
            <a:ext cx="606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0" name="文本框 4"/>
          <p:cNvSpPr txBox="1"/>
          <p:nvPr/>
        </p:nvSpPr>
        <p:spPr>
          <a:xfrm>
            <a:off x="9421813" y="2711450"/>
            <a:ext cx="6080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1" name="文本框 5"/>
          <p:cNvSpPr txBox="1"/>
          <p:nvPr/>
        </p:nvSpPr>
        <p:spPr>
          <a:xfrm>
            <a:off x="2867025" y="3308350"/>
            <a:ext cx="1089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整数</a:t>
            </a:r>
            <a:endParaRPr lang="zh-CN" altLang="en-US" sz="2800" baseline="30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69" grpId="0"/>
      <p:bldP spid="11270" grpId="0"/>
      <p:bldP spid="112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考点精讲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772285" y="267335"/>
            <a:ext cx="2089785" cy="621030"/>
            <a:chOff x="3590568" y="400194"/>
            <a:chExt cx="5213316" cy="1031890"/>
          </a:xfrm>
        </p:grpSpPr>
        <p:grpSp>
          <p:nvGrpSpPr>
            <p:cNvPr id="15362" name="组合 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" name="圆角矩形 1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9" name="TextBox 19"/>
              <p:cNvSpPr txBox="1"/>
              <p:nvPr/>
            </p:nvSpPr>
            <p:spPr>
              <a:xfrm>
                <a:off x="7752953" y="5433395"/>
                <a:ext cx="278798" cy="210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365" name="矩形 19"/>
            <p:cNvSpPr/>
            <p:nvPr/>
          </p:nvSpPr>
          <p:spPr>
            <a:xfrm>
              <a:off x="4220498" y="482261"/>
              <a:ext cx="4283494" cy="8672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考点精讲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10258" name="组合 11"/>
          <p:cNvGrpSpPr/>
          <p:nvPr/>
        </p:nvGrpSpPr>
        <p:grpSpPr>
          <a:xfrm>
            <a:off x="1850390" y="1276350"/>
            <a:ext cx="3709670" cy="601980"/>
            <a:chOff x="250824" y="1196974"/>
            <a:chExt cx="3685596" cy="529709"/>
          </a:xfrm>
          <a:solidFill>
            <a:schemeClr val="accent1"/>
          </a:solidFill>
        </p:grpSpPr>
        <p:sp>
          <p:nvSpPr>
            <p:cNvPr id="10259" name="圆角矩形 31"/>
            <p:cNvSpPr/>
            <p:nvPr/>
          </p:nvSpPr>
          <p:spPr>
            <a:xfrm>
              <a:off x="250824" y="1196974"/>
              <a:ext cx="3685596" cy="529709"/>
            </a:xfrm>
            <a:prstGeom prst="roundRect">
              <a:avLst>
                <a:gd name="adj" fmla="val 16667"/>
              </a:avLst>
            </a:prstGeom>
            <a:grpFill/>
            <a:ln w="25400" cap="flat" cmpd="sng">
              <a:solidFill>
                <a:schemeClr val="accent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260" name="文本框 19"/>
            <p:cNvSpPr/>
            <p:nvPr/>
          </p:nvSpPr>
          <p:spPr>
            <a:xfrm>
              <a:off x="307998" y="1259589"/>
              <a:ext cx="3628422" cy="405104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考点</a:t>
              </a:r>
              <a:r>
                <a:rPr lang="en-US" altLang="zh-CN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1</a:t>
              </a:r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 幂的相关运算</a:t>
              </a:r>
              <a:endPara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sp>
        <p:nvSpPr>
          <p:cNvPr id="14341" name="TextBox 43"/>
          <p:cNvSpPr txBox="1"/>
          <p:nvPr/>
        </p:nvSpPr>
        <p:spPr>
          <a:xfrm>
            <a:off x="1745615" y="2353945"/>
            <a:ext cx="151003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【例</a:t>
            </a:r>
            <a:r>
              <a:rPr lang="en-US" altLang="zh-CN" sz="2800" b="1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 </a:t>
            </a:r>
            <a:r>
              <a:rPr lang="zh-CN" altLang="en-US" sz="2800" b="1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4" name="文本框 29697"/>
          <p:cNvSpPr txBox="1"/>
          <p:nvPr/>
        </p:nvSpPr>
        <p:spPr>
          <a:xfrm>
            <a:off x="2891790" y="2345055"/>
            <a:ext cx="729234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计算-(-3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的结果是     (        )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81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12          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12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          </a:t>
            </a:r>
            <a:endParaRPr lang="zh-CN" altLang="en-US" sz="2800" baseline="300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-12a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           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-81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12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5" name="文本框 4"/>
          <p:cNvSpPr txBox="1"/>
          <p:nvPr/>
        </p:nvSpPr>
        <p:spPr>
          <a:xfrm>
            <a:off x="7292975" y="2547938"/>
            <a:ext cx="5222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58" name="组合 11"/>
          <p:cNvGrpSpPr/>
          <p:nvPr/>
        </p:nvGrpSpPr>
        <p:grpSpPr>
          <a:xfrm>
            <a:off x="1727835" y="245745"/>
            <a:ext cx="3145790" cy="601980"/>
            <a:chOff x="250824" y="1196974"/>
            <a:chExt cx="3685596" cy="529709"/>
          </a:xfrm>
          <a:solidFill>
            <a:schemeClr val="accent1"/>
          </a:solidFill>
        </p:grpSpPr>
        <p:sp>
          <p:nvSpPr>
            <p:cNvPr id="10259" name="圆角矩形 31"/>
            <p:cNvSpPr/>
            <p:nvPr/>
          </p:nvSpPr>
          <p:spPr>
            <a:xfrm>
              <a:off x="250824" y="1196974"/>
              <a:ext cx="3685596" cy="529709"/>
            </a:xfrm>
            <a:prstGeom prst="roundRect">
              <a:avLst>
                <a:gd name="adj" fmla="val 16667"/>
              </a:avLst>
            </a:prstGeom>
            <a:grpFill/>
            <a:ln w="25400" cap="flat" cmpd="sng">
              <a:solidFill>
                <a:schemeClr val="accent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260" name="文本框 19"/>
            <p:cNvSpPr/>
            <p:nvPr/>
          </p:nvSpPr>
          <p:spPr>
            <a:xfrm>
              <a:off x="307998" y="1259589"/>
              <a:ext cx="3628422" cy="405104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考点</a:t>
              </a:r>
              <a:r>
                <a:rPr lang="en-US" altLang="zh-CN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2</a:t>
              </a:r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 整式的乘法</a:t>
              </a:r>
              <a:endPara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sp>
        <p:nvSpPr>
          <p:cNvPr id="13317" name="TextBox 11"/>
          <p:cNvSpPr txBox="1"/>
          <p:nvPr/>
        </p:nvSpPr>
        <p:spPr>
          <a:xfrm>
            <a:off x="1558925" y="958850"/>
            <a:ext cx="892683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 】</a:t>
            </a:r>
            <a:r>
              <a:rPr lang="zh-CN" altLang="en-US" sz="2800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计算：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[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)]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,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其中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=1,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=3.</a:t>
            </a:r>
            <a:endParaRPr lang="zh-CN" alt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318" name="TextBox 45"/>
          <p:cNvSpPr txBox="1"/>
          <p:nvPr/>
        </p:nvSpPr>
        <p:spPr>
          <a:xfrm>
            <a:off x="2205038" y="1611313"/>
            <a:ext cx="8640762" cy="2030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=(2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= 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9" name="矩形 46"/>
          <p:cNvSpPr/>
          <p:nvPr/>
        </p:nvSpPr>
        <p:spPr>
          <a:xfrm>
            <a:off x="2947988" y="3654425"/>
            <a:ext cx="58648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当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=1,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时，原式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27-6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9=108.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0" name="TextBox 43"/>
          <p:cNvSpPr txBox="1"/>
          <p:nvPr/>
        </p:nvSpPr>
        <p:spPr>
          <a:xfrm>
            <a:off x="1908175" y="4171950"/>
            <a:ext cx="8374063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方法归纳：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在整式的乘法运算中，一要注意运算顺序，先算括号内的，再算括号外的；二要熟练正确地运用运算法则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charRg st="32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8">
                                            <p:txEl>
                                              <p:charRg st="32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8">
                                            <p:txEl>
                                              <p:charRg st="32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charRg st="7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8">
                                            <p:txEl>
                                              <p:charRg st="7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8">
                                            <p:txEl>
                                              <p:charRg st="7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9" grpId="0"/>
      <p:bldP spid="133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58" name="组合 11"/>
          <p:cNvGrpSpPr/>
          <p:nvPr/>
        </p:nvGrpSpPr>
        <p:grpSpPr>
          <a:xfrm>
            <a:off x="1738630" y="325120"/>
            <a:ext cx="3658870" cy="601980"/>
            <a:chOff x="250824" y="1196974"/>
            <a:chExt cx="3685596" cy="529709"/>
          </a:xfrm>
          <a:solidFill>
            <a:schemeClr val="accent1"/>
          </a:solidFill>
        </p:grpSpPr>
        <p:sp>
          <p:nvSpPr>
            <p:cNvPr id="10259" name="圆角矩形 31"/>
            <p:cNvSpPr/>
            <p:nvPr/>
          </p:nvSpPr>
          <p:spPr>
            <a:xfrm>
              <a:off x="250824" y="1196974"/>
              <a:ext cx="3685596" cy="529709"/>
            </a:xfrm>
            <a:prstGeom prst="roundRect">
              <a:avLst>
                <a:gd name="adj" fmla="val 16667"/>
              </a:avLst>
            </a:prstGeom>
            <a:grpFill/>
            <a:ln w="25400" cap="flat" cmpd="sng">
              <a:solidFill>
                <a:schemeClr val="accent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260" name="文本框 19"/>
            <p:cNvSpPr/>
            <p:nvPr/>
          </p:nvSpPr>
          <p:spPr>
            <a:xfrm>
              <a:off x="307998" y="1259589"/>
              <a:ext cx="3628422" cy="405104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考点</a:t>
              </a:r>
              <a:r>
                <a:rPr lang="en-US" altLang="zh-CN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3</a:t>
              </a:r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 乘法公式的运用</a:t>
              </a:r>
              <a:endPara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sp>
        <p:nvSpPr>
          <p:cNvPr id="15365" name="TextBox 11"/>
          <p:cNvSpPr txBox="1"/>
          <p:nvPr/>
        </p:nvSpPr>
        <p:spPr>
          <a:xfrm>
            <a:off x="1558925" y="1220470"/>
            <a:ext cx="86182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【例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先化简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再求值：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[(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)] -2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其中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=3,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=1.5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366" name="TextBox 45"/>
          <p:cNvSpPr txBox="1"/>
          <p:nvPr/>
        </p:nvSpPr>
        <p:spPr>
          <a:xfrm>
            <a:off x="1738630" y="2788285"/>
            <a:ext cx="8640763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解：原式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 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=(2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 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当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=3,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=1.5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时，原式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=-9.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6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6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2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6">
                                            <p:txEl>
                                              <p:charRg st="2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6">
                                            <p:txEl>
                                              <p:charRg st="2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63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6">
                                            <p:txEl>
                                              <p:charRg st="63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6">
                                            <p:txEl>
                                              <p:charRg st="63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88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66">
                                            <p:txEl>
                                              <p:charRg st="88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6">
                                            <p:txEl>
                                              <p:charRg st="88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58" name="组合 11"/>
          <p:cNvGrpSpPr/>
          <p:nvPr/>
        </p:nvGrpSpPr>
        <p:grpSpPr>
          <a:xfrm>
            <a:off x="1689735" y="252095"/>
            <a:ext cx="5325745" cy="601980"/>
            <a:chOff x="250824" y="1196974"/>
            <a:chExt cx="3685596" cy="529709"/>
          </a:xfrm>
          <a:solidFill>
            <a:schemeClr val="accent1"/>
          </a:solidFill>
        </p:grpSpPr>
        <p:sp>
          <p:nvSpPr>
            <p:cNvPr id="10259" name="圆角矩形 31"/>
            <p:cNvSpPr/>
            <p:nvPr/>
          </p:nvSpPr>
          <p:spPr>
            <a:xfrm>
              <a:off x="250824" y="1196974"/>
              <a:ext cx="3685596" cy="529709"/>
            </a:xfrm>
            <a:prstGeom prst="roundRect">
              <a:avLst>
                <a:gd name="adj" fmla="val 16667"/>
              </a:avLst>
            </a:prstGeom>
            <a:grpFill/>
            <a:ln w="25400" cap="flat" cmpd="sng">
              <a:solidFill>
                <a:schemeClr val="accent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" name="文本框 19"/>
            <p:cNvSpPr/>
            <p:nvPr/>
          </p:nvSpPr>
          <p:spPr>
            <a:xfrm>
              <a:off x="307998" y="1259589"/>
              <a:ext cx="3628422" cy="405104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考点</a:t>
              </a:r>
              <a:r>
                <a:rPr lang="en-US" altLang="zh-CN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4</a:t>
              </a:r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 运用乘法公式进行简便运算</a:t>
              </a:r>
              <a:endPara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sp>
        <p:nvSpPr>
          <p:cNvPr id="17410" name="TextBox 11"/>
          <p:cNvSpPr txBox="1"/>
          <p:nvPr/>
        </p:nvSpPr>
        <p:spPr>
          <a:xfrm>
            <a:off x="1774825" y="998538"/>
            <a:ext cx="8642350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4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计算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2021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×0.125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2020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11" name="TextBox 43"/>
          <p:cNvSpPr txBox="1"/>
          <p:nvPr/>
        </p:nvSpPr>
        <p:spPr>
          <a:xfrm>
            <a:off x="1838325" y="3986213"/>
            <a:ext cx="8640763" cy="2030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方法归纳：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此题可先用同底数幂的乘方的逆运算，将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2021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化为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×8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2020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，再用积的乘方的性质的逆运算进行计算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2" name="TextBox 45"/>
          <p:cNvSpPr txBox="1"/>
          <p:nvPr/>
        </p:nvSpPr>
        <p:spPr>
          <a:xfrm>
            <a:off x="2025650" y="1716088"/>
            <a:ext cx="8247063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=8×8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2020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×0.125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2020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×（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8×0.125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2020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=8×1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2020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=8.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58" name="组合 11"/>
          <p:cNvGrpSpPr/>
          <p:nvPr/>
        </p:nvGrpSpPr>
        <p:grpSpPr>
          <a:xfrm>
            <a:off x="1689735" y="252095"/>
            <a:ext cx="5119370" cy="601980"/>
            <a:chOff x="250824" y="1196974"/>
            <a:chExt cx="3685596" cy="529709"/>
          </a:xfrm>
          <a:solidFill>
            <a:schemeClr val="accent1"/>
          </a:solidFill>
        </p:grpSpPr>
        <p:sp>
          <p:nvSpPr>
            <p:cNvPr id="10259" name="圆角矩形 31"/>
            <p:cNvSpPr/>
            <p:nvPr/>
          </p:nvSpPr>
          <p:spPr>
            <a:xfrm>
              <a:off x="250824" y="1196974"/>
              <a:ext cx="3685596" cy="529709"/>
            </a:xfrm>
            <a:prstGeom prst="roundRect">
              <a:avLst>
                <a:gd name="adj" fmla="val 16667"/>
              </a:avLst>
            </a:prstGeom>
            <a:grpFill/>
            <a:ln w="25400" cap="flat" cmpd="sng">
              <a:solidFill>
                <a:schemeClr val="accent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" name="文本框 19"/>
            <p:cNvSpPr/>
            <p:nvPr/>
          </p:nvSpPr>
          <p:spPr>
            <a:xfrm>
              <a:off x="307998" y="1259589"/>
              <a:ext cx="3628422" cy="405104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考点</a:t>
              </a:r>
              <a:r>
                <a:rPr lang="en-US" altLang="zh-CN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5</a:t>
              </a:r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 本章数学思想和解题方法</a:t>
              </a:r>
              <a:endPara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sp>
        <p:nvSpPr>
          <p:cNvPr id="19461" name="TextBox 4"/>
          <p:cNvSpPr txBox="1"/>
          <p:nvPr/>
        </p:nvSpPr>
        <p:spPr>
          <a:xfrm>
            <a:off x="1936750" y="108267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转化思想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62" name="TextBox 43"/>
          <p:cNvSpPr txBox="1"/>
          <p:nvPr/>
        </p:nvSpPr>
        <p:spPr>
          <a:xfrm>
            <a:off x="1771650" y="1511300"/>
            <a:ext cx="8640763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计算：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(1)-2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·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(2)(-2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+5+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(-6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9463" name="对象 1946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59805" y="1511300"/>
          <a:ext cx="1058863" cy="81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560070" imgH="432435" progId="Equation.DSMT4">
                  <p:embed/>
                </p:oleObj>
              </mc:Choice>
              <mc:Fallback>
                <p:oleObj name="" r:id="rId1" imgW="560070" imgH="432435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59805" y="1511300"/>
                        <a:ext cx="1058863" cy="8143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4" name="TextBox 45"/>
          <p:cNvSpPr txBox="1"/>
          <p:nvPr/>
        </p:nvSpPr>
        <p:spPr>
          <a:xfrm>
            <a:off x="2058988" y="2241550"/>
            <a:ext cx="7885112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9465" name="对象 1946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30700" y="2293938"/>
          <a:ext cx="3803650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2005965" imgH="431800" progId="Equation.DSMT4">
                  <p:embed/>
                </p:oleObj>
              </mc:Choice>
              <mc:Fallback>
                <p:oleObj name="" r:id="rId3" imgW="2005965" imgH="4318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30700" y="2293938"/>
                        <a:ext cx="3803650" cy="8143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6" name="TextBox 45"/>
          <p:cNvSpPr txBox="1"/>
          <p:nvPr/>
        </p:nvSpPr>
        <p:spPr>
          <a:xfrm>
            <a:off x="2057400" y="2973388"/>
            <a:ext cx="788670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(2)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=(-2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(-6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)+5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·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(-6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)+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·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(-6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                     =12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-30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-6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5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9467" name="TextBox 43"/>
          <p:cNvSpPr txBox="1"/>
          <p:nvPr/>
        </p:nvSpPr>
        <p:spPr>
          <a:xfrm>
            <a:off x="1817688" y="4140200"/>
            <a:ext cx="8640762" cy="2030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方法归纳：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(1)单项式乘以单项式可以转化为有理数的乘法和同底数幂的乘法；(2)多项式乘以单项式可以转化为单项式乘以单项式.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66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66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charRg st="47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466">
                                            <p:txEl>
                                              <p:charRg st="47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466">
                                            <p:txEl>
                                              <p:charRg st="47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  <p:bldP spid="19464" grpId="0"/>
      <p:bldP spid="1946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TextBox 43"/>
          <p:cNvSpPr txBox="1"/>
          <p:nvPr/>
        </p:nvSpPr>
        <p:spPr>
          <a:xfrm>
            <a:off x="1792605" y="1463675"/>
            <a:ext cx="86664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将要解决的问题转化为另一个较易解决的问题，这是初中数学中常用的思想方法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如本章中，多项式×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项式       单项式×多项式 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单项式×单项式  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有理数的乘法和同底数幂的乘法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0483" name="组合 17"/>
          <p:cNvGrpSpPr/>
          <p:nvPr/>
        </p:nvGrpSpPr>
        <p:grpSpPr>
          <a:xfrm>
            <a:off x="1883728" y="699135"/>
            <a:ext cx="1776412" cy="554619"/>
            <a:chOff x="0" y="0"/>
            <a:chExt cx="4104456" cy="469395"/>
          </a:xfrm>
        </p:grpSpPr>
        <p:sp>
          <p:nvSpPr>
            <p:cNvPr id="20484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pPr algn="ctr" eaLnBrk="0" hangingPunct="0"/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485" name="文本框 19"/>
            <p:cNvSpPr/>
            <p:nvPr/>
          </p:nvSpPr>
          <p:spPr>
            <a:xfrm>
              <a:off x="73019" y="5423"/>
              <a:ext cx="4031437" cy="4417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方法总结</a:t>
              </a:r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aphicFrame>
        <p:nvGraphicFramePr>
          <p:cNvPr id="20486" name="对象 2048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15478" y="4296093"/>
          <a:ext cx="898525" cy="1092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228600" imgH="279400" progId="Equation.DSMT4">
                  <p:embed/>
                </p:oleObj>
              </mc:Choice>
              <mc:Fallback>
                <p:oleObj name="" r:id="rId1" imgW="228600" imgH="2794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15478" y="4296093"/>
                        <a:ext cx="898525" cy="109283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7" name="对象 2048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12720" y="2966720"/>
          <a:ext cx="946150" cy="1148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228600" imgH="279400" progId="Equation.DSMT4">
                  <p:embed/>
                </p:oleObj>
              </mc:Choice>
              <mc:Fallback>
                <p:oleObj name="" r:id="rId3" imgW="228600" imgH="2794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12720" y="2966720"/>
                        <a:ext cx="946150" cy="114871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8" name="对象 2048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400165" y="2983548"/>
          <a:ext cx="922655" cy="1123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5" imgW="228600" imgH="279400" progId="Equation.DSMT4">
                  <p:embed/>
                </p:oleObj>
              </mc:Choice>
              <mc:Fallback>
                <p:oleObj name="" r:id="rId5" imgW="228600" imgH="2794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00165" y="2983548"/>
                        <a:ext cx="922655" cy="112331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TextBox 4"/>
          <p:cNvSpPr txBox="1"/>
          <p:nvPr/>
        </p:nvSpPr>
        <p:spPr>
          <a:xfrm>
            <a:off x="1952625" y="54292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整体思想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07" name="TextBox 43"/>
          <p:cNvSpPr txBox="1"/>
          <p:nvPr/>
        </p:nvSpPr>
        <p:spPr>
          <a:xfrm>
            <a:off x="1803400" y="1127125"/>
            <a:ext cx="8640763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若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+5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-3=0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32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08" name="TextBox 43"/>
          <p:cNvSpPr txBox="1"/>
          <p:nvPr/>
        </p:nvSpPr>
        <p:spPr>
          <a:xfrm>
            <a:off x="1997075" y="1785938"/>
            <a:ext cx="8253413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解析：已知条件是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+5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-3=0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，无法求出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的值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         因此可以逆用积的乘方先把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4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·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32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化简为含有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与已知条件相关的部分，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·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32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=2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·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5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=2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+5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把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看做一个整体，因为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-3=0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4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·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32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=2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=8.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1509" name="TextBox 45"/>
          <p:cNvSpPr txBox="1"/>
          <p:nvPr/>
        </p:nvSpPr>
        <p:spPr>
          <a:xfrm>
            <a:off x="7135813" y="1110615"/>
            <a:ext cx="3429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28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8">
                                            <p:txEl>
                                              <p:charRg st="28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8">
                                            <p:txEl>
                                              <p:charRg st="28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63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08">
                                            <p:txEl>
                                              <p:charRg st="63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08">
                                            <p:txEl>
                                              <p:charRg st="63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83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08">
                                            <p:txEl>
                                              <p:charRg st="83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08">
                                            <p:txEl>
                                              <p:charRg st="83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115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08">
                                            <p:txEl>
                                              <p:charRg st="115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08">
                                            <p:txEl>
                                              <p:charRg st="115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149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508">
                                            <p:txEl>
                                              <p:charRg st="149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508">
                                            <p:txEl>
                                              <p:charRg st="149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3" name="组合 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7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fontAlgn="auto"/>
              <a:endParaRPr lang="zh-CN" altLang="en-US" sz="1050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196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考点精讲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81616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19" name="组合 18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20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24" name="组合 2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" name="组合 26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28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40" name="组合 39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4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7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要点梳理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59" name="组合 58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6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1"/>
      <p:bldP spid="8" grpId="0"/>
      <p:bldP spid="16" grpId="0"/>
      <p:bldP spid="17" grpId="0"/>
      <p:bldP spid="5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TextBox 43"/>
          <p:cNvSpPr txBox="1"/>
          <p:nvPr/>
        </p:nvSpPr>
        <p:spPr>
          <a:xfrm>
            <a:off x="1919288" y="2025650"/>
            <a:ext cx="8640762" cy="2030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在本章中应用幂的运算法则、乘法公式时，可以将一个代数式看做一个字母，这就是整体思想，应用这种思想方法解题，可以简化计算过程，且不易出错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2531" name="组合 17"/>
          <p:cNvGrpSpPr/>
          <p:nvPr/>
        </p:nvGrpSpPr>
        <p:grpSpPr>
          <a:xfrm>
            <a:off x="2024063" y="1368425"/>
            <a:ext cx="1814512" cy="554618"/>
            <a:chOff x="0" y="0"/>
            <a:chExt cx="4104456" cy="469395"/>
          </a:xfrm>
        </p:grpSpPr>
        <p:sp>
          <p:nvSpPr>
            <p:cNvPr id="22532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pPr algn="ctr" eaLnBrk="0" hangingPunct="0"/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533" name="文本框 19"/>
            <p:cNvSpPr/>
            <p:nvPr/>
          </p:nvSpPr>
          <p:spPr>
            <a:xfrm>
              <a:off x="73019" y="26921"/>
              <a:ext cx="4031437" cy="4417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方法总结</a:t>
              </a:r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TextBox 11"/>
          <p:cNvSpPr txBox="1"/>
          <p:nvPr/>
        </p:nvSpPr>
        <p:spPr>
          <a:xfrm>
            <a:off x="1945005" y="908050"/>
            <a:ext cx="803148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【例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】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如图所示，在边长为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的正方形中剪去边长为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的小正方形，把剩下的部分拼成梯形，分别计算这两个图形的阴影部分的面积，验证的公式是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     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23555" name="组合 5"/>
          <p:cNvGrpSpPr/>
          <p:nvPr/>
        </p:nvGrpSpPr>
        <p:grpSpPr>
          <a:xfrm>
            <a:off x="2363788" y="3546475"/>
            <a:ext cx="7429500" cy="2651838"/>
            <a:chOff x="0" y="0"/>
            <a:chExt cx="11700" cy="4176"/>
          </a:xfrm>
        </p:grpSpPr>
        <p:sp>
          <p:nvSpPr>
            <p:cNvPr id="23556" name="TextBox 23"/>
            <p:cNvSpPr txBox="1"/>
            <p:nvPr/>
          </p:nvSpPr>
          <p:spPr>
            <a:xfrm>
              <a:off x="815" y="0"/>
              <a:ext cx="5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pSp>
          <p:nvGrpSpPr>
            <p:cNvPr id="23557" name="组合 27"/>
            <p:cNvGrpSpPr/>
            <p:nvPr/>
          </p:nvGrpSpPr>
          <p:grpSpPr>
            <a:xfrm>
              <a:off x="0" y="635"/>
              <a:ext cx="11700" cy="3541"/>
              <a:chOff x="0" y="0"/>
              <a:chExt cx="7429350" cy="2248895"/>
            </a:xfrm>
          </p:grpSpPr>
          <p:grpSp>
            <p:nvGrpSpPr>
              <p:cNvPr id="23558" name="组合 15"/>
              <p:cNvGrpSpPr/>
              <p:nvPr/>
            </p:nvGrpSpPr>
            <p:grpSpPr>
              <a:xfrm>
                <a:off x="318914" y="0"/>
                <a:ext cx="1853852" cy="1853853"/>
                <a:chOff x="0" y="0"/>
                <a:chExt cx="1853852" cy="1853853"/>
              </a:xfrm>
            </p:grpSpPr>
            <p:sp>
              <p:nvSpPr>
                <p:cNvPr id="23559" name="任意多边形 6"/>
                <p:cNvSpPr/>
                <p:nvPr/>
              </p:nvSpPr>
              <p:spPr>
                <a:xfrm>
                  <a:off x="0" y="0"/>
                  <a:ext cx="1841326" cy="185385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2526" y="1853853"/>
                    </a:cxn>
                    <a:cxn ang="0">
                      <a:pos x="1841326" y="1853853"/>
                    </a:cxn>
                    <a:cxn ang="0">
                      <a:pos x="1828800" y="12527"/>
                    </a:cxn>
                    <a:cxn ang="0">
                      <a:pos x="0" y="0"/>
                    </a:cxn>
                  </a:cxnLst>
                  <a:pathLst>
                    <a:path w="1841326" h="1853853">
                      <a:moveTo>
                        <a:pt x="0" y="0"/>
                      </a:moveTo>
                      <a:cubicBezTo>
                        <a:pt x="4175" y="617951"/>
                        <a:pt x="8351" y="1235902"/>
                        <a:pt x="12526" y="1853853"/>
                      </a:cubicBezTo>
                      <a:lnTo>
                        <a:pt x="1841326" y="1853853"/>
                      </a:lnTo>
                      <a:cubicBezTo>
                        <a:pt x="1837151" y="1240078"/>
                        <a:pt x="1832975" y="626302"/>
                        <a:pt x="1828800" y="1252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3560" name="任意多边形 7"/>
                <p:cNvSpPr/>
                <p:nvPr/>
              </p:nvSpPr>
              <p:spPr>
                <a:xfrm>
                  <a:off x="0" y="12527"/>
                  <a:ext cx="676406" cy="68893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676405"/>
                    </a:cxn>
                    <a:cxn ang="0">
                      <a:pos x="663880" y="688931"/>
                    </a:cxn>
                    <a:cxn ang="0">
                      <a:pos x="676406" y="0"/>
                    </a:cxn>
                    <a:cxn ang="0">
                      <a:pos x="0" y="0"/>
                    </a:cxn>
                  </a:cxnLst>
                  <a:pathLst>
                    <a:path w="676406" h="688931">
                      <a:moveTo>
                        <a:pt x="0" y="0"/>
                      </a:moveTo>
                      <a:lnTo>
                        <a:pt x="0" y="676405"/>
                      </a:lnTo>
                      <a:lnTo>
                        <a:pt x="663880" y="688931"/>
                      </a:lnTo>
                      <a:lnTo>
                        <a:pt x="67640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cxnSp>
              <p:nvCxnSpPr>
                <p:cNvPr id="23561" name="直接连接符 9"/>
                <p:cNvCxnSpPr>
                  <a:stCxn id="23560" idx="2"/>
                  <a:endCxn id="23559" idx="2"/>
                </p:cNvCxnSpPr>
                <p:nvPr/>
              </p:nvCxnSpPr>
              <p:spPr>
                <a:xfrm>
                  <a:off x="663880" y="701458"/>
                  <a:ext cx="1177446" cy="1152395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sp>
              <p:nvSpPr>
                <p:cNvPr id="23562" name="任意多边形 10"/>
                <p:cNvSpPr/>
                <p:nvPr/>
              </p:nvSpPr>
              <p:spPr>
                <a:xfrm>
                  <a:off x="167" y="688774"/>
                  <a:ext cx="1854163" cy="116488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2528" y="1164885"/>
                    </a:cxn>
                    <a:cxn ang="0">
                      <a:pos x="1854163" y="1164885"/>
                    </a:cxn>
                    <a:cxn ang="0">
                      <a:pos x="663991" y="0"/>
                    </a:cxn>
                    <a:cxn ang="0">
                      <a:pos x="0" y="0"/>
                    </a:cxn>
                  </a:cxnLst>
                  <a:pathLst>
                    <a:path w="1853852" h="1164921">
                      <a:moveTo>
                        <a:pt x="0" y="0"/>
                      </a:moveTo>
                      <a:lnTo>
                        <a:pt x="12526" y="1164921"/>
                      </a:lnTo>
                      <a:lnTo>
                        <a:pt x="1853852" y="1164921"/>
                      </a:lnTo>
                      <a:lnTo>
                        <a:pt x="66388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3563" name="任意多边形 12"/>
                <p:cNvSpPr/>
                <p:nvPr/>
              </p:nvSpPr>
              <p:spPr>
                <a:xfrm>
                  <a:off x="651029" y="0"/>
                  <a:ext cx="1190601" cy="1853659"/>
                </a:xfrm>
                <a:custGeom>
                  <a:avLst/>
                  <a:gdLst/>
                  <a:ahLst/>
                  <a:cxnLst>
                    <a:cxn ang="0">
                      <a:pos x="12532" y="0"/>
                    </a:cxn>
                    <a:cxn ang="0">
                      <a:pos x="1178068" y="12525"/>
                    </a:cxn>
                    <a:cxn ang="0">
                      <a:pos x="1190601" y="1853659"/>
                    </a:cxn>
                    <a:cxn ang="0">
                      <a:pos x="0" y="688859"/>
                    </a:cxn>
                    <a:cxn ang="0">
                      <a:pos x="12532" y="0"/>
                    </a:cxn>
                  </a:cxnLst>
                  <a:pathLst>
                    <a:path w="1189972" h="1853853">
                      <a:moveTo>
                        <a:pt x="12526" y="0"/>
                      </a:moveTo>
                      <a:lnTo>
                        <a:pt x="1177446" y="12527"/>
                      </a:lnTo>
                      <a:cubicBezTo>
                        <a:pt x="1181621" y="626302"/>
                        <a:pt x="1185797" y="1240078"/>
                        <a:pt x="1189972" y="1853853"/>
                      </a:cubicBezTo>
                      <a:lnTo>
                        <a:pt x="0" y="688932"/>
                      </a:lnTo>
                      <a:lnTo>
                        <a:pt x="12526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23564" name="组合 14"/>
              <p:cNvGrpSpPr/>
              <p:nvPr/>
            </p:nvGrpSpPr>
            <p:grpSpPr>
              <a:xfrm>
                <a:off x="3746696" y="591556"/>
                <a:ext cx="3682654" cy="1189972"/>
                <a:chOff x="0" y="0"/>
                <a:chExt cx="3682654" cy="1189972"/>
              </a:xfrm>
            </p:grpSpPr>
            <p:sp>
              <p:nvSpPr>
                <p:cNvPr id="23565" name="任意多边形 11"/>
                <p:cNvSpPr/>
                <p:nvPr/>
              </p:nvSpPr>
              <p:spPr>
                <a:xfrm>
                  <a:off x="1828491" y="13105"/>
                  <a:ext cx="1854163" cy="116488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2528" y="1164885"/>
                    </a:cxn>
                    <a:cxn ang="0">
                      <a:pos x="1854163" y="1164885"/>
                    </a:cxn>
                    <a:cxn ang="0">
                      <a:pos x="663991" y="0"/>
                    </a:cxn>
                    <a:cxn ang="0">
                      <a:pos x="0" y="0"/>
                    </a:cxn>
                  </a:cxnLst>
                  <a:pathLst>
                    <a:path w="1853852" h="1164921">
                      <a:moveTo>
                        <a:pt x="0" y="0"/>
                      </a:moveTo>
                      <a:lnTo>
                        <a:pt x="12526" y="1164921"/>
                      </a:lnTo>
                      <a:lnTo>
                        <a:pt x="1853852" y="1164921"/>
                      </a:lnTo>
                      <a:lnTo>
                        <a:pt x="66388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3566" name="任意多边形 13"/>
                <p:cNvSpPr/>
                <p:nvPr/>
              </p:nvSpPr>
              <p:spPr>
                <a:xfrm rot="5400000">
                  <a:off x="331654" y="-331547"/>
                  <a:ext cx="1190278" cy="1854163"/>
                </a:xfrm>
                <a:custGeom>
                  <a:avLst/>
                  <a:gdLst/>
                  <a:ahLst/>
                  <a:cxnLst>
                    <a:cxn ang="0">
                      <a:pos x="12529" y="0"/>
                    </a:cxn>
                    <a:cxn ang="0">
                      <a:pos x="1177748" y="12529"/>
                    </a:cxn>
                    <a:cxn ang="0">
                      <a:pos x="1190278" y="1854163"/>
                    </a:cxn>
                    <a:cxn ang="0">
                      <a:pos x="0" y="689047"/>
                    </a:cxn>
                    <a:cxn ang="0">
                      <a:pos x="12529" y="0"/>
                    </a:cxn>
                  </a:cxnLst>
                  <a:pathLst>
                    <a:path w="1189972" h="1853853">
                      <a:moveTo>
                        <a:pt x="12526" y="0"/>
                      </a:moveTo>
                      <a:lnTo>
                        <a:pt x="1177446" y="12527"/>
                      </a:lnTo>
                      <a:cubicBezTo>
                        <a:pt x="1181621" y="626302"/>
                        <a:pt x="1185797" y="1240078"/>
                        <a:pt x="1189972" y="1853853"/>
                      </a:cubicBezTo>
                      <a:lnTo>
                        <a:pt x="0" y="688932"/>
                      </a:lnTo>
                      <a:lnTo>
                        <a:pt x="12526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23567" name="TextBox 16"/>
              <p:cNvSpPr txBox="1"/>
              <p:nvPr/>
            </p:nvSpPr>
            <p:spPr>
              <a:xfrm>
                <a:off x="2172766" y="532340"/>
                <a:ext cx="360673" cy="5220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800" b="1" i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3568" name="TextBox 17"/>
              <p:cNvSpPr txBox="1"/>
              <p:nvPr/>
            </p:nvSpPr>
            <p:spPr>
              <a:xfrm>
                <a:off x="1020638" y="1726859"/>
                <a:ext cx="360673" cy="5220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8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3569" name="TextBox 18"/>
              <p:cNvSpPr txBox="1"/>
              <p:nvPr/>
            </p:nvSpPr>
            <p:spPr>
              <a:xfrm>
                <a:off x="4858548" y="1654851"/>
                <a:ext cx="360673" cy="5220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800" b="1" i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3570" name="TextBox 19"/>
              <p:cNvSpPr txBox="1"/>
              <p:nvPr/>
            </p:nvSpPr>
            <p:spPr>
              <a:xfrm>
                <a:off x="5989190" y="1654851"/>
                <a:ext cx="360673" cy="5220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800" b="1" i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3571" name="TextBox 20"/>
              <p:cNvSpPr txBox="1"/>
              <p:nvPr/>
            </p:nvSpPr>
            <p:spPr>
              <a:xfrm>
                <a:off x="949306" y="99984"/>
                <a:ext cx="360673" cy="5220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defTabSz="914400">
                  <a:buFont typeface="Arial" panose="020B0604020202020204" pitchFamily="34" charset="0"/>
                  <a:buNone/>
                </a:pPr>
                <a:r>
                  <a:rPr lang="en-US" altLang="zh-CN" sz="28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8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72" name="TextBox 21"/>
              <p:cNvSpPr txBox="1"/>
              <p:nvPr/>
            </p:nvSpPr>
            <p:spPr>
              <a:xfrm>
                <a:off x="466716" y="574507"/>
                <a:ext cx="360673" cy="5220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defTabSz="914400">
                  <a:buFont typeface="Arial" panose="020B0604020202020204" pitchFamily="34" charset="0"/>
                  <a:buNone/>
                </a:pPr>
                <a:r>
                  <a:rPr lang="en-US" altLang="zh-CN" sz="28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8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73" name="TextBox 22"/>
              <p:cNvSpPr txBox="1"/>
              <p:nvPr/>
            </p:nvSpPr>
            <p:spPr>
              <a:xfrm>
                <a:off x="0" y="78388"/>
                <a:ext cx="360673" cy="5220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800" b="1" i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3574" name="TextBox 24"/>
              <p:cNvSpPr txBox="1"/>
              <p:nvPr/>
            </p:nvSpPr>
            <p:spPr>
              <a:xfrm>
                <a:off x="5074572" y="214691"/>
                <a:ext cx="360673" cy="5220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800" b="1" i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3575" name="TextBox 25"/>
              <p:cNvSpPr txBox="1"/>
              <p:nvPr/>
            </p:nvSpPr>
            <p:spPr>
              <a:xfrm>
                <a:off x="5701158" y="214691"/>
                <a:ext cx="360673" cy="5220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800" b="1" i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3576" name="TextBox 26"/>
              <p:cNvSpPr txBox="1"/>
              <p:nvPr/>
            </p:nvSpPr>
            <p:spPr>
              <a:xfrm>
                <a:off x="5303730" y="869696"/>
                <a:ext cx="656577" cy="5220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defTabSz="914400">
                  <a:buFont typeface="Arial" panose="020B0604020202020204" pitchFamily="34" charset="0"/>
                  <a:buNone/>
                </a:pPr>
                <a:r>
                  <a:rPr lang="en-US" altLang="zh-CN" sz="28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-</a:t>
                </a:r>
                <a:r>
                  <a:rPr lang="en-US" altLang="zh-CN" sz="28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8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3577" name="TextBox 4"/>
          <p:cNvSpPr txBox="1"/>
          <p:nvPr/>
        </p:nvSpPr>
        <p:spPr>
          <a:xfrm>
            <a:off x="1976755" y="349250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数形结合思想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78" name="TextBox 6"/>
          <p:cNvSpPr txBox="1"/>
          <p:nvPr/>
        </p:nvSpPr>
        <p:spPr>
          <a:xfrm>
            <a:off x="2503488" y="2763838"/>
            <a:ext cx="27082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77" grpId="0"/>
      <p:bldP spid="235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6" name="文本框 6"/>
          <p:cNvSpPr txBox="1"/>
          <p:nvPr/>
        </p:nvSpPr>
        <p:spPr>
          <a:xfrm>
            <a:off x="1817688" y="912813"/>
            <a:ext cx="8383587" cy="2030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下列计算正确的是     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        )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A.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         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B. 4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=7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C. 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            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D.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÷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7" name="文本框 7"/>
          <p:cNvSpPr txBox="1"/>
          <p:nvPr/>
        </p:nvSpPr>
        <p:spPr>
          <a:xfrm>
            <a:off x="6184900" y="1116013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71320" y="244475"/>
            <a:ext cx="2089785" cy="621030"/>
            <a:chOff x="3590568" y="400194"/>
            <a:chExt cx="5213316" cy="1031890"/>
          </a:xfrm>
        </p:grpSpPr>
        <p:grpSp>
          <p:nvGrpSpPr>
            <p:cNvPr id="15362" name="组合 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" name="圆角矩形 1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2" name="TextBox 19"/>
              <p:cNvSpPr txBox="1"/>
              <p:nvPr/>
            </p:nvSpPr>
            <p:spPr>
              <a:xfrm>
                <a:off x="7752953" y="5433395"/>
                <a:ext cx="278798" cy="210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365" name="矩形 19"/>
            <p:cNvSpPr/>
            <p:nvPr/>
          </p:nvSpPr>
          <p:spPr>
            <a:xfrm>
              <a:off x="4220498" y="482261"/>
              <a:ext cx="4283494" cy="8672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4338" name="矩形 2"/>
          <p:cNvSpPr/>
          <p:nvPr/>
        </p:nvSpPr>
        <p:spPr>
          <a:xfrm>
            <a:off x="1798638" y="2932113"/>
            <a:ext cx="8561387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一个长方形的长是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宽为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则长方形的面积为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39" name="TextBox 3"/>
          <p:cNvSpPr txBox="1"/>
          <p:nvPr/>
        </p:nvSpPr>
        <p:spPr>
          <a:xfrm>
            <a:off x="2184400" y="3751263"/>
            <a:ext cx="15062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4" name="矩形 1"/>
          <p:cNvSpPr/>
          <p:nvPr/>
        </p:nvSpPr>
        <p:spPr>
          <a:xfrm>
            <a:off x="1870075" y="4386580"/>
            <a:ext cx="709168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，则（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3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  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5" name="TextBox 45"/>
          <p:cNvSpPr txBox="1"/>
          <p:nvPr/>
        </p:nvSpPr>
        <p:spPr>
          <a:xfrm>
            <a:off x="7142163" y="4340225"/>
            <a:ext cx="14446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15000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6" name="矩形 1"/>
          <p:cNvSpPr/>
          <p:nvPr/>
        </p:nvSpPr>
        <p:spPr>
          <a:xfrm>
            <a:off x="1816735" y="5329238"/>
            <a:ext cx="6407150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          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  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2537" name="对象 2253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57688" y="5334000"/>
          <a:ext cx="1897062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003300" imgH="393700" progId="Equation.DSMT4">
                  <p:embed/>
                </p:oleObj>
              </mc:Choice>
              <mc:Fallback>
                <p:oleObj name="" r:id="rId1" imgW="10033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57688" y="5334000"/>
                        <a:ext cx="1897062" cy="7429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8" name="TextBox 45"/>
          <p:cNvSpPr txBox="1"/>
          <p:nvPr/>
        </p:nvSpPr>
        <p:spPr>
          <a:xfrm flipH="1">
            <a:off x="6715760" y="5334000"/>
            <a:ext cx="7143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12297" grpId="0"/>
      <p:bldP spid="14338" grpId="0"/>
      <p:bldP spid="14339" grpId="0"/>
      <p:bldP spid="22534" grpId="0"/>
      <p:bldP spid="22535" grpId="0"/>
      <p:bldP spid="22536" grpId="1"/>
      <p:bldP spid="225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103438" y="298450"/>
            <a:ext cx="6675438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  </a:t>
            </a:r>
            <a:r>
              <a:rPr kumimoji="0" lang="zh-CN" altLang="en-US" sz="2400" b="1" kern="1200" cap="none" spc="0" normalizeH="0" baseline="0" noProof="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计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算：</a:t>
            </a:r>
            <a:endParaRPr kumimoji="0" lang="zh-CN" altLang="en-US" sz="24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indent="35560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(1)(3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2)(3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2)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；</a:t>
            </a:r>
            <a:endParaRPr kumimoji="0" lang="zh-CN" altLang="en-US" sz="24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indent="35560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(2)2(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1)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1)(1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</a:t>
            </a:r>
            <a:endParaRPr kumimoji="0" lang="zh-CN" altLang="en-US" sz="24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746375" y="2362200"/>
            <a:ext cx="5992813" cy="1614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kumimoji="0" 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原式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[3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2)][3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2)]</a:t>
            </a:r>
            <a:endParaRPr kumimoji="0" lang="pt-BR" altLang="zh-CN" sz="22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＝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pt-BR" altLang="zh-CN" sz="22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2)</a:t>
            </a:r>
            <a:r>
              <a:rPr kumimoji="0" lang="pt-BR" altLang="zh-CN" sz="22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kumimoji="0" lang="pt-BR" altLang="zh-CN" sz="2200" b="1" kern="1200" cap="none" spc="0" normalizeH="0" baseline="3000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＝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pt-BR" altLang="zh-CN" sz="22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pt-BR" altLang="zh-CN" sz="22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</a:t>
            </a:r>
            <a:endParaRPr kumimoji="0" lang="pt-BR" altLang="zh-CN" sz="22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375" name="矩形 2"/>
          <p:cNvSpPr/>
          <p:nvPr/>
        </p:nvSpPr>
        <p:spPr>
          <a:xfrm>
            <a:off x="2139950" y="2336800"/>
            <a:ext cx="79375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760663" y="4094163"/>
            <a:ext cx="5991225" cy="2122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kumimoji="0" lang="zh-CN" altLang="en-US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原式＝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2(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pt-BR" altLang="zh-CN" sz="22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1)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pt-BR" altLang="zh-CN" sz="22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pt-BR" altLang="zh-CN" sz="22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＝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pt-BR" altLang="zh-CN" sz="22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pt-BR" altLang="zh-CN" sz="22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kumimoji="0" lang="pt-BR" altLang="zh-CN" sz="2200" b="1" i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＝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  <a:endParaRPr kumimoji="0" lang="pt-BR" altLang="zh-CN" sz="22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47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>
                                            <p:txEl>
                                              <p:charRg st="47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>
                                            <p:txEl>
                                              <p:charRg st="47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66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>
                                            <p:txEl>
                                              <p:charRg st="66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>
                                            <p:txEl>
                                              <p:charRg st="66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3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charRg st="3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charRg st="3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64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>
                                            <p:txEl>
                                              <p:charRg st="64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>
                                            <p:txEl>
                                              <p:charRg st="64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矩形 32"/>
          <p:cNvSpPr/>
          <p:nvPr/>
        </p:nvSpPr>
        <p:spPr>
          <a:xfrm>
            <a:off x="1895475" y="1084580"/>
            <a:ext cx="721931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6.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计算：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0.25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2021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×4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2021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-8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100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×0.5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301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35" name="TextBox 45"/>
          <p:cNvSpPr txBox="1"/>
          <p:nvPr/>
        </p:nvSpPr>
        <p:spPr>
          <a:xfrm>
            <a:off x="2049780" y="2012950"/>
            <a:ext cx="840994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0.25 ×4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2021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100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×0.5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300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×0.5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=1-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 ×0.5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300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×0.5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=1-0.5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=0.5.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4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5">
                                            <p:txEl>
                                              <p:charRg st="4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charRg st="4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77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5">
                                            <p:txEl>
                                              <p:charRg st="77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5">
                                            <p:txEl>
                                              <p:charRg st="77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3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152775" y="2159000"/>
            <a:ext cx="5992813" cy="31997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pt-BR" altLang="zh-CN" sz="22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    </a:t>
            </a:r>
            <a:r>
              <a:rPr kumimoji="0" lang="zh-CN" altLang="pt-BR" sz="22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4)(2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4)</a:t>
            </a:r>
            <a:endParaRPr kumimoji="0" lang="pt-BR" altLang="zh-CN" sz="22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250000"/>
              </a:lnSpc>
              <a:buClrTx/>
              <a:buSzTx/>
              <a:buFontTx/>
              <a:buNone/>
              <a:defRPr/>
            </a:pPr>
            <a:r>
              <a:rPr kumimoji="0" lang="zh-CN" altLang="pt-BR" sz="22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  </a:t>
            </a:r>
            <a:r>
              <a:rPr kumimoji="0" lang="en-US" altLang="zh-CN" sz="22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</a:t>
            </a:r>
            <a:r>
              <a:rPr kumimoji="0" lang="zh-CN" altLang="pt-BR" sz="22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pt-BR" altLang="zh-CN" sz="22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pt-BR" altLang="zh-CN" sz="22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</a:t>
            </a:r>
            <a:endParaRPr kumimoji="0" lang="pt-BR" altLang="zh-CN" sz="22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250000"/>
              </a:lnSpc>
              <a:buClrTx/>
              <a:buSzTx/>
              <a:buFontTx/>
              <a:buNone/>
              <a:defRPr/>
            </a:pP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pt-BR" altLang="zh-CN" sz="22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pt-BR" altLang="zh-CN" sz="22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pt-BR" altLang="zh-CN" sz="22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pt-BR" altLang="zh-CN" sz="22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</a:t>
            </a:r>
            <a:r>
              <a:rPr kumimoji="0" lang="zh-CN" altLang="pt-BR" sz="22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pt-BR" altLang="zh-CN" sz="22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</a:t>
            </a:r>
            <a:r>
              <a:rPr kumimoji="0" lang="pt-BR" altLang="zh-CN" sz="22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pt-BR" altLang="zh-CN" sz="22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kumimoji="0" lang="zh-CN" altLang="pt-BR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pt-BR" altLang="zh-CN" sz="22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16. </a:t>
            </a:r>
            <a:endParaRPr kumimoji="0" lang="pt-BR" altLang="zh-CN" sz="22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故原式的值和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无关．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64" name="矩形 2"/>
          <p:cNvSpPr/>
          <p:nvPr/>
        </p:nvSpPr>
        <p:spPr>
          <a:xfrm>
            <a:off x="2662238" y="238125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303463" y="962025"/>
            <a:ext cx="7135813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．试说</a:t>
            </a:r>
            <a:r>
              <a:rPr kumimoji="0" lang="zh-CN" altLang="en-US" sz="2400" b="1" kern="1200" cap="none" spc="0" normalizeH="0" baseline="0" noProof="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明               </a:t>
            </a:r>
            <a:r>
              <a:rPr kumimoji="0" lang="en-US" altLang="zh-CN" sz="2400" b="1" kern="1200" cap="none" spc="0" normalizeH="0" baseline="0" noProof="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</a:t>
            </a:r>
            <a:r>
              <a:rPr kumimoji="0" lang="zh-CN" altLang="en-US" sz="2400" b="1" kern="1200" cap="none" spc="0" normalizeH="0" baseline="0" noProof="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4)(2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4)</a:t>
            </a:r>
            <a:endParaRPr kumimoji="0" lang="en-US" altLang="zh-CN" sz="24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的值和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无关．</a:t>
            </a:r>
            <a:endParaRPr kumimoji="0" lang="zh-CN" altLang="en-US" sz="24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30" name="对象 5"/>
          <p:cNvGraphicFramePr/>
          <p:nvPr/>
        </p:nvGraphicFramePr>
        <p:xfrm>
          <a:off x="3535363" y="2159000"/>
          <a:ext cx="301625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510665" imgH="431800" progId="Equation.DSMT4">
                  <p:embed/>
                </p:oleObj>
              </mc:Choice>
              <mc:Fallback>
                <p:oleObj name="" r:id="rId1" imgW="1510665" imgH="4318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35363" y="2159000"/>
                        <a:ext cx="3016250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6"/>
          <p:cNvGraphicFramePr/>
          <p:nvPr/>
        </p:nvGraphicFramePr>
        <p:xfrm>
          <a:off x="3592513" y="2901950"/>
          <a:ext cx="1112837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558800" imgH="469900" progId="Equation.DSMT4">
                  <p:embed/>
                </p:oleObj>
              </mc:Choice>
              <mc:Fallback>
                <p:oleObj name="" r:id="rId3" imgW="558800" imgH="4699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92513" y="2901950"/>
                        <a:ext cx="1112837" cy="93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7"/>
          <p:cNvGraphicFramePr/>
          <p:nvPr/>
        </p:nvGraphicFramePr>
        <p:xfrm>
          <a:off x="3530600" y="3835400"/>
          <a:ext cx="431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215900" imgH="393065" progId="Equation.DSMT4">
                  <p:embed/>
                </p:oleObj>
              </mc:Choice>
              <mc:Fallback>
                <p:oleObj name="" r:id="rId5" imgW="215900" imgH="393065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30600" y="3835400"/>
                        <a:ext cx="431800" cy="78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8"/>
          <p:cNvGraphicFramePr>
            <a:graphicFrameLocks noChangeAspect="1"/>
          </p:cNvGraphicFramePr>
          <p:nvPr/>
        </p:nvGraphicFramePr>
        <p:xfrm>
          <a:off x="6499225" y="3854450"/>
          <a:ext cx="420688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7" imgW="215900" imgH="393065" progId="Equation.DSMT4">
                  <p:embed/>
                </p:oleObj>
              </mc:Choice>
              <mc:Fallback>
                <p:oleObj name="" r:id="rId7" imgW="215900" imgH="393065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99225" y="3854450"/>
                        <a:ext cx="420688" cy="768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4" name="Object 19"/>
          <p:cNvGraphicFramePr/>
          <p:nvPr/>
        </p:nvGraphicFramePr>
        <p:xfrm>
          <a:off x="3829050" y="890588"/>
          <a:ext cx="301625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8" imgW="1510665" imgH="431800" progId="Equation.DSMT4">
                  <p:embed/>
                </p:oleObj>
              </mc:Choice>
              <mc:Fallback>
                <p:oleObj name="" r:id="rId8" imgW="1510665" imgH="4318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29050" y="890588"/>
                        <a:ext cx="3016250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61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>
                                            <p:txEl>
                                              <p:charRg st="61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>
                                            <p:txEl>
                                              <p:charRg st="61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93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>
                                            <p:txEl>
                                              <p:charRg st="93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>
                                            <p:txEl>
                                              <p:charRg st="93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129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>
                                            <p:txEl>
                                              <p:charRg st="129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>
                                            <p:txEl>
                                              <p:charRg st="129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176780" y="268605"/>
            <a:ext cx="742696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8. </a:t>
            </a:r>
            <a:r>
              <a:rPr kumimoji="0" lang="zh-CN" altLang="en-US" sz="2400" b="1" kern="1200" cap="none" spc="0" normalizeH="0" baseline="0" noProof="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已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知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满足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169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endParaRPr kumimoji="0" lang="en-US" altLang="zh-CN" sz="24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</a:t>
            </a:r>
            <a:r>
              <a:rPr kumimoji="0" lang="zh-CN" altLang="en-US" sz="2400" b="1" kern="1200" cap="none" spc="0" normalizeH="0" baseline="0" noProof="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求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i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en-US" altLang="zh-CN" sz="2400" b="1" kern="1200" cap="none" spc="0" normalizeH="0" baseline="3000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i="1" kern="1200" cap="none" spc="0" normalizeH="0" baseline="0" noProof="0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mn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的值．</a:t>
            </a:r>
            <a:endParaRPr kumimoji="0" lang="zh-CN" altLang="en-US" sz="24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822575" y="1414780"/>
            <a:ext cx="735076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因为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mn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mn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2(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所以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2(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169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178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所以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89.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424" name="矩形 2"/>
          <p:cNvSpPr/>
          <p:nvPr/>
        </p:nvSpPr>
        <p:spPr>
          <a:xfrm>
            <a:off x="2203450" y="1565275"/>
            <a:ext cx="893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802255" y="3691255"/>
            <a:ext cx="7641590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因为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mn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mn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kumimoji="0" lang="en-US" altLang="zh-CN" sz="2400" b="1" kern="1200" cap="none" spc="0" normalizeH="0" baseline="3000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mn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所以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mn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169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160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所以</a:t>
            </a:r>
            <a:r>
              <a:rPr kumimoji="0" lang="en-US" altLang="zh-CN" sz="2400" b="1" i="1" kern="1200" cap="none" spc="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mn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40.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所以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i="1" kern="1200" cap="none" spc="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mn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89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40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49.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47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>
                                            <p:txEl>
                                              <p:charRg st="47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charRg st="47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6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charRg st="6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>
                                            <p:txEl>
                                              <p:charRg st="6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4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>
                                            <p:txEl>
                                              <p:charRg st="4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>
                                            <p:txEl>
                                              <p:charRg st="4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52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charRg st="52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charRg st="52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6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>
                                            <p:txEl>
                                              <p:charRg st="6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>
                                            <p:txEl>
                                              <p:charRg st="6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78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>
                                            <p:txEl>
                                              <p:charRg st="78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>
                                            <p:txEl>
                                              <p:charRg st="78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37"/>
          <p:cNvSpPr txBox="1"/>
          <p:nvPr/>
        </p:nvSpPr>
        <p:spPr>
          <a:xfrm>
            <a:off x="4321175" y="1219200"/>
            <a:ext cx="1438275" cy="4603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幂的运算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79" name="Text Box 38"/>
          <p:cNvSpPr txBox="1"/>
          <p:nvPr/>
        </p:nvSpPr>
        <p:spPr>
          <a:xfrm>
            <a:off x="4333875" y="5037138"/>
            <a:ext cx="1438275" cy="4603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乘法公式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80" name="Text Box 39"/>
          <p:cNvSpPr txBox="1"/>
          <p:nvPr/>
        </p:nvSpPr>
        <p:spPr>
          <a:xfrm>
            <a:off x="1817688" y="3775075"/>
            <a:ext cx="1755775" cy="4603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整式的乘除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81" name="Text Box 46"/>
          <p:cNvSpPr txBox="1"/>
          <p:nvPr/>
        </p:nvSpPr>
        <p:spPr>
          <a:xfrm>
            <a:off x="6370638" y="1601788"/>
            <a:ext cx="2144712" cy="4603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同底数幂相除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82" name="Text Box 52"/>
          <p:cNvSpPr txBox="1"/>
          <p:nvPr/>
        </p:nvSpPr>
        <p:spPr>
          <a:xfrm>
            <a:off x="6375400" y="4622800"/>
            <a:ext cx="1739900" cy="4603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平方差公式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83" name="Text Box 53"/>
          <p:cNvSpPr txBox="1"/>
          <p:nvPr/>
        </p:nvSpPr>
        <p:spPr>
          <a:xfrm>
            <a:off x="6443663" y="3341688"/>
            <a:ext cx="3106737" cy="4603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多项式与单项式相乘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84" name="Text Box 54"/>
          <p:cNvSpPr txBox="1"/>
          <p:nvPr/>
        </p:nvSpPr>
        <p:spPr>
          <a:xfrm>
            <a:off x="6396038" y="5181600"/>
            <a:ext cx="2206625" cy="4603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完全平方公式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4585" name="组合 25"/>
          <p:cNvGrpSpPr/>
          <p:nvPr/>
        </p:nvGrpSpPr>
        <p:grpSpPr>
          <a:xfrm>
            <a:off x="5791200" y="4800600"/>
            <a:ext cx="587375" cy="763588"/>
            <a:chOff x="0" y="0"/>
            <a:chExt cx="982" cy="2158"/>
          </a:xfrm>
        </p:grpSpPr>
        <p:grpSp>
          <p:nvGrpSpPr>
            <p:cNvPr id="24586" name="组合 23"/>
            <p:cNvGrpSpPr/>
            <p:nvPr/>
          </p:nvGrpSpPr>
          <p:grpSpPr>
            <a:xfrm>
              <a:off x="0" y="0"/>
              <a:ext cx="982" cy="2158"/>
              <a:chOff x="0" y="0"/>
              <a:chExt cx="982" cy="2158"/>
            </a:xfrm>
          </p:grpSpPr>
          <p:grpSp>
            <p:nvGrpSpPr>
              <p:cNvPr id="24587" name="组合 22"/>
              <p:cNvGrpSpPr/>
              <p:nvPr/>
            </p:nvGrpSpPr>
            <p:grpSpPr>
              <a:xfrm>
                <a:off x="0" y="0"/>
                <a:ext cx="706" cy="2158"/>
                <a:chOff x="0" y="0"/>
                <a:chExt cx="706" cy="2158"/>
              </a:xfrm>
            </p:grpSpPr>
            <p:sp>
              <p:nvSpPr>
                <p:cNvPr id="24588" name="Line 48"/>
                <p:cNvSpPr/>
                <p:nvPr/>
              </p:nvSpPr>
              <p:spPr>
                <a:xfrm flipV="1">
                  <a:off x="0" y="1219"/>
                  <a:ext cx="706" cy="4"/>
                </a:xfrm>
                <a:prstGeom prst="line">
                  <a:avLst/>
                </a:prstGeom>
                <a:ln w="28575" cap="flat" cmpd="sng">
                  <a:solidFill>
                    <a:schemeClr val="accent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4589" name="Line 49"/>
                <p:cNvSpPr/>
                <p:nvPr/>
              </p:nvSpPr>
              <p:spPr>
                <a:xfrm>
                  <a:off x="675" y="0"/>
                  <a:ext cx="0" cy="2158"/>
                </a:xfrm>
                <a:prstGeom prst="line">
                  <a:avLst/>
                </a:prstGeom>
                <a:ln w="28575" cap="flat" cmpd="sng">
                  <a:solidFill>
                    <a:schemeClr val="accent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4590" name="Line 50"/>
              <p:cNvSpPr/>
              <p:nvPr/>
            </p:nvSpPr>
            <p:spPr>
              <a:xfrm>
                <a:off x="674" y="0"/>
                <a:ext cx="308" cy="0"/>
              </a:xfrm>
              <a:prstGeom prst="line">
                <a:avLst/>
              </a:prstGeom>
              <a:ln w="28575" cap="flat" cmpd="sng">
                <a:solidFill>
                  <a:schemeClr val="accent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591" name="Line 51"/>
            <p:cNvSpPr/>
            <p:nvPr/>
          </p:nvSpPr>
          <p:spPr>
            <a:xfrm>
              <a:off x="671" y="2152"/>
              <a:ext cx="308" cy="0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592" name="Text Box 37"/>
          <p:cNvSpPr txBox="1"/>
          <p:nvPr/>
        </p:nvSpPr>
        <p:spPr>
          <a:xfrm>
            <a:off x="4189413" y="3081338"/>
            <a:ext cx="1614487" cy="82994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整式的乘法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4593" name="Group 35"/>
          <p:cNvGrpSpPr/>
          <p:nvPr/>
        </p:nvGrpSpPr>
        <p:grpSpPr>
          <a:xfrm>
            <a:off x="3579813" y="1435100"/>
            <a:ext cx="754062" cy="4767263"/>
            <a:chOff x="0" y="0"/>
            <a:chExt cx="401" cy="2409"/>
          </a:xfrm>
        </p:grpSpPr>
        <p:sp>
          <p:nvSpPr>
            <p:cNvPr id="24594" name="Line 31"/>
            <p:cNvSpPr/>
            <p:nvPr/>
          </p:nvSpPr>
          <p:spPr>
            <a:xfrm>
              <a:off x="0" y="1302"/>
              <a:ext cx="198" cy="0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95" name="Line 32"/>
            <p:cNvSpPr/>
            <p:nvPr/>
          </p:nvSpPr>
          <p:spPr>
            <a:xfrm>
              <a:off x="204" y="0"/>
              <a:ext cx="0" cy="2409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96" name="Line 33"/>
            <p:cNvSpPr/>
            <p:nvPr/>
          </p:nvSpPr>
          <p:spPr>
            <a:xfrm>
              <a:off x="203" y="1"/>
              <a:ext cx="198" cy="0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97" name="Line 34"/>
            <p:cNvSpPr/>
            <p:nvPr/>
          </p:nvSpPr>
          <p:spPr>
            <a:xfrm>
              <a:off x="201" y="2402"/>
              <a:ext cx="198" cy="0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598" name="Group 40"/>
          <p:cNvGrpSpPr/>
          <p:nvPr/>
        </p:nvGrpSpPr>
        <p:grpSpPr>
          <a:xfrm>
            <a:off x="5800725" y="2947988"/>
            <a:ext cx="646113" cy="1244600"/>
            <a:chOff x="0" y="0"/>
            <a:chExt cx="407" cy="2409"/>
          </a:xfrm>
        </p:grpSpPr>
        <p:sp>
          <p:nvSpPr>
            <p:cNvPr id="24599" name="Line 41"/>
            <p:cNvSpPr/>
            <p:nvPr/>
          </p:nvSpPr>
          <p:spPr>
            <a:xfrm>
              <a:off x="0" y="1174"/>
              <a:ext cx="198" cy="0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600" name="Line 42"/>
            <p:cNvSpPr/>
            <p:nvPr/>
          </p:nvSpPr>
          <p:spPr>
            <a:xfrm>
              <a:off x="210" y="0"/>
              <a:ext cx="0" cy="2409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601" name="Line 43"/>
            <p:cNvSpPr/>
            <p:nvPr/>
          </p:nvSpPr>
          <p:spPr>
            <a:xfrm>
              <a:off x="209" y="1"/>
              <a:ext cx="198" cy="0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602" name="Line 44"/>
            <p:cNvSpPr/>
            <p:nvPr/>
          </p:nvSpPr>
          <p:spPr>
            <a:xfrm>
              <a:off x="207" y="2402"/>
              <a:ext cx="198" cy="0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603" name="Text Box 46"/>
          <p:cNvSpPr txBox="1"/>
          <p:nvPr/>
        </p:nvSpPr>
        <p:spPr>
          <a:xfrm>
            <a:off x="6426200" y="2778125"/>
            <a:ext cx="3141663" cy="4603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单项式与单项式相乘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604" name="Text Box 53"/>
          <p:cNvSpPr txBox="1"/>
          <p:nvPr/>
        </p:nvSpPr>
        <p:spPr>
          <a:xfrm>
            <a:off x="6443663" y="3906838"/>
            <a:ext cx="3176587" cy="4603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多项式与多项式相乘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4605" name="Group 40"/>
          <p:cNvGrpSpPr/>
          <p:nvPr/>
        </p:nvGrpSpPr>
        <p:grpSpPr>
          <a:xfrm>
            <a:off x="5740400" y="571500"/>
            <a:ext cx="623888" cy="1724025"/>
            <a:chOff x="0" y="0"/>
            <a:chExt cx="407" cy="2409"/>
          </a:xfrm>
        </p:grpSpPr>
        <p:sp>
          <p:nvSpPr>
            <p:cNvPr id="24606" name="Line 41"/>
            <p:cNvSpPr/>
            <p:nvPr/>
          </p:nvSpPr>
          <p:spPr>
            <a:xfrm>
              <a:off x="0" y="1174"/>
              <a:ext cx="198" cy="0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607" name="Line 42"/>
            <p:cNvSpPr/>
            <p:nvPr/>
          </p:nvSpPr>
          <p:spPr>
            <a:xfrm>
              <a:off x="210" y="0"/>
              <a:ext cx="0" cy="2409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608" name="Line 43"/>
            <p:cNvSpPr/>
            <p:nvPr/>
          </p:nvSpPr>
          <p:spPr>
            <a:xfrm>
              <a:off x="209" y="1"/>
              <a:ext cx="198" cy="0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609" name="Line 44"/>
            <p:cNvSpPr/>
            <p:nvPr/>
          </p:nvSpPr>
          <p:spPr>
            <a:xfrm>
              <a:off x="207" y="2402"/>
              <a:ext cx="198" cy="0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610" name="Text Box 45"/>
          <p:cNvSpPr txBox="1"/>
          <p:nvPr/>
        </p:nvSpPr>
        <p:spPr>
          <a:xfrm>
            <a:off x="6364288" y="423863"/>
            <a:ext cx="2243137" cy="4603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同底数幂相乘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611" name="Text Box 46"/>
          <p:cNvSpPr txBox="1"/>
          <p:nvPr/>
        </p:nvSpPr>
        <p:spPr>
          <a:xfrm>
            <a:off x="6359525" y="1014413"/>
            <a:ext cx="2640013" cy="4603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幂的乘方积的乘方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612" name="Text Box 45"/>
          <p:cNvSpPr txBox="1"/>
          <p:nvPr/>
        </p:nvSpPr>
        <p:spPr>
          <a:xfrm>
            <a:off x="6372225" y="2133600"/>
            <a:ext cx="2978150" cy="4603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零指数幂与负指数幂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614" name="Text Box 54"/>
          <p:cNvSpPr txBox="1"/>
          <p:nvPr/>
        </p:nvSpPr>
        <p:spPr>
          <a:xfrm>
            <a:off x="4333875" y="5945188"/>
            <a:ext cx="1976438" cy="4603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科学计数法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nimBg="1"/>
      <p:bldP spid="24579" grpId="0" bldLvl="0" animBg="1"/>
      <p:bldP spid="24580" grpId="0" bldLvl="0" animBg="1"/>
      <p:bldP spid="24581" grpId="0" bldLvl="0" animBg="1"/>
      <p:bldP spid="24582" grpId="0" bldLvl="0" animBg="1"/>
      <p:bldP spid="24583" grpId="0" bldLvl="0" animBg="1"/>
      <p:bldP spid="24584" grpId="0" bldLvl="0" animBg="1"/>
      <p:bldP spid="24592" grpId="0" bldLvl="0" animBg="1"/>
      <p:bldP spid="24603" grpId="0" bldLvl="0" animBg="1"/>
      <p:bldP spid="24604" grpId="0" bldLvl="0" animBg="1"/>
      <p:bldP spid="24610" grpId="0" bldLvl="0" animBg="1"/>
      <p:bldP spid="24611" grpId="0" bldLvl="0" animBg="1"/>
      <p:bldP spid="24612" grpId="0" bldLvl="0" animBg="1"/>
      <p:bldP spid="246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594033" y="272097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要点梳理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05" name="Rectangle 59"/>
          <p:cNvSpPr/>
          <p:nvPr/>
        </p:nvSpPr>
        <p:spPr>
          <a:xfrm>
            <a:off x="1833563" y="856298"/>
            <a:ext cx="284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．幂的运算法则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4107" name="表格 4106"/>
          <p:cNvGraphicFramePr/>
          <p:nvPr/>
        </p:nvGraphicFramePr>
        <p:xfrm>
          <a:off x="1833563" y="1558925"/>
          <a:ext cx="8588375" cy="4712970"/>
        </p:xfrm>
        <a:graphic>
          <a:graphicData uri="http://schemas.openxmlformats.org/drawingml/2006/table">
            <a:tbl>
              <a:tblPr/>
              <a:tblGrid>
                <a:gridCol w="2178050"/>
                <a:gridCol w="3533775"/>
                <a:gridCol w="2876550"/>
              </a:tblGrid>
              <a:tr h="955675">
                <a:tc>
                  <a:txBody>
                    <a:bodyPr wrap="square"/>
                    <a:p>
                      <a:pPr marL="0" lvl="0" indent="0" algn="ctr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法则名称</a:t>
                      </a:r>
                      <a:endParaRPr lang="zh-CN" altLang="en-US" sz="280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文字表示</a:t>
                      </a:r>
                      <a:endParaRPr lang="zh-CN" altLang="en-US" sz="280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式子表示</a:t>
                      </a:r>
                      <a:endParaRPr lang="zh-CN" altLang="en-US" sz="280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5705">
                <a:tc>
                  <a:txBody>
                    <a:bodyPr wrap="square"/>
                    <a:p>
                      <a:pPr marL="0" lvl="0" indent="0" algn="ctr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同底数幂的乘法</a:t>
                      </a:r>
                      <a:endParaRPr lang="zh-CN" altLang="en-US" sz="280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同底数幂相乘，底数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______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，指数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_____.</a:t>
                      </a:r>
                      <a:endParaRPr lang="en-US" altLang="zh-CN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a</a:t>
                      </a:r>
                      <a:r>
                        <a:rPr lang="zh-CN" altLang="en-US" sz="2800" i="1" baseline="30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m</a:t>
                      </a:r>
                      <a:r>
                        <a:rPr lang="zh-CN" altLang="en-US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•a</a:t>
                      </a:r>
                      <a:r>
                        <a:rPr lang="zh-CN" altLang="en-US" sz="2800" i="1" baseline="30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n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＝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______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 　(</a:t>
                      </a:r>
                      <a:r>
                        <a:rPr lang="zh-CN" altLang="en-US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m、n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为正整数)</a:t>
                      </a:r>
                      <a:endParaRPr lang="zh-CN" altLang="en-US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9490">
                <a:tc>
                  <a:txBody>
                    <a:bodyPr wrap="square"/>
                    <a:p>
                      <a:pPr marL="0" lvl="0" indent="0" algn="ctr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幂的乘方</a:t>
                      </a:r>
                      <a:endParaRPr lang="zh-CN" altLang="en-US" sz="280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幂的乘方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,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底数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，指数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______.</a:t>
                      </a:r>
                      <a:endParaRPr lang="en-US" altLang="zh-CN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(</a:t>
                      </a:r>
                      <a:r>
                        <a:rPr lang="zh-CN" altLang="en-US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a</a:t>
                      </a:r>
                      <a:r>
                        <a:rPr lang="zh-CN" altLang="en-US" sz="2800" i="1" baseline="30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m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)</a:t>
                      </a:r>
                      <a:r>
                        <a:rPr lang="zh-CN" altLang="en-US" sz="2800" i="1" baseline="30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n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＝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______</a:t>
                      </a:r>
                      <a:endParaRPr lang="en-US" altLang="zh-CN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lvl="0" indent="0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(</a:t>
                      </a:r>
                      <a:r>
                        <a:rPr lang="zh-CN" altLang="en-US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m、n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为正整数)</a:t>
                      </a:r>
                      <a:endParaRPr lang="zh-CN" altLang="en-US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2100">
                <a:tc>
                  <a:txBody>
                    <a:bodyPr wrap="square"/>
                    <a:p>
                      <a:pPr marL="0" lvl="0" indent="0" algn="ctr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积的乘方</a:t>
                      </a:r>
                      <a:endParaRPr lang="zh-CN" altLang="en-US" sz="280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积的乘方，等于把积的每个因式分别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，再把所得的幂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______.</a:t>
                      </a:r>
                      <a:endParaRPr lang="en-US" altLang="zh-CN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ts val="39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(</a:t>
                      </a:r>
                      <a:r>
                        <a:rPr lang="zh-CN" altLang="en-US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ab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)</a:t>
                      </a:r>
                      <a:r>
                        <a:rPr lang="zh-CN" altLang="en-US" sz="2800" i="1" baseline="30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n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＝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______</a:t>
                      </a:r>
                      <a:endParaRPr lang="en-US" altLang="zh-CN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lvl="0" indent="0" eaLnBrk="1" latinLnBrk="0" hangingPunct="1">
                        <a:lnSpc>
                          <a:spcPts val="39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(</a:t>
                      </a:r>
                      <a:r>
                        <a:rPr lang="zh-CN" altLang="en-US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n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为正整数)</a:t>
                      </a:r>
                      <a:endParaRPr lang="zh-CN" altLang="en-US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29" name="文本框 2"/>
          <p:cNvSpPr txBox="1"/>
          <p:nvPr/>
        </p:nvSpPr>
        <p:spPr>
          <a:xfrm>
            <a:off x="8832850" y="2617788"/>
            <a:ext cx="1038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en-US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zh-CN" altLang="en-US" sz="2800" i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30" name="文本框 3"/>
          <p:cNvSpPr txBox="1"/>
          <p:nvPr/>
        </p:nvSpPr>
        <p:spPr>
          <a:xfrm>
            <a:off x="8896033" y="3707448"/>
            <a:ext cx="847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mn</a:t>
            </a:r>
            <a:endParaRPr lang="zh-CN" altLang="en-US" sz="2800" i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31" name="文本框 4"/>
          <p:cNvSpPr txBox="1"/>
          <p:nvPr/>
        </p:nvSpPr>
        <p:spPr>
          <a:xfrm>
            <a:off x="8858250" y="4976813"/>
            <a:ext cx="974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2" name="文本框 5"/>
          <p:cNvSpPr txBox="1"/>
          <p:nvPr/>
        </p:nvSpPr>
        <p:spPr>
          <a:xfrm>
            <a:off x="4122738" y="3060700"/>
            <a:ext cx="11223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不变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133" name="文本框 6"/>
          <p:cNvSpPr txBox="1"/>
          <p:nvPr/>
        </p:nvSpPr>
        <p:spPr>
          <a:xfrm>
            <a:off x="6276975" y="5624513"/>
            <a:ext cx="10175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相乘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134" name="文本框 7"/>
          <p:cNvSpPr txBox="1"/>
          <p:nvPr/>
        </p:nvSpPr>
        <p:spPr>
          <a:xfrm>
            <a:off x="6235700" y="3060700"/>
            <a:ext cx="10588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相加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135" name="文本框 8"/>
          <p:cNvSpPr txBox="1"/>
          <p:nvPr/>
        </p:nvSpPr>
        <p:spPr>
          <a:xfrm>
            <a:off x="6397625" y="3706813"/>
            <a:ext cx="10525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不变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136" name="文本框 9"/>
          <p:cNvSpPr txBox="1"/>
          <p:nvPr/>
        </p:nvSpPr>
        <p:spPr>
          <a:xfrm>
            <a:off x="4883150" y="4124325"/>
            <a:ext cx="1193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相乘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137" name="文本框 10"/>
          <p:cNvSpPr txBox="1"/>
          <p:nvPr/>
        </p:nvSpPr>
        <p:spPr>
          <a:xfrm>
            <a:off x="6516688" y="5187950"/>
            <a:ext cx="1000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乘方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644650" y="162560"/>
            <a:ext cx="2125345" cy="588010"/>
            <a:chOff x="3590568" y="400194"/>
            <a:chExt cx="5213316" cy="1031890"/>
          </a:xfrm>
        </p:grpSpPr>
        <p:grpSp>
          <p:nvGrpSpPr>
            <p:cNvPr id="7" name="组合 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1" name="圆角矩形 3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2" name="圆角矩形 31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33" name="TextBox 19"/>
              <p:cNvSpPr txBox="1"/>
              <p:nvPr/>
            </p:nvSpPr>
            <p:spPr>
              <a:xfrm>
                <a:off x="7752953" y="5433395"/>
                <a:ext cx="278798" cy="2225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4" name="矩形 22"/>
            <p:cNvSpPr/>
            <p:nvPr/>
          </p:nvSpPr>
          <p:spPr>
            <a:xfrm>
              <a:off x="4223116" y="462012"/>
              <a:ext cx="4283494" cy="915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要点梳理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  <p:bldP spid="4132" grpId="0"/>
      <p:bldP spid="4134" grpId="0"/>
      <p:bldP spid="4129" grpId="0"/>
      <p:bldP spid="4135" grpId="0"/>
      <p:bldP spid="4136" grpId="0"/>
      <p:bldP spid="4130" grpId="0"/>
      <p:bldP spid="4137" grpId="0"/>
      <p:bldP spid="4133" grpId="0"/>
      <p:bldP spid="41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5122" name="表格 5121"/>
          <p:cNvGraphicFramePr/>
          <p:nvPr/>
        </p:nvGraphicFramePr>
        <p:xfrm>
          <a:off x="1990725" y="968375"/>
          <a:ext cx="8210550" cy="4365625"/>
        </p:xfrm>
        <a:graphic>
          <a:graphicData uri="http://schemas.openxmlformats.org/drawingml/2006/table">
            <a:tbl>
              <a:tblPr/>
              <a:tblGrid>
                <a:gridCol w="1978025"/>
                <a:gridCol w="3473450"/>
                <a:gridCol w="2759075"/>
              </a:tblGrid>
              <a:tr h="1455738">
                <a:tc>
                  <a:txBody>
                    <a:bodyPr wrap="square"/>
                    <a:p>
                      <a:pPr marL="0" lvl="0" indent="0" algn="ctr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同底数幂的除法</a:t>
                      </a:r>
                      <a:endParaRPr lang="zh-CN" altLang="en-US" sz="280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同底数幂相除，底数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______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，指数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______.</a:t>
                      </a:r>
                      <a:endParaRPr lang="en-US" altLang="zh-CN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a</a:t>
                      </a:r>
                      <a:r>
                        <a:rPr lang="zh-CN" altLang="en-US" sz="2800" i="1" baseline="30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m</a:t>
                      </a:r>
                      <a:r>
                        <a:rPr lang="zh-CN" altLang="en-US" sz="2800" i="1" dirty="0">
                          <a:solidFill>
                            <a:srgbClr val="000000"/>
                          </a:solidFill>
                          <a:ea typeface="黑体" panose="02010609060101010101" charset="-122"/>
                        </a:rPr>
                        <a:t>÷</a:t>
                      </a:r>
                      <a:r>
                        <a:rPr lang="zh-CN" altLang="en-US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a</a:t>
                      </a:r>
                      <a:r>
                        <a:rPr lang="zh-CN" altLang="en-US" sz="2800" i="1" baseline="30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n</a:t>
                      </a:r>
                      <a:r>
                        <a:rPr lang="en-US" altLang="zh-CN" sz="28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=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______</a:t>
                      </a:r>
                      <a:endParaRPr lang="en-US" altLang="zh-CN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lvl="0" indent="0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(</a:t>
                      </a:r>
                      <a:r>
                        <a:rPr lang="en-US" altLang="zh-CN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a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≠0,</a:t>
                      </a:r>
                      <a:r>
                        <a:rPr lang="zh-CN" altLang="en-US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m、n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为正整数，且</a:t>
                      </a:r>
                      <a:r>
                        <a:rPr lang="en-US" altLang="zh-CN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m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＞</a:t>
                      </a:r>
                      <a:r>
                        <a:rPr lang="en-US" altLang="zh-CN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n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)</a:t>
                      </a:r>
                      <a:endParaRPr lang="zh-CN" altLang="en-US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0125">
                <a:tc>
                  <a:txBody>
                    <a:bodyPr wrap="square"/>
                    <a:p>
                      <a:pPr marL="0" lvl="0" indent="0" algn="ctr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零指数幂</a:t>
                      </a:r>
                      <a:endParaRPr lang="zh-CN" altLang="en-US" sz="280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任何不等于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0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的数的零次幂等于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_____.</a:t>
                      </a:r>
                      <a:endParaRPr lang="en-US" altLang="zh-CN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  </a:t>
                      </a:r>
                      <a:r>
                        <a:rPr lang="zh-CN" altLang="en-US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a</a:t>
                      </a:r>
                      <a:r>
                        <a:rPr lang="en-US" altLang="zh-CN" sz="2800" baseline="30000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0</a:t>
                      </a:r>
                      <a:r>
                        <a:rPr lang="en-US" altLang="zh-CN" sz="28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=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____(</a:t>
                      </a:r>
                      <a:r>
                        <a:rPr lang="en-US" altLang="zh-CN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a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≠0)</a:t>
                      </a:r>
                      <a:endParaRPr lang="en-US" altLang="zh-CN" sz="2800" baseline="300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9762">
                <a:tc>
                  <a:txBody>
                    <a:bodyPr wrap="square"/>
                    <a:p>
                      <a:pPr marL="0" lvl="0" indent="0" algn="ctr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负指数幂</a:t>
                      </a:r>
                      <a:endParaRPr lang="zh-CN" altLang="en-US" sz="280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 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任何不等于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0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的数的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-</a:t>
                      </a:r>
                      <a:r>
                        <a:rPr lang="en-US" altLang="zh-CN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p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(</a:t>
                      </a:r>
                      <a:r>
                        <a:rPr lang="en-US" altLang="zh-CN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p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为正整数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)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次幂等于这个数的</a:t>
                      </a:r>
                      <a:r>
                        <a:rPr lang="en-US" altLang="zh-CN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p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次幂的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______.</a:t>
                      </a:r>
                      <a:endParaRPr lang="en-US" altLang="zh-CN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a</a:t>
                      </a:r>
                      <a:r>
                        <a:rPr lang="en-US" altLang="zh-CN" sz="2800" baseline="30000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-</a:t>
                      </a:r>
                      <a:r>
                        <a:rPr lang="en-US" altLang="zh-CN" sz="2800" i="1" baseline="30000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p</a:t>
                      </a:r>
                      <a:r>
                        <a:rPr lang="en-US" altLang="zh-CN" sz="28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=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____(</a:t>
                      </a:r>
                      <a:r>
                        <a:rPr lang="en-US" altLang="zh-CN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a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≠0,</a:t>
                      </a:r>
                      <a:r>
                        <a:rPr lang="en-US" altLang="zh-CN" sz="2800" i="1" dirty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p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为正整数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)</a:t>
                      </a:r>
                      <a:endParaRPr lang="en-US" altLang="zh-CN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40" name="Rectangle 19"/>
          <p:cNvSpPr/>
          <p:nvPr/>
        </p:nvSpPr>
        <p:spPr>
          <a:xfrm>
            <a:off x="4125913" y="1585278"/>
            <a:ext cx="10737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不变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41" name="Rectangle 20"/>
          <p:cNvSpPr/>
          <p:nvPr/>
        </p:nvSpPr>
        <p:spPr>
          <a:xfrm>
            <a:off x="6273800" y="1585278"/>
            <a:ext cx="10737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相减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42" name="文本框 2"/>
          <p:cNvSpPr txBox="1"/>
          <p:nvPr/>
        </p:nvSpPr>
        <p:spPr>
          <a:xfrm>
            <a:off x="8677275" y="925513"/>
            <a:ext cx="9159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m－n</a:t>
            </a:r>
            <a:endParaRPr lang="zh-CN" altLang="en-US" sz="2800" i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43" name="Rectangle 18"/>
          <p:cNvSpPr/>
          <p:nvPr/>
        </p:nvSpPr>
        <p:spPr>
          <a:xfrm>
            <a:off x="4137025" y="4784884"/>
            <a:ext cx="1071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倒数 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44" name="Rectangle 18"/>
          <p:cNvSpPr/>
          <p:nvPr/>
        </p:nvSpPr>
        <p:spPr>
          <a:xfrm>
            <a:off x="5973763" y="2850516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45" name="Rectangle 18"/>
          <p:cNvSpPr/>
          <p:nvPr/>
        </p:nvSpPr>
        <p:spPr>
          <a:xfrm>
            <a:off x="8378825" y="2650491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5146" name="对象 514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267700" y="3476625"/>
          <a:ext cx="515938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28600" imgH="393700" progId="Equation.DSMT4">
                  <p:embed/>
                </p:oleObj>
              </mc:Choice>
              <mc:Fallback>
                <p:oleObj name="" r:id="rId1" imgW="2286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67700" y="3476625"/>
                        <a:ext cx="515938" cy="908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0" grpId="0"/>
      <p:bldP spid="5141" grpId="0"/>
      <p:bldP spid="5142" grpId="0"/>
      <p:bldP spid="5144" grpId="0"/>
      <p:bldP spid="5145" grpId="0"/>
      <p:bldP spid="51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146" name="表格 6145"/>
          <p:cNvGraphicFramePr/>
          <p:nvPr/>
        </p:nvGraphicFramePr>
        <p:xfrm>
          <a:off x="1990725" y="609600"/>
          <a:ext cx="8210550" cy="2632075"/>
        </p:xfrm>
        <a:graphic>
          <a:graphicData uri="http://schemas.openxmlformats.org/drawingml/2006/table">
            <a:tbl>
              <a:tblPr/>
              <a:tblGrid>
                <a:gridCol w="1978025"/>
                <a:gridCol w="6232525"/>
              </a:tblGrid>
              <a:tr h="518160">
                <a:tc>
                  <a:txBody>
                    <a:bodyPr wrap="square"/>
                    <a:p>
                      <a:pPr marL="0" lvl="0" indent="0" algn="ctr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相同点</a:t>
                      </a:r>
                      <a:endParaRPr lang="zh-CN" altLang="en-US" sz="280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运算中的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不变，只对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______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运算</a:t>
                      </a:r>
                      <a:endParaRPr lang="zh-CN" altLang="en-US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3915">
                <a:tc>
                  <a:txBody>
                    <a:bodyPr wrap="square"/>
                    <a:p>
                      <a:pPr marL="0" lvl="0" indent="0" algn="ctr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不同点</a:t>
                      </a:r>
                      <a:endParaRPr lang="zh-CN" altLang="en-US" sz="280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ts val="39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（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1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）同底数幂相乘是指数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______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 </a:t>
                      </a:r>
                      <a:endParaRPr lang="zh-CN" altLang="en-US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lvl="0" indent="0" eaLnBrk="1" latinLnBrk="0" hangingPunct="1">
                        <a:lnSpc>
                          <a:spcPts val="39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（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2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）幂的乘方是指数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______</a:t>
                      </a:r>
                      <a:endParaRPr lang="en-US" altLang="zh-CN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lvl="0" indent="0" eaLnBrk="1" latinLnBrk="0" hangingPunct="1">
                        <a:lnSpc>
                          <a:spcPts val="39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（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3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）积的乘方是每个因式分别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______</a:t>
                      </a:r>
                      <a:endParaRPr lang="en-US" altLang="zh-CN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lvl="0" indent="0" eaLnBrk="1" latinLnBrk="0" hangingPunct="1">
                        <a:lnSpc>
                          <a:spcPts val="39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（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4</a:t>
                      </a:r>
                      <a:r>
                        <a:rPr lang="zh-CN" altLang="en-US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）同底数幂相除是指数</a:t>
                      </a:r>
                      <a:r>
                        <a:rPr lang="en-US" altLang="zh-CN" sz="2800" dirty="0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______</a:t>
                      </a:r>
                      <a:endParaRPr lang="en-US" altLang="zh-CN" sz="2800" dirty="0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57" name="Rectangle 17"/>
          <p:cNvSpPr/>
          <p:nvPr/>
        </p:nvSpPr>
        <p:spPr>
          <a:xfrm>
            <a:off x="5438775" y="591503"/>
            <a:ext cx="10737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底数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8" name="Rectangle 18"/>
          <p:cNvSpPr/>
          <p:nvPr/>
        </p:nvSpPr>
        <p:spPr>
          <a:xfrm>
            <a:off x="8188325" y="574834"/>
            <a:ext cx="1071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指数 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59" name="Rectangle 13"/>
          <p:cNvSpPr/>
          <p:nvPr/>
        </p:nvSpPr>
        <p:spPr>
          <a:xfrm>
            <a:off x="8189913" y="1147922"/>
            <a:ext cx="10737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相加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60" name="Rectangle 14"/>
          <p:cNvSpPr/>
          <p:nvPr/>
        </p:nvSpPr>
        <p:spPr>
          <a:xfrm>
            <a:off x="7466013" y="1666240"/>
            <a:ext cx="10737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相乘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61" name="Rectangle 15"/>
          <p:cNvSpPr/>
          <p:nvPr/>
        </p:nvSpPr>
        <p:spPr>
          <a:xfrm>
            <a:off x="8916988" y="2183766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乘方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62" name="Rectangle 16"/>
          <p:cNvSpPr/>
          <p:nvPr/>
        </p:nvSpPr>
        <p:spPr>
          <a:xfrm>
            <a:off x="8139113" y="2702084"/>
            <a:ext cx="1071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相减 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63" name="文本框 5"/>
          <p:cNvSpPr txBox="1"/>
          <p:nvPr/>
        </p:nvSpPr>
        <p:spPr>
          <a:xfrm>
            <a:off x="1827213" y="3486150"/>
            <a:ext cx="84582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注意：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(1)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其中的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代表的不仅可以是单独的数、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    单独的字母，还可以是一个任意的代数式；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 (2)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这几个法则容易混淆，计算时必须先搞清楚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    该不该用法则、该用哪个法则．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6158" grpId="0"/>
      <p:bldP spid="6159" grpId="0"/>
      <p:bldP spid="6160" grpId="0"/>
      <p:bldP spid="6161" grpId="0"/>
      <p:bldP spid="6162" grpId="0"/>
      <p:bldP spid="61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Rectangle 8"/>
          <p:cNvSpPr/>
          <p:nvPr/>
        </p:nvSpPr>
        <p:spPr>
          <a:xfrm>
            <a:off x="1644650" y="485140"/>
            <a:ext cx="89477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．整式的乘法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(1)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单项式与单项式相乘，把它们的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　 　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800" u="sng" dirty="0">
                <a:latin typeface="黑体" panose="02010609060101010101" charset="-122"/>
                <a:ea typeface="黑体" panose="02010609060101010101" charset="-122"/>
              </a:rPr>
              <a:t>___  </a:t>
            </a:r>
            <a:r>
              <a:rPr lang="en-US" altLang="zh-CN" sz="2800" u="sng" dirty="0">
                <a:latin typeface="黑体" panose="02010609060101010101" charset="-122"/>
                <a:ea typeface="黑体" panose="02010609060101010101" charset="-122"/>
              </a:rPr>
              <a:t>______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　</a:t>
            </a:r>
            <a:endParaRPr lang="zh-CN" altLang="en-US" sz="2800" u="sng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分别相乘，其余字母连同它们的指数作为积的一个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     </a:t>
            </a:r>
            <a:endParaRPr lang="zh-CN" altLang="en-US" sz="2800" u="sng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　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(2)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单项式与多项式相乘，用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　　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去乘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　　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每一项，再把的积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　  　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(3)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多项式与多项式相乘，先用一个多项式的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</a:t>
            </a:r>
            <a:endParaRPr lang="en-US" altLang="zh-CN" sz="2800" u="sng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乘另一个多项式的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　    　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，再把所得的积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　</a:t>
            </a:r>
            <a:r>
              <a:rPr lang="en-US" altLang="zh-CN" sz="2800" u="sng" dirty="0">
                <a:latin typeface="黑体" panose="02010609060101010101" charset="-122"/>
                <a:ea typeface="黑体" panose="02010609060101010101" charset="-122"/>
              </a:rPr>
              <a:t>_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1" name="Rectangle 9"/>
          <p:cNvSpPr/>
          <p:nvPr/>
        </p:nvSpPr>
        <p:spPr>
          <a:xfrm>
            <a:off x="7224713" y="126365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系数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2" name="Rectangle 10"/>
          <p:cNvSpPr/>
          <p:nvPr/>
        </p:nvSpPr>
        <p:spPr>
          <a:xfrm>
            <a:off x="8254683" y="1248410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相同字母的幂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3" name="Rectangle 11"/>
          <p:cNvSpPr/>
          <p:nvPr/>
        </p:nvSpPr>
        <p:spPr>
          <a:xfrm>
            <a:off x="1857693" y="257016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因式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4" name="Rectangle 12"/>
          <p:cNvSpPr/>
          <p:nvPr/>
        </p:nvSpPr>
        <p:spPr>
          <a:xfrm>
            <a:off x="6288088" y="3216275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单项式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5" name="Rectangle 13"/>
          <p:cNvSpPr/>
          <p:nvPr/>
        </p:nvSpPr>
        <p:spPr>
          <a:xfrm>
            <a:off x="8318500" y="3216275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多项式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6" name="Rectangle 14"/>
          <p:cNvSpPr/>
          <p:nvPr/>
        </p:nvSpPr>
        <p:spPr>
          <a:xfrm>
            <a:off x="5146675" y="384968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相加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7" name="Rectangle 15"/>
          <p:cNvSpPr/>
          <p:nvPr/>
        </p:nvSpPr>
        <p:spPr>
          <a:xfrm>
            <a:off x="5200650" y="5135563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每一项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8" name="Rectangle 16"/>
          <p:cNvSpPr/>
          <p:nvPr/>
        </p:nvSpPr>
        <p:spPr>
          <a:xfrm>
            <a:off x="8669338" y="4470400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每一项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9" name="Rectangle 17"/>
          <p:cNvSpPr/>
          <p:nvPr/>
        </p:nvSpPr>
        <p:spPr>
          <a:xfrm>
            <a:off x="9026525" y="513080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相加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charRg st="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charRg st="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42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0">
                                            <p:txEl>
                                              <p:charRg st="42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0">
                                            <p:txEl>
                                              <p:charRg st="42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78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0">
                                            <p:txEl>
                                              <p:charRg st="78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0">
                                            <p:txEl>
                                              <p:charRg st="78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7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7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84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70">
                                            <p:txEl>
                                              <p:charRg st="84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0">
                                            <p:txEl>
                                              <p:charRg st="84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114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70">
                                            <p:txEl>
                                              <p:charRg st="114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170">
                                            <p:txEl>
                                              <p:charRg st="114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17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17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1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131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70">
                                            <p:txEl>
                                              <p:charRg st="131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70">
                                            <p:txEl>
                                              <p:charRg st="131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161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170">
                                            <p:txEl>
                                              <p:charRg st="161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170">
                                            <p:txEl>
                                              <p:charRg st="161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717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17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8" name="Rectangle 8"/>
          <p:cNvSpPr/>
          <p:nvPr/>
        </p:nvSpPr>
        <p:spPr>
          <a:xfrm>
            <a:off x="1774825" y="440691"/>
            <a:ext cx="2138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．乘法公式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8199" name="表格 8198"/>
          <p:cNvGraphicFramePr/>
          <p:nvPr/>
        </p:nvGraphicFramePr>
        <p:xfrm>
          <a:off x="1838325" y="1079500"/>
          <a:ext cx="8434070" cy="5099050"/>
        </p:xfrm>
        <a:graphic>
          <a:graphicData uri="http://schemas.openxmlformats.org/drawingml/2006/table">
            <a:tbl>
              <a:tblPr/>
              <a:tblGrid>
                <a:gridCol w="1155700"/>
                <a:gridCol w="3844290"/>
                <a:gridCol w="3434080"/>
              </a:tblGrid>
              <a:tr h="944563">
                <a:tc>
                  <a:txBody>
                    <a:bodyPr wrap="square"/>
                    <a:p>
                      <a:pPr marL="0" lvl="0" indent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公式名称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两数和乘以这两数的差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两数和</a:t>
                      </a:r>
                      <a:r>
                        <a:rPr lang="en-US" altLang="zh-CN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(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差</a:t>
                      </a:r>
                      <a:r>
                        <a:rPr lang="en-US" altLang="zh-CN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)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的平方</a:t>
                      </a:r>
                      <a:endParaRPr lang="zh-CN" altLang="en-US" sz="2800" dirty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4150">
                <a:tc>
                  <a:txBody>
                    <a:bodyPr wrap="square"/>
                    <a:p>
                      <a:pPr marL="0" lvl="0" indent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文字表示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两数和与这两数差的积，等于这两数的平方差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两数和</a:t>
                      </a:r>
                      <a:r>
                        <a:rPr lang="en-US" altLang="zh-CN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(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差</a:t>
                      </a:r>
                      <a:r>
                        <a:rPr lang="en-US" altLang="zh-CN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)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的平方，等于这两数的</a:t>
                      </a:r>
                      <a:r>
                        <a:rPr lang="en-US" altLang="zh-CN" sz="280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______</a:t>
                      </a:r>
                      <a:r>
                        <a:rPr lang="zh-CN" altLang="en-US" sz="280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　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加上</a:t>
                      </a:r>
                      <a:r>
                        <a:rPr lang="en-US" altLang="zh-CN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(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减去</a:t>
                      </a:r>
                      <a:r>
                        <a:rPr lang="en-US" altLang="zh-CN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)</a:t>
                      </a:r>
                      <a:r>
                        <a:rPr lang="en-US" altLang="zh-CN" sz="280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________</a:t>
                      </a:r>
                      <a:r>
                        <a:rPr lang="zh-CN" altLang="en-US" sz="280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　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的</a:t>
                      </a:r>
                      <a:r>
                        <a:rPr lang="en-US" altLang="zh-CN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2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倍</a:t>
                      </a:r>
                      <a:endParaRPr lang="zh-CN" altLang="en-US" sz="2800" dirty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0337">
                <a:tc>
                  <a:txBody>
                    <a:bodyPr wrap="square"/>
                    <a:p>
                      <a:pPr marL="0" lvl="0" indent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式子表示</a:t>
                      </a:r>
                      <a:endParaRPr lang="zh-CN" altLang="en-US" sz="2800" b="1">
                        <a:latin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(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a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＋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b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)(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a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－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b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)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＝_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______</a:t>
                      </a:r>
                      <a:endParaRPr lang="en-US" altLang="zh-CN" sz="2800" dirty="0">
                        <a:latin typeface="Times New Roman" panose="02020603050405020304" pitchFamily="18" charset="0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(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a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±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b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)</a:t>
                      </a:r>
                      <a:r>
                        <a:rPr lang="en-US" altLang="zh-CN" sz="2800" baseline="30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2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＝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_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__________</a:t>
                      </a:r>
                      <a:endParaRPr lang="en-US" altLang="zh-CN" sz="2800" b="1" dirty="0">
                        <a:latin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17" name="Rectangle 53"/>
          <p:cNvSpPr/>
          <p:nvPr/>
        </p:nvSpPr>
        <p:spPr>
          <a:xfrm>
            <a:off x="9021763" y="2830513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平方和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18" name="Rectangle 56"/>
          <p:cNvSpPr/>
          <p:nvPr/>
        </p:nvSpPr>
        <p:spPr>
          <a:xfrm>
            <a:off x="8666163" y="351155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这两数积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19" name="文本框 1"/>
          <p:cNvSpPr txBox="1"/>
          <p:nvPr/>
        </p:nvSpPr>
        <p:spPr>
          <a:xfrm>
            <a:off x="5408613" y="5149850"/>
            <a:ext cx="1189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20" name="文本框 2"/>
          <p:cNvSpPr txBox="1"/>
          <p:nvPr/>
        </p:nvSpPr>
        <p:spPr>
          <a:xfrm>
            <a:off x="6908165" y="5428298"/>
            <a:ext cx="21796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±2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1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1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219" grpId="0"/>
      <p:bldP spid="82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9222" name="表格 9221"/>
          <p:cNvGraphicFramePr/>
          <p:nvPr/>
        </p:nvGraphicFramePr>
        <p:xfrm>
          <a:off x="1632585" y="477203"/>
          <a:ext cx="8862695" cy="5675630"/>
        </p:xfrm>
        <a:graphic>
          <a:graphicData uri="http://schemas.openxmlformats.org/drawingml/2006/table">
            <a:tbl>
              <a:tblPr/>
              <a:tblGrid>
                <a:gridCol w="1162050"/>
                <a:gridCol w="3954145"/>
                <a:gridCol w="3746500"/>
              </a:tblGrid>
              <a:tr h="4183380">
                <a:tc>
                  <a:txBody>
                    <a:bodyPr wrap="square"/>
                    <a:p>
                      <a:pPr marL="0" lvl="0" indent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结构特点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(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a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＋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b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)(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a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－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b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)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＝</a:t>
                      </a:r>
                      <a:r>
                        <a:rPr lang="zh-CN" altLang="en-US" sz="2800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a</a:t>
                      </a:r>
                      <a:r>
                        <a:rPr lang="zh-CN" altLang="en-US" sz="2800" baseline="30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2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－</a:t>
                      </a:r>
                      <a:r>
                        <a:rPr lang="zh-CN" altLang="en-US" sz="2800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b</a:t>
                      </a:r>
                      <a:r>
                        <a:rPr lang="zh-CN" altLang="en-US" sz="2800" baseline="30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2</a:t>
                      </a:r>
                      <a:endParaRPr lang="zh-CN" altLang="en-US" sz="2800" baseline="30000" dirty="0">
                        <a:latin typeface="Times New Roman" panose="02020603050405020304" pitchFamily="18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lvl="0" indent="0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①左边是两个</a:t>
                      </a:r>
                      <a:r>
                        <a:rPr lang="zh-CN" altLang="en-US" sz="280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　　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项式相乘，这两个二项式中有一项</a:t>
                      </a:r>
                      <a:r>
                        <a:rPr lang="zh-CN" altLang="en-US" sz="280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　      　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，另一项</a:t>
                      </a:r>
                      <a:r>
                        <a:rPr lang="zh-CN" altLang="en-US" sz="280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           　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； ②右边是</a:t>
                      </a:r>
                      <a:r>
                        <a:rPr lang="zh-CN" altLang="en-US" sz="280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　　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项式，是乘式中两项的</a:t>
                      </a:r>
                      <a:r>
                        <a:rPr lang="zh-CN" altLang="en-US" sz="280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　   　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，即相同项的平方与相反项的平方的差</a:t>
                      </a:r>
                      <a:r>
                        <a:rPr lang="en-US" altLang="zh-CN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.</a:t>
                      </a:r>
                      <a:endParaRPr lang="en-US" altLang="zh-CN" sz="2800" dirty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ts val="37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(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a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±</a:t>
                      </a:r>
                      <a:r>
                        <a:rPr lang="en-US" altLang="zh-CN" sz="2800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b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)</a:t>
                      </a:r>
                      <a:r>
                        <a:rPr lang="en-US" altLang="zh-CN" sz="2800" baseline="30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2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＝</a:t>
                      </a:r>
                      <a:r>
                        <a:rPr lang="zh-CN" altLang="en-US" sz="2800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a</a:t>
                      </a:r>
                      <a:r>
                        <a:rPr lang="zh-CN" altLang="en-US" sz="2800" baseline="30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2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±2</a:t>
                      </a:r>
                      <a:r>
                        <a:rPr lang="zh-CN" altLang="en-US" sz="2800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ab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＋</a:t>
                      </a:r>
                      <a:r>
                        <a:rPr lang="zh-CN" altLang="en-US" sz="2800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b</a:t>
                      </a:r>
                      <a:r>
                        <a:rPr lang="zh-CN" altLang="en-US" sz="2800" baseline="30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2</a:t>
                      </a:r>
                      <a:endParaRPr lang="zh-CN" altLang="en-US" sz="2800" b="1" baseline="30000" dirty="0">
                        <a:latin typeface="Times New Roman" panose="02020603050405020304" pitchFamily="18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lvl="0" indent="0" eaLnBrk="1" latinLnBrk="0" hangingPunct="1">
                        <a:lnSpc>
                          <a:spcPts val="37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①左边是一个</a:t>
                      </a:r>
                      <a:r>
                        <a:rPr lang="zh-CN" altLang="en-US" sz="280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　　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项式的和</a:t>
                      </a:r>
                      <a:r>
                        <a:rPr lang="en-US" altLang="zh-CN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(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或差</a:t>
                      </a:r>
                      <a:r>
                        <a:rPr lang="en-US" altLang="zh-CN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)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的</a:t>
                      </a:r>
                      <a:r>
                        <a:rPr lang="zh-CN" altLang="en-US" sz="280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　   　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；②右边是</a:t>
                      </a:r>
                      <a:r>
                        <a:rPr lang="zh-CN" altLang="en-US" sz="280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　　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项式，是左边二项式中两项的</a:t>
                      </a:r>
                      <a:r>
                        <a:rPr lang="zh-CN" altLang="en-US" sz="280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     　</a:t>
                      </a:r>
                      <a:r>
                        <a:rPr lang="en-US" altLang="zh-CN" sz="280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_______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，再</a:t>
                      </a:r>
                      <a:r>
                        <a:rPr lang="zh-CN" altLang="en-US" sz="280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     </a:t>
                      </a:r>
                      <a:r>
                        <a:rPr lang="en-US" altLang="zh-CN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(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或减去</a:t>
                      </a:r>
                      <a:r>
                        <a:rPr lang="en-US" altLang="zh-CN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)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它们</a:t>
                      </a:r>
                      <a:r>
                        <a:rPr lang="zh-CN" altLang="en-US" sz="280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　　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的</a:t>
                      </a:r>
                      <a:r>
                        <a:rPr lang="en-US" altLang="zh-CN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2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倍</a:t>
                      </a:r>
                      <a:r>
                        <a:rPr lang="en-US" altLang="zh-CN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.</a:t>
                      </a:r>
                      <a:endParaRPr lang="en-US" altLang="zh-CN" sz="2800" dirty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0">
                <a:tc>
                  <a:txBody>
                    <a:bodyPr wrap="square"/>
                    <a:p>
                      <a:pPr marL="0" lvl="0" indent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顺口溜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和差积，平方差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latinLnBrk="0" hangingPunct="1">
                        <a:lnSpc>
                          <a:spcPts val="3575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首平方，尾平方，首尾</a:t>
                      </a:r>
                      <a:r>
                        <a:rPr lang="en-US" altLang="zh-CN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_</a:t>
                      </a:r>
                      <a:r>
                        <a:rPr lang="zh-CN" altLang="en-US" sz="2800" u="sng" dirty="0">
                          <a:latin typeface="黑体" panose="02010609060101010101" charset="-122"/>
                          <a:ea typeface="黑体" panose="02010609060101010101" charset="-122"/>
                        </a:rPr>
                        <a:t>　 </a:t>
                      </a:r>
                      <a:r>
                        <a:rPr lang="zh-CN" altLang="en-US" sz="2800" dirty="0">
                          <a:latin typeface="黑体" panose="02010609060101010101" charset="-122"/>
                          <a:ea typeface="黑体" panose="02010609060101010101" charset="-122"/>
                        </a:rPr>
                        <a:t>倍中间放，加减看前方，同加异减</a:t>
                      </a:r>
                      <a:endParaRPr lang="zh-CN" altLang="en-US" sz="2800" dirty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36" name="Rectangle 75"/>
          <p:cNvSpPr/>
          <p:nvPr/>
        </p:nvSpPr>
        <p:spPr>
          <a:xfrm>
            <a:off x="5097463" y="91122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37" name="Rectangle 78"/>
          <p:cNvSpPr/>
          <p:nvPr/>
        </p:nvSpPr>
        <p:spPr>
          <a:xfrm>
            <a:off x="4030663" y="180975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完全相同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38" name="Rectangle 81"/>
          <p:cNvSpPr/>
          <p:nvPr/>
        </p:nvSpPr>
        <p:spPr>
          <a:xfrm>
            <a:off x="3754438" y="2265363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互为相反数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39" name="Rectangle 82"/>
          <p:cNvSpPr/>
          <p:nvPr/>
        </p:nvSpPr>
        <p:spPr>
          <a:xfrm>
            <a:off x="4397375" y="274955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二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40" name="Rectangle 85"/>
          <p:cNvSpPr/>
          <p:nvPr/>
        </p:nvSpPr>
        <p:spPr>
          <a:xfrm>
            <a:off x="4935538" y="3167063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平方差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41" name="Rectangle 86"/>
          <p:cNvSpPr/>
          <p:nvPr/>
        </p:nvSpPr>
        <p:spPr>
          <a:xfrm>
            <a:off x="9086850" y="1357313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二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42" name="Rectangle 87"/>
          <p:cNvSpPr/>
          <p:nvPr/>
        </p:nvSpPr>
        <p:spPr>
          <a:xfrm>
            <a:off x="9086850" y="1803400"/>
            <a:ext cx="1019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平方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43" name="Rectangle 88"/>
          <p:cNvSpPr/>
          <p:nvPr/>
        </p:nvSpPr>
        <p:spPr>
          <a:xfrm>
            <a:off x="8350250" y="230822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44" name="Rectangle 89"/>
          <p:cNvSpPr/>
          <p:nvPr/>
        </p:nvSpPr>
        <p:spPr>
          <a:xfrm>
            <a:off x="6846888" y="3271838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平方和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45" name="Rectangle 90"/>
          <p:cNvSpPr/>
          <p:nvPr/>
        </p:nvSpPr>
        <p:spPr>
          <a:xfrm>
            <a:off x="8802688" y="3271838"/>
            <a:ext cx="1035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加上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46" name="Rectangle 91"/>
          <p:cNvSpPr/>
          <p:nvPr/>
        </p:nvSpPr>
        <p:spPr>
          <a:xfrm>
            <a:off x="8548688" y="3735388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积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47" name="Rectangle 92"/>
          <p:cNvSpPr/>
          <p:nvPr/>
        </p:nvSpPr>
        <p:spPr>
          <a:xfrm>
            <a:off x="6981825" y="5130800"/>
            <a:ext cx="4873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3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3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3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3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24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24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2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24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24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1" grpId="0"/>
      <p:bldP spid="9243" grpId="0"/>
      <p:bldP spid="9246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4224</Words>
  <Application>WPS 演示</Application>
  <PresentationFormat>自定义</PresentationFormat>
  <Paragraphs>476</Paragraphs>
  <Slides>29</Slides>
  <Notes>26</Notes>
  <HiddenSlides>0</HiddenSlides>
  <MMClips>1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12</vt:i4>
      </vt:variant>
      <vt:variant>
        <vt:lpstr>幻灯片标题</vt:lpstr>
      </vt:variant>
      <vt:variant>
        <vt:i4>29</vt:i4>
      </vt:variant>
    </vt:vector>
  </HeadingPairs>
  <TitlesOfParts>
    <vt:vector size="54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造字工房悦黑（非商用）常规体</vt:lpstr>
      <vt:lpstr>Calibri</vt:lpstr>
      <vt:lpstr>Times New Roman</vt:lpstr>
      <vt:lpstr>Arial Unicode MS</vt:lpstr>
      <vt:lpstr>仿宋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110</cp:revision>
  <dcterms:created xsi:type="dcterms:W3CDTF">2015-10-07T07:18:00Z</dcterms:created>
  <dcterms:modified xsi:type="dcterms:W3CDTF">2025-02-07T01:22:27Z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A814FD39AB3646FB8704B49D6C0DB4CE</vt:lpwstr>
  </property>
</Properties>
</file>