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299" r:id="rId10"/>
    <p:sldId id="381" r:id="rId11"/>
    <p:sldId id="382" r:id="rId12"/>
    <p:sldId id="383" r:id="rId13"/>
    <p:sldId id="357" r:id="rId14"/>
    <p:sldId id="385" r:id="rId15"/>
    <p:sldId id="384" r:id="rId16"/>
    <p:sldId id="386" r:id="rId17"/>
    <p:sldId id="387" r:id="rId18"/>
    <p:sldId id="388" r:id="rId19"/>
    <p:sldId id="389" r:id="rId20"/>
    <p:sldId id="400" r:id="rId21"/>
    <p:sldId id="401" r:id="rId22"/>
    <p:sldId id="402" r:id="rId23"/>
    <p:sldId id="403" r:id="rId24"/>
    <p:sldId id="404" r:id="rId25"/>
    <p:sldId id="316" r:id="rId26"/>
    <p:sldId id="359" r:id="rId27"/>
    <p:sldId id="405" r:id="rId28"/>
    <p:sldId id="390" r:id="rId29"/>
    <p:sldId id="391" r:id="rId30"/>
    <p:sldId id="318" r:id="rId31"/>
    <p:sldId id="26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1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231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3" name="Text Box 4"/>
          <p:cNvSpPr txBox="1"/>
          <p:nvPr/>
        </p:nvSpPr>
        <p:spPr>
          <a:xfrm>
            <a:off x="1524000" y="1455103"/>
            <a:ext cx="9109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第九章</a:t>
            </a:r>
            <a:r>
              <a:rPr lang="en-US" altLang="zh-CN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因式分解</a:t>
            </a:r>
            <a:endParaRPr lang="zh-CN" altLang="en-US" sz="60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3849688" y="2853214"/>
            <a:ext cx="4754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.2 </a:t>
            </a: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提公因式法</a:t>
            </a:r>
            <a:endParaRPr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2566988" y="1704975"/>
            <a:ext cx="64865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写出下列多项式的公因式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x-x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19" name="圆角矩形 31"/>
          <p:cNvSpPr/>
          <p:nvPr/>
        </p:nvSpPr>
        <p:spPr>
          <a:xfrm>
            <a:off x="2401570" y="838200"/>
            <a:ext cx="1358900" cy="52863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0" name="文本框 2"/>
          <p:cNvSpPr txBox="1"/>
          <p:nvPr/>
        </p:nvSpPr>
        <p:spPr>
          <a:xfrm>
            <a:off x="6711950" y="2565400"/>
            <a:ext cx="34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221" name="文本框 3"/>
          <p:cNvSpPr txBox="1"/>
          <p:nvPr/>
        </p:nvSpPr>
        <p:spPr>
          <a:xfrm>
            <a:off x="6711950" y="309086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2" name="文本框 4"/>
          <p:cNvSpPr txBox="1"/>
          <p:nvPr/>
        </p:nvSpPr>
        <p:spPr>
          <a:xfrm>
            <a:off x="6711950" y="388620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3" name="文本框 5"/>
          <p:cNvSpPr txBox="1"/>
          <p:nvPr/>
        </p:nvSpPr>
        <p:spPr>
          <a:xfrm>
            <a:off x="6731000" y="447833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ldLvl="0" animBg="1"/>
      <p:bldP spid="9220" grpId="0"/>
      <p:bldP spid="9221" grpId="0"/>
      <p:bldP spid="9222" grpId="0"/>
      <p:bldP spid="92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614805" y="10287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0246" name="文本框 6151"/>
          <p:cNvSpPr txBox="1"/>
          <p:nvPr/>
        </p:nvSpPr>
        <p:spPr>
          <a:xfrm>
            <a:off x="1984693" y="876369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提公因式法分解因式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248" name="TextBox 3"/>
          <p:cNvSpPr txBox="1"/>
          <p:nvPr/>
        </p:nvSpPr>
        <p:spPr>
          <a:xfrm>
            <a:off x="2078038" y="1414145"/>
            <a:ext cx="83073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问题：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    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 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  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提示，逆用乘法分配律）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9" name="圆角矩形 31"/>
          <p:cNvSpPr/>
          <p:nvPr/>
        </p:nvSpPr>
        <p:spPr>
          <a:xfrm>
            <a:off x="2211388" y="3629025"/>
            <a:ext cx="1871662" cy="5588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概念学习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50" name="圆角矩形 6383"/>
          <p:cNvSpPr/>
          <p:nvPr/>
        </p:nvSpPr>
        <p:spPr>
          <a:xfrm>
            <a:off x="2211388" y="4446588"/>
            <a:ext cx="7848600" cy="194151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Text Box 5"/>
          <p:cNvSpPr txBox="1"/>
          <p:nvPr/>
        </p:nvSpPr>
        <p:spPr>
          <a:xfrm>
            <a:off x="2354263" y="4342765"/>
            <a:ext cx="75438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逆用乘法对加法的分配律，可以把公因式写在括号外边，作为积的一个因式，这种将多项式分解因式的方法，叫做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提公因式法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52" name="文本框 2"/>
          <p:cNvSpPr txBox="1"/>
          <p:nvPr/>
        </p:nvSpPr>
        <p:spPr>
          <a:xfrm>
            <a:off x="5295900" y="1599883"/>
            <a:ext cx="12757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53" name="文本框 3"/>
          <p:cNvSpPr txBox="1"/>
          <p:nvPr/>
        </p:nvSpPr>
        <p:spPr>
          <a:xfrm>
            <a:off x="5102225" y="2231708"/>
            <a:ext cx="1012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51" grpId="0"/>
      <p:bldP spid="10252" grpId="0"/>
      <p:bldP spid="10253" grpId="0"/>
      <p:bldP spid="102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Box 3"/>
          <p:cNvSpPr txBox="1"/>
          <p:nvPr/>
        </p:nvSpPr>
        <p:spPr>
          <a:xfrm>
            <a:off x="1790700" y="228283"/>
            <a:ext cx="88169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以下是三名同学对多项式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分解因式的结果：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= 2(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=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=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+2).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第几位同学的结果是正确的？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67" name="圆角矩形标注 4115"/>
          <p:cNvSpPr/>
          <p:nvPr/>
        </p:nvSpPr>
        <p:spPr>
          <a:xfrm flipH="1" flipV="1">
            <a:off x="6799263" y="2461578"/>
            <a:ext cx="2374900" cy="2160587"/>
          </a:xfrm>
          <a:prstGeom prst="wedgeRoundRectCallout">
            <a:avLst>
              <a:gd name="adj1" fmla="val -45792"/>
              <a:gd name="adj2" fmla="val -6947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p>
            <a:pPr eaLnBrk="0" hangingPunct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用提公因式法分解因式应注意哪些问题呢？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8" name="图片 4116" descr="新男孩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18550" y="4350703"/>
            <a:ext cx="1733550" cy="207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圆角矩形标注 4106"/>
          <p:cNvSpPr/>
          <p:nvPr/>
        </p:nvSpPr>
        <p:spPr>
          <a:xfrm flipH="1" flipV="1">
            <a:off x="3652838" y="3052128"/>
            <a:ext cx="2855912" cy="1905000"/>
          </a:xfrm>
          <a:prstGeom prst="wedgeRoundRectCallout">
            <a:avLst>
              <a:gd name="adj1" fmla="val 79463"/>
              <a:gd name="adj2" fmla="val -4893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p>
            <a:pPr eaLnBrk="0" hangingPunct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做乘法运算来检验，易得第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位同学的结果是正确的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1270" name="图片 4110" descr="新女孩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03388" y="4423728"/>
            <a:ext cx="1322387" cy="187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2"/>
          <p:cNvSpPr/>
          <p:nvPr/>
        </p:nvSpPr>
        <p:spPr>
          <a:xfrm>
            <a:off x="3571875" y="5464810"/>
            <a:ext cx="3536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提公因式要应提尽提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9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3" name="Rectangle 2"/>
          <p:cNvSpPr txBox="1">
            <a:spLocks noRot="1"/>
          </p:cNvSpPr>
          <p:nvPr/>
        </p:nvSpPr>
        <p:spPr>
          <a:xfrm>
            <a:off x="2568575" y="1625283"/>
            <a:ext cx="4176713" cy="5095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defTabSz="914400" eaLnBrk="0" hangingPunct="0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8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Text Box 17"/>
          <p:cNvSpPr txBox="1"/>
          <p:nvPr/>
        </p:nvSpPr>
        <p:spPr>
          <a:xfrm>
            <a:off x="1760538" y="1079183"/>
            <a:ext cx="7956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把下列各式分解因式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2295" name="对象 12294"/>
          <p:cNvGraphicFramePr/>
          <p:nvPr/>
        </p:nvGraphicFramePr>
        <p:xfrm>
          <a:off x="5978525" y="441928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14935" imgH="216535" progId="Equations">
                  <p:embed/>
                </p:oleObj>
              </mc:Choice>
              <mc:Fallback>
                <p:oleObj name="" r:id="rId1" imgW="114935" imgH="216535" progId="Equations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78525" y="4419283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 Box 49"/>
          <p:cNvSpPr txBox="1"/>
          <p:nvPr/>
        </p:nvSpPr>
        <p:spPr>
          <a:xfrm>
            <a:off x="1603375" y="2709545"/>
            <a:ext cx="8985250" cy="2287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7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分析：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提公因式法步骤（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分两步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7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第一步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找出公因式； 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7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第二步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提取公因式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，即将多项式化为两个因式的乘积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7" name="Rectangle 50"/>
          <p:cNvSpPr/>
          <p:nvPr/>
        </p:nvSpPr>
        <p:spPr>
          <a:xfrm>
            <a:off x="2566988" y="2190433"/>
            <a:ext cx="31534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- 3(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2298" name="组合 2"/>
          <p:cNvGrpSpPr/>
          <p:nvPr/>
        </p:nvGrpSpPr>
        <p:grpSpPr>
          <a:xfrm>
            <a:off x="7067550" y="678498"/>
            <a:ext cx="3575685" cy="1999297"/>
            <a:chOff x="0" y="0"/>
            <a:chExt cx="5631" cy="314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2299" name="云形标注 1"/>
            <p:cNvSpPr/>
            <p:nvPr/>
          </p:nvSpPr>
          <p:spPr>
            <a:xfrm>
              <a:off x="0" y="0"/>
              <a:ext cx="5566" cy="3149"/>
            </a:xfrm>
            <a:prstGeom prst="cloudCallout">
              <a:avLst>
                <a:gd name="adj1" fmla="val -81117"/>
                <a:gd name="adj2" fmla="val 36088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Rectangle 51"/>
            <p:cNvSpPr/>
            <p:nvPr/>
          </p:nvSpPr>
          <p:spPr>
            <a:xfrm>
              <a:off x="356" y="516"/>
              <a:ext cx="5275" cy="2061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rPr>
                <a:t>公因式</a:t>
              </a:r>
              <a:r>
                <a:rPr lang="zh-CN" altLang="en-US" sz="2400" dirty="0">
                  <a:solidFill>
                    <a:schemeClr val="tx1"/>
                  </a:solidFill>
                  <a:latin typeface="Comic Sans MS" panose="030F0702030302020204" pitchFamily="2" charset="0"/>
                  <a:ea typeface="黑体" panose="02010609060101010101" charset="-122"/>
                </a:rPr>
                <a:t>既可以是一个单项式的形式，也可以是一个多项式的形式</a:t>
              </a:r>
              <a:r>
                <a:rPr lang="en-US" altLang="zh-CN" sz="2400" dirty="0">
                  <a:solidFill>
                    <a:schemeClr val="tx1"/>
                  </a:solidFill>
                  <a:latin typeface="Comic Sans MS" panose="030F0702030302020204" pitchFamily="2" charset="0"/>
                  <a:ea typeface="黑体" panose="02010609060101010101" charset="-122"/>
                </a:rPr>
                <a:t>.</a:t>
              </a:r>
              <a:endParaRPr lang="en-US" altLang="zh-CN" sz="2400" dirty="0">
                <a:solidFill>
                  <a:schemeClr val="tx1"/>
                </a:solidFill>
                <a:latin typeface="Comic Sans MS" panose="030F0702030302020204" pitchFamily="2" charset="0"/>
                <a:ea typeface="黑体" panose="02010609060101010101" charset="-122"/>
              </a:endParaRPr>
            </a:p>
          </p:txBody>
        </p:sp>
      </p:grpSp>
      <p:sp>
        <p:nvSpPr>
          <p:cNvPr id="12301" name="Rectangle 52"/>
          <p:cNvSpPr/>
          <p:nvPr/>
        </p:nvSpPr>
        <p:spPr>
          <a:xfrm>
            <a:off x="2071688" y="5390833"/>
            <a:ext cx="7793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整体思想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是数学中一种重要而且常用的思想方法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bldLvl="0" animBg="1"/>
      <p:bldP spid="123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2"/>
          <p:cNvSpPr txBox="1">
            <a:spLocks noRot="1"/>
          </p:cNvSpPr>
          <p:nvPr/>
        </p:nvSpPr>
        <p:spPr>
          <a:xfrm>
            <a:off x="2063750" y="528638"/>
            <a:ext cx="4176713" cy="1806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+ 12ab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·2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云形标注 17"/>
          <p:cNvSpPr/>
          <p:nvPr/>
        </p:nvSpPr>
        <p:spPr>
          <a:xfrm>
            <a:off x="6115685" y="528638"/>
            <a:ext cx="4321175" cy="1800225"/>
          </a:xfrm>
          <a:prstGeom prst="cloudCallout">
            <a:avLst>
              <a:gd name="adj1" fmla="val -63926"/>
              <a:gd name="adj2" fmla="val 47986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如果提出公因式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另一个因式是否还有公因式？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6" name="TextBox 26"/>
          <p:cNvSpPr txBox="1"/>
          <p:nvPr/>
        </p:nvSpPr>
        <p:spPr>
          <a:xfrm>
            <a:off x="2063750" y="2790825"/>
            <a:ext cx="4241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另一个因式将是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7" name="TextBox 27"/>
          <p:cNvSpPr txBox="1"/>
          <p:nvPr/>
        </p:nvSpPr>
        <p:spPr>
          <a:xfrm>
            <a:off x="6223000" y="2790825"/>
            <a:ext cx="2938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它还有公因式是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8" name="Text Box 1028"/>
          <p:cNvSpPr txBox="1"/>
          <p:nvPr/>
        </p:nvSpPr>
        <p:spPr>
          <a:xfrm>
            <a:off x="2063750" y="3556000"/>
            <a:ext cx="57912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)-3(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19" name="爆炸形 2 4"/>
          <p:cNvSpPr/>
          <p:nvPr/>
        </p:nvSpPr>
        <p:spPr>
          <a:xfrm>
            <a:off x="5567363" y="3485198"/>
            <a:ext cx="4764087" cy="2663825"/>
          </a:xfrm>
          <a:prstGeom prst="irregularSeal2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如何检查因式分解是否正确？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0" name="TextBox 5"/>
          <p:cNvSpPr txBox="1"/>
          <p:nvPr/>
        </p:nvSpPr>
        <p:spPr>
          <a:xfrm>
            <a:off x="2265363" y="5186363"/>
            <a:ext cx="284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做整式乘法运算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14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uiExpand="1"/>
      <p:bldP spid="13315" grpId="0" bldLvl="0" animBg="1"/>
      <p:bldP spid="13317" grpId="0"/>
      <p:bldP spid="13316" grpId="0"/>
      <p:bldP spid="13319" grpId="0" bldLvl="0" animBg="1"/>
      <p:bldP spid="133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5"/>
          <p:cNvSpPr txBox="1"/>
          <p:nvPr/>
        </p:nvSpPr>
        <p:spPr>
          <a:xfrm>
            <a:off x="2786380" y="1242060"/>
            <a:ext cx="7519988" cy="11696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339" name="Group 26"/>
          <p:cNvGrpSpPr/>
          <p:nvPr/>
        </p:nvGrpSpPr>
        <p:grpSpPr>
          <a:xfrm>
            <a:off x="2467293" y="1242060"/>
            <a:ext cx="6337300" cy="1700213"/>
            <a:chOff x="0" y="0"/>
            <a:chExt cx="3992" cy="1071"/>
          </a:xfrm>
        </p:grpSpPr>
        <p:sp>
          <p:nvSpPr>
            <p:cNvPr id="14340" name="Text Box 14"/>
            <p:cNvSpPr txBox="1"/>
            <p:nvPr/>
          </p:nvSpPr>
          <p:spPr>
            <a:xfrm>
              <a:off x="0" y="0"/>
              <a:ext cx="308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把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+18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xy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分解因式</a:t>
              </a:r>
              <a:r>
                <a:rPr lang="en-US" altLang="zh-CN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41" name="Text Box 16"/>
            <p:cNvSpPr txBox="1"/>
            <p:nvPr/>
          </p:nvSpPr>
          <p:spPr>
            <a:xfrm>
              <a:off x="0" y="471"/>
              <a:ext cx="3992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解：原式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=3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(4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+ 6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). 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4342" name="Group 25"/>
          <p:cNvGrpSpPr/>
          <p:nvPr/>
        </p:nvGrpSpPr>
        <p:grpSpPr>
          <a:xfrm>
            <a:off x="1951355" y="3451860"/>
            <a:ext cx="2668588" cy="1143000"/>
            <a:chOff x="0" y="0"/>
            <a:chExt cx="1681" cy="720"/>
          </a:xfrm>
        </p:grpSpPr>
        <p:sp>
          <p:nvSpPr>
            <p:cNvPr id="14343" name="Text Box 8"/>
            <p:cNvSpPr txBox="1"/>
            <p:nvPr/>
          </p:nvSpPr>
          <p:spPr>
            <a:xfrm>
              <a:off x="687" y="85"/>
              <a:ext cx="994" cy="32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5E9E9"/>
                  </a:solidFill>
                </a14:hiddenFill>
              </a:ext>
            </a:extLst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错误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4344" name="Picture 17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80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45" name="Group 24"/>
          <p:cNvGrpSpPr/>
          <p:nvPr/>
        </p:nvGrpSpPr>
        <p:grpSpPr>
          <a:xfrm>
            <a:off x="5849938" y="3323273"/>
            <a:ext cx="4645025" cy="1384300"/>
            <a:chOff x="0" y="0"/>
            <a:chExt cx="2926" cy="8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346" name="AutoShape 7"/>
            <p:cNvSpPr/>
            <p:nvPr/>
          </p:nvSpPr>
          <p:spPr>
            <a:xfrm>
              <a:off x="0" y="91"/>
              <a:ext cx="2854" cy="728"/>
            </a:xfrm>
            <a:prstGeom prst="wedgeRoundRectCallout">
              <a:avLst>
                <a:gd name="adj1" fmla="val -42018"/>
                <a:gd name="adj2" fmla="val -125714"/>
                <a:gd name="adj3" fmla="val 16667"/>
              </a:avLst>
            </a:prstGeom>
            <a:grpFill/>
            <a:ln w="9525">
              <a:solidFill>
                <a:schemeClr val="tx1"/>
              </a:solidFill>
            </a:ln>
          </p:spPr>
          <p:txBody>
            <a:bodyPr anchor="t" anchorCtr="0"/>
            <a:p>
              <a:pPr algn="ctr"/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Text Box 18"/>
            <p:cNvSpPr txBox="1"/>
            <p:nvPr/>
          </p:nvSpPr>
          <p:spPr>
            <a:xfrm>
              <a:off x="9" y="0"/>
              <a:ext cx="2917" cy="872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公因式没有提尽，还可以提出公因式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4348" name="Text Box 19"/>
          <p:cNvSpPr txBox="1"/>
          <p:nvPr/>
        </p:nvSpPr>
        <p:spPr>
          <a:xfrm>
            <a:off x="2106930" y="5617210"/>
            <a:ext cx="4751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注意：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公因式要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提尽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9" name="Rectangle 23"/>
          <p:cNvSpPr/>
          <p:nvPr/>
        </p:nvSpPr>
        <p:spPr>
          <a:xfrm>
            <a:off x="2106930" y="4782185"/>
            <a:ext cx="5257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正解：原式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50" name="TextBox 26"/>
          <p:cNvSpPr txBox="1"/>
          <p:nvPr/>
        </p:nvSpPr>
        <p:spPr>
          <a:xfrm>
            <a:off x="2467293" y="534035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小明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的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解法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有误吗？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  <p:bldP spid="143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AutoShape 10"/>
          <p:cNvSpPr/>
          <p:nvPr/>
        </p:nvSpPr>
        <p:spPr>
          <a:xfrm>
            <a:off x="4723448" y="2729865"/>
            <a:ext cx="5640387" cy="1441450"/>
          </a:xfrm>
          <a:prstGeom prst="wedgeRoundRectCallout">
            <a:avLst>
              <a:gd name="adj1" fmla="val -33907"/>
              <a:gd name="adj2" fmla="val -701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anchor="t" anchorCtr="0"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当多项式的某一项和公因式相同时，提公因式后剩余的项是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363" name="Group 22"/>
          <p:cNvGrpSpPr/>
          <p:nvPr/>
        </p:nvGrpSpPr>
        <p:grpSpPr>
          <a:xfrm>
            <a:off x="1847850" y="2865755"/>
            <a:ext cx="2549525" cy="1219200"/>
            <a:chOff x="0" y="0"/>
            <a:chExt cx="1606" cy="768"/>
          </a:xfrm>
        </p:grpSpPr>
        <p:sp>
          <p:nvSpPr>
            <p:cNvPr id="15364" name="Text Box 11"/>
            <p:cNvSpPr txBox="1"/>
            <p:nvPr/>
          </p:nvSpPr>
          <p:spPr>
            <a:xfrm>
              <a:off x="612" y="0"/>
              <a:ext cx="994" cy="32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78DEDE"/>
                  </a:solidFill>
                </a14:hiddenFill>
              </a:ext>
            </a:extLst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错误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5365" name="Picture 17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48"/>
              <a:ext cx="480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6" name="Text Box 18"/>
          <p:cNvSpPr txBox="1"/>
          <p:nvPr/>
        </p:nvSpPr>
        <p:spPr>
          <a:xfrm>
            <a:off x="2135188" y="5766435"/>
            <a:ext cx="44656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注意：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某项提出莫漏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367" name="Group 23"/>
          <p:cNvGrpSpPr/>
          <p:nvPr/>
        </p:nvGrpSpPr>
        <p:grpSpPr>
          <a:xfrm>
            <a:off x="2590800" y="1216343"/>
            <a:ext cx="7519988" cy="1182688"/>
            <a:chOff x="0" y="0"/>
            <a:chExt cx="4737" cy="745"/>
          </a:xfrm>
        </p:grpSpPr>
        <p:sp>
          <p:nvSpPr>
            <p:cNvPr id="15368" name="Text Box 5"/>
            <p:cNvSpPr txBox="1"/>
            <p:nvPr/>
          </p:nvSpPr>
          <p:spPr>
            <a:xfrm>
              <a:off x="0" y="415"/>
              <a:ext cx="473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解：原式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(3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-6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).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5369" name="Rectangle 20"/>
            <p:cNvSpPr/>
            <p:nvPr/>
          </p:nvSpPr>
          <p:spPr>
            <a:xfrm>
              <a:off x="96" y="0"/>
              <a:ext cx="237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把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- 6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分解因式</a:t>
              </a:r>
              <a:r>
                <a:rPr lang="en-US" altLang="zh-CN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370" name="Rectangle 21"/>
          <p:cNvSpPr/>
          <p:nvPr/>
        </p:nvSpPr>
        <p:spPr>
          <a:xfrm>
            <a:off x="2135188" y="4351655"/>
            <a:ext cx="76200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正确解：原式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x·x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y·x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71" name="矩形 11"/>
          <p:cNvSpPr/>
          <p:nvPr/>
        </p:nvSpPr>
        <p:spPr>
          <a:xfrm>
            <a:off x="2495550" y="430530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小亮的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解法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有误吗？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6" grpId="0"/>
      <p:bldP spid="153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2711450" y="2263775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2805113" y="1489075"/>
            <a:ext cx="7519987" cy="11696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50000"/>
              </a:spcBef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6855460" y="554513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AutoShape 7"/>
          <p:cNvSpPr/>
          <p:nvPr/>
        </p:nvSpPr>
        <p:spPr>
          <a:xfrm>
            <a:off x="6653213" y="1062038"/>
            <a:ext cx="3671887" cy="1430337"/>
          </a:xfrm>
          <a:prstGeom prst="wedgeRoundRectCallout">
            <a:avLst>
              <a:gd name="adj1" fmla="val -73815"/>
              <a:gd name="adj2" fmla="val 2806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提出负号时括号里的项没变号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390" name="Group 23"/>
          <p:cNvGrpSpPr/>
          <p:nvPr/>
        </p:nvGrpSpPr>
        <p:grpSpPr>
          <a:xfrm>
            <a:off x="1992313" y="3429000"/>
            <a:ext cx="2513012" cy="1214438"/>
            <a:chOff x="0" y="0"/>
            <a:chExt cx="1583" cy="765"/>
          </a:xfrm>
        </p:grpSpPr>
        <p:sp>
          <p:nvSpPr>
            <p:cNvPr id="16391" name="Text Box 8"/>
            <p:cNvSpPr txBox="1"/>
            <p:nvPr/>
          </p:nvSpPr>
          <p:spPr>
            <a:xfrm>
              <a:off x="589" y="0"/>
              <a:ext cx="994" cy="32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28B8B"/>
                  </a:solidFill>
                </a14:hiddenFill>
              </a:ext>
            </a:extLst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错误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6392" name="Picture 1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45"/>
              <a:ext cx="480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393" name="Group 24"/>
          <p:cNvGrpSpPr/>
          <p:nvPr/>
        </p:nvGrpSpPr>
        <p:grpSpPr>
          <a:xfrm>
            <a:off x="2424113" y="1182688"/>
            <a:ext cx="5830887" cy="1314449"/>
            <a:chOff x="0" y="0"/>
            <a:chExt cx="3673" cy="828"/>
          </a:xfrm>
        </p:grpSpPr>
        <p:sp>
          <p:nvSpPr>
            <p:cNvPr id="16394" name="Text Box 17"/>
            <p:cNvSpPr txBox="1"/>
            <p:nvPr/>
          </p:nvSpPr>
          <p:spPr>
            <a:xfrm>
              <a:off x="0" y="0"/>
              <a:ext cx="367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把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 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xz</a:t>
              </a:r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分解因式</a:t>
              </a:r>
              <a:r>
                <a:rPr lang="en-US" altLang="zh-CN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395" name="Text Box 19"/>
            <p:cNvSpPr txBox="1"/>
            <p:nvPr/>
          </p:nvSpPr>
          <p:spPr>
            <a:xfrm>
              <a:off x="45" y="499"/>
              <a:ext cx="344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解：原式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 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).</a:t>
              </a:r>
              <a:endPara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6396" name="Text Box 21"/>
          <p:cNvSpPr txBox="1"/>
          <p:nvPr/>
        </p:nvSpPr>
        <p:spPr>
          <a:xfrm>
            <a:off x="2805113" y="4879975"/>
            <a:ext cx="698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注意：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首项有负常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提负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397" name="Rectangle 22"/>
          <p:cNvSpPr/>
          <p:nvPr/>
        </p:nvSpPr>
        <p:spPr>
          <a:xfrm>
            <a:off x="5340350" y="3092450"/>
            <a:ext cx="431736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正确解：原式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-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xz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=-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z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98" name="矩形 16"/>
          <p:cNvSpPr/>
          <p:nvPr/>
        </p:nvSpPr>
        <p:spPr>
          <a:xfrm>
            <a:off x="2279650" y="620713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小华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的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解法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有误吗？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96" grpId="0"/>
      <p:bldP spid="163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Box 3"/>
          <p:cNvSpPr txBox="1"/>
          <p:nvPr/>
        </p:nvSpPr>
        <p:spPr>
          <a:xfrm>
            <a:off x="1947863" y="221615"/>
            <a:ext cx="84677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把下列多项式分解因式：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(1)-3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xz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+9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1" name="TextBox 3"/>
          <p:cNvSpPr txBox="1"/>
          <p:nvPr/>
        </p:nvSpPr>
        <p:spPr>
          <a:xfrm>
            <a:off x="1858963" y="1587183"/>
            <a:ext cx="8469312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=(-3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+(-3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)·(-2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)+(-3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z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=-3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z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1903413" y="3871595"/>
            <a:ext cx="8443912" cy="233045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用提公因式法分解因式应注意：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如果多项式的第一项系数是负数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一般要先提出负因数，保证括号内首项为正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公因式的系数是负号时，提公因式后各项要变号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3" name="文本框 2"/>
          <p:cNvSpPr txBox="1"/>
          <p:nvPr/>
        </p:nvSpPr>
        <p:spPr>
          <a:xfrm>
            <a:off x="2533650" y="2728595"/>
            <a:ext cx="78136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=3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4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>
                                            <p:txEl>
                                              <p:charRg st="4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>
                                            <p:txEl>
                                              <p:charRg st="4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2736850" y="721360"/>
            <a:ext cx="60706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4.</a:t>
            </a:r>
            <a:r>
              <a:rPr lang="en-US" altLang="zh-CN" sz="2800" dirty="0">
                <a:solidFill>
                  <a:srgbClr val="14949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把分解因式：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)-5(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35" name="TextBox 3"/>
          <p:cNvSpPr txBox="1"/>
          <p:nvPr/>
        </p:nvSpPr>
        <p:spPr>
          <a:xfrm>
            <a:off x="2736850" y="1362710"/>
            <a:ext cx="49593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)-5(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)·2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)·5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-5).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36" name="文本框 4"/>
          <p:cNvSpPr txBox="1"/>
          <p:nvPr/>
        </p:nvSpPr>
        <p:spPr>
          <a:xfrm>
            <a:off x="2305050" y="4345623"/>
            <a:ext cx="7580313" cy="1383665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公因式可以是数字，字母，单项式，还可以是多项式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5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99"/>
          <p:cNvSpPr txBox="1"/>
          <p:nvPr/>
        </p:nvSpPr>
        <p:spPr>
          <a:xfrm>
            <a:off x="1855788" y="233680"/>
            <a:ext cx="7888287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(1)39×37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13×91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(2)29×20.16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72×20.16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13×20.16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20.16×14.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1854200" y="4183380"/>
            <a:ext cx="8480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20.16×(29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14)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2016.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0" name="文本框 2"/>
          <p:cNvSpPr txBox="1"/>
          <p:nvPr/>
        </p:nvSpPr>
        <p:spPr>
          <a:xfrm>
            <a:off x="4054475" y="3473768"/>
            <a:ext cx="2730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13×20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1" name="文本框 3"/>
          <p:cNvSpPr txBox="1"/>
          <p:nvPr/>
        </p:nvSpPr>
        <p:spPr>
          <a:xfrm>
            <a:off x="2305050" y="2173605"/>
            <a:ext cx="53975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3×13×37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13×91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2" name="文本框 4"/>
          <p:cNvSpPr txBox="1"/>
          <p:nvPr/>
        </p:nvSpPr>
        <p:spPr>
          <a:xfrm>
            <a:off x="4054475" y="2822893"/>
            <a:ext cx="3086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13×(3×37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3" name="文本框 5"/>
          <p:cNvSpPr txBox="1"/>
          <p:nvPr/>
        </p:nvSpPr>
        <p:spPr>
          <a:xfrm>
            <a:off x="2060575" y="4832668"/>
            <a:ext cx="7683500" cy="138366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在计算求值时，若式子各项都含有公因式，用提取公因式的方法可使运算简便．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0" grpId="0"/>
      <p:bldP spid="19459" grpId="0"/>
      <p:bldP spid="1946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957388" y="607695"/>
            <a:ext cx="81486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3490913" y="204914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4×7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28.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2925763" y="1312545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2273300" y="3312795"/>
            <a:ext cx="7515225" cy="267652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含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±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的求值题，通常要将所求代数式进行因式分解，将其变形为能用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±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表示的式子，然后将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±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的值整体带入即可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/>
      <p:bldP spid="20484" grpId="0"/>
      <p:bldP spid="204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1506" name="对象 21505"/>
          <p:cNvGraphicFramePr/>
          <p:nvPr/>
        </p:nvGraphicFramePr>
        <p:xfrm>
          <a:off x="5978525" y="222758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4935" imgH="216535" progId="Equations">
                  <p:embed/>
                </p:oleObj>
              </mc:Choice>
              <mc:Fallback>
                <p:oleObj name="" r:id="rId1" imgW="114935" imgH="216535" progId="Equations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78525" y="222758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Text Box 49"/>
          <p:cNvSpPr txBox="1"/>
          <p:nvPr/>
        </p:nvSpPr>
        <p:spPr>
          <a:xfrm>
            <a:off x="1644650" y="1183005"/>
            <a:ext cx="9018588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提公因式法步骤（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分两步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）：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第一步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找出公因式；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第二步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提取公因式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，即将多项式化为两个因式的乘积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914400">
              <a:lnSpc>
                <a:spcPct val="150000"/>
              </a:lnSpc>
            </a:pP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08" name="Rectangle 51"/>
          <p:cNvSpPr/>
          <p:nvPr/>
        </p:nvSpPr>
        <p:spPr>
          <a:xfrm>
            <a:off x="1917700" y="3261043"/>
            <a:ext cx="8442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charset="-122"/>
              </a:rPr>
              <a:t>注意：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公因式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</a:rPr>
              <a:t>既可以是一个单项式的形式，也可以是一个多项式的形式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2" charset="0"/>
              <a:ea typeface="黑体" panose="02010609060101010101" charset="-122"/>
            </a:endParaRPr>
          </a:p>
        </p:txBody>
      </p:sp>
      <p:sp>
        <p:nvSpPr>
          <p:cNvPr id="21509" name="Rectangle 52"/>
          <p:cNvSpPr/>
          <p:nvPr/>
        </p:nvSpPr>
        <p:spPr>
          <a:xfrm>
            <a:off x="2005013" y="4635818"/>
            <a:ext cx="81391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运用提公因式法分解因式常常运用到整体思想，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整体思想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是数学中一种重要而且常用的思想方法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510" name="组合 17"/>
          <p:cNvGrpSpPr/>
          <p:nvPr/>
        </p:nvGrpSpPr>
        <p:grpSpPr>
          <a:xfrm>
            <a:off x="1906588" y="565468"/>
            <a:ext cx="1522412" cy="513111"/>
            <a:chOff x="0" y="0"/>
            <a:chExt cx="4104456" cy="469395"/>
          </a:xfrm>
        </p:grpSpPr>
        <p:sp>
          <p:nvSpPr>
            <p:cNvPr id="21511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2" name="文本框 19"/>
            <p:cNvSpPr/>
            <p:nvPr/>
          </p:nvSpPr>
          <p:spPr>
            <a:xfrm>
              <a:off x="72437" y="19352"/>
              <a:ext cx="4032016" cy="4211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要点归纳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/>
      <p:bldP spid="215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614170" y="10287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aphicFrame>
        <p:nvGraphicFramePr>
          <p:cNvPr id="21506" name="对象 21505"/>
          <p:cNvGraphicFramePr/>
          <p:nvPr/>
        </p:nvGraphicFramePr>
        <p:xfrm>
          <a:off x="5978525" y="22923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4935" imgH="216535" progId="Equations">
                  <p:embed/>
                </p:oleObj>
              </mc:Choice>
              <mc:Fallback>
                <p:oleObj name="" r:id="rId1" imgW="114935" imgH="216535" progId="Equations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78525" y="22923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0" name="文本框 1"/>
          <p:cNvSpPr txBox="1"/>
          <p:nvPr/>
        </p:nvSpPr>
        <p:spPr>
          <a:xfrm>
            <a:off x="2273935" y="739775"/>
            <a:ext cx="8288338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多项式15m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+5m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n－20m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的公因式是（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A．5mn      B．5m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C．5m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n          D ．5mn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2273935" y="2274888"/>
            <a:ext cx="80772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2)+(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提取公因式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后，余下的部分是（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  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2" name="文本框 5"/>
          <p:cNvSpPr txBox="1"/>
          <p:nvPr/>
        </p:nvSpPr>
        <p:spPr>
          <a:xfrm>
            <a:off x="2273935" y="4035425"/>
            <a:ext cx="8288338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下列多项式的分解因式，正确的是（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A．12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xyz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xyz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xyz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B．3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+6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xz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z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D．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文本框 6"/>
          <p:cNvSpPr txBox="1"/>
          <p:nvPr/>
        </p:nvSpPr>
        <p:spPr>
          <a:xfrm>
            <a:off x="8371840" y="4084320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5" name="文本框 8"/>
          <p:cNvSpPr txBox="1"/>
          <p:nvPr/>
        </p:nvSpPr>
        <p:spPr>
          <a:xfrm>
            <a:off x="9283065" y="879475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文本框 9"/>
          <p:cNvSpPr txBox="1"/>
          <p:nvPr/>
        </p:nvSpPr>
        <p:spPr>
          <a:xfrm>
            <a:off x="4933315" y="2837180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2070100" y="561340"/>
            <a:ext cx="5013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把下列各式分解因式：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3555" name="Text Box 21"/>
          <p:cNvSpPr txBox="1"/>
          <p:nvPr/>
        </p:nvSpPr>
        <p:spPr>
          <a:xfrm>
            <a:off x="2070100" y="1231265"/>
            <a:ext cx="6858000" cy="2461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(1)8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mn=_____________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(2)12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xyz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-9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)-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 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xy=_______________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TextBox 17"/>
          <p:cNvSpPr txBox="1"/>
          <p:nvPr/>
        </p:nvSpPr>
        <p:spPr>
          <a:xfrm>
            <a:off x="4633913" y="1161415"/>
            <a:ext cx="1906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TextBox 18"/>
          <p:cNvSpPr txBox="1"/>
          <p:nvPr/>
        </p:nvSpPr>
        <p:spPr>
          <a:xfrm>
            <a:off x="4519613" y="1829753"/>
            <a:ext cx="18808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TextBox 19"/>
          <p:cNvSpPr txBox="1"/>
          <p:nvPr/>
        </p:nvSpPr>
        <p:spPr>
          <a:xfrm>
            <a:off x="5907088" y="2431415"/>
            <a:ext cx="19183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TextBox 20"/>
          <p:cNvSpPr txBox="1"/>
          <p:nvPr/>
        </p:nvSpPr>
        <p:spPr>
          <a:xfrm>
            <a:off x="4764088" y="3104515"/>
            <a:ext cx="23590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60" name="Text Box 1029"/>
          <p:cNvSpPr txBox="1"/>
          <p:nvPr/>
        </p:nvSpPr>
        <p:spPr>
          <a:xfrm>
            <a:off x="2070100" y="3882390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=_____________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1" name="文本框 2"/>
          <p:cNvSpPr txBox="1"/>
          <p:nvPr/>
        </p:nvSpPr>
        <p:spPr>
          <a:xfrm>
            <a:off x="4799013" y="3882390"/>
            <a:ext cx="1741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2" name="文本框 3"/>
          <p:cNvSpPr txBox="1"/>
          <p:nvPr/>
        </p:nvSpPr>
        <p:spPr>
          <a:xfrm>
            <a:off x="1978025" y="4625340"/>
            <a:ext cx="794226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defTabSz="457200"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·(3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63" name="文本框 4"/>
          <p:cNvSpPr txBox="1"/>
          <p:nvPr/>
        </p:nvSpPr>
        <p:spPr>
          <a:xfrm>
            <a:off x="2695575" y="5390515"/>
            <a:ext cx="1939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61" grpId="0"/>
      <p:bldP spid="235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2032000" y="458788"/>
            <a:ext cx="562292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简便计算：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1.99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+1.99×0.01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2013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+2013-2014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(3)(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101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100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2741613" y="3387725"/>
            <a:ext cx="7913687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2013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2013+1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-2014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=2013×2014-2014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=2014×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2013-2014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=-2014．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2117725" y="2768600"/>
            <a:ext cx="5791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1.99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1.99+0.01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=3.98；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81" name="TextBox 20"/>
          <p:cNvSpPr txBox="1"/>
          <p:nvPr/>
        </p:nvSpPr>
        <p:spPr>
          <a:xfrm>
            <a:off x="2698750" y="4941888"/>
            <a:ext cx="7461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-2+1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=2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79" grpId="0"/>
      <p:bldP spid="2458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Box 21"/>
          <p:cNvSpPr txBox="1"/>
          <p:nvPr/>
        </p:nvSpPr>
        <p:spPr>
          <a:xfrm>
            <a:off x="2192338" y="2279650"/>
            <a:ext cx="573405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)=3 ×4=12.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3" name="TextBox 21"/>
          <p:cNvSpPr txBox="1"/>
          <p:nvPr/>
        </p:nvSpPr>
        <p:spPr>
          <a:xfrm>
            <a:off x="2828925" y="3278188"/>
            <a:ext cx="46323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)[(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)-(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)]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5604" name="文本框 2"/>
          <p:cNvSpPr txBox="1"/>
          <p:nvPr/>
        </p:nvSpPr>
        <p:spPr>
          <a:xfrm>
            <a:off x="3954463" y="4167188"/>
            <a:ext cx="45370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)=2(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5605" name="组合 5"/>
          <p:cNvGrpSpPr/>
          <p:nvPr/>
        </p:nvGrpSpPr>
        <p:grpSpPr>
          <a:xfrm>
            <a:off x="1882140" y="518478"/>
            <a:ext cx="8426450" cy="1628458"/>
            <a:chOff x="-1" y="-1"/>
            <a:chExt cx="13272" cy="2563"/>
          </a:xfrm>
        </p:grpSpPr>
        <p:sp>
          <p:nvSpPr>
            <p:cNvPr id="25606" name="Text Box 9"/>
            <p:cNvSpPr txBox="1"/>
            <p:nvPr/>
          </p:nvSpPr>
          <p:spPr>
            <a:xfrm>
              <a:off x="-1" y="-1"/>
              <a:ext cx="13272" cy="2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6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7.(1)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已知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: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=4,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=3,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求代数式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y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</a:t>
              </a:r>
              <a:r>
                <a:rPr lang="en-US" altLang="zh-CN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xy</a:t>
              </a:r>
              <a:r>
                <a:rPr lang="en-US" altLang="zh-CN" sz="28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的值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6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(2)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化简求值：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+1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)</a:t>
              </a:r>
              <a:r>
                <a:rPr lang="en-US" altLang="zh-CN" sz="2800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+1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)(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-1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，其中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=   .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5607" name="对象 2560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731" y="949"/>
            <a:ext cx="605" cy="1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52400" imgH="406400" progId="Equation.DSMT4">
                    <p:embed/>
                  </p:oleObj>
                </mc:Choice>
                <mc:Fallback>
                  <p:oleObj name="" r:id="rId1" imgW="152400" imgH="4064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31" y="949"/>
                          <a:ext cx="605" cy="16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608" name="组合 8"/>
          <p:cNvGrpSpPr/>
          <p:nvPr/>
        </p:nvGrpSpPr>
        <p:grpSpPr>
          <a:xfrm>
            <a:off x="3954463" y="4594225"/>
            <a:ext cx="3603941" cy="1022984"/>
            <a:chOff x="0" y="0"/>
            <a:chExt cx="5677" cy="1613"/>
          </a:xfrm>
        </p:grpSpPr>
        <p:sp>
          <p:nvSpPr>
            <p:cNvPr id="25609" name="文本框 6"/>
            <p:cNvSpPr txBox="1"/>
            <p:nvPr/>
          </p:nvSpPr>
          <p:spPr>
            <a:xfrm>
              <a:off x="0" y="398"/>
              <a:ext cx="5677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将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x=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代入上式，得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5610" name="对象 2560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438" y="0"/>
            <a:ext cx="605" cy="1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152400" imgH="406400" progId="Equation.DSMT4">
                    <p:embed/>
                  </p:oleObj>
                </mc:Choice>
                <mc:Fallback>
                  <p:oleObj name="" r:id="rId3" imgW="152400" imgH="4064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38" y="0"/>
                          <a:ext cx="605" cy="16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11" name="文本框 9"/>
          <p:cNvSpPr txBox="1"/>
          <p:nvPr/>
        </p:nvSpPr>
        <p:spPr>
          <a:xfrm>
            <a:off x="3954463" y="5618163"/>
            <a:ext cx="13614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15219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26" name="矩形 10"/>
          <p:cNvSpPr/>
          <p:nvPr/>
        </p:nvSpPr>
        <p:spPr>
          <a:xfrm>
            <a:off x="5272088" y="2227580"/>
            <a:ext cx="5130800" cy="5175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系数：各项系数的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___________.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矩形 1"/>
          <p:cNvSpPr/>
          <p:nvPr/>
        </p:nvSpPr>
        <p:spPr>
          <a:xfrm>
            <a:off x="1811020" y="2442210"/>
            <a:ext cx="517525" cy="2172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提公因式法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9" name="矩形 3"/>
          <p:cNvSpPr/>
          <p:nvPr/>
        </p:nvSpPr>
        <p:spPr>
          <a:xfrm>
            <a:off x="3101975" y="1083310"/>
            <a:ext cx="6759575" cy="84709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一般地，多项式的各项都含有的因式，叫做这个多项式各项的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，简称多项式的公因式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0" name="矩形 4"/>
          <p:cNvSpPr/>
          <p:nvPr/>
        </p:nvSpPr>
        <p:spPr>
          <a:xfrm>
            <a:off x="3082925" y="2980055"/>
            <a:ext cx="1463675" cy="8413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确定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公因式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1" name="组合 22"/>
          <p:cNvGrpSpPr/>
          <p:nvPr/>
        </p:nvGrpSpPr>
        <p:grpSpPr>
          <a:xfrm>
            <a:off x="2368550" y="1437005"/>
            <a:ext cx="708025" cy="4257675"/>
            <a:chOff x="0" y="0"/>
            <a:chExt cx="1088" cy="3060"/>
          </a:xfrm>
          <a:noFill/>
        </p:grpSpPr>
        <p:sp>
          <p:nvSpPr>
            <p:cNvPr id="26632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62"/>
                <a:gd name="adj2" fmla="val 50000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6633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6634" name="组合 22"/>
          <p:cNvGrpSpPr/>
          <p:nvPr/>
        </p:nvGrpSpPr>
        <p:grpSpPr>
          <a:xfrm>
            <a:off x="4546600" y="2530793"/>
            <a:ext cx="690563" cy="1763712"/>
            <a:chOff x="0" y="0"/>
            <a:chExt cx="1088" cy="3060"/>
          </a:xfrm>
          <a:noFill/>
        </p:grpSpPr>
        <p:sp>
          <p:nvSpPr>
            <p:cNvPr id="26635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62"/>
                <a:gd name="adj2" fmla="val 50000"/>
              </a:avLst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6636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6637" name="矩形 10"/>
          <p:cNvSpPr/>
          <p:nvPr/>
        </p:nvSpPr>
        <p:spPr>
          <a:xfrm>
            <a:off x="5260975" y="3164205"/>
            <a:ext cx="4221163" cy="5111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字母：各项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的字母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8" name="矩形 10"/>
          <p:cNvSpPr/>
          <p:nvPr/>
        </p:nvSpPr>
        <p:spPr>
          <a:xfrm>
            <a:off x="5260975" y="4134168"/>
            <a:ext cx="5106988" cy="519112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相同字母的指数取次数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9" name="矩形 4"/>
          <p:cNvSpPr/>
          <p:nvPr/>
        </p:nvSpPr>
        <p:spPr>
          <a:xfrm>
            <a:off x="3101975" y="5132070"/>
            <a:ext cx="7007225" cy="12350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定义：逆用乘法对加法的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律，可以把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写在括号外边，作为积的一个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，这种将多项式分解因式的方法，叫做提公因式法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0" name="文本框 16"/>
          <p:cNvSpPr txBox="1"/>
          <p:nvPr/>
        </p:nvSpPr>
        <p:spPr>
          <a:xfrm>
            <a:off x="7801610" y="2193608"/>
            <a:ext cx="21669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最大公约数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1" name="文本框 16"/>
          <p:cNvSpPr txBox="1"/>
          <p:nvPr/>
        </p:nvSpPr>
        <p:spPr>
          <a:xfrm>
            <a:off x="6959918" y="3131185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2" name="文本框 16"/>
          <p:cNvSpPr txBox="1"/>
          <p:nvPr/>
        </p:nvSpPr>
        <p:spPr>
          <a:xfrm>
            <a:off x="8306118" y="4097973"/>
            <a:ext cx="21669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最低的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3" name="文本框 16"/>
          <p:cNvSpPr txBox="1"/>
          <p:nvPr/>
        </p:nvSpPr>
        <p:spPr>
          <a:xfrm>
            <a:off x="6600190" y="5098415"/>
            <a:ext cx="977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分配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4" name="文本框 10"/>
          <p:cNvSpPr txBox="1"/>
          <p:nvPr/>
        </p:nvSpPr>
        <p:spPr>
          <a:xfrm>
            <a:off x="5087620" y="141605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公因式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5" name="文本框 11"/>
          <p:cNvSpPr txBox="1"/>
          <p:nvPr/>
        </p:nvSpPr>
        <p:spPr>
          <a:xfrm>
            <a:off x="3101658" y="5506085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公因式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46" name="文本框 12"/>
          <p:cNvSpPr txBox="1"/>
          <p:nvPr/>
        </p:nvSpPr>
        <p:spPr>
          <a:xfrm>
            <a:off x="8255953" y="550576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因式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26629" grpId="0" bldLvl="0" animBg="1"/>
      <p:bldP spid="26630" grpId="0" bldLvl="0" animBg="1"/>
      <p:bldP spid="26637" grpId="0" bldLvl="0" animBg="1"/>
      <p:bldP spid="26638" grpId="0" bldLvl="0" animBg="1"/>
      <p:bldP spid="26639" grpId="0" bldLvl="0" animBg="1"/>
      <p:bldP spid="26640" grpId="0" bldLvl="0" animBg="1"/>
      <p:bldP spid="26641" grpId="0" bldLvl="0" animBg="1"/>
      <p:bldP spid="26642" grpId="0" bldLvl="0" animBg="1"/>
      <p:bldP spid="26643" grpId="0" bldLvl="0" animBg="1"/>
      <p:bldP spid="26626" grpId="0" bldLvl="0" animBg="1"/>
      <p:bldP spid="26644" grpId="0" bldLvl="0" animBg="1"/>
      <p:bldP spid="26645" grpId="0" bldLvl="0" animBg="1"/>
      <p:bldP spid="266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23745" y="112077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760855" y="2170271"/>
            <a:ext cx="8280400" cy="1598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1.能确定多项式的公因式.（重、难点）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2.能熟练运用提公因式法把多项式因式分解.(重点）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14805" y="9334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3" name="圆角矩形 31"/>
          <p:cNvSpPr/>
          <p:nvPr/>
        </p:nvSpPr>
        <p:spPr>
          <a:xfrm>
            <a:off x="1884363" y="915035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问题引入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1885950" y="1570673"/>
            <a:ext cx="6502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有哪几项？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1885950" y="2813685"/>
            <a:ext cx="63960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每一项的因式都分别有哪些？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6" name="Text Box 5"/>
          <p:cNvSpPr txBox="1"/>
          <p:nvPr/>
        </p:nvSpPr>
        <p:spPr>
          <a:xfrm>
            <a:off x="1790700" y="4085273"/>
            <a:ext cx="8593138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这些项中有没有公共的因式，若有，公共的因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 式是什么？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Text Box 5"/>
          <p:cNvSpPr txBox="1"/>
          <p:nvPr/>
        </p:nvSpPr>
        <p:spPr>
          <a:xfrm>
            <a:off x="3449638" y="2191385"/>
            <a:ext cx="21796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8" name="Text Box 5"/>
          <p:cNvSpPr txBox="1"/>
          <p:nvPr/>
        </p:nvSpPr>
        <p:spPr>
          <a:xfrm>
            <a:off x="3144838" y="3437573"/>
            <a:ext cx="4257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依次为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9" name="Text Box 5"/>
          <p:cNvSpPr txBox="1"/>
          <p:nvPr/>
        </p:nvSpPr>
        <p:spPr>
          <a:xfrm>
            <a:off x="3806825" y="5166360"/>
            <a:ext cx="2178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有，为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30" name="Text Box 5"/>
          <p:cNvSpPr txBox="1"/>
          <p:nvPr/>
        </p:nvSpPr>
        <p:spPr>
          <a:xfrm>
            <a:off x="1884363" y="5683885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请说出多项式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中各项的公共的因式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1" name="Text Box 5"/>
          <p:cNvSpPr txBox="1"/>
          <p:nvPr/>
        </p:nvSpPr>
        <p:spPr>
          <a:xfrm>
            <a:off x="3862388" y="6185535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6162" name="文本框 6151"/>
          <p:cNvSpPr txBox="1"/>
          <p:nvPr/>
        </p:nvSpPr>
        <p:spPr>
          <a:xfrm>
            <a:off x="1835785" y="835729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确定公因式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46" name="Line 9"/>
          <p:cNvSpPr/>
          <p:nvPr/>
        </p:nvSpPr>
        <p:spPr>
          <a:xfrm>
            <a:off x="4367213" y="2852738"/>
            <a:ext cx="5334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Line 10"/>
          <p:cNvSpPr/>
          <p:nvPr/>
        </p:nvSpPr>
        <p:spPr>
          <a:xfrm>
            <a:off x="5303838" y="2852738"/>
            <a:ext cx="5334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Line 11"/>
          <p:cNvSpPr/>
          <p:nvPr/>
        </p:nvSpPr>
        <p:spPr>
          <a:xfrm>
            <a:off x="6456363" y="2852738"/>
            <a:ext cx="5334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9" name="Group 16"/>
          <p:cNvGrpSpPr/>
          <p:nvPr/>
        </p:nvGrpSpPr>
        <p:grpSpPr>
          <a:xfrm>
            <a:off x="4582478" y="2943860"/>
            <a:ext cx="2079625" cy="1255713"/>
            <a:chOff x="160" y="-46"/>
            <a:chExt cx="1310" cy="791"/>
          </a:xfrm>
        </p:grpSpPr>
        <p:sp>
          <p:nvSpPr>
            <p:cNvPr id="6150" name="Line 12"/>
            <p:cNvSpPr/>
            <p:nvPr/>
          </p:nvSpPr>
          <p:spPr>
            <a:xfrm>
              <a:off x="160" y="-46"/>
              <a:ext cx="500" cy="79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Line 13"/>
            <p:cNvSpPr/>
            <p:nvPr/>
          </p:nvSpPr>
          <p:spPr>
            <a:xfrm>
              <a:off x="763" y="-13"/>
              <a:ext cx="0" cy="74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Line 14"/>
            <p:cNvSpPr/>
            <p:nvPr/>
          </p:nvSpPr>
          <p:spPr>
            <a:xfrm flipH="1">
              <a:off x="906" y="-46"/>
              <a:ext cx="564" cy="79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3" name="Text Box 15"/>
          <p:cNvSpPr txBox="1"/>
          <p:nvPr/>
        </p:nvSpPr>
        <p:spPr>
          <a:xfrm>
            <a:off x="4582478" y="4148138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相同因式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p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4" name="Rectangle 18"/>
          <p:cNvSpPr/>
          <p:nvPr/>
        </p:nvSpPr>
        <p:spPr>
          <a:xfrm>
            <a:off x="1884363" y="1565275"/>
            <a:ext cx="4572000" cy="478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这个多项式有什么特点？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5" name="TextBox 36"/>
          <p:cNvSpPr txBox="1"/>
          <p:nvPr/>
        </p:nvSpPr>
        <p:spPr>
          <a:xfrm>
            <a:off x="4451350" y="1924368"/>
            <a:ext cx="298259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pa+</a:t>
            </a:r>
            <a:r>
              <a:rPr lang="en-US" altLang="zh-CN" sz="54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p</a:t>
            </a:r>
            <a:r>
              <a:rPr lang="en-US" altLang="zh-CN" sz="5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b+</a:t>
            </a:r>
            <a:r>
              <a:rPr lang="en-US" altLang="zh-CN" sz="54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p</a:t>
            </a:r>
            <a:r>
              <a:rPr lang="en-US" altLang="zh-CN" sz="5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5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6" name="Text Box 5"/>
          <p:cNvSpPr txBox="1"/>
          <p:nvPr/>
        </p:nvSpPr>
        <p:spPr>
          <a:xfrm>
            <a:off x="1884363" y="4795838"/>
            <a:ext cx="8188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一般地，多项式的各项都含有的因式，叫做这个多项式各项的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，简称多项式的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公因式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2351088" y="910590"/>
            <a:ext cx="77771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找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– 6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的公因式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3132773" y="2848610"/>
            <a:ext cx="17875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系数：最大公约数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4078288" y="2350453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7173" name="Group 18"/>
          <p:cNvGrpSpPr/>
          <p:nvPr/>
        </p:nvGrpSpPr>
        <p:grpSpPr>
          <a:xfrm>
            <a:off x="4029075" y="1374140"/>
            <a:ext cx="754063" cy="1047750"/>
            <a:chOff x="0" y="0"/>
            <a:chExt cx="590" cy="638"/>
          </a:xfrm>
        </p:grpSpPr>
        <p:sp>
          <p:nvSpPr>
            <p:cNvPr id="7174" name="Line 5"/>
            <p:cNvSpPr/>
            <p:nvPr/>
          </p:nvSpPr>
          <p:spPr>
            <a:xfrm>
              <a:off x="0" y="45"/>
              <a:ext cx="133" cy="59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triangle" w="lg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Line 6"/>
            <p:cNvSpPr/>
            <p:nvPr/>
          </p:nvSpPr>
          <p:spPr>
            <a:xfrm flipH="1">
              <a:off x="198" y="0"/>
              <a:ext cx="392" cy="63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triangle" w="lg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6" name="Text Box 7"/>
          <p:cNvSpPr txBox="1"/>
          <p:nvPr/>
        </p:nvSpPr>
        <p:spPr>
          <a:xfrm>
            <a:off x="4933950" y="2880995"/>
            <a:ext cx="17449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字母：相同的字母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7" name="Rectangle 9"/>
          <p:cNvSpPr/>
          <p:nvPr/>
        </p:nvSpPr>
        <p:spPr>
          <a:xfrm>
            <a:off x="5446713" y="2421890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78" name="Group 19"/>
          <p:cNvGrpSpPr/>
          <p:nvPr/>
        </p:nvGrpSpPr>
        <p:grpSpPr>
          <a:xfrm>
            <a:off x="4198938" y="1361440"/>
            <a:ext cx="1425575" cy="1223963"/>
            <a:chOff x="-36" y="0"/>
            <a:chExt cx="898" cy="771"/>
          </a:xfrm>
        </p:grpSpPr>
        <p:sp>
          <p:nvSpPr>
            <p:cNvPr id="7179" name="Line 8"/>
            <p:cNvSpPr/>
            <p:nvPr/>
          </p:nvSpPr>
          <p:spPr>
            <a:xfrm>
              <a:off x="-36" y="8"/>
              <a:ext cx="807" cy="763"/>
            </a:xfrm>
            <a:prstGeom prst="line">
              <a:avLst/>
            </a:prstGeom>
            <a:ln w="38100" cap="flat" cmpd="sng">
              <a:solidFill>
                <a:srgbClr val="7030A0"/>
              </a:solidFill>
              <a:prstDash val="solid"/>
              <a:bevel/>
              <a:headEnd type="none" w="med" len="med"/>
              <a:tailEnd type="triangle" w="lg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Line 10"/>
            <p:cNvSpPr/>
            <p:nvPr/>
          </p:nvSpPr>
          <p:spPr>
            <a:xfrm>
              <a:off x="499" y="0"/>
              <a:ext cx="363" cy="771"/>
            </a:xfrm>
            <a:prstGeom prst="line">
              <a:avLst/>
            </a:prstGeom>
            <a:ln w="38100" cap="flat" cmpd="sng">
              <a:solidFill>
                <a:srgbClr val="7030A0"/>
              </a:solidFill>
              <a:prstDash val="solid"/>
              <a:bevel/>
              <a:headEnd type="none" w="med" len="med"/>
              <a:tailEnd type="triangle" w="lg" len="lg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1" name="Group 21"/>
          <p:cNvGrpSpPr/>
          <p:nvPr/>
        </p:nvGrpSpPr>
        <p:grpSpPr>
          <a:xfrm>
            <a:off x="4044950" y="1342390"/>
            <a:ext cx="1168400" cy="26988"/>
            <a:chOff x="0" y="0"/>
            <a:chExt cx="736" cy="26640"/>
          </a:xfrm>
        </p:grpSpPr>
        <p:sp>
          <p:nvSpPr>
            <p:cNvPr id="7182" name="Line 11"/>
            <p:cNvSpPr/>
            <p:nvPr/>
          </p:nvSpPr>
          <p:spPr>
            <a:xfrm>
              <a:off x="0" y="26640"/>
              <a:ext cx="192" cy="0"/>
            </a:xfrm>
            <a:prstGeom prst="line">
              <a:avLst/>
            </a:prstGeom>
            <a:ln w="57150" cap="flat" cmpd="sng">
              <a:solidFill>
                <a:srgbClr val="9933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Line 12"/>
            <p:cNvSpPr/>
            <p:nvPr/>
          </p:nvSpPr>
          <p:spPr>
            <a:xfrm>
              <a:off x="544" y="0"/>
              <a:ext cx="192" cy="0"/>
            </a:xfrm>
            <a:prstGeom prst="line">
              <a:avLst/>
            </a:prstGeom>
            <a:ln w="57150" cap="flat" cmpd="sng">
              <a:solidFill>
                <a:srgbClr val="9933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4" name="Rectangle 13"/>
          <p:cNvSpPr/>
          <p:nvPr/>
        </p:nvSpPr>
        <p:spPr>
          <a:xfrm>
            <a:off x="2944813" y="4371340"/>
            <a:ext cx="3489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所以公因式是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x.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85" name="Text Box 14"/>
          <p:cNvSpPr txBox="1"/>
          <p:nvPr/>
        </p:nvSpPr>
        <p:spPr>
          <a:xfrm>
            <a:off x="7031038" y="2205990"/>
            <a:ext cx="22225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指数：相同字母的最低次幂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86" name="Group 20"/>
          <p:cNvGrpSpPr/>
          <p:nvPr/>
        </p:nvGrpSpPr>
        <p:grpSpPr>
          <a:xfrm>
            <a:off x="4367213" y="1189990"/>
            <a:ext cx="2447925" cy="1358900"/>
            <a:chOff x="0" y="-40"/>
            <a:chExt cx="1542" cy="856"/>
          </a:xfrm>
        </p:grpSpPr>
        <p:sp>
          <p:nvSpPr>
            <p:cNvPr id="7187" name="Line 15"/>
            <p:cNvSpPr/>
            <p:nvPr/>
          </p:nvSpPr>
          <p:spPr>
            <a:xfrm>
              <a:off x="0" y="0"/>
              <a:ext cx="1542" cy="81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Line 16"/>
            <p:cNvSpPr/>
            <p:nvPr/>
          </p:nvSpPr>
          <p:spPr>
            <a:xfrm>
              <a:off x="493" y="-40"/>
              <a:ext cx="1004" cy="812"/>
            </a:xfrm>
            <a:prstGeom prst="line">
              <a:avLst/>
            </a:prstGeom>
            <a:ln w="38100" cap="flat" cmpd="sng">
              <a:solidFill>
                <a:schemeClr val="accent3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9" name="Text Box 17"/>
          <p:cNvSpPr txBox="1"/>
          <p:nvPr/>
        </p:nvSpPr>
        <p:spPr>
          <a:xfrm>
            <a:off x="6670675" y="2577465"/>
            <a:ext cx="514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6" grpId="0"/>
      <p:bldP spid="7177" grpId="0"/>
      <p:bldP spid="7184" grpId="0"/>
      <p:bldP spid="7185" grpId="0"/>
      <p:bldP spid="71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8"/>
          <p:cNvSpPr txBox="1"/>
          <p:nvPr/>
        </p:nvSpPr>
        <p:spPr>
          <a:xfrm>
            <a:off x="1558925" y="1453198"/>
            <a:ext cx="8207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正确找出多项式各项公因式的关键是</a:t>
            </a:r>
            <a:r>
              <a:rPr lang="zh-CN" altLang="en-US" sz="28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endParaRPr lang="zh-CN" altLang="en-US" sz="28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95" name="Text Box 9"/>
          <p:cNvSpPr txBox="1"/>
          <p:nvPr/>
        </p:nvSpPr>
        <p:spPr>
          <a:xfrm>
            <a:off x="1847850" y="2000885"/>
            <a:ext cx="8570913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定系数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：公因式的系数是多项式各项系数的最大公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约数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定字母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：字母取多项式各项中都含有的相同的字母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定指数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：相同字母的指数取各项中最小的一个，即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字母最低次幂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196" name="组合 17"/>
          <p:cNvGrpSpPr/>
          <p:nvPr/>
        </p:nvGrpSpPr>
        <p:grpSpPr>
          <a:xfrm>
            <a:off x="1835150" y="589598"/>
            <a:ext cx="1522413" cy="513111"/>
            <a:chOff x="0" y="0"/>
            <a:chExt cx="4104456" cy="469395"/>
          </a:xfrm>
        </p:grpSpPr>
        <p:sp>
          <p:nvSpPr>
            <p:cNvPr id="8197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19"/>
            <p:cNvSpPr/>
            <p:nvPr/>
          </p:nvSpPr>
          <p:spPr>
            <a:xfrm>
              <a:off x="72437" y="19352"/>
              <a:ext cx="4032016" cy="4211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要点归纳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272.499212598425,&quot;width&quot;:2730}"/>
</p:tagLst>
</file>

<file path=ppt/tags/tag2.xml><?xml version="1.0" encoding="utf-8"?>
<p:tagLst xmlns:p="http://schemas.openxmlformats.org/presentationml/2006/main">
  <p:tag name="KSO_WM_UNIT_PLACING_PICTURE_USER_VIEWPORT" val="{&quot;height&quot;:2955,&quot;width&quot;:2082.499212598425}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3782</Words>
  <Application>WPS 演示</Application>
  <PresentationFormat>自定义</PresentationFormat>
  <Paragraphs>377</Paragraphs>
  <Slides>29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华文细黑</vt:lpstr>
      <vt:lpstr>Arial Unicode MS</vt:lpstr>
      <vt:lpstr>Comic Sans MS</vt:lpstr>
      <vt:lpstr>Office 主题</vt:lpstr>
      <vt:lpstr>Equations</vt:lpstr>
      <vt:lpstr>Equations</vt:lpstr>
      <vt:lpstr>Equations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A5265223BAC64F6CBE581006BC511A81</vt:lpwstr>
  </property>
</Properties>
</file>