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wav" ContentType="audio/x-wav"/>
  <Default Extension="jpeg" ContentType="image/jpeg"/>
  <Default Extension="JPG" ContentType="image/.jpg"/>
  <Default Extension="gif" ContentType="image/gif"/>
  <Default Extension="png" ContentType="image/png"/>
  <Default Extension="emf" ContentType="image/x-emf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40"/>
  </p:notesMasterIdLst>
  <p:sldIdLst>
    <p:sldId id="369" r:id="rId3"/>
    <p:sldId id="535" r:id="rId4"/>
    <p:sldId id="536" r:id="rId5"/>
    <p:sldId id="439" r:id="rId6"/>
    <p:sldId id="573" r:id="rId7"/>
    <p:sldId id="537" r:id="rId8"/>
    <p:sldId id="465" r:id="rId9"/>
    <p:sldId id="504" r:id="rId10"/>
    <p:sldId id="505" r:id="rId11"/>
    <p:sldId id="506" r:id="rId12"/>
    <p:sldId id="507" r:id="rId13"/>
    <p:sldId id="508" r:id="rId14"/>
    <p:sldId id="470" r:id="rId15"/>
    <p:sldId id="456" r:id="rId16"/>
    <p:sldId id="457" r:id="rId17"/>
    <p:sldId id="458" r:id="rId18"/>
    <p:sldId id="509" r:id="rId19"/>
    <p:sldId id="510" r:id="rId20"/>
    <p:sldId id="511" r:id="rId21"/>
    <p:sldId id="512" r:id="rId22"/>
    <p:sldId id="513" r:id="rId23"/>
    <p:sldId id="514" r:id="rId24"/>
    <p:sldId id="488" r:id="rId25"/>
    <p:sldId id="489" r:id="rId26"/>
    <p:sldId id="490" r:id="rId27"/>
    <p:sldId id="491" r:id="rId28"/>
    <p:sldId id="492" r:id="rId29"/>
    <p:sldId id="493" r:id="rId30"/>
    <p:sldId id="538" r:id="rId31"/>
    <p:sldId id="515" r:id="rId32"/>
    <p:sldId id="516" r:id="rId33"/>
    <p:sldId id="517" r:id="rId34"/>
    <p:sldId id="518" r:id="rId35"/>
    <p:sldId id="519" r:id="rId36"/>
    <p:sldId id="520" r:id="rId37"/>
    <p:sldId id="539" r:id="rId38"/>
    <p:sldId id="359" r:id="rId39"/>
  </p:sldIdLst>
  <p:sldSz cx="12192000" cy="6858000"/>
  <p:notesSz cx="6858000" cy="9144000"/>
  <p:embeddedFontLst>
    <p:embeddedFont>
      <p:font typeface="微软雅黑 Light" panose="020B0502040204020203" pitchFamily="34" charset="-122"/>
      <p:regular r:id="rId44"/>
    </p:embeddedFont>
    <p:embeddedFont>
      <p:font typeface="华文行楷" panose="02010800040101010101" charset="-122"/>
      <p:regular r:id="rId45"/>
    </p:embeddedFont>
    <p:embeddedFont>
      <p:font typeface="微软雅黑" panose="020B0503020204020204" charset="-122"/>
      <p:regular r:id="rId46"/>
    </p:embeddedFont>
    <p:embeddedFont>
      <p:font typeface="黑体" panose="02010609060101010101" charset="-122"/>
      <p:regular r:id="rId47"/>
    </p:embeddedFont>
    <p:embeddedFont>
      <p:font typeface="方正黑体_GBK" panose="03000509000000000000" charset="-122"/>
      <p:regular r:id="rId48"/>
    </p:embeddedFont>
    <p:embeddedFont>
      <p:font typeface="华文宋体" panose="02010600040101010101" charset="-122"/>
      <p:regular r:id="rId49"/>
    </p:embeddedFont>
    <p:embeddedFont>
      <p:font typeface="楷体_GB2312" panose="02010609030101010101" charset="-122"/>
      <p:regular r:id="rId50"/>
    </p:embeddedFont>
    <p:embeddedFont>
      <p:font typeface="SimSun-ExtB" panose="02010609060101010101" pitchFamily="1" charset="-122"/>
      <p:regular r:id="rId51"/>
    </p:embeddedFont>
    <p:embeddedFont>
      <p:font typeface="方正舒体" panose="02010601030101010101" pitchFamily="2" charset="-122"/>
      <p:regular r:id="rId52"/>
    </p:embeddedFont>
  </p:embeddedFont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3" userDrawn="1">
          <p15:clr>
            <a:srgbClr val="A4A3A4"/>
          </p15:clr>
        </p15:guide>
        <p15:guide id="2" pos="37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38" y="-102"/>
      </p:cViewPr>
      <p:guideLst>
        <p:guide orient="horz" pos="2173"/>
        <p:guide pos="3711"/>
      </p:guideLst>
    </p:cSldViewPr>
  </p:slide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2" Type="http://schemas.openxmlformats.org/officeDocument/2006/relationships/font" Target="fonts/font9.fntdata"/><Relationship Id="rId51" Type="http://schemas.openxmlformats.org/officeDocument/2006/relationships/font" Target="fonts/font8.fntdata"/><Relationship Id="rId50" Type="http://schemas.openxmlformats.org/officeDocument/2006/relationships/font" Target="fonts/font7.fntdata"/><Relationship Id="rId5" Type="http://schemas.openxmlformats.org/officeDocument/2006/relationships/slide" Target="slides/slide3.xml"/><Relationship Id="rId49" Type="http://schemas.openxmlformats.org/officeDocument/2006/relationships/font" Target="fonts/font6.fntdata"/><Relationship Id="rId48" Type="http://schemas.openxmlformats.org/officeDocument/2006/relationships/font" Target="fonts/font5.fntdata"/><Relationship Id="rId47" Type="http://schemas.openxmlformats.org/officeDocument/2006/relationships/font" Target="fonts/font4.fntdata"/><Relationship Id="rId46" Type="http://schemas.openxmlformats.org/officeDocument/2006/relationships/font" Target="fonts/font3.fntdata"/><Relationship Id="rId45" Type="http://schemas.openxmlformats.org/officeDocument/2006/relationships/font" Target="fonts/font2.fntdata"/><Relationship Id="rId44" Type="http://schemas.openxmlformats.org/officeDocument/2006/relationships/font" Target="fonts/font1.fntdata"/><Relationship Id="rId43" Type="http://schemas.openxmlformats.org/officeDocument/2006/relationships/tableStyles" Target="tableStyles.xml"/><Relationship Id="rId42" Type="http://schemas.openxmlformats.org/officeDocument/2006/relationships/viewProps" Target="viewProps.xml"/><Relationship Id="rId41" Type="http://schemas.openxmlformats.org/officeDocument/2006/relationships/presProps" Target="presProps.xml"/><Relationship Id="rId4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50" name="Rectangle 2"/>
          <p:cNvSpPr>
            <a:spLocks noGrp="1"/>
          </p:cNvSpPr>
          <p:nvPr>
            <p:ph type="sldImg"/>
          </p:nvPr>
        </p:nvSpPr>
        <p:spPr>
          <a:xfrm>
            <a:off x="408870" y="754063"/>
            <a:ext cx="5856110" cy="3294062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2051" name="Rectangle 3"/>
          <p:cNvSpPr>
            <a:spLocks noGrp="1"/>
          </p:cNvSpPr>
          <p:nvPr>
            <p:ph type="body" sz="quarter"/>
          </p:nvPr>
        </p:nvSpPr>
        <p:spPr>
          <a:xfrm>
            <a:off x="538163" y="4387850"/>
            <a:ext cx="5780087" cy="39528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/>
          <a:p>
            <a:pPr lvl="0"/>
            <a:r>
              <a:rPr lang="zh-CN" altLang="en-US" dirty="0"/>
              <a:t>单击此处编辑母版文本样式
第二级
第三级
第四级
第五级</a:t>
            </a:r>
            <a:endParaRPr lang="zh-CN" altLang="en-US" dirty="0"/>
          </a:p>
        </p:txBody>
      </p:sp>
      <p:sp>
        <p:nvSpPr>
          <p:cNvPr id="2052" name="Rectangle 4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3388" cy="457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/>
          <a:p>
            <a:pPr lvl="0" indent="0" defTabSz="914400"/>
            <a:endParaRPr lang="zh-CN" altLang="en-US" sz="1200" dirty="0"/>
          </a:p>
        </p:txBody>
      </p:sp>
      <p:sp>
        <p:nvSpPr>
          <p:cNvPr id="2053" name="Rectangle 5"/>
          <p:cNvSpPr>
            <a:spLocks noGrp="1"/>
          </p:cNvSpPr>
          <p:nvPr>
            <p:ph type="dt"/>
          </p:nvPr>
        </p:nvSpPr>
        <p:spPr>
          <a:xfrm>
            <a:off x="3883025" y="0"/>
            <a:ext cx="2974975" cy="457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/>
          <a:p>
            <a:pPr lvl="0" indent="0" algn="r" defTabSz="914400"/>
            <a:endParaRPr lang="zh-CN" altLang="en-US" sz="1200" dirty="0"/>
          </a:p>
        </p:txBody>
      </p:sp>
      <p:sp>
        <p:nvSpPr>
          <p:cNvPr id="2054" name="Rectangle 6"/>
          <p:cNvSpPr>
            <a:spLocks noGrp="1"/>
          </p:cNvSpPr>
          <p:nvPr>
            <p:ph type="ftr" sz="quarter"/>
          </p:nvPr>
        </p:nvSpPr>
        <p:spPr>
          <a:xfrm>
            <a:off x="0" y="8686800"/>
            <a:ext cx="2973388" cy="457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/>
          <a:p>
            <a:pPr lvl="0" indent="0" defTabSz="914400"/>
            <a:endParaRPr lang="zh-CN" altLang="en-US" sz="1200" dirty="0"/>
          </a:p>
        </p:txBody>
      </p:sp>
      <p:sp>
        <p:nvSpPr>
          <p:cNvPr id="2055" name="Rectangle 7"/>
          <p:cNvSpPr>
            <a:spLocks noGrp="1"/>
          </p:cNvSpPr>
          <p:nvPr>
            <p:ph type="sldNum" sz="quarter"/>
          </p:nvPr>
        </p:nvSpPr>
        <p:spPr>
          <a:xfrm>
            <a:off x="3883025" y="8686800"/>
            <a:ext cx="2974975" cy="457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/>
          <a:p>
            <a:pPr lvl="0" indent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lvl="0" indent="0" algn="l" defTabSz="914400" eaLnBrk="0" fontAlgn="ctr" latinLnBrk="1" hangingPunct="0">
      <a:lnSpc>
        <a:spcPct val="100000"/>
      </a:lnSpc>
      <a:spcBef>
        <a:spcPct val="30000"/>
      </a:spcBef>
      <a:spcAft>
        <a:spcPct val="0"/>
      </a:spcAft>
      <a:buNone/>
      <a:defRPr sz="1200" b="1" i="0" u="none" kern="1200"/>
    </a:lvl1pPr>
    <a:lvl2pPr marL="0" lvl="1" indent="0" algn="l" defTabSz="914400" eaLnBrk="0" fontAlgn="ctr" latinLnBrk="1" hangingPunct="0">
      <a:lnSpc>
        <a:spcPct val="100000"/>
      </a:lnSpc>
      <a:spcBef>
        <a:spcPct val="30000"/>
      </a:spcBef>
      <a:spcAft>
        <a:spcPct val="0"/>
      </a:spcAft>
      <a:buNone/>
      <a:defRPr sz="1200" b="1" i="0" u="none" kern="1200"/>
    </a:lvl2pPr>
    <a:lvl3pPr marL="0" lvl="2" indent="0" algn="l" defTabSz="914400" eaLnBrk="0" fontAlgn="ctr" latinLnBrk="1" hangingPunct="0">
      <a:lnSpc>
        <a:spcPct val="100000"/>
      </a:lnSpc>
      <a:spcBef>
        <a:spcPct val="30000"/>
      </a:spcBef>
      <a:spcAft>
        <a:spcPct val="0"/>
      </a:spcAft>
      <a:buNone/>
      <a:defRPr sz="1200" b="1" i="0" u="none" kern="1200"/>
    </a:lvl3pPr>
    <a:lvl4pPr marL="0" lvl="3" indent="0" algn="l" defTabSz="914400" eaLnBrk="0" fontAlgn="ctr" latinLnBrk="1" hangingPunct="0">
      <a:lnSpc>
        <a:spcPct val="100000"/>
      </a:lnSpc>
      <a:spcBef>
        <a:spcPct val="30000"/>
      </a:spcBef>
      <a:spcAft>
        <a:spcPct val="0"/>
      </a:spcAft>
      <a:buChar char="•"/>
      <a:defRPr sz="1200" b="1" i="0" u="none" kern="1200"/>
    </a:lvl4pPr>
    <a:lvl5pPr marL="0" lvl="4" indent="0" algn="l" defTabSz="914400" eaLnBrk="0" fontAlgn="ctr" latinLnBrk="1" hangingPunct="0">
      <a:lnSpc>
        <a:spcPct val="100000"/>
      </a:lnSpc>
      <a:spcBef>
        <a:spcPct val="30000"/>
      </a:spcBef>
      <a:spcAft>
        <a:spcPct val="0"/>
      </a:spcAft>
      <a:buChar char="•"/>
      <a:defRPr sz="1200" b="1" i="0" u="none" kern="1200"/>
    </a:lvl5pPr>
    <a:lvl6pPr marL="2286000" lvl="5" indent="0" algn="l" defTabSz="914400" eaLnBrk="0" fontAlgn="ctr" latinLnBrk="1" hangingPunct="0">
      <a:lnSpc>
        <a:spcPct val="100000"/>
      </a:lnSpc>
      <a:spcBef>
        <a:spcPct val="30000"/>
      </a:spcBef>
      <a:spcAft>
        <a:spcPct val="0"/>
      </a:spcAft>
      <a:buChar char="•"/>
      <a:defRPr sz="1200" b="1" i="0" u="none" kern="1200"/>
    </a:lvl6pPr>
    <a:lvl7pPr marL="2743200" lvl="6" indent="0" algn="l" defTabSz="914400" eaLnBrk="0" fontAlgn="ctr" latinLnBrk="1" hangingPunct="0">
      <a:lnSpc>
        <a:spcPct val="100000"/>
      </a:lnSpc>
      <a:spcBef>
        <a:spcPct val="30000"/>
      </a:spcBef>
      <a:spcAft>
        <a:spcPct val="0"/>
      </a:spcAft>
      <a:buChar char="•"/>
      <a:defRPr sz="1200" b="1" i="0" u="none" kern="1200"/>
    </a:lvl7pPr>
    <a:lvl8pPr marL="3200400" lvl="7" indent="0" algn="l" defTabSz="914400" eaLnBrk="0" fontAlgn="ctr" latinLnBrk="1" hangingPunct="0">
      <a:lnSpc>
        <a:spcPct val="100000"/>
      </a:lnSpc>
      <a:spcBef>
        <a:spcPct val="30000"/>
      </a:spcBef>
      <a:spcAft>
        <a:spcPct val="0"/>
      </a:spcAft>
      <a:buChar char="•"/>
      <a:defRPr sz="1200" b="1" i="0" u="none" kern="1200"/>
    </a:lvl8pPr>
    <a:lvl9pPr marL="3657600" lvl="8" indent="0" algn="l" defTabSz="914400" eaLnBrk="0" fontAlgn="ctr" latinLnBrk="1" hangingPunct="0">
      <a:lnSpc>
        <a:spcPct val="100000"/>
      </a:lnSpc>
      <a:spcBef>
        <a:spcPct val="30000"/>
      </a:spcBef>
      <a:spcAft>
        <a:spcPct val="0"/>
      </a:spcAft>
      <a:buChar char="•"/>
      <a:defRPr sz="1200" b="1" i="0" u="none" kern="1200"/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lvl="0" defTabSz="91440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 lvl="0" defTabSz="91440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lvl="0" defTabSz="91440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 lvl="0" defTabSz="91440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Blank New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3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Whitout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</p:spPr>
        <p:txBody>
          <a:bodyPr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AF7D9D3-D009-4644-ABA8-3B40B8F2A7B2}" type="datetimeFigureOut">
              <a:rPr kumimoji="1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60800" cy="365125"/>
          </a:xfrm>
        </p:spPr>
        <p:txBody>
          <a:bodyPr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0"/>
            <a:ext cx="2844800" cy="365125"/>
          </a:xfrm>
        </p:spPr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image" Target="../media/image3.png"/><Relationship Id="rId10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0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026" name="Picture 2" descr="C:\Users\Administrator\Desktop\PPT整理\用途\asf.pn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0" y="0"/>
            <a:ext cx="12192000" cy="6859588"/>
          </a:xfrm>
          <a:prstGeom prst="rect">
            <a:avLst/>
          </a:prstGeom>
          <a:noFill/>
          <a:ln w="9525" cap="flat" cmpd="sng">
            <a:solidFill>
              <a:schemeClr val="accent1"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</p:spPr>
      </p:pic>
      <p:cxnSp>
        <p:nvCxnSpPr>
          <p:cNvPr id="5" name="直接连接符 4"/>
          <p:cNvCxnSpPr>
            <a:endCxn id="1028" idx="1"/>
          </p:cNvCxnSpPr>
          <p:nvPr/>
        </p:nvCxnSpPr>
        <p:spPr>
          <a:xfrm flipV="1">
            <a:off x="1394884" y="6662738"/>
            <a:ext cx="8610600" cy="1428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Freeform 5"/>
          <p:cNvSpPr>
            <a:spLocks noChangeAspect="1" noEditPoints="1"/>
          </p:cNvSpPr>
          <p:nvPr/>
        </p:nvSpPr>
        <p:spPr bwMode="auto">
          <a:xfrm>
            <a:off x="412751" y="6356350"/>
            <a:ext cx="400051" cy="444500"/>
          </a:xfrm>
          <a:custGeom>
            <a:avLst/>
            <a:gdLst>
              <a:gd name="T0" fmla="*/ 189 w 316"/>
              <a:gd name="T1" fmla="*/ 16 h 467"/>
              <a:gd name="T2" fmla="*/ 225 w 316"/>
              <a:gd name="T3" fmla="*/ 7 h 467"/>
              <a:gd name="T4" fmla="*/ 300 w 316"/>
              <a:gd name="T5" fmla="*/ 52 h 467"/>
              <a:gd name="T6" fmla="*/ 309 w 316"/>
              <a:gd name="T7" fmla="*/ 89 h 467"/>
              <a:gd name="T8" fmla="*/ 298 w 316"/>
              <a:gd name="T9" fmla="*/ 105 h 467"/>
              <a:gd name="T10" fmla="*/ 179 w 316"/>
              <a:gd name="T11" fmla="*/ 33 h 467"/>
              <a:gd name="T12" fmla="*/ 189 w 316"/>
              <a:gd name="T13" fmla="*/ 16 h 467"/>
              <a:gd name="T14" fmla="*/ 164 w 316"/>
              <a:gd name="T15" fmla="*/ 58 h 467"/>
              <a:gd name="T16" fmla="*/ 147 w 316"/>
              <a:gd name="T17" fmla="*/ 85 h 467"/>
              <a:gd name="T18" fmla="*/ 266 w 316"/>
              <a:gd name="T19" fmla="*/ 157 h 467"/>
              <a:gd name="T20" fmla="*/ 283 w 316"/>
              <a:gd name="T21" fmla="*/ 130 h 467"/>
              <a:gd name="T22" fmla="*/ 164 w 316"/>
              <a:gd name="T23" fmla="*/ 58 h 467"/>
              <a:gd name="T24" fmla="*/ 2 w 316"/>
              <a:gd name="T25" fmla="*/ 446 h 467"/>
              <a:gd name="T26" fmla="*/ 13 w 316"/>
              <a:gd name="T27" fmla="*/ 354 h 467"/>
              <a:gd name="T28" fmla="*/ 90 w 316"/>
              <a:gd name="T29" fmla="*/ 401 h 467"/>
              <a:gd name="T30" fmla="*/ 13 w 316"/>
              <a:gd name="T31" fmla="*/ 453 h 467"/>
              <a:gd name="T32" fmla="*/ 2 w 316"/>
              <a:gd name="T33" fmla="*/ 446 h 467"/>
              <a:gd name="T34" fmla="*/ 20 w 316"/>
              <a:gd name="T35" fmla="*/ 296 h 467"/>
              <a:gd name="T36" fmla="*/ 133 w 316"/>
              <a:gd name="T37" fmla="*/ 109 h 467"/>
              <a:gd name="T38" fmla="*/ 172 w 316"/>
              <a:gd name="T39" fmla="*/ 133 h 467"/>
              <a:gd name="T40" fmla="*/ 59 w 316"/>
              <a:gd name="T41" fmla="*/ 320 h 467"/>
              <a:gd name="T42" fmla="*/ 20 w 316"/>
              <a:gd name="T43" fmla="*/ 296 h 467"/>
              <a:gd name="T44" fmla="*/ 99 w 316"/>
              <a:gd name="T45" fmla="*/ 344 h 467"/>
              <a:gd name="T46" fmla="*/ 212 w 316"/>
              <a:gd name="T47" fmla="*/ 158 h 467"/>
              <a:gd name="T48" fmla="*/ 252 w 316"/>
              <a:gd name="T49" fmla="*/ 182 h 467"/>
              <a:gd name="T50" fmla="*/ 139 w 316"/>
              <a:gd name="T51" fmla="*/ 368 h 467"/>
              <a:gd name="T52" fmla="*/ 99 w 316"/>
              <a:gd name="T53" fmla="*/ 344 h 467"/>
              <a:gd name="T54" fmla="*/ 95 w 316"/>
              <a:gd name="T55" fmla="*/ 446 h 467"/>
              <a:gd name="T56" fmla="*/ 301 w 316"/>
              <a:gd name="T57" fmla="*/ 446 h 467"/>
              <a:gd name="T58" fmla="*/ 311 w 316"/>
              <a:gd name="T59" fmla="*/ 456 h 467"/>
              <a:gd name="T60" fmla="*/ 301 w 316"/>
              <a:gd name="T61" fmla="*/ 467 h 467"/>
              <a:gd name="T62" fmla="*/ 95 w 316"/>
              <a:gd name="T63" fmla="*/ 467 h 467"/>
              <a:gd name="T64" fmla="*/ 84 w 316"/>
              <a:gd name="T65" fmla="*/ 456 h 467"/>
              <a:gd name="T66" fmla="*/ 95 w 316"/>
              <a:gd name="T67" fmla="*/ 446 h 4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16" h="467">
                <a:moveTo>
                  <a:pt x="189" y="16"/>
                </a:moveTo>
                <a:cubicBezTo>
                  <a:pt x="197" y="4"/>
                  <a:pt x="213" y="0"/>
                  <a:pt x="225" y="7"/>
                </a:cubicBezTo>
                <a:cubicBezTo>
                  <a:pt x="300" y="52"/>
                  <a:pt x="300" y="52"/>
                  <a:pt x="300" y="52"/>
                </a:cubicBezTo>
                <a:cubicBezTo>
                  <a:pt x="312" y="60"/>
                  <a:pt x="316" y="76"/>
                  <a:pt x="309" y="89"/>
                </a:cubicBezTo>
                <a:cubicBezTo>
                  <a:pt x="298" y="105"/>
                  <a:pt x="298" y="105"/>
                  <a:pt x="298" y="105"/>
                </a:cubicBezTo>
                <a:cubicBezTo>
                  <a:pt x="179" y="33"/>
                  <a:pt x="179" y="33"/>
                  <a:pt x="179" y="33"/>
                </a:cubicBezTo>
                <a:lnTo>
                  <a:pt x="189" y="16"/>
                </a:lnTo>
                <a:close/>
                <a:moveTo>
                  <a:pt x="164" y="58"/>
                </a:moveTo>
                <a:cubicBezTo>
                  <a:pt x="147" y="85"/>
                  <a:pt x="147" y="85"/>
                  <a:pt x="147" y="85"/>
                </a:cubicBezTo>
                <a:cubicBezTo>
                  <a:pt x="266" y="157"/>
                  <a:pt x="266" y="157"/>
                  <a:pt x="266" y="157"/>
                </a:cubicBezTo>
                <a:cubicBezTo>
                  <a:pt x="283" y="130"/>
                  <a:pt x="283" y="130"/>
                  <a:pt x="283" y="130"/>
                </a:cubicBezTo>
                <a:lnTo>
                  <a:pt x="164" y="58"/>
                </a:lnTo>
                <a:close/>
                <a:moveTo>
                  <a:pt x="2" y="446"/>
                </a:moveTo>
                <a:cubicBezTo>
                  <a:pt x="13" y="354"/>
                  <a:pt x="13" y="354"/>
                  <a:pt x="13" y="354"/>
                </a:cubicBezTo>
                <a:cubicBezTo>
                  <a:pt x="90" y="401"/>
                  <a:pt x="90" y="401"/>
                  <a:pt x="90" y="401"/>
                </a:cubicBezTo>
                <a:cubicBezTo>
                  <a:pt x="13" y="453"/>
                  <a:pt x="13" y="453"/>
                  <a:pt x="13" y="453"/>
                </a:cubicBezTo>
                <a:cubicBezTo>
                  <a:pt x="5" y="459"/>
                  <a:pt x="0" y="456"/>
                  <a:pt x="2" y="446"/>
                </a:cubicBezTo>
                <a:close/>
                <a:moveTo>
                  <a:pt x="20" y="296"/>
                </a:moveTo>
                <a:cubicBezTo>
                  <a:pt x="133" y="109"/>
                  <a:pt x="133" y="109"/>
                  <a:pt x="133" y="109"/>
                </a:cubicBezTo>
                <a:cubicBezTo>
                  <a:pt x="172" y="133"/>
                  <a:pt x="172" y="133"/>
                  <a:pt x="172" y="133"/>
                </a:cubicBezTo>
                <a:cubicBezTo>
                  <a:pt x="59" y="320"/>
                  <a:pt x="59" y="320"/>
                  <a:pt x="59" y="320"/>
                </a:cubicBezTo>
                <a:lnTo>
                  <a:pt x="20" y="296"/>
                </a:lnTo>
                <a:close/>
                <a:moveTo>
                  <a:pt x="99" y="344"/>
                </a:moveTo>
                <a:cubicBezTo>
                  <a:pt x="212" y="158"/>
                  <a:pt x="212" y="158"/>
                  <a:pt x="212" y="158"/>
                </a:cubicBezTo>
                <a:cubicBezTo>
                  <a:pt x="252" y="182"/>
                  <a:pt x="252" y="182"/>
                  <a:pt x="252" y="182"/>
                </a:cubicBezTo>
                <a:cubicBezTo>
                  <a:pt x="139" y="368"/>
                  <a:pt x="139" y="368"/>
                  <a:pt x="139" y="368"/>
                </a:cubicBezTo>
                <a:lnTo>
                  <a:pt x="99" y="344"/>
                </a:lnTo>
                <a:close/>
                <a:moveTo>
                  <a:pt x="95" y="446"/>
                </a:moveTo>
                <a:cubicBezTo>
                  <a:pt x="301" y="446"/>
                  <a:pt x="301" y="446"/>
                  <a:pt x="301" y="446"/>
                </a:cubicBezTo>
                <a:cubicBezTo>
                  <a:pt x="307" y="446"/>
                  <a:pt x="311" y="450"/>
                  <a:pt x="311" y="456"/>
                </a:cubicBezTo>
                <a:cubicBezTo>
                  <a:pt x="311" y="462"/>
                  <a:pt x="307" y="467"/>
                  <a:pt x="301" y="467"/>
                </a:cubicBezTo>
                <a:cubicBezTo>
                  <a:pt x="95" y="467"/>
                  <a:pt x="95" y="467"/>
                  <a:pt x="95" y="467"/>
                </a:cubicBezTo>
                <a:cubicBezTo>
                  <a:pt x="89" y="467"/>
                  <a:pt x="84" y="462"/>
                  <a:pt x="84" y="456"/>
                </a:cubicBezTo>
                <a:cubicBezTo>
                  <a:pt x="84" y="450"/>
                  <a:pt x="89" y="446"/>
                  <a:pt x="95" y="44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p>
            <a:pPr fontAlgn="auto"/>
            <a:endParaRPr lang="zh-CN" altLang="en-US" sz="1350" strike="noStrike" noProof="1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029" name="文本框 5"/>
          <p:cNvSpPr txBox="1"/>
          <p:nvPr/>
        </p:nvSpPr>
        <p:spPr>
          <a:xfrm>
            <a:off x="1043517" y="6446838"/>
            <a:ext cx="2038349" cy="21399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lvl="0"/>
            <a:r>
              <a:rPr lang="zh-CN" altLang="en-US" sz="800">
                <a:solidFill>
                  <a:schemeClr val="bg1"/>
                </a:solidFill>
                <a:latin typeface="Arial" panose="020B0604020202020204" pitchFamily="34" charset="0"/>
                <a:ea typeface="微软雅黑 Light" panose="020B0502040204020203" pitchFamily="34" charset="-122"/>
              </a:rPr>
              <a:t>侵权必究</a:t>
            </a:r>
            <a:endParaRPr lang="zh-CN" altLang="en-US" sz="800">
              <a:solidFill>
                <a:schemeClr val="bg1"/>
              </a:solidFill>
              <a:latin typeface="Arial" panose="020B0604020202020204" pitchFamily="34" charset="0"/>
              <a:ea typeface="微软雅黑 Light" panose="020B0502040204020203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929707" y="6389370"/>
            <a:ext cx="2116667" cy="46037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 fontAlgn="auto"/>
            <a:r>
              <a:rPr lang="zh-CN" altLang="en-US" sz="2400" b="1" strike="noStrike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行楷" panose="02010800040101010101" charset="-122"/>
                <a:ea typeface="华文行楷" panose="02010800040101010101" charset="-122"/>
                <a:cs typeface="+mn-cs"/>
              </a:rPr>
              <a:t>名校课堂</a:t>
            </a:r>
            <a:endParaRPr lang="zh-CN" altLang="en-US" sz="2400" b="1" strike="noStrike" noProof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华文行楷" panose="02010800040101010101" charset="-122"/>
              <a:ea typeface="华文行楷" panose="020108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7.emf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8.wmf"/><Relationship Id="rId1" Type="http://schemas.openxmlformats.org/officeDocument/2006/relationships/oleObject" Target="../embeddings/oleObject1.bin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audio3.wav"/><Relationship Id="rId1" Type="http://schemas.openxmlformats.org/officeDocument/2006/relationships/audio" Target="../media/audio2.wav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audio" Target="../media/audio2.wav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audio" Target="../media/audio2.wav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9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1.GIF"/><Relationship Id="rId1" Type="http://schemas.openxmlformats.org/officeDocument/2006/relationships/image" Target="../media/image10.GI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audio" Target="../media/audio1.wav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104" name="Rectangle 5"/>
          <p:cNvSpPr/>
          <p:nvPr/>
        </p:nvSpPr>
        <p:spPr>
          <a:xfrm>
            <a:off x="3320892" y="2936875"/>
            <a:ext cx="4513580" cy="76835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pPr algn="ctr"/>
            <a:r>
              <a:rPr lang="en-US" altLang="zh-CN" sz="4400" dirty="0">
                <a:solidFill>
                  <a:srgbClr val="CC0066"/>
                </a:solidFill>
                <a:latin typeface="Times New Roman" panose="02020603050405020304" pitchFamily="2" charset="0"/>
                <a:ea typeface="黑体" panose="02010609060101010101" charset="-122"/>
              </a:rPr>
              <a:t>7.5</a:t>
            </a:r>
            <a:r>
              <a:rPr lang="zh-CN" altLang="en-US" sz="4400" dirty="0">
                <a:solidFill>
                  <a:srgbClr val="CC0066"/>
                </a:solidFill>
                <a:latin typeface="黑体" panose="02010609060101010101" charset="-122"/>
                <a:ea typeface="黑体" panose="02010609060101010101" charset="-122"/>
              </a:rPr>
              <a:t> 平行线的性质</a:t>
            </a:r>
            <a:endParaRPr lang="zh-CN" altLang="en-US" sz="4400" dirty="0">
              <a:solidFill>
                <a:srgbClr val="CC0066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106" name="Rectangle 5"/>
          <p:cNvSpPr/>
          <p:nvPr/>
        </p:nvSpPr>
        <p:spPr>
          <a:xfrm>
            <a:off x="1801178" y="3958114"/>
            <a:ext cx="8589645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pPr algn="ctr"/>
            <a:r>
              <a:rPr lang="zh-CN" altLang="en-US" sz="3600" dirty="0">
                <a:latin typeface="方正黑体_GBK" panose="03000509000000000000" charset="-122"/>
                <a:ea typeface="方正黑体_GBK" panose="03000509000000000000" charset="-122"/>
              </a:rPr>
              <a:t>第</a:t>
            </a:r>
            <a:r>
              <a:rPr lang="en-US" altLang="zh-CN" sz="3600" dirty="0">
                <a:latin typeface="方正黑体_GBK" panose="03000509000000000000" charset="-122"/>
                <a:ea typeface="方正黑体_GBK" panose="03000509000000000000" charset="-122"/>
              </a:rPr>
              <a:t>2</a:t>
            </a:r>
            <a:r>
              <a:rPr lang="zh-CN" altLang="en-US" sz="3600" dirty="0">
                <a:latin typeface="方正黑体_GBK" panose="03000509000000000000" charset="-122"/>
                <a:ea typeface="方正黑体_GBK" panose="03000509000000000000" charset="-122"/>
              </a:rPr>
              <a:t>课时  平行线的判定与性质的综合运用 </a:t>
            </a:r>
            <a:endParaRPr lang="zh-CN" altLang="en-US" sz="3600" dirty="0">
              <a:latin typeface="方正黑体_GBK" panose="03000509000000000000" charset="-122"/>
              <a:ea typeface="方正黑体_GBK" panose="03000509000000000000" charset="-122"/>
            </a:endParaRPr>
          </a:p>
        </p:txBody>
      </p:sp>
      <p:sp>
        <p:nvSpPr>
          <p:cNvPr id="2" name="Text Box 4"/>
          <p:cNvSpPr txBox="1"/>
          <p:nvPr/>
        </p:nvSpPr>
        <p:spPr>
          <a:xfrm>
            <a:off x="1631315" y="1844358"/>
            <a:ext cx="8964613" cy="82994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/>
            <a:r>
              <a:rPr lang="zh-CN" altLang="en-US" sz="4800" dirty="0">
                <a:solidFill>
                  <a:srgbClr val="070707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第七章 相交线与平行线</a:t>
            </a:r>
            <a:endParaRPr lang="zh-CN" altLang="en-US" sz="4800" dirty="0">
              <a:solidFill>
                <a:srgbClr val="070707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9218" name="标题 20481"/>
          <p:cNvSpPr>
            <a:spLocks noGrp="1"/>
          </p:cNvSpPr>
          <p:nvPr>
            <p:ph type="title" idx="4294967295"/>
          </p:nvPr>
        </p:nvSpPr>
        <p:spPr>
          <a:xfrm>
            <a:off x="1524000" y="1193800"/>
            <a:ext cx="8229600" cy="624205"/>
          </a:xfrm>
        </p:spPr>
        <p:txBody>
          <a:bodyPr anchor="ctr" anchorCtr="0"/>
          <a:p>
            <a:pPr algn="l" latinLnBrk="0"/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已知：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AB∥CD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，∠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1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 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=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∠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2.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试说明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:BE∥CF.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9219" name="文本占位符 20482"/>
          <p:cNvSpPr>
            <a:spLocks noGrp="1"/>
          </p:cNvSpPr>
          <p:nvPr>
            <p:ph idx="4294967295"/>
          </p:nvPr>
        </p:nvSpPr>
        <p:spPr>
          <a:xfrm>
            <a:off x="1524000" y="1818005"/>
            <a:ext cx="3117850" cy="635000"/>
          </a:xfrm>
        </p:spPr>
        <p:txBody>
          <a:bodyPr anchor="t" anchorCtr="0"/>
          <a:p>
            <a:endParaRPr lang="en-US" altLang="zh-CN" sz="2800">
              <a:latin typeface="Times New Roman" panose="02020603050405020304" pitchFamily="2" charset="0"/>
              <a:ea typeface="黑体" panose="02010609060101010101" charset="-122"/>
            </a:endParaRPr>
          </a:p>
          <a:p>
            <a:endParaRPr lang="en-US" altLang="zh-CN" sz="280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pic>
        <p:nvPicPr>
          <p:cNvPr id="9220" name="图片 2048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540000">
            <a:off x="7367588" y="1843088"/>
            <a:ext cx="2928937" cy="28289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21" name="文本框 20485"/>
          <p:cNvSpPr txBox="1"/>
          <p:nvPr/>
        </p:nvSpPr>
        <p:spPr>
          <a:xfrm>
            <a:off x="1847850" y="1930400"/>
            <a:ext cx="12496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证明：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9222" name="文本框 20486"/>
          <p:cNvSpPr txBox="1"/>
          <p:nvPr/>
        </p:nvSpPr>
        <p:spPr>
          <a:xfrm>
            <a:off x="2833688" y="1930400"/>
            <a:ext cx="205994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∵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AB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∥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 CD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9223" name="文本框 20487"/>
          <p:cNvSpPr txBox="1"/>
          <p:nvPr/>
        </p:nvSpPr>
        <p:spPr>
          <a:xfrm>
            <a:off x="2779713" y="2482850"/>
            <a:ext cx="29133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∴∠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ABC=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∠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BCD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9224" name="文本框 20488"/>
          <p:cNvSpPr txBox="1"/>
          <p:nvPr/>
        </p:nvSpPr>
        <p:spPr>
          <a:xfrm>
            <a:off x="2603500" y="2997200"/>
            <a:ext cx="48056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（两直线平行，内错角相等）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9225" name="文本框 20489"/>
          <p:cNvSpPr txBox="1"/>
          <p:nvPr/>
        </p:nvSpPr>
        <p:spPr>
          <a:xfrm>
            <a:off x="2833688" y="3470275"/>
            <a:ext cx="180594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∵∠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1=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∠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2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9226" name="文本框 20491"/>
          <p:cNvSpPr txBox="1"/>
          <p:nvPr/>
        </p:nvSpPr>
        <p:spPr>
          <a:xfrm>
            <a:off x="2833688" y="3986213"/>
            <a:ext cx="448310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∴∠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ABC -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∠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1=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∠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BCD-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∠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2 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9227" name="文本框 20492"/>
          <p:cNvSpPr txBox="1"/>
          <p:nvPr/>
        </p:nvSpPr>
        <p:spPr>
          <a:xfrm>
            <a:off x="2833688" y="4508500"/>
            <a:ext cx="180594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即∠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3=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∠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4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9228" name="文本框 20493"/>
          <p:cNvSpPr txBox="1"/>
          <p:nvPr/>
        </p:nvSpPr>
        <p:spPr>
          <a:xfrm>
            <a:off x="2833688" y="5084763"/>
            <a:ext cx="187261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∴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BE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∥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CF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9229" name="文本框 20494"/>
          <p:cNvSpPr txBox="1"/>
          <p:nvPr/>
        </p:nvSpPr>
        <p:spPr>
          <a:xfrm>
            <a:off x="2892425" y="5607050"/>
            <a:ext cx="48056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（内错角相等，两直线平行）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9230" name="圆角矩形 31"/>
          <p:cNvSpPr/>
          <p:nvPr/>
        </p:nvSpPr>
        <p:spPr>
          <a:xfrm>
            <a:off x="1847850" y="693738"/>
            <a:ext cx="1455738" cy="482600"/>
          </a:xfrm>
          <a:prstGeom prst="roundRect">
            <a:avLst>
              <a:gd name="adj" fmla="val 16667"/>
            </a:avLst>
          </a:prstGeom>
          <a:solidFill>
            <a:srgbClr val="FFFFD9"/>
          </a:solidFill>
          <a:ln w="25400" cap="flat" cmpd="sng">
            <a:solidFill>
              <a:srgbClr val="0099FF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pPr algn="ctr"/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练一练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221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222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223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223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9224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9225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9226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9227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9228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9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9229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0242" name="Text Box 28"/>
          <p:cNvSpPr txBox="1"/>
          <p:nvPr/>
        </p:nvSpPr>
        <p:spPr>
          <a:xfrm>
            <a:off x="1749425" y="569913"/>
            <a:ext cx="8489950" cy="1210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rgbClr val="228B8B"/>
                </a:solidFill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例</a:t>
            </a:r>
            <a:r>
              <a:rPr lang="en-US" altLang="zh-CN" sz="2800" dirty="0">
                <a:solidFill>
                  <a:srgbClr val="228B8B"/>
                </a:solidFill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3</a:t>
            </a:r>
            <a:r>
              <a:rPr lang="zh-CN" altLang="en-US" sz="2800" dirty="0">
                <a:solidFill>
                  <a:srgbClr val="228B8B"/>
                </a:solidFill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：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如图，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AB∥CD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，猜想∠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BAP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、∠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APC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、∠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PCD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的数量关系，并说明理由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.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10243" name="Line 29"/>
          <p:cNvSpPr/>
          <p:nvPr/>
        </p:nvSpPr>
        <p:spPr>
          <a:xfrm>
            <a:off x="8302625" y="3340100"/>
            <a:ext cx="1219200" cy="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10244" name="Line 30"/>
          <p:cNvSpPr/>
          <p:nvPr/>
        </p:nvSpPr>
        <p:spPr>
          <a:xfrm flipV="1">
            <a:off x="8302625" y="2501900"/>
            <a:ext cx="609600" cy="83820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10245" name="Line 31"/>
          <p:cNvSpPr/>
          <p:nvPr/>
        </p:nvSpPr>
        <p:spPr>
          <a:xfrm flipH="1">
            <a:off x="8302625" y="2501900"/>
            <a:ext cx="609600" cy="175260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10246" name="Line 32"/>
          <p:cNvSpPr/>
          <p:nvPr/>
        </p:nvSpPr>
        <p:spPr>
          <a:xfrm>
            <a:off x="8302625" y="4254500"/>
            <a:ext cx="1295400" cy="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10247" name="Text Box 33"/>
          <p:cNvSpPr txBox="1"/>
          <p:nvPr/>
        </p:nvSpPr>
        <p:spPr>
          <a:xfrm>
            <a:off x="7997825" y="3111500"/>
            <a:ext cx="3048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i="1" dirty="0">
                <a:latin typeface="Times New Roman" panose="02020603050405020304" pitchFamily="2" charset="0"/>
                <a:ea typeface="黑体" panose="02010609060101010101" charset="-122"/>
              </a:rPr>
              <a:t>A</a:t>
            </a:r>
            <a:endParaRPr lang="en-US" altLang="zh-CN" sz="2800" b="1" i="1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10248" name="Text Box 34"/>
          <p:cNvSpPr txBox="1"/>
          <p:nvPr/>
        </p:nvSpPr>
        <p:spPr>
          <a:xfrm>
            <a:off x="9445625" y="3187700"/>
            <a:ext cx="3048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i="1" dirty="0">
                <a:latin typeface="Times New Roman" panose="02020603050405020304" pitchFamily="2" charset="0"/>
                <a:ea typeface="黑体" panose="02010609060101010101" charset="-122"/>
              </a:rPr>
              <a:t>B</a:t>
            </a:r>
            <a:endParaRPr lang="en-US" altLang="zh-CN" sz="2800" b="1" i="1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10249" name="Text Box 35"/>
          <p:cNvSpPr txBox="1"/>
          <p:nvPr/>
        </p:nvSpPr>
        <p:spPr>
          <a:xfrm>
            <a:off x="8074025" y="4178300"/>
            <a:ext cx="3048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i="1" dirty="0">
                <a:latin typeface="Times New Roman" panose="02020603050405020304" pitchFamily="2" charset="0"/>
                <a:ea typeface="黑体" panose="02010609060101010101" charset="-122"/>
              </a:rPr>
              <a:t>C</a:t>
            </a:r>
            <a:endParaRPr lang="en-US" altLang="zh-CN" sz="2800" b="1" i="1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10250" name="Text Box 37"/>
          <p:cNvSpPr txBox="1"/>
          <p:nvPr/>
        </p:nvSpPr>
        <p:spPr>
          <a:xfrm>
            <a:off x="9369425" y="4178300"/>
            <a:ext cx="3048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i="1" dirty="0">
                <a:latin typeface="Times New Roman" panose="02020603050405020304" pitchFamily="2" charset="0"/>
                <a:ea typeface="黑体" panose="02010609060101010101" charset="-122"/>
              </a:rPr>
              <a:t>D</a:t>
            </a:r>
            <a:endParaRPr lang="en-US" altLang="zh-CN" sz="2800" b="1" i="1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10251" name="Text Box 38"/>
          <p:cNvSpPr txBox="1"/>
          <p:nvPr/>
        </p:nvSpPr>
        <p:spPr>
          <a:xfrm>
            <a:off x="8836025" y="2273300"/>
            <a:ext cx="3048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i="1" dirty="0">
                <a:latin typeface="Times New Roman" panose="02020603050405020304" pitchFamily="2" charset="0"/>
                <a:ea typeface="黑体" panose="02010609060101010101" charset="-122"/>
              </a:rPr>
              <a:t>P</a:t>
            </a:r>
            <a:endParaRPr lang="en-US" altLang="zh-CN" sz="2800" b="1" i="1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10252" name="Line 41"/>
          <p:cNvSpPr/>
          <p:nvPr/>
        </p:nvSpPr>
        <p:spPr>
          <a:xfrm flipV="1">
            <a:off x="8302625" y="3035300"/>
            <a:ext cx="914400" cy="121920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10253" name="Line 42"/>
          <p:cNvSpPr/>
          <p:nvPr/>
        </p:nvSpPr>
        <p:spPr>
          <a:xfrm flipH="1">
            <a:off x="8302625" y="2501900"/>
            <a:ext cx="609600" cy="175260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10254" name="Freeform 43"/>
          <p:cNvSpPr/>
          <p:nvPr/>
        </p:nvSpPr>
        <p:spPr>
          <a:xfrm>
            <a:off x="8455025" y="3708400"/>
            <a:ext cx="152400" cy="88900"/>
          </a:xfrm>
          <a:custGeom>
            <a:avLst/>
            <a:gdLst/>
            <a:ahLst/>
            <a:cxnLst>
              <a:cxn ang="0">
                <a:pos x="0" y="20161250"/>
              </a:cxn>
              <a:cxn ang="0">
                <a:pos x="120967500" y="20161250"/>
              </a:cxn>
              <a:cxn ang="0">
                <a:pos x="241935000" y="141128750"/>
              </a:cxn>
            </a:cxnLst>
            <a:pathLst>
              <a:path w="96" h="56">
                <a:moveTo>
                  <a:pt x="0" y="8"/>
                </a:moveTo>
                <a:cubicBezTo>
                  <a:pt x="16" y="4"/>
                  <a:pt x="32" y="0"/>
                  <a:pt x="48" y="8"/>
                </a:cubicBezTo>
                <a:cubicBezTo>
                  <a:pt x="64" y="16"/>
                  <a:pt x="88" y="48"/>
                  <a:pt x="96" y="56"/>
                </a:cubicBezTo>
              </a:path>
            </a:pathLst>
          </a:custGeom>
          <a:noFill/>
          <a:ln w="38100" cap="flat" cmpd="sng">
            <a:solidFill>
              <a:srgbClr val="FF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0255" name="Text Box 48"/>
          <p:cNvSpPr txBox="1"/>
          <p:nvPr/>
        </p:nvSpPr>
        <p:spPr>
          <a:xfrm>
            <a:off x="8912225" y="3263900"/>
            <a:ext cx="3048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i="1" dirty="0">
                <a:latin typeface="Times New Roman" panose="02020603050405020304" pitchFamily="2" charset="0"/>
                <a:ea typeface="黑体" panose="02010609060101010101" charset="-122"/>
              </a:rPr>
              <a:t>E</a:t>
            </a:r>
            <a:endParaRPr lang="en-US" altLang="zh-CN" sz="2800" b="1" i="1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10256" name="Text Box 51"/>
          <p:cNvSpPr txBox="1"/>
          <p:nvPr/>
        </p:nvSpPr>
        <p:spPr>
          <a:xfrm>
            <a:off x="1749425" y="1887538"/>
            <a:ext cx="6553200" cy="344995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解：做∠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PCE =∠APC,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交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AB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于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E.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∴ AP∥CE ∴ ∠AEC=∠A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∵AB∥CD ∴ ∠ECD=∠AEC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∴ ∠ECD=∠A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∴ ∠BAP+∠APC=∠PCE+∠ECD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即∠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BAP+∠APC =∠PCD.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10257" name="Text Box 52"/>
          <p:cNvSpPr txBox="1"/>
          <p:nvPr/>
        </p:nvSpPr>
        <p:spPr>
          <a:xfrm>
            <a:off x="2133600" y="3657600"/>
            <a:ext cx="3505200" cy="82994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endParaRPr lang="zh-CN" altLang="en-US" sz="48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258" name="Text Box 53"/>
          <p:cNvSpPr txBox="1"/>
          <p:nvPr/>
        </p:nvSpPr>
        <p:spPr>
          <a:xfrm>
            <a:off x="4568825" y="5499100"/>
            <a:ext cx="5670550" cy="768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4400" b="1" dirty="0">
                <a:solidFill>
                  <a:srgbClr val="7030A0"/>
                </a:solidFill>
                <a:latin typeface="Arial" panose="020B0604020202020204" pitchFamily="34" charset="0"/>
                <a:ea typeface="黑体" panose="02010609060101010101" charset="-122"/>
              </a:rPr>
              <a:t>还可以怎样做辅助线？</a:t>
            </a:r>
            <a:endParaRPr lang="zh-CN" altLang="en-US" sz="4400" b="1" dirty="0">
              <a:solidFill>
                <a:srgbClr val="7030A0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2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2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2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2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2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6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0256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6">
                                            <p:txEl>
                                              <p:charRg st="21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0256">
                                            <p:txEl>
                                              <p:charRg st="21" end="3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6">
                                            <p:txEl>
                                              <p:charRg st="39" end="5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0256">
                                            <p:txEl>
                                              <p:charRg st="39" end="5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6">
                                            <p:txEl>
                                              <p:charRg st="58" end="6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0256">
                                            <p:txEl>
                                              <p:charRg st="58" end="6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6">
                                            <p:txEl>
                                              <p:charRg st="68" end="9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0256">
                                            <p:txEl>
                                              <p:charRg st="68" end="9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6">
                                            <p:txEl>
                                              <p:charRg st="90" end="10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10256">
                                            <p:txEl>
                                              <p:charRg st="90" end="10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5" dur="2000"/>
                                        <p:tgtEl>
                                          <p:spTgt spid="10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55" grpId="0"/>
      <p:bldP spid="1025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1266" name="Text Box 28"/>
          <p:cNvSpPr txBox="1"/>
          <p:nvPr/>
        </p:nvSpPr>
        <p:spPr>
          <a:xfrm>
            <a:off x="1749425" y="569913"/>
            <a:ext cx="8489950" cy="1210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rgbClr val="228B8B"/>
                </a:solidFill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例</a:t>
            </a:r>
            <a:r>
              <a:rPr lang="en-US" altLang="zh-CN" sz="2800" dirty="0">
                <a:solidFill>
                  <a:srgbClr val="228B8B"/>
                </a:solidFill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3</a:t>
            </a:r>
            <a:r>
              <a:rPr lang="zh-CN" altLang="en-US" sz="2800" dirty="0">
                <a:solidFill>
                  <a:srgbClr val="228B8B"/>
                </a:solidFill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：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如图，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AB∥CD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，猜想∠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BAP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、∠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APC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、∠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PCD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的数量关系，并说明理由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.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11267" name="Text Box 52"/>
          <p:cNvSpPr txBox="1"/>
          <p:nvPr/>
        </p:nvSpPr>
        <p:spPr>
          <a:xfrm>
            <a:off x="2133600" y="3657600"/>
            <a:ext cx="3505200" cy="82994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endParaRPr lang="zh-CN" altLang="en-US" sz="48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268" name="Line 5"/>
          <p:cNvSpPr/>
          <p:nvPr/>
        </p:nvSpPr>
        <p:spPr>
          <a:xfrm>
            <a:off x="8458200" y="3505200"/>
            <a:ext cx="1219200" cy="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11269" name="Line 6"/>
          <p:cNvSpPr/>
          <p:nvPr/>
        </p:nvSpPr>
        <p:spPr>
          <a:xfrm flipV="1">
            <a:off x="8458200" y="2667000"/>
            <a:ext cx="609600" cy="83820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11270" name="Line 7"/>
          <p:cNvSpPr/>
          <p:nvPr/>
        </p:nvSpPr>
        <p:spPr>
          <a:xfrm flipH="1">
            <a:off x="8458200" y="2667000"/>
            <a:ext cx="609600" cy="175260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11271" name="Line 8"/>
          <p:cNvSpPr/>
          <p:nvPr/>
        </p:nvSpPr>
        <p:spPr>
          <a:xfrm>
            <a:off x="8458200" y="4419600"/>
            <a:ext cx="1295400" cy="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11272" name="Text Box 9"/>
          <p:cNvSpPr txBox="1"/>
          <p:nvPr/>
        </p:nvSpPr>
        <p:spPr>
          <a:xfrm>
            <a:off x="8153400" y="3276600"/>
            <a:ext cx="3048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i="1" dirty="0">
                <a:latin typeface="Times New Roman" panose="02020603050405020304" pitchFamily="2" charset="0"/>
                <a:ea typeface="黑体" panose="02010609060101010101" charset="-122"/>
              </a:rPr>
              <a:t>A</a:t>
            </a:r>
            <a:endParaRPr lang="en-US" altLang="zh-CN" sz="2800" b="1" i="1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11273" name="Text Box 10"/>
          <p:cNvSpPr txBox="1"/>
          <p:nvPr/>
        </p:nvSpPr>
        <p:spPr>
          <a:xfrm>
            <a:off x="9601200" y="3352800"/>
            <a:ext cx="3048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i="1" dirty="0">
                <a:latin typeface="Times New Roman" panose="02020603050405020304" pitchFamily="2" charset="0"/>
                <a:ea typeface="黑体" panose="02010609060101010101" charset="-122"/>
              </a:rPr>
              <a:t>B</a:t>
            </a:r>
            <a:endParaRPr lang="en-US" altLang="zh-CN" sz="2800" b="1" i="1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11274" name="Text Box 11"/>
          <p:cNvSpPr txBox="1"/>
          <p:nvPr/>
        </p:nvSpPr>
        <p:spPr>
          <a:xfrm>
            <a:off x="8229600" y="4343400"/>
            <a:ext cx="3048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i="1" dirty="0">
                <a:latin typeface="Times New Roman" panose="02020603050405020304" pitchFamily="2" charset="0"/>
                <a:ea typeface="黑体" panose="02010609060101010101" charset="-122"/>
              </a:rPr>
              <a:t>C</a:t>
            </a:r>
            <a:endParaRPr lang="en-US" altLang="zh-CN" sz="2800" b="1" i="1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11275" name="Text Box 12"/>
          <p:cNvSpPr txBox="1"/>
          <p:nvPr/>
        </p:nvSpPr>
        <p:spPr>
          <a:xfrm>
            <a:off x="9525000" y="4343400"/>
            <a:ext cx="3048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i="1" dirty="0">
                <a:latin typeface="Times New Roman" panose="02020603050405020304" pitchFamily="2" charset="0"/>
                <a:ea typeface="黑体" panose="02010609060101010101" charset="-122"/>
              </a:rPr>
              <a:t>D</a:t>
            </a:r>
            <a:endParaRPr lang="en-US" altLang="zh-CN" sz="2800" b="1" i="1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11276" name="Text Box 13"/>
          <p:cNvSpPr txBox="1"/>
          <p:nvPr/>
        </p:nvSpPr>
        <p:spPr>
          <a:xfrm>
            <a:off x="8991600" y="2438400"/>
            <a:ext cx="3048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i="1" dirty="0">
                <a:latin typeface="Times New Roman" panose="02020603050405020304" pitchFamily="2" charset="0"/>
                <a:ea typeface="黑体" panose="02010609060101010101" charset="-122"/>
              </a:rPr>
              <a:t>P</a:t>
            </a:r>
            <a:endParaRPr lang="en-US" altLang="zh-CN" sz="2800" b="1" i="1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11277" name="Text Box 17"/>
          <p:cNvSpPr txBox="1"/>
          <p:nvPr/>
        </p:nvSpPr>
        <p:spPr>
          <a:xfrm>
            <a:off x="7772400" y="2133600"/>
            <a:ext cx="3048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i="1" dirty="0">
                <a:latin typeface="Times New Roman" panose="02020603050405020304" pitchFamily="2" charset="0"/>
                <a:ea typeface="黑体" panose="02010609060101010101" charset="-122"/>
              </a:rPr>
              <a:t>E</a:t>
            </a:r>
            <a:endParaRPr lang="en-US" altLang="zh-CN" sz="2800" b="1" i="1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11278" name="Text Box 20"/>
          <p:cNvSpPr txBox="1"/>
          <p:nvPr/>
        </p:nvSpPr>
        <p:spPr>
          <a:xfrm>
            <a:off x="1870075" y="2060575"/>
            <a:ext cx="5181600" cy="310769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228B8B"/>
                </a:solidFill>
                <a:latin typeface="Times New Roman" panose="02020603050405020304" pitchFamily="2" charset="0"/>
                <a:ea typeface="黑体" panose="02010609060101010101" charset="-122"/>
              </a:rPr>
              <a:t>解法</a:t>
            </a:r>
            <a:r>
              <a:rPr lang="en-US" altLang="zh-CN" sz="2800" dirty="0">
                <a:solidFill>
                  <a:srgbClr val="228B8B"/>
                </a:solidFill>
                <a:latin typeface="Times New Roman" panose="02020603050405020304" pitchFamily="2" charset="0"/>
                <a:ea typeface="黑体" panose="02010609060101010101" charset="-122"/>
              </a:rPr>
              <a:t>2</a:t>
            </a:r>
            <a:r>
              <a:rPr lang="zh-CN" altLang="en-US" sz="2800" dirty="0">
                <a:solidFill>
                  <a:srgbClr val="228B8B"/>
                </a:solidFill>
                <a:latin typeface="Times New Roman" panose="02020603050405020304" pitchFamily="2" charset="0"/>
                <a:ea typeface="黑体" panose="02010609060101010101" charset="-122"/>
              </a:rPr>
              <a:t>：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作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∠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APE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 =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∠BAP.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∴ EP∥AB  ∵AB∥CD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∴ EP∥CD  ∠EPC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=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∠PCD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∴ ∠APE+∠APC= ∠PCD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即∠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BAP+∠APC =∠PCD.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11279" name="Line 21"/>
          <p:cNvSpPr/>
          <p:nvPr/>
        </p:nvSpPr>
        <p:spPr>
          <a:xfrm>
            <a:off x="7772400" y="2667000"/>
            <a:ext cx="1295400" cy="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11280" name="Line 24"/>
          <p:cNvSpPr/>
          <p:nvPr/>
        </p:nvSpPr>
        <p:spPr>
          <a:xfrm flipV="1">
            <a:off x="8458200" y="2667000"/>
            <a:ext cx="609600" cy="83820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11281" name="Freeform 26"/>
          <p:cNvSpPr/>
          <p:nvPr/>
        </p:nvSpPr>
        <p:spPr>
          <a:xfrm>
            <a:off x="8826500" y="2667000"/>
            <a:ext cx="88900" cy="228600"/>
          </a:xfrm>
          <a:custGeom>
            <a:avLst/>
            <a:gdLst/>
            <a:ahLst/>
            <a:cxnLst>
              <a:cxn ang="0">
                <a:pos x="20161250" y="0"/>
              </a:cxn>
              <a:cxn ang="0">
                <a:pos x="20161250" y="120967500"/>
              </a:cxn>
              <a:cxn ang="0">
                <a:pos x="20161250" y="241935000"/>
              </a:cxn>
              <a:cxn ang="0">
                <a:pos x="141128750" y="362902500"/>
              </a:cxn>
            </a:cxnLst>
            <a:pathLst>
              <a:path w="56" h="144">
                <a:moveTo>
                  <a:pt x="8" y="0"/>
                </a:moveTo>
                <a:cubicBezTo>
                  <a:pt x="8" y="16"/>
                  <a:pt x="8" y="32"/>
                  <a:pt x="8" y="48"/>
                </a:cubicBezTo>
                <a:cubicBezTo>
                  <a:pt x="8" y="64"/>
                  <a:pt x="0" y="80"/>
                  <a:pt x="8" y="96"/>
                </a:cubicBezTo>
                <a:cubicBezTo>
                  <a:pt x="16" y="112"/>
                  <a:pt x="48" y="136"/>
                  <a:pt x="56" y="144"/>
                </a:cubicBezTo>
              </a:path>
            </a:pathLst>
          </a:custGeom>
          <a:noFill/>
          <a:ln w="38100" cap="flat" cmpd="sng">
            <a:solidFill>
              <a:srgbClr val="FF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2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2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2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2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2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2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2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2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8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1278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8">
                                            <p:txEl>
                                              <p:charRg st="17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1278">
                                            <p:txEl>
                                              <p:charRg st="17" end="3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8">
                                            <p:txEl>
                                              <p:charRg st="34" end="5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1278">
                                            <p:txEl>
                                              <p:charRg st="34" end="5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8">
                                            <p:txEl>
                                              <p:charRg st="53" end="7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1278">
                                            <p:txEl>
                                              <p:charRg st="53" end="7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8">
                                            <p:txEl>
                                              <p:charRg st="71" end="8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1278">
                                            <p:txEl>
                                              <p:charRg st="71" end="8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2290" name="圆角矩形 31"/>
          <p:cNvSpPr/>
          <p:nvPr/>
        </p:nvSpPr>
        <p:spPr>
          <a:xfrm>
            <a:off x="1841500" y="741363"/>
            <a:ext cx="1647825" cy="479425"/>
          </a:xfrm>
          <a:prstGeom prst="roundRect">
            <a:avLst>
              <a:gd name="adj" fmla="val 16667"/>
            </a:avLst>
          </a:prstGeom>
          <a:solidFill>
            <a:srgbClr val="FFFFD9"/>
          </a:solidFill>
          <a:ln w="25400" cap="flat" cmpd="sng">
            <a:solidFill>
              <a:srgbClr val="0099FF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pPr algn="ctr"/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方法归纳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291" name="文本框 7"/>
          <p:cNvSpPr txBox="1"/>
          <p:nvPr/>
        </p:nvSpPr>
        <p:spPr>
          <a:xfrm>
            <a:off x="1841500" y="1328738"/>
            <a:ext cx="8197850" cy="1210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30000"/>
              </a:lnSpc>
            </a:pP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与平行线相关的问题一般都是平行线的判定与性质的综合应用，主要体现在以下两个方面：  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292" name="文本框 8"/>
          <p:cNvSpPr txBox="1"/>
          <p:nvPr/>
        </p:nvSpPr>
        <p:spPr>
          <a:xfrm>
            <a:off x="1908175" y="2540000"/>
            <a:ext cx="222250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 1. 由角定角                            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12293" name="文本框 10"/>
          <p:cNvSpPr txBox="1"/>
          <p:nvPr/>
        </p:nvSpPr>
        <p:spPr>
          <a:xfrm>
            <a:off x="1733550" y="3663950"/>
            <a:ext cx="240665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已知角的关系</a:t>
            </a:r>
            <a:endParaRPr lang="zh-CN" altLang="en-US" sz="2800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2294" name="文本框 11"/>
          <p:cNvSpPr txBox="1"/>
          <p:nvPr/>
        </p:nvSpPr>
        <p:spPr>
          <a:xfrm>
            <a:off x="5103813" y="3663950"/>
            <a:ext cx="21386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两直线平行 </a:t>
            </a:r>
            <a:endParaRPr lang="zh-CN" altLang="en-US" sz="2800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2295" name="文本框 12"/>
          <p:cNvSpPr txBox="1"/>
          <p:nvPr/>
        </p:nvSpPr>
        <p:spPr>
          <a:xfrm>
            <a:off x="8312150" y="3448050"/>
            <a:ext cx="1649413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确定其它角的关系          </a:t>
            </a:r>
            <a:endParaRPr lang="zh-CN" altLang="en-US" sz="2800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2296" name="文本框 13"/>
          <p:cNvSpPr txBox="1"/>
          <p:nvPr/>
        </p:nvSpPr>
        <p:spPr>
          <a:xfrm>
            <a:off x="2032000" y="4402138"/>
            <a:ext cx="19608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2. 由线定线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2297" name="文本框 14"/>
          <p:cNvSpPr txBox="1"/>
          <p:nvPr/>
        </p:nvSpPr>
        <p:spPr>
          <a:xfrm>
            <a:off x="1763713" y="5180013"/>
            <a:ext cx="26720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已知两直线平行</a:t>
            </a:r>
            <a:endParaRPr lang="zh-CN" altLang="en-US" sz="2800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2298" name="文本框 15"/>
          <p:cNvSpPr txBox="1"/>
          <p:nvPr/>
        </p:nvSpPr>
        <p:spPr>
          <a:xfrm>
            <a:off x="5484813" y="5151438"/>
            <a:ext cx="1624012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角的关系  </a:t>
            </a:r>
            <a:endParaRPr lang="zh-CN" altLang="en-US" sz="2800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2299" name="文本框 16"/>
          <p:cNvSpPr txBox="1"/>
          <p:nvPr/>
        </p:nvSpPr>
        <p:spPr>
          <a:xfrm>
            <a:off x="8312150" y="4965700"/>
            <a:ext cx="2089150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确定其它两直线平行</a:t>
            </a:r>
            <a:endParaRPr lang="zh-CN" altLang="en-US" sz="2800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2300" name="右箭头 17"/>
          <p:cNvSpPr/>
          <p:nvPr/>
        </p:nvSpPr>
        <p:spPr>
          <a:xfrm>
            <a:off x="4002088" y="3822700"/>
            <a:ext cx="1152525" cy="144463"/>
          </a:xfrm>
          <a:prstGeom prst="rightArrow">
            <a:avLst>
              <a:gd name="adj1" fmla="val 50000"/>
              <a:gd name="adj2" fmla="val 49788"/>
            </a:avLst>
          </a:prstGeom>
          <a:solidFill>
            <a:srgbClr val="D6F5F5"/>
          </a:solidFill>
          <a:ln w="9525" cap="flat" cmpd="sng">
            <a:solidFill>
              <a:srgbClr val="00B0F0"/>
            </a:solidFill>
            <a:prstDash val="solid"/>
            <a:bevel/>
            <a:headEnd type="none" w="med" len="med"/>
            <a:tailEnd type="none" w="med" len="med"/>
          </a:ln>
        </p:spPr>
        <p:txBody>
          <a:bodyPr wrap="square" anchor="t" anchorCtr="0"/>
          <a:p>
            <a:pPr defTabSz="914400"/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301" name="文本框 18"/>
          <p:cNvSpPr txBox="1"/>
          <p:nvPr/>
        </p:nvSpPr>
        <p:spPr>
          <a:xfrm>
            <a:off x="4130675" y="3429000"/>
            <a:ext cx="8940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判定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2302" name="右箭头 20"/>
          <p:cNvSpPr/>
          <p:nvPr/>
        </p:nvSpPr>
        <p:spPr>
          <a:xfrm>
            <a:off x="7108825" y="3852863"/>
            <a:ext cx="1152525" cy="144462"/>
          </a:xfrm>
          <a:prstGeom prst="rightArrow">
            <a:avLst>
              <a:gd name="adj1" fmla="val 50000"/>
              <a:gd name="adj2" fmla="val 49788"/>
            </a:avLst>
          </a:prstGeom>
          <a:solidFill>
            <a:srgbClr val="D6F5F5"/>
          </a:solidFill>
          <a:ln w="9525" cap="flat" cmpd="sng">
            <a:solidFill>
              <a:srgbClr val="00B0F0"/>
            </a:solidFill>
            <a:prstDash val="solid"/>
            <a:bevel/>
            <a:headEnd type="none" w="med" len="med"/>
            <a:tailEnd type="none" w="med" len="med"/>
          </a:ln>
        </p:spPr>
        <p:txBody>
          <a:bodyPr wrap="square" anchor="t" anchorCtr="0"/>
          <a:p>
            <a:pPr defTabSz="914400"/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303" name="文本框 21"/>
          <p:cNvSpPr txBox="1"/>
          <p:nvPr/>
        </p:nvSpPr>
        <p:spPr>
          <a:xfrm>
            <a:off x="7237413" y="3429000"/>
            <a:ext cx="8940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性质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2304" name="右箭头 22"/>
          <p:cNvSpPr/>
          <p:nvPr/>
        </p:nvSpPr>
        <p:spPr>
          <a:xfrm>
            <a:off x="7158038" y="5341938"/>
            <a:ext cx="1152525" cy="142875"/>
          </a:xfrm>
          <a:prstGeom prst="rightArrow">
            <a:avLst>
              <a:gd name="adj1" fmla="val 50000"/>
              <a:gd name="adj2" fmla="val 50341"/>
            </a:avLst>
          </a:prstGeom>
          <a:solidFill>
            <a:srgbClr val="D6F5F5"/>
          </a:solidFill>
          <a:ln w="9525" cap="flat" cmpd="sng">
            <a:solidFill>
              <a:srgbClr val="00B0F0"/>
            </a:solidFill>
            <a:prstDash val="solid"/>
            <a:bevel/>
            <a:headEnd type="none" w="med" len="med"/>
            <a:tailEnd type="none" w="med" len="med"/>
          </a:ln>
        </p:spPr>
        <p:txBody>
          <a:bodyPr wrap="square" anchor="t" anchorCtr="0"/>
          <a:p>
            <a:pPr defTabSz="914400"/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305" name="文本框 23"/>
          <p:cNvSpPr txBox="1"/>
          <p:nvPr/>
        </p:nvSpPr>
        <p:spPr>
          <a:xfrm>
            <a:off x="7237413" y="4819650"/>
            <a:ext cx="8940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判定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2306" name="右箭头 24"/>
          <p:cNvSpPr/>
          <p:nvPr/>
        </p:nvSpPr>
        <p:spPr>
          <a:xfrm>
            <a:off x="4386263" y="5370513"/>
            <a:ext cx="1152525" cy="142875"/>
          </a:xfrm>
          <a:prstGeom prst="rightArrow">
            <a:avLst>
              <a:gd name="adj1" fmla="val 50000"/>
              <a:gd name="adj2" fmla="val 50341"/>
            </a:avLst>
          </a:prstGeom>
          <a:solidFill>
            <a:srgbClr val="D6F5F5"/>
          </a:solidFill>
          <a:ln w="9525" cap="flat" cmpd="sng">
            <a:solidFill>
              <a:srgbClr val="00B0F0"/>
            </a:solidFill>
            <a:prstDash val="solid"/>
            <a:bevel/>
            <a:headEnd type="none" w="med" len="med"/>
            <a:tailEnd type="none" w="med" len="med"/>
          </a:ln>
        </p:spPr>
        <p:txBody>
          <a:bodyPr wrap="square" anchor="t" anchorCtr="0"/>
          <a:p>
            <a:pPr defTabSz="914400"/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307" name="文本框 25"/>
          <p:cNvSpPr txBox="1"/>
          <p:nvPr/>
        </p:nvSpPr>
        <p:spPr>
          <a:xfrm>
            <a:off x="4435475" y="4859338"/>
            <a:ext cx="8940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性质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 -0.02552 0.75279  0.0908 0.66613  C  0.20747 0.57948  0.21649 0.50394  0.23177 0.40825  C 0.24705 0.31256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 -0.02552 0.75279  0.0908 0.66613  C  0.20747 0.57948  0.21649 0.50394  0.23177 0.40825  C 0.24705 0.31256 0.22118 0.15964   0.18264 0.09152  C 0.1441 0.02341  0.03802 0.0  0.0 0.0  " pathEditMode="relative" ptsTypes=""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2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2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2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2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12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2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2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12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123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00"/>
                            </p:stCondLst>
                            <p:childTnLst>
                              <p:par>
                                <p:cTn id="7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12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6" dur="500"/>
                                        <p:tgtEl>
                                          <p:spTgt spid="12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/>
      <p:bldP spid="12292" grpId="0"/>
      <p:bldP spid="12296" grpId="0"/>
      <p:bldP spid="12293" grpId="0"/>
      <p:bldP spid="12301" grpId="0"/>
      <p:bldP spid="12300" grpId="0" bldLvl="0" animBg="1"/>
      <p:bldP spid="12294" grpId="0"/>
      <p:bldP spid="12303" grpId="0"/>
      <p:bldP spid="12302" grpId="0" bldLvl="0" animBg="1"/>
      <p:bldP spid="12295" grpId="0"/>
      <p:bldP spid="12297" grpId="0"/>
      <p:bldP spid="12307" grpId="0"/>
      <p:bldP spid="12306" grpId="0" bldLvl="0" animBg="1"/>
      <p:bldP spid="12298" grpId="0"/>
      <p:bldP spid="12305" grpId="0"/>
      <p:bldP spid="12304" grpId="0" bldLvl="0" animBg="1"/>
      <p:bldP spid="1229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13314" name="组合 6147"/>
          <p:cNvGrpSpPr/>
          <p:nvPr/>
        </p:nvGrpSpPr>
        <p:grpSpPr>
          <a:xfrm>
            <a:off x="1849438" y="246063"/>
            <a:ext cx="4295775" cy="809628"/>
            <a:chOff x="0" y="0"/>
            <a:chExt cx="6764" cy="1274"/>
          </a:xfrm>
        </p:grpSpPr>
        <p:sp>
          <p:nvSpPr>
            <p:cNvPr id="13315" name="矩形 7"/>
            <p:cNvSpPr/>
            <p:nvPr/>
          </p:nvSpPr>
          <p:spPr>
            <a:xfrm>
              <a:off x="882" y="0"/>
              <a:ext cx="2634" cy="12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pathLst>
                <a:path w="2520280" h="1872208">
                  <a:moveTo>
                    <a:pt x="0" y="1872208"/>
                  </a:moveTo>
                  <a:lnTo>
                    <a:pt x="2520280" y="1872208"/>
                  </a:lnTo>
                  <a:lnTo>
                    <a:pt x="0" y="1872208"/>
                  </a:lnTo>
                  <a:close/>
                  <a:moveTo>
                    <a:pt x="0" y="0"/>
                  </a:moveTo>
                  <a:lnTo>
                    <a:pt x="91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sq" cmpd="sng">
              <a:solidFill>
                <a:srgbClr val="DDDDDD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316" name="任意多边形 16"/>
            <p:cNvSpPr/>
            <p:nvPr/>
          </p:nvSpPr>
          <p:spPr>
            <a:xfrm>
              <a:off x="0" y="454"/>
              <a:ext cx="826" cy="76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pathLst>
                <a:path w="696310" h="696310">
                  <a:moveTo>
                    <a:pt x="0" y="0"/>
                  </a:moveTo>
                  <a:lnTo>
                    <a:pt x="459827" y="0"/>
                  </a:lnTo>
                  <a:lnTo>
                    <a:pt x="459827" y="236483"/>
                  </a:lnTo>
                  <a:lnTo>
                    <a:pt x="696310" y="236483"/>
                  </a:lnTo>
                  <a:lnTo>
                    <a:pt x="696310" y="696310"/>
                  </a:lnTo>
                  <a:lnTo>
                    <a:pt x="0" y="6963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808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317" name="矩形 17"/>
            <p:cNvSpPr/>
            <p:nvPr/>
          </p:nvSpPr>
          <p:spPr>
            <a:xfrm>
              <a:off x="570" y="374"/>
              <a:ext cx="258" cy="265"/>
            </a:xfrm>
            <a:prstGeom prst="rect">
              <a:avLst/>
            </a:prstGeom>
            <a:solidFill>
              <a:srgbClr val="008080">
                <a:alpha val="50999"/>
              </a:srgbClr>
            </a:solidFill>
            <a:ln w="9525">
              <a:noFill/>
            </a:ln>
          </p:spPr>
          <p:txBody>
            <a:bodyPr lIns="0" tIns="215900" rIns="179705" bIns="0" anchor="ctr" anchorCtr="0"/>
            <a:p>
              <a:pPr algn="ctr"/>
              <a:endParaRPr lang="zh-CN" altLang="en-US" sz="4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  <p:sp>
          <p:nvSpPr>
            <p:cNvPr id="13318" name="文本框 6151"/>
            <p:cNvSpPr txBox="1"/>
            <p:nvPr/>
          </p:nvSpPr>
          <p:spPr>
            <a:xfrm>
              <a:off x="877" y="431"/>
              <a:ext cx="5887" cy="82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zh-CN" altLang="en-US" sz="2800" b="1" dirty="0">
                  <a:solidFill>
                    <a:srgbClr val="006666"/>
                  </a:solidFill>
                  <a:latin typeface="微软雅黑" panose="020B0503020204020204" charset="-122"/>
                  <a:ea typeface="微软雅黑" panose="020B0503020204020204" charset="-122"/>
                  <a:sym typeface="宋体" panose="02010600030101010101" pitchFamily="2" charset="-122"/>
                </a:rPr>
                <a:t>判定平行线的其他方法</a:t>
              </a:r>
              <a:endParaRPr lang="zh-CN" altLang="en-US" sz="2800" b="1" dirty="0">
                <a:solidFill>
                  <a:srgbClr val="006666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endParaRPr>
            </a:p>
          </p:txBody>
        </p:sp>
        <p:sp>
          <p:nvSpPr>
            <p:cNvPr id="13319" name="文本框 6152"/>
            <p:cNvSpPr txBox="1"/>
            <p:nvPr/>
          </p:nvSpPr>
          <p:spPr>
            <a:xfrm>
              <a:off x="0" y="453"/>
              <a:ext cx="872" cy="82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zh-CN" altLang="en-US" sz="2800" dirty="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charset="-122"/>
                </a:rPr>
                <a:t>二</a:t>
              </a:r>
              <a:endParaRPr lang="zh-CN" altLang="en-US" sz="28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</p:grpSp>
      <p:sp>
        <p:nvSpPr>
          <p:cNvPr id="13320" name="圆角矩形 31"/>
          <p:cNvSpPr/>
          <p:nvPr/>
        </p:nvSpPr>
        <p:spPr>
          <a:xfrm>
            <a:off x="1849438" y="1219200"/>
            <a:ext cx="1647825" cy="479425"/>
          </a:xfrm>
          <a:prstGeom prst="roundRect">
            <a:avLst>
              <a:gd name="adj" fmla="val 16667"/>
            </a:avLst>
          </a:prstGeom>
          <a:solidFill>
            <a:srgbClr val="FFFFD9"/>
          </a:solidFill>
          <a:ln w="25400" cap="flat" cmpd="sng">
            <a:solidFill>
              <a:srgbClr val="0099FF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pPr algn="ctr"/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互动探究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321" name="TextBox 3"/>
          <p:cNvSpPr txBox="1"/>
          <p:nvPr/>
        </p:nvSpPr>
        <p:spPr>
          <a:xfrm>
            <a:off x="1766888" y="1800225"/>
            <a:ext cx="8307387" cy="737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rgbClr val="269999"/>
                </a:solidFill>
                <a:latin typeface="Times New Roman" panose="02020603050405020304" pitchFamily="2" charset="0"/>
                <a:ea typeface="黑体" panose="02010609060101010101" charset="-122"/>
              </a:rPr>
              <a:t> </a:t>
            </a:r>
            <a:r>
              <a:rPr lang="zh-CN" altLang="en-US" sz="2800" dirty="0">
                <a:solidFill>
                  <a:srgbClr val="269999"/>
                </a:solidFill>
                <a:latin typeface="Times New Roman" panose="02020603050405020304" pitchFamily="2" charset="0"/>
                <a:ea typeface="黑体" panose="02010609060101010101" charset="-122"/>
              </a:rPr>
              <a:t>画一画：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先画直线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l</a:t>
            </a:r>
            <a:r>
              <a:rPr lang="en-US" altLang="zh-CN" sz="2800" baseline="-25000" dirty="0">
                <a:latin typeface="Times New Roman" panose="02020603050405020304" pitchFamily="2" charset="0"/>
                <a:ea typeface="黑体" panose="02010609060101010101" charset="-122"/>
              </a:rPr>
              <a:t>1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，再画直线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l</a:t>
            </a:r>
            <a:r>
              <a:rPr lang="en-US" altLang="zh-CN" sz="2800" baseline="-25000" dirty="0">
                <a:latin typeface="Times New Roman" panose="02020603050405020304" pitchFamily="2" charset="0"/>
                <a:ea typeface="黑体" panose="02010609060101010101" charset="-122"/>
              </a:rPr>
              <a:t>2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,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l</a:t>
            </a:r>
            <a:r>
              <a:rPr lang="en-US" altLang="zh-CN" sz="2800" baseline="-25000" dirty="0">
                <a:latin typeface="Times New Roman" panose="02020603050405020304" pitchFamily="2" charset="0"/>
                <a:ea typeface="黑体" panose="02010609060101010101" charset="-122"/>
              </a:rPr>
              <a:t>3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分别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l</a:t>
            </a:r>
            <a:r>
              <a:rPr lang="en-US" altLang="zh-CN" sz="2800" baseline="-25000" dirty="0">
                <a:latin typeface="Times New Roman" panose="02020603050405020304" pitchFamily="2" charset="0"/>
                <a:ea typeface="黑体" panose="02010609060101010101" charset="-122"/>
              </a:rPr>
              <a:t>1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与平行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.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pic>
        <p:nvPicPr>
          <p:cNvPr id="13322" name="图片 10247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0994768">
            <a:off x="3598863" y="3349625"/>
            <a:ext cx="1828800" cy="1066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23" name="直接连接符 10246"/>
          <p:cNvSpPr/>
          <p:nvPr/>
        </p:nvSpPr>
        <p:spPr>
          <a:xfrm flipH="1">
            <a:off x="2854325" y="2614613"/>
            <a:ext cx="2362200" cy="236220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24" name="直接连接符 10248"/>
          <p:cNvSpPr/>
          <p:nvPr/>
        </p:nvSpPr>
        <p:spPr>
          <a:xfrm>
            <a:off x="3084513" y="3176588"/>
            <a:ext cx="2895600" cy="0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25" name="文本框 10243"/>
          <p:cNvSpPr txBox="1"/>
          <p:nvPr/>
        </p:nvSpPr>
        <p:spPr>
          <a:xfrm>
            <a:off x="5980113" y="2887663"/>
            <a:ext cx="49212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3200" i="1" dirty="0"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l</a:t>
            </a:r>
            <a:r>
              <a:rPr lang="en-US" altLang="zh-CN" sz="3200" baseline="-25000" dirty="0"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2</a:t>
            </a:r>
            <a:endParaRPr lang="en-US" altLang="zh-CN" sz="3200" b="1" i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3326" name="直接连接符 10242"/>
          <p:cNvSpPr/>
          <p:nvPr/>
        </p:nvSpPr>
        <p:spPr>
          <a:xfrm flipV="1">
            <a:off x="3154363" y="4275138"/>
            <a:ext cx="2514600" cy="15875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27" name="文本框 10243"/>
          <p:cNvSpPr txBox="1"/>
          <p:nvPr/>
        </p:nvSpPr>
        <p:spPr>
          <a:xfrm>
            <a:off x="5673725" y="4076700"/>
            <a:ext cx="49212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3200" i="1" dirty="0"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l</a:t>
            </a:r>
            <a:r>
              <a:rPr lang="en-US" altLang="zh-CN" sz="3200" baseline="-25000" dirty="0"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1</a:t>
            </a:r>
            <a:endParaRPr lang="en-US" altLang="zh-CN" sz="3200" b="1" i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3328" name="直接连接符 7"/>
          <p:cNvSpPr/>
          <p:nvPr/>
        </p:nvSpPr>
        <p:spPr>
          <a:xfrm>
            <a:off x="3144838" y="3797300"/>
            <a:ext cx="2895600" cy="0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29" name="文本框 10243"/>
          <p:cNvSpPr txBox="1"/>
          <p:nvPr/>
        </p:nvSpPr>
        <p:spPr>
          <a:xfrm>
            <a:off x="6040438" y="3508375"/>
            <a:ext cx="49212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3200" i="1" dirty="0"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l</a:t>
            </a:r>
            <a:r>
              <a:rPr lang="en-US" altLang="zh-CN" sz="3200" baseline="-25000" dirty="0"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3</a:t>
            </a:r>
            <a:endParaRPr lang="en-US" altLang="zh-CN" sz="3200" b="1" i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3330" name="TextBox 3"/>
          <p:cNvSpPr txBox="1"/>
          <p:nvPr/>
        </p:nvSpPr>
        <p:spPr>
          <a:xfrm>
            <a:off x="2006600" y="4976813"/>
            <a:ext cx="6210300" cy="737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269999"/>
                </a:solidFill>
                <a:latin typeface="Times New Roman" panose="02020603050405020304" pitchFamily="2" charset="0"/>
                <a:ea typeface="黑体" panose="02010609060101010101" charset="-122"/>
              </a:rPr>
              <a:t>想一想：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直线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l</a:t>
            </a:r>
            <a:r>
              <a:rPr lang="en-US" altLang="zh-CN" sz="2800" baseline="-25000" dirty="0"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2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与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l</a:t>
            </a:r>
            <a:r>
              <a:rPr lang="en-US" altLang="zh-CN" sz="2800" baseline="-25000" dirty="0"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3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有怎样的位置关系？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13331" name="文本框 10"/>
          <p:cNvSpPr txBox="1"/>
          <p:nvPr/>
        </p:nvSpPr>
        <p:spPr>
          <a:xfrm>
            <a:off x="4165600" y="5768975"/>
            <a:ext cx="105664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l</a:t>
            </a:r>
            <a:r>
              <a:rPr lang="en-US" altLang="zh-CN" sz="2800" baseline="-250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2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∥ l</a:t>
            </a:r>
            <a:r>
              <a:rPr lang="en-US" altLang="zh-CN" sz="2800" baseline="-250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3</a:t>
            </a:r>
            <a:endParaRPr lang="en-US" altLang="zh-CN" sz="2800" baseline="-250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  <p:pic>
        <p:nvPicPr>
          <p:cNvPr id="13332" name="图片 16" descr="``8U@EKBGC6QK)(BFQARW4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31263" y="4275138"/>
            <a:ext cx="1692275" cy="2217737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3333" name="组合 8"/>
          <p:cNvGrpSpPr/>
          <p:nvPr/>
        </p:nvGrpSpPr>
        <p:grpSpPr>
          <a:xfrm>
            <a:off x="6472238" y="2525713"/>
            <a:ext cx="3168650" cy="1290637"/>
            <a:chOff x="0" y="0"/>
            <a:chExt cx="4991" cy="2229"/>
          </a:xfrm>
        </p:grpSpPr>
        <p:sp>
          <p:nvSpPr>
            <p:cNvPr id="13334" name="云形标注 5"/>
            <p:cNvSpPr/>
            <p:nvPr/>
          </p:nvSpPr>
          <p:spPr>
            <a:xfrm>
              <a:off x="0" y="19"/>
              <a:ext cx="4878" cy="2210"/>
            </a:xfrm>
            <a:prstGeom prst="cloudCallout">
              <a:avLst>
                <a:gd name="adj1" fmla="val 49847"/>
                <a:gd name="adj2" fmla="val 88935"/>
              </a:avLst>
            </a:prstGeom>
            <a:solidFill>
              <a:srgbClr val="85E0E0"/>
            </a:solidFill>
            <a:ln w="9525" cap="flat" cmpd="sng">
              <a:solidFill>
                <a:srgbClr val="FBFB00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wrap="square" anchor="t" anchorCtr="0"/>
            <a:p>
              <a:pPr defTabSz="914400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335" name="文本框 6"/>
            <p:cNvSpPr txBox="1"/>
            <p:nvPr/>
          </p:nvSpPr>
          <p:spPr>
            <a:xfrm>
              <a:off x="634" y="0"/>
              <a:ext cx="4357" cy="207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>
                <a:lnSpc>
                  <a:spcPct val="150000"/>
                </a:lnSpc>
              </a:pPr>
              <a:r>
                <a:rPr lang="zh-CN" altLang="en-US" sz="2400" dirty="0">
                  <a:latin typeface="Times New Roman" panose="02020603050405020304" pitchFamily="2" charset="0"/>
                  <a:ea typeface="黑体" panose="02010609060101010101" charset="-122"/>
                </a:rPr>
                <a:t>这个猜想正确吗？为什么？</a:t>
              </a:r>
              <a:endParaRPr lang="zh-CN" altLang="en-US" sz="2400" dirty="0">
                <a:latin typeface="Times New Roman" panose="02020603050405020304" pitchFamily="2" charset="0"/>
                <a:ea typeface="黑体" panose="02010609060101010101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3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3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2000"/>
                                        <p:tgtEl>
                                          <p:spTgt spid="13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4.04624E-6 L 0.11666 -0.15538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133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00" y="-7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2000"/>
                                        <p:tgtEl>
                                          <p:spTgt spid="13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800" decel="100000"/>
                                        <p:tgtEl>
                                          <p:spTgt spid="133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800" decel="100000" fill="hold"/>
                                        <p:tgtEl>
                                          <p:spTgt spid="133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800" decel="100000" fill="hold"/>
                                        <p:tgtEl>
                                          <p:spTgt spid="133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800" decel="100000" fill="hold"/>
                                        <p:tgtEl>
                                          <p:spTgt spid="133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3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3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000"/>
                            </p:stCondLst>
                            <p:childTnLst>
                              <p:par>
                                <p:cTn id="48" presetID="56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10139 -0.155000 L 0.046875 -0.065833 " pathEditMode="relative" rAng="0" ptsTypes="">
                                      <p:cBhvr>
                                        <p:cTn id="49" dur="2000" fill="hold"/>
                                        <p:tgtEl>
                                          <p:spTgt spid="133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2000"/>
                                        <p:tgtEl>
                                          <p:spTgt spid="133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800" decel="100000"/>
                                        <p:tgtEl>
                                          <p:spTgt spid="133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800" decel="100000" fill="hold"/>
                                        <p:tgtEl>
                                          <p:spTgt spid="133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800" decel="100000" fill="hold"/>
                                        <p:tgtEl>
                                          <p:spTgt spid="133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800" decel="100000" fill="hold"/>
                                        <p:tgtEl>
                                          <p:spTgt spid="133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3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3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9" dur="500"/>
                                        <p:tgtEl>
                                          <p:spTgt spid="133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33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33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0" dur="500"/>
                                        <p:tgtEl>
                                          <p:spTgt spid="133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5" dur="500"/>
                                        <p:tgtEl>
                                          <p:spTgt spid="133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21" grpId="0"/>
      <p:bldP spid="13325" grpId="0"/>
      <p:bldP spid="13327" grpId="0"/>
      <p:bldP spid="13329" grpId="0"/>
      <p:bldP spid="13330" grpId="0"/>
      <p:bldP spid="1333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4338" name="圆角矩形 31"/>
          <p:cNvSpPr/>
          <p:nvPr/>
        </p:nvSpPr>
        <p:spPr>
          <a:xfrm>
            <a:off x="1931988" y="577850"/>
            <a:ext cx="1330325" cy="512763"/>
          </a:xfrm>
          <a:prstGeom prst="roundRect">
            <a:avLst>
              <a:gd name="adj" fmla="val 16667"/>
            </a:avLst>
          </a:prstGeom>
          <a:solidFill>
            <a:srgbClr val="FFFFD9"/>
          </a:solidFill>
          <a:ln w="25400" cap="flat" cmpd="sng">
            <a:solidFill>
              <a:srgbClr val="0099FF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pPr algn="ctr"/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填一填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4339" name="Text Box 23"/>
          <p:cNvSpPr txBox="1"/>
          <p:nvPr/>
        </p:nvSpPr>
        <p:spPr>
          <a:xfrm>
            <a:off x="1930400" y="1219200"/>
            <a:ext cx="6816725" cy="739775"/>
          </a:xfrm>
          <a:prstGeom prst="rect">
            <a:avLst/>
          </a:prstGeom>
          <a:noFill/>
          <a:ln w="9525">
            <a:noFill/>
          </a:ln>
        </p:spPr>
        <p:txBody>
          <a:bodyPr wrap="square" lIns="94632" tIns="47316" rIns="94632" bIns="47316" anchor="t" anchorCtr="0">
            <a:spAutoFit/>
          </a:bodyPr>
          <a:p>
            <a:pPr defTabSz="946150">
              <a:lnSpc>
                <a:spcPct val="150000"/>
              </a:lnSpc>
            </a:pPr>
            <a:r>
              <a:rPr lang="zh-CN" altLang="en-US" sz="2800" dirty="0">
                <a:solidFill>
                  <a:srgbClr val="269999"/>
                </a:solidFill>
                <a:latin typeface="Times New Roman" panose="02020603050405020304" pitchFamily="2" charset="0"/>
                <a:ea typeface="黑体" panose="02010609060101010101" charset="-122"/>
              </a:rPr>
              <a:t>命题：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 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如图，如果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a∥b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,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a∥c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,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那么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b∥c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.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grpSp>
        <p:nvGrpSpPr>
          <p:cNvPr id="14340" name="组合 24"/>
          <p:cNvGrpSpPr/>
          <p:nvPr/>
        </p:nvGrpSpPr>
        <p:grpSpPr>
          <a:xfrm>
            <a:off x="7150100" y="1855788"/>
            <a:ext cx="3094038" cy="2441575"/>
            <a:chOff x="0" y="0"/>
            <a:chExt cx="4873" cy="3844"/>
          </a:xfrm>
        </p:grpSpPr>
        <p:grpSp>
          <p:nvGrpSpPr>
            <p:cNvPr id="14341" name="组合 11"/>
            <p:cNvGrpSpPr/>
            <p:nvPr/>
          </p:nvGrpSpPr>
          <p:grpSpPr>
            <a:xfrm>
              <a:off x="0" y="328"/>
              <a:ext cx="4334" cy="3516"/>
              <a:chOff x="0" y="0"/>
              <a:chExt cx="4334" cy="3516"/>
            </a:xfrm>
          </p:grpSpPr>
          <p:grpSp>
            <p:nvGrpSpPr>
              <p:cNvPr id="14342" name="组合 7"/>
              <p:cNvGrpSpPr/>
              <p:nvPr/>
            </p:nvGrpSpPr>
            <p:grpSpPr>
              <a:xfrm>
                <a:off x="0" y="0"/>
                <a:ext cx="4335" cy="3516"/>
                <a:chOff x="0" y="0"/>
                <a:chExt cx="4335" cy="3516"/>
              </a:xfrm>
            </p:grpSpPr>
            <p:cxnSp>
              <p:nvCxnSpPr>
                <p:cNvPr id="14343" name="直接连接符 1"/>
                <p:cNvCxnSpPr/>
                <p:nvPr/>
              </p:nvCxnSpPr>
              <p:spPr>
                <a:xfrm flipV="1">
                  <a:off x="0" y="934"/>
                  <a:ext cx="4335" cy="12"/>
                </a:xfrm>
                <a:prstGeom prst="line">
                  <a:avLst/>
                </a:prstGeom>
                <a:ln w="28575" cap="flat" cmpd="sng">
                  <a:solidFill>
                    <a:schemeClr val="tx1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</p:cxnSp>
            <p:cxnSp>
              <p:nvCxnSpPr>
                <p:cNvPr id="14344" name="直接连接符 2"/>
                <p:cNvCxnSpPr/>
                <p:nvPr/>
              </p:nvCxnSpPr>
              <p:spPr>
                <a:xfrm flipV="1">
                  <a:off x="0" y="1770"/>
                  <a:ext cx="4335" cy="12"/>
                </a:xfrm>
                <a:prstGeom prst="line">
                  <a:avLst/>
                </a:prstGeom>
                <a:ln w="28575" cap="flat" cmpd="sng">
                  <a:solidFill>
                    <a:schemeClr val="tx1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</p:cxnSp>
            <p:cxnSp>
              <p:nvCxnSpPr>
                <p:cNvPr id="14345" name="直接连接符 3"/>
                <p:cNvCxnSpPr/>
                <p:nvPr/>
              </p:nvCxnSpPr>
              <p:spPr>
                <a:xfrm flipV="1">
                  <a:off x="0" y="2605"/>
                  <a:ext cx="4335" cy="12"/>
                </a:xfrm>
                <a:prstGeom prst="line">
                  <a:avLst/>
                </a:prstGeom>
                <a:ln w="28575" cap="flat" cmpd="sng">
                  <a:solidFill>
                    <a:schemeClr val="tx1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</p:cxnSp>
            <p:cxnSp>
              <p:nvCxnSpPr>
                <p:cNvPr id="14346" name="直接连接符 4"/>
                <p:cNvCxnSpPr/>
                <p:nvPr/>
              </p:nvCxnSpPr>
              <p:spPr>
                <a:xfrm flipH="1">
                  <a:off x="626" y="0"/>
                  <a:ext cx="2381" cy="3516"/>
                </a:xfrm>
                <a:prstGeom prst="line">
                  <a:avLst/>
                </a:prstGeom>
                <a:ln w="28575" cap="flat" cmpd="sng">
                  <a:solidFill>
                    <a:schemeClr val="tx1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</p:cxnSp>
          </p:grpSp>
          <p:sp>
            <p:nvSpPr>
              <p:cNvPr id="14347" name="弧形 8"/>
              <p:cNvSpPr/>
              <p:nvPr/>
            </p:nvSpPr>
            <p:spPr>
              <a:xfrm>
                <a:off x="2381" y="652"/>
                <a:ext cx="340" cy="567"/>
              </a:xfrm>
              <a:custGeom>
                <a:avLst/>
                <a:gdLst/>
                <a:ahLst/>
                <a:cxnLst>
                  <a:cxn ang="10800000">
                    <a:pos x="169" y="0"/>
                  </a:cxn>
                  <a:cxn ang="8100000">
                    <a:pos x="170" y="283"/>
                  </a:cxn>
                  <a:cxn ang="5400000">
                    <a:pos x="340" y="283"/>
                  </a:cxn>
                </a:cxnLst>
                <a:pathLst>
                  <a:path w="340" h="567" stroke="0">
                    <a:moveTo>
                      <a:pt x="169" y="0"/>
                    </a:moveTo>
                    <a:cubicBezTo>
                      <a:pt x="263" y="0"/>
                      <a:pt x="339" y="127"/>
                      <a:pt x="339" y="283"/>
                    </a:cubicBezTo>
                    <a:lnTo>
                      <a:pt x="170" y="283"/>
                    </a:lnTo>
                    <a:close/>
                  </a:path>
                  <a:path w="340" h="567" fill="none">
                    <a:moveTo>
                      <a:pt x="169" y="0"/>
                    </a:moveTo>
                    <a:cubicBezTo>
                      <a:pt x="263" y="0"/>
                      <a:pt x="339" y="127"/>
                      <a:pt x="339" y="283"/>
                    </a:cubicBezTo>
                  </a:path>
                </a:pathLst>
              </a:custGeom>
              <a:noFill/>
              <a:ln w="28575" cap="flat" cmpd="sng">
                <a:solidFill>
                  <a:srgbClr val="FF0000"/>
                </a:solidFill>
                <a:prstDash val="solid"/>
                <a:bevel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4348" name="弧形 9"/>
              <p:cNvSpPr/>
              <p:nvPr/>
            </p:nvSpPr>
            <p:spPr>
              <a:xfrm>
                <a:off x="1294" y="2347"/>
                <a:ext cx="340" cy="567"/>
              </a:xfrm>
              <a:custGeom>
                <a:avLst/>
                <a:gdLst/>
                <a:ahLst/>
                <a:cxnLst>
                  <a:cxn ang="10800000">
                    <a:pos x="169" y="0"/>
                  </a:cxn>
                  <a:cxn ang="8100000">
                    <a:pos x="170" y="283"/>
                  </a:cxn>
                  <a:cxn ang="5400000">
                    <a:pos x="340" y="283"/>
                  </a:cxn>
                </a:cxnLst>
                <a:pathLst>
                  <a:path w="340" h="567" stroke="0">
                    <a:moveTo>
                      <a:pt x="169" y="0"/>
                    </a:moveTo>
                    <a:cubicBezTo>
                      <a:pt x="263" y="0"/>
                      <a:pt x="339" y="127"/>
                      <a:pt x="339" y="283"/>
                    </a:cubicBezTo>
                    <a:lnTo>
                      <a:pt x="170" y="283"/>
                    </a:lnTo>
                    <a:close/>
                  </a:path>
                  <a:path w="340" h="567" fill="none">
                    <a:moveTo>
                      <a:pt x="169" y="0"/>
                    </a:moveTo>
                    <a:cubicBezTo>
                      <a:pt x="263" y="0"/>
                      <a:pt x="339" y="127"/>
                      <a:pt x="339" y="283"/>
                    </a:cubicBezTo>
                  </a:path>
                </a:pathLst>
              </a:custGeom>
              <a:noFill/>
              <a:ln w="28575" cap="flat" cmpd="sng">
                <a:solidFill>
                  <a:srgbClr val="FF0000"/>
                </a:solidFill>
                <a:prstDash val="solid"/>
                <a:bevel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4349" name="弧形 10"/>
              <p:cNvSpPr/>
              <p:nvPr/>
            </p:nvSpPr>
            <p:spPr>
              <a:xfrm>
                <a:off x="1857" y="1499"/>
                <a:ext cx="340" cy="567"/>
              </a:xfrm>
              <a:custGeom>
                <a:avLst/>
                <a:gdLst/>
                <a:ahLst/>
                <a:cxnLst>
                  <a:cxn ang="10800000">
                    <a:pos x="169" y="0"/>
                  </a:cxn>
                  <a:cxn ang="8100000">
                    <a:pos x="170" y="283"/>
                  </a:cxn>
                  <a:cxn ang="5400000">
                    <a:pos x="340" y="283"/>
                  </a:cxn>
                </a:cxnLst>
                <a:pathLst>
                  <a:path w="340" h="567" stroke="0">
                    <a:moveTo>
                      <a:pt x="169" y="0"/>
                    </a:moveTo>
                    <a:cubicBezTo>
                      <a:pt x="263" y="0"/>
                      <a:pt x="339" y="127"/>
                      <a:pt x="339" y="283"/>
                    </a:cubicBezTo>
                    <a:lnTo>
                      <a:pt x="170" y="283"/>
                    </a:lnTo>
                    <a:close/>
                  </a:path>
                  <a:path w="340" h="567" fill="none">
                    <a:moveTo>
                      <a:pt x="169" y="0"/>
                    </a:moveTo>
                    <a:cubicBezTo>
                      <a:pt x="263" y="0"/>
                      <a:pt x="339" y="127"/>
                      <a:pt x="339" y="283"/>
                    </a:cubicBezTo>
                  </a:path>
                </a:pathLst>
              </a:custGeom>
              <a:noFill/>
              <a:ln w="28575" cap="flat" cmpd="sng">
                <a:solidFill>
                  <a:srgbClr val="FF0000"/>
                </a:solidFill>
                <a:prstDash val="solid"/>
                <a:bevel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14350" name="文本框 12"/>
            <p:cNvSpPr txBox="1"/>
            <p:nvPr/>
          </p:nvSpPr>
          <p:spPr>
            <a:xfrm>
              <a:off x="2721" y="530"/>
              <a:ext cx="538" cy="74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2500" dirty="0">
                  <a:latin typeface="Times New Roman" panose="02020603050405020304" pitchFamily="2" charset="0"/>
                  <a:ea typeface="黑体" panose="02010609060101010101" charset="-122"/>
                </a:rPr>
                <a:t>1</a:t>
              </a:r>
              <a:endParaRPr lang="en-US" altLang="zh-CN" sz="2500" dirty="0">
                <a:latin typeface="Times New Roman" panose="02020603050405020304" pitchFamily="2" charset="0"/>
                <a:ea typeface="黑体" panose="02010609060101010101" charset="-122"/>
              </a:endParaRPr>
            </a:p>
          </p:txBody>
        </p:sp>
        <p:sp>
          <p:nvSpPr>
            <p:cNvPr id="14351" name="文本框 22"/>
            <p:cNvSpPr txBox="1"/>
            <p:nvPr/>
          </p:nvSpPr>
          <p:spPr>
            <a:xfrm>
              <a:off x="2197" y="1547"/>
              <a:ext cx="538" cy="74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2500" dirty="0">
                  <a:latin typeface="Times New Roman" panose="02020603050405020304" pitchFamily="2" charset="0"/>
                  <a:ea typeface="黑体" panose="02010609060101010101" charset="-122"/>
                  <a:sym typeface="宋体" panose="02010600030101010101" pitchFamily="2" charset="-122"/>
                </a:rPr>
                <a:t>2</a:t>
              </a:r>
              <a:endParaRPr lang="en-US" altLang="zh-CN" sz="2500" dirty="0"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endParaRPr>
            </a:p>
          </p:txBody>
        </p:sp>
        <p:sp>
          <p:nvSpPr>
            <p:cNvPr id="14352" name="文本框 23"/>
            <p:cNvSpPr txBox="1"/>
            <p:nvPr/>
          </p:nvSpPr>
          <p:spPr>
            <a:xfrm>
              <a:off x="1634" y="2321"/>
              <a:ext cx="538" cy="74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2500" dirty="0">
                  <a:latin typeface="Times New Roman" panose="02020603050405020304" pitchFamily="2" charset="0"/>
                  <a:ea typeface="黑体" panose="02010609060101010101" charset="-122"/>
                  <a:sym typeface="宋体" panose="02010600030101010101" pitchFamily="2" charset="-122"/>
                </a:rPr>
                <a:t>3</a:t>
              </a:r>
              <a:endParaRPr lang="en-US" altLang="zh-CN" sz="2500" dirty="0"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endParaRPr>
            </a:p>
          </p:txBody>
        </p:sp>
        <p:sp>
          <p:nvSpPr>
            <p:cNvPr id="14353" name="文本框 25"/>
            <p:cNvSpPr txBox="1"/>
            <p:nvPr/>
          </p:nvSpPr>
          <p:spPr>
            <a:xfrm>
              <a:off x="2282" y="0"/>
              <a:ext cx="538" cy="74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2500" i="1" dirty="0">
                  <a:latin typeface="Times New Roman" panose="02020603050405020304" pitchFamily="2" charset="0"/>
                  <a:ea typeface="黑体" panose="02010609060101010101" charset="-122"/>
                  <a:sym typeface="宋体" panose="02010600030101010101" pitchFamily="2" charset="-122"/>
                </a:rPr>
                <a:t>d</a:t>
              </a:r>
              <a:endParaRPr lang="en-US" altLang="zh-CN" sz="2500" i="1" dirty="0"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endParaRPr>
            </a:p>
          </p:txBody>
        </p:sp>
        <p:sp>
          <p:nvSpPr>
            <p:cNvPr id="14354" name="文本框 26"/>
            <p:cNvSpPr txBox="1"/>
            <p:nvPr/>
          </p:nvSpPr>
          <p:spPr>
            <a:xfrm>
              <a:off x="4335" y="803"/>
              <a:ext cx="538" cy="74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2500" i="1" dirty="0">
                  <a:latin typeface="Times New Roman" panose="02020603050405020304" pitchFamily="2" charset="0"/>
                  <a:ea typeface="黑体" panose="02010609060101010101" charset="-122"/>
                  <a:sym typeface="宋体" panose="02010600030101010101" pitchFamily="2" charset="-122"/>
                </a:rPr>
                <a:t>a</a:t>
              </a:r>
              <a:endParaRPr lang="en-US" altLang="zh-CN" sz="2500" i="1" dirty="0"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endParaRPr>
            </a:p>
          </p:txBody>
        </p:sp>
        <p:sp>
          <p:nvSpPr>
            <p:cNvPr id="14355" name="文本框 27"/>
            <p:cNvSpPr txBox="1"/>
            <p:nvPr/>
          </p:nvSpPr>
          <p:spPr>
            <a:xfrm>
              <a:off x="4335" y="1739"/>
              <a:ext cx="538" cy="74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2500" i="1" dirty="0">
                  <a:latin typeface="Times New Roman" panose="02020603050405020304" pitchFamily="2" charset="0"/>
                  <a:ea typeface="黑体" panose="02010609060101010101" charset="-122"/>
                  <a:sym typeface="宋体" panose="02010600030101010101" pitchFamily="2" charset="-122"/>
                </a:rPr>
                <a:t>b</a:t>
              </a:r>
              <a:endParaRPr lang="en-US" altLang="zh-CN" sz="2500" i="1" dirty="0"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endParaRPr>
            </a:p>
          </p:txBody>
        </p:sp>
        <p:sp>
          <p:nvSpPr>
            <p:cNvPr id="14356" name="文本框 28"/>
            <p:cNvSpPr txBox="1"/>
            <p:nvPr/>
          </p:nvSpPr>
          <p:spPr>
            <a:xfrm>
              <a:off x="4335" y="2498"/>
              <a:ext cx="510" cy="74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2500" i="1" dirty="0">
                  <a:latin typeface="Times New Roman" panose="02020603050405020304" pitchFamily="2" charset="0"/>
                  <a:ea typeface="黑体" panose="02010609060101010101" charset="-122"/>
                  <a:sym typeface="宋体" panose="02010600030101010101" pitchFamily="2" charset="-122"/>
                </a:rPr>
                <a:t>c</a:t>
              </a:r>
              <a:endParaRPr lang="en-US" altLang="zh-CN" sz="2500" i="1" dirty="0"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14357" name="Text Box 24"/>
          <p:cNvSpPr txBox="1"/>
          <p:nvPr/>
        </p:nvSpPr>
        <p:spPr>
          <a:xfrm>
            <a:off x="1931988" y="2063750"/>
            <a:ext cx="7126287" cy="3940810"/>
          </a:xfrm>
          <a:prstGeom prst="rect">
            <a:avLst/>
          </a:prstGeom>
          <a:noFill/>
          <a:ln w="9525">
            <a:noFill/>
          </a:ln>
        </p:spPr>
        <p:txBody>
          <a:bodyPr wrap="square" lIns="94632" tIns="47316" rIns="94632" bIns="47316" anchor="t" anchorCtr="0">
            <a:spAutoFit/>
          </a:bodyPr>
          <a:p>
            <a:pPr defTabSz="946150">
              <a:spcBef>
                <a:spcPct val="50000"/>
              </a:spcBef>
            </a:pPr>
            <a:r>
              <a:rPr lang="zh-CN" altLang="en-US" sz="2500" dirty="0">
                <a:latin typeface="Times New Roman" panose="02020603050405020304" pitchFamily="2" charset="0"/>
                <a:ea typeface="黑体" panose="02010609060101010101" charset="-122"/>
              </a:rPr>
              <a:t>理由： ∵ </a:t>
            </a:r>
            <a:r>
              <a:rPr lang="en-US" altLang="zh-CN" sz="2500" i="1" dirty="0">
                <a:latin typeface="Times New Roman" panose="02020603050405020304" pitchFamily="2" charset="0"/>
                <a:ea typeface="黑体" panose="02010609060101010101" charset="-122"/>
              </a:rPr>
              <a:t>a∥b</a:t>
            </a:r>
            <a:r>
              <a:rPr lang="en-US" altLang="zh-CN" sz="2500" dirty="0">
                <a:latin typeface="Times New Roman" panose="02020603050405020304" pitchFamily="2" charset="0"/>
                <a:ea typeface="黑体" panose="02010609060101010101" charset="-122"/>
              </a:rPr>
              <a:t> (             ),</a:t>
            </a:r>
            <a:endParaRPr lang="en-US" altLang="zh-CN" sz="2500" dirty="0">
              <a:latin typeface="Times New Roman" panose="02020603050405020304" pitchFamily="2" charset="0"/>
              <a:ea typeface="黑体" panose="02010609060101010101" charset="-122"/>
            </a:endParaRPr>
          </a:p>
          <a:p>
            <a:pPr defTabSz="946150">
              <a:spcBef>
                <a:spcPct val="50000"/>
              </a:spcBef>
            </a:pPr>
            <a:r>
              <a:rPr lang="en-US" altLang="zh-CN" sz="2500" dirty="0">
                <a:latin typeface="Times New Roman" panose="02020603050405020304" pitchFamily="2" charset="0"/>
                <a:ea typeface="黑体" panose="02010609060101010101" charset="-122"/>
              </a:rPr>
              <a:t>             ∴ ∠1=∠2</a:t>
            </a:r>
            <a:endParaRPr lang="en-US" altLang="zh-CN" sz="2500" dirty="0">
              <a:latin typeface="Times New Roman" panose="02020603050405020304" pitchFamily="2" charset="0"/>
              <a:ea typeface="黑体" panose="02010609060101010101" charset="-122"/>
            </a:endParaRPr>
          </a:p>
          <a:p>
            <a:pPr defTabSz="946150">
              <a:spcBef>
                <a:spcPct val="50000"/>
              </a:spcBef>
            </a:pPr>
            <a:r>
              <a:rPr lang="en-US" altLang="zh-CN" sz="2500" dirty="0">
                <a:latin typeface="Times New Roman" panose="02020603050405020304" pitchFamily="2" charset="0"/>
                <a:ea typeface="黑体" panose="02010609060101010101" charset="-122"/>
              </a:rPr>
              <a:t>             (                                             ).</a:t>
            </a:r>
            <a:endParaRPr lang="en-US" altLang="zh-CN" sz="2500" dirty="0">
              <a:latin typeface="Times New Roman" panose="02020603050405020304" pitchFamily="2" charset="0"/>
              <a:ea typeface="黑体" panose="02010609060101010101" charset="-122"/>
            </a:endParaRPr>
          </a:p>
          <a:p>
            <a:pPr defTabSz="946150">
              <a:spcBef>
                <a:spcPct val="50000"/>
              </a:spcBef>
            </a:pPr>
            <a:r>
              <a:rPr lang="en-US" altLang="zh-CN" sz="2500" dirty="0">
                <a:latin typeface="Times New Roman" panose="02020603050405020304" pitchFamily="2" charset="0"/>
                <a:ea typeface="黑体" panose="02010609060101010101" charset="-122"/>
              </a:rPr>
              <a:t>           </a:t>
            </a:r>
            <a:r>
              <a:rPr lang="zh-CN" altLang="en-US" sz="2500" dirty="0">
                <a:latin typeface="Times New Roman" panose="02020603050405020304" pitchFamily="2" charset="0"/>
                <a:ea typeface="黑体" panose="02010609060101010101" charset="-122"/>
              </a:rPr>
              <a:t>∵ </a:t>
            </a:r>
            <a:r>
              <a:rPr lang="en-US" altLang="zh-CN" sz="2500" i="1" dirty="0"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a</a:t>
            </a:r>
            <a:r>
              <a:rPr lang="en-US" altLang="zh-CN" sz="2500" i="1" dirty="0">
                <a:latin typeface="Times New Roman" panose="02020603050405020304" pitchFamily="2" charset="0"/>
                <a:ea typeface="黑体" panose="02010609060101010101" charset="-122"/>
              </a:rPr>
              <a:t>∥</a:t>
            </a:r>
            <a:r>
              <a:rPr lang="en-US" altLang="zh-CN" sz="2500" i="1" dirty="0"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c</a:t>
            </a:r>
            <a:r>
              <a:rPr lang="en-US" altLang="zh-CN" sz="2500" dirty="0">
                <a:latin typeface="Times New Roman" panose="02020603050405020304" pitchFamily="2" charset="0"/>
                <a:ea typeface="黑体" panose="02010609060101010101" charset="-122"/>
              </a:rPr>
              <a:t> (             ),</a:t>
            </a:r>
            <a:endParaRPr lang="en-US" altLang="zh-CN" sz="2500" dirty="0">
              <a:latin typeface="Times New Roman" panose="02020603050405020304" pitchFamily="2" charset="0"/>
              <a:ea typeface="黑体" panose="02010609060101010101" charset="-122"/>
            </a:endParaRPr>
          </a:p>
          <a:p>
            <a:pPr defTabSz="946150">
              <a:spcBef>
                <a:spcPct val="50000"/>
              </a:spcBef>
            </a:pPr>
            <a:r>
              <a:rPr lang="en-US" altLang="zh-CN" sz="2500" dirty="0">
                <a:latin typeface="Times New Roman" panose="02020603050405020304" pitchFamily="2" charset="0"/>
                <a:ea typeface="黑体" panose="02010609060101010101" charset="-122"/>
              </a:rPr>
              <a:t>           ∵ ∠1=∠3 (                                             ),</a:t>
            </a:r>
            <a:endParaRPr lang="en-US" altLang="zh-CN" sz="2500" dirty="0">
              <a:latin typeface="Times New Roman" panose="02020603050405020304" pitchFamily="2" charset="0"/>
              <a:ea typeface="黑体" panose="02010609060101010101" charset="-122"/>
            </a:endParaRPr>
          </a:p>
          <a:p>
            <a:pPr defTabSz="946150">
              <a:spcBef>
                <a:spcPct val="50000"/>
              </a:spcBef>
            </a:pPr>
            <a:r>
              <a:rPr lang="en-US" altLang="zh-CN" sz="2500" dirty="0">
                <a:latin typeface="Times New Roman" panose="02020603050405020304" pitchFamily="2" charset="0"/>
                <a:ea typeface="黑体" panose="02010609060101010101" charset="-122"/>
              </a:rPr>
              <a:t>           ∴∠2=∠3 (                  ).</a:t>
            </a:r>
            <a:endParaRPr lang="en-US" altLang="zh-CN" sz="2500" dirty="0">
              <a:latin typeface="Times New Roman" panose="02020603050405020304" pitchFamily="2" charset="0"/>
              <a:ea typeface="黑体" panose="02010609060101010101" charset="-122"/>
            </a:endParaRPr>
          </a:p>
          <a:p>
            <a:pPr defTabSz="946150">
              <a:spcBef>
                <a:spcPct val="50000"/>
              </a:spcBef>
            </a:pPr>
            <a:r>
              <a:rPr lang="en-US" altLang="zh-CN" sz="2500" dirty="0">
                <a:latin typeface="Times New Roman" panose="02020603050405020304" pitchFamily="2" charset="0"/>
                <a:ea typeface="黑体" panose="02010609060101010101" charset="-122"/>
              </a:rPr>
              <a:t>           ∴</a:t>
            </a:r>
            <a:r>
              <a:rPr lang="en-US" altLang="zh-CN" sz="2500" i="1" dirty="0"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a∥c</a:t>
            </a:r>
            <a:r>
              <a:rPr lang="en-US" altLang="zh-CN" sz="2500" dirty="0"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 (                                                ).</a:t>
            </a:r>
            <a:endParaRPr lang="en-US" altLang="zh-CN" sz="2500" dirty="0">
              <a:latin typeface="Times New Roman" panose="02020603050405020304" pitchFamily="2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4358" name="文本框 31"/>
          <p:cNvSpPr txBox="1"/>
          <p:nvPr/>
        </p:nvSpPr>
        <p:spPr>
          <a:xfrm>
            <a:off x="4354513" y="2063750"/>
            <a:ext cx="817880" cy="47561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5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已知</a:t>
            </a:r>
            <a:endParaRPr lang="zh-CN" altLang="en-US" sz="25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14359" name="文本框 32"/>
          <p:cNvSpPr txBox="1"/>
          <p:nvPr/>
        </p:nvSpPr>
        <p:spPr>
          <a:xfrm>
            <a:off x="3059113" y="3246438"/>
            <a:ext cx="3675380" cy="47561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5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两直线平行，同位角相等</a:t>
            </a:r>
            <a:endParaRPr lang="zh-CN" altLang="en-US" sz="25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14360" name="文本框 33"/>
          <p:cNvSpPr txBox="1"/>
          <p:nvPr/>
        </p:nvSpPr>
        <p:spPr>
          <a:xfrm>
            <a:off x="4187825" y="3802063"/>
            <a:ext cx="817880" cy="47561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5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已知</a:t>
            </a:r>
            <a:endParaRPr lang="zh-CN" altLang="en-US" sz="25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14361" name="文本框 35"/>
          <p:cNvSpPr txBox="1"/>
          <p:nvPr/>
        </p:nvSpPr>
        <p:spPr>
          <a:xfrm>
            <a:off x="4538663" y="4375150"/>
            <a:ext cx="3675380" cy="47561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5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两直线平行，同位角相等</a:t>
            </a:r>
            <a:endParaRPr lang="zh-CN" altLang="en-US" sz="25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14362" name="文本框 36"/>
          <p:cNvSpPr txBox="1"/>
          <p:nvPr/>
        </p:nvSpPr>
        <p:spPr>
          <a:xfrm>
            <a:off x="4538663" y="4929188"/>
            <a:ext cx="1452880" cy="47561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5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等量代换</a:t>
            </a:r>
            <a:endParaRPr lang="zh-CN" altLang="en-US" sz="25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14363" name="文本框 37"/>
          <p:cNvSpPr txBox="1"/>
          <p:nvPr/>
        </p:nvSpPr>
        <p:spPr>
          <a:xfrm>
            <a:off x="4038600" y="5524500"/>
            <a:ext cx="3675380" cy="47561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5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同位角相等，两直线平行</a:t>
            </a:r>
            <a:endParaRPr lang="zh-CN" altLang="en-US" sz="25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3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3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43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43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43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4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4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4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57" grpId="0"/>
      <p:bldP spid="14358" grpId="0"/>
      <p:bldP spid="14359" grpId="0"/>
      <p:bldP spid="14360" grpId="0"/>
      <p:bldP spid="14361" grpId="0"/>
      <p:bldP spid="14362" grpId="0"/>
      <p:bldP spid="1436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5362" name="圆角矩形 31"/>
          <p:cNvSpPr/>
          <p:nvPr/>
        </p:nvSpPr>
        <p:spPr>
          <a:xfrm>
            <a:off x="2032000" y="960438"/>
            <a:ext cx="1647825" cy="479425"/>
          </a:xfrm>
          <a:prstGeom prst="roundRect">
            <a:avLst>
              <a:gd name="adj" fmla="val 16667"/>
            </a:avLst>
          </a:prstGeom>
          <a:solidFill>
            <a:srgbClr val="FFFFD9"/>
          </a:solidFill>
          <a:ln w="25400" cap="flat" cmpd="sng">
            <a:solidFill>
              <a:srgbClr val="0099FF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pPr algn="ctr"/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知识要点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363" name="文本框 3"/>
          <p:cNvSpPr txBox="1"/>
          <p:nvPr/>
        </p:nvSpPr>
        <p:spPr>
          <a:xfrm>
            <a:off x="3003550" y="1778000"/>
            <a:ext cx="5795963" cy="737235"/>
          </a:xfrm>
          <a:prstGeom prst="rect">
            <a:avLst/>
          </a:prstGeom>
          <a:noFill/>
          <a:ln w="28575" cap="flat" cmpd="sng">
            <a:solidFill>
              <a:srgbClr val="228B8B"/>
            </a:solidFill>
            <a:prstDash val="sysDash"/>
            <a:bevel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平行于同一条直线的两直线平行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.</a:t>
            </a:r>
            <a:endParaRPr lang="en-US" altLang="zh-CN" sz="28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5364" name="Text Box 4"/>
          <p:cNvSpPr txBox="1"/>
          <p:nvPr/>
        </p:nvSpPr>
        <p:spPr>
          <a:xfrm>
            <a:off x="2092325" y="3167063"/>
            <a:ext cx="26720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charset="-122"/>
              </a:rPr>
              <a:t>几何语言表达：</a:t>
            </a:r>
            <a:endParaRPr lang="zh-CN" altLang="en-US" sz="2800" dirty="0">
              <a:solidFill>
                <a:srgbClr val="0000FF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15365" name="Text Box 30"/>
          <p:cNvSpPr txBox="1"/>
          <p:nvPr/>
        </p:nvSpPr>
        <p:spPr>
          <a:xfrm>
            <a:off x="2092325" y="3716338"/>
            <a:ext cx="7364413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  <a:sym typeface="微软雅黑" panose="020B0503020204020204" charset="-122"/>
              </a:rPr>
              <a:t>∵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a // c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 ,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a // b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(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已知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),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  <a:sym typeface="Symbol" panose="05050102010706020507" pitchFamily="2" charset="2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  <a:sym typeface="Symbol" panose="05050102010706020507" pitchFamily="2" charset="2"/>
              </a:rPr>
              <a:t>∴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  <a:sym typeface="Symbol" panose="05050102010706020507" pitchFamily="2" charset="2"/>
              </a:rPr>
              <a:t>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  <a:sym typeface="Symbol" panose="05050102010706020507" pitchFamily="2" charset="2"/>
              </a:rPr>
              <a:t>c // b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(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平行于同一条直线的两直线平行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)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  <a:sym typeface="Symbol" panose="05050102010706020507" pitchFamily="2" charset="2"/>
              </a:rPr>
              <a:t>.</a:t>
            </a:r>
            <a:endParaRPr lang="en-US" altLang="zh-CN" sz="2800" i="1" dirty="0">
              <a:solidFill>
                <a:srgbClr val="FF0000"/>
              </a:solidFill>
              <a:latin typeface="Times New Roman" panose="02020603050405020304" pitchFamily="2" charset="0"/>
              <a:ea typeface="宋体" panose="02010600030101010101" pitchFamily="2" charset="-122"/>
              <a:sym typeface="Symbol" panose="05050102010706020507" pitchFamily="2" charset="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5363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5363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5363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4" grpId="0"/>
      <p:bldP spid="15365" grpId="0" bldLvl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6386" name="Rectangle 6"/>
          <p:cNvSpPr/>
          <p:nvPr/>
        </p:nvSpPr>
        <p:spPr>
          <a:xfrm>
            <a:off x="1828800" y="611188"/>
            <a:ext cx="7867650" cy="11684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 defTabSz="914400">
              <a:lnSpc>
                <a:spcPct val="125000"/>
              </a:lnSpc>
            </a:pPr>
            <a:r>
              <a:rPr lang="zh-CN" altLang="en-US" sz="2800" dirty="0">
                <a:solidFill>
                  <a:srgbClr val="228B8B"/>
                </a:solidFill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例</a:t>
            </a:r>
            <a:r>
              <a:rPr lang="en-US" altLang="zh-CN" sz="2800" dirty="0">
                <a:solidFill>
                  <a:srgbClr val="228B8B"/>
                </a:solidFill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4</a:t>
            </a:r>
            <a:r>
              <a:rPr lang="zh-CN" altLang="en-US" sz="2800" dirty="0">
                <a:solidFill>
                  <a:srgbClr val="228B8B"/>
                </a:solidFill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：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如图，若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AB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//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CD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，你能确定∠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B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、∠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D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与∠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BED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的大小关系吗？说说你的看法． 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grpSp>
        <p:nvGrpSpPr>
          <p:cNvPr id="16387" name="Group 33"/>
          <p:cNvGrpSpPr/>
          <p:nvPr/>
        </p:nvGrpSpPr>
        <p:grpSpPr>
          <a:xfrm>
            <a:off x="6630988" y="1774825"/>
            <a:ext cx="2982912" cy="2178532"/>
            <a:chOff x="0" y="0"/>
            <a:chExt cx="2880" cy="1878"/>
          </a:xfrm>
        </p:grpSpPr>
        <p:sp>
          <p:nvSpPr>
            <p:cNvPr id="16388" name="Line 10"/>
            <p:cNvSpPr/>
            <p:nvPr/>
          </p:nvSpPr>
          <p:spPr>
            <a:xfrm>
              <a:off x="228" y="302"/>
              <a:ext cx="2535" cy="1"/>
            </a:xfrm>
            <a:prstGeom prst="line">
              <a:avLst/>
            </a:prstGeom>
            <a:ln w="38100" cap="flat" cmpd="sng">
              <a:solidFill>
                <a:srgbClr val="000000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16389" name="Line 11"/>
            <p:cNvSpPr/>
            <p:nvPr/>
          </p:nvSpPr>
          <p:spPr>
            <a:xfrm>
              <a:off x="139" y="1447"/>
              <a:ext cx="2536" cy="1"/>
            </a:xfrm>
            <a:prstGeom prst="line">
              <a:avLst/>
            </a:prstGeom>
            <a:ln w="38100" cap="flat" cmpd="sng">
              <a:solidFill>
                <a:srgbClr val="000000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16390" name="Line 12"/>
            <p:cNvSpPr/>
            <p:nvPr/>
          </p:nvSpPr>
          <p:spPr>
            <a:xfrm flipH="1">
              <a:off x="2271" y="302"/>
              <a:ext cx="492" cy="654"/>
            </a:xfrm>
            <a:prstGeom prst="line">
              <a:avLst/>
            </a:prstGeom>
            <a:ln w="38100" cap="flat" cmpd="sng">
              <a:solidFill>
                <a:srgbClr val="000000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16391" name="Line 13"/>
            <p:cNvSpPr/>
            <p:nvPr/>
          </p:nvSpPr>
          <p:spPr>
            <a:xfrm>
              <a:off x="2271" y="956"/>
              <a:ext cx="442" cy="503"/>
            </a:xfrm>
            <a:prstGeom prst="line">
              <a:avLst/>
            </a:prstGeom>
            <a:ln w="38100" cap="flat" cmpd="sng">
              <a:solidFill>
                <a:srgbClr val="000000"/>
              </a:solidFill>
              <a:prstDash val="solid"/>
              <a:bevel/>
              <a:headEnd type="none" w="med" len="med"/>
              <a:tailEnd type="none" w="med" len="med"/>
            </a:ln>
          </p:spPr>
        </p:sp>
        <p:grpSp>
          <p:nvGrpSpPr>
            <p:cNvPr id="16392" name="Group 20"/>
            <p:cNvGrpSpPr/>
            <p:nvPr/>
          </p:nvGrpSpPr>
          <p:grpSpPr>
            <a:xfrm>
              <a:off x="2763" y="0"/>
              <a:ext cx="117" cy="506"/>
              <a:chOff x="0" y="0"/>
              <a:chExt cx="117" cy="506"/>
            </a:xfrm>
          </p:grpSpPr>
          <p:sp>
            <p:nvSpPr>
              <p:cNvPr id="16393" name="Rectangle 18"/>
              <p:cNvSpPr/>
              <p:nvPr/>
            </p:nvSpPr>
            <p:spPr>
              <a:xfrm>
                <a:off x="63" y="0"/>
                <a:ext cx="1" cy="31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lIns="0" tIns="0" rIns="0" bIns="0" anchor="t" anchorCtr="0">
                <a:spAutoFit/>
              </a:bodyPr>
              <a:p>
                <a:endParaRPr lang="zh-CN" altLang="en-US" sz="2400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6394" name="Rectangle 19"/>
              <p:cNvSpPr/>
              <p:nvPr/>
            </p:nvSpPr>
            <p:spPr>
              <a:xfrm>
                <a:off x="0" y="188"/>
                <a:ext cx="117" cy="31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lIns="0" tIns="0" rIns="0" bIns="0" anchor="t" anchorCtr="0">
                <a:spAutoFit/>
              </a:bodyPr>
              <a:p>
                <a:r>
                  <a:rPr lang="en-US" altLang="zh-CN" sz="2400" i="1" dirty="0">
                    <a:solidFill>
                      <a:srgbClr val="000000"/>
                    </a:solidFill>
                    <a:latin typeface="Times New Roman" panose="02020603050405020304" pitchFamily="2" charset="0"/>
                    <a:ea typeface="宋体" panose="02010600030101010101" pitchFamily="2" charset="-122"/>
                  </a:rPr>
                  <a:t>B</a:t>
                </a:r>
                <a:endParaRPr lang="en-US" altLang="zh-CN" sz="2400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16395" name="Group 23"/>
            <p:cNvGrpSpPr/>
            <p:nvPr/>
          </p:nvGrpSpPr>
          <p:grpSpPr>
            <a:xfrm>
              <a:off x="2524" y="1445"/>
              <a:ext cx="154" cy="433"/>
              <a:chOff x="0" y="0"/>
              <a:chExt cx="154" cy="433"/>
            </a:xfrm>
          </p:grpSpPr>
          <p:sp>
            <p:nvSpPr>
              <p:cNvPr id="16396" name="Rectangle 21"/>
              <p:cNvSpPr/>
              <p:nvPr/>
            </p:nvSpPr>
            <p:spPr>
              <a:xfrm>
                <a:off x="0" y="115"/>
                <a:ext cx="1" cy="31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lIns="0" tIns="0" rIns="0" bIns="0" anchor="t" anchorCtr="0">
                <a:spAutoFit/>
              </a:bodyPr>
              <a:p>
                <a:endParaRPr lang="zh-CN" altLang="en-US" sz="2400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6397" name="Rectangle 22"/>
              <p:cNvSpPr/>
              <p:nvPr/>
            </p:nvSpPr>
            <p:spPr>
              <a:xfrm>
                <a:off x="15" y="0"/>
                <a:ext cx="139" cy="31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lIns="0" tIns="0" rIns="0" bIns="0" anchor="t" anchorCtr="0">
                <a:spAutoFit/>
              </a:bodyPr>
              <a:p>
                <a:r>
                  <a:rPr lang="en-US" altLang="zh-CN" sz="2400" i="1" dirty="0">
                    <a:solidFill>
                      <a:srgbClr val="000000"/>
                    </a:solidFill>
                    <a:latin typeface="Times New Roman" panose="02020603050405020304" pitchFamily="2" charset="0"/>
                    <a:ea typeface="宋体" panose="02010600030101010101" pitchFamily="2" charset="-122"/>
                  </a:rPr>
                  <a:t>D</a:t>
                </a:r>
                <a:endParaRPr lang="en-US" altLang="zh-CN" sz="2400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16398" name="Group 26"/>
            <p:cNvGrpSpPr/>
            <p:nvPr/>
          </p:nvGrpSpPr>
          <p:grpSpPr>
            <a:xfrm>
              <a:off x="0" y="1472"/>
              <a:ext cx="128" cy="318"/>
              <a:chOff x="0" y="0"/>
              <a:chExt cx="128" cy="318"/>
            </a:xfrm>
          </p:grpSpPr>
          <p:sp>
            <p:nvSpPr>
              <p:cNvPr id="16399" name="Rectangle 24"/>
              <p:cNvSpPr/>
              <p:nvPr/>
            </p:nvSpPr>
            <p:spPr>
              <a:xfrm>
                <a:off x="0" y="0"/>
                <a:ext cx="1" cy="31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lIns="0" tIns="0" rIns="0" bIns="0" anchor="t" anchorCtr="0">
                <a:spAutoFit/>
              </a:bodyPr>
              <a:p>
                <a:endParaRPr lang="zh-CN" altLang="en-US" sz="2400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6400" name="Rectangle 25"/>
              <p:cNvSpPr/>
              <p:nvPr/>
            </p:nvSpPr>
            <p:spPr>
              <a:xfrm>
                <a:off x="0" y="0"/>
                <a:ext cx="128" cy="31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lIns="0" tIns="0" rIns="0" bIns="0" anchor="t" anchorCtr="0">
                <a:spAutoFit/>
              </a:bodyPr>
              <a:p>
                <a:r>
                  <a:rPr lang="en-US" altLang="zh-CN" sz="2400" i="1" dirty="0">
                    <a:solidFill>
                      <a:srgbClr val="000000"/>
                    </a:solidFill>
                    <a:latin typeface="Times New Roman" panose="02020603050405020304" pitchFamily="2" charset="0"/>
                    <a:ea typeface="宋体" panose="02010600030101010101" pitchFamily="2" charset="-122"/>
                  </a:rPr>
                  <a:t>C</a:t>
                </a:r>
                <a:endParaRPr lang="en-US" altLang="zh-CN" sz="2400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16401" name="Group 29"/>
            <p:cNvGrpSpPr/>
            <p:nvPr/>
          </p:nvGrpSpPr>
          <p:grpSpPr>
            <a:xfrm>
              <a:off x="2032" y="679"/>
              <a:ext cx="117" cy="318"/>
              <a:chOff x="0" y="0"/>
              <a:chExt cx="117" cy="318"/>
            </a:xfrm>
          </p:grpSpPr>
          <p:sp>
            <p:nvSpPr>
              <p:cNvPr id="16402" name="Rectangle 27"/>
              <p:cNvSpPr/>
              <p:nvPr/>
            </p:nvSpPr>
            <p:spPr>
              <a:xfrm>
                <a:off x="0" y="0"/>
                <a:ext cx="1" cy="31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lIns="0" tIns="0" rIns="0" bIns="0" anchor="t" anchorCtr="0">
                <a:spAutoFit/>
              </a:bodyPr>
              <a:p>
                <a:endParaRPr lang="zh-CN" altLang="en-US" sz="2400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6403" name="Rectangle 28"/>
              <p:cNvSpPr/>
              <p:nvPr/>
            </p:nvSpPr>
            <p:spPr>
              <a:xfrm>
                <a:off x="0" y="0"/>
                <a:ext cx="117" cy="31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lIns="0" tIns="0" rIns="0" bIns="0" anchor="t" anchorCtr="0">
                <a:spAutoFit/>
              </a:bodyPr>
              <a:p>
                <a:r>
                  <a:rPr lang="en-US" altLang="zh-CN" sz="2400" i="1" dirty="0">
                    <a:solidFill>
                      <a:srgbClr val="000000"/>
                    </a:solidFill>
                    <a:latin typeface="Times New Roman" panose="02020603050405020304" pitchFamily="2" charset="0"/>
                    <a:ea typeface="宋体" panose="02010600030101010101" pitchFamily="2" charset="-122"/>
                  </a:rPr>
                  <a:t>E</a:t>
                </a:r>
                <a:endParaRPr lang="en-US" altLang="zh-CN" sz="2400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16404" name="Group 32"/>
            <p:cNvGrpSpPr/>
            <p:nvPr/>
          </p:nvGrpSpPr>
          <p:grpSpPr>
            <a:xfrm>
              <a:off x="89" y="277"/>
              <a:ext cx="117" cy="318"/>
              <a:chOff x="0" y="0"/>
              <a:chExt cx="117" cy="318"/>
            </a:xfrm>
          </p:grpSpPr>
          <p:sp>
            <p:nvSpPr>
              <p:cNvPr id="16405" name="Rectangle 30"/>
              <p:cNvSpPr/>
              <p:nvPr/>
            </p:nvSpPr>
            <p:spPr>
              <a:xfrm>
                <a:off x="0" y="0"/>
                <a:ext cx="1" cy="31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lIns="0" tIns="0" rIns="0" bIns="0" anchor="t" anchorCtr="0">
                <a:spAutoFit/>
              </a:bodyPr>
              <a:p>
                <a:endParaRPr lang="zh-CN" altLang="en-US" sz="2400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6406" name="Rectangle 31"/>
              <p:cNvSpPr/>
              <p:nvPr/>
            </p:nvSpPr>
            <p:spPr>
              <a:xfrm>
                <a:off x="0" y="0"/>
                <a:ext cx="117" cy="31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lIns="0" tIns="0" rIns="0" bIns="0" anchor="t" anchorCtr="0">
                <a:spAutoFit/>
              </a:bodyPr>
              <a:p>
                <a:r>
                  <a:rPr lang="en-US" altLang="zh-CN" sz="2400" i="1" dirty="0">
                    <a:solidFill>
                      <a:srgbClr val="000000"/>
                    </a:solidFill>
                    <a:latin typeface="Times New Roman" panose="02020603050405020304" pitchFamily="2" charset="0"/>
                    <a:ea typeface="宋体" panose="02010600030101010101" pitchFamily="2" charset="-122"/>
                  </a:rPr>
                  <a:t>A</a:t>
                </a:r>
                <a:endParaRPr lang="en-US" altLang="zh-CN" sz="2400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16407" name="Rectangle 5"/>
          <p:cNvSpPr/>
          <p:nvPr/>
        </p:nvSpPr>
        <p:spPr>
          <a:xfrm>
            <a:off x="1752600" y="1873250"/>
            <a:ext cx="5022850" cy="4051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pPr>
              <a:lnSpc>
                <a:spcPct val="115000"/>
              </a:lnSpc>
            </a:pPr>
            <a:r>
              <a:rPr lang="zh-CN" altLang="en-US" sz="2800" dirty="0">
                <a:solidFill>
                  <a:srgbClr val="F8081F"/>
                </a:solidFill>
                <a:latin typeface="Times New Roman" panose="02020603050405020304" pitchFamily="2" charset="0"/>
                <a:ea typeface="黑体" panose="02010609060101010101" charset="-122"/>
              </a:rPr>
              <a:t>解：过点</a:t>
            </a:r>
            <a:r>
              <a:rPr lang="en-US" altLang="zh-CN" sz="2800" dirty="0">
                <a:solidFill>
                  <a:srgbClr val="F8081F"/>
                </a:solidFill>
                <a:latin typeface="Times New Roman" panose="02020603050405020304" pitchFamily="2" charset="0"/>
                <a:ea typeface="黑体" panose="02010609060101010101" charset="-122"/>
              </a:rPr>
              <a:t>E </a:t>
            </a:r>
            <a:r>
              <a:rPr lang="zh-CN" altLang="en-US" sz="2800" dirty="0">
                <a:solidFill>
                  <a:srgbClr val="F8081F"/>
                </a:solidFill>
                <a:latin typeface="Times New Roman" panose="02020603050405020304" pitchFamily="2" charset="0"/>
                <a:ea typeface="黑体" panose="02010609060101010101" charset="-122"/>
              </a:rPr>
              <a:t>作</a:t>
            </a:r>
            <a:r>
              <a:rPr lang="en-US" altLang="zh-CN" sz="2800" dirty="0">
                <a:solidFill>
                  <a:srgbClr val="F8081F"/>
                </a:solidFill>
                <a:latin typeface="Times New Roman" panose="02020603050405020304" pitchFamily="2" charset="0"/>
                <a:ea typeface="黑体" panose="02010609060101010101" charset="-122"/>
              </a:rPr>
              <a:t>EF//AB</a:t>
            </a:r>
            <a:r>
              <a:rPr lang="zh-CN" altLang="en-US" sz="2800" dirty="0">
                <a:solidFill>
                  <a:srgbClr val="F8081F"/>
                </a:solidFill>
                <a:latin typeface="Times New Roman" panose="02020603050405020304" pitchFamily="2" charset="0"/>
                <a:ea typeface="黑体" panose="02010609060101010101" charset="-122"/>
              </a:rPr>
              <a:t>．</a:t>
            </a:r>
            <a:endParaRPr lang="zh-CN" altLang="en-US" sz="2800" dirty="0">
              <a:solidFill>
                <a:srgbClr val="F8081F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  <a:p>
            <a:pPr eaLnBrk="0" hangingPunct="0">
              <a:lnSpc>
                <a:spcPct val="115000"/>
              </a:lnSpc>
            </a:pPr>
            <a:r>
              <a:rPr lang="zh-CN" altLang="en-US" sz="2800" dirty="0">
                <a:solidFill>
                  <a:srgbClr val="F8081F"/>
                </a:solidFill>
                <a:latin typeface="Times New Roman" panose="02020603050405020304" pitchFamily="2" charset="0"/>
                <a:ea typeface="黑体" panose="02010609060101010101" charset="-122"/>
              </a:rPr>
              <a:t> ∴∠</a:t>
            </a:r>
            <a:r>
              <a:rPr lang="en-US" altLang="zh-CN" sz="2800" dirty="0">
                <a:solidFill>
                  <a:srgbClr val="F8081F"/>
                </a:solidFill>
                <a:latin typeface="Times New Roman" panose="02020603050405020304" pitchFamily="2" charset="0"/>
                <a:ea typeface="黑体" panose="02010609060101010101" charset="-122"/>
              </a:rPr>
              <a:t>B=∠BEF</a:t>
            </a:r>
            <a:r>
              <a:rPr lang="zh-CN" altLang="en-US" sz="2800" dirty="0">
                <a:solidFill>
                  <a:srgbClr val="F8081F"/>
                </a:solidFill>
                <a:latin typeface="Times New Roman" panose="02020603050405020304" pitchFamily="2" charset="0"/>
                <a:ea typeface="黑体" panose="02010609060101010101" charset="-122"/>
              </a:rPr>
              <a:t>．</a:t>
            </a:r>
            <a:endParaRPr lang="zh-CN" altLang="en-US" sz="2800" dirty="0">
              <a:solidFill>
                <a:srgbClr val="F8081F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  <a:p>
            <a:pPr eaLnBrk="0" hangingPunct="0">
              <a:lnSpc>
                <a:spcPct val="115000"/>
              </a:lnSpc>
            </a:pPr>
            <a:r>
              <a:rPr lang="zh-CN" altLang="en-US" sz="2800" dirty="0">
                <a:solidFill>
                  <a:srgbClr val="F8081F"/>
                </a:solidFill>
                <a:latin typeface="Times New Roman" panose="02020603050405020304" pitchFamily="2" charset="0"/>
                <a:ea typeface="黑体" panose="02010609060101010101" charset="-122"/>
              </a:rPr>
              <a:t> ∵</a:t>
            </a:r>
            <a:r>
              <a:rPr lang="en-US" altLang="zh-CN" sz="2800" dirty="0">
                <a:solidFill>
                  <a:srgbClr val="F8081F"/>
                </a:solidFill>
                <a:latin typeface="Times New Roman" panose="02020603050405020304" pitchFamily="2" charset="0"/>
                <a:ea typeface="黑体" panose="02010609060101010101" charset="-122"/>
              </a:rPr>
              <a:t>AB//CD</a:t>
            </a:r>
            <a:r>
              <a:rPr lang="zh-CN" altLang="en-US" sz="2800" dirty="0">
                <a:solidFill>
                  <a:srgbClr val="F8081F"/>
                </a:solidFill>
                <a:latin typeface="Times New Roman" panose="02020603050405020304" pitchFamily="2" charset="0"/>
                <a:ea typeface="黑体" panose="02010609060101010101" charset="-122"/>
              </a:rPr>
              <a:t>．</a:t>
            </a:r>
            <a:endParaRPr lang="zh-CN" altLang="en-US" sz="2800" dirty="0">
              <a:solidFill>
                <a:srgbClr val="F8081F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  <a:p>
            <a:pPr eaLnBrk="0" hangingPunct="0">
              <a:lnSpc>
                <a:spcPct val="115000"/>
              </a:lnSpc>
            </a:pPr>
            <a:r>
              <a:rPr lang="zh-CN" altLang="en-US" sz="2800" dirty="0">
                <a:solidFill>
                  <a:srgbClr val="F8081F"/>
                </a:solidFill>
                <a:latin typeface="Times New Roman" panose="02020603050405020304" pitchFamily="2" charset="0"/>
                <a:ea typeface="黑体" panose="02010609060101010101" charset="-122"/>
              </a:rPr>
              <a:t> ∴</a:t>
            </a:r>
            <a:r>
              <a:rPr lang="en-US" altLang="zh-CN" sz="2800" dirty="0">
                <a:solidFill>
                  <a:srgbClr val="F8081F"/>
                </a:solidFill>
                <a:latin typeface="Times New Roman" panose="02020603050405020304" pitchFamily="2" charset="0"/>
                <a:ea typeface="黑体" panose="02010609060101010101" charset="-122"/>
              </a:rPr>
              <a:t>EF//CD</a:t>
            </a:r>
            <a:r>
              <a:rPr lang="zh-CN" altLang="en-US" sz="2800" dirty="0">
                <a:solidFill>
                  <a:srgbClr val="F8081F"/>
                </a:solidFill>
                <a:latin typeface="Times New Roman" panose="02020603050405020304" pitchFamily="2" charset="0"/>
                <a:ea typeface="黑体" panose="02010609060101010101" charset="-122"/>
              </a:rPr>
              <a:t>．</a:t>
            </a:r>
            <a:endParaRPr lang="zh-CN" altLang="en-US" sz="2800" dirty="0">
              <a:solidFill>
                <a:srgbClr val="F8081F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  <a:p>
            <a:pPr eaLnBrk="0" hangingPunct="0">
              <a:lnSpc>
                <a:spcPct val="115000"/>
              </a:lnSpc>
            </a:pPr>
            <a:r>
              <a:rPr lang="zh-CN" altLang="en-US" sz="2800" dirty="0">
                <a:solidFill>
                  <a:srgbClr val="F8081F"/>
                </a:solidFill>
                <a:latin typeface="Times New Roman" panose="02020603050405020304" pitchFamily="2" charset="0"/>
                <a:ea typeface="黑体" panose="02010609060101010101" charset="-122"/>
              </a:rPr>
              <a:t> ∴∠</a:t>
            </a:r>
            <a:r>
              <a:rPr lang="en-US" altLang="zh-CN" sz="2800" dirty="0">
                <a:solidFill>
                  <a:srgbClr val="F8081F"/>
                </a:solidFill>
                <a:latin typeface="Times New Roman" panose="02020603050405020304" pitchFamily="2" charset="0"/>
                <a:ea typeface="黑体" panose="02010609060101010101" charset="-122"/>
              </a:rPr>
              <a:t>D =∠DEF</a:t>
            </a:r>
            <a:r>
              <a:rPr lang="zh-CN" altLang="en-US" sz="2800" dirty="0">
                <a:solidFill>
                  <a:srgbClr val="F8081F"/>
                </a:solidFill>
                <a:latin typeface="Times New Roman" panose="02020603050405020304" pitchFamily="2" charset="0"/>
                <a:ea typeface="黑体" panose="02010609060101010101" charset="-122"/>
              </a:rPr>
              <a:t>．</a:t>
            </a:r>
            <a:endParaRPr lang="zh-CN" altLang="en-US" sz="2800" dirty="0">
              <a:solidFill>
                <a:srgbClr val="F8081F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  <a:p>
            <a:pPr eaLnBrk="0" hangingPunct="0">
              <a:lnSpc>
                <a:spcPct val="115000"/>
              </a:lnSpc>
            </a:pPr>
            <a:r>
              <a:rPr lang="zh-CN" altLang="en-US" sz="2800" dirty="0">
                <a:solidFill>
                  <a:srgbClr val="F8081F"/>
                </a:solidFill>
                <a:latin typeface="Times New Roman" panose="02020603050405020304" pitchFamily="2" charset="0"/>
                <a:ea typeface="黑体" panose="02010609060101010101" charset="-122"/>
              </a:rPr>
              <a:t> ∴∠</a:t>
            </a:r>
            <a:r>
              <a:rPr lang="en-US" altLang="zh-CN" sz="2800" dirty="0">
                <a:solidFill>
                  <a:srgbClr val="F8081F"/>
                </a:solidFill>
                <a:latin typeface="Times New Roman" panose="02020603050405020304" pitchFamily="2" charset="0"/>
                <a:ea typeface="黑体" panose="02010609060101010101" charset="-122"/>
              </a:rPr>
              <a:t>B</a:t>
            </a:r>
            <a:r>
              <a:rPr lang="zh-CN" altLang="en-US" sz="2800" dirty="0">
                <a:solidFill>
                  <a:srgbClr val="F8081F"/>
                </a:solidFill>
                <a:latin typeface="Times New Roman" panose="02020603050405020304" pitchFamily="2" charset="0"/>
                <a:ea typeface="黑体" panose="02010609060101010101" charset="-122"/>
              </a:rPr>
              <a:t>＋∠</a:t>
            </a:r>
            <a:r>
              <a:rPr lang="en-US" altLang="zh-CN" sz="2800" dirty="0">
                <a:solidFill>
                  <a:srgbClr val="F8081F"/>
                </a:solidFill>
                <a:latin typeface="Times New Roman" panose="02020603050405020304" pitchFamily="2" charset="0"/>
                <a:ea typeface="黑体" panose="02010609060101010101" charset="-122"/>
              </a:rPr>
              <a:t>D</a:t>
            </a:r>
            <a:r>
              <a:rPr lang="zh-CN" altLang="en-US" sz="2800" dirty="0">
                <a:solidFill>
                  <a:srgbClr val="F8081F"/>
                </a:solidFill>
                <a:latin typeface="Times New Roman" panose="02020603050405020304" pitchFamily="2" charset="0"/>
                <a:ea typeface="黑体" panose="02010609060101010101" charset="-122"/>
              </a:rPr>
              <a:t>＝∠</a:t>
            </a:r>
            <a:r>
              <a:rPr lang="en-US" altLang="zh-CN" sz="2800" dirty="0">
                <a:solidFill>
                  <a:srgbClr val="F8081F"/>
                </a:solidFill>
                <a:latin typeface="Times New Roman" panose="02020603050405020304" pitchFamily="2" charset="0"/>
                <a:ea typeface="黑体" panose="02010609060101010101" charset="-122"/>
              </a:rPr>
              <a:t>BEF</a:t>
            </a:r>
            <a:r>
              <a:rPr lang="zh-CN" altLang="en-US" sz="2800" dirty="0">
                <a:solidFill>
                  <a:srgbClr val="F8081F"/>
                </a:solidFill>
                <a:latin typeface="Times New Roman" panose="02020603050405020304" pitchFamily="2" charset="0"/>
                <a:ea typeface="黑体" panose="02010609060101010101" charset="-122"/>
              </a:rPr>
              <a:t>＋∠</a:t>
            </a:r>
            <a:r>
              <a:rPr lang="en-US" altLang="zh-CN" sz="2800" dirty="0">
                <a:solidFill>
                  <a:srgbClr val="F8081F"/>
                </a:solidFill>
                <a:latin typeface="Times New Roman" panose="02020603050405020304" pitchFamily="2" charset="0"/>
                <a:ea typeface="黑体" panose="02010609060101010101" charset="-122"/>
              </a:rPr>
              <a:t>DEF </a:t>
            </a:r>
            <a:endParaRPr lang="en-US" altLang="zh-CN" sz="2800" dirty="0">
              <a:solidFill>
                <a:srgbClr val="F8081F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  <a:p>
            <a:pPr eaLnBrk="0" hangingPunct="0">
              <a:lnSpc>
                <a:spcPct val="115000"/>
              </a:lnSpc>
            </a:pPr>
            <a:r>
              <a:rPr lang="en-US" altLang="zh-CN" sz="2800" dirty="0">
                <a:solidFill>
                  <a:srgbClr val="F8081F"/>
                </a:solidFill>
                <a:latin typeface="Times New Roman" panose="02020603050405020304" pitchFamily="2" charset="0"/>
                <a:ea typeface="黑体" panose="02010609060101010101" charset="-122"/>
              </a:rPr>
              <a:t>           </a:t>
            </a:r>
            <a:r>
              <a:rPr lang="zh-CN" altLang="en-US" sz="2800" dirty="0">
                <a:solidFill>
                  <a:srgbClr val="F8081F"/>
                </a:solidFill>
                <a:latin typeface="Times New Roman" panose="02020603050405020304" pitchFamily="2" charset="0"/>
                <a:ea typeface="黑体" panose="02010609060101010101" charset="-122"/>
              </a:rPr>
              <a:t>＝∠</a:t>
            </a:r>
            <a:r>
              <a:rPr lang="en-US" altLang="zh-CN" sz="2800" dirty="0">
                <a:solidFill>
                  <a:srgbClr val="F8081F"/>
                </a:solidFill>
                <a:latin typeface="Times New Roman" panose="02020603050405020304" pitchFamily="2" charset="0"/>
                <a:ea typeface="黑体" panose="02010609060101010101" charset="-122"/>
              </a:rPr>
              <a:t>DEB</a:t>
            </a:r>
            <a:r>
              <a:rPr lang="zh-CN" altLang="en-US" sz="2800" dirty="0">
                <a:solidFill>
                  <a:srgbClr val="F8081F"/>
                </a:solidFill>
                <a:latin typeface="Times New Roman" panose="02020603050405020304" pitchFamily="2" charset="0"/>
                <a:ea typeface="黑体" panose="02010609060101010101" charset="-122"/>
              </a:rPr>
              <a:t>．</a:t>
            </a:r>
            <a:endParaRPr lang="zh-CN" altLang="en-US" sz="2800" dirty="0">
              <a:solidFill>
                <a:srgbClr val="F8081F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  <a:p>
            <a:pPr eaLnBrk="0" hangingPunct="0">
              <a:lnSpc>
                <a:spcPct val="115000"/>
              </a:lnSpc>
            </a:pPr>
            <a:r>
              <a:rPr lang="zh-CN" altLang="en-US" sz="2800" dirty="0">
                <a:solidFill>
                  <a:srgbClr val="F8081F"/>
                </a:solidFill>
                <a:latin typeface="Times New Roman" panose="02020603050405020304" pitchFamily="2" charset="0"/>
                <a:ea typeface="黑体" panose="02010609060101010101" charset="-122"/>
              </a:rPr>
              <a:t> 即∠</a:t>
            </a:r>
            <a:r>
              <a:rPr lang="en-US" altLang="zh-CN" sz="2800" dirty="0">
                <a:solidFill>
                  <a:srgbClr val="F8081F"/>
                </a:solidFill>
                <a:latin typeface="Times New Roman" panose="02020603050405020304" pitchFamily="2" charset="0"/>
                <a:ea typeface="黑体" panose="02010609060101010101" charset="-122"/>
              </a:rPr>
              <a:t>B</a:t>
            </a:r>
            <a:r>
              <a:rPr lang="zh-CN" altLang="en-US" sz="2800" dirty="0">
                <a:solidFill>
                  <a:srgbClr val="F8081F"/>
                </a:solidFill>
                <a:latin typeface="Times New Roman" panose="02020603050405020304" pitchFamily="2" charset="0"/>
                <a:ea typeface="黑体" panose="02010609060101010101" charset="-122"/>
              </a:rPr>
              <a:t>＋∠</a:t>
            </a:r>
            <a:r>
              <a:rPr lang="en-US" altLang="zh-CN" sz="2800" dirty="0">
                <a:solidFill>
                  <a:srgbClr val="F8081F"/>
                </a:solidFill>
                <a:latin typeface="Times New Roman" panose="02020603050405020304" pitchFamily="2" charset="0"/>
                <a:ea typeface="黑体" panose="02010609060101010101" charset="-122"/>
              </a:rPr>
              <a:t>D</a:t>
            </a:r>
            <a:r>
              <a:rPr lang="zh-CN" altLang="en-US" sz="2800" dirty="0">
                <a:solidFill>
                  <a:srgbClr val="F8081F"/>
                </a:solidFill>
                <a:latin typeface="Times New Roman" panose="02020603050405020304" pitchFamily="2" charset="0"/>
                <a:ea typeface="黑体" panose="02010609060101010101" charset="-122"/>
              </a:rPr>
              <a:t>＝∠</a:t>
            </a:r>
            <a:r>
              <a:rPr lang="en-US" altLang="zh-CN" sz="2800" dirty="0">
                <a:solidFill>
                  <a:srgbClr val="F8081F"/>
                </a:solidFill>
                <a:latin typeface="Times New Roman" panose="02020603050405020304" pitchFamily="2" charset="0"/>
                <a:ea typeface="黑体" panose="02010609060101010101" charset="-122"/>
              </a:rPr>
              <a:t>DEB</a:t>
            </a:r>
            <a:r>
              <a:rPr lang="zh-CN" altLang="en-US" sz="2800" dirty="0">
                <a:solidFill>
                  <a:srgbClr val="F8081F"/>
                </a:solidFill>
                <a:latin typeface="Times New Roman" panose="02020603050405020304" pitchFamily="2" charset="0"/>
                <a:ea typeface="黑体" panose="02010609060101010101" charset="-122"/>
              </a:rPr>
              <a:t>． </a:t>
            </a:r>
            <a:endParaRPr lang="zh-CN" altLang="en-US" sz="2800" dirty="0">
              <a:solidFill>
                <a:srgbClr val="F8081F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16408" name="Line 21"/>
          <p:cNvSpPr/>
          <p:nvPr/>
        </p:nvSpPr>
        <p:spPr>
          <a:xfrm>
            <a:off x="8983663" y="2882900"/>
            <a:ext cx="1295400" cy="0"/>
          </a:xfrm>
          <a:prstGeom prst="line">
            <a:avLst/>
          </a:prstGeom>
          <a:ln w="28575" cap="flat" cmpd="sng">
            <a:solidFill>
              <a:srgbClr val="F8081F"/>
            </a:solidFill>
            <a:prstDash val="sysDash"/>
            <a:bevel/>
            <a:headEnd type="none" w="med" len="med"/>
            <a:tailEnd type="none" w="med" len="med"/>
          </a:ln>
        </p:spPr>
      </p:sp>
      <p:sp>
        <p:nvSpPr>
          <p:cNvPr id="16409" name="Rectangle 28"/>
          <p:cNvSpPr/>
          <p:nvPr/>
        </p:nvSpPr>
        <p:spPr>
          <a:xfrm>
            <a:off x="10156825" y="2562225"/>
            <a:ext cx="238125" cy="368935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 anchor="t" anchorCtr="0">
            <a:spAutoFit/>
          </a:bodyPr>
          <a:p>
            <a:r>
              <a:rPr lang="en-US" altLang="zh-CN" sz="2400" i="1" dirty="0">
                <a:solidFill>
                  <a:srgbClr val="F8081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F</a:t>
            </a:r>
            <a:endParaRPr lang="en-US" altLang="zh-CN" sz="2400" i="1" dirty="0">
              <a:solidFill>
                <a:srgbClr val="F8081F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7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407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64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64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" dur="2000"/>
                                        <p:tgtEl>
                                          <p:spTgt spid="16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7">
                                            <p:txEl>
                                              <p:charRg st="15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6407">
                                            <p:txEl>
                                              <p:charRg st="15" end="2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7">
                                            <p:txEl>
                                              <p:charRg st="26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6407">
                                            <p:txEl>
                                              <p:charRg st="26" end="3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7">
                                            <p:txEl>
                                              <p:charRg st="36" end="4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6407">
                                            <p:txEl>
                                              <p:charRg st="36" end="4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7">
                                            <p:txEl>
                                              <p:charRg st="46" end="5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6407">
                                            <p:txEl>
                                              <p:charRg st="46" end="5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7">
                                            <p:txEl>
                                              <p:charRg st="58" end="7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6407">
                                            <p:txEl>
                                              <p:charRg st="58" end="7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7">
                                            <p:txEl>
                                              <p:charRg st="77" end="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16407">
                                            <p:txEl>
                                              <p:charRg st="77" end="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7">
                                            <p:txEl>
                                              <p:charRg st="95" end="1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16407">
                                            <p:txEl>
                                              <p:charRg st="95" end="1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40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7410" name="Rectangle 5"/>
          <p:cNvSpPr/>
          <p:nvPr/>
        </p:nvSpPr>
        <p:spPr>
          <a:xfrm>
            <a:off x="1771650" y="1147922"/>
            <a:ext cx="8478838" cy="62992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p>
            <a:pPr defTabSz="914400">
              <a:lnSpc>
                <a:spcPct val="125000"/>
              </a:lnSpc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如图，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AB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//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CD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，探索∠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B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、∠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D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与∠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DEB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的大小关系 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.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pic>
        <p:nvPicPr>
          <p:cNvPr id="17411" name="Picture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94500" y="1876425"/>
            <a:ext cx="3321050" cy="25114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2" name="Rectangle 10"/>
          <p:cNvSpPr/>
          <p:nvPr/>
        </p:nvSpPr>
        <p:spPr>
          <a:xfrm>
            <a:off x="1771650" y="601821"/>
            <a:ext cx="136842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p>
            <a:r>
              <a:rPr lang="zh-CN" altLang="en-US" sz="2800" b="1" dirty="0">
                <a:solidFill>
                  <a:srgbClr val="228B8B"/>
                </a:solidFill>
                <a:latin typeface="黑体" panose="02010609060101010101" charset="-122"/>
                <a:ea typeface="黑体" panose="02010609060101010101" charset="-122"/>
              </a:rPr>
              <a:t>变式</a:t>
            </a:r>
            <a:r>
              <a:rPr lang="en-US" altLang="zh-CN" sz="2800" b="1" dirty="0">
                <a:solidFill>
                  <a:srgbClr val="228B8B"/>
                </a:solidFill>
                <a:latin typeface="黑体" panose="02010609060101010101" charset="-122"/>
                <a:ea typeface="黑体" panose="02010609060101010101" charset="-122"/>
              </a:rPr>
              <a:t>1</a:t>
            </a:r>
            <a:r>
              <a:rPr lang="zh-CN" altLang="en-US" sz="2800" b="1" dirty="0">
                <a:solidFill>
                  <a:srgbClr val="228B8B"/>
                </a:solidFill>
                <a:latin typeface="黑体" panose="02010609060101010101" charset="-122"/>
                <a:ea typeface="黑体" panose="02010609060101010101" charset="-122"/>
              </a:rPr>
              <a:t>：</a:t>
            </a:r>
            <a:endParaRPr lang="zh-CN" altLang="en-US" sz="2800" b="1" dirty="0">
              <a:solidFill>
                <a:srgbClr val="228B8B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7413" name="Rectangle 5"/>
          <p:cNvSpPr/>
          <p:nvPr/>
        </p:nvSpPr>
        <p:spPr>
          <a:xfrm>
            <a:off x="1771650" y="1719263"/>
            <a:ext cx="5299710" cy="45466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pPr>
              <a:lnSpc>
                <a:spcPct val="115000"/>
              </a:lnSpc>
            </a:pPr>
            <a:r>
              <a:rPr lang="zh-CN" altLang="en-US" sz="2800" dirty="0">
                <a:solidFill>
                  <a:srgbClr val="F8081F"/>
                </a:solidFill>
                <a:latin typeface="Times New Roman" panose="02020603050405020304" pitchFamily="2" charset="0"/>
                <a:ea typeface="黑体" panose="02010609060101010101" charset="-122"/>
              </a:rPr>
              <a:t>解：过点</a:t>
            </a:r>
            <a:r>
              <a:rPr lang="en-US" altLang="zh-CN" sz="2800" dirty="0">
                <a:solidFill>
                  <a:srgbClr val="F8081F"/>
                </a:solidFill>
                <a:latin typeface="Times New Roman" panose="02020603050405020304" pitchFamily="2" charset="0"/>
                <a:ea typeface="黑体" panose="02010609060101010101" charset="-122"/>
              </a:rPr>
              <a:t>E </a:t>
            </a:r>
            <a:r>
              <a:rPr lang="zh-CN" altLang="en-US" sz="2800" dirty="0">
                <a:solidFill>
                  <a:srgbClr val="F8081F"/>
                </a:solidFill>
                <a:latin typeface="Times New Roman" panose="02020603050405020304" pitchFamily="2" charset="0"/>
                <a:ea typeface="黑体" panose="02010609060101010101" charset="-122"/>
              </a:rPr>
              <a:t>作</a:t>
            </a:r>
            <a:r>
              <a:rPr lang="en-US" altLang="zh-CN" sz="2800" dirty="0">
                <a:solidFill>
                  <a:srgbClr val="F8081F"/>
                </a:solidFill>
                <a:latin typeface="Times New Roman" panose="02020603050405020304" pitchFamily="2" charset="0"/>
                <a:ea typeface="黑体" panose="02010609060101010101" charset="-122"/>
              </a:rPr>
              <a:t>EF//AB</a:t>
            </a:r>
            <a:r>
              <a:rPr lang="zh-CN" altLang="en-US" sz="2800" dirty="0">
                <a:solidFill>
                  <a:srgbClr val="F8081F"/>
                </a:solidFill>
                <a:latin typeface="Times New Roman" panose="02020603050405020304" pitchFamily="2" charset="0"/>
                <a:ea typeface="黑体" panose="02010609060101010101" charset="-122"/>
              </a:rPr>
              <a:t>．</a:t>
            </a:r>
            <a:endParaRPr lang="zh-CN" altLang="en-US" sz="2800" dirty="0">
              <a:solidFill>
                <a:srgbClr val="F8081F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  <a:p>
            <a:pPr eaLnBrk="0" hangingPunct="0">
              <a:lnSpc>
                <a:spcPct val="115000"/>
              </a:lnSpc>
            </a:pPr>
            <a:r>
              <a:rPr lang="zh-CN" altLang="en-US" sz="2800" dirty="0">
                <a:solidFill>
                  <a:srgbClr val="F8081F"/>
                </a:solidFill>
                <a:latin typeface="Times New Roman" panose="02020603050405020304" pitchFamily="2" charset="0"/>
                <a:ea typeface="黑体" panose="02010609060101010101" charset="-122"/>
              </a:rPr>
              <a:t> ∴∠</a:t>
            </a:r>
            <a:r>
              <a:rPr lang="en-US" altLang="zh-CN" sz="2800" dirty="0">
                <a:solidFill>
                  <a:srgbClr val="F8081F"/>
                </a:solidFill>
                <a:latin typeface="Times New Roman" panose="02020603050405020304" pitchFamily="2" charset="0"/>
                <a:ea typeface="黑体" panose="02010609060101010101" charset="-122"/>
              </a:rPr>
              <a:t>B+∠BEF</a:t>
            </a:r>
            <a:r>
              <a:rPr lang="zh-CN" altLang="en-US" sz="2800" dirty="0">
                <a:solidFill>
                  <a:srgbClr val="F8081F"/>
                </a:solidFill>
                <a:latin typeface="Times New Roman" panose="02020603050405020304" pitchFamily="2" charset="0"/>
                <a:ea typeface="黑体" panose="02010609060101010101" charset="-122"/>
              </a:rPr>
              <a:t>＝</a:t>
            </a:r>
            <a:r>
              <a:rPr lang="en-US" altLang="zh-CN" sz="2800" dirty="0">
                <a:solidFill>
                  <a:srgbClr val="F8081F"/>
                </a:solidFill>
                <a:latin typeface="Times New Roman" panose="02020603050405020304" pitchFamily="2" charset="0"/>
                <a:ea typeface="黑体" panose="02010609060101010101" charset="-122"/>
              </a:rPr>
              <a:t>180</a:t>
            </a:r>
            <a:r>
              <a:rPr lang="zh-CN" altLang="en-US" sz="2800" dirty="0">
                <a:solidFill>
                  <a:srgbClr val="F8081F"/>
                </a:solidFill>
                <a:latin typeface="Times New Roman" panose="02020603050405020304" pitchFamily="2" charset="0"/>
                <a:ea typeface="黑体" panose="02010609060101010101" charset="-122"/>
              </a:rPr>
              <a:t>°．</a:t>
            </a:r>
            <a:endParaRPr lang="zh-CN" altLang="en-US" sz="2800" dirty="0">
              <a:solidFill>
                <a:srgbClr val="F8081F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  <a:p>
            <a:pPr eaLnBrk="0" hangingPunct="0">
              <a:lnSpc>
                <a:spcPct val="115000"/>
              </a:lnSpc>
            </a:pPr>
            <a:r>
              <a:rPr lang="zh-CN" altLang="en-US" sz="2800" dirty="0">
                <a:solidFill>
                  <a:srgbClr val="F8081F"/>
                </a:solidFill>
                <a:latin typeface="Times New Roman" panose="02020603050405020304" pitchFamily="2" charset="0"/>
                <a:ea typeface="黑体" panose="02010609060101010101" charset="-122"/>
              </a:rPr>
              <a:t> ∵</a:t>
            </a:r>
            <a:r>
              <a:rPr lang="en-US" altLang="zh-CN" sz="2800" dirty="0">
                <a:solidFill>
                  <a:srgbClr val="F8081F"/>
                </a:solidFill>
                <a:latin typeface="Times New Roman" panose="02020603050405020304" pitchFamily="2" charset="0"/>
                <a:ea typeface="黑体" panose="02010609060101010101" charset="-122"/>
              </a:rPr>
              <a:t>AB//CD</a:t>
            </a:r>
            <a:r>
              <a:rPr lang="zh-CN" altLang="en-US" sz="2800" dirty="0">
                <a:solidFill>
                  <a:srgbClr val="F8081F"/>
                </a:solidFill>
                <a:latin typeface="Times New Roman" panose="02020603050405020304" pitchFamily="2" charset="0"/>
                <a:ea typeface="黑体" panose="02010609060101010101" charset="-122"/>
              </a:rPr>
              <a:t>．</a:t>
            </a:r>
            <a:endParaRPr lang="zh-CN" altLang="en-US" sz="2800" dirty="0">
              <a:solidFill>
                <a:srgbClr val="F8081F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  <a:p>
            <a:pPr eaLnBrk="0" hangingPunct="0">
              <a:lnSpc>
                <a:spcPct val="115000"/>
              </a:lnSpc>
            </a:pPr>
            <a:r>
              <a:rPr lang="zh-CN" altLang="en-US" sz="2800" dirty="0">
                <a:solidFill>
                  <a:srgbClr val="F8081F"/>
                </a:solidFill>
                <a:latin typeface="Times New Roman" panose="02020603050405020304" pitchFamily="2" charset="0"/>
                <a:ea typeface="黑体" panose="02010609060101010101" charset="-122"/>
              </a:rPr>
              <a:t> ∴</a:t>
            </a:r>
            <a:r>
              <a:rPr lang="en-US" altLang="zh-CN" sz="2800" dirty="0">
                <a:solidFill>
                  <a:srgbClr val="F8081F"/>
                </a:solidFill>
                <a:latin typeface="Times New Roman" panose="02020603050405020304" pitchFamily="2" charset="0"/>
                <a:ea typeface="黑体" panose="02010609060101010101" charset="-122"/>
              </a:rPr>
              <a:t>EF//CD</a:t>
            </a:r>
            <a:r>
              <a:rPr lang="zh-CN" altLang="en-US" sz="2800" dirty="0">
                <a:solidFill>
                  <a:srgbClr val="F8081F"/>
                </a:solidFill>
                <a:latin typeface="Times New Roman" panose="02020603050405020304" pitchFamily="2" charset="0"/>
                <a:ea typeface="黑体" panose="02010609060101010101" charset="-122"/>
              </a:rPr>
              <a:t>．</a:t>
            </a:r>
            <a:endParaRPr lang="zh-CN" altLang="en-US" sz="2800" dirty="0">
              <a:solidFill>
                <a:srgbClr val="F8081F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  <a:p>
            <a:pPr eaLnBrk="0" hangingPunct="0">
              <a:lnSpc>
                <a:spcPct val="115000"/>
              </a:lnSpc>
            </a:pPr>
            <a:r>
              <a:rPr lang="zh-CN" altLang="en-US" sz="2800" dirty="0">
                <a:solidFill>
                  <a:srgbClr val="F8081F"/>
                </a:solidFill>
                <a:latin typeface="Times New Roman" panose="02020603050405020304" pitchFamily="2" charset="0"/>
                <a:ea typeface="黑体" panose="02010609060101010101" charset="-122"/>
              </a:rPr>
              <a:t> ∴∠</a:t>
            </a:r>
            <a:r>
              <a:rPr lang="en-US" altLang="zh-CN" sz="2800" dirty="0">
                <a:solidFill>
                  <a:srgbClr val="F8081F"/>
                </a:solidFill>
                <a:latin typeface="Times New Roman" panose="02020603050405020304" pitchFamily="2" charset="0"/>
                <a:ea typeface="黑体" panose="02010609060101010101" charset="-122"/>
              </a:rPr>
              <a:t>D +∠DEF</a:t>
            </a:r>
            <a:r>
              <a:rPr lang="zh-CN" altLang="en-US" sz="2800" dirty="0">
                <a:solidFill>
                  <a:srgbClr val="F8081F"/>
                </a:solidFill>
                <a:latin typeface="Times New Roman" panose="02020603050405020304" pitchFamily="2" charset="0"/>
                <a:ea typeface="黑体" panose="02010609060101010101" charset="-122"/>
              </a:rPr>
              <a:t>＝</a:t>
            </a:r>
            <a:r>
              <a:rPr lang="en-US" altLang="zh-CN" sz="2800" dirty="0">
                <a:solidFill>
                  <a:srgbClr val="F8081F"/>
                </a:solidFill>
                <a:latin typeface="Times New Roman" panose="02020603050405020304" pitchFamily="2" charset="0"/>
                <a:ea typeface="黑体" panose="02010609060101010101" charset="-122"/>
              </a:rPr>
              <a:t>180</a:t>
            </a:r>
            <a:r>
              <a:rPr lang="zh-CN" altLang="en-US" sz="2800" dirty="0">
                <a:solidFill>
                  <a:srgbClr val="F8081F"/>
                </a:solidFill>
                <a:latin typeface="Times New Roman" panose="02020603050405020304" pitchFamily="2" charset="0"/>
                <a:ea typeface="黑体" panose="02010609060101010101" charset="-122"/>
              </a:rPr>
              <a:t>°．</a:t>
            </a:r>
            <a:endParaRPr lang="zh-CN" altLang="en-US" sz="2800" dirty="0">
              <a:solidFill>
                <a:srgbClr val="F8081F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  <a:p>
            <a:pPr eaLnBrk="0" hangingPunct="0">
              <a:lnSpc>
                <a:spcPct val="115000"/>
              </a:lnSpc>
            </a:pPr>
            <a:r>
              <a:rPr lang="zh-CN" altLang="en-US" sz="2800" dirty="0">
                <a:solidFill>
                  <a:srgbClr val="F8081F"/>
                </a:solidFill>
                <a:latin typeface="Times New Roman" panose="02020603050405020304" pitchFamily="2" charset="0"/>
                <a:ea typeface="黑体" panose="02010609060101010101" charset="-122"/>
              </a:rPr>
              <a:t> ∴∠</a:t>
            </a:r>
            <a:r>
              <a:rPr lang="en-US" altLang="zh-CN" sz="2800" dirty="0">
                <a:solidFill>
                  <a:srgbClr val="F8081F"/>
                </a:solidFill>
                <a:latin typeface="Times New Roman" panose="02020603050405020304" pitchFamily="2" charset="0"/>
                <a:ea typeface="黑体" panose="02010609060101010101" charset="-122"/>
              </a:rPr>
              <a:t>B</a:t>
            </a:r>
            <a:r>
              <a:rPr lang="zh-CN" altLang="en-US" sz="2800" dirty="0">
                <a:solidFill>
                  <a:srgbClr val="F8081F"/>
                </a:solidFill>
                <a:latin typeface="Times New Roman" panose="02020603050405020304" pitchFamily="2" charset="0"/>
                <a:ea typeface="黑体" panose="02010609060101010101" charset="-122"/>
              </a:rPr>
              <a:t>＋∠</a:t>
            </a:r>
            <a:r>
              <a:rPr lang="en-US" altLang="zh-CN" sz="2800" dirty="0">
                <a:solidFill>
                  <a:srgbClr val="F8081F"/>
                </a:solidFill>
                <a:latin typeface="Times New Roman" panose="02020603050405020304" pitchFamily="2" charset="0"/>
                <a:ea typeface="黑体" panose="02010609060101010101" charset="-122"/>
              </a:rPr>
              <a:t>D+</a:t>
            </a:r>
            <a:r>
              <a:rPr lang="zh-CN" altLang="en-US" sz="2800" dirty="0">
                <a:solidFill>
                  <a:srgbClr val="F8081F"/>
                </a:solidFill>
                <a:latin typeface="Times New Roman" panose="02020603050405020304" pitchFamily="2" charset="0"/>
                <a:ea typeface="黑体" panose="02010609060101010101" charset="-122"/>
              </a:rPr>
              <a:t>∠</a:t>
            </a:r>
            <a:r>
              <a:rPr lang="en-US" altLang="zh-CN" sz="2800" dirty="0">
                <a:solidFill>
                  <a:srgbClr val="F8081F"/>
                </a:solidFill>
                <a:latin typeface="Times New Roman" panose="02020603050405020304" pitchFamily="2" charset="0"/>
                <a:ea typeface="黑体" panose="02010609060101010101" charset="-122"/>
              </a:rPr>
              <a:t>DEB</a:t>
            </a:r>
            <a:endParaRPr lang="en-US" altLang="zh-CN" sz="2800" dirty="0">
              <a:solidFill>
                <a:srgbClr val="F8081F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  <a:p>
            <a:pPr eaLnBrk="0" hangingPunct="0">
              <a:lnSpc>
                <a:spcPct val="115000"/>
              </a:lnSpc>
            </a:pPr>
            <a:r>
              <a:rPr lang="en-US" altLang="zh-CN" sz="2800" dirty="0">
                <a:solidFill>
                  <a:srgbClr val="F8081F"/>
                </a:solidFill>
                <a:latin typeface="Times New Roman" panose="02020603050405020304" pitchFamily="2" charset="0"/>
                <a:ea typeface="黑体" panose="02010609060101010101" charset="-122"/>
              </a:rPr>
              <a:t>  </a:t>
            </a:r>
            <a:r>
              <a:rPr lang="zh-CN" altLang="en-US" sz="2800" dirty="0">
                <a:solidFill>
                  <a:srgbClr val="F8081F"/>
                </a:solidFill>
                <a:latin typeface="Times New Roman" panose="02020603050405020304" pitchFamily="2" charset="0"/>
                <a:ea typeface="黑体" panose="02010609060101010101" charset="-122"/>
              </a:rPr>
              <a:t>＝∠</a:t>
            </a:r>
            <a:r>
              <a:rPr lang="en-US" altLang="zh-CN" sz="2800" dirty="0">
                <a:solidFill>
                  <a:srgbClr val="F8081F"/>
                </a:solidFill>
                <a:latin typeface="Times New Roman" panose="02020603050405020304" pitchFamily="2" charset="0"/>
                <a:ea typeface="黑体" panose="02010609060101010101" charset="-122"/>
              </a:rPr>
              <a:t>B</a:t>
            </a:r>
            <a:r>
              <a:rPr lang="zh-CN" altLang="en-US" sz="2800" dirty="0">
                <a:solidFill>
                  <a:srgbClr val="F8081F"/>
                </a:solidFill>
                <a:latin typeface="Times New Roman" panose="02020603050405020304" pitchFamily="2" charset="0"/>
                <a:ea typeface="黑体" panose="02010609060101010101" charset="-122"/>
              </a:rPr>
              <a:t>＋∠</a:t>
            </a:r>
            <a:r>
              <a:rPr lang="en-US" altLang="zh-CN" sz="2800" dirty="0">
                <a:solidFill>
                  <a:srgbClr val="F8081F"/>
                </a:solidFill>
                <a:latin typeface="Times New Roman" panose="02020603050405020304" pitchFamily="2" charset="0"/>
                <a:ea typeface="黑体" panose="02010609060101010101" charset="-122"/>
              </a:rPr>
              <a:t>D+</a:t>
            </a:r>
            <a:r>
              <a:rPr lang="zh-CN" altLang="en-US" sz="2800" dirty="0">
                <a:solidFill>
                  <a:srgbClr val="F8081F"/>
                </a:solidFill>
                <a:latin typeface="Times New Roman" panose="02020603050405020304" pitchFamily="2" charset="0"/>
                <a:ea typeface="黑体" panose="02010609060101010101" charset="-122"/>
              </a:rPr>
              <a:t>∠</a:t>
            </a:r>
            <a:r>
              <a:rPr lang="en-US" altLang="zh-CN" sz="2800" dirty="0">
                <a:solidFill>
                  <a:srgbClr val="F8081F"/>
                </a:solidFill>
                <a:latin typeface="Times New Roman" panose="02020603050405020304" pitchFamily="2" charset="0"/>
                <a:ea typeface="黑体" panose="02010609060101010101" charset="-122"/>
              </a:rPr>
              <a:t>BEF</a:t>
            </a:r>
            <a:r>
              <a:rPr lang="zh-CN" altLang="en-US" sz="2800" dirty="0">
                <a:solidFill>
                  <a:srgbClr val="F8081F"/>
                </a:solidFill>
                <a:latin typeface="Times New Roman" panose="02020603050405020304" pitchFamily="2" charset="0"/>
                <a:ea typeface="黑体" panose="02010609060101010101" charset="-122"/>
              </a:rPr>
              <a:t>＋∠</a:t>
            </a:r>
            <a:r>
              <a:rPr lang="en-US" altLang="zh-CN" sz="2800" dirty="0">
                <a:solidFill>
                  <a:srgbClr val="F8081F"/>
                </a:solidFill>
                <a:latin typeface="Times New Roman" panose="02020603050405020304" pitchFamily="2" charset="0"/>
                <a:ea typeface="黑体" panose="02010609060101010101" charset="-122"/>
              </a:rPr>
              <a:t>DEF </a:t>
            </a:r>
            <a:endParaRPr lang="en-US" altLang="zh-CN" sz="2800" dirty="0">
              <a:solidFill>
                <a:srgbClr val="F8081F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  <a:p>
            <a:pPr eaLnBrk="0" hangingPunct="0">
              <a:lnSpc>
                <a:spcPct val="115000"/>
              </a:lnSpc>
            </a:pPr>
            <a:r>
              <a:rPr lang="en-US" altLang="zh-CN" sz="2800" dirty="0">
                <a:solidFill>
                  <a:srgbClr val="F8081F"/>
                </a:solidFill>
                <a:latin typeface="Times New Roman" panose="02020603050405020304" pitchFamily="2" charset="0"/>
                <a:ea typeface="黑体" panose="02010609060101010101" charset="-122"/>
              </a:rPr>
              <a:t>  </a:t>
            </a:r>
            <a:r>
              <a:rPr lang="zh-CN" altLang="en-US" sz="2800" dirty="0">
                <a:solidFill>
                  <a:srgbClr val="F8081F"/>
                </a:solidFill>
                <a:latin typeface="Times New Roman" panose="02020603050405020304" pitchFamily="2" charset="0"/>
                <a:ea typeface="黑体" panose="02010609060101010101" charset="-122"/>
              </a:rPr>
              <a:t>＝</a:t>
            </a:r>
            <a:r>
              <a:rPr lang="en-US" altLang="zh-CN" sz="2800" dirty="0">
                <a:solidFill>
                  <a:srgbClr val="F8081F"/>
                </a:solidFill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360</a:t>
            </a:r>
            <a:r>
              <a:rPr lang="zh-CN" altLang="en-US" sz="2800" dirty="0">
                <a:solidFill>
                  <a:srgbClr val="F8081F"/>
                </a:solidFill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°</a:t>
            </a:r>
            <a:r>
              <a:rPr lang="zh-CN" altLang="en-US" sz="2800" dirty="0">
                <a:solidFill>
                  <a:srgbClr val="F8081F"/>
                </a:solidFill>
                <a:latin typeface="Times New Roman" panose="02020603050405020304" pitchFamily="2" charset="0"/>
                <a:ea typeface="黑体" panose="02010609060101010101" charset="-122"/>
              </a:rPr>
              <a:t>．</a:t>
            </a:r>
            <a:endParaRPr lang="zh-CN" altLang="en-US" sz="2800" dirty="0">
              <a:solidFill>
                <a:srgbClr val="F8081F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  <a:p>
            <a:pPr eaLnBrk="0" hangingPunct="0">
              <a:lnSpc>
                <a:spcPct val="115000"/>
              </a:lnSpc>
            </a:pPr>
            <a:r>
              <a:rPr lang="zh-CN" altLang="en-US" sz="2800" dirty="0">
                <a:solidFill>
                  <a:srgbClr val="F8081F"/>
                </a:solidFill>
                <a:latin typeface="Times New Roman" panose="02020603050405020304" pitchFamily="2" charset="0"/>
                <a:ea typeface="黑体" panose="02010609060101010101" charset="-122"/>
              </a:rPr>
              <a:t> 即∠</a:t>
            </a:r>
            <a:r>
              <a:rPr lang="en-US" altLang="zh-CN" sz="2800" dirty="0">
                <a:solidFill>
                  <a:srgbClr val="F8081F"/>
                </a:solidFill>
                <a:latin typeface="Times New Roman" panose="02020603050405020304" pitchFamily="2" charset="0"/>
                <a:ea typeface="黑体" panose="02010609060101010101" charset="-122"/>
              </a:rPr>
              <a:t>B</a:t>
            </a:r>
            <a:r>
              <a:rPr lang="zh-CN" altLang="en-US" sz="2800" dirty="0">
                <a:solidFill>
                  <a:srgbClr val="F8081F"/>
                </a:solidFill>
                <a:latin typeface="Times New Roman" panose="02020603050405020304" pitchFamily="2" charset="0"/>
                <a:ea typeface="黑体" panose="02010609060101010101" charset="-122"/>
              </a:rPr>
              <a:t>＋∠</a:t>
            </a:r>
            <a:r>
              <a:rPr lang="en-US" altLang="zh-CN" sz="2800" dirty="0">
                <a:solidFill>
                  <a:srgbClr val="F8081F"/>
                </a:solidFill>
                <a:latin typeface="Times New Roman" panose="02020603050405020304" pitchFamily="2" charset="0"/>
                <a:ea typeface="黑体" panose="02010609060101010101" charset="-122"/>
              </a:rPr>
              <a:t>D</a:t>
            </a:r>
            <a:r>
              <a:rPr lang="zh-CN" altLang="en-US" sz="2800" dirty="0">
                <a:solidFill>
                  <a:srgbClr val="F8081F"/>
                </a:solidFill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＋</a:t>
            </a:r>
            <a:r>
              <a:rPr lang="zh-CN" altLang="en-US" sz="2800" dirty="0">
                <a:solidFill>
                  <a:srgbClr val="F8081F"/>
                </a:solidFill>
                <a:latin typeface="Times New Roman" panose="02020603050405020304" pitchFamily="2" charset="0"/>
                <a:ea typeface="黑体" panose="02010609060101010101" charset="-122"/>
              </a:rPr>
              <a:t>∠</a:t>
            </a:r>
            <a:r>
              <a:rPr lang="en-US" altLang="zh-CN" sz="2800" dirty="0">
                <a:solidFill>
                  <a:srgbClr val="F8081F"/>
                </a:solidFill>
                <a:latin typeface="Times New Roman" panose="02020603050405020304" pitchFamily="2" charset="0"/>
                <a:ea typeface="黑体" panose="02010609060101010101" charset="-122"/>
              </a:rPr>
              <a:t>DEB</a:t>
            </a:r>
            <a:r>
              <a:rPr lang="zh-CN" altLang="en-US" sz="2800" dirty="0">
                <a:solidFill>
                  <a:srgbClr val="F8081F"/>
                </a:solidFill>
                <a:latin typeface="Times New Roman" panose="02020603050405020304" pitchFamily="2" charset="0"/>
                <a:ea typeface="黑体" panose="02010609060101010101" charset="-122"/>
              </a:rPr>
              <a:t>＝</a:t>
            </a:r>
            <a:r>
              <a:rPr lang="en-US" altLang="zh-CN" sz="2800" dirty="0">
                <a:solidFill>
                  <a:srgbClr val="F8081F"/>
                </a:solidFill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360</a:t>
            </a:r>
            <a:r>
              <a:rPr lang="zh-CN" altLang="en-US" sz="2800" dirty="0">
                <a:solidFill>
                  <a:srgbClr val="F8081F"/>
                </a:solidFill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°</a:t>
            </a:r>
            <a:r>
              <a:rPr lang="zh-CN" altLang="en-US" sz="2800" dirty="0">
                <a:solidFill>
                  <a:srgbClr val="F8081F"/>
                </a:solidFill>
                <a:latin typeface="Times New Roman" panose="02020603050405020304" pitchFamily="2" charset="0"/>
                <a:ea typeface="黑体" panose="02010609060101010101" charset="-122"/>
              </a:rPr>
              <a:t>． </a:t>
            </a:r>
            <a:endParaRPr lang="zh-CN" altLang="en-US" sz="2800" dirty="0">
              <a:solidFill>
                <a:srgbClr val="F8081F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17414" name="Line 21"/>
          <p:cNvSpPr/>
          <p:nvPr/>
        </p:nvSpPr>
        <p:spPr>
          <a:xfrm>
            <a:off x="8185150" y="3203575"/>
            <a:ext cx="1295400" cy="0"/>
          </a:xfrm>
          <a:prstGeom prst="line">
            <a:avLst/>
          </a:prstGeom>
          <a:ln w="28575" cap="flat" cmpd="sng">
            <a:solidFill>
              <a:srgbClr val="F8081F"/>
            </a:solidFill>
            <a:prstDash val="sysDash"/>
            <a:bevel/>
            <a:headEnd type="none" w="med" len="med"/>
            <a:tailEnd type="none" w="med" len="med"/>
          </a:ln>
        </p:spPr>
      </p:sp>
      <p:sp>
        <p:nvSpPr>
          <p:cNvPr id="17415" name="Rectangle 28"/>
          <p:cNvSpPr/>
          <p:nvPr/>
        </p:nvSpPr>
        <p:spPr>
          <a:xfrm>
            <a:off x="7948613" y="2947988"/>
            <a:ext cx="236537" cy="368935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 anchor="t" anchorCtr="0">
            <a:spAutoFit/>
          </a:bodyPr>
          <a:p>
            <a:r>
              <a:rPr lang="en-US" altLang="zh-CN" sz="2400" i="1" dirty="0">
                <a:solidFill>
                  <a:srgbClr val="F8081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F</a:t>
            </a:r>
            <a:endParaRPr lang="en-US" altLang="zh-CN" sz="2400" i="1" dirty="0">
              <a:solidFill>
                <a:srgbClr val="F8081F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413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" dur="20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>
                                            <p:txEl>
                                              <p:charRg st="15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7413">
                                            <p:txEl>
                                              <p:charRg st="15" end="3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>
                                            <p:txEl>
                                              <p:charRg st="31" end="4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7413">
                                            <p:txEl>
                                              <p:charRg st="31" end="4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>
                                            <p:txEl>
                                              <p:charRg st="41" end="5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7413">
                                            <p:txEl>
                                              <p:charRg st="41" end="5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>
                                            <p:txEl>
                                              <p:charRg st="51" end="6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7413">
                                            <p:txEl>
                                              <p:charRg st="51" end="6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>
                                            <p:txEl>
                                              <p:charRg st="68" end="8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7413">
                                            <p:txEl>
                                              <p:charRg st="68" end="8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>
                                            <p:txEl>
                                              <p:charRg st="81" end="10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17413">
                                            <p:txEl>
                                              <p:charRg st="81" end="10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>
                                            <p:txEl>
                                              <p:charRg st="101" end="1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17413">
                                            <p:txEl>
                                              <p:charRg st="101" end="1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>
                                            <p:txEl>
                                              <p:charRg st="110" end="13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17413">
                                            <p:txEl>
                                              <p:charRg st="110" end="13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8434" name="文本占位符 112641"/>
          <p:cNvSpPr>
            <a:spLocks noGrp="1"/>
          </p:cNvSpPr>
          <p:nvPr>
            <p:ph idx="4294967295"/>
          </p:nvPr>
        </p:nvSpPr>
        <p:spPr>
          <a:xfrm>
            <a:off x="1524000" y="692150"/>
            <a:ext cx="7740650" cy="865505"/>
          </a:xfrm>
        </p:spPr>
        <p:txBody>
          <a:bodyPr anchor="t" anchorCtr="0"/>
          <a:p>
            <a:pPr>
              <a:buNone/>
            </a:pPr>
            <a:r>
              <a:rPr lang="en-US" altLang="zh-CN" sz="2800" dirty="0">
                <a:solidFill>
                  <a:srgbClr val="228B8B"/>
                </a:solidFill>
                <a:latin typeface="Times New Roman" panose="02020603050405020304" pitchFamily="2" charset="0"/>
                <a:ea typeface="黑体" panose="02010609060101010101" charset="-122"/>
              </a:rPr>
              <a:t> </a:t>
            </a:r>
            <a:r>
              <a:rPr lang="zh-CN" altLang="en-US" sz="2800" dirty="0">
                <a:solidFill>
                  <a:srgbClr val="228B8B"/>
                </a:solidFill>
                <a:latin typeface="Times New Roman" panose="02020603050405020304" pitchFamily="2" charset="0"/>
                <a:ea typeface="黑体" panose="02010609060101010101" charset="-122"/>
              </a:rPr>
              <a:t>变式</a:t>
            </a:r>
            <a:r>
              <a:rPr lang="en-US" altLang="zh-CN" sz="2800" dirty="0">
                <a:solidFill>
                  <a:srgbClr val="228B8B"/>
                </a:solidFill>
                <a:latin typeface="Times New Roman" panose="02020603050405020304" pitchFamily="2" charset="0"/>
                <a:ea typeface="黑体" panose="02010609060101010101" charset="-122"/>
              </a:rPr>
              <a:t>2</a:t>
            </a:r>
            <a:r>
              <a:rPr lang="zh-CN" altLang="en-US" sz="2800" dirty="0">
                <a:solidFill>
                  <a:srgbClr val="228B8B"/>
                </a:solidFill>
                <a:latin typeface="Times New Roman" panose="02020603050405020304" pitchFamily="2" charset="0"/>
                <a:ea typeface="黑体" panose="02010609060101010101" charset="-122"/>
              </a:rPr>
              <a:t>：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如图所示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,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AB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∥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CD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,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则 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: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18435" name="直接连接符 112642"/>
          <p:cNvSpPr/>
          <p:nvPr/>
        </p:nvSpPr>
        <p:spPr>
          <a:xfrm flipV="1">
            <a:off x="2279650" y="2636838"/>
            <a:ext cx="1522413" cy="1587"/>
          </a:xfrm>
          <a:prstGeom prst="line">
            <a:avLst/>
          </a:prstGeom>
          <a:ln w="38100" cap="flat" cmpd="sng">
            <a:solidFill>
              <a:srgbClr val="FF0000"/>
            </a:solidFill>
            <a:prstDash val="sysDot"/>
            <a:bevel/>
            <a:headEnd type="none" w="med" len="med"/>
            <a:tailEnd type="none" w="med" len="med"/>
          </a:ln>
        </p:spPr>
      </p:sp>
      <p:grpSp>
        <p:nvGrpSpPr>
          <p:cNvPr id="18436" name="组合 112643"/>
          <p:cNvGrpSpPr/>
          <p:nvPr/>
        </p:nvGrpSpPr>
        <p:grpSpPr>
          <a:xfrm>
            <a:off x="1939925" y="1493838"/>
            <a:ext cx="2066925" cy="2298700"/>
            <a:chOff x="0" y="0"/>
            <a:chExt cx="1302" cy="1448"/>
          </a:xfrm>
        </p:grpSpPr>
        <p:sp>
          <p:nvSpPr>
            <p:cNvPr id="18437" name="文本框 112644"/>
            <p:cNvSpPr txBox="1"/>
            <p:nvPr/>
          </p:nvSpPr>
          <p:spPr>
            <a:xfrm>
              <a:off x="311" y="1158"/>
              <a:ext cx="243" cy="29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2400" i="1" dirty="0">
                  <a:latin typeface="Times New Roman" panose="02020603050405020304" pitchFamily="2" charset="0"/>
                  <a:ea typeface="楷体_GB2312" panose="02010609030101010101" charset="-122"/>
                </a:rPr>
                <a:t>C</a:t>
              </a:r>
              <a:endParaRPr lang="en-US" altLang="zh-CN" sz="2400" i="1" dirty="0">
                <a:latin typeface="Times New Roman" panose="02020603050405020304" pitchFamily="2" charset="0"/>
                <a:ea typeface="楷体_GB2312" panose="02010609030101010101" charset="-122"/>
              </a:endParaRPr>
            </a:p>
          </p:txBody>
        </p:sp>
        <p:sp>
          <p:nvSpPr>
            <p:cNvPr id="18438" name="直接连接符 112645"/>
            <p:cNvSpPr/>
            <p:nvPr/>
          </p:nvSpPr>
          <p:spPr>
            <a:xfrm flipV="1">
              <a:off x="510" y="261"/>
              <a:ext cx="542" cy="9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18439" name="直接连接符 112646"/>
            <p:cNvSpPr/>
            <p:nvPr/>
          </p:nvSpPr>
          <p:spPr>
            <a:xfrm flipV="1">
              <a:off x="428" y="1208"/>
              <a:ext cx="624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18440" name="直接连接符 112647"/>
            <p:cNvSpPr/>
            <p:nvPr/>
          </p:nvSpPr>
          <p:spPr>
            <a:xfrm>
              <a:off x="190" y="735"/>
              <a:ext cx="238" cy="473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18441" name="直接连接符 112648"/>
            <p:cNvSpPr/>
            <p:nvPr/>
          </p:nvSpPr>
          <p:spPr>
            <a:xfrm flipH="1">
              <a:off x="190" y="270"/>
              <a:ext cx="320" cy="463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18442" name="文本框 112649"/>
            <p:cNvSpPr txBox="1"/>
            <p:nvPr/>
          </p:nvSpPr>
          <p:spPr>
            <a:xfrm>
              <a:off x="367" y="0"/>
              <a:ext cx="232" cy="29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2400" i="1" dirty="0">
                  <a:latin typeface="Times New Roman" panose="02020603050405020304" pitchFamily="2" charset="0"/>
                  <a:ea typeface="楷体_GB2312" panose="02010609030101010101" charset="-122"/>
                </a:rPr>
                <a:t>A</a:t>
              </a:r>
              <a:endParaRPr lang="en-US" altLang="zh-CN" sz="2400" i="1" dirty="0">
                <a:latin typeface="Times New Roman" panose="02020603050405020304" pitchFamily="2" charset="0"/>
                <a:ea typeface="楷体_GB2312" panose="02010609030101010101" charset="-122"/>
              </a:endParaRPr>
            </a:p>
          </p:txBody>
        </p:sp>
        <p:sp>
          <p:nvSpPr>
            <p:cNvPr id="18443" name="文本框 112650"/>
            <p:cNvSpPr txBox="1"/>
            <p:nvPr/>
          </p:nvSpPr>
          <p:spPr>
            <a:xfrm>
              <a:off x="999" y="0"/>
              <a:ext cx="232" cy="29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2400" i="1" dirty="0">
                  <a:latin typeface="Times New Roman" panose="02020603050405020304" pitchFamily="2" charset="0"/>
                  <a:ea typeface="楷体_GB2312" panose="02010609030101010101" charset="-122"/>
                </a:rPr>
                <a:t>B</a:t>
              </a:r>
              <a:endParaRPr lang="en-US" altLang="zh-CN" sz="2400" i="1" dirty="0">
                <a:latin typeface="Times New Roman" panose="02020603050405020304" pitchFamily="2" charset="0"/>
                <a:ea typeface="楷体_GB2312" panose="02010609030101010101" charset="-122"/>
              </a:endParaRPr>
            </a:p>
          </p:txBody>
        </p:sp>
        <p:sp>
          <p:nvSpPr>
            <p:cNvPr id="18444" name="文本框 112651"/>
            <p:cNvSpPr txBox="1"/>
            <p:nvPr/>
          </p:nvSpPr>
          <p:spPr>
            <a:xfrm>
              <a:off x="1048" y="1134"/>
              <a:ext cx="254" cy="29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2400" i="1" dirty="0">
                  <a:latin typeface="Times New Roman" panose="02020603050405020304" pitchFamily="2" charset="0"/>
                  <a:ea typeface="楷体_GB2312" panose="02010609030101010101" charset="-122"/>
                </a:rPr>
                <a:t>D</a:t>
              </a:r>
              <a:endParaRPr lang="en-US" altLang="zh-CN" sz="2400" i="1" dirty="0">
                <a:latin typeface="Times New Roman" panose="02020603050405020304" pitchFamily="2" charset="0"/>
                <a:ea typeface="楷体_GB2312" panose="02010609030101010101" charset="-122"/>
              </a:endParaRPr>
            </a:p>
          </p:txBody>
        </p:sp>
        <p:sp>
          <p:nvSpPr>
            <p:cNvPr id="18445" name="文本框 112652"/>
            <p:cNvSpPr txBox="1"/>
            <p:nvPr/>
          </p:nvSpPr>
          <p:spPr>
            <a:xfrm>
              <a:off x="0" y="566"/>
              <a:ext cx="232" cy="29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2400" i="1" dirty="0">
                  <a:latin typeface="Times New Roman" panose="02020603050405020304" pitchFamily="2" charset="0"/>
                  <a:ea typeface="楷体_GB2312" panose="02010609030101010101" charset="-122"/>
                </a:rPr>
                <a:t>E</a:t>
              </a:r>
              <a:endParaRPr lang="en-US" altLang="zh-CN" sz="2400" i="1" dirty="0">
                <a:latin typeface="Times New Roman" panose="02020603050405020304" pitchFamily="2" charset="0"/>
                <a:ea typeface="楷体_GB2312" panose="02010609030101010101" charset="-122"/>
              </a:endParaRPr>
            </a:p>
          </p:txBody>
        </p:sp>
      </p:grpSp>
      <p:grpSp>
        <p:nvGrpSpPr>
          <p:cNvPr id="18446" name="组合 112657"/>
          <p:cNvGrpSpPr/>
          <p:nvPr/>
        </p:nvGrpSpPr>
        <p:grpSpPr>
          <a:xfrm>
            <a:off x="4583113" y="2420938"/>
            <a:ext cx="1189037" cy="555625"/>
            <a:chOff x="0" y="0"/>
            <a:chExt cx="1179" cy="408"/>
          </a:xfrm>
        </p:grpSpPr>
        <p:sp>
          <p:nvSpPr>
            <p:cNvPr id="18447" name="直接连接符 112658"/>
            <p:cNvSpPr/>
            <p:nvPr/>
          </p:nvSpPr>
          <p:spPr>
            <a:xfrm>
              <a:off x="0" y="0"/>
              <a:ext cx="1179" cy="0"/>
            </a:xfrm>
            <a:prstGeom prst="line">
              <a:avLst/>
            </a:prstGeom>
            <a:ln w="50800" cap="flat" cmpd="sng">
              <a:solidFill>
                <a:srgbClr val="FF0000"/>
              </a:solidFill>
              <a:prstDash val="sysDot"/>
              <a:bevel/>
              <a:headEnd type="none" w="med" len="med"/>
              <a:tailEnd type="none" w="med" len="med"/>
            </a:ln>
          </p:spPr>
        </p:sp>
        <p:sp>
          <p:nvSpPr>
            <p:cNvPr id="18448" name="直接连接符 112659"/>
            <p:cNvSpPr/>
            <p:nvPr/>
          </p:nvSpPr>
          <p:spPr>
            <a:xfrm>
              <a:off x="0" y="408"/>
              <a:ext cx="1179" cy="0"/>
            </a:xfrm>
            <a:prstGeom prst="line">
              <a:avLst/>
            </a:prstGeom>
            <a:ln w="50800" cap="flat" cmpd="sng">
              <a:solidFill>
                <a:srgbClr val="FF0000"/>
              </a:solidFill>
              <a:prstDash val="sysDot"/>
              <a:bevel/>
              <a:headEnd type="none" w="med" len="med"/>
              <a:tailEnd type="none" w="med" len="med"/>
            </a:ln>
          </p:spPr>
        </p:sp>
      </p:grpSp>
      <p:grpSp>
        <p:nvGrpSpPr>
          <p:cNvPr id="18449" name="组合 112660"/>
          <p:cNvGrpSpPr/>
          <p:nvPr/>
        </p:nvGrpSpPr>
        <p:grpSpPr>
          <a:xfrm>
            <a:off x="4151313" y="1557338"/>
            <a:ext cx="2160587" cy="2295525"/>
            <a:chOff x="0" y="0"/>
            <a:chExt cx="1179" cy="1446"/>
          </a:xfrm>
        </p:grpSpPr>
        <p:sp>
          <p:nvSpPr>
            <p:cNvPr id="18450" name="直接连接符 112661"/>
            <p:cNvSpPr/>
            <p:nvPr/>
          </p:nvSpPr>
          <p:spPr>
            <a:xfrm>
              <a:off x="454" y="261"/>
              <a:ext cx="566" cy="1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18451" name="直接连接符 112662"/>
            <p:cNvSpPr/>
            <p:nvPr/>
          </p:nvSpPr>
          <p:spPr>
            <a:xfrm flipH="1">
              <a:off x="245" y="253"/>
              <a:ext cx="230" cy="303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18452" name="直接连接符 112663"/>
            <p:cNvSpPr/>
            <p:nvPr/>
          </p:nvSpPr>
          <p:spPr>
            <a:xfrm>
              <a:off x="245" y="556"/>
              <a:ext cx="1" cy="349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18453" name="直接连接符 112664"/>
            <p:cNvSpPr/>
            <p:nvPr/>
          </p:nvSpPr>
          <p:spPr>
            <a:xfrm>
              <a:off x="523" y="1159"/>
              <a:ext cx="535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18454" name="直接连接符 112665"/>
            <p:cNvSpPr/>
            <p:nvPr/>
          </p:nvSpPr>
          <p:spPr>
            <a:xfrm>
              <a:off x="245" y="905"/>
              <a:ext cx="276" cy="257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18455" name="文本框 112666"/>
            <p:cNvSpPr txBox="1"/>
            <p:nvPr/>
          </p:nvSpPr>
          <p:spPr>
            <a:xfrm>
              <a:off x="420" y="0"/>
              <a:ext cx="145" cy="29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400" i="1" dirty="0">
                  <a:latin typeface="Times New Roman" panose="02020603050405020304" pitchFamily="2" charset="0"/>
                  <a:ea typeface="宋体" panose="02010600030101010101" pitchFamily="2" charset="-122"/>
                </a:rPr>
                <a:t>A</a:t>
              </a:r>
              <a:endParaRPr lang="en-US" altLang="zh-CN" sz="2400" i="1" dirty="0"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8456" name="文本框 112667"/>
            <p:cNvSpPr txBox="1"/>
            <p:nvPr/>
          </p:nvSpPr>
          <p:spPr>
            <a:xfrm>
              <a:off x="445" y="1156"/>
              <a:ext cx="145" cy="29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400" i="1" dirty="0">
                  <a:latin typeface="Times New Roman" panose="02020603050405020304" pitchFamily="2" charset="0"/>
                  <a:ea typeface="宋体" panose="02010600030101010101" pitchFamily="2" charset="-122"/>
                </a:rPr>
                <a:t>C</a:t>
              </a:r>
              <a:endParaRPr lang="en-US" altLang="zh-CN" sz="2400" i="1" dirty="0"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8457" name="文本框 112668"/>
            <p:cNvSpPr txBox="1"/>
            <p:nvPr/>
          </p:nvSpPr>
          <p:spPr>
            <a:xfrm>
              <a:off x="1035" y="1156"/>
              <a:ext cx="144" cy="29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400" i="1" dirty="0">
                  <a:latin typeface="Times New Roman" panose="02020603050405020304" pitchFamily="2" charset="0"/>
                  <a:ea typeface="宋体" panose="02010600030101010101" pitchFamily="2" charset="-122"/>
                </a:rPr>
                <a:t>D</a:t>
              </a:r>
              <a:endParaRPr lang="en-US" altLang="zh-CN" sz="2400" i="1" dirty="0"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8458" name="文本框 112669"/>
            <p:cNvSpPr txBox="1"/>
            <p:nvPr/>
          </p:nvSpPr>
          <p:spPr>
            <a:xfrm>
              <a:off x="1001" y="46"/>
              <a:ext cx="145" cy="29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400" i="1" dirty="0">
                  <a:latin typeface="Times New Roman" panose="02020603050405020304" pitchFamily="2" charset="0"/>
                  <a:ea typeface="宋体" panose="02010600030101010101" pitchFamily="2" charset="-122"/>
                </a:rPr>
                <a:t>B</a:t>
              </a:r>
              <a:endParaRPr lang="en-US" altLang="zh-CN" sz="2400" i="1" dirty="0"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8459" name="矩形 112670"/>
            <p:cNvSpPr/>
            <p:nvPr/>
          </p:nvSpPr>
          <p:spPr>
            <a:xfrm>
              <a:off x="0" y="831"/>
              <a:ext cx="255" cy="29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2400" i="1" dirty="0">
                  <a:latin typeface="Times New Roman" panose="02020603050405020304" pitchFamily="2" charset="0"/>
                  <a:ea typeface="宋体" panose="02010600030101010101" pitchFamily="2" charset="-122"/>
                </a:rPr>
                <a:t>E</a:t>
              </a:r>
              <a:r>
                <a:rPr lang="en-US" altLang="zh-CN" sz="2400" baseline="-25000" dirty="0">
                  <a:latin typeface="Times New Roman" panose="02020603050405020304" pitchFamily="2" charset="0"/>
                  <a:ea typeface="宋体" panose="02010600030101010101" pitchFamily="2" charset="-122"/>
                </a:rPr>
                <a:t>2</a:t>
              </a:r>
              <a:endParaRPr lang="en-US" altLang="zh-CN" sz="2400" baseline="-25000" dirty="0"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8460" name="矩形 112671"/>
            <p:cNvSpPr/>
            <p:nvPr/>
          </p:nvSpPr>
          <p:spPr>
            <a:xfrm>
              <a:off x="0" y="409"/>
              <a:ext cx="275" cy="29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en-US" altLang="zh-CN" sz="2400" i="1" dirty="0">
                  <a:latin typeface="Times New Roman" panose="02020603050405020304" pitchFamily="2" charset="0"/>
                  <a:ea typeface="宋体" panose="02010600030101010101" pitchFamily="2" charset="-122"/>
                </a:rPr>
                <a:t>E</a:t>
              </a:r>
              <a:r>
                <a:rPr lang="en-US" altLang="zh-CN" sz="2400" baseline="-25000" dirty="0">
                  <a:latin typeface="Times New Roman" panose="02020603050405020304" pitchFamily="2" charset="0"/>
                  <a:ea typeface="宋体" panose="02010600030101010101" pitchFamily="2" charset="-122"/>
                </a:rPr>
                <a:t>1</a:t>
              </a:r>
              <a:endParaRPr lang="en-US" altLang="zh-CN" sz="2400" baseline="-25000" dirty="0"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8461" name="组合 112672"/>
          <p:cNvGrpSpPr/>
          <p:nvPr/>
        </p:nvGrpSpPr>
        <p:grpSpPr>
          <a:xfrm>
            <a:off x="7324725" y="2179638"/>
            <a:ext cx="2157413" cy="936625"/>
            <a:chOff x="0" y="0"/>
            <a:chExt cx="1359" cy="590"/>
          </a:xfrm>
        </p:grpSpPr>
        <p:sp>
          <p:nvSpPr>
            <p:cNvPr id="18462" name="直接连接符 112673"/>
            <p:cNvSpPr/>
            <p:nvPr/>
          </p:nvSpPr>
          <p:spPr>
            <a:xfrm>
              <a:off x="136" y="0"/>
              <a:ext cx="1223" cy="0"/>
            </a:xfrm>
            <a:prstGeom prst="line">
              <a:avLst/>
            </a:prstGeom>
            <a:ln w="50800" cap="flat" cmpd="sng">
              <a:solidFill>
                <a:srgbClr val="FF0000"/>
              </a:solidFill>
              <a:prstDash val="sysDot"/>
              <a:bevel/>
              <a:headEnd type="none" w="med" len="med"/>
              <a:tailEnd type="none" w="med" len="med"/>
            </a:ln>
          </p:spPr>
        </p:sp>
        <p:sp>
          <p:nvSpPr>
            <p:cNvPr id="18463" name="直接连接符 112674"/>
            <p:cNvSpPr/>
            <p:nvPr/>
          </p:nvSpPr>
          <p:spPr>
            <a:xfrm>
              <a:off x="0" y="590"/>
              <a:ext cx="1324" cy="0"/>
            </a:xfrm>
            <a:prstGeom prst="line">
              <a:avLst/>
            </a:prstGeom>
            <a:ln w="50800" cap="flat" cmpd="sng">
              <a:solidFill>
                <a:srgbClr val="FF0000"/>
              </a:solidFill>
              <a:prstDash val="sysDot"/>
              <a:bevel/>
              <a:headEnd type="none" w="med" len="med"/>
              <a:tailEnd type="none" w="med" len="med"/>
            </a:ln>
          </p:spPr>
        </p:sp>
        <p:sp>
          <p:nvSpPr>
            <p:cNvPr id="18464" name="直接连接符 112675"/>
            <p:cNvSpPr/>
            <p:nvPr/>
          </p:nvSpPr>
          <p:spPr>
            <a:xfrm>
              <a:off x="0" y="272"/>
              <a:ext cx="1324" cy="0"/>
            </a:xfrm>
            <a:prstGeom prst="line">
              <a:avLst/>
            </a:prstGeom>
            <a:ln w="50800" cap="flat" cmpd="sng">
              <a:solidFill>
                <a:srgbClr val="FF0000"/>
              </a:solidFill>
              <a:prstDash val="sysDot"/>
              <a:bevel/>
              <a:headEnd type="none" w="med" len="med"/>
              <a:tailEnd type="none" w="med" len="med"/>
            </a:ln>
          </p:spPr>
        </p:sp>
      </p:grpSp>
      <p:grpSp>
        <p:nvGrpSpPr>
          <p:cNvPr id="18465" name="组合 112676"/>
          <p:cNvGrpSpPr/>
          <p:nvPr/>
        </p:nvGrpSpPr>
        <p:grpSpPr>
          <a:xfrm>
            <a:off x="1693863" y="4005263"/>
            <a:ext cx="6840537" cy="536575"/>
            <a:chOff x="0" y="0"/>
            <a:chExt cx="4309" cy="338"/>
          </a:xfrm>
        </p:grpSpPr>
        <p:sp>
          <p:nvSpPr>
            <p:cNvPr id="18466" name="文本框 112677"/>
            <p:cNvSpPr txBox="1"/>
            <p:nvPr/>
          </p:nvSpPr>
          <p:spPr>
            <a:xfrm>
              <a:off x="46" y="0"/>
              <a:ext cx="4263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charset="-122"/>
                </a:rPr>
                <a:t>当有一个拐点时： ∠</a:t>
              </a:r>
              <a:r>
                <a:rPr lang="en-US" altLang="zh-CN" sz="2800" i="1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charset="-122"/>
                </a:rPr>
                <a:t>A</a:t>
              </a:r>
              <a:r>
                <a:rPr lang="en-US" altLang="zh-CN" sz="28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charset="-122"/>
                </a:rPr>
                <a:t>+∠</a:t>
              </a:r>
              <a:r>
                <a:rPr lang="en-US" altLang="zh-CN" sz="2800" i="1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charset="-122"/>
                </a:rPr>
                <a:t>E</a:t>
              </a:r>
              <a:r>
                <a:rPr lang="en-US" altLang="zh-CN" sz="28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charset="-122"/>
                </a:rPr>
                <a:t>+∠</a:t>
              </a:r>
              <a:r>
                <a:rPr lang="en-US" altLang="zh-CN" sz="2800" i="1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charset="-122"/>
                </a:rPr>
                <a:t>C= </a:t>
              </a:r>
              <a:r>
                <a:rPr lang="en-US" altLang="zh-CN" sz="28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charset="-122"/>
                </a:rPr>
                <a:t>360°</a:t>
              </a:r>
              <a:r>
                <a:rPr lang="en-US" altLang="zh-CN" sz="2800" i="1" dirty="0">
                  <a:latin typeface="Times New Roman" panose="02020603050405020304" pitchFamily="2" charset="0"/>
                  <a:ea typeface="黑体" panose="02010609060101010101" charset="-122"/>
                </a:rPr>
                <a:t> </a:t>
              </a:r>
              <a:endParaRPr lang="zh-CN" altLang="en-US" sz="2800" i="1" dirty="0">
                <a:latin typeface="Times New Roman" panose="02020603050405020304" pitchFamily="2" charset="0"/>
                <a:ea typeface="黑体" panose="02010609060101010101" charset="-122"/>
              </a:endParaRPr>
            </a:p>
          </p:txBody>
        </p:sp>
        <p:sp>
          <p:nvSpPr>
            <p:cNvPr id="18467" name="圆角矩形 112678"/>
            <p:cNvSpPr/>
            <p:nvPr/>
          </p:nvSpPr>
          <p:spPr>
            <a:xfrm>
              <a:off x="0" y="0"/>
              <a:ext cx="4309" cy="338"/>
            </a:xfrm>
            <a:prstGeom prst="roundRect">
              <a:avLst>
                <a:gd name="adj" fmla="val 16667"/>
              </a:avLst>
            </a:prstGeom>
            <a:noFill/>
            <a:ln w="12700" cap="flat" cmpd="sng">
              <a:solidFill>
                <a:srgbClr val="0000FF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 sz="2800" dirty="0">
                <a:latin typeface="Times New Roman" panose="02020603050405020304" pitchFamily="2" charset="0"/>
                <a:ea typeface="黑体" panose="02010609060101010101" charset="-122"/>
              </a:endParaRPr>
            </a:p>
          </p:txBody>
        </p:sp>
      </p:grpSp>
      <p:grpSp>
        <p:nvGrpSpPr>
          <p:cNvPr id="18468" name="组合 112679"/>
          <p:cNvGrpSpPr/>
          <p:nvPr/>
        </p:nvGrpSpPr>
        <p:grpSpPr>
          <a:xfrm>
            <a:off x="1693863" y="4721225"/>
            <a:ext cx="8526462" cy="719138"/>
            <a:chOff x="0" y="0"/>
            <a:chExt cx="5371" cy="453"/>
          </a:xfrm>
        </p:grpSpPr>
        <p:sp>
          <p:nvSpPr>
            <p:cNvPr id="18469" name="文本框 112680"/>
            <p:cNvSpPr txBox="1"/>
            <p:nvPr/>
          </p:nvSpPr>
          <p:spPr>
            <a:xfrm>
              <a:off x="84" y="62"/>
              <a:ext cx="5221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charset="-122"/>
                </a:rPr>
                <a:t>当有两个拐点时： ∠</a:t>
              </a:r>
              <a:r>
                <a:rPr lang="en-US" altLang="zh-CN" sz="2800" i="1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charset="-122"/>
                </a:rPr>
                <a:t>A</a:t>
              </a:r>
              <a:r>
                <a:rPr lang="en-US" altLang="zh-CN" sz="28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charset="-122"/>
                </a:rPr>
                <a:t>+∠ </a:t>
              </a:r>
              <a:r>
                <a:rPr lang="en-US" altLang="zh-CN" sz="2800" i="1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charset="-122"/>
                </a:rPr>
                <a:t>E</a:t>
              </a:r>
              <a:r>
                <a:rPr lang="en-US" altLang="zh-CN" sz="2800" baseline="-250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charset="-122"/>
                </a:rPr>
                <a:t>1</a:t>
              </a:r>
              <a:r>
                <a:rPr lang="en-US" altLang="zh-CN" sz="2800" i="1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charset="-122"/>
                </a:rPr>
                <a:t> </a:t>
              </a:r>
              <a:r>
                <a:rPr lang="en-US" altLang="zh-CN" sz="28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charset="-122"/>
                </a:rPr>
                <a:t>+ ∠ </a:t>
              </a:r>
              <a:r>
                <a:rPr lang="en-US" altLang="zh-CN" sz="2800" i="1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charset="-122"/>
                </a:rPr>
                <a:t>E</a:t>
              </a:r>
              <a:r>
                <a:rPr lang="en-US" altLang="zh-CN" sz="2800" baseline="-250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charset="-122"/>
                </a:rPr>
                <a:t>2</a:t>
              </a:r>
              <a:r>
                <a:rPr lang="en-US" altLang="zh-CN" sz="2800" i="1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charset="-122"/>
                </a:rPr>
                <a:t> </a:t>
              </a:r>
              <a:r>
                <a:rPr lang="en-US" altLang="zh-CN" sz="28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charset="-122"/>
                </a:rPr>
                <a:t>+∠</a:t>
              </a:r>
              <a:r>
                <a:rPr lang="en-US" altLang="zh-CN" sz="2800" i="1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charset="-122"/>
                </a:rPr>
                <a:t>C</a:t>
              </a:r>
              <a:r>
                <a:rPr lang="en-US" altLang="zh-CN" sz="28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charset="-122"/>
                </a:rPr>
                <a:t> </a:t>
              </a:r>
              <a:r>
                <a:rPr lang="en-US" altLang="zh-CN" sz="2800" i="1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charset="-122"/>
                </a:rPr>
                <a:t>= </a:t>
              </a:r>
              <a:r>
                <a:rPr lang="en-US" altLang="zh-CN" sz="28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charset="-122"/>
                </a:rPr>
                <a:t>540°</a:t>
              </a:r>
              <a:r>
                <a:rPr lang="en-US" altLang="zh-CN" sz="2800" i="1" dirty="0">
                  <a:latin typeface="Times New Roman" panose="02020603050405020304" pitchFamily="2" charset="0"/>
                  <a:ea typeface="黑体" panose="02010609060101010101" charset="-122"/>
                </a:rPr>
                <a:t> </a:t>
              </a:r>
              <a:endParaRPr lang="zh-CN" altLang="en-US" sz="2800" i="1" dirty="0">
                <a:latin typeface="Times New Roman" panose="02020603050405020304" pitchFamily="2" charset="0"/>
                <a:ea typeface="黑体" panose="02010609060101010101" charset="-122"/>
              </a:endParaRPr>
            </a:p>
          </p:txBody>
        </p:sp>
        <p:sp>
          <p:nvSpPr>
            <p:cNvPr id="18470" name="圆角矩形 112681"/>
            <p:cNvSpPr/>
            <p:nvPr/>
          </p:nvSpPr>
          <p:spPr>
            <a:xfrm>
              <a:off x="0" y="0"/>
              <a:ext cx="5371" cy="453"/>
            </a:xfrm>
            <a:prstGeom prst="roundRect">
              <a:avLst>
                <a:gd name="adj" fmla="val 16667"/>
              </a:avLst>
            </a:prstGeom>
            <a:noFill/>
            <a:ln w="12700" cap="flat" cmpd="sng">
              <a:solidFill>
                <a:srgbClr val="0000FF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 sz="2800" dirty="0">
                <a:latin typeface="Times New Roman" panose="02020603050405020304" pitchFamily="2" charset="0"/>
                <a:ea typeface="黑体" panose="02010609060101010101" charset="-122"/>
              </a:endParaRPr>
            </a:p>
          </p:txBody>
        </p:sp>
      </p:grpSp>
      <p:grpSp>
        <p:nvGrpSpPr>
          <p:cNvPr id="18471" name="组合 112682"/>
          <p:cNvGrpSpPr/>
          <p:nvPr/>
        </p:nvGrpSpPr>
        <p:grpSpPr>
          <a:xfrm>
            <a:off x="1693863" y="5670550"/>
            <a:ext cx="9190037" cy="719138"/>
            <a:chOff x="0" y="0"/>
            <a:chExt cx="5483" cy="453"/>
          </a:xfrm>
        </p:grpSpPr>
        <p:sp>
          <p:nvSpPr>
            <p:cNvPr id="18472" name="文本框 112683"/>
            <p:cNvSpPr txBox="1"/>
            <p:nvPr/>
          </p:nvSpPr>
          <p:spPr>
            <a:xfrm>
              <a:off x="0" y="62"/>
              <a:ext cx="5483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charset="-122"/>
                </a:rPr>
                <a:t>当有三个拐点时： ∠</a:t>
              </a:r>
              <a:r>
                <a:rPr lang="en-US" altLang="zh-CN" sz="2800" i="1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charset="-122"/>
                </a:rPr>
                <a:t>A</a:t>
              </a:r>
              <a:r>
                <a:rPr lang="en-US" altLang="zh-CN" sz="28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charset="-122"/>
                </a:rPr>
                <a:t>+∠ </a:t>
              </a:r>
              <a:r>
                <a:rPr lang="en-US" altLang="zh-CN" sz="2800" i="1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charset="-122"/>
                </a:rPr>
                <a:t>E</a:t>
              </a:r>
              <a:r>
                <a:rPr lang="en-US" altLang="zh-CN" sz="2800" baseline="-250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charset="-122"/>
                </a:rPr>
                <a:t>1</a:t>
              </a:r>
              <a:r>
                <a:rPr lang="en-US" altLang="zh-CN" sz="2800" i="1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charset="-122"/>
                </a:rPr>
                <a:t> </a:t>
              </a:r>
              <a:r>
                <a:rPr lang="en-US" altLang="zh-CN" sz="28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charset="-122"/>
                </a:rPr>
                <a:t>+ ∠ </a:t>
              </a:r>
              <a:r>
                <a:rPr lang="en-US" altLang="zh-CN" sz="2800" i="1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charset="-122"/>
                </a:rPr>
                <a:t>E</a:t>
              </a:r>
              <a:r>
                <a:rPr lang="en-US" altLang="zh-CN" sz="2800" baseline="-250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charset="-122"/>
                </a:rPr>
                <a:t>2</a:t>
              </a:r>
              <a:r>
                <a:rPr lang="en-US" altLang="zh-CN" sz="2800" i="1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charset="-122"/>
                </a:rPr>
                <a:t> </a:t>
              </a:r>
              <a:r>
                <a:rPr lang="en-US" altLang="zh-CN" sz="28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charset="-122"/>
                </a:rPr>
                <a:t>+∠ </a:t>
              </a:r>
              <a:r>
                <a:rPr lang="en-US" altLang="zh-CN" sz="2800" i="1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charset="-122"/>
                </a:rPr>
                <a:t>E</a:t>
              </a:r>
              <a:r>
                <a:rPr lang="en-US" altLang="zh-CN" sz="2800" baseline="-250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charset="-122"/>
                </a:rPr>
                <a:t>3</a:t>
              </a:r>
              <a:r>
                <a:rPr lang="en-US" altLang="zh-CN" sz="28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charset="-122"/>
                </a:rPr>
                <a:t> +∠</a:t>
              </a:r>
              <a:r>
                <a:rPr lang="en-US" altLang="zh-CN" sz="2800" i="1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charset="-122"/>
                </a:rPr>
                <a:t>C</a:t>
              </a:r>
              <a:r>
                <a:rPr lang="en-US" altLang="zh-CN" sz="28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charset="-122"/>
                </a:rPr>
                <a:t> </a:t>
              </a:r>
              <a:r>
                <a:rPr lang="en-US" altLang="zh-CN" sz="2800" i="1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charset="-122"/>
                </a:rPr>
                <a:t>= </a:t>
              </a:r>
              <a:r>
                <a:rPr lang="en-US" altLang="zh-CN" sz="28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charset="-122"/>
                </a:rPr>
                <a:t>720°</a:t>
              </a:r>
              <a:r>
                <a:rPr lang="en-US" altLang="zh-CN" sz="2800" i="1" dirty="0">
                  <a:latin typeface="Times New Roman" panose="02020603050405020304" pitchFamily="2" charset="0"/>
                  <a:ea typeface="黑体" panose="02010609060101010101" charset="-122"/>
                </a:rPr>
                <a:t> </a:t>
              </a:r>
              <a:endParaRPr lang="zh-CN" altLang="en-US" sz="2800" i="1" dirty="0">
                <a:latin typeface="Times New Roman" panose="02020603050405020304" pitchFamily="2" charset="0"/>
                <a:ea typeface="黑体" panose="02010609060101010101" charset="-122"/>
              </a:endParaRPr>
            </a:p>
          </p:txBody>
        </p:sp>
        <p:sp>
          <p:nvSpPr>
            <p:cNvPr id="18473" name="圆角矩形 112684"/>
            <p:cNvSpPr/>
            <p:nvPr/>
          </p:nvSpPr>
          <p:spPr>
            <a:xfrm>
              <a:off x="0" y="0"/>
              <a:ext cx="5291" cy="453"/>
            </a:xfrm>
            <a:prstGeom prst="roundRect">
              <a:avLst>
                <a:gd name="adj" fmla="val 16667"/>
              </a:avLst>
            </a:prstGeom>
            <a:noFill/>
            <a:ln w="12700" cap="flat" cmpd="sng">
              <a:solidFill>
                <a:srgbClr val="0000FF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 sz="2800" dirty="0">
                <a:latin typeface="Times New Roman" panose="02020603050405020304" pitchFamily="2" charset="0"/>
                <a:ea typeface="黑体" panose="02010609060101010101" charset="-122"/>
              </a:endParaRPr>
            </a:p>
          </p:txBody>
        </p:sp>
      </p:grpSp>
      <p:grpSp>
        <p:nvGrpSpPr>
          <p:cNvPr id="18474" name="组合 112685"/>
          <p:cNvGrpSpPr/>
          <p:nvPr/>
        </p:nvGrpSpPr>
        <p:grpSpPr>
          <a:xfrm>
            <a:off x="6819900" y="1603375"/>
            <a:ext cx="2947988" cy="2405063"/>
            <a:chOff x="0" y="0"/>
            <a:chExt cx="1857" cy="1515"/>
          </a:xfrm>
        </p:grpSpPr>
        <p:sp>
          <p:nvSpPr>
            <p:cNvPr id="18475" name="文本框 112686"/>
            <p:cNvSpPr txBox="1"/>
            <p:nvPr/>
          </p:nvSpPr>
          <p:spPr>
            <a:xfrm>
              <a:off x="544" y="0"/>
              <a:ext cx="315" cy="29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400" i="1" dirty="0">
                  <a:latin typeface="Times New Roman" panose="02020603050405020304" pitchFamily="2" charset="0"/>
                  <a:ea typeface="宋体" panose="02010600030101010101" pitchFamily="2" charset="-122"/>
                </a:rPr>
                <a:t>A</a:t>
              </a:r>
              <a:endParaRPr lang="en-US" altLang="zh-CN" sz="2400" i="1" dirty="0"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8476" name="文本框 112687"/>
            <p:cNvSpPr txBox="1"/>
            <p:nvPr/>
          </p:nvSpPr>
          <p:spPr>
            <a:xfrm>
              <a:off x="1451" y="0"/>
              <a:ext cx="315" cy="29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400" i="1" dirty="0">
                  <a:latin typeface="Times New Roman" panose="02020603050405020304" pitchFamily="2" charset="0"/>
                  <a:ea typeface="宋体" panose="02010600030101010101" pitchFamily="2" charset="-122"/>
                </a:rPr>
                <a:t>B</a:t>
              </a:r>
              <a:endParaRPr lang="en-US" altLang="zh-CN" sz="2400" i="1" dirty="0"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8477" name="文本框 112688"/>
            <p:cNvSpPr txBox="1"/>
            <p:nvPr/>
          </p:nvSpPr>
          <p:spPr>
            <a:xfrm>
              <a:off x="320" y="1225"/>
              <a:ext cx="315" cy="29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400" i="1" dirty="0">
                  <a:latin typeface="Times New Roman" panose="02020603050405020304" pitchFamily="2" charset="0"/>
                  <a:ea typeface="宋体" panose="02010600030101010101" pitchFamily="2" charset="-122"/>
                </a:rPr>
                <a:t>C</a:t>
              </a:r>
              <a:endParaRPr lang="en-US" altLang="zh-CN" sz="2400" i="1" dirty="0"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8478" name="文本框 112689"/>
            <p:cNvSpPr txBox="1"/>
            <p:nvPr/>
          </p:nvSpPr>
          <p:spPr>
            <a:xfrm>
              <a:off x="1542" y="1225"/>
              <a:ext cx="315" cy="29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400" i="1" dirty="0">
                  <a:latin typeface="Times New Roman" panose="02020603050405020304" pitchFamily="2" charset="0"/>
                  <a:ea typeface="宋体" panose="02010600030101010101" pitchFamily="2" charset="-122"/>
                </a:rPr>
                <a:t>D</a:t>
              </a:r>
              <a:endParaRPr lang="en-US" altLang="zh-CN" sz="2400" i="1" dirty="0"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8479" name="矩形 112690"/>
            <p:cNvSpPr/>
            <p:nvPr/>
          </p:nvSpPr>
          <p:spPr>
            <a:xfrm>
              <a:off x="91" y="181"/>
              <a:ext cx="499" cy="29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en-US" altLang="zh-CN" sz="2400" i="1" dirty="0">
                  <a:latin typeface="Times New Roman" panose="02020603050405020304" pitchFamily="2" charset="0"/>
                  <a:ea typeface="宋体" panose="02010600030101010101" pitchFamily="2" charset="-122"/>
                </a:rPr>
                <a:t>E</a:t>
              </a:r>
              <a:r>
                <a:rPr lang="en-US" altLang="zh-CN" sz="2400" baseline="-25000" dirty="0">
                  <a:latin typeface="Times New Roman" panose="02020603050405020304" pitchFamily="2" charset="0"/>
                  <a:ea typeface="宋体" panose="02010600030101010101" pitchFamily="2" charset="-122"/>
                </a:rPr>
                <a:t>1                       </a:t>
              </a:r>
              <a:endParaRPr lang="en-US" altLang="zh-CN" sz="2400" baseline="-25000" dirty="0"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8480" name="矩形 112691"/>
            <p:cNvSpPr/>
            <p:nvPr/>
          </p:nvSpPr>
          <p:spPr>
            <a:xfrm>
              <a:off x="0" y="499"/>
              <a:ext cx="680" cy="29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en-US" altLang="zh-CN" sz="2400" i="1" dirty="0">
                  <a:latin typeface="Times New Roman" panose="02020603050405020304" pitchFamily="2" charset="0"/>
                  <a:ea typeface="宋体" panose="02010600030101010101" pitchFamily="2" charset="-122"/>
                </a:rPr>
                <a:t>E</a:t>
              </a:r>
              <a:r>
                <a:rPr lang="en-US" altLang="zh-CN" sz="2400" baseline="-25000" dirty="0">
                  <a:latin typeface="Times New Roman" panose="02020603050405020304" pitchFamily="2" charset="0"/>
                  <a:ea typeface="宋体" panose="02010600030101010101" pitchFamily="2" charset="-122"/>
                </a:rPr>
                <a:t>2</a:t>
              </a:r>
              <a:endParaRPr lang="en-US" altLang="zh-CN" sz="2400" baseline="-25000" dirty="0"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8481" name="矩形 112692"/>
            <p:cNvSpPr/>
            <p:nvPr/>
          </p:nvSpPr>
          <p:spPr>
            <a:xfrm>
              <a:off x="0" y="831"/>
              <a:ext cx="295" cy="29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2400" i="1" dirty="0">
                  <a:latin typeface="Times New Roman" panose="02020603050405020304" pitchFamily="2" charset="0"/>
                  <a:ea typeface="宋体" panose="02010600030101010101" pitchFamily="2" charset="-122"/>
                </a:rPr>
                <a:t>E</a:t>
              </a:r>
              <a:r>
                <a:rPr lang="en-US" altLang="zh-CN" sz="2400" baseline="-25000" dirty="0">
                  <a:latin typeface="Times New Roman" panose="02020603050405020304" pitchFamily="2" charset="0"/>
                  <a:ea typeface="宋体" panose="02010600030101010101" pitchFamily="2" charset="-122"/>
                </a:rPr>
                <a:t>3</a:t>
              </a:r>
              <a:endParaRPr lang="en-US" altLang="zh-CN" sz="2400" baseline="-25000" dirty="0"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grpSp>
          <p:nvGrpSpPr>
            <p:cNvPr id="18482" name="组合 112693"/>
            <p:cNvGrpSpPr/>
            <p:nvPr/>
          </p:nvGrpSpPr>
          <p:grpSpPr>
            <a:xfrm>
              <a:off x="317" y="227"/>
              <a:ext cx="1315" cy="999"/>
              <a:chOff x="0" y="0"/>
              <a:chExt cx="1315" cy="999"/>
            </a:xfrm>
          </p:grpSpPr>
          <p:grpSp>
            <p:nvGrpSpPr>
              <p:cNvPr id="18483" name="组合 112694"/>
              <p:cNvGrpSpPr/>
              <p:nvPr/>
            </p:nvGrpSpPr>
            <p:grpSpPr>
              <a:xfrm>
                <a:off x="0" y="136"/>
                <a:ext cx="1303" cy="863"/>
                <a:chOff x="0" y="0"/>
                <a:chExt cx="1303" cy="863"/>
              </a:xfrm>
            </p:grpSpPr>
            <p:sp>
              <p:nvSpPr>
                <p:cNvPr id="18484" name="直接连接符 112695"/>
                <p:cNvSpPr/>
                <p:nvPr/>
              </p:nvSpPr>
              <p:spPr>
                <a:xfrm flipH="1">
                  <a:off x="0" y="0"/>
                  <a:ext cx="103" cy="272"/>
                </a:xfrm>
                <a:prstGeom prst="line">
                  <a:avLst/>
                </a:prstGeom>
                <a:ln w="38100" cap="flat" cmpd="sng">
                  <a:solidFill>
                    <a:schemeClr val="tx1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</p:sp>
            <p:sp>
              <p:nvSpPr>
                <p:cNvPr id="18485" name="直接连接符 112696"/>
                <p:cNvSpPr/>
                <p:nvPr/>
              </p:nvSpPr>
              <p:spPr>
                <a:xfrm>
                  <a:off x="136" y="862"/>
                  <a:ext cx="1167" cy="0"/>
                </a:xfrm>
                <a:prstGeom prst="line">
                  <a:avLst/>
                </a:prstGeom>
                <a:ln w="38100" cap="flat" cmpd="sng">
                  <a:solidFill>
                    <a:schemeClr val="tx1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</p:sp>
            <p:sp>
              <p:nvSpPr>
                <p:cNvPr id="18486" name="直接连接符 112697"/>
                <p:cNvSpPr/>
                <p:nvPr/>
              </p:nvSpPr>
              <p:spPr>
                <a:xfrm flipV="1">
                  <a:off x="0" y="272"/>
                  <a:ext cx="1" cy="318"/>
                </a:xfrm>
                <a:prstGeom prst="line">
                  <a:avLst/>
                </a:prstGeom>
                <a:ln w="38100" cap="flat" cmpd="sng">
                  <a:solidFill>
                    <a:schemeClr val="tx1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</p:sp>
            <p:sp>
              <p:nvSpPr>
                <p:cNvPr id="18487" name="直接连接符 112698"/>
                <p:cNvSpPr/>
                <p:nvPr/>
              </p:nvSpPr>
              <p:spPr>
                <a:xfrm>
                  <a:off x="0" y="590"/>
                  <a:ext cx="136" cy="273"/>
                </a:xfrm>
                <a:prstGeom prst="line">
                  <a:avLst/>
                </a:prstGeom>
                <a:ln w="38100" cap="flat" cmpd="sng">
                  <a:solidFill>
                    <a:schemeClr val="tx1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</p:sp>
          </p:grpSp>
          <p:sp>
            <p:nvSpPr>
              <p:cNvPr id="18488" name="直接连接符 112699"/>
              <p:cNvSpPr/>
              <p:nvPr/>
            </p:nvSpPr>
            <p:spPr>
              <a:xfrm>
                <a:off x="272" y="0"/>
                <a:ext cx="1043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bevel/>
                <a:headEnd type="none" w="med" len="med"/>
                <a:tailEnd type="none" w="med" len="med"/>
              </a:ln>
            </p:spPr>
          </p:sp>
          <p:sp>
            <p:nvSpPr>
              <p:cNvPr id="18489" name="直接连接符 112700"/>
              <p:cNvSpPr/>
              <p:nvPr/>
            </p:nvSpPr>
            <p:spPr>
              <a:xfrm flipH="1">
                <a:off x="91" y="0"/>
                <a:ext cx="181" cy="136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bevel/>
                <a:headEnd type="none" w="med" len="med"/>
                <a:tailEnd type="none" w="med" len="med"/>
              </a:ln>
            </p:spPr>
          </p:sp>
        </p:grp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84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8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84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84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8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8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84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84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9217" name="组合 151"/>
          <p:cNvGrpSpPr/>
          <p:nvPr/>
        </p:nvGrpSpPr>
        <p:grpSpPr>
          <a:xfrm>
            <a:off x="4216400" y="1204913"/>
            <a:ext cx="3910013" cy="774700"/>
            <a:chOff x="7038412" y="5298115"/>
            <a:chExt cx="3099874" cy="517828"/>
          </a:xfrm>
        </p:grpSpPr>
        <p:grpSp>
          <p:nvGrpSpPr>
            <p:cNvPr id="153" name="组合 152"/>
            <p:cNvGrpSpPr/>
            <p:nvPr/>
          </p:nvGrpSpPr>
          <p:grpSpPr>
            <a:xfrm>
              <a:off x="7038412" y="5298115"/>
              <a:ext cx="3099874" cy="517828"/>
              <a:chOff x="5718131" y="5650928"/>
              <a:chExt cx="4596458" cy="767829"/>
            </a:xfrm>
          </p:grpSpPr>
          <p:sp>
            <p:nvSpPr>
              <p:cNvPr id="156" name="圆角矩形 155"/>
              <p:cNvSpPr/>
              <p:nvPr/>
            </p:nvSpPr>
            <p:spPr>
              <a:xfrm>
                <a:off x="5718131" y="5650928"/>
                <a:ext cx="4596458" cy="767829"/>
              </a:xfrm>
              <a:prstGeom prst="roundRect">
                <a:avLst>
                  <a:gd name="adj" fmla="val 50000"/>
                </a:avLst>
              </a:prstGeom>
              <a:solidFill>
                <a:srgbClr val="F3F3F3"/>
              </a:solidFill>
              <a:ln w="22225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</a:ln>
              <a:effectLst>
                <a:innerShdw blurRad="76200" dist="38100" dir="16200000">
                  <a:prstClr val="black">
                    <a:alpha val="37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auto"/>
                <a:endParaRPr lang="zh-CN" altLang="en-US" sz="1350" strike="noStrike" noProof="1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58" name="圆角矩形 157"/>
              <p:cNvSpPr/>
              <p:nvPr/>
            </p:nvSpPr>
            <p:spPr>
              <a:xfrm>
                <a:off x="5829672" y="5747159"/>
                <a:ext cx="4373372" cy="575365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 w="22225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</a:ln>
              <a:effectLst>
                <a:innerShdw blurRad="76200" dist="38100" dir="16200000">
                  <a:prstClr val="black">
                    <a:alpha val="37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auto"/>
                <a:endParaRPr lang="zh-CN" altLang="en-US" sz="1350" strike="noStrike" noProof="1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155" name="TextBox 19"/>
            <p:cNvSpPr txBox="1"/>
            <p:nvPr/>
          </p:nvSpPr>
          <p:spPr>
            <a:xfrm>
              <a:off x="7752953" y="5433395"/>
              <a:ext cx="245674" cy="1689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fontAlgn="auto"/>
              <a:endParaRPr lang="zh-CN" altLang="en-US" sz="1050" noProof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9220" name="标题 1"/>
          <p:cNvSpPr txBox="1"/>
          <p:nvPr/>
        </p:nvSpPr>
        <p:spPr>
          <a:xfrm>
            <a:off x="4670425" y="1214438"/>
            <a:ext cx="3003550" cy="512762"/>
          </a:xfrm>
          <a:prstGeom prst="rect">
            <a:avLst/>
          </a:prstGeom>
          <a:noFill/>
          <a:ln w="9525">
            <a:noFill/>
          </a:ln>
        </p:spPr>
        <p:txBody>
          <a:bodyPr lIns="68561" tIns="34281" rIns="68561" bIns="34281" anchor="t" anchorCtr="0"/>
          <a:p>
            <a:pPr algn="ctr">
              <a:lnSpc>
                <a:spcPct val="150000"/>
              </a:lnSpc>
            </a:pPr>
            <a:r>
              <a:rPr lang="zh-CN" altLang="en-US" sz="2700" dirty="0">
                <a:solidFill>
                  <a:schemeClr val="bg1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目录页</a:t>
            </a:r>
            <a:endParaRPr lang="zh-CN" altLang="en-US" sz="2700" dirty="0">
              <a:solidFill>
                <a:schemeClr val="bg1"/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4244975" y="4079875"/>
            <a:ext cx="14020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dirty="0">
                <a:solidFill>
                  <a:srgbClr val="7F7F7F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讲授新课</a:t>
            </a:r>
            <a:endParaRPr lang="zh-CN" altLang="en-US" sz="2400" dirty="0">
              <a:solidFill>
                <a:srgbClr val="7F7F7F"/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6581617" y="4079875"/>
            <a:ext cx="14020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ctr"/>
            <a:r>
              <a:rPr lang="zh-CN" altLang="en-US" sz="2400" dirty="0">
                <a:solidFill>
                  <a:srgbClr val="7F7F7F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当堂练习</a:t>
            </a:r>
            <a:endParaRPr lang="zh-CN" altLang="en-US" sz="2400" dirty="0">
              <a:solidFill>
                <a:srgbClr val="7F7F7F"/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8729663" y="4079875"/>
            <a:ext cx="14020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dirty="0">
                <a:solidFill>
                  <a:srgbClr val="7F7F7F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课堂小结</a:t>
            </a:r>
            <a:endParaRPr lang="zh-CN" altLang="en-US" sz="2400" dirty="0">
              <a:solidFill>
                <a:srgbClr val="7F7F7F"/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8780463" y="2692400"/>
            <a:ext cx="1166812" cy="1166813"/>
            <a:chOff x="9674578" y="2446144"/>
            <a:chExt cx="1556194" cy="1556194"/>
          </a:xfrm>
        </p:grpSpPr>
        <p:grpSp>
          <p:nvGrpSpPr>
            <p:cNvPr id="58" name="组合 57"/>
            <p:cNvGrpSpPr/>
            <p:nvPr/>
          </p:nvGrpSpPr>
          <p:grpSpPr>
            <a:xfrm>
              <a:off x="9674578" y="2446144"/>
              <a:ext cx="1556194" cy="1556194"/>
              <a:chOff x="3154508" y="1821271"/>
              <a:chExt cx="2785107" cy="2785102"/>
            </a:xfrm>
          </p:grpSpPr>
          <p:sp>
            <p:nvSpPr>
              <p:cNvPr id="62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050" strike="noStrike" noProof="1">
                  <a:solidFill>
                    <a:prstClr val="black"/>
                  </a:solidFill>
                </a:endParaRPr>
              </a:p>
            </p:txBody>
          </p:sp>
          <p:sp>
            <p:nvSpPr>
              <p:cNvPr id="63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4"/>
                  </a:gs>
                  <a:gs pos="100000">
                    <a:schemeClr val="accent4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4">
                        <a:lumMod val="75000"/>
                      </a:schemeClr>
                    </a:gs>
                    <a:gs pos="100000">
                      <a:schemeClr val="accent4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050" strike="noStrike" noProof="1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42" name="Freeform 5"/>
            <p:cNvSpPr>
              <a:spLocks noChangeAspect="1" noEditPoints="1"/>
            </p:cNvSpPr>
            <p:nvPr/>
          </p:nvSpPr>
          <p:spPr bwMode="auto">
            <a:xfrm>
              <a:off x="10262139" y="2880262"/>
              <a:ext cx="400923" cy="592899"/>
            </a:xfrm>
            <a:custGeom>
              <a:avLst/>
              <a:gdLst>
                <a:gd name="T0" fmla="*/ 189 w 316"/>
                <a:gd name="T1" fmla="*/ 16 h 467"/>
                <a:gd name="T2" fmla="*/ 225 w 316"/>
                <a:gd name="T3" fmla="*/ 7 h 467"/>
                <a:gd name="T4" fmla="*/ 300 w 316"/>
                <a:gd name="T5" fmla="*/ 52 h 467"/>
                <a:gd name="T6" fmla="*/ 309 w 316"/>
                <a:gd name="T7" fmla="*/ 89 h 467"/>
                <a:gd name="T8" fmla="*/ 298 w 316"/>
                <a:gd name="T9" fmla="*/ 105 h 467"/>
                <a:gd name="T10" fmla="*/ 179 w 316"/>
                <a:gd name="T11" fmla="*/ 33 h 467"/>
                <a:gd name="T12" fmla="*/ 189 w 316"/>
                <a:gd name="T13" fmla="*/ 16 h 467"/>
                <a:gd name="T14" fmla="*/ 164 w 316"/>
                <a:gd name="T15" fmla="*/ 58 h 467"/>
                <a:gd name="T16" fmla="*/ 147 w 316"/>
                <a:gd name="T17" fmla="*/ 85 h 467"/>
                <a:gd name="T18" fmla="*/ 266 w 316"/>
                <a:gd name="T19" fmla="*/ 157 h 467"/>
                <a:gd name="T20" fmla="*/ 283 w 316"/>
                <a:gd name="T21" fmla="*/ 130 h 467"/>
                <a:gd name="T22" fmla="*/ 164 w 316"/>
                <a:gd name="T23" fmla="*/ 58 h 467"/>
                <a:gd name="T24" fmla="*/ 2 w 316"/>
                <a:gd name="T25" fmla="*/ 446 h 467"/>
                <a:gd name="T26" fmla="*/ 13 w 316"/>
                <a:gd name="T27" fmla="*/ 354 h 467"/>
                <a:gd name="T28" fmla="*/ 90 w 316"/>
                <a:gd name="T29" fmla="*/ 401 h 467"/>
                <a:gd name="T30" fmla="*/ 13 w 316"/>
                <a:gd name="T31" fmla="*/ 453 h 467"/>
                <a:gd name="T32" fmla="*/ 2 w 316"/>
                <a:gd name="T33" fmla="*/ 446 h 467"/>
                <a:gd name="T34" fmla="*/ 20 w 316"/>
                <a:gd name="T35" fmla="*/ 296 h 467"/>
                <a:gd name="T36" fmla="*/ 133 w 316"/>
                <a:gd name="T37" fmla="*/ 109 h 467"/>
                <a:gd name="T38" fmla="*/ 172 w 316"/>
                <a:gd name="T39" fmla="*/ 133 h 467"/>
                <a:gd name="T40" fmla="*/ 59 w 316"/>
                <a:gd name="T41" fmla="*/ 320 h 467"/>
                <a:gd name="T42" fmla="*/ 20 w 316"/>
                <a:gd name="T43" fmla="*/ 296 h 467"/>
                <a:gd name="T44" fmla="*/ 99 w 316"/>
                <a:gd name="T45" fmla="*/ 344 h 467"/>
                <a:gd name="T46" fmla="*/ 212 w 316"/>
                <a:gd name="T47" fmla="*/ 158 h 467"/>
                <a:gd name="T48" fmla="*/ 252 w 316"/>
                <a:gd name="T49" fmla="*/ 182 h 467"/>
                <a:gd name="T50" fmla="*/ 139 w 316"/>
                <a:gd name="T51" fmla="*/ 368 h 467"/>
                <a:gd name="T52" fmla="*/ 99 w 316"/>
                <a:gd name="T53" fmla="*/ 344 h 467"/>
                <a:gd name="T54" fmla="*/ 95 w 316"/>
                <a:gd name="T55" fmla="*/ 446 h 467"/>
                <a:gd name="T56" fmla="*/ 301 w 316"/>
                <a:gd name="T57" fmla="*/ 446 h 467"/>
                <a:gd name="T58" fmla="*/ 311 w 316"/>
                <a:gd name="T59" fmla="*/ 456 h 467"/>
                <a:gd name="T60" fmla="*/ 301 w 316"/>
                <a:gd name="T61" fmla="*/ 467 h 467"/>
                <a:gd name="T62" fmla="*/ 95 w 316"/>
                <a:gd name="T63" fmla="*/ 467 h 467"/>
                <a:gd name="T64" fmla="*/ 84 w 316"/>
                <a:gd name="T65" fmla="*/ 456 h 467"/>
                <a:gd name="T66" fmla="*/ 95 w 316"/>
                <a:gd name="T67" fmla="*/ 446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6" h="467">
                  <a:moveTo>
                    <a:pt x="189" y="16"/>
                  </a:moveTo>
                  <a:cubicBezTo>
                    <a:pt x="197" y="4"/>
                    <a:pt x="213" y="0"/>
                    <a:pt x="225" y="7"/>
                  </a:cubicBezTo>
                  <a:cubicBezTo>
                    <a:pt x="300" y="52"/>
                    <a:pt x="300" y="52"/>
                    <a:pt x="300" y="52"/>
                  </a:cubicBezTo>
                  <a:cubicBezTo>
                    <a:pt x="312" y="60"/>
                    <a:pt x="316" y="76"/>
                    <a:pt x="309" y="89"/>
                  </a:cubicBezTo>
                  <a:cubicBezTo>
                    <a:pt x="298" y="105"/>
                    <a:pt x="298" y="105"/>
                    <a:pt x="298" y="105"/>
                  </a:cubicBezTo>
                  <a:cubicBezTo>
                    <a:pt x="179" y="33"/>
                    <a:pt x="179" y="33"/>
                    <a:pt x="179" y="33"/>
                  </a:cubicBezTo>
                  <a:lnTo>
                    <a:pt x="189" y="16"/>
                  </a:lnTo>
                  <a:close/>
                  <a:moveTo>
                    <a:pt x="164" y="58"/>
                  </a:moveTo>
                  <a:cubicBezTo>
                    <a:pt x="147" y="85"/>
                    <a:pt x="147" y="85"/>
                    <a:pt x="147" y="85"/>
                  </a:cubicBezTo>
                  <a:cubicBezTo>
                    <a:pt x="266" y="157"/>
                    <a:pt x="266" y="157"/>
                    <a:pt x="266" y="157"/>
                  </a:cubicBezTo>
                  <a:cubicBezTo>
                    <a:pt x="283" y="130"/>
                    <a:pt x="283" y="130"/>
                    <a:pt x="283" y="130"/>
                  </a:cubicBezTo>
                  <a:lnTo>
                    <a:pt x="164" y="58"/>
                  </a:lnTo>
                  <a:close/>
                  <a:moveTo>
                    <a:pt x="2" y="446"/>
                  </a:moveTo>
                  <a:cubicBezTo>
                    <a:pt x="13" y="354"/>
                    <a:pt x="13" y="354"/>
                    <a:pt x="13" y="354"/>
                  </a:cubicBezTo>
                  <a:cubicBezTo>
                    <a:pt x="90" y="401"/>
                    <a:pt x="90" y="401"/>
                    <a:pt x="90" y="401"/>
                  </a:cubicBezTo>
                  <a:cubicBezTo>
                    <a:pt x="13" y="453"/>
                    <a:pt x="13" y="453"/>
                    <a:pt x="13" y="453"/>
                  </a:cubicBezTo>
                  <a:cubicBezTo>
                    <a:pt x="5" y="459"/>
                    <a:pt x="0" y="456"/>
                    <a:pt x="2" y="446"/>
                  </a:cubicBezTo>
                  <a:close/>
                  <a:moveTo>
                    <a:pt x="20" y="296"/>
                  </a:moveTo>
                  <a:cubicBezTo>
                    <a:pt x="133" y="109"/>
                    <a:pt x="133" y="109"/>
                    <a:pt x="133" y="109"/>
                  </a:cubicBezTo>
                  <a:cubicBezTo>
                    <a:pt x="172" y="133"/>
                    <a:pt x="172" y="133"/>
                    <a:pt x="172" y="133"/>
                  </a:cubicBezTo>
                  <a:cubicBezTo>
                    <a:pt x="59" y="320"/>
                    <a:pt x="59" y="320"/>
                    <a:pt x="59" y="320"/>
                  </a:cubicBezTo>
                  <a:lnTo>
                    <a:pt x="20" y="296"/>
                  </a:lnTo>
                  <a:close/>
                  <a:moveTo>
                    <a:pt x="99" y="344"/>
                  </a:moveTo>
                  <a:cubicBezTo>
                    <a:pt x="212" y="158"/>
                    <a:pt x="212" y="158"/>
                    <a:pt x="212" y="158"/>
                  </a:cubicBezTo>
                  <a:cubicBezTo>
                    <a:pt x="252" y="182"/>
                    <a:pt x="252" y="182"/>
                    <a:pt x="252" y="182"/>
                  </a:cubicBezTo>
                  <a:cubicBezTo>
                    <a:pt x="139" y="368"/>
                    <a:pt x="139" y="368"/>
                    <a:pt x="139" y="368"/>
                  </a:cubicBezTo>
                  <a:lnTo>
                    <a:pt x="99" y="344"/>
                  </a:lnTo>
                  <a:close/>
                  <a:moveTo>
                    <a:pt x="95" y="446"/>
                  </a:moveTo>
                  <a:cubicBezTo>
                    <a:pt x="301" y="446"/>
                    <a:pt x="301" y="446"/>
                    <a:pt x="301" y="446"/>
                  </a:cubicBezTo>
                  <a:cubicBezTo>
                    <a:pt x="307" y="446"/>
                    <a:pt x="311" y="450"/>
                    <a:pt x="311" y="456"/>
                  </a:cubicBezTo>
                  <a:cubicBezTo>
                    <a:pt x="311" y="462"/>
                    <a:pt x="307" y="467"/>
                    <a:pt x="301" y="467"/>
                  </a:cubicBezTo>
                  <a:cubicBezTo>
                    <a:pt x="95" y="467"/>
                    <a:pt x="95" y="467"/>
                    <a:pt x="95" y="467"/>
                  </a:cubicBezTo>
                  <a:cubicBezTo>
                    <a:pt x="89" y="467"/>
                    <a:pt x="84" y="462"/>
                    <a:pt x="84" y="456"/>
                  </a:cubicBezTo>
                  <a:cubicBezTo>
                    <a:pt x="84" y="450"/>
                    <a:pt x="89" y="446"/>
                    <a:pt x="95" y="44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p>
              <a:pPr fontAlgn="auto"/>
              <a:endParaRPr lang="zh-CN" altLang="en-US" sz="1350" strike="noStrike" noProof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406966" y="2691858"/>
            <a:ext cx="1167146" cy="1167146"/>
            <a:chOff x="3843955" y="2446144"/>
            <a:chExt cx="1556194" cy="1556194"/>
          </a:xfrm>
        </p:grpSpPr>
        <p:grpSp>
          <p:nvGrpSpPr>
            <p:cNvPr id="44" name="组合 43"/>
            <p:cNvGrpSpPr/>
            <p:nvPr/>
          </p:nvGrpSpPr>
          <p:grpSpPr>
            <a:xfrm>
              <a:off x="3843955" y="2446144"/>
              <a:ext cx="1556194" cy="1556194"/>
              <a:chOff x="3154508" y="1821271"/>
              <a:chExt cx="2785107" cy="2785102"/>
            </a:xfrm>
          </p:grpSpPr>
          <p:sp>
            <p:nvSpPr>
              <p:cNvPr id="48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050" strike="noStrike" noProof="1">
                  <a:solidFill>
                    <a:prstClr val="black"/>
                  </a:solidFill>
                </a:endParaRPr>
              </a:p>
            </p:txBody>
          </p:sp>
          <p:sp>
            <p:nvSpPr>
              <p:cNvPr id="49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2"/>
                  </a:gs>
                  <a:gs pos="100000">
                    <a:schemeClr val="accent2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2">
                        <a:lumMod val="75000"/>
                      </a:schemeClr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050" strike="noStrike" noProof="1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43" name="组合 42"/>
            <p:cNvGrpSpPr>
              <a:grpSpLocks noChangeAspect="1"/>
            </p:cNvGrpSpPr>
            <p:nvPr/>
          </p:nvGrpSpPr>
          <p:grpSpPr>
            <a:xfrm>
              <a:off x="4305202" y="2997957"/>
              <a:ext cx="675251" cy="459226"/>
              <a:chOff x="3897313" y="2016126"/>
              <a:chExt cx="749300" cy="509588"/>
            </a:xfrm>
            <a:solidFill>
              <a:schemeClr val="bg1"/>
            </a:solidFill>
          </p:grpSpPr>
          <p:sp>
            <p:nvSpPr>
              <p:cNvPr id="50" name="Freeform 8"/>
              <p:cNvSpPr>
                <a:spLocks noEditPoints="1"/>
              </p:cNvSpPr>
              <p:nvPr/>
            </p:nvSpPr>
            <p:spPr bwMode="auto">
              <a:xfrm>
                <a:off x="3897313" y="2016126"/>
                <a:ext cx="749300" cy="509588"/>
              </a:xfrm>
              <a:custGeom>
                <a:avLst/>
                <a:gdLst>
                  <a:gd name="T0" fmla="*/ 627 w 631"/>
                  <a:gd name="T1" fmla="*/ 44 h 429"/>
                  <a:gd name="T2" fmla="*/ 469 w 631"/>
                  <a:gd name="T3" fmla="*/ 0 h 429"/>
                  <a:gd name="T4" fmla="*/ 315 w 631"/>
                  <a:gd name="T5" fmla="*/ 41 h 429"/>
                  <a:gd name="T6" fmla="*/ 168 w 631"/>
                  <a:gd name="T7" fmla="*/ 0 h 429"/>
                  <a:gd name="T8" fmla="*/ 3 w 631"/>
                  <a:gd name="T9" fmla="*/ 44 h 429"/>
                  <a:gd name="T10" fmla="*/ 0 w 631"/>
                  <a:gd name="T11" fmla="*/ 52 h 429"/>
                  <a:gd name="T12" fmla="*/ 0 w 631"/>
                  <a:gd name="T13" fmla="*/ 412 h 429"/>
                  <a:gd name="T14" fmla="*/ 23 w 631"/>
                  <a:gd name="T15" fmla="*/ 429 h 429"/>
                  <a:gd name="T16" fmla="*/ 313 w 631"/>
                  <a:gd name="T17" fmla="*/ 429 h 429"/>
                  <a:gd name="T18" fmla="*/ 608 w 631"/>
                  <a:gd name="T19" fmla="*/ 429 h 429"/>
                  <a:gd name="T20" fmla="*/ 631 w 631"/>
                  <a:gd name="T21" fmla="*/ 413 h 429"/>
                  <a:gd name="T22" fmla="*/ 631 w 631"/>
                  <a:gd name="T23" fmla="*/ 52 h 429"/>
                  <a:gd name="T24" fmla="*/ 627 w 631"/>
                  <a:gd name="T25" fmla="*/ 44 h 429"/>
                  <a:gd name="T26" fmla="*/ 304 w 631"/>
                  <a:gd name="T27" fmla="*/ 60 h 429"/>
                  <a:gd name="T28" fmla="*/ 304 w 631"/>
                  <a:gd name="T29" fmla="*/ 393 h 429"/>
                  <a:gd name="T30" fmla="*/ 167 w 631"/>
                  <a:gd name="T31" fmla="*/ 355 h 429"/>
                  <a:gd name="T32" fmla="*/ 40 w 631"/>
                  <a:gd name="T33" fmla="*/ 380 h 429"/>
                  <a:gd name="T34" fmla="*/ 40 w 631"/>
                  <a:gd name="T35" fmla="*/ 46 h 429"/>
                  <a:gd name="T36" fmla="*/ 169 w 631"/>
                  <a:gd name="T37" fmla="*/ 21 h 429"/>
                  <a:gd name="T38" fmla="*/ 304 w 631"/>
                  <a:gd name="T39" fmla="*/ 60 h 429"/>
                  <a:gd name="T40" fmla="*/ 590 w 631"/>
                  <a:gd name="T41" fmla="*/ 45 h 429"/>
                  <a:gd name="T42" fmla="*/ 590 w 631"/>
                  <a:gd name="T43" fmla="*/ 381 h 429"/>
                  <a:gd name="T44" fmla="*/ 462 w 631"/>
                  <a:gd name="T45" fmla="*/ 359 h 429"/>
                  <a:gd name="T46" fmla="*/ 323 w 631"/>
                  <a:gd name="T47" fmla="*/ 394 h 429"/>
                  <a:gd name="T48" fmla="*/ 323 w 631"/>
                  <a:gd name="T49" fmla="*/ 61 h 429"/>
                  <a:gd name="T50" fmla="*/ 469 w 631"/>
                  <a:gd name="T51" fmla="*/ 21 h 429"/>
                  <a:gd name="T52" fmla="*/ 590 w 631"/>
                  <a:gd name="T53" fmla="*/ 45 h 4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631" h="429">
                    <a:moveTo>
                      <a:pt x="627" y="44"/>
                    </a:moveTo>
                    <a:cubicBezTo>
                      <a:pt x="593" y="16"/>
                      <a:pt x="534" y="0"/>
                      <a:pt x="469" y="0"/>
                    </a:cubicBezTo>
                    <a:cubicBezTo>
                      <a:pt x="407" y="0"/>
                      <a:pt x="350" y="15"/>
                      <a:pt x="315" y="41"/>
                    </a:cubicBezTo>
                    <a:cubicBezTo>
                      <a:pt x="288" y="15"/>
                      <a:pt x="234" y="0"/>
                      <a:pt x="168" y="0"/>
                    </a:cubicBezTo>
                    <a:cubicBezTo>
                      <a:pt x="100" y="0"/>
                      <a:pt x="37" y="17"/>
                      <a:pt x="3" y="44"/>
                    </a:cubicBezTo>
                    <a:cubicBezTo>
                      <a:pt x="1" y="46"/>
                      <a:pt x="0" y="49"/>
                      <a:pt x="0" y="52"/>
                    </a:cubicBezTo>
                    <a:cubicBezTo>
                      <a:pt x="0" y="412"/>
                      <a:pt x="0" y="412"/>
                      <a:pt x="0" y="412"/>
                    </a:cubicBezTo>
                    <a:cubicBezTo>
                      <a:pt x="0" y="419"/>
                      <a:pt x="9" y="429"/>
                      <a:pt x="23" y="429"/>
                    </a:cubicBezTo>
                    <a:cubicBezTo>
                      <a:pt x="313" y="429"/>
                      <a:pt x="313" y="429"/>
                      <a:pt x="313" y="429"/>
                    </a:cubicBezTo>
                    <a:cubicBezTo>
                      <a:pt x="314" y="429"/>
                      <a:pt x="608" y="429"/>
                      <a:pt x="608" y="429"/>
                    </a:cubicBezTo>
                    <a:cubicBezTo>
                      <a:pt x="618" y="429"/>
                      <a:pt x="631" y="424"/>
                      <a:pt x="631" y="413"/>
                    </a:cubicBezTo>
                    <a:cubicBezTo>
                      <a:pt x="631" y="52"/>
                      <a:pt x="631" y="52"/>
                      <a:pt x="631" y="52"/>
                    </a:cubicBezTo>
                    <a:cubicBezTo>
                      <a:pt x="631" y="49"/>
                      <a:pt x="630" y="46"/>
                      <a:pt x="627" y="44"/>
                    </a:cubicBezTo>
                    <a:close/>
                    <a:moveTo>
                      <a:pt x="304" y="60"/>
                    </a:moveTo>
                    <a:cubicBezTo>
                      <a:pt x="304" y="66"/>
                      <a:pt x="304" y="393"/>
                      <a:pt x="304" y="393"/>
                    </a:cubicBezTo>
                    <a:cubicBezTo>
                      <a:pt x="275" y="369"/>
                      <a:pt x="227" y="355"/>
                      <a:pt x="167" y="355"/>
                    </a:cubicBezTo>
                    <a:cubicBezTo>
                      <a:pt x="120" y="355"/>
                      <a:pt x="75" y="364"/>
                      <a:pt x="40" y="380"/>
                    </a:cubicBezTo>
                    <a:cubicBezTo>
                      <a:pt x="40" y="46"/>
                      <a:pt x="40" y="46"/>
                      <a:pt x="40" y="46"/>
                    </a:cubicBezTo>
                    <a:cubicBezTo>
                      <a:pt x="40" y="46"/>
                      <a:pt x="85" y="21"/>
                      <a:pt x="169" y="21"/>
                    </a:cubicBezTo>
                    <a:cubicBezTo>
                      <a:pt x="266" y="21"/>
                      <a:pt x="304" y="58"/>
                      <a:pt x="304" y="60"/>
                    </a:cubicBezTo>
                    <a:close/>
                    <a:moveTo>
                      <a:pt x="590" y="45"/>
                    </a:moveTo>
                    <a:cubicBezTo>
                      <a:pt x="590" y="381"/>
                      <a:pt x="590" y="381"/>
                      <a:pt x="590" y="381"/>
                    </a:cubicBezTo>
                    <a:cubicBezTo>
                      <a:pt x="554" y="366"/>
                      <a:pt x="505" y="359"/>
                      <a:pt x="462" y="359"/>
                    </a:cubicBezTo>
                    <a:cubicBezTo>
                      <a:pt x="401" y="359"/>
                      <a:pt x="352" y="371"/>
                      <a:pt x="323" y="394"/>
                    </a:cubicBezTo>
                    <a:cubicBezTo>
                      <a:pt x="323" y="61"/>
                      <a:pt x="323" y="61"/>
                      <a:pt x="323" y="61"/>
                    </a:cubicBezTo>
                    <a:cubicBezTo>
                      <a:pt x="323" y="61"/>
                      <a:pt x="368" y="21"/>
                      <a:pt x="469" y="21"/>
                    </a:cubicBezTo>
                    <a:cubicBezTo>
                      <a:pt x="547" y="21"/>
                      <a:pt x="590" y="45"/>
                      <a:pt x="590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7" name="Freeform 24"/>
              <p:cNvSpPr/>
              <p:nvPr/>
            </p:nvSpPr>
            <p:spPr bwMode="auto">
              <a:xfrm>
                <a:off x="3992563" y="2085976"/>
                <a:ext cx="228600" cy="52388"/>
              </a:xfrm>
              <a:custGeom>
                <a:avLst/>
                <a:gdLst>
                  <a:gd name="T0" fmla="*/ 184 w 192"/>
                  <a:gd name="T1" fmla="*/ 44 h 44"/>
                  <a:gd name="T2" fmla="*/ 180 w 192"/>
                  <a:gd name="T3" fmla="*/ 43 h 44"/>
                  <a:gd name="T4" fmla="*/ 10 w 192"/>
                  <a:gd name="T5" fmla="*/ 32 h 44"/>
                  <a:gd name="T6" fmla="*/ 1 w 192"/>
                  <a:gd name="T7" fmla="*/ 27 h 44"/>
                  <a:gd name="T8" fmla="*/ 6 w 192"/>
                  <a:gd name="T9" fmla="*/ 19 h 44"/>
                  <a:gd name="T10" fmla="*/ 188 w 192"/>
                  <a:gd name="T11" fmla="*/ 31 h 44"/>
                  <a:gd name="T12" fmla="*/ 190 w 192"/>
                  <a:gd name="T13" fmla="*/ 41 h 44"/>
                  <a:gd name="T14" fmla="*/ 184 w 192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44">
                    <a:moveTo>
                      <a:pt x="184" y="44"/>
                    </a:moveTo>
                    <a:cubicBezTo>
                      <a:pt x="183" y="44"/>
                      <a:pt x="181" y="44"/>
                      <a:pt x="180" y="43"/>
                    </a:cubicBezTo>
                    <a:cubicBezTo>
                      <a:pt x="150" y="23"/>
                      <a:pt x="83" y="12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9"/>
                    </a:cubicBezTo>
                    <a:cubicBezTo>
                      <a:pt x="73" y="0"/>
                      <a:pt x="148" y="5"/>
                      <a:pt x="188" y="31"/>
                    </a:cubicBezTo>
                    <a:cubicBezTo>
                      <a:pt x="191" y="33"/>
                      <a:pt x="192" y="38"/>
                      <a:pt x="190" y="41"/>
                    </a:cubicBezTo>
                    <a:cubicBezTo>
                      <a:pt x="189" y="43"/>
                      <a:pt x="186" y="44"/>
                      <a:pt x="184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4" name="Freeform 25"/>
              <p:cNvSpPr/>
              <p:nvPr/>
            </p:nvSpPr>
            <p:spPr bwMode="auto">
              <a:xfrm>
                <a:off x="3992563" y="2151063"/>
                <a:ext cx="228600" cy="50800"/>
              </a:xfrm>
              <a:custGeom>
                <a:avLst/>
                <a:gdLst>
                  <a:gd name="T0" fmla="*/ 184 w 192"/>
                  <a:gd name="T1" fmla="*/ 43 h 43"/>
                  <a:gd name="T2" fmla="*/ 180 w 192"/>
                  <a:gd name="T3" fmla="*/ 42 h 43"/>
                  <a:gd name="T4" fmla="*/ 10 w 192"/>
                  <a:gd name="T5" fmla="*/ 32 h 43"/>
                  <a:gd name="T6" fmla="*/ 1 w 192"/>
                  <a:gd name="T7" fmla="*/ 27 h 43"/>
                  <a:gd name="T8" fmla="*/ 6 w 192"/>
                  <a:gd name="T9" fmla="*/ 19 h 43"/>
                  <a:gd name="T10" fmla="*/ 188 w 192"/>
                  <a:gd name="T11" fmla="*/ 30 h 43"/>
                  <a:gd name="T12" fmla="*/ 190 w 192"/>
                  <a:gd name="T13" fmla="*/ 40 h 43"/>
                  <a:gd name="T14" fmla="*/ 184 w 192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43">
                    <a:moveTo>
                      <a:pt x="184" y="43"/>
                    </a:moveTo>
                    <a:cubicBezTo>
                      <a:pt x="183" y="43"/>
                      <a:pt x="181" y="43"/>
                      <a:pt x="180" y="42"/>
                    </a:cubicBezTo>
                    <a:cubicBezTo>
                      <a:pt x="150" y="23"/>
                      <a:pt x="84" y="11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9"/>
                    </a:cubicBezTo>
                    <a:cubicBezTo>
                      <a:pt x="73" y="0"/>
                      <a:pt x="148" y="4"/>
                      <a:pt x="188" y="30"/>
                    </a:cubicBezTo>
                    <a:cubicBezTo>
                      <a:pt x="191" y="32"/>
                      <a:pt x="192" y="37"/>
                      <a:pt x="190" y="40"/>
                    </a:cubicBezTo>
                    <a:cubicBezTo>
                      <a:pt x="188" y="42"/>
                      <a:pt x="186" y="43"/>
                      <a:pt x="184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5" name="Freeform 26"/>
              <p:cNvSpPr/>
              <p:nvPr/>
            </p:nvSpPr>
            <p:spPr bwMode="auto">
              <a:xfrm>
                <a:off x="3992563" y="2214563"/>
                <a:ext cx="230187" cy="50800"/>
              </a:xfrm>
              <a:custGeom>
                <a:avLst/>
                <a:gdLst>
                  <a:gd name="T0" fmla="*/ 185 w 193"/>
                  <a:gd name="T1" fmla="*/ 43 h 43"/>
                  <a:gd name="T2" fmla="*/ 181 w 193"/>
                  <a:gd name="T3" fmla="*/ 42 h 43"/>
                  <a:gd name="T4" fmla="*/ 10 w 193"/>
                  <a:gd name="T5" fmla="*/ 32 h 43"/>
                  <a:gd name="T6" fmla="*/ 1 w 193"/>
                  <a:gd name="T7" fmla="*/ 27 h 43"/>
                  <a:gd name="T8" fmla="*/ 6 w 193"/>
                  <a:gd name="T9" fmla="*/ 18 h 43"/>
                  <a:gd name="T10" fmla="*/ 189 w 193"/>
                  <a:gd name="T11" fmla="*/ 30 h 43"/>
                  <a:gd name="T12" fmla="*/ 191 w 193"/>
                  <a:gd name="T13" fmla="*/ 40 h 43"/>
                  <a:gd name="T14" fmla="*/ 185 w 193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3" h="43">
                    <a:moveTo>
                      <a:pt x="185" y="43"/>
                    </a:moveTo>
                    <a:cubicBezTo>
                      <a:pt x="184" y="43"/>
                      <a:pt x="182" y="43"/>
                      <a:pt x="181" y="42"/>
                    </a:cubicBezTo>
                    <a:cubicBezTo>
                      <a:pt x="151" y="22"/>
                      <a:pt x="85" y="11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8"/>
                    </a:cubicBezTo>
                    <a:cubicBezTo>
                      <a:pt x="74" y="0"/>
                      <a:pt x="149" y="4"/>
                      <a:pt x="189" y="30"/>
                    </a:cubicBezTo>
                    <a:cubicBezTo>
                      <a:pt x="192" y="32"/>
                      <a:pt x="193" y="37"/>
                      <a:pt x="191" y="40"/>
                    </a:cubicBezTo>
                    <a:cubicBezTo>
                      <a:pt x="190" y="42"/>
                      <a:pt x="187" y="43"/>
                      <a:pt x="185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6" name="Freeform 27"/>
              <p:cNvSpPr/>
              <p:nvPr/>
            </p:nvSpPr>
            <p:spPr bwMode="auto">
              <a:xfrm>
                <a:off x="3992563" y="2278063"/>
                <a:ext cx="230187" cy="52388"/>
              </a:xfrm>
              <a:custGeom>
                <a:avLst/>
                <a:gdLst>
                  <a:gd name="T0" fmla="*/ 186 w 194"/>
                  <a:gd name="T1" fmla="*/ 44 h 44"/>
                  <a:gd name="T2" fmla="*/ 182 w 194"/>
                  <a:gd name="T3" fmla="*/ 43 h 44"/>
                  <a:gd name="T4" fmla="*/ 10 w 194"/>
                  <a:gd name="T5" fmla="*/ 34 h 44"/>
                  <a:gd name="T6" fmla="*/ 1 w 194"/>
                  <a:gd name="T7" fmla="*/ 30 h 44"/>
                  <a:gd name="T8" fmla="*/ 6 w 194"/>
                  <a:gd name="T9" fmla="*/ 21 h 44"/>
                  <a:gd name="T10" fmla="*/ 190 w 194"/>
                  <a:gd name="T11" fmla="*/ 31 h 44"/>
                  <a:gd name="T12" fmla="*/ 192 w 194"/>
                  <a:gd name="T13" fmla="*/ 41 h 44"/>
                  <a:gd name="T14" fmla="*/ 186 w 194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4">
                    <a:moveTo>
                      <a:pt x="186" y="44"/>
                    </a:moveTo>
                    <a:cubicBezTo>
                      <a:pt x="185" y="44"/>
                      <a:pt x="183" y="44"/>
                      <a:pt x="182" y="43"/>
                    </a:cubicBezTo>
                    <a:cubicBezTo>
                      <a:pt x="144" y="19"/>
                      <a:pt x="78" y="15"/>
                      <a:pt x="10" y="34"/>
                    </a:cubicBezTo>
                    <a:cubicBezTo>
                      <a:pt x="6" y="35"/>
                      <a:pt x="2" y="33"/>
                      <a:pt x="1" y="30"/>
                    </a:cubicBezTo>
                    <a:cubicBezTo>
                      <a:pt x="0" y="26"/>
                      <a:pt x="2" y="22"/>
                      <a:pt x="6" y="21"/>
                    </a:cubicBezTo>
                    <a:cubicBezTo>
                      <a:pt x="79" y="0"/>
                      <a:pt x="148" y="4"/>
                      <a:pt x="190" y="31"/>
                    </a:cubicBezTo>
                    <a:cubicBezTo>
                      <a:pt x="193" y="34"/>
                      <a:pt x="194" y="38"/>
                      <a:pt x="192" y="41"/>
                    </a:cubicBezTo>
                    <a:cubicBezTo>
                      <a:pt x="191" y="43"/>
                      <a:pt x="188" y="44"/>
                      <a:pt x="186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7" name="Freeform 28"/>
              <p:cNvSpPr/>
              <p:nvPr/>
            </p:nvSpPr>
            <p:spPr bwMode="auto">
              <a:xfrm>
                <a:off x="3992563" y="2339976"/>
                <a:ext cx="230187" cy="55563"/>
              </a:xfrm>
              <a:custGeom>
                <a:avLst/>
                <a:gdLst>
                  <a:gd name="T0" fmla="*/ 186 w 194"/>
                  <a:gd name="T1" fmla="*/ 47 h 47"/>
                  <a:gd name="T2" fmla="*/ 182 w 194"/>
                  <a:gd name="T3" fmla="*/ 46 h 47"/>
                  <a:gd name="T4" fmla="*/ 10 w 194"/>
                  <a:gd name="T5" fmla="*/ 38 h 47"/>
                  <a:gd name="T6" fmla="*/ 1 w 194"/>
                  <a:gd name="T7" fmla="*/ 34 h 47"/>
                  <a:gd name="T8" fmla="*/ 5 w 194"/>
                  <a:gd name="T9" fmla="*/ 25 h 47"/>
                  <a:gd name="T10" fmla="*/ 190 w 194"/>
                  <a:gd name="T11" fmla="*/ 34 h 47"/>
                  <a:gd name="T12" fmla="*/ 192 w 194"/>
                  <a:gd name="T13" fmla="*/ 44 h 47"/>
                  <a:gd name="T14" fmla="*/ 186 w 194"/>
                  <a:gd name="T15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7">
                    <a:moveTo>
                      <a:pt x="186" y="47"/>
                    </a:moveTo>
                    <a:cubicBezTo>
                      <a:pt x="185" y="47"/>
                      <a:pt x="183" y="46"/>
                      <a:pt x="182" y="46"/>
                    </a:cubicBezTo>
                    <a:cubicBezTo>
                      <a:pt x="148" y="23"/>
                      <a:pt x="67" y="15"/>
                      <a:pt x="10" y="38"/>
                    </a:cubicBezTo>
                    <a:cubicBezTo>
                      <a:pt x="7" y="39"/>
                      <a:pt x="3" y="37"/>
                      <a:pt x="1" y="34"/>
                    </a:cubicBezTo>
                    <a:cubicBezTo>
                      <a:pt x="0" y="30"/>
                      <a:pt x="1" y="26"/>
                      <a:pt x="5" y="25"/>
                    </a:cubicBezTo>
                    <a:cubicBezTo>
                      <a:pt x="67" y="0"/>
                      <a:pt x="152" y="10"/>
                      <a:pt x="190" y="34"/>
                    </a:cubicBezTo>
                    <a:cubicBezTo>
                      <a:pt x="193" y="36"/>
                      <a:pt x="194" y="40"/>
                      <a:pt x="192" y="44"/>
                    </a:cubicBezTo>
                    <a:cubicBezTo>
                      <a:pt x="190" y="46"/>
                      <a:pt x="188" y="47"/>
                      <a:pt x="186" y="4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8" name="Freeform 29"/>
              <p:cNvSpPr/>
              <p:nvPr/>
            </p:nvSpPr>
            <p:spPr bwMode="auto">
              <a:xfrm>
                <a:off x="4321175" y="2085976"/>
                <a:ext cx="230187" cy="52388"/>
              </a:xfrm>
              <a:custGeom>
                <a:avLst/>
                <a:gdLst>
                  <a:gd name="T0" fmla="*/ 8 w 194"/>
                  <a:gd name="T1" fmla="*/ 44 h 44"/>
                  <a:gd name="T2" fmla="*/ 2 w 194"/>
                  <a:gd name="T3" fmla="*/ 41 h 44"/>
                  <a:gd name="T4" fmla="*/ 4 w 194"/>
                  <a:gd name="T5" fmla="*/ 31 h 44"/>
                  <a:gd name="T6" fmla="*/ 188 w 194"/>
                  <a:gd name="T7" fmla="*/ 19 h 44"/>
                  <a:gd name="T8" fmla="*/ 193 w 194"/>
                  <a:gd name="T9" fmla="*/ 27 h 44"/>
                  <a:gd name="T10" fmla="*/ 185 w 194"/>
                  <a:gd name="T11" fmla="*/ 32 h 44"/>
                  <a:gd name="T12" fmla="*/ 12 w 194"/>
                  <a:gd name="T13" fmla="*/ 43 h 44"/>
                  <a:gd name="T14" fmla="*/ 8 w 194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4">
                    <a:moveTo>
                      <a:pt x="8" y="44"/>
                    </a:moveTo>
                    <a:cubicBezTo>
                      <a:pt x="6" y="44"/>
                      <a:pt x="4" y="43"/>
                      <a:pt x="2" y="41"/>
                    </a:cubicBezTo>
                    <a:cubicBezTo>
                      <a:pt x="0" y="38"/>
                      <a:pt x="1" y="33"/>
                      <a:pt x="4" y="31"/>
                    </a:cubicBezTo>
                    <a:cubicBezTo>
                      <a:pt x="45" y="5"/>
                      <a:pt x="121" y="0"/>
                      <a:pt x="188" y="19"/>
                    </a:cubicBezTo>
                    <a:cubicBezTo>
                      <a:pt x="192" y="20"/>
                      <a:pt x="194" y="23"/>
                      <a:pt x="193" y="27"/>
                    </a:cubicBezTo>
                    <a:cubicBezTo>
                      <a:pt x="192" y="31"/>
                      <a:pt x="188" y="33"/>
                      <a:pt x="185" y="32"/>
                    </a:cubicBezTo>
                    <a:cubicBezTo>
                      <a:pt x="113" y="12"/>
                      <a:pt x="44" y="23"/>
                      <a:pt x="12" y="43"/>
                    </a:cubicBezTo>
                    <a:cubicBezTo>
                      <a:pt x="11" y="44"/>
                      <a:pt x="10" y="44"/>
                      <a:pt x="8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9" name="Freeform 30"/>
              <p:cNvSpPr/>
              <p:nvPr/>
            </p:nvSpPr>
            <p:spPr bwMode="auto">
              <a:xfrm>
                <a:off x="4321175" y="2149476"/>
                <a:ext cx="230187" cy="53975"/>
              </a:xfrm>
              <a:custGeom>
                <a:avLst/>
                <a:gdLst>
                  <a:gd name="T0" fmla="*/ 8 w 194"/>
                  <a:gd name="T1" fmla="*/ 45 h 45"/>
                  <a:gd name="T2" fmla="*/ 2 w 194"/>
                  <a:gd name="T3" fmla="*/ 42 h 45"/>
                  <a:gd name="T4" fmla="*/ 5 w 194"/>
                  <a:gd name="T5" fmla="*/ 32 h 45"/>
                  <a:gd name="T6" fmla="*/ 189 w 194"/>
                  <a:gd name="T7" fmla="*/ 19 h 45"/>
                  <a:gd name="T8" fmla="*/ 193 w 194"/>
                  <a:gd name="T9" fmla="*/ 28 h 45"/>
                  <a:gd name="T10" fmla="*/ 185 w 194"/>
                  <a:gd name="T11" fmla="*/ 33 h 45"/>
                  <a:gd name="T12" fmla="*/ 12 w 194"/>
                  <a:gd name="T13" fmla="*/ 44 h 45"/>
                  <a:gd name="T14" fmla="*/ 8 w 194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5">
                    <a:moveTo>
                      <a:pt x="8" y="45"/>
                    </a:moveTo>
                    <a:cubicBezTo>
                      <a:pt x="6" y="45"/>
                      <a:pt x="4" y="44"/>
                      <a:pt x="2" y="42"/>
                    </a:cubicBezTo>
                    <a:cubicBezTo>
                      <a:pt x="0" y="38"/>
                      <a:pt x="1" y="34"/>
                      <a:pt x="5" y="32"/>
                    </a:cubicBezTo>
                    <a:cubicBezTo>
                      <a:pt x="45" y="6"/>
                      <a:pt x="121" y="0"/>
                      <a:pt x="189" y="19"/>
                    </a:cubicBezTo>
                    <a:cubicBezTo>
                      <a:pt x="192" y="20"/>
                      <a:pt x="194" y="24"/>
                      <a:pt x="193" y="28"/>
                    </a:cubicBezTo>
                    <a:cubicBezTo>
                      <a:pt x="192" y="32"/>
                      <a:pt x="189" y="34"/>
                      <a:pt x="185" y="33"/>
                    </a:cubicBezTo>
                    <a:cubicBezTo>
                      <a:pt x="113" y="13"/>
                      <a:pt x="44" y="23"/>
                      <a:pt x="12" y="44"/>
                    </a:cubicBezTo>
                    <a:cubicBezTo>
                      <a:pt x="11" y="44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70" name="Freeform 31"/>
              <p:cNvSpPr/>
              <p:nvPr/>
            </p:nvSpPr>
            <p:spPr bwMode="auto">
              <a:xfrm>
                <a:off x="4321175" y="2214563"/>
                <a:ext cx="230187" cy="53975"/>
              </a:xfrm>
              <a:custGeom>
                <a:avLst/>
                <a:gdLst>
                  <a:gd name="T0" fmla="*/ 8 w 195"/>
                  <a:gd name="T1" fmla="*/ 45 h 45"/>
                  <a:gd name="T2" fmla="*/ 3 w 195"/>
                  <a:gd name="T3" fmla="*/ 41 h 45"/>
                  <a:gd name="T4" fmla="*/ 5 w 195"/>
                  <a:gd name="T5" fmla="*/ 32 h 45"/>
                  <a:gd name="T6" fmla="*/ 189 w 195"/>
                  <a:gd name="T7" fmla="*/ 19 h 45"/>
                  <a:gd name="T8" fmla="*/ 193 w 195"/>
                  <a:gd name="T9" fmla="*/ 28 h 45"/>
                  <a:gd name="T10" fmla="*/ 185 w 195"/>
                  <a:gd name="T11" fmla="*/ 32 h 45"/>
                  <a:gd name="T12" fmla="*/ 12 w 195"/>
                  <a:gd name="T13" fmla="*/ 43 h 45"/>
                  <a:gd name="T14" fmla="*/ 8 w 19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45">
                    <a:moveTo>
                      <a:pt x="8" y="45"/>
                    </a:moveTo>
                    <a:cubicBezTo>
                      <a:pt x="6" y="45"/>
                      <a:pt x="4" y="43"/>
                      <a:pt x="3" y="41"/>
                    </a:cubicBezTo>
                    <a:cubicBezTo>
                      <a:pt x="0" y="38"/>
                      <a:pt x="1" y="34"/>
                      <a:pt x="5" y="32"/>
                    </a:cubicBezTo>
                    <a:cubicBezTo>
                      <a:pt x="45" y="5"/>
                      <a:pt x="121" y="0"/>
                      <a:pt x="189" y="19"/>
                    </a:cubicBezTo>
                    <a:cubicBezTo>
                      <a:pt x="192" y="20"/>
                      <a:pt x="195" y="24"/>
                      <a:pt x="193" y="28"/>
                    </a:cubicBezTo>
                    <a:cubicBezTo>
                      <a:pt x="192" y="31"/>
                      <a:pt x="189" y="33"/>
                      <a:pt x="185" y="32"/>
                    </a:cubicBezTo>
                    <a:cubicBezTo>
                      <a:pt x="113" y="12"/>
                      <a:pt x="44" y="23"/>
                      <a:pt x="12" y="43"/>
                    </a:cubicBezTo>
                    <a:cubicBezTo>
                      <a:pt x="11" y="44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71" name="Freeform 32"/>
              <p:cNvSpPr/>
              <p:nvPr/>
            </p:nvSpPr>
            <p:spPr bwMode="auto">
              <a:xfrm>
                <a:off x="4321175" y="2278063"/>
                <a:ext cx="230187" cy="52388"/>
              </a:xfrm>
              <a:custGeom>
                <a:avLst/>
                <a:gdLst>
                  <a:gd name="T0" fmla="*/ 8 w 195"/>
                  <a:gd name="T1" fmla="*/ 45 h 45"/>
                  <a:gd name="T2" fmla="*/ 3 w 195"/>
                  <a:gd name="T3" fmla="*/ 42 h 45"/>
                  <a:gd name="T4" fmla="*/ 5 w 195"/>
                  <a:gd name="T5" fmla="*/ 32 h 45"/>
                  <a:gd name="T6" fmla="*/ 189 w 195"/>
                  <a:gd name="T7" fmla="*/ 20 h 45"/>
                  <a:gd name="T8" fmla="*/ 194 w 195"/>
                  <a:gd name="T9" fmla="*/ 28 h 45"/>
                  <a:gd name="T10" fmla="*/ 185 w 195"/>
                  <a:gd name="T11" fmla="*/ 33 h 45"/>
                  <a:gd name="T12" fmla="*/ 12 w 195"/>
                  <a:gd name="T13" fmla="*/ 44 h 45"/>
                  <a:gd name="T14" fmla="*/ 8 w 19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45">
                    <a:moveTo>
                      <a:pt x="8" y="45"/>
                    </a:moveTo>
                    <a:cubicBezTo>
                      <a:pt x="6" y="45"/>
                      <a:pt x="4" y="44"/>
                      <a:pt x="3" y="42"/>
                    </a:cubicBezTo>
                    <a:cubicBezTo>
                      <a:pt x="0" y="39"/>
                      <a:pt x="1" y="34"/>
                      <a:pt x="5" y="32"/>
                    </a:cubicBezTo>
                    <a:cubicBezTo>
                      <a:pt x="38" y="11"/>
                      <a:pt x="118" y="0"/>
                      <a:pt x="189" y="20"/>
                    </a:cubicBezTo>
                    <a:cubicBezTo>
                      <a:pt x="192" y="21"/>
                      <a:pt x="195" y="25"/>
                      <a:pt x="194" y="28"/>
                    </a:cubicBezTo>
                    <a:cubicBezTo>
                      <a:pt x="192" y="32"/>
                      <a:pt x="189" y="34"/>
                      <a:pt x="185" y="33"/>
                    </a:cubicBezTo>
                    <a:cubicBezTo>
                      <a:pt x="120" y="15"/>
                      <a:pt x="43" y="24"/>
                      <a:pt x="12" y="44"/>
                    </a:cubicBezTo>
                    <a:cubicBezTo>
                      <a:pt x="11" y="45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72" name="Freeform 33"/>
              <p:cNvSpPr/>
              <p:nvPr/>
            </p:nvSpPr>
            <p:spPr bwMode="auto">
              <a:xfrm>
                <a:off x="4321175" y="2343151"/>
                <a:ext cx="230187" cy="53975"/>
              </a:xfrm>
              <a:custGeom>
                <a:avLst/>
                <a:gdLst>
                  <a:gd name="T0" fmla="*/ 8 w 194"/>
                  <a:gd name="T1" fmla="*/ 45 h 45"/>
                  <a:gd name="T2" fmla="*/ 2 w 194"/>
                  <a:gd name="T3" fmla="*/ 42 h 45"/>
                  <a:gd name="T4" fmla="*/ 4 w 194"/>
                  <a:gd name="T5" fmla="*/ 32 h 45"/>
                  <a:gd name="T6" fmla="*/ 188 w 194"/>
                  <a:gd name="T7" fmla="*/ 19 h 45"/>
                  <a:gd name="T8" fmla="*/ 193 w 194"/>
                  <a:gd name="T9" fmla="*/ 28 h 45"/>
                  <a:gd name="T10" fmla="*/ 184 w 194"/>
                  <a:gd name="T11" fmla="*/ 33 h 45"/>
                  <a:gd name="T12" fmla="*/ 11 w 194"/>
                  <a:gd name="T13" fmla="*/ 44 h 45"/>
                  <a:gd name="T14" fmla="*/ 8 w 194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5">
                    <a:moveTo>
                      <a:pt x="8" y="45"/>
                    </a:moveTo>
                    <a:cubicBezTo>
                      <a:pt x="5" y="45"/>
                      <a:pt x="3" y="44"/>
                      <a:pt x="2" y="42"/>
                    </a:cubicBezTo>
                    <a:cubicBezTo>
                      <a:pt x="0" y="38"/>
                      <a:pt x="0" y="34"/>
                      <a:pt x="4" y="32"/>
                    </a:cubicBezTo>
                    <a:cubicBezTo>
                      <a:pt x="44" y="6"/>
                      <a:pt x="120" y="0"/>
                      <a:pt x="188" y="19"/>
                    </a:cubicBezTo>
                    <a:cubicBezTo>
                      <a:pt x="191" y="20"/>
                      <a:pt x="194" y="24"/>
                      <a:pt x="193" y="28"/>
                    </a:cubicBezTo>
                    <a:cubicBezTo>
                      <a:pt x="192" y="32"/>
                      <a:pt x="188" y="34"/>
                      <a:pt x="184" y="33"/>
                    </a:cubicBezTo>
                    <a:cubicBezTo>
                      <a:pt x="113" y="13"/>
                      <a:pt x="43" y="23"/>
                      <a:pt x="11" y="44"/>
                    </a:cubicBezTo>
                    <a:cubicBezTo>
                      <a:pt x="10" y="45"/>
                      <a:pt x="9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</p:grpSp>
      <p:grpSp>
        <p:nvGrpSpPr>
          <p:cNvPr id="13" name="组合 12"/>
          <p:cNvGrpSpPr/>
          <p:nvPr/>
        </p:nvGrpSpPr>
        <p:grpSpPr>
          <a:xfrm>
            <a:off x="6653213" y="2692400"/>
            <a:ext cx="1166812" cy="1166813"/>
            <a:chOff x="6839012" y="2446144"/>
            <a:chExt cx="1556194" cy="1556194"/>
          </a:xfrm>
        </p:grpSpPr>
        <p:grpSp>
          <p:nvGrpSpPr>
            <p:cNvPr id="51" name="组合 50"/>
            <p:cNvGrpSpPr/>
            <p:nvPr/>
          </p:nvGrpSpPr>
          <p:grpSpPr>
            <a:xfrm>
              <a:off x="6839012" y="2446144"/>
              <a:ext cx="1556194" cy="1556194"/>
              <a:chOff x="3154508" y="1821271"/>
              <a:chExt cx="2785107" cy="2785102"/>
            </a:xfrm>
          </p:grpSpPr>
          <p:sp>
            <p:nvSpPr>
              <p:cNvPr id="55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050" strike="noStrike" noProof="1">
                  <a:solidFill>
                    <a:prstClr val="black"/>
                  </a:solidFill>
                </a:endParaRPr>
              </a:p>
            </p:txBody>
          </p:sp>
          <p:sp>
            <p:nvSpPr>
              <p:cNvPr id="56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3"/>
                  </a:gs>
                  <a:gs pos="100000">
                    <a:schemeClr val="accent3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3">
                        <a:lumMod val="75000"/>
                      </a:schemeClr>
                    </a:gs>
                    <a:gs pos="100000">
                      <a:schemeClr val="accent3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050" strike="noStrike" noProof="1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73" name="Freeform 18"/>
            <p:cNvSpPr>
              <a:spLocks noChangeAspect="1" noEditPoints="1"/>
            </p:cNvSpPr>
            <p:nvPr/>
          </p:nvSpPr>
          <p:spPr bwMode="auto">
            <a:xfrm>
              <a:off x="7356190" y="2831801"/>
              <a:ext cx="594186" cy="712675"/>
            </a:xfrm>
            <a:custGeom>
              <a:avLst/>
              <a:gdLst>
                <a:gd name="T0" fmla="*/ 456 w 456"/>
                <a:gd name="T1" fmla="*/ 528 h 548"/>
                <a:gd name="T2" fmla="*/ 436 w 456"/>
                <a:gd name="T3" fmla="*/ 548 h 548"/>
                <a:gd name="T4" fmla="*/ 84 w 456"/>
                <a:gd name="T5" fmla="*/ 548 h 548"/>
                <a:gd name="T6" fmla="*/ 0 w 456"/>
                <a:gd name="T7" fmla="*/ 464 h 548"/>
                <a:gd name="T8" fmla="*/ 84 w 456"/>
                <a:gd name="T9" fmla="*/ 380 h 548"/>
                <a:gd name="T10" fmla="*/ 436 w 456"/>
                <a:gd name="T11" fmla="*/ 380 h 548"/>
                <a:gd name="T12" fmla="*/ 456 w 456"/>
                <a:gd name="T13" fmla="*/ 399 h 548"/>
                <a:gd name="T14" fmla="*/ 436 w 456"/>
                <a:gd name="T15" fmla="*/ 419 h 548"/>
                <a:gd name="T16" fmla="*/ 90 w 456"/>
                <a:gd name="T17" fmla="*/ 419 h 548"/>
                <a:gd name="T18" fmla="*/ 45 w 456"/>
                <a:gd name="T19" fmla="*/ 464 h 548"/>
                <a:gd name="T20" fmla="*/ 90 w 456"/>
                <a:gd name="T21" fmla="*/ 509 h 548"/>
                <a:gd name="T22" fmla="*/ 436 w 456"/>
                <a:gd name="T23" fmla="*/ 509 h 548"/>
                <a:gd name="T24" fmla="*/ 456 w 456"/>
                <a:gd name="T25" fmla="*/ 528 h 548"/>
                <a:gd name="T26" fmla="*/ 235 w 456"/>
                <a:gd name="T27" fmla="*/ 78 h 548"/>
                <a:gd name="T28" fmla="*/ 309 w 456"/>
                <a:gd name="T29" fmla="*/ 6 h 548"/>
                <a:gd name="T30" fmla="*/ 309 w 456"/>
                <a:gd name="T31" fmla="*/ 0 h 548"/>
                <a:gd name="T32" fmla="*/ 303 w 456"/>
                <a:gd name="T33" fmla="*/ 0 h 548"/>
                <a:gd name="T34" fmla="*/ 228 w 456"/>
                <a:gd name="T35" fmla="*/ 72 h 548"/>
                <a:gd name="T36" fmla="*/ 229 w 456"/>
                <a:gd name="T37" fmla="*/ 77 h 548"/>
                <a:gd name="T38" fmla="*/ 235 w 456"/>
                <a:gd name="T39" fmla="*/ 78 h 548"/>
                <a:gd name="T40" fmla="*/ 372 w 456"/>
                <a:gd name="T41" fmla="*/ 137 h 548"/>
                <a:gd name="T42" fmla="*/ 295 w 456"/>
                <a:gd name="T43" fmla="*/ 85 h 548"/>
                <a:gd name="T44" fmla="*/ 232 w 456"/>
                <a:gd name="T45" fmla="*/ 98 h 548"/>
                <a:gd name="T46" fmla="*/ 170 w 456"/>
                <a:gd name="T47" fmla="*/ 85 h 548"/>
                <a:gd name="T48" fmla="*/ 93 w 456"/>
                <a:gd name="T49" fmla="*/ 137 h 548"/>
                <a:gd name="T50" fmla="*/ 175 w 456"/>
                <a:gd name="T51" fmla="*/ 341 h 548"/>
                <a:gd name="T52" fmla="*/ 232 w 456"/>
                <a:gd name="T53" fmla="*/ 328 h 548"/>
                <a:gd name="T54" fmla="*/ 290 w 456"/>
                <a:gd name="T55" fmla="*/ 341 h 548"/>
                <a:gd name="T56" fmla="*/ 372 w 456"/>
                <a:gd name="T57" fmla="*/ 137 h 548"/>
                <a:gd name="T58" fmla="*/ 172 w 456"/>
                <a:gd name="T59" fmla="*/ 126 h 548"/>
                <a:gd name="T60" fmla="*/ 168 w 456"/>
                <a:gd name="T61" fmla="*/ 126 h 548"/>
                <a:gd name="T62" fmla="*/ 128 w 456"/>
                <a:gd name="T63" fmla="*/ 161 h 548"/>
                <a:gd name="T64" fmla="*/ 119 w 456"/>
                <a:gd name="T65" fmla="*/ 169 h 548"/>
                <a:gd name="T66" fmla="*/ 118 w 456"/>
                <a:gd name="T67" fmla="*/ 169 h 548"/>
                <a:gd name="T68" fmla="*/ 116 w 456"/>
                <a:gd name="T69" fmla="*/ 168 h 548"/>
                <a:gd name="T70" fmla="*/ 109 w 456"/>
                <a:gd name="T71" fmla="*/ 157 h 548"/>
                <a:gd name="T72" fmla="*/ 168 w 456"/>
                <a:gd name="T73" fmla="*/ 106 h 548"/>
                <a:gd name="T74" fmla="*/ 173 w 456"/>
                <a:gd name="T75" fmla="*/ 106 h 548"/>
                <a:gd name="T76" fmla="*/ 181 w 456"/>
                <a:gd name="T77" fmla="*/ 117 h 548"/>
                <a:gd name="T78" fmla="*/ 172 w 456"/>
                <a:gd name="T79" fmla="*/ 126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56" h="548">
                  <a:moveTo>
                    <a:pt x="456" y="528"/>
                  </a:moveTo>
                  <a:cubicBezTo>
                    <a:pt x="456" y="539"/>
                    <a:pt x="447" y="548"/>
                    <a:pt x="436" y="548"/>
                  </a:cubicBezTo>
                  <a:cubicBezTo>
                    <a:pt x="84" y="548"/>
                    <a:pt x="84" y="548"/>
                    <a:pt x="84" y="548"/>
                  </a:cubicBezTo>
                  <a:cubicBezTo>
                    <a:pt x="38" y="548"/>
                    <a:pt x="0" y="510"/>
                    <a:pt x="0" y="464"/>
                  </a:cubicBezTo>
                  <a:cubicBezTo>
                    <a:pt x="0" y="417"/>
                    <a:pt x="38" y="380"/>
                    <a:pt x="84" y="380"/>
                  </a:cubicBezTo>
                  <a:cubicBezTo>
                    <a:pt x="436" y="380"/>
                    <a:pt x="436" y="380"/>
                    <a:pt x="436" y="380"/>
                  </a:cubicBezTo>
                  <a:cubicBezTo>
                    <a:pt x="447" y="380"/>
                    <a:pt x="456" y="389"/>
                    <a:pt x="456" y="399"/>
                  </a:cubicBezTo>
                  <a:cubicBezTo>
                    <a:pt x="456" y="410"/>
                    <a:pt x="447" y="419"/>
                    <a:pt x="436" y="419"/>
                  </a:cubicBezTo>
                  <a:cubicBezTo>
                    <a:pt x="90" y="419"/>
                    <a:pt x="90" y="419"/>
                    <a:pt x="90" y="419"/>
                  </a:cubicBezTo>
                  <a:cubicBezTo>
                    <a:pt x="65" y="419"/>
                    <a:pt x="45" y="439"/>
                    <a:pt x="45" y="464"/>
                  </a:cubicBezTo>
                  <a:cubicBezTo>
                    <a:pt x="45" y="488"/>
                    <a:pt x="65" y="509"/>
                    <a:pt x="90" y="509"/>
                  </a:cubicBezTo>
                  <a:cubicBezTo>
                    <a:pt x="436" y="509"/>
                    <a:pt x="436" y="509"/>
                    <a:pt x="436" y="509"/>
                  </a:cubicBezTo>
                  <a:cubicBezTo>
                    <a:pt x="447" y="509"/>
                    <a:pt x="456" y="518"/>
                    <a:pt x="456" y="528"/>
                  </a:cubicBezTo>
                  <a:close/>
                  <a:moveTo>
                    <a:pt x="235" y="78"/>
                  </a:moveTo>
                  <a:cubicBezTo>
                    <a:pt x="276" y="78"/>
                    <a:pt x="309" y="45"/>
                    <a:pt x="309" y="6"/>
                  </a:cubicBezTo>
                  <a:cubicBezTo>
                    <a:pt x="309" y="4"/>
                    <a:pt x="309" y="2"/>
                    <a:pt x="309" y="0"/>
                  </a:cubicBezTo>
                  <a:cubicBezTo>
                    <a:pt x="307" y="0"/>
                    <a:pt x="305" y="0"/>
                    <a:pt x="303" y="0"/>
                  </a:cubicBezTo>
                  <a:cubicBezTo>
                    <a:pt x="262" y="0"/>
                    <a:pt x="228" y="32"/>
                    <a:pt x="228" y="72"/>
                  </a:cubicBezTo>
                  <a:cubicBezTo>
                    <a:pt x="228" y="74"/>
                    <a:pt x="228" y="76"/>
                    <a:pt x="229" y="77"/>
                  </a:cubicBezTo>
                  <a:cubicBezTo>
                    <a:pt x="231" y="78"/>
                    <a:pt x="233" y="78"/>
                    <a:pt x="235" y="78"/>
                  </a:cubicBezTo>
                  <a:close/>
                  <a:moveTo>
                    <a:pt x="372" y="137"/>
                  </a:moveTo>
                  <a:cubicBezTo>
                    <a:pt x="357" y="102"/>
                    <a:pt x="321" y="85"/>
                    <a:pt x="295" y="85"/>
                  </a:cubicBezTo>
                  <a:cubicBezTo>
                    <a:pt x="263" y="85"/>
                    <a:pt x="257" y="98"/>
                    <a:pt x="232" y="98"/>
                  </a:cubicBezTo>
                  <a:cubicBezTo>
                    <a:pt x="208" y="98"/>
                    <a:pt x="202" y="85"/>
                    <a:pt x="170" y="85"/>
                  </a:cubicBezTo>
                  <a:cubicBezTo>
                    <a:pt x="143" y="85"/>
                    <a:pt x="108" y="102"/>
                    <a:pt x="93" y="137"/>
                  </a:cubicBezTo>
                  <a:cubicBezTo>
                    <a:pt x="62" y="207"/>
                    <a:pt x="114" y="341"/>
                    <a:pt x="175" y="341"/>
                  </a:cubicBezTo>
                  <a:cubicBezTo>
                    <a:pt x="199" y="341"/>
                    <a:pt x="210" y="328"/>
                    <a:pt x="232" y="328"/>
                  </a:cubicBezTo>
                  <a:cubicBezTo>
                    <a:pt x="255" y="328"/>
                    <a:pt x="265" y="341"/>
                    <a:pt x="290" y="341"/>
                  </a:cubicBezTo>
                  <a:cubicBezTo>
                    <a:pt x="351" y="341"/>
                    <a:pt x="403" y="207"/>
                    <a:pt x="372" y="137"/>
                  </a:cubicBezTo>
                  <a:close/>
                  <a:moveTo>
                    <a:pt x="172" y="126"/>
                  </a:moveTo>
                  <a:cubicBezTo>
                    <a:pt x="170" y="126"/>
                    <a:pt x="169" y="126"/>
                    <a:pt x="168" y="126"/>
                  </a:cubicBezTo>
                  <a:cubicBezTo>
                    <a:pt x="154" y="126"/>
                    <a:pt x="132" y="138"/>
                    <a:pt x="128" y="161"/>
                  </a:cubicBezTo>
                  <a:cubicBezTo>
                    <a:pt x="127" y="165"/>
                    <a:pt x="123" y="169"/>
                    <a:pt x="119" y="169"/>
                  </a:cubicBezTo>
                  <a:cubicBezTo>
                    <a:pt x="118" y="169"/>
                    <a:pt x="118" y="169"/>
                    <a:pt x="118" y="169"/>
                  </a:cubicBezTo>
                  <a:cubicBezTo>
                    <a:pt x="118" y="169"/>
                    <a:pt x="117" y="169"/>
                    <a:pt x="116" y="168"/>
                  </a:cubicBezTo>
                  <a:cubicBezTo>
                    <a:pt x="111" y="167"/>
                    <a:pt x="108" y="162"/>
                    <a:pt x="109" y="157"/>
                  </a:cubicBezTo>
                  <a:cubicBezTo>
                    <a:pt x="115" y="125"/>
                    <a:pt x="144" y="106"/>
                    <a:pt x="168" y="106"/>
                  </a:cubicBezTo>
                  <a:cubicBezTo>
                    <a:pt x="170" y="106"/>
                    <a:pt x="171" y="106"/>
                    <a:pt x="173" y="106"/>
                  </a:cubicBezTo>
                  <a:cubicBezTo>
                    <a:pt x="178" y="107"/>
                    <a:pt x="182" y="112"/>
                    <a:pt x="181" y="117"/>
                  </a:cubicBezTo>
                  <a:cubicBezTo>
                    <a:pt x="181" y="122"/>
                    <a:pt x="177" y="126"/>
                    <a:pt x="172" y="12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p>
              <a:pPr fontAlgn="auto"/>
              <a:endParaRPr lang="zh-CN" altLang="en-US" sz="1350" strike="noStrike" noProof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2163763" y="4079875"/>
            <a:ext cx="14020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dirty="0">
                <a:solidFill>
                  <a:srgbClr val="7F7F7F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新课导入</a:t>
            </a:r>
            <a:endParaRPr lang="zh-CN" altLang="en-US" sz="2400" dirty="0">
              <a:solidFill>
                <a:srgbClr val="7F7F7F"/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2278063" y="2690813"/>
            <a:ext cx="1166812" cy="1166812"/>
            <a:chOff x="997758" y="2442742"/>
            <a:chExt cx="1556194" cy="1556194"/>
          </a:xfrm>
        </p:grpSpPr>
        <p:grpSp>
          <p:nvGrpSpPr>
            <p:cNvPr id="10" name="组合 9"/>
            <p:cNvGrpSpPr/>
            <p:nvPr/>
          </p:nvGrpSpPr>
          <p:grpSpPr>
            <a:xfrm>
              <a:off x="997758" y="2442742"/>
              <a:ext cx="1556194" cy="1556194"/>
              <a:chOff x="3154508" y="1821271"/>
              <a:chExt cx="2785107" cy="2785102"/>
            </a:xfrm>
          </p:grpSpPr>
          <p:sp>
            <p:nvSpPr>
              <p:cNvPr id="11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050" strike="noStrike" noProof="1">
                  <a:solidFill>
                    <a:prstClr val="black"/>
                  </a:solidFill>
                </a:endParaRPr>
              </a:p>
            </p:txBody>
          </p:sp>
          <p:sp>
            <p:nvSpPr>
              <p:cNvPr id="12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accent1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050" strike="noStrike" noProof="1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5" name="Freeform 7"/>
            <p:cNvSpPr>
              <a:spLocks noChangeAspect="1" noEditPoints="1"/>
            </p:cNvSpPr>
            <p:nvPr/>
          </p:nvSpPr>
          <p:spPr bwMode="auto">
            <a:xfrm>
              <a:off x="1432097" y="2948295"/>
              <a:ext cx="677075" cy="554847"/>
            </a:xfrm>
            <a:custGeom>
              <a:avLst/>
              <a:gdLst>
                <a:gd name="T0" fmla="*/ 310 w 563"/>
                <a:gd name="T1" fmla="*/ 372 h 461"/>
                <a:gd name="T2" fmla="*/ 321 w 563"/>
                <a:gd name="T3" fmla="*/ 370 h 461"/>
                <a:gd name="T4" fmla="*/ 552 w 563"/>
                <a:gd name="T5" fmla="*/ 248 h 461"/>
                <a:gd name="T6" fmla="*/ 559 w 563"/>
                <a:gd name="T7" fmla="*/ 226 h 461"/>
                <a:gd name="T8" fmla="*/ 537 w 563"/>
                <a:gd name="T9" fmla="*/ 220 h 461"/>
                <a:gd name="T10" fmla="*/ 311 w 563"/>
                <a:gd name="T11" fmla="*/ 339 h 461"/>
                <a:gd name="T12" fmla="*/ 59 w 563"/>
                <a:gd name="T13" fmla="*/ 285 h 461"/>
                <a:gd name="T14" fmla="*/ 38 w 563"/>
                <a:gd name="T15" fmla="*/ 253 h 461"/>
                <a:gd name="T16" fmla="*/ 71 w 563"/>
                <a:gd name="T17" fmla="*/ 232 h 461"/>
                <a:gd name="T18" fmla="*/ 313 w 563"/>
                <a:gd name="T19" fmla="*/ 283 h 461"/>
                <a:gd name="T20" fmla="*/ 321 w 563"/>
                <a:gd name="T21" fmla="*/ 281 h 461"/>
                <a:gd name="T22" fmla="*/ 552 w 563"/>
                <a:gd name="T23" fmla="*/ 159 h 461"/>
                <a:gd name="T24" fmla="*/ 559 w 563"/>
                <a:gd name="T25" fmla="*/ 138 h 461"/>
                <a:gd name="T26" fmla="*/ 537 w 563"/>
                <a:gd name="T27" fmla="*/ 131 h 461"/>
                <a:gd name="T28" fmla="*/ 310 w 563"/>
                <a:gd name="T29" fmla="*/ 251 h 461"/>
                <a:gd name="T30" fmla="*/ 59 w 563"/>
                <a:gd name="T31" fmla="*/ 197 h 461"/>
                <a:gd name="T32" fmla="*/ 38 w 563"/>
                <a:gd name="T33" fmla="*/ 164 h 461"/>
                <a:gd name="T34" fmla="*/ 71 w 563"/>
                <a:gd name="T35" fmla="*/ 143 h 461"/>
                <a:gd name="T36" fmla="*/ 298 w 563"/>
                <a:gd name="T37" fmla="*/ 191 h 461"/>
                <a:gd name="T38" fmla="*/ 306 w 563"/>
                <a:gd name="T39" fmla="*/ 189 h 461"/>
                <a:gd name="T40" fmla="*/ 538 w 563"/>
                <a:gd name="T41" fmla="*/ 69 h 461"/>
                <a:gd name="T42" fmla="*/ 535 w 563"/>
                <a:gd name="T43" fmla="*/ 48 h 461"/>
                <a:gd name="T44" fmla="*/ 310 w 563"/>
                <a:gd name="T45" fmla="*/ 4 h 461"/>
                <a:gd name="T46" fmla="*/ 249 w 563"/>
                <a:gd name="T47" fmla="*/ 12 h 461"/>
                <a:gd name="T48" fmla="*/ 41 w 563"/>
                <a:gd name="T49" fmla="*/ 114 h 461"/>
                <a:gd name="T50" fmla="*/ 33 w 563"/>
                <a:gd name="T51" fmla="*/ 119 h 461"/>
                <a:gd name="T52" fmla="*/ 7 w 563"/>
                <a:gd name="T53" fmla="*/ 157 h 461"/>
                <a:gd name="T54" fmla="*/ 25 w 563"/>
                <a:gd name="T55" fmla="*/ 214 h 461"/>
                <a:gd name="T56" fmla="*/ 7 w 563"/>
                <a:gd name="T57" fmla="*/ 246 h 461"/>
                <a:gd name="T58" fmla="*/ 25 w 563"/>
                <a:gd name="T59" fmla="*/ 303 h 461"/>
                <a:gd name="T60" fmla="*/ 7 w 563"/>
                <a:gd name="T61" fmla="*/ 335 h 461"/>
                <a:gd name="T62" fmla="*/ 52 w 563"/>
                <a:gd name="T63" fmla="*/ 405 h 461"/>
                <a:gd name="T64" fmla="*/ 311 w 563"/>
                <a:gd name="T65" fmla="*/ 460 h 461"/>
                <a:gd name="T66" fmla="*/ 321 w 563"/>
                <a:gd name="T67" fmla="*/ 459 h 461"/>
                <a:gd name="T68" fmla="*/ 552 w 563"/>
                <a:gd name="T69" fmla="*/ 337 h 461"/>
                <a:gd name="T70" fmla="*/ 559 w 563"/>
                <a:gd name="T71" fmla="*/ 315 h 461"/>
                <a:gd name="T72" fmla="*/ 537 w 563"/>
                <a:gd name="T73" fmla="*/ 308 h 461"/>
                <a:gd name="T74" fmla="*/ 310 w 563"/>
                <a:gd name="T75" fmla="*/ 428 h 461"/>
                <a:gd name="T76" fmla="*/ 59 w 563"/>
                <a:gd name="T77" fmla="*/ 374 h 461"/>
                <a:gd name="T78" fmla="*/ 38 w 563"/>
                <a:gd name="T79" fmla="*/ 341 h 461"/>
                <a:gd name="T80" fmla="*/ 71 w 563"/>
                <a:gd name="T81" fmla="*/ 320 h 461"/>
                <a:gd name="T82" fmla="*/ 310 w 563"/>
                <a:gd name="T83" fmla="*/ 372 h 461"/>
                <a:gd name="T84" fmla="*/ 296 w 563"/>
                <a:gd name="T85" fmla="*/ 57 h 461"/>
                <a:gd name="T86" fmla="*/ 404 w 563"/>
                <a:gd name="T87" fmla="*/ 78 h 461"/>
                <a:gd name="T88" fmla="*/ 357 w 563"/>
                <a:gd name="T89" fmla="*/ 101 h 461"/>
                <a:gd name="T90" fmla="*/ 249 w 563"/>
                <a:gd name="T91" fmla="*/ 79 h 461"/>
                <a:gd name="T92" fmla="*/ 296 w 563"/>
                <a:gd name="T93" fmla="*/ 57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63" h="461">
                  <a:moveTo>
                    <a:pt x="310" y="372"/>
                  </a:moveTo>
                  <a:cubicBezTo>
                    <a:pt x="314" y="372"/>
                    <a:pt x="318" y="371"/>
                    <a:pt x="321" y="370"/>
                  </a:cubicBezTo>
                  <a:cubicBezTo>
                    <a:pt x="552" y="248"/>
                    <a:pt x="552" y="248"/>
                    <a:pt x="552" y="248"/>
                  </a:cubicBezTo>
                  <a:cubicBezTo>
                    <a:pt x="560" y="244"/>
                    <a:pt x="563" y="234"/>
                    <a:pt x="559" y="226"/>
                  </a:cubicBezTo>
                  <a:cubicBezTo>
                    <a:pt x="555" y="218"/>
                    <a:pt x="545" y="215"/>
                    <a:pt x="537" y="220"/>
                  </a:cubicBezTo>
                  <a:cubicBezTo>
                    <a:pt x="311" y="339"/>
                    <a:pt x="311" y="339"/>
                    <a:pt x="311" y="339"/>
                  </a:cubicBezTo>
                  <a:cubicBezTo>
                    <a:pt x="59" y="285"/>
                    <a:pt x="59" y="285"/>
                    <a:pt x="59" y="285"/>
                  </a:cubicBezTo>
                  <a:cubicBezTo>
                    <a:pt x="44" y="282"/>
                    <a:pt x="35" y="268"/>
                    <a:pt x="38" y="253"/>
                  </a:cubicBezTo>
                  <a:cubicBezTo>
                    <a:pt x="41" y="238"/>
                    <a:pt x="56" y="228"/>
                    <a:pt x="71" y="232"/>
                  </a:cubicBezTo>
                  <a:cubicBezTo>
                    <a:pt x="71" y="232"/>
                    <a:pt x="313" y="283"/>
                    <a:pt x="313" y="283"/>
                  </a:cubicBezTo>
                  <a:cubicBezTo>
                    <a:pt x="316" y="283"/>
                    <a:pt x="318" y="283"/>
                    <a:pt x="321" y="281"/>
                  </a:cubicBezTo>
                  <a:cubicBezTo>
                    <a:pt x="552" y="159"/>
                    <a:pt x="552" y="159"/>
                    <a:pt x="552" y="159"/>
                  </a:cubicBezTo>
                  <a:cubicBezTo>
                    <a:pt x="560" y="155"/>
                    <a:pt x="563" y="146"/>
                    <a:pt x="559" y="138"/>
                  </a:cubicBezTo>
                  <a:cubicBezTo>
                    <a:pt x="555" y="130"/>
                    <a:pt x="545" y="127"/>
                    <a:pt x="537" y="131"/>
                  </a:cubicBezTo>
                  <a:cubicBezTo>
                    <a:pt x="310" y="251"/>
                    <a:pt x="310" y="251"/>
                    <a:pt x="310" y="251"/>
                  </a:cubicBezTo>
                  <a:cubicBezTo>
                    <a:pt x="59" y="197"/>
                    <a:pt x="59" y="197"/>
                    <a:pt x="59" y="197"/>
                  </a:cubicBezTo>
                  <a:cubicBezTo>
                    <a:pt x="44" y="194"/>
                    <a:pt x="35" y="179"/>
                    <a:pt x="38" y="164"/>
                  </a:cubicBezTo>
                  <a:cubicBezTo>
                    <a:pt x="41" y="149"/>
                    <a:pt x="56" y="140"/>
                    <a:pt x="71" y="143"/>
                  </a:cubicBezTo>
                  <a:cubicBezTo>
                    <a:pt x="71" y="143"/>
                    <a:pt x="297" y="191"/>
                    <a:pt x="298" y="191"/>
                  </a:cubicBezTo>
                  <a:cubicBezTo>
                    <a:pt x="301" y="191"/>
                    <a:pt x="303" y="191"/>
                    <a:pt x="306" y="189"/>
                  </a:cubicBezTo>
                  <a:cubicBezTo>
                    <a:pt x="306" y="189"/>
                    <a:pt x="538" y="69"/>
                    <a:pt x="538" y="69"/>
                  </a:cubicBezTo>
                  <a:cubicBezTo>
                    <a:pt x="554" y="61"/>
                    <a:pt x="553" y="51"/>
                    <a:pt x="535" y="48"/>
                  </a:cubicBezTo>
                  <a:cubicBezTo>
                    <a:pt x="310" y="4"/>
                    <a:pt x="310" y="4"/>
                    <a:pt x="310" y="4"/>
                  </a:cubicBezTo>
                  <a:cubicBezTo>
                    <a:pt x="292" y="0"/>
                    <a:pt x="265" y="4"/>
                    <a:pt x="249" y="12"/>
                  </a:cubicBezTo>
                  <a:cubicBezTo>
                    <a:pt x="41" y="114"/>
                    <a:pt x="41" y="114"/>
                    <a:pt x="41" y="114"/>
                  </a:cubicBezTo>
                  <a:cubicBezTo>
                    <a:pt x="38" y="116"/>
                    <a:pt x="35" y="118"/>
                    <a:pt x="33" y="119"/>
                  </a:cubicBezTo>
                  <a:cubicBezTo>
                    <a:pt x="20" y="128"/>
                    <a:pt x="10" y="141"/>
                    <a:pt x="7" y="157"/>
                  </a:cubicBezTo>
                  <a:cubicBezTo>
                    <a:pt x="2" y="179"/>
                    <a:pt x="10" y="200"/>
                    <a:pt x="25" y="214"/>
                  </a:cubicBezTo>
                  <a:cubicBezTo>
                    <a:pt x="16" y="222"/>
                    <a:pt x="9" y="233"/>
                    <a:pt x="7" y="246"/>
                  </a:cubicBezTo>
                  <a:cubicBezTo>
                    <a:pt x="2" y="268"/>
                    <a:pt x="10" y="289"/>
                    <a:pt x="25" y="303"/>
                  </a:cubicBezTo>
                  <a:cubicBezTo>
                    <a:pt x="16" y="311"/>
                    <a:pt x="9" y="322"/>
                    <a:pt x="7" y="335"/>
                  </a:cubicBezTo>
                  <a:cubicBezTo>
                    <a:pt x="0" y="367"/>
                    <a:pt x="20" y="399"/>
                    <a:pt x="52" y="405"/>
                  </a:cubicBezTo>
                  <a:cubicBezTo>
                    <a:pt x="52" y="405"/>
                    <a:pt x="310" y="461"/>
                    <a:pt x="311" y="460"/>
                  </a:cubicBezTo>
                  <a:cubicBezTo>
                    <a:pt x="314" y="460"/>
                    <a:pt x="318" y="460"/>
                    <a:pt x="321" y="459"/>
                  </a:cubicBezTo>
                  <a:cubicBezTo>
                    <a:pt x="552" y="337"/>
                    <a:pt x="552" y="337"/>
                    <a:pt x="552" y="337"/>
                  </a:cubicBezTo>
                  <a:cubicBezTo>
                    <a:pt x="560" y="332"/>
                    <a:pt x="563" y="323"/>
                    <a:pt x="559" y="315"/>
                  </a:cubicBezTo>
                  <a:cubicBezTo>
                    <a:pt x="555" y="307"/>
                    <a:pt x="545" y="304"/>
                    <a:pt x="537" y="308"/>
                  </a:cubicBezTo>
                  <a:cubicBezTo>
                    <a:pt x="310" y="428"/>
                    <a:pt x="310" y="428"/>
                    <a:pt x="310" y="428"/>
                  </a:cubicBezTo>
                  <a:cubicBezTo>
                    <a:pt x="59" y="374"/>
                    <a:pt x="59" y="374"/>
                    <a:pt x="59" y="374"/>
                  </a:cubicBezTo>
                  <a:cubicBezTo>
                    <a:pt x="44" y="371"/>
                    <a:pt x="35" y="356"/>
                    <a:pt x="38" y="341"/>
                  </a:cubicBezTo>
                  <a:cubicBezTo>
                    <a:pt x="41" y="327"/>
                    <a:pt x="56" y="317"/>
                    <a:pt x="71" y="320"/>
                  </a:cubicBezTo>
                  <a:cubicBezTo>
                    <a:pt x="71" y="320"/>
                    <a:pt x="309" y="372"/>
                    <a:pt x="310" y="372"/>
                  </a:cubicBezTo>
                  <a:close/>
                  <a:moveTo>
                    <a:pt x="296" y="57"/>
                  </a:moveTo>
                  <a:cubicBezTo>
                    <a:pt x="404" y="78"/>
                    <a:pt x="404" y="78"/>
                    <a:pt x="404" y="78"/>
                  </a:cubicBezTo>
                  <a:cubicBezTo>
                    <a:pt x="357" y="101"/>
                    <a:pt x="357" y="101"/>
                    <a:pt x="357" y="101"/>
                  </a:cubicBezTo>
                  <a:cubicBezTo>
                    <a:pt x="249" y="79"/>
                    <a:pt x="249" y="79"/>
                    <a:pt x="249" y="79"/>
                  </a:cubicBezTo>
                  <a:lnTo>
                    <a:pt x="296" y="5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p>
              <a:pPr fontAlgn="auto"/>
              <a:endParaRPr lang="zh-CN" altLang="en-US" sz="1350" strike="noStrike" noProof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  <p:bldP spid="46" grpId="0"/>
      <p:bldP spid="53" grpId="0"/>
      <p:bldP spid="60" grpId="0"/>
      <p:bldP spid="2" grpId="2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9458" name="文本框 105500"/>
          <p:cNvSpPr txBox="1"/>
          <p:nvPr/>
        </p:nvSpPr>
        <p:spPr>
          <a:xfrm>
            <a:off x="3432175" y="2849563"/>
            <a:ext cx="58420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endParaRPr lang="en-US" altLang="x-none" sz="2400" i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9459" name="文本框 105504"/>
          <p:cNvSpPr txBox="1"/>
          <p:nvPr/>
        </p:nvSpPr>
        <p:spPr>
          <a:xfrm>
            <a:off x="3648075" y="2205038"/>
            <a:ext cx="58420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endParaRPr lang="en-US" altLang="x-none" sz="2400" i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9460" name="文本框 105507"/>
          <p:cNvSpPr txBox="1"/>
          <p:nvPr/>
        </p:nvSpPr>
        <p:spPr>
          <a:xfrm>
            <a:off x="3816350" y="3068638"/>
            <a:ext cx="407988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400" dirty="0">
                <a:latin typeface="Arial" panose="020B0604020202020204" pitchFamily="34" charset="0"/>
                <a:ea typeface="宋体" panose="02010600030101010101" pitchFamily="2" charset="-122"/>
              </a:rPr>
              <a:t>…</a:t>
            </a:r>
            <a:endParaRPr lang="en-US" altLang="zh-CN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19461" name="组合 105509"/>
          <p:cNvGrpSpPr/>
          <p:nvPr/>
        </p:nvGrpSpPr>
        <p:grpSpPr>
          <a:xfrm>
            <a:off x="3984625" y="2492375"/>
            <a:ext cx="2471738" cy="534988"/>
            <a:chOff x="0" y="0"/>
            <a:chExt cx="1333" cy="337"/>
          </a:xfrm>
        </p:grpSpPr>
        <p:sp>
          <p:nvSpPr>
            <p:cNvPr id="19462" name="直接连接符 105510"/>
            <p:cNvSpPr/>
            <p:nvPr/>
          </p:nvSpPr>
          <p:spPr>
            <a:xfrm>
              <a:off x="110" y="0"/>
              <a:ext cx="1223" cy="0"/>
            </a:xfrm>
            <a:prstGeom prst="line">
              <a:avLst/>
            </a:prstGeom>
            <a:ln w="50800" cap="flat" cmpd="sng">
              <a:solidFill>
                <a:srgbClr val="FF0000"/>
              </a:solidFill>
              <a:prstDash val="sysDot"/>
              <a:bevel/>
              <a:headEnd type="none" w="med" len="med"/>
              <a:tailEnd type="none" w="med" len="med"/>
            </a:ln>
          </p:spPr>
        </p:sp>
        <p:sp>
          <p:nvSpPr>
            <p:cNvPr id="19463" name="直接连接符 105511"/>
            <p:cNvSpPr/>
            <p:nvPr/>
          </p:nvSpPr>
          <p:spPr>
            <a:xfrm>
              <a:off x="0" y="337"/>
              <a:ext cx="1324" cy="0"/>
            </a:xfrm>
            <a:prstGeom prst="line">
              <a:avLst/>
            </a:prstGeom>
            <a:ln w="50800" cap="flat" cmpd="sng">
              <a:solidFill>
                <a:srgbClr val="FF0000"/>
              </a:solidFill>
              <a:prstDash val="sysDot"/>
              <a:bevel/>
              <a:headEnd type="none" w="med" len="med"/>
              <a:tailEnd type="none" w="med" len="med"/>
            </a:ln>
          </p:spPr>
        </p:sp>
      </p:grpSp>
      <p:grpSp>
        <p:nvGrpSpPr>
          <p:cNvPr id="19464" name="组合 105542"/>
          <p:cNvGrpSpPr/>
          <p:nvPr/>
        </p:nvGrpSpPr>
        <p:grpSpPr>
          <a:xfrm>
            <a:off x="3359150" y="1663700"/>
            <a:ext cx="3529013" cy="2657475"/>
            <a:chOff x="0" y="0"/>
            <a:chExt cx="1903" cy="1674"/>
          </a:xfrm>
        </p:grpSpPr>
        <p:sp>
          <p:nvSpPr>
            <p:cNvPr id="19465" name="文本框 105502"/>
            <p:cNvSpPr txBox="1"/>
            <p:nvPr/>
          </p:nvSpPr>
          <p:spPr>
            <a:xfrm>
              <a:off x="590" y="0"/>
              <a:ext cx="315" cy="29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400" i="1" dirty="0">
                  <a:latin typeface="Times New Roman" panose="02020603050405020304" pitchFamily="2" charset="0"/>
                  <a:ea typeface="宋体" panose="02010600030101010101" pitchFamily="2" charset="-122"/>
                </a:rPr>
                <a:t>A</a:t>
              </a:r>
              <a:endParaRPr lang="en-US" altLang="zh-CN" sz="2400" i="1" dirty="0"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文本框 105503"/>
            <p:cNvSpPr txBox="1"/>
            <p:nvPr/>
          </p:nvSpPr>
          <p:spPr>
            <a:xfrm>
              <a:off x="1497" y="23"/>
              <a:ext cx="315" cy="29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400" i="1" dirty="0">
                  <a:latin typeface="Times New Roman" panose="02020603050405020304" pitchFamily="2" charset="0"/>
                  <a:ea typeface="宋体" panose="02010600030101010101" pitchFamily="2" charset="-122"/>
                </a:rPr>
                <a:t>B</a:t>
              </a:r>
              <a:endParaRPr lang="en-US" altLang="zh-CN" sz="2400" i="1" dirty="0"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文本框 105505"/>
            <p:cNvSpPr txBox="1"/>
            <p:nvPr/>
          </p:nvSpPr>
          <p:spPr>
            <a:xfrm>
              <a:off x="366" y="1384"/>
              <a:ext cx="315" cy="29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400" i="1" dirty="0">
                  <a:latin typeface="Times New Roman" panose="02020603050405020304" pitchFamily="2" charset="0"/>
                  <a:ea typeface="宋体" panose="02010600030101010101" pitchFamily="2" charset="-122"/>
                </a:rPr>
                <a:t>C</a:t>
              </a:r>
              <a:endParaRPr lang="en-US" altLang="zh-CN" sz="2400" i="1" dirty="0"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文本框 105506"/>
            <p:cNvSpPr txBox="1"/>
            <p:nvPr/>
          </p:nvSpPr>
          <p:spPr>
            <a:xfrm>
              <a:off x="1588" y="1384"/>
              <a:ext cx="315" cy="29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400" i="1" dirty="0">
                  <a:latin typeface="Times New Roman" panose="02020603050405020304" pitchFamily="2" charset="0"/>
                  <a:ea typeface="宋体" panose="02010600030101010101" pitchFamily="2" charset="-122"/>
                </a:rPr>
                <a:t>D</a:t>
              </a:r>
              <a:endParaRPr lang="en-US" altLang="zh-CN" sz="2400" i="1" dirty="0"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直接连接符 105513"/>
            <p:cNvSpPr/>
            <p:nvPr/>
          </p:nvSpPr>
          <p:spPr>
            <a:xfrm flipH="1">
              <a:off x="318" y="477"/>
              <a:ext cx="103" cy="344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19470" name="直接连接符 105514"/>
            <p:cNvSpPr/>
            <p:nvPr/>
          </p:nvSpPr>
          <p:spPr>
            <a:xfrm>
              <a:off x="635" y="296"/>
              <a:ext cx="998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19471" name="直接连接符 105515"/>
            <p:cNvSpPr/>
            <p:nvPr/>
          </p:nvSpPr>
          <p:spPr>
            <a:xfrm flipH="1">
              <a:off x="409" y="296"/>
              <a:ext cx="226" cy="199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19472" name="直接连接符 105516"/>
            <p:cNvSpPr/>
            <p:nvPr/>
          </p:nvSpPr>
          <p:spPr>
            <a:xfrm>
              <a:off x="512" y="1338"/>
              <a:ext cx="1167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</p:sp>
        <p:grpSp>
          <p:nvGrpSpPr>
            <p:cNvPr id="19473" name="组合 105517"/>
            <p:cNvGrpSpPr/>
            <p:nvPr/>
          </p:nvGrpSpPr>
          <p:grpSpPr>
            <a:xfrm>
              <a:off x="46" y="794"/>
              <a:ext cx="466" cy="545"/>
              <a:chOff x="0" y="0"/>
              <a:chExt cx="466" cy="545"/>
            </a:xfrm>
          </p:grpSpPr>
          <p:sp>
            <p:nvSpPr>
              <p:cNvPr id="19474" name="直接连接符 105518"/>
              <p:cNvSpPr/>
              <p:nvPr/>
            </p:nvSpPr>
            <p:spPr>
              <a:xfrm>
                <a:off x="272" y="0"/>
                <a:ext cx="31" cy="252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bevel/>
                <a:headEnd type="none" w="med" len="med"/>
                <a:tailEnd type="none" w="med" len="med"/>
              </a:ln>
            </p:spPr>
          </p:sp>
          <p:sp>
            <p:nvSpPr>
              <p:cNvPr id="19475" name="直接连接符 105519"/>
              <p:cNvSpPr/>
              <p:nvPr/>
            </p:nvSpPr>
            <p:spPr>
              <a:xfrm>
                <a:off x="339" y="377"/>
                <a:ext cx="127" cy="168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bevel/>
                <a:headEnd type="none" w="med" len="med"/>
                <a:tailEnd type="none" w="med" len="med"/>
              </a:ln>
            </p:spPr>
          </p:sp>
          <p:sp>
            <p:nvSpPr>
              <p:cNvPr id="19476" name="文本框 105520"/>
              <p:cNvSpPr txBox="1"/>
              <p:nvPr/>
            </p:nvSpPr>
            <p:spPr>
              <a:xfrm>
                <a:off x="0" y="216"/>
                <a:ext cx="315" cy="29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spAutoFit/>
              </a:bodyPr>
              <a:p>
                <a:pPr>
                  <a:spcBef>
                    <a:spcPct val="50000"/>
                  </a:spcBef>
                </a:pPr>
                <a:endParaRPr lang="en-US" altLang="x-none" sz="2400" i="1" dirty="0">
                  <a:latin typeface="Times New Roman" panose="02020603050405020304" pitchFamily="2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9477" name="矩形 105538"/>
            <p:cNvSpPr/>
            <p:nvPr/>
          </p:nvSpPr>
          <p:spPr>
            <a:xfrm>
              <a:off x="91" y="265"/>
              <a:ext cx="252" cy="29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2400" i="1" dirty="0">
                  <a:latin typeface="Times New Roman" panose="02020603050405020304" pitchFamily="2" charset="0"/>
                  <a:ea typeface="宋体" panose="02010600030101010101" pitchFamily="2" charset="-122"/>
                </a:rPr>
                <a:t>E</a:t>
              </a:r>
              <a:r>
                <a:rPr lang="en-US" altLang="zh-CN" sz="2400" baseline="-25000" dirty="0">
                  <a:latin typeface="Times New Roman" panose="02020603050405020304" pitchFamily="2" charset="0"/>
                  <a:ea typeface="宋体" panose="02010600030101010101" pitchFamily="2" charset="-122"/>
                </a:rPr>
                <a:t>1</a:t>
              </a:r>
              <a:endParaRPr lang="en-US" altLang="zh-CN" sz="2400" baseline="-25000" dirty="0"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8" name="矩形 105539"/>
            <p:cNvSpPr/>
            <p:nvPr/>
          </p:nvSpPr>
          <p:spPr>
            <a:xfrm>
              <a:off x="0" y="673"/>
              <a:ext cx="252" cy="29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2400" i="1" dirty="0">
                  <a:latin typeface="Times New Roman" panose="02020603050405020304" pitchFamily="2" charset="0"/>
                  <a:ea typeface="宋体" panose="02010600030101010101" pitchFamily="2" charset="-122"/>
                </a:rPr>
                <a:t>E</a:t>
              </a:r>
              <a:r>
                <a:rPr lang="en-US" altLang="zh-CN" sz="2400" baseline="-25000" dirty="0">
                  <a:latin typeface="Times New Roman" panose="02020603050405020304" pitchFamily="2" charset="0"/>
                  <a:ea typeface="宋体" panose="02010600030101010101" pitchFamily="2" charset="-122"/>
                </a:rPr>
                <a:t>2</a:t>
              </a:r>
              <a:endParaRPr lang="en-US" altLang="zh-CN" sz="2400" baseline="-25000" dirty="0"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9" name="矩形 105540"/>
            <p:cNvSpPr/>
            <p:nvPr/>
          </p:nvSpPr>
          <p:spPr>
            <a:xfrm>
              <a:off x="0" y="1081"/>
              <a:ext cx="252" cy="29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2400" i="1" dirty="0">
                  <a:latin typeface="Times New Roman" panose="02020603050405020304" pitchFamily="2" charset="0"/>
                  <a:ea typeface="宋体" panose="02010600030101010101" pitchFamily="2" charset="-122"/>
                </a:rPr>
                <a:t>E</a:t>
              </a:r>
              <a:r>
                <a:rPr lang="en-US" altLang="zh-CN" sz="2400" i="1" baseline="-25000" dirty="0">
                  <a:latin typeface="Times New Roman" panose="02020603050405020304" pitchFamily="2" charset="0"/>
                  <a:ea typeface="宋体" panose="02010600030101010101" pitchFamily="2" charset="-122"/>
                </a:rPr>
                <a:t>n</a:t>
              </a:r>
              <a:endParaRPr lang="en-US" altLang="zh-CN" sz="2400" i="1" baseline="-25000" dirty="0"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9480" name="组合 105547"/>
          <p:cNvGrpSpPr/>
          <p:nvPr/>
        </p:nvGrpSpPr>
        <p:grpSpPr>
          <a:xfrm>
            <a:off x="1635125" y="4868863"/>
            <a:ext cx="9118600" cy="774700"/>
            <a:chOff x="0" y="0"/>
            <a:chExt cx="5744" cy="488"/>
          </a:xfrm>
        </p:grpSpPr>
        <p:sp>
          <p:nvSpPr>
            <p:cNvPr id="19481" name="文本框 105544"/>
            <p:cNvSpPr txBox="1"/>
            <p:nvPr/>
          </p:nvSpPr>
          <p:spPr>
            <a:xfrm>
              <a:off x="0" y="0"/>
              <a:ext cx="5602" cy="44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2400" dirty="0">
                  <a:solidFill>
                    <a:srgbClr val="FF0000"/>
                  </a:solidFill>
                  <a:latin typeface="黑体" panose="02010609060101010101" charset="-122"/>
                  <a:ea typeface="黑体" panose="02010609060101010101" charset="-122"/>
                </a:rPr>
                <a:t>当有</a:t>
              </a:r>
              <a:r>
                <a:rPr lang="en-US" altLang="zh-CN" sz="2800" i="1" dirty="0">
                  <a:solidFill>
                    <a:srgbClr val="FF0000"/>
                  </a:solidFill>
                  <a:latin typeface="黑体" panose="02010609060101010101" charset="-122"/>
                  <a:ea typeface="黑体" panose="02010609060101010101" charset="-122"/>
                </a:rPr>
                <a:t>n</a:t>
              </a:r>
              <a:r>
                <a:rPr lang="zh-CN" altLang="en-US" sz="2400" dirty="0">
                  <a:solidFill>
                    <a:srgbClr val="FF0000"/>
                  </a:solidFill>
                  <a:latin typeface="黑体" panose="02010609060101010101" charset="-122"/>
                  <a:ea typeface="黑体" panose="02010609060101010101" charset="-122"/>
                </a:rPr>
                <a:t>个拐点时：</a:t>
              </a:r>
              <a:r>
                <a:rPr lang="zh-CN" altLang="en-US" sz="2400" dirty="0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 </a:t>
              </a:r>
              <a:r>
                <a:rPr lang="zh-CN" altLang="en-US" sz="2400" dirty="0">
                  <a:solidFill>
                    <a:srgbClr val="FF0000"/>
                  </a:solidFill>
                  <a:latin typeface="Times New Roman" panose="02020603050405020304" pitchFamily="2" charset="0"/>
                  <a:ea typeface="宋体" panose="02010600030101010101" pitchFamily="2" charset="-122"/>
                </a:rPr>
                <a:t>∠</a:t>
              </a:r>
              <a:r>
                <a:rPr lang="en-US" altLang="zh-CN" sz="2400" i="1" dirty="0">
                  <a:solidFill>
                    <a:srgbClr val="FF0000"/>
                  </a:solidFill>
                  <a:latin typeface="Times New Roman" panose="02020603050405020304" pitchFamily="2" charset="0"/>
                  <a:ea typeface="宋体" panose="02010600030101010101" pitchFamily="2" charset="-122"/>
                </a:rPr>
                <a:t>A</a:t>
              </a:r>
              <a:r>
                <a:rPr lang="en-US" altLang="zh-CN" sz="2400" dirty="0">
                  <a:solidFill>
                    <a:srgbClr val="FF0000"/>
                  </a:solidFill>
                  <a:latin typeface="Times New Roman" panose="02020603050405020304" pitchFamily="2" charset="0"/>
                  <a:ea typeface="宋体" panose="02010600030101010101" pitchFamily="2" charset="-122"/>
                </a:rPr>
                <a:t>+∠ </a:t>
              </a:r>
              <a:r>
                <a:rPr lang="en-US" altLang="zh-CN" sz="2400" i="1" dirty="0">
                  <a:solidFill>
                    <a:srgbClr val="FF0000"/>
                  </a:solidFill>
                  <a:latin typeface="Times New Roman" panose="02020603050405020304" pitchFamily="2" charset="0"/>
                  <a:ea typeface="宋体" panose="02010600030101010101" pitchFamily="2" charset="-122"/>
                </a:rPr>
                <a:t>E</a:t>
              </a:r>
              <a:r>
                <a:rPr lang="en-US" altLang="zh-CN" sz="2400" baseline="-25000" dirty="0">
                  <a:solidFill>
                    <a:srgbClr val="FF0000"/>
                  </a:solidFill>
                  <a:latin typeface="Times New Roman" panose="02020603050405020304" pitchFamily="2" charset="0"/>
                  <a:ea typeface="宋体" panose="02010600030101010101" pitchFamily="2" charset="-122"/>
                </a:rPr>
                <a:t>1</a:t>
              </a:r>
              <a:r>
                <a:rPr lang="en-US" altLang="zh-CN" i="1" dirty="0">
                  <a:solidFill>
                    <a:srgbClr val="FF0000"/>
                  </a:solidFill>
                  <a:latin typeface="Times New Roman" panose="02020603050405020304" pitchFamily="2" charset="0"/>
                  <a:ea typeface="宋体" panose="02010600030101010101" pitchFamily="2" charset="-122"/>
                </a:rPr>
                <a:t> </a:t>
              </a:r>
              <a:r>
                <a:rPr lang="en-US" altLang="zh-CN" sz="2400" dirty="0">
                  <a:solidFill>
                    <a:srgbClr val="FF0000"/>
                  </a:solidFill>
                  <a:latin typeface="Times New Roman" panose="02020603050405020304" pitchFamily="2" charset="0"/>
                  <a:ea typeface="宋体" panose="02010600030101010101" pitchFamily="2" charset="-122"/>
                </a:rPr>
                <a:t>+ ∠ </a:t>
              </a:r>
              <a:r>
                <a:rPr lang="en-US" altLang="zh-CN" sz="2400" i="1" dirty="0">
                  <a:solidFill>
                    <a:srgbClr val="FF0000"/>
                  </a:solidFill>
                  <a:latin typeface="Times New Roman" panose="02020603050405020304" pitchFamily="2" charset="0"/>
                  <a:ea typeface="宋体" panose="02010600030101010101" pitchFamily="2" charset="-122"/>
                </a:rPr>
                <a:t>E</a:t>
              </a:r>
              <a:r>
                <a:rPr lang="en-US" altLang="zh-CN" sz="2400" baseline="-25000" dirty="0">
                  <a:solidFill>
                    <a:srgbClr val="FF0000"/>
                  </a:solidFill>
                  <a:latin typeface="Times New Roman" panose="02020603050405020304" pitchFamily="2" charset="0"/>
                  <a:ea typeface="宋体" panose="02010600030101010101" pitchFamily="2" charset="-122"/>
                </a:rPr>
                <a:t>2</a:t>
              </a:r>
              <a:r>
                <a:rPr lang="en-US" altLang="zh-CN" i="1" dirty="0">
                  <a:solidFill>
                    <a:srgbClr val="FF0000"/>
                  </a:solidFill>
                  <a:latin typeface="Times New Roman" panose="02020603050405020304" pitchFamily="2" charset="0"/>
                  <a:ea typeface="宋体" panose="02010600030101010101" pitchFamily="2" charset="-122"/>
                </a:rPr>
                <a:t> </a:t>
              </a:r>
              <a:r>
                <a:rPr lang="en-US" altLang="zh-CN" sz="2400" dirty="0">
                  <a:solidFill>
                    <a:srgbClr val="FF0000"/>
                  </a:solidFill>
                  <a:latin typeface="Times New Roman" panose="02020603050405020304" pitchFamily="2" charset="0"/>
                  <a:ea typeface="宋体" panose="02010600030101010101" pitchFamily="2" charset="-122"/>
                </a:rPr>
                <a:t>+…+</a:t>
              </a:r>
              <a:r>
                <a:rPr lang="zh-CN" altLang="en-US" sz="2400" dirty="0">
                  <a:solidFill>
                    <a:srgbClr val="FF0000"/>
                  </a:solidFill>
                  <a:latin typeface="Times New Roman" panose="02020603050405020304" pitchFamily="2" charset="0"/>
                  <a:ea typeface="宋体" panose="02010600030101010101" pitchFamily="2" charset="-122"/>
                </a:rPr>
                <a:t>∠ </a:t>
              </a:r>
              <a:r>
                <a:rPr lang="en-US" altLang="zh-CN" sz="2400" i="1" dirty="0">
                  <a:solidFill>
                    <a:srgbClr val="FF0000"/>
                  </a:solidFill>
                  <a:latin typeface="Times New Roman" panose="02020603050405020304" pitchFamily="2" charset="0"/>
                  <a:ea typeface="宋体" panose="02010600030101010101" pitchFamily="2" charset="-122"/>
                </a:rPr>
                <a:t>E</a:t>
              </a:r>
              <a:r>
                <a:rPr lang="en-US" altLang="zh-CN" sz="2400" i="1" baseline="-25000" dirty="0">
                  <a:solidFill>
                    <a:srgbClr val="FF0000"/>
                  </a:solidFill>
                  <a:latin typeface="Times New Roman" panose="02020603050405020304" pitchFamily="2" charset="0"/>
                  <a:ea typeface="宋体" panose="02010600030101010101" pitchFamily="2" charset="-122"/>
                </a:rPr>
                <a:t>n</a:t>
              </a:r>
              <a:r>
                <a:rPr lang="en-US" altLang="zh-CN" sz="2400" dirty="0">
                  <a:solidFill>
                    <a:srgbClr val="FF0000"/>
                  </a:solidFill>
                  <a:latin typeface="Times New Roman" panose="02020603050405020304" pitchFamily="2" charset="0"/>
                  <a:ea typeface="宋体" panose="02010600030101010101" pitchFamily="2" charset="-122"/>
                </a:rPr>
                <a:t> +∠</a:t>
              </a:r>
              <a:r>
                <a:rPr lang="en-US" altLang="zh-CN" sz="2400" i="1" dirty="0">
                  <a:solidFill>
                    <a:srgbClr val="FF0000"/>
                  </a:solidFill>
                  <a:latin typeface="Times New Roman" panose="02020603050405020304" pitchFamily="2" charset="0"/>
                  <a:ea typeface="宋体" panose="02010600030101010101" pitchFamily="2" charset="-122"/>
                </a:rPr>
                <a:t>C</a:t>
              </a:r>
              <a:r>
                <a:rPr lang="en-US" altLang="zh-CN" sz="2400" dirty="0">
                  <a:solidFill>
                    <a:srgbClr val="FF0000"/>
                  </a:solidFill>
                  <a:latin typeface="Times New Roman" panose="02020603050405020304" pitchFamily="2" charset="0"/>
                  <a:ea typeface="宋体" panose="02010600030101010101" pitchFamily="2" charset="-122"/>
                </a:rPr>
                <a:t> </a:t>
              </a:r>
              <a:r>
                <a:rPr lang="en-US" altLang="zh-CN" sz="2400" i="1" dirty="0">
                  <a:solidFill>
                    <a:srgbClr val="FF0000"/>
                  </a:solidFill>
                  <a:latin typeface="Times New Roman" panose="02020603050405020304" pitchFamily="2" charset="0"/>
                  <a:ea typeface="宋体" panose="02010600030101010101" pitchFamily="2" charset="-122"/>
                </a:rPr>
                <a:t>= </a:t>
              </a:r>
              <a:r>
                <a:rPr lang="en-US" altLang="zh-CN" sz="2400" dirty="0">
                  <a:solidFill>
                    <a:srgbClr val="FF0000"/>
                  </a:solidFill>
                  <a:latin typeface="Times New Roman" panose="02020603050405020304" pitchFamily="2" charset="0"/>
                  <a:ea typeface="宋体" panose="02010600030101010101" pitchFamily="2" charset="-122"/>
                </a:rPr>
                <a:t>180°</a:t>
              </a:r>
              <a:r>
                <a:rPr lang="en-US" altLang="zh-CN" sz="4000" i="1" dirty="0">
                  <a:latin typeface="Times New Roman" panose="02020603050405020304" pitchFamily="2" charset="0"/>
                  <a:ea typeface="宋体" panose="02010600030101010101" pitchFamily="2" charset="-122"/>
                </a:rPr>
                <a:t> </a:t>
              </a:r>
              <a:endParaRPr lang="zh-CN" altLang="en-US" sz="4000" i="1" dirty="0"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82" name="圆角矩形 105545"/>
            <p:cNvSpPr/>
            <p:nvPr/>
          </p:nvSpPr>
          <p:spPr>
            <a:xfrm>
              <a:off x="0" y="35"/>
              <a:ext cx="5647" cy="453"/>
            </a:xfrm>
            <a:prstGeom prst="roundRect">
              <a:avLst>
                <a:gd name="adj" fmla="val 16667"/>
              </a:avLst>
            </a:prstGeom>
            <a:noFill/>
            <a:ln w="12700" cap="flat" cmpd="sng">
              <a:solidFill>
                <a:srgbClr val="0000FF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9483" name="矩形 105546"/>
            <p:cNvSpPr/>
            <p:nvPr/>
          </p:nvSpPr>
          <p:spPr>
            <a:xfrm>
              <a:off x="4944" y="136"/>
              <a:ext cx="800" cy="29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zh-CN" altLang="en-US" sz="2400" dirty="0">
                  <a:solidFill>
                    <a:srgbClr val="FF0000"/>
                  </a:solidFill>
                  <a:latin typeface="Times New Roman" panose="02020603050405020304" pitchFamily="2" charset="0"/>
                  <a:ea typeface="宋体" panose="02010600030101010101" pitchFamily="2" charset="-122"/>
                </a:rPr>
                <a:t>（</a:t>
              </a:r>
              <a:r>
                <a:rPr lang="en-US" altLang="zh-CN" sz="2400" i="1" dirty="0">
                  <a:solidFill>
                    <a:srgbClr val="FF0000"/>
                  </a:solidFill>
                  <a:latin typeface="Times New Roman" panose="02020603050405020304" pitchFamily="2" charset="0"/>
                  <a:ea typeface="宋体" panose="02010600030101010101" pitchFamily="2" charset="-122"/>
                </a:rPr>
                <a:t>n</a:t>
              </a:r>
              <a:r>
                <a:rPr lang="en-US" altLang="zh-CN" sz="2400" dirty="0">
                  <a:solidFill>
                    <a:srgbClr val="FF0000"/>
                  </a:solidFill>
                  <a:latin typeface="Times New Roman" panose="02020603050405020304" pitchFamily="2" charset="0"/>
                  <a:ea typeface="宋体" panose="02010600030101010101" pitchFamily="2" charset="-122"/>
                </a:rPr>
                <a:t>+1</a:t>
              </a:r>
              <a:r>
                <a:rPr lang="zh-CN" altLang="en-US" sz="2400" dirty="0">
                  <a:solidFill>
                    <a:srgbClr val="FF0000"/>
                  </a:solidFill>
                  <a:latin typeface="Times New Roman" panose="02020603050405020304" pitchFamily="2" charset="0"/>
                  <a:ea typeface="宋体" panose="02010600030101010101" pitchFamily="2" charset="-122"/>
                </a:rPr>
                <a:t>）</a:t>
              </a:r>
              <a:endParaRPr lang="zh-CN" altLang="en-US" sz="24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84" name="文本占位符 112641"/>
          <p:cNvSpPr>
            <a:spLocks noGrp="1"/>
          </p:cNvSpPr>
          <p:nvPr>
            <p:ph idx="4294967295"/>
          </p:nvPr>
        </p:nvSpPr>
        <p:spPr>
          <a:xfrm>
            <a:off x="1524000" y="700405"/>
            <a:ext cx="7740650" cy="864870"/>
          </a:xfrm>
        </p:spPr>
        <p:txBody>
          <a:bodyPr anchor="t" anchorCtr="0"/>
          <a:p>
            <a:pPr marL="0" indent="0">
              <a:spcBef>
                <a:spcPct val="50000"/>
              </a:spcBef>
              <a:buNone/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若有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n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个拐点，你能找到规律吗？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4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0482" name="文本框 113665"/>
          <p:cNvSpPr txBox="1"/>
          <p:nvPr/>
        </p:nvSpPr>
        <p:spPr>
          <a:xfrm>
            <a:off x="1703388" y="576263"/>
            <a:ext cx="8532812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800" dirty="0">
                <a:solidFill>
                  <a:srgbClr val="175C5D"/>
                </a:solidFill>
                <a:latin typeface="Times New Roman" panose="02020603050405020304" pitchFamily="2" charset="0"/>
                <a:ea typeface="黑体" panose="02010609060101010101" charset="-122"/>
              </a:rPr>
              <a:t>变式</a:t>
            </a:r>
            <a:r>
              <a:rPr lang="en-US" altLang="zh-CN" sz="2800" dirty="0">
                <a:solidFill>
                  <a:srgbClr val="175C5D"/>
                </a:solidFill>
                <a:latin typeface="Times New Roman" panose="02020603050405020304" pitchFamily="2" charset="0"/>
                <a:ea typeface="黑体" panose="02010609060101010101" charset="-122"/>
              </a:rPr>
              <a:t>3</a:t>
            </a:r>
            <a:r>
              <a:rPr lang="zh-CN" altLang="en-US" sz="2800" dirty="0">
                <a:solidFill>
                  <a:srgbClr val="175C5D"/>
                </a:solidFill>
                <a:latin typeface="Times New Roman" panose="02020603050405020304" pitchFamily="2" charset="0"/>
                <a:ea typeface="黑体" panose="02010609060101010101" charset="-122"/>
              </a:rPr>
              <a:t>：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如图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,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若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AB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∥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CD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,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 则：</a:t>
            </a:r>
            <a:endParaRPr lang="en-US" altLang="zh-CN" sz="2800" i="1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grpSp>
        <p:nvGrpSpPr>
          <p:cNvPr id="20483" name="组合 113666"/>
          <p:cNvGrpSpPr/>
          <p:nvPr/>
        </p:nvGrpSpPr>
        <p:grpSpPr>
          <a:xfrm>
            <a:off x="1774825" y="1400175"/>
            <a:ext cx="3214688" cy="2468563"/>
            <a:chOff x="0" y="0"/>
            <a:chExt cx="2025" cy="1555"/>
          </a:xfrm>
        </p:grpSpPr>
        <p:grpSp>
          <p:nvGrpSpPr>
            <p:cNvPr id="20484" name="组合 113667"/>
            <p:cNvGrpSpPr/>
            <p:nvPr/>
          </p:nvGrpSpPr>
          <p:grpSpPr>
            <a:xfrm>
              <a:off x="272" y="363"/>
              <a:ext cx="1497" cy="816"/>
              <a:chOff x="0" y="0"/>
              <a:chExt cx="1950" cy="1316"/>
            </a:xfrm>
          </p:grpSpPr>
          <p:sp>
            <p:nvSpPr>
              <p:cNvPr id="20485" name="直接连接符 113668"/>
              <p:cNvSpPr/>
              <p:nvPr/>
            </p:nvSpPr>
            <p:spPr>
              <a:xfrm>
                <a:off x="0" y="0"/>
                <a:ext cx="1860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bevel/>
                <a:headEnd type="none" w="med" len="med"/>
                <a:tailEnd type="none" w="med" len="med"/>
              </a:ln>
            </p:spPr>
          </p:sp>
          <p:sp>
            <p:nvSpPr>
              <p:cNvPr id="20486" name="直接连接符 113669"/>
              <p:cNvSpPr/>
              <p:nvPr/>
            </p:nvSpPr>
            <p:spPr>
              <a:xfrm>
                <a:off x="0" y="1316"/>
                <a:ext cx="1950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bevel/>
                <a:headEnd type="none" w="med" len="med"/>
                <a:tailEnd type="none" w="med" len="med"/>
              </a:ln>
            </p:spPr>
          </p:sp>
          <p:sp>
            <p:nvSpPr>
              <p:cNvPr id="20487" name="直接连接符 113670"/>
              <p:cNvSpPr/>
              <p:nvPr/>
            </p:nvSpPr>
            <p:spPr>
              <a:xfrm>
                <a:off x="0" y="0"/>
                <a:ext cx="771" cy="681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bevel/>
                <a:headEnd type="none" w="med" len="med"/>
                <a:tailEnd type="none" w="med" len="med"/>
              </a:ln>
            </p:spPr>
          </p:sp>
          <p:sp>
            <p:nvSpPr>
              <p:cNvPr id="20488" name="直接连接符 113671"/>
              <p:cNvSpPr/>
              <p:nvPr/>
            </p:nvSpPr>
            <p:spPr>
              <a:xfrm flipH="1">
                <a:off x="0" y="681"/>
                <a:ext cx="771" cy="635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bevel/>
                <a:headEnd type="none" w="med" len="med"/>
                <a:tailEnd type="none" w="med" len="med"/>
              </a:ln>
            </p:spPr>
          </p:sp>
        </p:grpSp>
        <p:sp>
          <p:nvSpPr>
            <p:cNvPr id="20489" name="文本框 113672"/>
            <p:cNvSpPr txBox="1"/>
            <p:nvPr/>
          </p:nvSpPr>
          <p:spPr>
            <a:xfrm>
              <a:off x="0" y="92"/>
              <a:ext cx="252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2800" i="1" dirty="0">
                  <a:latin typeface="Times New Roman" panose="02020603050405020304" pitchFamily="2" charset="0"/>
                  <a:ea typeface="楷体_GB2312" panose="02010609030101010101" charset="-122"/>
                </a:rPr>
                <a:t>A</a:t>
              </a:r>
              <a:endParaRPr lang="en-US" altLang="zh-CN" sz="2800" i="1" dirty="0">
                <a:latin typeface="Times New Roman" panose="02020603050405020304" pitchFamily="2" charset="0"/>
                <a:ea typeface="楷体_GB2312" panose="02010609030101010101" charset="-122"/>
              </a:endParaRPr>
            </a:p>
          </p:txBody>
        </p:sp>
        <p:sp>
          <p:nvSpPr>
            <p:cNvPr id="20490" name="文本框 113673"/>
            <p:cNvSpPr txBox="1"/>
            <p:nvPr/>
          </p:nvSpPr>
          <p:spPr>
            <a:xfrm>
              <a:off x="1587" y="0"/>
              <a:ext cx="329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en-US" altLang="zh-CN" sz="2800" i="1" dirty="0">
                  <a:latin typeface="Times New Roman" panose="02020603050405020304" pitchFamily="2" charset="0"/>
                  <a:ea typeface="楷体_GB2312" panose="02010609030101010101" charset="-122"/>
                </a:rPr>
                <a:t>B</a:t>
              </a:r>
              <a:endParaRPr lang="en-US" altLang="zh-CN" sz="2800" i="1" dirty="0">
                <a:latin typeface="Times New Roman" panose="02020603050405020304" pitchFamily="2" charset="0"/>
                <a:ea typeface="楷体_GB2312" panose="02010609030101010101" charset="-122"/>
              </a:endParaRPr>
            </a:p>
          </p:txBody>
        </p:sp>
        <p:sp>
          <p:nvSpPr>
            <p:cNvPr id="20491" name="文本框 113674"/>
            <p:cNvSpPr txBox="1"/>
            <p:nvPr/>
          </p:nvSpPr>
          <p:spPr>
            <a:xfrm>
              <a:off x="0" y="1226"/>
              <a:ext cx="265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2800" i="1" dirty="0">
                  <a:latin typeface="Times New Roman" panose="02020603050405020304" pitchFamily="2" charset="0"/>
                  <a:ea typeface="楷体_GB2312" panose="02010609030101010101" charset="-122"/>
                </a:rPr>
                <a:t>C</a:t>
              </a:r>
              <a:endParaRPr lang="en-US" altLang="zh-CN" sz="2800" i="1" dirty="0">
                <a:latin typeface="Times New Roman" panose="02020603050405020304" pitchFamily="2" charset="0"/>
                <a:ea typeface="楷体_GB2312" panose="02010609030101010101" charset="-122"/>
              </a:endParaRPr>
            </a:p>
          </p:txBody>
        </p:sp>
        <p:sp>
          <p:nvSpPr>
            <p:cNvPr id="20492" name="文本框 113675"/>
            <p:cNvSpPr txBox="1"/>
            <p:nvPr/>
          </p:nvSpPr>
          <p:spPr>
            <a:xfrm>
              <a:off x="1678" y="1134"/>
              <a:ext cx="347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en-US" altLang="zh-CN" sz="2800" i="1" dirty="0">
                  <a:latin typeface="Times New Roman" panose="02020603050405020304" pitchFamily="2" charset="0"/>
                  <a:ea typeface="楷体_GB2312" panose="02010609030101010101" charset="-122"/>
                </a:rPr>
                <a:t>D</a:t>
              </a:r>
              <a:endParaRPr lang="en-US" altLang="zh-CN" sz="2800" i="1" dirty="0">
                <a:latin typeface="Times New Roman" panose="02020603050405020304" pitchFamily="2" charset="0"/>
                <a:ea typeface="楷体_GB2312" panose="02010609030101010101" charset="-122"/>
              </a:endParaRPr>
            </a:p>
          </p:txBody>
        </p:sp>
        <p:sp>
          <p:nvSpPr>
            <p:cNvPr id="20493" name="文本框 113676"/>
            <p:cNvSpPr txBox="1"/>
            <p:nvPr/>
          </p:nvSpPr>
          <p:spPr>
            <a:xfrm>
              <a:off x="907" y="590"/>
              <a:ext cx="329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en-US" altLang="zh-CN" sz="2800" i="1" dirty="0">
                  <a:latin typeface="Times New Roman" panose="02020603050405020304" pitchFamily="2" charset="0"/>
                  <a:ea typeface="楷体_GB2312" panose="02010609030101010101" charset="-122"/>
                </a:rPr>
                <a:t>E</a:t>
              </a:r>
              <a:endParaRPr lang="en-US" altLang="zh-CN" sz="2800" i="1" dirty="0">
                <a:latin typeface="Times New Roman" panose="02020603050405020304" pitchFamily="2" charset="0"/>
                <a:ea typeface="楷体_GB2312" panose="02010609030101010101" charset="-122"/>
              </a:endParaRPr>
            </a:p>
          </p:txBody>
        </p:sp>
      </p:grpSp>
      <p:sp>
        <p:nvSpPr>
          <p:cNvPr id="20494" name="直接连接符 113677"/>
          <p:cNvSpPr/>
          <p:nvPr/>
        </p:nvSpPr>
        <p:spPr>
          <a:xfrm>
            <a:off x="1919288" y="2624138"/>
            <a:ext cx="1154112" cy="0"/>
          </a:xfrm>
          <a:prstGeom prst="line">
            <a:avLst/>
          </a:prstGeom>
          <a:ln w="38100" cap="flat" cmpd="sng">
            <a:solidFill>
              <a:srgbClr val="FF0000"/>
            </a:solidFill>
            <a:prstDash val="sysDot"/>
            <a:bevel/>
            <a:headEnd type="none" w="med" len="med"/>
            <a:tailEnd type="none" w="med" len="med"/>
          </a:ln>
        </p:spPr>
      </p:sp>
      <p:grpSp>
        <p:nvGrpSpPr>
          <p:cNvPr id="20495" name="组合 113678"/>
          <p:cNvGrpSpPr/>
          <p:nvPr/>
        </p:nvGrpSpPr>
        <p:grpSpPr>
          <a:xfrm>
            <a:off x="5087938" y="1905000"/>
            <a:ext cx="2365375" cy="1138238"/>
            <a:chOff x="0" y="0"/>
            <a:chExt cx="1490" cy="717"/>
          </a:xfrm>
        </p:grpSpPr>
        <p:sp>
          <p:nvSpPr>
            <p:cNvPr id="20496" name="文本框 113679"/>
            <p:cNvSpPr txBox="1"/>
            <p:nvPr/>
          </p:nvSpPr>
          <p:spPr>
            <a:xfrm>
              <a:off x="0" y="0"/>
              <a:ext cx="311" cy="44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endParaRPr lang="en-US" altLang="x-none" sz="4000" i="1" dirty="0">
                <a:latin typeface="Times New Roman" panose="02020603050405020304" pitchFamily="2" charset="0"/>
                <a:ea typeface="楷体_GB2312" panose="02010609030101010101" charset="-122"/>
              </a:endParaRPr>
            </a:p>
          </p:txBody>
        </p:sp>
        <p:grpSp>
          <p:nvGrpSpPr>
            <p:cNvPr id="20497" name="组合 113680"/>
            <p:cNvGrpSpPr/>
            <p:nvPr/>
          </p:nvGrpSpPr>
          <p:grpSpPr>
            <a:xfrm>
              <a:off x="362" y="272"/>
              <a:ext cx="863" cy="136"/>
              <a:chOff x="0" y="0"/>
              <a:chExt cx="863" cy="136"/>
            </a:xfrm>
          </p:grpSpPr>
          <p:sp>
            <p:nvSpPr>
              <p:cNvPr id="20498" name="直接连接符 113681"/>
              <p:cNvSpPr/>
              <p:nvPr/>
            </p:nvSpPr>
            <p:spPr>
              <a:xfrm>
                <a:off x="0" y="0"/>
                <a:ext cx="727" cy="0"/>
              </a:xfrm>
              <a:prstGeom prst="line">
                <a:avLst/>
              </a:prstGeom>
              <a:ln w="38100" cap="flat" cmpd="sng">
                <a:solidFill>
                  <a:srgbClr val="FF0000"/>
                </a:solidFill>
                <a:prstDash val="sysDot"/>
                <a:bevel/>
                <a:headEnd type="none" w="med" len="med"/>
                <a:tailEnd type="none" w="med" len="med"/>
              </a:ln>
            </p:spPr>
          </p:sp>
          <p:sp>
            <p:nvSpPr>
              <p:cNvPr id="20499" name="直接连接符 113682"/>
              <p:cNvSpPr/>
              <p:nvPr/>
            </p:nvSpPr>
            <p:spPr>
              <a:xfrm>
                <a:off x="136" y="136"/>
                <a:ext cx="727" cy="0"/>
              </a:xfrm>
              <a:prstGeom prst="line">
                <a:avLst/>
              </a:prstGeom>
              <a:ln w="38100" cap="flat" cmpd="sng">
                <a:solidFill>
                  <a:srgbClr val="FF0000"/>
                </a:solidFill>
                <a:prstDash val="sysDot"/>
                <a:bevel/>
                <a:headEnd type="none" w="med" len="med"/>
                <a:tailEnd type="none" w="med" len="med"/>
              </a:ln>
            </p:spPr>
          </p:sp>
        </p:grpSp>
        <p:sp>
          <p:nvSpPr>
            <p:cNvPr id="20500" name="文本框 113683"/>
            <p:cNvSpPr txBox="1"/>
            <p:nvPr/>
          </p:nvSpPr>
          <p:spPr>
            <a:xfrm>
              <a:off x="1179" y="272"/>
              <a:ext cx="311" cy="44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endParaRPr lang="en-US" altLang="x-none" sz="4000" i="1" dirty="0">
                <a:latin typeface="Times New Roman" panose="02020603050405020304" pitchFamily="2" charset="0"/>
                <a:ea typeface="楷体_GB2312" panose="02010609030101010101" charset="-122"/>
              </a:endParaRPr>
            </a:p>
          </p:txBody>
        </p:sp>
      </p:grpSp>
      <p:grpSp>
        <p:nvGrpSpPr>
          <p:cNvPr id="20501" name="组合 113688"/>
          <p:cNvGrpSpPr/>
          <p:nvPr/>
        </p:nvGrpSpPr>
        <p:grpSpPr>
          <a:xfrm>
            <a:off x="1703388" y="3921125"/>
            <a:ext cx="7885112" cy="719138"/>
            <a:chOff x="0" y="0"/>
            <a:chExt cx="4967" cy="453"/>
          </a:xfrm>
        </p:grpSpPr>
        <p:sp>
          <p:nvSpPr>
            <p:cNvPr id="20502" name="文本框 113689"/>
            <p:cNvSpPr txBox="1"/>
            <p:nvPr/>
          </p:nvSpPr>
          <p:spPr>
            <a:xfrm>
              <a:off x="1" y="43"/>
              <a:ext cx="4966" cy="29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2400" dirty="0">
                  <a:solidFill>
                    <a:srgbClr val="FF0000"/>
                  </a:solidFill>
                  <a:latin typeface="黑体" panose="02010609060101010101" charset="-122"/>
                  <a:ea typeface="黑体" panose="02010609060101010101" charset="-122"/>
                </a:rPr>
                <a:t>当左边有两个角，右边有一个角时：</a:t>
              </a:r>
              <a:r>
                <a:rPr lang="zh-CN" altLang="en-US" sz="2400" dirty="0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 </a:t>
              </a:r>
              <a:r>
                <a:rPr lang="zh-CN" altLang="en-US" dirty="0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 </a:t>
              </a:r>
              <a:r>
                <a:rPr lang="zh-CN" altLang="en-US" sz="2400" dirty="0">
                  <a:solidFill>
                    <a:srgbClr val="FF0000"/>
                  </a:solidFill>
                  <a:latin typeface="Times New Roman" panose="02020603050405020304" pitchFamily="2" charset="0"/>
                  <a:ea typeface="宋体" panose="02010600030101010101" pitchFamily="2" charset="-122"/>
                </a:rPr>
                <a:t>∠</a:t>
              </a:r>
              <a:r>
                <a:rPr lang="en-US" altLang="zh-CN" sz="2400" i="1" dirty="0">
                  <a:solidFill>
                    <a:srgbClr val="FF0000"/>
                  </a:solidFill>
                  <a:latin typeface="Times New Roman" panose="02020603050405020304" pitchFamily="2" charset="0"/>
                  <a:ea typeface="宋体" panose="02010600030101010101" pitchFamily="2" charset="-122"/>
                </a:rPr>
                <a:t>A</a:t>
              </a:r>
              <a:r>
                <a:rPr lang="en-US" altLang="zh-CN" sz="2400" dirty="0">
                  <a:solidFill>
                    <a:srgbClr val="FF0000"/>
                  </a:solidFill>
                  <a:latin typeface="Times New Roman" panose="02020603050405020304" pitchFamily="2" charset="0"/>
                  <a:ea typeface="宋体" panose="02010600030101010101" pitchFamily="2" charset="-122"/>
                </a:rPr>
                <a:t>+∠</a:t>
              </a:r>
              <a:r>
                <a:rPr lang="en-US" altLang="zh-CN" sz="2400" i="1" dirty="0">
                  <a:solidFill>
                    <a:srgbClr val="FF0000"/>
                  </a:solidFill>
                  <a:latin typeface="Times New Roman" panose="02020603050405020304" pitchFamily="2" charset="0"/>
                  <a:ea typeface="宋体" panose="02010600030101010101" pitchFamily="2" charset="-122"/>
                </a:rPr>
                <a:t>C= </a:t>
              </a:r>
              <a:r>
                <a:rPr lang="en-US" altLang="zh-CN" sz="2400" dirty="0">
                  <a:solidFill>
                    <a:srgbClr val="FF0000"/>
                  </a:solidFill>
                  <a:latin typeface="Times New Roman" panose="02020603050405020304" pitchFamily="2" charset="0"/>
                  <a:ea typeface="宋体" panose="02010600030101010101" pitchFamily="2" charset="-122"/>
                </a:rPr>
                <a:t>∠</a:t>
              </a:r>
              <a:r>
                <a:rPr lang="en-US" altLang="zh-CN" sz="2400" i="1" dirty="0">
                  <a:solidFill>
                    <a:srgbClr val="FF0000"/>
                  </a:solidFill>
                  <a:latin typeface="Times New Roman" panose="02020603050405020304" pitchFamily="2" charset="0"/>
                  <a:ea typeface="宋体" panose="02010600030101010101" pitchFamily="2" charset="-122"/>
                </a:rPr>
                <a:t>E</a:t>
              </a:r>
              <a:endParaRPr lang="zh-CN" altLang="en-US" sz="2400" i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0503" name="圆角矩形 113690"/>
            <p:cNvSpPr/>
            <p:nvPr/>
          </p:nvSpPr>
          <p:spPr>
            <a:xfrm>
              <a:off x="0" y="0"/>
              <a:ext cx="4672" cy="453"/>
            </a:xfrm>
            <a:prstGeom prst="roundRect">
              <a:avLst>
                <a:gd name="adj" fmla="val 16667"/>
              </a:avLst>
            </a:prstGeom>
            <a:noFill/>
            <a:ln w="12700" cap="flat" cmpd="sng">
              <a:solidFill>
                <a:srgbClr val="0000FF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20504" name="组合 113691"/>
          <p:cNvGrpSpPr/>
          <p:nvPr/>
        </p:nvGrpSpPr>
        <p:grpSpPr>
          <a:xfrm>
            <a:off x="1703388" y="4784725"/>
            <a:ext cx="8280400" cy="719138"/>
            <a:chOff x="0" y="0"/>
            <a:chExt cx="5216" cy="453"/>
          </a:xfrm>
        </p:grpSpPr>
        <p:sp>
          <p:nvSpPr>
            <p:cNvPr id="20505" name="文本框 113692"/>
            <p:cNvSpPr txBox="1"/>
            <p:nvPr/>
          </p:nvSpPr>
          <p:spPr>
            <a:xfrm>
              <a:off x="1" y="43"/>
              <a:ext cx="5215" cy="29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2400" dirty="0">
                  <a:solidFill>
                    <a:srgbClr val="FF0000"/>
                  </a:solidFill>
                  <a:latin typeface="黑体" panose="02010609060101010101" charset="-122"/>
                  <a:ea typeface="黑体" panose="02010609060101010101" charset="-122"/>
                </a:rPr>
                <a:t>当左边有两个角，右边有两个角时：</a:t>
              </a:r>
              <a:r>
                <a:rPr lang="zh-CN" altLang="en-US" sz="2400" dirty="0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 </a:t>
              </a:r>
              <a:r>
                <a:rPr lang="zh-CN" altLang="en-US" dirty="0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 </a:t>
              </a:r>
              <a:r>
                <a:rPr lang="zh-CN" altLang="en-US" sz="2400" dirty="0">
                  <a:solidFill>
                    <a:srgbClr val="FF0000"/>
                  </a:solidFill>
                  <a:latin typeface="Times New Roman" panose="02020603050405020304" pitchFamily="2" charset="0"/>
                  <a:ea typeface="宋体" panose="02010600030101010101" pitchFamily="2" charset="-122"/>
                </a:rPr>
                <a:t>∠</a:t>
              </a:r>
              <a:r>
                <a:rPr lang="en-US" altLang="zh-CN" sz="2400" i="1" dirty="0">
                  <a:solidFill>
                    <a:srgbClr val="FF0000"/>
                  </a:solidFill>
                  <a:latin typeface="Times New Roman" panose="02020603050405020304" pitchFamily="2" charset="0"/>
                  <a:ea typeface="宋体" panose="02010600030101010101" pitchFamily="2" charset="-122"/>
                </a:rPr>
                <a:t>A</a:t>
              </a:r>
              <a:r>
                <a:rPr lang="en-US" altLang="zh-CN" sz="2400" dirty="0">
                  <a:solidFill>
                    <a:srgbClr val="FF0000"/>
                  </a:solidFill>
                  <a:latin typeface="Times New Roman" panose="02020603050405020304" pitchFamily="2" charset="0"/>
                  <a:ea typeface="宋体" panose="02010600030101010101" pitchFamily="2" charset="-122"/>
                </a:rPr>
                <a:t>+∠</a:t>
              </a:r>
              <a:r>
                <a:rPr lang="en-US" altLang="zh-CN" sz="2400" i="1" dirty="0">
                  <a:solidFill>
                    <a:srgbClr val="FF0000"/>
                  </a:solidFill>
                  <a:latin typeface="Times New Roman" panose="02020603050405020304" pitchFamily="2" charset="0"/>
                  <a:ea typeface="宋体" panose="02010600030101010101" pitchFamily="2" charset="-122"/>
                </a:rPr>
                <a:t>F= </a:t>
              </a:r>
              <a:r>
                <a:rPr lang="en-US" altLang="zh-CN" sz="2400" dirty="0">
                  <a:solidFill>
                    <a:srgbClr val="FF0000"/>
                  </a:solidFill>
                  <a:latin typeface="Times New Roman" panose="02020603050405020304" pitchFamily="2" charset="0"/>
                  <a:ea typeface="宋体" panose="02010600030101010101" pitchFamily="2" charset="-122"/>
                </a:rPr>
                <a:t>∠</a:t>
              </a:r>
              <a:r>
                <a:rPr lang="en-US" altLang="zh-CN" sz="2400" i="1" dirty="0">
                  <a:solidFill>
                    <a:srgbClr val="FF0000"/>
                  </a:solidFill>
                  <a:latin typeface="Times New Roman" panose="02020603050405020304" pitchFamily="2" charset="0"/>
                  <a:ea typeface="宋体" panose="02010600030101010101" pitchFamily="2" charset="-122"/>
                </a:rPr>
                <a:t>E </a:t>
              </a:r>
              <a:r>
                <a:rPr lang="en-US" altLang="zh-CN" sz="2400" dirty="0">
                  <a:solidFill>
                    <a:srgbClr val="FF0000"/>
                  </a:solidFill>
                  <a:latin typeface="Times New Roman" panose="02020603050405020304" pitchFamily="2" charset="0"/>
                  <a:ea typeface="宋体" panose="02010600030101010101" pitchFamily="2" charset="-122"/>
                </a:rPr>
                <a:t>+∠</a:t>
              </a:r>
              <a:r>
                <a:rPr lang="en-US" altLang="zh-CN" sz="2400" i="1" dirty="0">
                  <a:solidFill>
                    <a:srgbClr val="FF0000"/>
                  </a:solidFill>
                  <a:latin typeface="Times New Roman" panose="02020603050405020304" pitchFamily="2" charset="0"/>
                  <a:ea typeface="宋体" panose="02010600030101010101" pitchFamily="2" charset="-122"/>
                </a:rPr>
                <a:t>D</a:t>
              </a:r>
              <a:endParaRPr lang="zh-CN" altLang="en-US" sz="2400" i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0506" name="圆角矩形 113693"/>
            <p:cNvSpPr/>
            <p:nvPr/>
          </p:nvSpPr>
          <p:spPr>
            <a:xfrm>
              <a:off x="0" y="0"/>
              <a:ext cx="5035" cy="453"/>
            </a:xfrm>
            <a:prstGeom prst="roundRect">
              <a:avLst>
                <a:gd name="adj" fmla="val 16667"/>
              </a:avLst>
            </a:prstGeom>
            <a:noFill/>
            <a:ln w="12700" cap="flat" cmpd="sng">
              <a:solidFill>
                <a:srgbClr val="0000FF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20507" name="文本框 113694"/>
          <p:cNvSpPr txBox="1"/>
          <p:nvPr/>
        </p:nvSpPr>
        <p:spPr>
          <a:xfrm>
            <a:off x="7518400" y="1905000"/>
            <a:ext cx="522288" cy="70675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endParaRPr lang="en-US" altLang="x-none" sz="4000" i="1" dirty="0">
              <a:latin typeface="Times New Roman" panose="02020603050405020304" pitchFamily="2" charset="0"/>
              <a:ea typeface="楷体_GB2312" panose="02010609030101010101" charset="-122"/>
            </a:endParaRPr>
          </a:p>
        </p:txBody>
      </p:sp>
      <p:sp>
        <p:nvSpPr>
          <p:cNvPr id="20508" name="文本框 113695"/>
          <p:cNvSpPr txBox="1"/>
          <p:nvPr/>
        </p:nvSpPr>
        <p:spPr>
          <a:xfrm>
            <a:off x="5573713" y="2481263"/>
            <a:ext cx="522287" cy="70675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endParaRPr lang="en-US" altLang="x-none" sz="4000" i="1" dirty="0">
              <a:latin typeface="Times New Roman" panose="02020603050405020304" pitchFamily="2" charset="0"/>
              <a:ea typeface="楷体_GB2312" panose="02010609030101010101" charset="-122"/>
            </a:endParaRPr>
          </a:p>
        </p:txBody>
      </p:sp>
      <p:grpSp>
        <p:nvGrpSpPr>
          <p:cNvPr id="20509" name="组合 113696"/>
          <p:cNvGrpSpPr/>
          <p:nvPr/>
        </p:nvGrpSpPr>
        <p:grpSpPr>
          <a:xfrm>
            <a:off x="4800600" y="1255713"/>
            <a:ext cx="3330575" cy="2451100"/>
            <a:chOff x="0" y="0"/>
            <a:chExt cx="2098" cy="1544"/>
          </a:xfrm>
        </p:grpSpPr>
        <p:sp>
          <p:nvSpPr>
            <p:cNvPr id="20510" name="文本框 113697"/>
            <p:cNvSpPr txBox="1"/>
            <p:nvPr/>
          </p:nvSpPr>
          <p:spPr>
            <a:xfrm>
              <a:off x="0" y="1215"/>
              <a:ext cx="329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en-US" altLang="zh-CN" sz="2800" i="1" dirty="0">
                  <a:latin typeface="Times New Roman" panose="02020603050405020304" pitchFamily="2" charset="0"/>
                  <a:ea typeface="楷体_GB2312" panose="02010609030101010101" charset="-122"/>
                </a:rPr>
                <a:t>C</a:t>
              </a:r>
              <a:endParaRPr lang="en-US" altLang="zh-CN" sz="2800" i="1" dirty="0">
                <a:latin typeface="Times New Roman" panose="02020603050405020304" pitchFamily="2" charset="0"/>
                <a:ea typeface="楷体_GB2312" panose="02010609030101010101" charset="-122"/>
              </a:endParaRPr>
            </a:p>
          </p:txBody>
        </p:sp>
        <p:sp>
          <p:nvSpPr>
            <p:cNvPr id="20511" name="直接连接符 113698"/>
            <p:cNvSpPr/>
            <p:nvPr/>
          </p:nvSpPr>
          <p:spPr>
            <a:xfrm>
              <a:off x="499" y="363"/>
              <a:ext cx="1428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20512" name="直接连接符 113699"/>
            <p:cNvSpPr/>
            <p:nvPr/>
          </p:nvSpPr>
          <p:spPr>
            <a:xfrm>
              <a:off x="136" y="1225"/>
              <a:ext cx="1497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20513" name="直接连接符 113700"/>
            <p:cNvSpPr/>
            <p:nvPr/>
          </p:nvSpPr>
          <p:spPr>
            <a:xfrm>
              <a:off x="499" y="363"/>
              <a:ext cx="862" cy="317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20514" name="直接连接符 113701"/>
            <p:cNvSpPr/>
            <p:nvPr/>
          </p:nvSpPr>
          <p:spPr>
            <a:xfrm flipH="1">
              <a:off x="635" y="680"/>
              <a:ext cx="726" cy="136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20515" name="文本框 113702"/>
            <p:cNvSpPr txBox="1"/>
            <p:nvPr/>
          </p:nvSpPr>
          <p:spPr>
            <a:xfrm>
              <a:off x="182" y="92"/>
              <a:ext cx="252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2800" i="1" dirty="0">
                  <a:latin typeface="Times New Roman" panose="02020603050405020304" pitchFamily="2" charset="0"/>
                  <a:ea typeface="楷体_GB2312" panose="02010609030101010101" charset="-122"/>
                </a:rPr>
                <a:t>A</a:t>
              </a:r>
              <a:endParaRPr lang="en-US" altLang="zh-CN" sz="2800" i="1" dirty="0">
                <a:latin typeface="Times New Roman" panose="02020603050405020304" pitchFamily="2" charset="0"/>
                <a:ea typeface="楷体_GB2312" panose="02010609030101010101" charset="-122"/>
              </a:endParaRPr>
            </a:p>
          </p:txBody>
        </p:sp>
        <p:sp>
          <p:nvSpPr>
            <p:cNvPr id="20516" name="文本框 113703"/>
            <p:cNvSpPr txBox="1"/>
            <p:nvPr/>
          </p:nvSpPr>
          <p:spPr>
            <a:xfrm>
              <a:off x="1769" y="0"/>
              <a:ext cx="329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en-US" altLang="zh-CN" sz="2800" i="1" dirty="0">
                  <a:latin typeface="Times New Roman" panose="02020603050405020304" pitchFamily="2" charset="0"/>
                  <a:ea typeface="楷体_GB2312" panose="02010609030101010101" charset="-122"/>
                </a:rPr>
                <a:t>B</a:t>
              </a:r>
              <a:endParaRPr lang="en-US" altLang="zh-CN" sz="2800" i="1" dirty="0">
                <a:latin typeface="Times New Roman" panose="02020603050405020304" pitchFamily="2" charset="0"/>
                <a:ea typeface="楷体_GB2312" panose="02010609030101010101" charset="-122"/>
              </a:endParaRPr>
            </a:p>
          </p:txBody>
        </p:sp>
        <p:sp>
          <p:nvSpPr>
            <p:cNvPr id="20517" name="文本框 113704"/>
            <p:cNvSpPr txBox="1"/>
            <p:nvPr/>
          </p:nvSpPr>
          <p:spPr>
            <a:xfrm>
              <a:off x="1497" y="1179"/>
              <a:ext cx="347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en-US" altLang="zh-CN" sz="2800" i="1" dirty="0">
                  <a:latin typeface="Times New Roman" panose="02020603050405020304" pitchFamily="2" charset="0"/>
                  <a:ea typeface="楷体_GB2312" panose="02010609030101010101" charset="-122"/>
                </a:rPr>
                <a:t>D</a:t>
              </a:r>
              <a:endParaRPr lang="en-US" altLang="zh-CN" sz="2800" i="1" dirty="0">
                <a:latin typeface="Times New Roman" panose="02020603050405020304" pitchFamily="2" charset="0"/>
                <a:ea typeface="楷体_GB2312" panose="02010609030101010101" charset="-122"/>
              </a:endParaRPr>
            </a:p>
          </p:txBody>
        </p:sp>
        <p:sp>
          <p:nvSpPr>
            <p:cNvPr id="20518" name="直接连接符 113705"/>
            <p:cNvSpPr/>
            <p:nvPr/>
          </p:nvSpPr>
          <p:spPr>
            <a:xfrm>
              <a:off x="635" y="816"/>
              <a:ext cx="998" cy="409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20519" name="矩形 113706"/>
            <p:cNvSpPr/>
            <p:nvPr/>
          </p:nvSpPr>
          <p:spPr>
            <a:xfrm>
              <a:off x="1373" y="544"/>
              <a:ext cx="252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2800" i="1" dirty="0">
                  <a:latin typeface="Times New Roman" panose="02020603050405020304" pitchFamily="2" charset="0"/>
                  <a:ea typeface="宋体" panose="02010600030101010101" pitchFamily="2" charset="-122"/>
                </a:rPr>
                <a:t>E</a:t>
              </a:r>
              <a:endParaRPr lang="zh-CN" altLang="en-US" sz="2800" i="1" dirty="0"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0520" name="矩形 113707"/>
            <p:cNvSpPr/>
            <p:nvPr/>
          </p:nvSpPr>
          <p:spPr>
            <a:xfrm>
              <a:off x="148" y="680"/>
              <a:ext cx="252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2800" i="1" dirty="0">
                  <a:latin typeface="Times New Roman" panose="02020603050405020304" pitchFamily="2" charset="0"/>
                  <a:ea typeface="宋体" panose="02010600030101010101" pitchFamily="2" charset="-122"/>
                </a:rPr>
                <a:t>F</a:t>
              </a:r>
              <a:endParaRPr lang="zh-CN" altLang="en-US" sz="2800" i="1" dirty="0"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20521" name="组合 113708"/>
          <p:cNvGrpSpPr/>
          <p:nvPr/>
        </p:nvGrpSpPr>
        <p:grpSpPr>
          <a:xfrm>
            <a:off x="7878763" y="1328738"/>
            <a:ext cx="2700337" cy="2393950"/>
            <a:chOff x="0" y="0"/>
            <a:chExt cx="1701" cy="1508"/>
          </a:xfrm>
        </p:grpSpPr>
        <p:sp>
          <p:nvSpPr>
            <p:cNvPr id="20522" name="矩形 113709"/>
            <p:cNvSpPr/>
            <p:nvPr/>
          </p:nvSpPr>
          <p:spPr>
            <a:xfrm>
              <a:off x="918" y="408"/>
              <a:ext cx="499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en-US" altLang="zh-CN" sz="2800" i="1" dirty="0">
                  <a:latin typeface="Times New Roman" panose="02020603050405020304" pitchFamily="2" charset="0"/>
                  <a:ea typeface="宋体" panose="02010600030101010101" pitchFamily="2" charset="-122"/>
                </a:rPr>
                <a:t>E</a:t>
              </a:r>
              <a:r>
                <a:rPr lang="en-US" altLang="zh-CN" sz="2800" baseline="-25000" dirty="0">
                  <a:latin typeface="Times New Roman" panose="02020603050405020304" pitchFamily="2" charset="0"/>
                  <a:ea typeface="宋体" panose="02010600030101010101" pitchFamily="2" charset="-122"/>
                </a:rPr>
                <a:t>1</a:t>
              </a:r>
              <a:endParaRPr lang="zh-CN" altLang="en-US" sz="2800" baseline="-25000" dirty="0"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0523" name="文本框 113710"/>
            <p:cNvSpPr txBox="1"/>
            <p:nvPr/>
          </p:nvSpPr>
          <p:spPr>
            <a:xfrm>
              <a:off x="0" y="1170"/>
              <a:ext cx="329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en-US" altLang="zh-CN" sz="2800" i="1" dirty="0">
                  <a:latin typeface="Times New Roman" panose="02020603050405020304" pitchFamily="2" charset="0"/>
                  <a:ea typeface="楷体_GB2312" panose="02010609030101010101" charset="-122"/>
                </a:rPr>
                <a:t>C</a:t>
              </a:r>
              <a:endParaRPr lang="en-US" altLang="zh-CN" sz="2800" i="1" dirty="0">
                <a:latin typeface="Times New Roman" panose="02020603050405020304" pitchFamily="2" charset="0"/>
                <a:ea typeface="楷体_GB2312" panose="02010609030101010101" charset="-122"/>
              </a:endParaRPr>
            </a:p>
          </p:txBody>
        </p:sp>
        <p:sp>
          <p:nvSpPr>
            <p:cNvPr id="20524" name="文本框 113711"/>
            <p:cNvSpPr txBox="1"/>
            <p:nvPr/>
          </p:nvSpPr>
          <p:spPr>
            <a:xfrm>
              <a:off x="154" y="0"/>
              <a:ext cx="252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2800" i="1" dirty="0">
                  <a:latin typeface="Times New Roman" panose="02020603050405020304" pitchFamily="2" charset="0"/>
                  <a:ea typeface="楷体_GB2312" panose="02010609030101010101" charset="-122"/>
                </a:rPr>
                <a:t>A</a:t>
              </a:r>
              <a:endParaRPr lang="en-US" altLang="zh-CN" sz="2800" i="1" dirty="0">
                <a:latin typeface="Times New Roman" panose="02020603050405020304" pitchFamily="2" charset="0"/>
                <a:ea typeface="楷体_GB2312" panose="02010609030101010101" charset="-122"/>
              </a:endParaRPr>
            </a:p>
          </p:txBody>
        </p:sp>
        <p:sp>
          <p:nvSpPr>
            <p:cNvPr id="20525" name="文本框 113712"/>
            <p:cNvSpPr txBox="1"/>
            <p:nvPr/>
          </p:nvSpPr>
          <p:spPr>
            <a:xfrm>
              <a:off x="1372" y="0"/>
              <a:ext cx="329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en-US" altLang="zh-CN" sz="2800" i="1" dirty="0">
                  <a:latin typeface="Times New Roman" panose="02020603050405020304" pitchFamily="2" charset="0"/>
                  <a:ea typeface="楷体_GB2312" panose="02010609030101010101" charset="-122"/>
                </a:rPr>
                <a:t>B</a:t>
              </a:r>
              <a:endParaRPr lang="en-US" altLang="zh-CN" sz="2800" i="1" dirty="0">
                <a:latin typeface="Times New Roman" panose="02020603050405020304" pitchFamily="2" charset="0"/>
                <a:ea typeface="楷体_GB2312" panose="02010609030101010101" charset="-122"/>
              </a:endParaRPr>
            </a:p>
          </p:txBody>
        </p:sp>
        <p:sp>
          <p:nvSpPr>
            <p:cNvPr id="20526" name="文本框 113713"/>
            <p:cNvSpPr txBox="1"/>
            <p:nvPr/>
          </p:nvSpPr>
          <p:spPr>
            <a:xfrm>
              <a:off x="1281" y="1179"/>
              <a:ext cx="347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en-US" altLang="zh-CN" sz="2800" i="1" dirty="0">
                  <a:latin typeface="Times New Roman" panose="02020603050405020304" pitchFamily="2" charset="0"/>
                  <a:ea typeface="楷体_GB2312" panose="02010609030101010101" charset="-122"/>
                </a:rPr>
                <a:t>D</a:t>
              </a:r>
              <a:endParaRPr lang="en-US" altLang="zh-CN" sz="2800" i="1" dirty="0">
                <a:latin typeface="Times New Roman" panose="02020603050405020304" pitchFamily="2" charset="0"/>
                <a:ea typeface="楷体_GB2312" panose="02010609030101010101" charset="-122"/>
              </a:endParaRPr>
            </a:p>
          </p:txBody>
        </p:sp>
        <p:grpSp>
          <p:nvGrpSpPr>
            <p:cNvPr id="20527" name="组合 113714"/>
            <p:cNvGrpSpPr/>
            <p:nvPr/>
          </p:nvGrpSpPr>
          <p:grpSpPr>
            <a:xfrm>
              <a:off x="192" y="317"/>
              <a:ext cx="1508" cy="862"/>
              <a:chOff x="0" y="0"/>
              <a:chExt cx="1508" cy="862"/>
            </a:xfrm>
          </p:grpSpPr>
          <p:sp>
            <p:nvSpPr>
              <p:cNvPr id="20528" name="直接连接符 113715"/>
              <p:cNvSpPr/>
              <p:nvPr/>
            </p:nvSpPr>
            <p:spPr>
              <a:xfrm>
                <a:off x="80" y="0"/>
                <a:ext cx="1428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bevel/>
                <a:headEnd type="none" w="med" len="med"/>
                <a:tailEnd type="none" w="med" len="med"/>
              </a:ln>
            </p:spPr>
          </p:sp>
          <p:sp>
            <p:nvSpPr>
              <p:cNvPr id="20529" name="直接连接符 113716"/>
              <p:cNvSpPr/>
              <p:nvPr/>
            </p:nvSpPr>
            <p:spPr>
              <a:xfrm>
                <a:off x="0" y="862"/>
                <a:ext cx="1452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bevel/>
                <a:headEnd type="none" w="med" len="med"/>
                <a:tailEnd type="none" w="med" len="med"/>
              </a:ln>
            </p:spPr>
          </p:sp>
          <p:sp>
            <p:nvSpPr>
              <p:cNvPr id="20530" name="直接连接符 113717"/>
              <p:cNvSpPr/>
              <p:nvPr/>
            </p:nvSpPr>
            <p:spPr>
              <a:xfrm>
                <a:off x="80" y="0"/>
                <a:ext cx="646" cy="272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bevel/>
                <a:headEnd type="none" w="med" len="med"/>
                <a:tailEnd type="none" w="med" len="med"/>
              </a:ln>
            </p:spPr>
          </p:sp>
          <p:sp>
            <p:nvSpPr>
              <p:cNvPr id="20531" name="直接连接符 113718"/>
              <p:cNvSpPr/>
              <p:nvPr/>
            </p:nvSpPr>
            <p:spPr>
              <a:xfrm flipH="1">
                <a:off x="227" y="272"/>
                <a:ext cx="499" cy="91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bevel/>
                <a:headEnd type="none" w="med" len="med"/>
                <a:tailEnd type="none" w="med" len="med"/>
              </a:ln>
            </p:spPr>
          </p:sp>
          <p:sp>
            <p:nvSpPr>
              <p:cNvPr id="20532" name="直接连接符 113719"/>
              <p:cNvSpPr/>
              <p:nvPr/>
            </p:nvSpPr>
            <p:spPr>
              <a:xfrm>
                <a:off x="227" y="363"/>
                <a:ext cx="590" cy="227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bevel/>
                <a:headEnd type="none" w="med" len="med"/>
                <a:tailEnd type="none" w="med" len="med"/>
              </a:ln>
            </p:spPr>
          </p:sp>
          <p:sp>
            <p:nvSpPr>
              <p:cNvPr id="20533" name="直接连接符 113720"/>
              <p:cNvSpPr/>
              <p:nvPr/>
            </p:nvSpPr>
            <p:spPr>
              <a:xfrm flipH="1">
                <a:off x="0" y="590"/>
                <a:ext cx="817" cy="272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bevel/>
                <a:headEnd type="none" w="med" len="med"/>
                <a:tailEnd type="none" w="med" len="med"/>
              </a:ln>
            </p:spPr>
          </p:sp>
        </p:grpSp>
        <p:sp>
          <p:nvSpPr>
            <p:cNvPr id="20534" name="矩形 113721"/>
            <p:cNvSpPr/>
            <p:nvPr/>
          </p:nvSpPr>
          <p:spPr>
            <a:xfrm>
              <a:off x="1054" y="816"/>
              <a:ext cx="363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en-US" altLang="zh-CN" sz="2800" i="1" dirty="0">
                  <a:latin typeface="Times New Roman" panose="02020603050405020304" pitchFamily="2" charset="0"/>
                  <a:ea typeface="宋体" panose="02010600030101010101" pitchFamily="2" charset="-122"/>
                </a:rPr>
                <a:t>E</a:t>
              </a:r>
              <a:r>
                <a:rPr lang="en-US" altLang="zh-CN" sz="2800" baseline="-25000" dirty="0">
                  <a:latin typeface="Times New Roman" panose="02020603050405020304" pitchFamily="2" charset="0"/>
                  <a:ea typeface="宋体" panose="02010600030101010101" pitchFamily="2" charset="-122"/>
                </a:rPr>
                <a:t>2</a:t>
              </a:r>
              <a:endParaRPr lang="zh-CN" altLang="en-US" sz="2800" baseline="-25000" dirty="0"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0535" name="矩形 113722"/>
            <p:cNvSpPr/>
            <p:nvPr/>
          </p:nvSpPr>
          <p:spPr>
            <a:xfrm>
              <a:off x="102" y="589"/>
              <a:ext cx="363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en-US" altLang="zh-CN" sz="2800" i="1" dirty="0">
                  <a:latin typeface="Times New Roman" panose="02020603050405020304" pitchFamily="2" charset="0"/>
                  <a:ea typeface="宋体" panose="02010600030101010101" pitchFamily="2" charset="-122"/>
                </a:rPr>
                <a:t>F</a:t>
              </a:r>
              <a:r>
                <a:rPr lang="en-US" altLang="zh-CN" sz="2800" baseline="-25000" dirty="0">
                  <a:latin typeface="Times New Roman" panose="02020603050405020304" pitchFamily="2" charset="0"/>
                  <a:ea typeface="宋体" panose="02010600030101010101" pitchFamily="2" charset="-122"/>
                </a:rPr>
                <a:t>1</a:t>
              </a:r>
              <a:endParaRPr lang="zh-CN" altLang="en-US" sz="2800" baseline="-25000" dirty="0"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20536" name="组合 113723"/>
          <p:cNvGrpSpPr/>
          <p:nvPr/>
        </p:nvGrpSpPr>
        <p:grpSpPr>
          <a:xfrm>
            <a:off x="8037513" y="2263775"/>
            <a:ext cx="1730375" cy="504825"/>
            <a:chOff x="0" y="0"/>
            <a:chExt cx="1090" cy="318"/>
          </a:xfrm>
        </p:grpSpPr>
        <p:sp>
          <p:nvSpPr>
            <p:cNvPr id="20537" name="直接连接符 113724"/>
            <p:cNvSpPr/>
            <p:nvPr/>
          </p:nvSpPr>
          <p:spPr>
            <a:xfrm>
              <a:off x="91" y="318"/>
              <a:ext cx="727" cy="0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ysDot"/>
              <a:bevel/>
              <a:headEnd type="none" w="med" len="med"/>
              <a:tailEnd type="none" w="med" len="med"/>
            </a:ln>
          </p:spPr>
        </p:sp>
        <p:sp>
          <p:nvSpPr>
            <p:cNvPr id="20538" name="直接连接符 113725"/>
            <p:cNvSpPr/>
            <p:nvPr/>
          </p:nvSpPr>
          <p:spPr>
            <a:xfrm>
              <a:off x="363" y="91"/>
              <a:ext cx="727" cy="0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ysDot"/>
              <a:bevel/>
              <a:headEnd type="none" w="med" len="med"/>
              <a:tailEnd type="none" w="med" len="med"/>
            </a:ln>
          </p:spPr>
        </p:sp>
        <p:sp>
          <p:nvSpPr>
            <p:cNvPr id="20539" name="直接连接符 113726"/>
            <p:cNvSpPr/>
            <p:nvPr/>
          </p:nvSpPr>
          <p:spPr>
            <a:xfrm>
              <a:off x="0" y="0"/>
              <a:ext cx="727" cy="0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ysDot"/>
              <a:bevel/>
              <a:headEnd type="none" w="med" len="med"/>
              <a:tailEnd type="none" w="med" len="med"/>
            </a:ln>
          </p:spPr>
        </p:sp>
      </p:grpSp>
      <p:grpSp>
        <p:nvGrpSpPr>
          <p:cNvPr id="20540" name="组合 113727"/>
          <p:cNvGrpSpPr/>
          <p:nvPr/>
        </p:nvGrpSpPr>
        <p:grpSpPr>
          <a:xfrm>
            <a:off x="1703388" y="5721350"/>
            <a:ext cx="9324975" cy="719138"/>
            <a:chOff x="0" y="0"/>
            <a:chExt cx="5874" cy="453"/>
          </a:xfrm>
        </p:grpSpPr>
        <p:sp>
          <p:nvSpPr>
            <p:cNvPr id="20541" name="文本框 113728"/>
            <p:cNvSpPr txBox="1"/>
            <p:nvPr/>
          </p:nvSpPr>
          <p:spPr>
            <a:xfrm>
              <a:off x="0" y="90"/>
              <a:ext cx="5874" cy="29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2400" dirty="0">
                  <a:solidFill>
                    <a:srgbClr val="FF0000"/>
                  </a:solidFill>
                  <a:latin typeface="黑体" panose="02010609060101010101" charset="-122"/>
                  <a:ea typeface="黑体" panose="02010609060101010101" charset="-122"/>
                </a:rPr>
                <a:t>当左边有三个角，右边有两个角时</a:t>
              </a:r>
              <a:r>
                <a:rPr lang="en-US" altLang="zh-CN" sz="2400" dirty="0">
                  <a:solidFill>
                    <a:srgbClr val="FF0000"/>
                  </a:solidFill>
                  <a:latin typeface="黑体" panose="02010609060101010101" charset="-122"/>
                  <a:ea typeface="黑体" panose="02010609060101010101" charset="-122"/>
                </a:rPr>
                <a:t>:</a:t>
              </a:r>
              <a:r>
                <a:rPr lang="zh-CN" altLang="en-US" sz="2400" dirty="0">
                  <a:solidFill>
                    <a:srgbClr val="FF0000"/>
                  </a:solidFill>
                  <a:latin typeface="Times New Roman" panose="02020603050405020304" pitchFamily="2" charset="0"/>
                  <a:ea typeface="宋体" panose="02010600030101010101" pitchFamily="2" charset="-122"/>
                </a:rPr>
                <a:t>∠</a:t>
              </a:r>
              <a:r>
                <a:rPr lang="en-US" altLang="zh-CN" sz="2400" i="1" dirty="0">
                  <a:solidFill>
                    <a:srgbClr val="FF0000"/>
                  </a:solidFill>
                  <a:latin typeface="Times New Roman" panose="02020603050405020304" pitchFamily="2" charset="0"/>
                  <a:ea typeface="宋体" panose="02010600030101010101" pitchFamily="2" charset="-122"/>
                </a:rPr>
                <a:t>A</a:t>
              </a:r>
              <a:r>
                <a:rPr lang="en-US" altLang="zh-CN" sz="2400" dirty="0">
                  <a:solidFill>
                    <a:srgbClr val="FF0000"/>
                  </a:solidFill>
                  <a:latin typeface="Times New Roman" panose="02020603050405020304" pitchFamily="2" charset="0"/>
                  <a:ea typeface="宋体" panose="02010600030101010101" pitchFamily="2" charset="-122"/>
                </a:rPr>
                <a:t>+∠ </a:t>
              </a:r>
              <a:r>
                <a:rPr lang="en-US" altLang="zh-CN" sz="2400" i="1" dirty="0">
                  <a:solidFill>
                    <a:srgbClr val="FF0000"/>
                  </a:solidFill>
                  <a:latin typeface="Times New Roman" panose="02020603050405020304" pitchFamily="2" charset="0"/>
                  <a:ea typeface="宋体" panose="02010600030101010101" pitchFamily="2" charset="-122"/>
                </a:rPr>
                <a:t>F</a:t>
              </a:r>
              <a:r>
                <a:rPr lang="en-US" altLang="zh-CN" sz="2400" baseline="-25000" dirty="0">
                  <a:solidFill>
                    <a:srgbClr val="FF0000"/>
                  </a:solidFill>
                  <a:latin typeface="Times New Roman" panose="02020603050405020304" pitchFamily="2" charset="0"/>
                  <a:ea typeface="宋体" panose="02010600030101010101" pitchFamily="2" charset="-122"/>
                </a:rPr>
                <a:t>1 </a:t>
              </a:r>
              <a:r>
                <a:rPr lang="en-US" altLang="zh-CN" sz="2400" dirty="0">
                  <a:solidFill>
                    <a:srgbClr val="FF0000"/>
                  </a:solidFill>
                  <a:latin typeface="Times New Roman" panose="02020603050405020304" pitchFamily="2" charset="0"/>
                  <a:ea typeface="宋体" panose="02010600030101010101" pitchFamily="2" charset="-122"/>
                </a:rPr>
                <a:t>+∠</a:t>
              </a:r>
              <a:r>
                <a:rPr lang="en-US" altLang="zh-CN" sz="2400" i="1" dirty="0">
                  <a:solidFill>
                    <a:srgbClr val="FF0000"/>
                  </a:solidFill>
                  <a:latin typeface="Times New Roman" panose="02020603050405020304" pitchFamily="2" charset="0"/>
                  <a:ea typeface="宋体" panose="02010600030101010101" pitchFamily="2" charset="-122"/>
                </a:rPr>
                <a:t>C</a:t>
              </a:r>
              <a:r>
                <a:rPr lang="en-US" altLang="zh-CN" sz="2400" baseline="-25000" dirty="0">
                  <a:solidFill>
                    <a:srgbClr val="FF0000"/>
                  </a:solidFill>
                  <a:latin typeface="Times New Roman" panose="02020603050405020304" pitchFamily="2" charset="0"/>
                  <a:ea typeface="宋体" panose="02010600030101010101" pitchFamily="2" charset="-122"/>
                </a:rPr>
                <a:t> </a:t>
              </a:r>
              <a:r>
                <a:rPr lang="en-US" altLang="zh-CN" sz="2400" i="1" dirty="0">
                  <a:solidFill>
                    <a:srgbClr val="FF0000"/>
                  </a:solidFill>
                  <a:latin typeface="Times New Roman" panose="02020603050405020304" pitchFamily="2" charset="0"/>
                  <a:ea typeface="宋体" panose="02010600030101010101" pitchFamily="2" charset="-122"/>
                </a:rPr>
                <a:t>= </a:t>
              </a:r>
              <a:r>
                <a:rPr lang="en-US" altLang="zh-CN" sz="2400" dirty="0">
                  <a:solidFill>
                    <a:srgbClr val="FF0000"/>
                  </a:solidFill>
                  <a:latin typeface="Times New Roman" panose="02020603050405020304" pitchFamily="2" charset="0"/>
                  <a:ea typeface="宋体" panose="02010600030101010101" pitchFamily="2" charset="-122"/>
                </a:rPr>
                <a:t>∠ </a:t>
              </a:r>
              <a:r>
                <a:rPr lang="en-US" altLang="zh-CN" sz="2400" i="1" dirty="0">
                  <a:solidFill>
                    <a:srgbClr val="FF0000"/>
                  </a:solidFill>
                  <a:latin typeface="Times New Roman" panose="02020603050405020304" pitchFamily="2" charset="0"/>
                  <a:ea typeface="宋体" panose="02010600030101010101" pitchFamily="2" charset="-122"/>
                </a:rPr>
                <a:t>E</a:t>
              </a:r>
              <a:r>
                <a:rPr lang="en-US" altLang="zh-CN" sz="2400" baseline="-25000" dirty="0">
                  <a:solidFill>
                    <a:srgbClr val="FF0000"/>
                  </a:solidFill>
                  <a:latin typeface="Times New Roman" panose="02020603050405020304" pitchFamily="2" charset="0"/>
                  <a:ea typeface="宋体" panose="02010600030101010101" pitchFamily="2" charset="-122"/>
                </a:rPr>
                <a:t>1</a:t>
              </a:r>
              <a:r>
                <a:rPr lang="en-US" altLang="zh-CN" sz="2400" i="1" dirty="0">
                  <a:solidFill>
                    <a:srgbClr val="FF0000"/>
                  </a:solidFill>
                  <a:latin typeface="Times New Roman" panose="02020603050405020304" pitchFamily="2" charset="0"/>
                  <a:ea typeface="宋体" panose="02010600030101010101" pitchFamily="2" charset="-122"/>
                </a:rPr>
                <a:t> </a:t>
              </a:r>
              <a:r>
                <a:rPr lang="en-US" altLang="zh-CN" sz="2400" dirty="0">
                  <a:solidFill>
                    <a:srgbClr val="FF0000"/>
                  </a:solidFill>
                  <a:latin typeface="Times New Roman" panose="02020603050405020304" pitchFamily="2" charset="0"/>
                  <a:ea typeface="宋体" panose="02010600030101010101" pitchFamily="2" charset="-122"/>
                </a:rPr>
                <a:t>+∠ </a:t>
              </a:r>
              <a:r>
                <a:rPr lang="en-US" altLang="zh-CN" sz="2400" i="1" dirty="0">
                  <a:solidFill>
                    <a:srgbClr val="FF0000"/>
                  </a:solidFill>
                  <a:latin typeface="Times New Roman" panose="02020603050405020304" pitchFamily="2" charset="0"/>
                  <a:ea typeface="宋体" panose="02010600030101010101" pitchFamily="2" charset="-122"/>
                </a:rPr>
                <a:t>E</a:t>
              </a:r>
              <a:r>
                <a:rPr lang="en-US" altLang="zh-CN" sz="2400" baseline="-25000" dirty="0">
                  <a:solidFill>
                    <a:srgbClr val="FF0000"/>
                  </a:solidFill>
                  <a:latin typeface="Times New Roman" panose="02020603050405020304" pitchFamily="2" charset="0"/>
                  <a:ea typeface="宋体" panose="02010600030101010101" pitchFamily="2" charset="-122"/>
                </a:rPr>
                <a:t>2</a:t>
              </a:r>
              <a:endParaRPr lang="zh-CN" altLang="en-US" sz="2400" baseline="-250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0542" name="圆角矩形 113729"/>
            <p:cNvSpPr/>
            <p:nvPr/>
          </p:nvSpPr>
          <p:spPr>
            <a:xfrm>
              <a:off x="0" y="0"/>
              <a:ext cx="5602" cy="453"/>
            </a:xfrm>
            <a:prstGeom prst="roundRect">
              <a:avLst>
                <a:gd name="adj" fmla="val 16667"/>
              </a:avLst>
            </a:prstGeom>
            <a:noFill/>
            <a:ln w="12700" cap="flat" cmpd="sng">
              <a:solidFill>
                <a:srgbClr val="0000FF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5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4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4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0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205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04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04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205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05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05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20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21506" name="组合 107523"/>
          <p:cNvGrpSpPr/>
          <p:nvPr/>
        </p:nvGrpSpPr>
        <p:grpSpPr>
          <a:xfrm>
            <a:off x="2503488" y="1535113"/>
            <a:ext cx="4103687" cy="3586163"/>
            <a:chOff x="0" y="0"/>
            <a:chExt cx="2357" cy="2259"/>
          </a:xfrm>
        </p:grpSpPr>
        <p:grpSp>
          <p:nvGrpSpPr>
            <p:cNvPr id="21507" name="组合 107524"/>
            <p:cNvGrpSpPr/>
            <p:nvPr/>
          </p:nvGrpSpPr>
          <p:grpSpPr>
            <a:xfrm>
              <a:off x="544" y="680"/>
              <a:ext cx="1179" cy="817"/>
              <a:chOff x="0" y="0"/>
              <a:chExt cx="1179" cy="817"/>
            </a:xfrm>
          </p:grpSpPr>
          <p:sp>
            <p:nvSpPr>
              <p:cNvPr id="21508" name="直接连接符 107525"/>
              <p:cNvSpPr/>
              <p:nvPr/>
            </p:nvSpPr>
            <p:spPr>
              <a:xfrm>
                <a:off x="0" y="0"/>
                <a:ext cx="862" cy="182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bevel/>
                <a:headEnd type="none" w="med" len="med"/>
                <a:tailEnd type="none" w="med" len="med"/>
              </a:ln>
            </p:spPr>
          </p:sp>
          <p:sp>
            <p:nvSpPr>
              <p:cNvPr id="21509" name="直接连接符 107526"/>
              <p:cNvSpPr/>
              <p:nvPr/>
            </p:nvSpPr>
            <p:spPr>
              <a:xfrm flipH="1">
                <a:off x="453" y="771"/>
                <a:ext cx="726" cy="46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bevel/>
                <a:headEnd type="none" w="med" len="med"/>
                <a:tailEnd type="none" w="med" len="med"/>
              </a:ln>
            </p:spPr>
          </p:sp>
        </p:grpSp>
        <p:grpSp>
          <p:nvGrpSpPr>
            <p:cNvPr id="21510" name="组合 107527"/>
            <p:cNvGrpSpPr/>
            <p:nvPr/>
          </p:nvGrpSpPr>
          <p:grpSpPr>
            <a:xfrm>
              <a:off x="0" y="0"/>
              <a:ext cx="2357" cy="2259"/>
              <a:chOff x="0" y="0"/>
              <a:chExt cx="2357" cy="2259"/>
            </a:xfrm>
          </p:grpSpPr>
          <p:sp>
            <p:nvSpPr>
              <p:cNvPr id="21511" name="文本框 107528"/>
              <p:cNvSpPr txBox="1"/>
              <p:nvPr/>
            </p:nvSpPr>
            <p:spPr>
              <a:xfrm>
                <a:off x="0" y="1814"/>
                <a:ext cx="329" cy="44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spAutoFit/>
              </a:bodyPr>
              <a:p>
                <a:r>
                  <a:rPr lang="en-US" altLang="zh-CN" sz="4000" i="1" dirty="0">
                    <a:latin typeface="Times New Roman" panose="02020603050405020304" pitchFamily="2" charset="0"/>
                    <a:ea typeface="楷体_GB2312" panose="02010609030101010101" charset="-122"/>
                  </a:rPr>
                  <a:t>C</a:t>
                </a:r>
                <a:endParaRPr lang="en-US" altLang="zh-CN" sz="4000" i="1" dirty="0">
                  <a:latin typeface="Times New Roman" panose="02020603050405020304" pitchFamily="2" charset="0"/>
                  <a:ea typeface="楷体_GB2312" panose="02010609030101010101" charset="-122"/>
                </a:endParaRPr>
              </a:p>
            </p:txBody>
          </p:sp>
          <p:sp>
            <p:nvSpPr>
              <p:cNvPr id="21512" name="直接连接符 107529"/>
              <p:cNvSpPr/>
              <p:nvPr/>
            </p:nvSpPr>
            <p:spPr>
              <a:xfrm>
                <a:off x="408" y="363"/>
                <a:ext cx="1428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bevel/>
                <a:headEnd type="none" w="med" len="med"/>
                <a:tailEnd type="none" w="med" len="med"/>
              </a:ln>
            </p:spPr>
          </p:sp>
          <p:sp>
            <p:nvSpPr>
              <p:cNvPr id="21513" name="直接连接符 107530"/>
              <p:cNvSpPr/>
              <p:nvPr/>
            </p:nvSpPr>
            <p:spPr>
              <a:xfrm>
                <a:off x="362" y="1814"/>
                <a:ext cx="1497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bevel/>
                <a:headEnd type="none" w="med" len="med"/>
                <a:tailEnd type="none" w="med" len="med"/>
              </a:ln>
            </p:spPr>
          </p:sp>
          <p:sp>
            <p:nvSpPr>
              <p:cNvPr id="21514" name="直接连接符 107531"/>
              <p:cNvSpPr/>
              <p:nvPr/>
            </p:nvSpPr>
            <p:spPr>
              <a:xfrm>
                <a:off x="408" y="363"/>
                <a:ext cx="862" cy="227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bevel/>
                <a:headEnd type="none" w="med" len="med"/>
                <a:tailEnd type="none" w="med" len="med"/>
              </a:ln>
            </p:spPr>
          </p:sp>
          <p:sp>
            <p:nvSpPr>
              <p:cNvPr id="21515" name="直接连接符 107532"/>
              <p:cNvSpPr/>
              <p:nvPr/>
            </p:nvSpPr>
            <p:spPr>
              <a:xfrm flipH="1">
                <a:off x="544" y="590"/>
                <a:ext cx="726" cy="9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bevel/>
                <a:headEnd type="none" w="med" len="med"/>
                <a:tailEnd type="none" w="med" len="med"/>
              </a:ln>
            </p:spPr>
          </p:sp>
          <p:sp>
            <p:nvSpPr>
              <p:cNvPr id="21516" name="文本框 107533"/>
              <p:cNvSpPr txBox="1"/>
              <p:nvPr/>
            </p:nvSpPr>
            <p:spPr>
              <a:xfrm>
                <a:off x="90" y="0"/>
                <a:ext cx="283" cy="44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 anchorCtr="0">
                <a:spAutoFit/>
              </a:bodyPr>
              <a:p>
                <a:r>
                  <a:rPr lang="en-US" altLang="zh-CN" sz="4000" i="1" dirty="0">
                    <a:latin typeface="Times New Roman" panose="02020603050405020304" pitchFamily="2" charset="0"/>
                    <a:ea typeface="楷体_GB2312" panose="02010609030101010101" charset="-122"/>
                  </a:rPr>
                  <a:t>A</a:t>
                </a:r>
                <a:endParaRPr lang="en-US" altLang="zh-CN" sz="4000" i="1" dirty="0">
                  <a:latin typeface="Times New Roman" panose="02020603050405020304" pitchFamily="2" charset="0"/>
                  <a:ea typeface="楷体_GB2312" panose="02010609030101010101" charset="-122"/>
                </a:endParaRPr>
              </a:p>
            </p:txBody>
          </p:sp>
          <p:sp>
            <p:nvSpPr>
              <p:cNvPr id="21517" name="文本框 107534"/>
              <p:cNvSpPr txBox="1"/>
              <p:nvPr/>
            </p:nvSpPr>
            <p:spPr>
              <a:xfrm>
                <a:off x="1678" y="0"/>
                <a:ext cx="329" cy="44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spAutoFit/>
              </a:bodyPr>
              <a:p>
                <a:r>
                  <a:rPr lang="en-US" altLang="zh-CN" sz="4000" i="1" dirty="0">
                    <a:latin typeface="Times New Roman" panose="02020603050405020304" pitchFamily="2" charset="0"/>
                    <a:ea typeface="楷体_GB2312" panose="02010609030101010101" charset="-122"/>
                  </a:rPr>
                  <a:t>B</a:t>
                </a:r>
                <a:endParaRPr lang="en-US" altLang="zh-CN" sz="4000" i="1" dirty="0">
                  <a:latin typeface="Times New Roman" panose="02020603050405020304" pitchFamily="2" charset="0"/>
                  <a:ea typeface="楷体_GB2312" panose="02010609030101010101" charset="-122"/>
                </a:endParaRPr>
              </a:p>
            </p:txBody>
          </p:sp>
          <p:sp>
            <p:nvSpPr>
              <p:cNvPr id="21518" name="文本框 107535"/>
              <p:cNvSpPr txBox="1"/>
              <p:nvPr/>
            </p:nvSpPr>
            <p:spPr>
              <a:xfrm>
                <a:off x="1950" y="1769"/>
                <a:ext cx="347" cy="44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spAutoFit/>
              </a:bodyPr>
              <a:p>
                <a:r>
                  <a:rPr lang="en-US" altLang="zh-CN" sz="4000" i="1" dirty="0">
                    <a:latin typeface="Times New Roman" panose="02020603050405020304" pitchFamily="2" charset="0"/>
                    <a:ea typeface="楷体_GB2312" panose="02010609030101010101" charset="-122"/>
                  </a:rPr>
                  <a:t>D</a:t>
                </a:r>
                <a:endParaRPr lang="en-US" altLang="zh-CN" sz="4000" i="1" dirty="0">
                  <a:latin typeface="Times New Roman" panose="02020603050405020304" pitchFamily="2" charset="0"/>
                  <a:ea typeface="楷体_GB2312" panose="02010609030101010101" charset="-122"/>
                </a:endParaRPr>
              </a:p>
            </p:txBody>
          </p:sp>
          <p:sp>
            <p:nvSpPr>
              <p:cNvPr id="21519" name="文本框 107536"/>
              <p:cNvSpPr txBox="1"/>
              <p:nvPr/>
            </p:nvSpPr>
            <p:spPr>
              <a:xfrm>
                <a:off x="1224" y="363"/>
                <a:ext cx="634" cy="44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spAutoFit/>
              </a:bodyPr>
              <a:p>
                <a:r>
                  <a:rPr lang="en-US" altLang="zh-CN" sz="4000" i="1" dirty="0">
                    <a:latin typeface="Times New Roman" panose="02020603050405020304" pitchFamily="2" charset="0"/>
                    <a:ea typeface="楷体_GB2312" panose="02010609030101010101" charset="-122"/>
                  </a:rPr>
                  <a:t>E</a:t>
                </a:r>
                <a:r>
                  <a:rPr lang="en-US" altLang="zh-CN" sz="4000" baseline="-25000" dirty="0">
                    <a:latin typeface="Times New Roman" panose="02020603050405020304" pitchFamily="2" charset="0"/>
                    <a:ea typeface="楷体_GB2312" panose="02010609030101010101" charset="-122"/>
                  </a:rPr>
                  <a:t>1</a:t>
                </a:r>
                <a:endParaRPr lang="en-US" altLang="zh-CN" sz="4000" baseline="-25000" dirty="0">
                  <a:latin typeface="Times New Roman" panose="02020603050405020304" pitchFamily="2" charset="0"/>
                  <a:ea typeface="楷体_GB2312" panose="02010609030101010101" charset="-122"/>
                </a:endParaRPr>
              </a:p>
            </p:txBody>
          </p:sp>
          <p:sp>
            <p:nvSpPr>
              <p:cNvPr id="21520" name="文本框 107537"/>
              <p:cNvSpPr txBox="1"/>
              <p:nvPr/>
            </p:nvSpPr>
            <p:spPr>
              <a:xfrm>
                <a:off x="90" y="453"/>
                <a:ext cx="771" cy="44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spAutoFit/>
              </a:bodyPr>
              <a:p>
                <a:r>
                  <a:rPr lang="en-US" altLang="zh-CN" sz="4000" i="1" dirty="0">
                    <a:latin typeface="Times New Roman" panose="02020603050405020304" pitchFamily="2" charset="0"/>
                    <a:ea typeface="楷体_GB2312" panose="02010609030101010101" charset="-122"/>
                  </a:rPr>
                  <a:t>F</a:t>
                </a:r>
                <a:r>
                  <a:rPr lang="en-US" altLang="zh-CN" sz="4000" baseline="-25000" dirty="0">
                    <a:latin typeface="Times New Roman" panose="02020603050405020304" pitchFamily="2" charset="0"/>
                    <a:ea typeface="楷体_GB2312" panose="02010609030101010101" charset="-122"/>
                  </a:rPr>
                  <a:t>1</a:t>
                </a:r>
                <a:endParaRPr lang="en-US" altLang="zh-CN" sz="4000" baseline="-25000" dirty="0">
                  <a:latin typeface="Times New Roman" panose="02020603050405020304" pitchFamily="2" charset="0"/>
                  <a:ea typeface="楷体_GB2312" panose="02010609030101010101" charset="-122"/>
                </a:endParaRPr>
              </a:p>
            </p:txBody>
          </p:sp>
          <p:sp>
            <p:nvSpPr>
              <p:cNvPr id="21521" name="直接连接符 107538"/>
              <p:cNvSpPr/>
              <p:nvPr/>
            </p:nvSpPr>
            <p:spPr>
              <a:xfrm>
                <a:off x="997" y="1497"/>
                <a:ext cx="862" cy="317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bevel/>
                <a:headEnd type="none" w="med" len="med"/>
                <a:tailEnd type="none" w="med" len="med"/>
              </a:ln>
            </p:spPr>
          </p:sp>
          <p:sp>
            <p:nvSpPr>
              <p:cNvPr id="21522" name="直接连接符 107539"/>
              <p:cNvSpPr/>
              <p:nvPr/>
            </p:nvSpPr>
            <p:spPr>
              <a:xfrm>
                <a:off x="816" y="1225"/>
                <a:ext cx="907" cy="226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bevel/>
                <a:headEnd type="none" w="med" len="med"/>
                <a:tailEnd type="none" w="med" len="med"/>
              </a:ln>
            </p:spPr>
          </p:sp>
          <p:sp>
            <p:nvSpPr>
              <p:cNvPr id="21523" name="直接连接符 107540"/>
              <p:cNvSpPr/>
              <p:nvPr/>
            </p:nvSpPr>
            <p:spPr>
              <a:xfrm>
                <a:off x="680" y="952"/>
                <a:ext cx="907" cy="227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bevel/>
                <a:headEnd type="none" w="med" len="med"/>
                <a:tailEnd type="none" w="med" len="med"/>
              </a:ln>
            </p:spPr>
          </p:sp>
          <p:sp>
            <p:nvSpPr>
              <p:cNvPr id="21524" name="直接连接符 107541"/>
              <p:cNvSpPr/>
              <p:nvPr/>
            </p:nvSpPr>
            <p:spPr>
              <a:xfrm flipH="1">
                <a:off x="680" y="862"/>
                <a:ext cx="726" cy="9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bevel/>
                <a:headEnd type="none" w="med" len="med"/>
                <a:tailEnd type="none" w="med" len="med"/>
              </a:ln>
            </p:spPr>
          </p:sp>
          <p:sp>
            <p:nvSpPr>
              <p:cNvPr id="21525" name="直接连接符 107542"/>
              <p:cNvSpPr/>
              <p:nvPr/>
            </p:nvSpPr>
            <p:spPr>
              <a:xfrm flipH="1">
                <a:off x="816" y="1179"/>
                <a:ext cx="726" cy="46"/>
              </a:xfrm>
              <a:prstGeom prst="line">
                <a:avLst/>
              </a:prstGeom>
              <a:ln w="38100" cap="flat" cmpd="sng">
                <a:solidFill>
                  <a:srgbClr val="0000FF"/>
                </a:solidFill>
                <a:prstDash val="sysDot"/>
                <a:bevel/>
                <a:headEnd type="none" w="med" len="med"/>
                <a:tailEnd type="none" w="med" len="med"/>
              </a:ln>
            </p:spPr>
          </p:sp>
          <p:sp>
            <p:nvSpPr>
              <p:cNvPr id="21526" name="文本框 107543"/>
              <p:cNvSpPr txBox="1"/>
              <p:nvPr/>
            </p:nvSpPr>
            <p:spPr>
              <a:xfrm>
                <a:off x="1496" y="680"/>
                <a:ext cx="634" cy="44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spAutoFit/>
              </a:bodyPr>
              <a:p>
                <a:r>
                  <a:rPr lang="en-US" altLang="zh-CN" sz="4000" i="1" dirty="0">
                    <a:latin typeface="Times New Roman" panose="02020603050405020304" pitchFamily="2" charset="0"/>
                    <a:ea typeface="楷体_GB2312" panose="02010609030101010101" charset="-122"/>
                  </a:rPr>
                  <a:t>E</a:t>
                </a:r>
                <a:r>
                  <a:rPr lang="en-US" altLang="zh-CN" sz="4000" baseline="-25000" dirty="0">
                    <a:latin typeface="Times New Roman" panose="02020603050405020304" pitchFamily="2" charset="0"/>
                    <a:ea typeface="楷体_GB2312" panose="02010609030101010101" charset="-122"/>
                  </a:rPr>
                  <a:t>2</a:t>
                </a:r>
                <a:endParaRPr lang="en-US" altLang="zh-CN" sz="4000" baseline="-25000" dirty="0">
                  <a:latin typeface="Times New Roman" panose="02020603050405020304" pitchFamily="2" charset="0"/>
                  <a:ea typeface="楷体_GB2312" panose="02010609030101010101" charset="-122"/>
                </a:endParaRPr>
              </a:p>
            </p:txBody>
          </p:sp>
          <p:sp>
            <p:nvSpPr>
              <p:cNvPr id="21527" name="文本框 107544"/>
              <p:cNvSpPr txBox="1"/>
              <p:nvPr/>
            </p:nvSpPr>
            <p:spPr>
              <a:xfrm>
                <a:off x="1723" y="1225"/>
                <a:ext cx="634" cy="44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spAutoFit/>
              </a:bodyPr>
              <a:p>
                <a:r>
                  <a:rPr lang="en-US" altLang="zh-CN" sz="4000" i="1" dirty="0">
                    <a:latin typeface="Times New Roman" panose="02020603050405020304" pitchFamily="2" charset="0"/>
                    <a:ea typeface="楷体_GB2312" panose="02010609030101010101" charset="-122"/>
                  </a:rPr>
                  <a:t>E</a:t>
                </a:r>
                <a:r>
                  <a:rPr lang="en-US" altLang="zh-CN" sz="4000" i="1" baseline="-25000" dirty="0">
                    <a:latin typeface="Times New Roman" panose="02020603050405020304" pitchFamily="2" charset="0"/>
                    <a:ea typeface="楷体_GB2312" panose="02010609030101010101" charset="-122"/>
                  </a:rPr>
                  <a:t>m</a:t>
                </a:r>
                <a:endParaRPr lang="en-US" altLang="zh-CN" sz="4000" i="1" baseline="-25000" dirty="0">
                  <a:latin typeface="Times New Roman" panose="02020603050405020304" pitchFamily="2" charset="0"/>
                  <a:ea typeface="楷体_GB2312" panose="02010609030101010101" charset="-122"/>
                </a:endParaRPr>
              </a:p>
            </p:txBody>
          </p:sp>
          <p:sp>
            <p:nvSpPr>
              <p:cNvPr id="21528" name="文本框 107545"/>
              <p:cNvSpPr txBox="1"/>
              <p:nvPr/>
            </p:nvSpPr>
            <p:spPr>
              <a:xfrm>
                <a:off x="317" y="816"/>
                <a:ext cx="771" cy="44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spAutoFit/>
              </a:bodyPr>
              <a:p>
                <a:r>
                  <a:rPr lang="en-US" altLang="zh-CN" sz="4000" i="1" dirty="0">
                    <a:latin typeface="Times New Roman" panose="02020603050405020304" pitchFamily="2" charset="0"/>
                    <a:ea typeface="楷体_GB2312" panose="02010609030101010101" charset="-122"/>
                  </a:rPr>
                  <a:t>F</a:t>
                </a:r>
                <a:r>
                  <a:rPr lang="en-US" altLang="zh-CN" sz="4000" baseline="-25000" dirty="0">
                    <a:latin typeface="Times New Roman" panose="02020603050405020304" pitchFamily="2" charset="0"/>
                    <a:ea typeface="楷体_GB2312" panose="02010609030101010101" charset="-122"/>
                  </a:rPr>
                  <a:t>2</a:t>
                </a:r>
                <a:endParaRPr lang="en-US" altLang="zh-CN" sz="4000" baseline="-25000" dirty="0">
                  <a:latin typeface="Times New Roman" panose="02020603050405020304" pitchFamily="2" charset="0"/>
                  <a:ea typeface="楷体_GB2312" panose="02010609030101010101" charset="-122"/>
                </a:endParaRPr>
              </a:p>
            </p:txBody>
          </p:sp>
          <p:sp>
            <p:nvSpPr>
              <p:cNvPr id="21529" name="文本框 107546"/>
              <p:cNvSpPr txBox="1"/>
              <p:nvPr/>
            </p:nvSpPr>
            <p:spPr>
              <a:xfrm>
                <a:off x="544" y="1270"/>
                <a:ext cx="771" cy="44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spAutoFit/>
              </a:bodyPr>
              <a:p>
                <a:r>
                  <a:rPr lang="en-US" altLang="zh-CN" sz="4000" i="1" dirty="0">
                    <a:latin typeface="Times New Roman" panose="02020603050405020304" pitchFamily="2" charset="0"/>
                    <a:ea typeface="楷体_GB2312" panose="02010609030101010101" charset="-122"/>
                  </a:rPr>
                  <a:t>F</a:t>
                </a:r>
                <a:r>
                  <a:rPr lang="en-US" altLang="zh-CN" sz="4000" i="1" baseline="-25000" dirty="0">
                    <a:latin typeface="Times New Roman" panose="02020603050405020304" pitchFamily="2" charset="0"/>
                    <a:ea typeface="楷体_GB2312" panose="02010609030101010101" charset="-122"/>
                  </a:rPr>
                  <a:t>n</a:t>
                </a:r>
                <a:endParaRPr lang="en-US" altLang="zh-CN" sz="4000" i="1" baseline="-25000" dirty="0">
                  <a:latin typeface="Times New Roman" panose="02020603050405020304" pitchFamily="2" charset="0"/>
                  <a:ea typeface="楷体_GB2312" panose="02010609030101010101" charset="-122"/>
                </a:endParaRPr>
              </a:p>
            </p:txBody>
          </p:sp>
        </p:grpSp>
      </p:grpSp>
      <p:grpSp>
        <p:nvGrpSpPr>
          <p:cNvPr id="21530" name="组合 107551"/>
          <p:cNvGrpSpPr/>
          <p:nvPr/>
        </p:nvGrpSpPr>
        <p:grpSpPr>
          <a:xfrm>
            <a:off x="3511550" y="2473325"/>
            <a:ext cx="2235200" cy="1511300"/>
            <a:chOff x="0" y="0"/>
            <a:chExt cx="1408" cy="952"/>
          </a:xfrm>
        </p:grpSpPr>
        <p:sp>
          <p:nvSpPr>
            <p:cNvPr id="21531" name="直接连接符 107552"/>
            <p:cNvSpPr/>
            <p:nvPr/>
          </p:nvSpPr>
          <p:spPr>
            <a:xfrm>
              <a:off x="0" y="0"/>
              <a:ext cx="727" cy="0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ysDot"/>
              <a:bevel/>
              <a:headEnd type="none" w="med" len="med"/>
              <a:tailEnd type="none" w="med" len="med"/>
            </a:ln>
          </p:spPr>
        </p:sp>
        <p:sp>
          <p:nvSpPr>
            <p:cNvPr id="21532" name="直接连接符 107553"/>
            <p:cNvSpPr/>
            <p:nvPr/>
          </p:nvSpPr>
          <p:spPr>
            <a:xfrm>
              <a:off x="136" y="90"/>
              <a:ext cx="727" cy="0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ysDot"/>
              <a:bevel/>
              <a:headEnd type="none" w="med" len="med"/>
              <a:tailEnd type="none" w="med" len="med"/>
            </a:ln>
          </p:spPr>
        </p:sp>
        <p:sp>
          <p:nvSpPr>
            <p:cNvPr id="21533" name="直接连接符 107554"/>
            <p:cNvSpPr/>
            <p:nvPr/>
          </p:nvSpPr>
          <p:spPr>
            <a:xfrm>
              <a:off x="46" y="272"/>
              <a:ext cx="727" cy="0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ysDot"/>
              <a:bevel/>
              <a:headEnd type="none" w="med" len="med"/>
              <a:tailEnd type="none" w="med" len="med"/>
            </a:ln>
          </p:spPr>
        </p:sp>
        <p:sp>
          <p:nvSpPr>
            <p:cNvPr id="21534" name="直接连接符 107555"/>
            <p:cNvSpPr/>
            <p:nvPr/>
          </p:nvSpPr>
          <p:spPr>
            <a:xfrm>
              <a:off x="272" y="362"/>
              <a:ext cx="727" cy="0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ysDot"/>
              <a:bevel/>
              <a:headEnd type="none" w="med" len="med"/>
              <a:tailEnd type="none" w="med" len="med"/>
            </a:ln>
          </p:spPr>
        </p:sp>
        <p:sp>
          <p:nvSpPr>
            <p:cNvPr id="21535" name="直接连接符 107556"/>
            <p:cNvSpPr/>
            <p:nvPr/>
          </p:nvSpPr>
          <p:spPr>
            <a:xfrm>
              <a:off x="408" y="861"/>
              <a:ext cx="727" cy="0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ysDot"/>
              <a:bevel/>
              <a:headEnd type="none" w="med" len="med"/>
              <a:tailEnd type="none" w="med" len="med"/>
            </a:ln>
          </p:spPr>
        </p:sp>
        <p:sp>
          <p:nvSpPr>
            <p:cNvPr id="21536" name="直接连接符 107557"/>
            <p:cNvSpPr/>
            <p:nvPr/>
          </p:nvSpPr>
          <p:spPr>
            <a:xfrm>
              <a:off x="681" y="952"/>
              <a:ext cx="727" cy="0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ysDot"/>
              <a:bevel/>
              <a:headEnd type="none" w="med" len="med"/>
              <a:tailEnd type="none" w="med" len="med"/>
            </a:ln>
          </p:spPr>
        </p:sp>
      </p:grpSp>
      <p:grpSp>
        <p:nvGrpSpPr>
          <p:cNvPr id="21537" name="组合 107563"/>
          <p:cNvGrpSpPr/>
          <p:nvPr/>
        </p:nvGrpSpPr>
        <p:grpSpPr>
          <a:xfrm>
            <a:off x="1420813" y="4992688"/>
            <a:ext cx="9267825" cy="1665287"/>
            <a:chOff x="0" y="0"/>
            <a:chExt cx="5838" cy="1049"/>
          </a:xfrm>
        </p:grpSpPr>
        <p:sp>
          <p:nvSpPr>
            <p:cNvPr id="21538" name="矩形 107564"/>
            <p:cNvSpPr/>
            <p:nvPr/>
          </p:nvSpPr>
          <p:spPr>
            <a:xfrm>
              <a:off x="0" y="449"/>
              <a:ext cx="5838" cy="60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en-US" altLang="zh-CN" sz="2800" dirty="0">
                  <a:solidFill>
                    <a:srgbClr val="FF0000"/>
                  </a:solidFill>
                  <a:latin typeface="Times New Roman" panose="02020603050405020304" pitchFamily="2" charset="0"/>
                  <a:ea typeface="宋体" panose="02010600030101010101" pitchFamily="2" charset="-122"/>
                </a:rPr>
                <a:t>∠</a:t>
              </a:r>
              <a:r>
                <a:rPr lang="en-US" altLang="zh-CN" sz="2800" i="1" dirty="0">
                  <a:solidFill>
                    <a:srgbClr val="FF0000"/>
                  </a:solidFill>
                  <a:latin typeface="Times New Roman" panose="02020603050405020304" pitchFamily="2" charset="0"/>
                  <a:ea typeface="宋体" panose="02010600030101010101" pitchFamily="2" charset="-122"/>
                </a:rPr>
                <a:t>A</a:t>
              </a:r>
              <a:r>
                <a:rPr lang="en-US" altLang="zh-CN" sz="2800" dirty="0">
                  <a:solidFill>
                    <a:srgbClr val="FF0000"/>
                  </a:solidFill>
                  <a:latin typeface="Times New Roman" panose="02020603050405020304" pitchFamily="2" charset="0"/>
                  <a:ea typeface="宋体" panose="02010600030101010101" pitchFamily="2" charset="-122"/>
                </a:rPr>
                <a:t>+∠</a:t>
              </a:r>
              <a:r>
                <a:rPr lang="en-US" altLang="zh-CN" sz="2800" i="1" dirty="0">
                  <a:solidFill>
                    <a:srgbClr val="FF0000"/>
                  </a:solidFill>
                  <a:latin typeface="Times New Roman" panose="02020603050405020304" pitchFamily="2" charset="0"/>
                  <a:ea typeface="宋体" panose="02010600030101010101" pitchFamily="2" charset="-122"/>
                </a:rPr>
                <a:t>F</a:t>
              </a:r>
              <a:r>
                <a:rPr lang="en-US" altLang="zh-CN" sz="2800" baseline="-25000" dirty="0">
                  <a:solidFill>
                    <a:srgbClr val="FF0000"/>
                  </a:solidFill>
                  <a:latin typeface="Times New Roman" panose="02020603050405020304" pitchFamily="2" charset="0"/>
                  <a:ea typeface="宋体" panose="02010600030101010101" pitchFamily="2" charset="-122"/>
                </a:rPr>
                <a:t>1</a:t>
              </a:r>
              <a:r>
                <a:rPr lang="en-US" altLang="zh-CN" sz="2800" i="1" dirty="0">
                  <a:solidFill>
                    <a:srgbClr val="FF0000"/>
                  </a:solidFill>
                  <a:latin typeface="Times New Roman" panose="02020603050405020304" pitchFamily="2" charset="0"/>
                  <a:ea typeface="宋体" panose="02010600030101010101" pitchFamily="2" charset="-122"/>
                </a:rPr>
                <a:t> + </a:t>
              </a:r>
              <a:r>
                <a:rPr lang="en-US" altLang="zh-CN" sz="2800" dirty="0">
                  <a:solidFill>
                    <a:srgbClr val="FF0000"/>
                  </a:solidFill>
                  <a:latin typeface="Times New Roman" panose="02020603050405020304" pitchFamily="2" charset="0"/>
                  <a:ea typeface="宋体" panose="02010600030101010101" pitchFamily="2" charset="-122"/>
                </a:rPr>
                <a:t>∠ </a:t>
              </a:r>
              <a:r>
                <a:rPr lang="en-US" altLang="zh-CN" sz="2800" i="1" dirty="0">
                  <a:solidFill>
                    <a:srgbClr val="FF0000"/>
                  </a:solidFill>
                  <a:latin typeface="Times New Roman" panose="02020603050405020304" pitchFamily="2" charset="0"/>
                  <a:ea typeface="宋体" panose="02010600030101010101" pitchFamily="2" charset="-122"/>
                </a:rPr>
                <a:t>F</a:t>
              </a:r>
              <a:r>
                <a:rPr lang="en-US" altLang="zh-CN" sz="2800" baseline="-25000" dirty="0">
                  <a:solidFill>
                    <a:srgbClr val="FF0000"/>
                  </a:solidFill>
                  <a:latin typeface="Times New Roman" panose="02020603050405020304" pitchFamily="2" charset="0"/>
                  <a:ea typeface="宋体" panose="02010600030101010101" pitchFamily="2" charset="-122"/>
                </a:rPr>
                <a:t>2</a:t>
              </a:r>
              <a:r>
                <a:rPr lang="en-US" altLang="zh-CN" sz="2800" dirty="0">
                  <a:latin typeface="Times New Roman" panose="02020603050405020304" pitchFamily="2" charset="0"/>
                  <a:ea typeface="宋体" panose="02010600030101010101" pitchFamily="2" charset="-122"/>
                </a:rPr>
                <a:t> </a:t>
              </a:r>
              <a:r>
                <a:rPr lang="en-US" altLang="zh-CN" sz="2800" dirty="0">
                  <a:solidFill>
                    <a:srgbClr val="FF0000"/>
                  </a:solidFill>
                  <a:latin typeface="Times New Roman" panose="02020603050405020304" pitchFamily="2" charset="0"/>
                  <a:ea typeface="宋体" panose="02010600030101010101" pitchFamily="2" charset="-122"/>
                </a:rPr>
                <a:t>+</a:t>
              </a:r>
              <a:r>
                <a:rPr lang="en-US" altLang="zh-CN" sz="2800" i="1" dirty="0">
                  <a:solidFill>
                    <a:srgbClr val="FF0000"/>
                  </a:solidFill>
                  <a:latin typeface="Times New Roman" panose="02020603050405020304" pitchFamily="2" charset="0"/>
                  <a:ea typeface="宋体" panose="02010600030101010101" pitchFamily="2" charset="-122"/>
                </a:rPr>
                <a:t>…</a:t>
              </a:r>
              <a:r>
                <a:rPr lang="en-US" altLang="zh-CN" sz="2800" dirty="0">
                  <a:solidFill>
                    <a:srgbClr val="FF0000"/>
                  </a:solidFill>
                  <a:latin typeface="Times New Roman" panose="02020603050405020304" pitchFamily="2" charset="0"/>
                  <a:ea typeface="宋体" panose="02010600030101010101" pitchFamily="2" charset="-122"/>
                </a:rPr>
                <a:t>+ ∠</a:t>
              </a:r>
              <a:r>
                <a:rPr lang="en-US" altLang="zh-CN" sz="2800" i="1" dirty="0">
                  <a:solidFill>
                    <a:srgbClr val="FF0000"/>
                  </a:solidFill>
                  <a:latin typeface="Times New Roman" panose="02020603050405020304" pitchFamily="2" charset="0"/>
                  <a:ea typeface="宋体" panose="02010600030101010101" pitchFamily="2" charset="-122"/>
                </a:rPr>
                <a:t>F</a:t>
              </a:r>
              <a:r>
                <a:rPr lang="en-US" altLang="zh-CN" sz="2800" i="1" baseline="-25000" dirty="0">
                  <a:solidFill>
                    <a:srgbClr val="FF0000"/>
                  </a:solidFill>
                  <a:latin typeface="Times New Roman" panose="02020603050405020304" pitchFamily="2" charset="0"/>
                  <a:ea typeface="宋体" panose="02010600030101010101" pitchFamily="2" charset="-122"/>
                </a:rPr>
                <a:t>n</a:t>
              </a:r>
              <a:r>
                <a:rPr lang="en-US" altLang="zh-CN" sz="2800" i="1" dirty="0">
                  <a:solidFill>
                    <a:srgbClr val="FF0000"/>
                  </a:solidFill>
                  <a:latin typeface="Times New Roman" panose="02020603050405020304" pitchFamily="2" charset="0"/>
                  <a:ea typeface="宋体" panose="02010600030101010101" pitchFamily="2" charset="-122"/>
                </a:rPr>
                <a:t>=</a:t>
              </a:r>
              <a:r>
                <a:rPr lang="en-US" altLang="zh-CN" sz="2800" dirty="0">
                  <a:solidFill>
                    <a:srgbClr val="FF0000"/>
                  </a:solidFill>
                  <a:latin typeface="Times New Roman" panose="02020603050405020304" pitchFamily="2" charset="0"/>
                  <a:ea typeface="宋体" panose="02010600030101010101" pitchFamily="2" charset="-122"/>
                </a:rPr>
                <a:t> ∠</a:t>
              </a:r>
              <a:r>
                <a:rPr lang="en-US" altLang="zh-CN" sz="2800" i="1" dirty="0">
                  <a:solidFill>
                    <a:srgbClr val="FF0000"/>
                  </a:solidFill>
                  <a:latin typeface="Times New Roman" panose="02020603050405020304" pitchFamily="2" charset="0"/>
                  <a:ea typeface="宋体" panose="02010600030101010101" pitchFamily="2" charset="-122"/>
                </a:rPr>
                <a:t>E</a:t>
              </a:r>
              <a:r>
                <a:rPr lang="en-US" altLang="zh-CN" sz="2800" baseline="-25000" dirty="0">
                  <a:solidFill>
                    <a:srgbClr val="FF0000"/>
                  </a:solidFill>
                  <a:latin typeface="Times New Roman" panose="02020603050405020304" pitchFamily="2" charset="0"/>
                  <a:ea typeface="宋体" panose="02010600030101010101" pitchFamily="2" charset="-122"/>
                </a:rPr>
                <a:t>1</a:t>
              </a:r>
              <a:r>
                <a:rPr lang="en-US" altLang="zh-CN" sz="2800" i="1" dirty="0">
                  <a:solidFill>
                    <a:srgbClr val="FF0000"/>
                  </a:solidFill>
                  <a:latin typeface="Times New Roman" panose="02020603050405020304" pitchFamily="2" charset="0"/>
                  <a:ea typeface="宋体" panose="02010600030101010101" pitchFamily="2" charset="-122"/>
                </a:rPr>
                <a:t> </a:t>
              </a:r>
              <a:r>
                <a:rPr lang="en-US" altLang="zh-CN" sz="2800" dirty="0">
                  <a:solidFill>
                    <a:srgbClr val="FF0000"/>
                  </a:solidFill>
                  <a:latin typeface="Times New Roman" panose="02020603050405020304" pitchFamily="2" charset="0"/>
                  <a:ea typeface="宋体" panose="02010600030101010101" pitchFamily="2" charset="-122"/>
                </a:rPr>
                <a:t>+∠</a:t>
              </a:r>
              <a:r>
                <a:rPr lang="en-US" altLang="zh-CN" sz="2800" i="1" dirty="0">
                  <a:solidFill>
                    <a:srgbClr val="FF0000"/>
                  </a:solidFill>
                  <a:latin typeface="Times New Roman" panose="02020603050405020304" pitchFamily="2" charset="0"/>
                  <a:ea typeface="宋体" panose="02010600030101010101" pitchFamily="2" charset="-122"/>
                </a:rPr>
                <a:t>E</a:t>
              </a:r>
              <a:r>
                <a:rPr lang="en-US" altLang="zh-CN" sz="2800" baseline="-25000" dirty="0">
                  <a:solidFill>
                    <a:srgbClr val="FF0000"/>
                  </a:solidFill>
                  <a:latin typeface="Times New Roman" panose="02020603050405020304" pitchFamily="2" charset="0"/>
                  <a:ea typeface="宋体" panose="02010600030101010101" pitchFamily="2" charset="-122"/>
                </a:rPr>
                <a:t>2</a:t>
              </a:r>
              <a:r>
                <a:rPr lang="en-US" altLang="zh-CN" sz="2800" i="1" dirty="0">
                  <a:solidFill>
                    <a:srgbClr val="FF0000"/>
                  </a:solidFill>
                  <a:latin typeface="Times New Roman" panose="02020603050405020304" pitchFamily="2" charset="0"/>
                  <a:ea typeface="宋体" panose="02010600030101010101" pitchFamily="2" charset="-122"/>
                </a:rPr>
                <a:t> +…</a:t>
              </a:r>
              <a:r>
                <a:rPr lang="en-US" altLang="zh-CN" sz="2800" dirty="0">
                  <a:solidFill>
                    <a:srgbClr val="FF0000"/>
                  </a:solidFill>
                  <a:latin typeface="Times New Roman" panose="02020603050405020304" pitchFamily="2" charset="0"/>
                  <a:ea typeface="宋体" panose="02010600030101010101" pitchFamily="2" charset="-122"/>
                </a:rPr>
                <a:t>+ ∠</a:t>
              </a:r>
              <a:r>
                <a:rPr lang="en-US" altLang="zh-CN" sz="2800" i="1" dirty="0">
                  <a:solidFill>
                    <a:srgbClr val="FF0000"/>
                  </a:solidFill>
                  <a:latin typeface="Times New Roman" panose="02020603050405020304" pitchFamily="2" charset="0"/>
                  <a:ea typeface="宋体" panose="02010600030101010101" pitchFamily="2" charset="-122"/>
                </a:rPr>
                <a:t>E</a:t>
              </a:r>
              <a:r>
                <a:rPr lang="en-US" altLang="zh-CN" sz="2800" i="1" baseline="-25000" dirty="0">
                  <a:solidFill>
                    <a:srgbClr val="FF0000"/>
                  </a:solidFill>
                  <a:latin typeface="Times New Roman" panose="02020603050405020304" pitchFamily="2" charset="0"/>
                  <a:ea typeface="宋体" panose="02010600030101010101" pitchFamily="2" charset="-122"/>
                </a:rPr>
                <a:t>m</a:t>
              </a:r>
              <a:r>
                <a:rPr lang="en-US" altLang="zh-CN" sz="2800" dirty="0">
                  <a:solidFill>
                    <a:srgbClr val="FF0000"/>
                  </a:solidFill>
                  <a:latin typeface="Times New Roman" panose="02020603050405020304" pitchFamily="2" charset="0"/>
                  <a:ea typeface="宋体" panose="02010600030101010101" pitchFamily="2" charset="-122"/>
                </a:rPr>
                <a:t>+ ∠</a:t>
              </a:r>
              <a:r>
                <a:rPr lang="en-US" altLang="zh-CN" sz="2800" i="1" dirty="0">
                  <a:solidFill>
                    <a:srgbClr val="FF0000"/>
                  </a:solidFill>
                  <a:latin typeface="Times New Roman" panose="02020603050405020304" pitchFamily="2" charset="0"/>
                  <a:ea typeface="宋体" panose="02010600030101010101" pitchFamily="2" charset="-122"/>
                </a:rPr>
                <a:t>D</a:t>
              </a:r>
              <a:endPara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endParaRPr>
            </a:p>
            <a:p>
              <a:endPara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1539" name="圆角矩形 107565"/>
            <p:cNvSpPr/>
            <p:nvPr/>
          </p:nvSpPr>
          <p:spPr>
            <a:xfrm>
              <a:off x="70" y="0"/>
              <a:ext cx="5760" cy="952"/>
            </a:xfrm>
            <a:prstGeom prst="roundRect">
              <a:avLst>
                <a:gd name="adj" fmla="val 16667"/>
              </a:avLst>
            </a:prstGeom>
            <a:noFill/>
            <a:ln w="12700" cap="flat" cmpd="sng">
              <a:solidFill>
                <a:srgbClr val="0000FF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1540" name="矩形 107566"/>
            <p:cNvSpPr/>
            <p:nvPr/>
          </p:nvSpPr>
          <p:spPr>
            <a:xfrm>
              <a:off x="70" y="120"/>
              <a:ext cx="3525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zh-CN" altLang="en-US" sz="28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charset="-122"/>
                </a:rPr>
                <a:t>当左边有</a:t>
              </a:r>
              <a:r>
                <a:rPr lang="en-US" altLang="zh-CN" sz="2800" i="1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charset="-122"/>
                </a:rPr>
                <a:t>n</a:t>
              </a:r>
              <a:r>
                <a:rPr lang="zh-CN" altLang="en-US" sz="28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charset="-122"/>
                </a:rPr>
                <a:t>个角，右边有</a:t>
              </a:r>
              <a:r>
                <a:rPr lang="en-US" altLang="zh-CN" sz="2800" i="1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charset="-122"/>
                </a:rPr>
                <a:t>m</a:t>
              </a:r>
              <a:r>
                <a:rPr lang="zh-CN" altLang="en-US" sz="28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charset="-122"/>
                </a:rPr>
                <a:t>个角时：</a:t>
              </a:r>
              <a:endPara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endParaRPr>
            </a:p>
          </p:txBody>
        </p:sp>
      </p:grpSp>
      <p:sp>
        <p:nvSpPr>
          <p:cNvPr id="21541" name="文本占位符 112641"/>
          <p:cNvSpPr>
            <a:spLocks noGrp="1"/>
          </p:cNvSpPr>
          <p:nvPr/>
        </p:nvSpPr>
        <p:spPr>
          <a:xfrm>
            <a:off x="1797050" y="627063"/>
            <a:ext cx="8515350" cy="6350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eaLnBrk="0" hangingPunct="0">
              <a:spcBef>
                <a:spcPct val="50000"/>
              </a:spcBef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若左边有n个角，右边有m个角；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你能找到规律吗？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5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1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2530" name="Text Box 2"/>
          <p:cNvSpPr txBox="1"/>
          <p:nvPr/>
        </p:nvSpPr>
        <p:spPr>
          <a:xfrm>
            <a:off x="1849438" y="2246313"/>
            <a:ext cx="8442325" cy="112458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20000"/>
              </a:lnSpc>
            </a:pPr>
            <a:r>
              <a:rPr lang="zh-CN" altLang="en-US" sz="2800" dirty="0">
                <a:solidFill>
                  <a:srgbClr val="008080"/>
                </a:solidFill>
                <a:latin typeface="宋体" panose="02010600030101010101" pitchFamily="2" charset="-122"/>
                <a:ea typeface="黑体" panose="02010609060101010101" charset="-122"/>
              </a:rPr>
              <a:t>思考</a:t>
            </a:r>
            <a:r>
              <a:rPr lang="en-US" altLang="zh-CN" sz="2800" dirty="0">
                <a:solidFill>
                  <a:srgbClr val="008080"/>
                </a:solidFill>
                <a:latin typeface="宋体" panose="02010600030101010101" pitchFamily="2" charset="-122"/>
                <a:ea typeface="黑体" panose="02010609060101010101" charset="-122"/>
              </a:rPr>
              <a:t>:</a:t>
            </a:r>
            <a:r>
              <a:rPr lang="zh-CN" altLang="en-US" sz="2800" dirty="0">
                <a:latin typeface="宋体" panose="02010600030101010101" pitchFamily="2" charset="-122"/>
                <a:ea typeface="黑体" panose="02010609060101010101" charset="-122"/>
              </a:rPr>
              <a:t>在同一平面内，两条直线垂直于同一条直线，</a:t>
            </a:r>
            <a:endParaRPr lang="zh-CN" altLang="en-US" sz="2800" dirty="0">
              <a:latin typeface="宋体" panose="02010600030101010101" pitchFamily="2" charset="-122"/>
              <a:ea typeface="黑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dirty="0">
                <a:latin typeface="宋体" panose="02010600030101010101" pitchFamily="2" charset="-122"/>
                <a:ea typeface="黑体" panose="02010609060101010101" charset="-122"/>
              </a:rPr>
              <a:t>     这两条直线平行吗？为什么？</a:t>
            </a:r>
            <a:endParaRPr lang="zh-CN" altLang="en-US" sz="2800" u="sng" dirty="0">
              <a:latin typeface="宋体" panose="02010600030101010101" pitchFamily="2" charset="-122"/>
              <a:ea typeface="黑体" panose="02010609060101010101" charset="-122"/>
            </a:endParaRPr>
          </a:p>
        </p:txBody>
      </p:sp>
      <p:grpSp>
        <p:nvGrpSpPr>
          <p:cNvPr id="22531" name="组合 2"/>
          <p:cNvGrpSpPr/>
          <p:nvPr/>
        </p:nvGrpSpPr>
        <p:grpSpPr>
          <a:xfrm>
            <a:off x="7462838" y="3052763"/>
            <a:ext cx="2705100" cy="2289175"/>
            <a:chOff x="0" y="0"/>
            <a:chExt cx="4260" cy="3605"/>
          </a:xfrm>
        </p:grpSpPr>
        <p:sp>
          <p:nvSpPr>
            <p:cNvPr id="22532" name="Line 3"/>
            <p:cNvSpPr/>
            <p:nvPr/>
          </p:nvSpPr>
          <p:spPr>
            <a:xfrm>
              <a:off x="300" y="1925"/>
              <a:ext cx="3960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2533" name="Line 4"/>
            <p:cNvSpPr/>
            <p:nvPr/>
          </p:nvSpPr>
          <p:spPr>
            <a:xfrm>
              <a:off x="1740" y="485"/>
              <a:ext cx="0" cy="312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2534" name="Line 5"/>
            <p:cNvSpPr/>
            <p:nvPr/>
          </p:nvSpPr>
          <p:spPr>
            <a:xfrm>
              <a:off x="3180" y="485"/>
              <a:ext cx="0" cy="312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2535" name="Text Box 6"/>
            <p:cNvSpPr txBox="1"/>
            <p:nvPr/>
          </p:nvSpPr>
          <p:spPr>
            <a:xfrm>
              <a:off x="0" y="1272"/>
              <a:ext cx="528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2400" i="1" dirty="0">
                  <a:latin typeface="Times New Roman" panose="02020603050405020304" pitchFamily="2" charset="0"/>
                  <a:ea typeface="宋体" panose="02010600030101010101" pitchFamily="2" charset="-122"/>
                </a:rPr>
                <a:t>a</a:t>
              </a:r>
              <a:endParaRPr lang="en-US" altLang="zh-CN" sz="2400" i="1" dirty="0"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2536" name="Text Box 7"/>
            <p:cNvSpPr txBox="1"/>
            <p:nvPr/>
          </p:nvSpPr>
          <p:spPr>
            <a:xfrm>
              <a:off x="1325" y="0"/>
              <a:ext cx="528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2400" i="1" dirty="0">
                  <a:latin typeface="Times New Roman" panose="02020603050405020304" pitchFamily="2" charset="0"/>
                  <a:ea typeface="宋体" panose="02010600030101010101" pitchFamily="2" charset="-122"/>
                </a:rPr>
                <a:t>b</a:t>
              </a:r>
              <a:endParaRPr lang="en-US" altLang="zh-CN" sz="2400" i="1" dirty="0"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2537" name="Text Box 8"/>
            <p:cNvSpPr txBox="1"/>
            <p:nvPr/>
          </p:nvSpPr>
          <p:spPr>
            <a:xfrm>
              <a:off x="2677" y="0"/>
              <a:ext cx="501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2400" i="1" dirty="0">
                  <a:latin typeface="Times New Roman" panose="02020603050405020304" pitchFamily="2" charset="0"/>
                  <a:ea typeface="宋体" panose="02010600030101010101" pitchFamily="2" charset="-122"/>
                </a:rPr>
                <a:t>c</a:t>
              </a:r>
              <a:endParaRPr lang="en-US" altLang="zh-CN" sz="2400" i="1" dirty="0"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2538" name="Line 12"/>
            <p:cNvSpPr/>
            <p:nvPr/>
          </p:nvSpPr>
          <p:spPr>
            <a:xfrm>
              <a:off x="1745" y="1712"/>
              <a:ext cx="340" cy="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2539" name="Line 13"/>
            <p:cNvSpPr/>
            <p:nvPr/>
          </p:nvSpPr>
          <p:spPr>
            <a:xfrm>
              <a:off x="2085" y="1725"/>
              <a:ext cx="0" cy="227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2540" name="Line 14"/>
            <p:cNvSpPr/>
            <p:nvPr/>
          </p:nvSpPr>
          <p:spPr>
            <a:xfrm>
              <a:off x="3220" y="1685"/>
              <a:ext cx="225" cy="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2541" name="Line 15"/>
            <p:cNvSpPr/>
            <p:nvPr/>
          </p:nvSpPr>
          <p:spPr>
            <a:xfrm>
              <a:off x="3445" y="1692"/>
              <a:ext cx="0" cy="227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22542" name="组合 19"/>
          <p:cNvGrpSpPr/>
          <p:nvPr/>
        </p:nvGrpSpPr>
        <p:grpSpPr>
          <a:xfrm>
            <a:off x="2503488" y="4052888"/>
            <a:ext cx="3525202" cy="625475"/>
            <a:chOff x="0" y="0"/>
            <a:chExt cx="5549" cy="986"/>
          </a:xfrm>
        </p:grpSpPr>
        <p:sp>
          <p:nvSpPr>
            <p:cNvPr id="22543" name="文本框 15"/>
            <p:cNvSpPr txBox="1"/>
            <p:nvPr/>
          </p:nvSpPr>
          <p:spPr>
            <a:xfrm>
              <a:off x="0" y="10"/>
              <a:ext cx="2971" cy="92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3200" i="1" dirty="0">
                  <a:latin typeface="Times New Roman" panose="02020603050405020304" pitchFamily="2" charset="0"/>
                  <a:ea typeface="宋体" panose="02010600030101010101" pitchFamily="2" charset="-122"/>
                </a:rPr>
                <a:t>b</a:t>
              </a:r>
              <a:r>
                <a:rPr lang="en-US" altLang="zh-CN" sz="3200" dirty="0">
                  <a:latin typeface="Times New Roman" panose="02020603050405020304" pitchFamily="2" charset="0"/>
                  <a:ea typeface="宋体" panose="02010600030101010101" pitchFamily="2" charset="-122"/>
                </a:rPr>
                <a:t>⊥</a:t>
              </a:r>
              <a:r>
                <a:rPr lang="en-US" altLang="zh-CN" sz="3200" i="1" dirty="0">
                  <a:latin typeface="Times New Roman" panose="02020603050405020304" pitchFamily="2" charset="0"/>
                  <a:ea typeface="宋体" panose="02010600030101010101" pitchFamily="2" charset="-122"/>
                </a:rPr>
                <a:t>a</a:t>
              </a:r>
              <a:r>
                <a:rPr lang="en-US" altLang="zh-CN" sz="3200" dirty="0">
                  <a:latin typeface="Times New Roman" panose="02020603050405020304" pitchFamily="2" charset="0"/>
                  <a:ea typeface="宋体" panose="02010600030101010101" pitchFamily="2" charset="-122"/>
                </a:rPr>
                <a:t>,</a:t>
              </a:r>
              <a:r>
                <a:rPr lang="en-US" altLang="zh-CN" sz="3200" i="1" dirty="0">
                  <a:latin typeface="Times New Roman" panose="02020603050405020304" pitchFamily="2" charset="0"/>
                  <a:ea typeface="宋体" panose="02010600030101010101" pitchFamily="2" charset="-122"/>
                </a:rPr>
                <a:t>c</a:t>
              </a:r>
              <a:r>
                <a:rPr lang="en-US" altLang="zh-CN" sz="3200" dirty="0">
                  <a:latin typeface="Times New Roman" panose="02020603050405020304" pitchFamily="2" charset="0"/>
                  <a:ea typeface="宋体" panose="02010600030101010101" pitchFamily="2" charset="-122"/>
                </a:rPr>
                <a:t>⊥</a:t>
              </a:r>
              <a:r>
                <a:rPr lang="en-US" altLang="zh-CN" sz="3200" i="1" dirty="0">
                  <a:latin typeface="Times New Roman" panose="02020603050405020304" pitchFamily="2" charset="0"/>
                  <a:ea typeface="宋体" panose="02010600030101010101" pitchFamily="2" charset="-122"/>
                </a:rPr>
                <a:t>a</a:t>
              </a:r>
              <a:endParaRPr lang="zh-CN" altLang="en-US" sz="32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graphicFrame>
          <p:nvGraphicFramePr>
            <p:cNvPr id="22544" name="对象 22543">
              <a:hlinkClick r:id="" action="ppaction://ole?verb="/>
            </p:cNvPr>
            <p:cNvGraphicFramePr>
              <a:graphicFrameLocks noChangeAspect="1"/>
            </p:cNvGraphicFramePr>
            <p:nvPr/>
          </p:nvGraphicFramePr>
          <p:xfrm>
            <a:off x="2974" y="0"/>
            <a:ext cx="1232" cy="98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77" name="" r:id="rId1" imgW="190500" imgH="152400" progId="Equation.DSMT4">
                    <p:embed/>
                  </p:oleObj>
                </mc:Choice>
                <mc:Fallback>
                  <p:oleObj name="" r:id="rId1" imgW="190500" imgH="152400" progId="Equation.DSMT4">
                    <p:embed/>
                    <p:pic>
                      <p:nvPicPr>
                        <p:cNvPr id="0" name="图片 3076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2974" y="0"/>
                          <a:ext cx="1232" cy="986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2545" name="文本框 17"/>
            <p:cNvSpPr txBox="1"/>
            <p:nvPr/>
          </p:nvSpPr>
          <p:spPr>
            <a:xfrm>
              <a:off x="4018" y="10"/>
              <a:ext cx="1531" cy="92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3200" i="1" dirty="0">
                  <a:latin typeface="Times New Roman" panose="02020603050405020304" pitchFamily="2" charset="0"/>
                  <a:ea typeface="宋体" panose="02010600030101010101" pitchFamily="2" charset="-122"/>
                </a:rPr>
                <a:t>b∥c</a:t>
              </a:r>
              <a:endParaRPr lang="en-US" altLang="zh-CN" sz="3200" i="1" dirty="0"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22546" name="文本框 18"/>
          <p:cNvSpPr txBox="1"/>
          <p:nvPr/>
        </p:nvSpPr>
        <p:spPr>
          <a:xfrm>
            <a:off x="4387850" y="3848100"/>
            <a:ext cx="944880" cy="101473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60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？</a:t>
            </a:r>
            <a:endParaRPr lang="zh-CN" altLang="en-US" sz="60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22547" name="圆角矩形 31"/>
          <p:cNvSpPr/>
          <p:nvPr/>
        </p:nvSpPr>
        <p:spPr>
          <a:xfrm>
            <a:off x="1979613" y="1104900"/>
            <a:ext cx="1736725" cy="588963"/>
          </a:xfrm>
          <a:prstGeom prst="roundRect">
            <a:avLst>
              <a:gd name="adj" fmla="val 16667"/>
            </a:avLst>
          </a:prstGeom>
          <a:solidFill>
            <a:srgbClr val="FFFFD9"/>
          </a:solidFill>
          <a:ln w="25400" cap="flat" cmpd="sng">
            <a:solidFill>
              <a:srgbClr val="0099FF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pPr algn="ctr"/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合作探究</a:t>
            </a:r>
            <a:endParaRPr lang="zh-CN" altLang="en-US" sz="2800" b="1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2548" name="Text Box 16"/>
          <p:cNvSpPr txBox="1"/>
          <p:nvPr/>
        </p:nvSpPr>
        <p:spPr>
          <a:xfrm>
            <a:off x="2095500" y="5432425"/>
            <a:ext cx="6761480" cy="62992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lnSpc>
                <a:spcPct val="125000"/>
              </a:lnSpc>
            </a:pPr>
            <a:r>
              <a:rPr lang="zh-CN" altLang="en-US" sz="2800" dirty="0">
                <a:solidFill>
                  <a:srgbClr val="F8081F"/>
                </a:solidFill>
                <a:latin typeface="黑体" panose="02010609060101010101" charset="-122"/>
                <a:ea typeface="黑体" panose="02010609060101010101" charset="-122"/>
              </a:rPr>
              <a:t>猜想：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垂直于同一条直线的两条直线平行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.</a:t>
            </a:r>
            <a:endParaRPr lang="en-US" altLang="zh-CN" sz="2800" dirty="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225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8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4" dur="500"/>
                                        <p:tgtEl>
                                          <p:spTgt spid="22548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/>
      <p:bldP spid="22546" grpId="0"/>
      <p:bldP spid="22548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3554" name="Text Box 2"/>
          <p:cNvSpPr txBox="1"/>
          <p:nvPr/>
        </p:nvSpPr>
        <p:spPr>
          <a:xfrm>
            <a:off x="1847850" y="1308100"/>
            <a:ext cx="7056438" cy="5651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10000"/>
              </a:lnSpc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在同一平面内，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b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⊥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a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,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c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⊥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a</a:t>
            </a:r>
            <a:r>
              <a:rPr lang="zh-CN" altLang="en-US" sz="2800" i="1" dirty="0">
                <a:latin typeface="Times New Roman" panose="02020603050405020304" pitchFamily="2" charset="0"/>
                <a:ea typeface="黑体" panose="02010609060101010101" charset="-122"/>
              </a:rPr>
              <a:t>，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试说明：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b∥c.</a:t>
            </a:r>
            <a:endParaRPr lang="en-US" altLang="zh-CN" sz="2800" i="1" u="sng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23555" name="Line 4"/>
          <p:cNvSpPr/>
          <p:nvPr/>
        </p:nvSpPr>
        <p:spPr>
          <a:xfrm>
            <a:off x="7777163" y="4224338"/>
            <a:ext cx="2514600" cy="0"/>
          </a:xfrm>
          <a:prstGeom prst="line">
            <a:avLst/>
          </a:prstGeom>
          <a:ln w="50800" cap="flat" cmpd="sng">
            <a:solidFill>
              <a:srgbClr val="0000FF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23556" name="Line 5"/>
          <p:cNvSpPr/>
          <p:nvPr/>
        </p:nvSpPr>
        <p:spPr>
          <a:xfrm>
            <a:off x="8691563" y="3309938"/>
            <a:ext cx="0" cy="1981200"/>
          </a:xfrm>
          <a:prstGeom prst="line">
            <a:avLst/>
          </a:prstGeom>
          <a:ln w="50800" cap="flat" cmpd="sng">
            <a:solidFill>
              <a:srgbClr val="0000FF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23557" name="Line 6"/>
          <p:cNvSpPr/>
          <p:nvPr/>
        </p:nvSpPr>
        <p:spPr>
          <a:xfrm>
            <a:off x="9605963" y="3309938"/>
            <a:ext cx="0" cy="1981200"/>
          </a:xfrm>
          <a:prstGeom prst="line">
            <a:avLst/>
          </a:prstGeom>
          <a:ln w="50800" cap="flat" cmpd="sng">
            <a:solidFill>
              <a:srgbClr val="0000FF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23558" name="Text Box 7"/>
          <p:cNvSpPr txBox="1"/>
          <p:nvPr/>
        </p:nvSpPr>
        <p:spPr>
          <a:xfrm>
            <a:off x="7319963" y="3827463"/>
            <a:ext cx="436880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4000" b="1" i="1" dirty="0">
                <a:solidFill>
                  <a:srgbClr val="0000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a</a:t>
            </a:r>
            <a:endParaRPr lang="en-US" altLang="zh-CN" sz="4000" b="1" i="1" dirty="0">
              <a:solidFill>
                <a:srgbClr val="0000FF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23559" name="Text Box 8"/>
          <p:cNvSpPr txBox="1"/>
          <p:nvPr/>
        </p:nvSpPr>
        <p:spPr>
          <a:xfrm>
            <a:off x="8224838" y="2913063"/>
            <a:ext cx="436880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4000" b="1" i="1" dirty="0">
                <a:solidFill>
                  <a:srgbClr val="0000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b</a:t>
            </a:r>
            <a:endParaRPr lang="en-US" altLang="zh-CN" sz="4000" b="1" i="1" dirty="0">
              <a:solidFill>
                <a:srgbClr val="0000FF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23560" name="Text Box 9"/>
          <p:cNvSpPr txBox="1"/>
          <p:nvPr/>
        </p:nvSpPr>
        <p:spPr>
          <a:xfrm>
            <a:off x="9605963" y="2852738"/>
            <a:ext cx="408305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4000" b="1" i="1" dirty="0">
                <a:solidFill>
                  <a:srgbClr val="0000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c</a:t>
            </a:r>
            <a:endParaRPr lang="en-US" altLang="zh-CN" sz="4000" b="1" i="1" dirty="0">
              <a:solidFill>
                <a:srgbClr val="0000FF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23561" name="Text Box 12"/>
          <p:cNvSpPr txBox="1"/>
          <p:nvPr/>
        </p:nvSpPr>
        <p:spPr>
          <a:xfrm>
            <a:off x="8759825" y="3579813"/>
            <a:ext cx="41148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1</a:t>
            </a:r>
            <a:endParaRPr lang="en-US" altLang="zh-CN" sz="3600" b="1" dirty="0">
              <a:solidFill>
                <a:srgbClr val="FF00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23562" name="Text Box 13"/>
          <p:cNvSpPr txBox="1"/>
          <p:nvPr/>
        </p:nvSpPr>
        <p:spPr>
          <a:xfrm>
            <a:off x="9912350" y="3573463"/>
            <a:ext cx="360363" cy="64516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2</a:t>
            </a:r>
            <a:endParaRPr lang="en-US" altLang="zh-CN" sz="3600" b="1" dirty="0">
              <a:solidFill>
                <a:srgbClr val="FF00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23563" name="Text Box 16"/>
          <p:cNvSpPr txBox="1"/>
          <p:nvPr/>
        </p:nvSpPr>
        <p:spPr>
          <a:xfrm>
            <a:off x="1992313" y="2797175"/>
            <a:ext cx="471805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/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charset="-122"/>
              </a:rPr>
              <a:t>∵</a:t>
            </a:r>
            <a:r>
              <a:rPr lang="en-US" altLang="zh-CN" sz="2800" i="1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charset="-122"/>
              </a:rPr>
              <a:t>b</a:t>
            </a:r>
            <a:r>
              <a:rPr lang="en-US" altLang="zh-CN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charset="-122"/>
              </a:rPr>
              <a:t>⊥</a:t>
            </a:r>
            <a:r>
              <a:rPr lang="en-US" altLang="zh-CN" sz="2800" i="1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charset="-122"/>
              </a:rPr>
              <a:t>a </a:t>
            </a:r>
            <a:r>
              <a:rPr lang="zh-CN" altLang="en-US" sz="2800" i="1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charset="-122"/>
              </a:rPr>
              <a:t>，</a:t>
            </a:r>
            <a:r>
              <a:rPr lang="en-US" altLang="zh-CN" sz="2800" i="1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charset="-122"/>
              </a:rPr>
              <a:t>c</a:t>
            </a:r>
            <a:r>
              <a:rPr lang="en-US" altLang="zh-CN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charset="-122"/>
              </a:rPr>
              <a:t> ⊥</a:t>
            </a:r>
            <a:r>
              <a:rPr lang="en-US" altLang="zh-CN" sz="2800" i="1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charset="-122"/>
              </a:rPr>
              <a:t>a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 </a:t>
            </a:r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charset="-122"/>
              </a:rPr>
              <a:t>（已知）</a:t>
            </a:r>
            <a:endParaRPr lang="zh-CN" altLang="en-US" sz="2800" dirty="0">
              <a:solidFill>
                <a:srgbClr val="0000FF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23564" name="Text Box 19"/>
          <p:cNvSpPr txBox="1"/>
          <p:nvPr/>
        </p:nvSpPr>
        <p:spPr>
          <a:xfrm>
            <a:off x="1992313" y="4529138"/>
            <a:ext cx="2122487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/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charset="-122"/>
              </a:rPr>
              <a:t>∴</a:t>
            </a:r>
            <a:r>
              <a:rPr lang="en-US" altLang="zh-CN" sz="2800" i="1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charset="-122"/>
              </a:rPr>
              <a:t>b</a:t>
            </a:r>
            <a:r>
              <a:rPr lang="en-US" altLang="zh-CN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charset="-122"/>
              </a:rPr>
              <a:t>∥</a:t>
            </a:r>
            <a:r>
              <a:rPr lang="en-US" altLang="zh-CN" sz="2800" i="1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charset="-122"/>
              </a:rPr>
              <a:t>c</a:t>
            </a:r>
            <a:endParaRPr lang="en-US" altLang="zh-CN" sz="2800" dirty="0">
              <a:solidFill>
                <a:srgbClr val="0000FF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23565" name="Text Box 20"/>
          <p:cNvSpPr txBox="1"/>
          <p:nvPr/>
        </p:nvSpPr>
        <p:spPr>
          <a:xfrm>
            <a:off x="2495550" y="5108575"/>
            <a:ext cx="4824413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>
              <a:spcBef>
                <a:spcPct val="50000"/>
              </a:spcBef>
            </a:pPr>
            <a:r>
              <a:rPr lang="en-US" altLang="zh-CN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charset="-122"/>
              </a:rPr>
              <a:t>(</a:t>
            </a:r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charset="-122"/>
              </a:rPr>
              <a:t>同位角相等，两直线平行</a:t>
            </a:r>
            <a:r>
              <a:rPr lang="en-US" altLang="zh-CN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charset="-122"/>
              </a:rPr>
              <a:t>)</a:t>
            </a:r>
            <a:endParaRPr lang="en-US" altLang="zh-CN" sz="2800" dirty="0">
              <a:solidFill>
                <a:srgbClr val="0000FF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23566" name="Text Box 24"/>
          <p:cNvSpPr txBox="1"/>
          <p:nvPr/>
        </p:nvSpPr>
        <p:spPr>
          <a:xfrm>
            <a:off x="1992313" y="3425825"/>
            <a:ext cx="3744912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/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charset="-122"/>
              </a:rPr>
              <a:t>∴</a:t>
            </a:r>
            <a:r>
              <a:rPr lang="en-US" altLang="zh-CN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charset="-122"/>
              </a:rPr>
              <a:t>∠1= ∠2 = </a:t>
            </a:r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charset="-122"/>
              </a:rPr>
              <a:t>90°</a:t>
            </a:r>
            <a:r>
              <a:rPr lang="en-US" altLang="zh-CN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charset="-122"/>
              </a:rPr>
              <a:t> </a:t>
            </a:r>
            <a:endParaRPr lang="en-US" altLang="zh-CN" sz="2800" dirty="0">
              <a:solidFill>
                <a:srgbClr val="0000FF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23567" name="Text Box 25"/>
          <p:cNvSpPr txBox="1"/>
          <p:nvPr/>
        </p:nvSpPr>
        <p:spPr>
          <a:xfrm>
            <a:off x="2533650" y="4005263"/>
            <a:ext cx="295275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>
              <a:spcBef>
                <a:spcPct val="50000"/>
              </a:spcBef>
            </a:pPr>
            <a:r>
              <a:rPr lang="en-US" altLang="zh-CN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charset="-122"/>
              </a:rPr>
              <a:t>(</a:t>
            </a:r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charset="-122"/>
              </a:rPr>
              <a:t>垂直的定义</a:t>
            </a:r>
            <a:r>
              <a:rPr lang="en-US" altLang="zh-CN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charset="-122"/>
              </a:rPr>
              <a:t>)</a:t>
            </a:r>
            <a:endParaRPr lang="en-US" altLang="zh-CN" sz="2800" dirty="0">
              <a:solidFill>
                <a:srgbClr val="0000FF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23568" name="Text Box 29"/>
          <p:cNvSpPr txBox="1"/>
          <p:nvPr/>
        </p:nvSpPr>
        <p:spPr>
          <a:xfrm>
            <a:off x="1909763" y="2020888"/>
            <a:ext cx="258127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eaLnBrk="0" hangingPunct="0"/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解法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1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：如图，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grpSp>
        <p:nvGrpSpPr>
          <p:cNvPr id="23569" name="Group 28"/>
          <p:cNvGrpSpPr/>
          <p:nvPr/>
        </p:nvGrpSpPr>
        <p:grpSpPr>
          <a:xfrm>
            <a:off x="8688388" y="4005263"/>
            <a:ext cx="215900" cy="215900"/>
            <a:chOff x="0" y="0"/>
            <a:chExt cx="136" cy="136"/>
          </a:xfrm>
        </p:grpSpPr>
        <p:sp>
          <p:nvSpPr>
            <p:cNvPr id="23570" name="Line 29"/>
            <p:cNvSpPr/>
            <p:nvPr/>
          </p:nvSpPr>
          <p:spPr>
            <a:xfrm>
              <a:off x="0" y="0"/>
              <a:ext cx="136" cy="0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23571" name="Line 30"/>
            <p:cNvSpPr/>
            <p:nvPr/>
          </p:nvSpPr>
          <p:spPr>
            <a:xfrm>
              <a:off x="136" y="0"/>
              <a:ext cx="0" cy="136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bevel/>
              <a:headEnd type="none" w="med" len="med"/>
              <a:tailEnd type="none" w="med" len="med"/>
            </a:ln>
          </p:spPr>
        </p:sp>
      </p:grpSp>
      <p:grpSp>
        <p:nvGrpSpPr>
          <p:cNvPr id="23572" name="Group 28"/>
          <p:cNvGrpSpPr/>
          <p:nvPr/>
        </p:nvGrpSpPr>
        <p:grpSpPr>
          <a:xfrm>
            <a:off x="9625013" y="4005263"/>
            <a:ext cx="215900" cy="215900"/>
            <a:chOff x="0" y="0"/>
            <a:chExt cx="136" cy="136"/>
          </a:xfrm>
        </p:grpSpPr>
        <p:sp>
          <p:nvSpPr>
            <p:cNvPr id="23573" name="Line 29"/>
            <p:cNvSpPr/>
            <p:nvPr/>
          </p:nvSpPr>
          <p:spPr>
            <a:xfrm>
              <a:off x="0" y="0"/>
              <a:ext cx="136" cy="0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23574" name="Line 30"/>
            <p:cNvSpPr/>
            <p:nvPr/>
          </p:nvSpPr>
          <p:spPr>
            <a:xfrm>
              <a:off x="136" y="0"/>
              <a:ext cx="0" cy="136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bevel/>
              <a:headEnd type="none" w="med" len="med"/>
              <a:tailEnd type="none" w="med" len="med"/>
            </a:ln>
          </p:spPr>
        </p:sp>
      </p:grpSp>
      <p:sp>
        <p:nvSpPr>
          <p:cNvPr id="23575" name="圆角矩形 31"/>
          <p:cNvSpPr/>
          <p:nvPr/>
        </p:nvSpPr>
        <p:spPr>
          <a:xfrm>
            <a:off x="1909763" y="571500"/>
            <a:ext cx="1738312" cy="588963"/>
          </a:xfrm>
          <a:prstGeom prst="roundRect">
            <a:avLst>
              <a:gd name="adj" fmla="val 16667"/>
            </a:avLst>
          </a:prstGeom>
          <a:solidFill>
            <a:srgbClr val="FFFFD9"/>
          </a:solidFill>
          <a:ln w="25400" cap="flat" cmpd="sng">
            <a:solidFill>
              <a:srgbClr val="0099FF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pPr algn="ctr"/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验证猜想</a:t>
            </a:r>
            <a:endParaRPr lang="zh-CN" altLang="en-US" sz="2800" b="1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ransition spd="slow">
    <p:push dir="u"/>
    <p:sndAc>
      <p:stSnd>
        <p:snd r:embed="rId1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356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356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356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35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35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35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35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utton18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0"/>
                                        <p:tgtEl>
                                          <p:spTgt spid="2356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0"/>
                                        <p:tgtEl>
                                          <p:spTgt spid="2356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0"/>
                                        <p:tgtEl>
                                          <p:spTgt spid="2356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0"/>
                                        <p:tgtEl>
                                          <p:spTgt spid="2356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0"/>
                                        <p:tgtEl>
                                          <p:spTgt spid="2356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63" grpId="0"/>
      <p:bldP spid="23564" grpId="0"/>
      <p:bldP spid="23565" grpId="0"/>
      <p:bldP spid="23566" grpId="0"/>
      <p:bldP spid="23567" grpId="0"/>
      <p:bldP spid="2356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4578" name="Text Box 3"/>
          <p:cNvSpPr txBox="1"/>
          <p:nvPr/>
        </p:nvSpPr>
        <p:spPr>
          <a:xfrm>
            <a:off x="2044700" y="2633663"/>
            <a:ext cx="5398770" cy="203009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charset="-122"/>
              </a:rPr>
              <a:t>∵ </a:t>
            </a:r>
            <a:r>
              <a:rPr lang="en-US" altLang="zh-CN" sz="2800" b="1" i="1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charset="-122"/>
              </a:rPr>
              <a:t>b</a:t>
            </a: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charset="-122"/>
              </a:rPr>
              <a:t>⊥</a:t>
            </a:r>
            <a:r>
              <a:rPr lang="en-US" altLang="zh-CN" sz="2800" b="1" i="1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charset="-122"/>
              </a:rPr>
              <a:t>a</a:t>
            </a: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charset="-122"/>
              </a:rPr>
              <a:t>,</a:t>
            </a:r>
            <a:r>
              <a:rPr lang="en-US" altLang="zh-CN" sz="2800" b="1" i="1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charset="-122"/>
              </a:rPr>
              <a:t>c</a:t>
            </a: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charset="-122"/>
              </a:rPr>
              <a:t>⊥</a:t>
            </a:r>
            <a:r>
              <a:rPr lang="en-US" altLang="zh-CN" sz="2800" b="1" i="1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charset="-122"/>
              </a:rPr>
              <a:t>a</a:t>
            </a: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charset="-122"/>
              </a:rPr>
              <a:t>(</a:t>
            </a: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charset="-122"/>
              </a:rPr>
              <a:t>已知</a:t>
            </a: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charset="-122"/>
              </a:rPr>
              <a:t>)</a:t>
            </a:r>
            <a:endParaRPr lang="en-US" altLang="zh-CN" sz="2800" b="1" dirty="0">
              <a:solidFill>
                <a:srgbClr val="0000FF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charset="-122"/>
              </a:rPr>
              <a:t>∴∠1=∠2=90°(</a:t>
            </a: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charset="-122"/>
              </a:rPr>
              <a:t>垂直定义</a:t>
            </a: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charset="-122"/>
              </a:rPr>
              <a:t>)</a:t>
            </a:r>
            <a:endParaRPr lang="en-US" altLang="zh-CN" sz="2800" b="1" dirty="0">
              <a:solidFill>
                <a:srgbClr val="0000FF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charset="-122"/>
              </a:rPr>
              <a:t>∴</a:t>
            </a:r>
            <a:r>
              <a:rPr lang="en-US" altLang="zh-CN" sz="2800" b="1" i="1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charset="-122"/>
              </a:rPr>
              <a:t>b</a:t>
            </a: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charset="-122"/>
              </a:rPr>
              <a:t>∥</a:t>
            </a:r>
            <a:r>
              <a:rPr lang="en-US" altLang="zh-CN" sz="2800" b="1" i="1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charset="-122"/>
              </a:rPr>
              <a:t>c</a:t>
            </a: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charset="-122"/>
              </a:rPr>
              <a:t>(</a:t>
            </a: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charset="-122"/>
              </a:rPr>
              <a:t>内错角相等，两直线平行</a:t>
            </a: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charset="-122"/>
              </a:rPr>
              <a:t>)</a:t>
            </a:r>
            <a:endParaRPr lang="en-US" altLang="zh-CN" sz="2800" b="1" dirty="0">
              <a:solidFill>
                <a:srgbClr val="0000FF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24579" name="Line 4"/>
          <p:cNvSpPr/>
          <p:nvPr/>
        </p:nvSpPr>
        <p:spPr>
          <a:xfrm>
            <a:off x="7797800" y="3303588"/>
            <a:ext cx="2514600" cy="0"/>
          </a:xfrm>
          <a:prstGeom prst="line">
            <a:avLst/>
          </a:prstGeom>
          <a:ln w="57150" cap="flat" cmpd="sng">
            <a:solidFill>
              <a:srgbClr val="0000FF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24580" name="Line 5"/>
          <p:cNvSpPr/>
          <p:nvPr/>
        </p:nvSpPr>
        <p:spPr>
          <a:xfrm>
            <a:off x="8712200" y="2389188"/>
            <a:ext cx="0" cy="1981200"/>
          </a:xfrm>
          <a:prstGeom prst="line">
            <a:avLst/>
          </a:prstGeom>
          <a:ln w="57150" cap="flat" cmpd="sng">
            <a:solidFill>
              <a:srgbClr val="0000FF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24581" name="Line 6"/>
          <p:cNvSpPr/>
          <p:nvPr/>
        </p:nvSpPr>
        <p:spPr>
          <a:xfrm>
            <a:off x="9626600" y="2389188"/>
            <a:ext cx="0" cy="1981200"/>
          </a:xfrm>
          <a:prstGeom prst="line">
            <a:avLst/>
          </a:prstGeom>
          <a:ln w="57150" cap="flat" cmpd="sng">
            <a:solidFill>
              <a:srgbClr val="0000FF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24582" name="Text Box 7"/>
          <p:cNvSpPr txBox="1"/>
          <p:nvPr/>
        </p:nvSpPr>
        <p:spPr>
          <a:xfrm>
            <a:off x="7326313" y="2906713"/>
            <a:ext cx="436880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4000" b="1" i="1" dirty="0">
                <a:solidFill>
                  <a:srgbClr val="0000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a</a:t>
            </a:r>
            <a:endParaRPr lang="en-US" altLang="zh-CN" sz="4000" b="1" i="1" dirty="0">
              <a:solidFill>
                <a:srgbClr val="0000FF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24583" name="Text Box 8"/>
          <p:cNvSpPr txBox="1"/>
          <p:nvPr/>
        </p:nvSpPr>
        <p:spPr>
          <a:xfrm>
            <a:off x="8245475" y="1992313"/>
            <a:ext cx="436880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4000" b="1" i="1" dirty="0">
                <a:solidFill>
                  <a:srgbClr val="0000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b</a:t>
            </a:r>
            <a:endParaRPr lang="en-US" altLang="zh-CN" sz="4000" b="1" i="1" dirty="0">
              <a:solidFill>
                <a:srgbClr val="0000FF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24584" name="Text Box 9"/>
          <p:cNvSpPr txBox="1"/>
          <p:nvPr/>
        </p:nvSpPr>
        <p:spPr>
          <a:xfrm>
            <a:off x="9626600" y="1931988"/>
            <a:ext cx="408305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4000" b="1" i="1" dirty="0">
                <a:solidFill>
                  <a:srgbClr val="0000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c</a:t>
            </a:r>
            <a:endParaRPr lang="en-US" altLang="zh-CN" sz="4000" b="1" i="1" dirty="0">
              <a:solidFill>
                <a:srgbClr val="0000FF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24585" name="Text Box 12"/>
          <p:cNvSpPr txBox="1"/>
          <p:nvPr/>
        </p:nvSpPr>
        <p:spPr>
          <a:xfrm>
            <a:off x="8858250" y="2570163"/>
            <a:ext cx="431800" cy="64516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3600" b="1" dirty="0">
                <a:solidFill>
                  <a:srgbClr val="0000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1</a:t>
            </a:r>
            <a:endParaRPr lang="en-US" altLang="zh-CN" sz="3600" b="1" dirty="0">
              <a:solidFill>
                <a:srgbClr val="0000FF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24586" name="Text Box 13"/>
          <p:cNvSpPr txBox="1"/>
          <p:nvPr/>
        </p:nvSpPr>
        <p:spPr>
          <a:xfrm>
            <a:off x="9145588" y="3362325"/>
            <a:ext cx="412750" cy="64516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3600" b="1" dirty="0">
                <a:solidFill>
                  <a:srgbClr val="0000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2</a:t>
            </a:r>
            <a:endParaRPr lang="en-US" altLang="zh-CN" sz="3600" b="1" dirty="0">
              <a:solidFill>
                <a:srgbClr val="0000FF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24587" name="Text Box 29"/>
          <p:cNvSpPr txBox="1"/>
          <p:nvPr/>
        </p:nvSpPr>
        <p:spPr>
          <a:xfrm>
            <a:off x="1944688" y="1992313"/>
            <a:ext cx="277177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eaLnBrk="0" hangingPunct="0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解法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2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：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如图，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grpSp>
        <p:nvGrpSpPr>
          <p:cNvPr id="24588" name="Group 28"/>
          <p:cNvGrpSpPr/>
          <p:nvPr/>
        </p:nvGrpSpPr>
        <p:grpSpPr>
          <a:xfrm>
            <a:off x="8713788" y="3073400"/>
            <a:ext cx="215900" cy="215900"/>
            <a:chOff x="0" y="0"/>
            <a:chExt cx="136" cy="136"/>
          </a:xfrm>
        </p:grpSpPr>
        <p:sp>
          <p:nvSpPr>
            <p:cNvPr id="24589" name="Line 29"/>
            <p:cNvSpPr/>
            <p:nvPr/>
          </p:nvSpPr>
          <p:spPr>
            <a:xfrm>
              <a:off x="0" y="0"/>
              <a:ext cx="136" cy="0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24590" name="Line 30"/>
            <p:cNvSpPr/>
            <p:nvPr/>
          </p:nvSpPr>
          <p:spPr>
            <a:xfrm>
              <a:off x="136" y="0"/>
              <a:ext cx="0" cy="136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bevel/>
              <a:headEnd type="none" w="med" len="med"/>
              <a:tailEnd type="none" w="med" len="med"/>
            </a:ln>
          </p:spPr>
        </p:sp>
      </p:grpSp>
      <p:grpSp>
        <p:nvGrpSpPr>
          <p:cNvPr id="24591" name="组合 33813"/>
          <p:cNvGrpSpPr/>
          <p:nvPr/>
        </p:nvGrpSpPr>
        <p:grpSpPr>
          <a:xfrm>
            <a:off x="9290050" y="3217863"/>
            <a:ext cx="481013" cy="452437"/>
            <a:chOff x="0" y="0"/>
            <a:chExt cx="661" cy="621"/>
          </a:xfrm>
        </p:grpSpPr>
        <p:sp>
          <p:nvSpPr>
            <p:cNvPr id="24592" name="矩形 33814"/>
            <p:cNvSpPr>
              <a:spLocks noChangeAspect="1"/>
            </p:cNvSpPr>
            <p:nvPr/>
          </p:nvSpPr>
          <p:spPr>
            <a:xfrm>
              <a:off x="0" y="0"/>
              <a:ext cx="661" cy="62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4593" name="Line 29"/>
            <p:cNvSpPr/>
            <p:nvPr/>
          </p:nvSpPr>
          <p:spPr>
            <a:xfrm rot="16200000">
              <a:off x="28" y="302"/>
              <a:ext cx="296" cy="1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24594" name="Line 30"/>
            <p:cNvSpPr/>
            <p:nvPr/>
          </p:nvSpPr>
          <p:spPr>
            <a:xfrm rot="16200000">
              <a:off x="324" y="305"/>
              <a:ext cx="1" cy="295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bevel/>
              <a:headEnd type="none" w="med" len="med"/>
              <a:tailEnd type="none" w="med" len="med"/>
            </a:ln>
          </p:spPr>
        </p:sp>
      </p:grpSp>
      <p:sp>
        <p:nvSpPr>
          <p:cNvPr id="24595" name="Text Box 2"/>
          <p:cNvSpPr txBox="1"/>
          <p:nvPr/>
        </p:nvSpPr>
        <p:spPr>
          <a:xfrm>
            <a:off x="1944688" y="977900"/>
            <a:ext cx="7056437" cy="5651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10000"/>
              </a:lnSpc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在同一平面内，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b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⊥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a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c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⊥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a</a:t>
            </a:r>
            <a:r>
              <a:rPr lang="zh-CN" altLang="en-US" sz="2800" i="1" dirty="0"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，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试说明：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b∥c.</a:t>
            </a:r>
            <a:endParaRPr lang="en-US" altLang="zh-CN" sz="2800" i="1" u="sng" dirty="0">
              <a:latin typeface="Times New Roman" panose="02020603050405020304" pitchFamily="2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push dir="u"/>
    <p:sndAc>
      <p:stSnd>
        <p:snd r:embed="rId1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4578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4578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charRg st="14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4578">
                                            <p:txEl>
                                              <p:charRg st="14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4578">
                                            <p:txEl>
                                              <p:charRg st="14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charRg st="31" end="4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4578">
                                            <p:txEl>
                                              <p:charRg st="31" end="4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4578">
                                            <p:txEl>
                                              <p:charRg st="31" end="4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8" grpId="0" uiExpand="1" build="p"/>
      <p:bldP spid="24587" grpId="0"/>
      <p:bldP spid="24578" grpId="1" bldLvl="0" uiExpand="1" build="allAtOnce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5602" name="Text Box 3"/>
          <p:cNvSpPr txBox="1"/>
          <p:nvPr/>
        </p:nvSpPr>
        <p:spPr>
          <a:xfrm>
            <a:off x="2020888" y="2211388"/>
            <a:ext cx="5756275" cy="224536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lnSpc>
                <a:spcPct val="125000"/>
              </a:lnSpc>
            </a:pP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charset="-122"/>
              </a:rPr>
              <a:t>∵ </a:t>
            </a:r>
            <a:r>
              <a:rPr lang="en-US" altLang="zh-CN" sz="2800" b="1" i="1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charset="-122"/>
              </a:rPr>
              <a:t>b</a:t>
            </a: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charset="-122"/>
              </a:rPr>
              <a:t>⊥</a:t>
            </a:r>
            <a:r>
              <a:rPr lang="en-US" altLang="zh-CN" sz="2800" b="1" i="1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charset="-122"/>
              </a:rPr>
              <a:t>a</a:t>
            </a: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charset="-122"/>
              </a:rPr>
              <a:t>,</a:t>
            </a:r>
            <a:r>
              <a:rPr lang="en-US" altLang="zh-CN" sz="2800" b="1" i="1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charset="-122"/>
              </a:rPr>
              <a:t>c</a:t>
            </a: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charset="-122"/>
              </a:rPr>
              <a:t>⊥</a:t>
            </a:r>
            <a:r>
              <a:rPr lang="en-US" altLang="zh-CN" sz="2800" b="1" i="1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charset="-122"/>
              </a:rPr>
              <a:t>a</a:t>
            </a: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charset="-122"/>
              </a:rPr>
              <a:t>(</a:t>
            </a: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charset="-122"/>
              </a:rPr>
              <a:t>已知</a:t>
            </a: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charset="-122"/>
              </a:rPr>
              <a:t>)</a:t>
            </a:r>
            <a:endParaRPr lang="en-US" altLang="zh-CN" sz="2800" b="1" dirty="0">
              <a:solidFill>
                <a:srgbClr val="0000FF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  <a:p>
            <a:pPr>
              <a:lnSpc>
                <a:spcPct val="125000"/>
              </a:lnSpc>
            </a:pP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charset="-122"/>
              </a:rPr>
              <a:t>∴∠1=∠2=90°(</a:t>
            </a: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charset="-122"/>
              </a:rPr>
              <a:t>垂直定义</a:t>
            </a: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charset="-122"/>
              </a:rPr>
              <a:t>)</a:t>
            </a:r>
            <a:endParaRPr lang="en-US" altLang="zh-CN" sz="2800" b="1" dirty="0">
              <a:solidFill>
                <a:srgbClr val="0000FF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  <a:p>
            <a:pPr>
              <a:lnSpc>
                <a:spcPct val="125000"/>
              </a:lnSpc>
            </a:pP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charset="-122"/>
              </a:rPr>
              <a:t>∴ ∠1+∠2=180°</a:t>
            </a:r>
            <a:endParaRPr lang="en-US" altLang="zh-CN" sz="2800" b="1" dirty="0">
              <a:solidFill>
                <a:srgbClr val="0000FF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  <a:p>
            <a:pPr>
              <a:lnSpc>
                <a:spcPct val="125000"/>
              </a:lnSpc>
            </a:pP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charset="-122"/>
              </a:rPr>
              <a:t>∴</a:t>
            </a:r>
            <a:r>
              <a:rPr lang="en-US" altLang="zh-CN" sz="2800" b="1" i="1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charset="-122"/>
              </a:rPr>
              <a:t>b</a:t>
            </a: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charset="-122"/>
              </a:rPr>
              <a:t>∥</a:t>
            </a:r>
            <a:r>
              <a:rPr lang="en-US" altLang="zh-CN" sz="2800" b="1" i="1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charset="-122"/>
              </a:rPr>
              <a:t>c</a:t>
            </a: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charset="-122"/>
              </a:rPr>
              <a:t>(</a:t>
            </a: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charset="-122"/>
              </a:rPr>
              <a:t>同旁内角互补，两直线平行</a:t>
            </a: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charset="-122"/>
              </a:rPr>
              <a:t>)</a:t>
            </a:r>
            <a:endParaRPr lang="en-US" altLang="zh-CN" sz="2800" b="1" dirty="0">
              <a:solidFill>
                <a:srgbClr val="0000FF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25603" name="Line 4"/>
          <p:cNvSpPr/>
          <p:nvPr/>
        </p:nvSpPr>
        <p:spPr>
          <a:xfrm>
            <a:off x="7797800" y="3257550"/>
            <a:ext cx="2514600" cy="0"/>
          </a:xfrm>
          <a:prstGeom prst="line">
            <a:avLst/>
          </a:prstGeom>
          <a:ln w="57150" cap="flat" cmpd="sng">
            <a:solidFill>
              <a:srgbClr val="0000FF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25604" name="Line 5"/>
          <p:cNvSpPr/>
          <p:nvPr/>
        </p:nvSpPr>
        <p:spPr>
          <a:xfrm>
            <a:off x="8712200" y="2343150"/>
            <a:ext cx="0" cy="1981200"/>
          </a:xfrm>
          <a:prstGeom prst="line">
            <a:avLst/>
          </a:prstGeom>
          <a:ln w="57150" cap="flat" cmpd="sng">
            <a:solidFill>
              <a:srgbClr val="0000FF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25605" name="Line 6"/>
          <p:cNvSpPr/>
          <p:nvPr/>
        </p:nvSpPr>
        <p:spPr>
          <a:xfrm>
            <a:off x="9779000" y="2343150"/>
            <a:ext cx="0" cy="1981200"/>
          </a:xfrm>
          <a:prstGeom prst="line">
            <a:avLst/>
          </a:prstGeom>
          <a:ln w="57150" cap="flat" cmpd="sng">
            <a:solidFill>
              <a:srgbClr val="0000FF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25606" name="Text Box 7"/>
          <p:cNvSpPr txBox="1"/>
          <p:nvPr/>
        </p:nvSpPr>
        <p:spPr>
          <a:xfrm>
            <a:off x="7340600" y="2860675"/>
            <a:ext cx="436880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4000" b="1" i="1" dirty="0">
                <a:solidFill>
                  <a:srgbClr val="0000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a</a:t>
            </a:r>
            <a:endParaRPr lang="en-US" altLang="zh-CN" sz="4000" b="1" i="1" dirty="0">
              <a:solidFill>
                <a:srgbClr val="0000FF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25607" name="Text Box 8"/>
          <p:cNvSpPr txBox="1"/>
          <p:nvPr/>
        </p:nvSpPr>
        <p:spPr>
          <a:xfrm>
            <a:off x="8245475" y="1946275"/>
            <a:ext cx="436880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4000" b="1" i="1" dirty="0">
                <a:solidFill>
                  <a:srgbClr val="0000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b</a:t>
            </a:r>
            <a:endParaRPr lang="en-US" altLang="zh-CN" sz="4000" b="1" i="1" dirty="0">
              <a:solidFill>
                <a:srgbClr val="0000FF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25608" name="Text Box 9"/>
          <p:cNvSpPr txBox="1"/>
          <p:nvPr/>
        </p:nvSpPr>
        <p:spPr>
          <a:xfrm>
            <a:off x="9826625" y="1885950"/>
            <a:ext cx="408305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4000" b="1" i="1" dirty="0">
                <a:solidFill>
                  <a:srgbClr val="0000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c</a:t>
            </a:r>
            <a:endParaRPr lang="en-US" altLang="zh-CN" sz="4000" b="1" i="1" dirty="0">
              <a:solidFill>
                <a:srgbClr val="0000FF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25609" name="Text Box 12"/>
          <p:cNvSpPr txBox="1"/>
          <p:nvPr/>
        </p:nvSpPr>
        <p:spPr>
          <a:xfrm>
            <a:off x="8858250" y="2533650"/>
            <a:ext cx="266700" cy="64516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3600" b="1" dirty="0">
                <a:solidFill>
                  <a:srgbClr val="0000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1</a:t>
            </a:r>
            <a:endParaRPr lang="en-US" altLang="zh-CN" sz="3600" b="1" dirty="0">
              <a:solidFill>
                <a:srgbClr val="0000FF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25610" name="Text Box 13"/>
          <p:cNvSpPr txBox="1"/>
          <p:nvPr/>
        </p:nvSpPr>
        <p:spPr>
          <a:xfrm>
            <a:off x="9366250" y="2533650"/>
            <a:ext cx="412750" cy="64516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3600" b="1" dirty="0">
                <a:solidFill>
                  <a:srgbClr val="0000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2</a:t>
            </a:r>
            <a:endParaRPr lang="en-US" altLang="zh-CN" sz="3600" b="1" dirty="0">
              <a:solidFill>
                <a:srgbClr val="0000FF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25611" name="Text Box 29"/>
          <p:cNvSpPr txBox="1"/>
          <p:nvPr/>
        </p:nvSpPr>
        <p:spPr>
          <a:xfrm>
            <a:off x="1889125" y="1608138"/>
            <a:ext cx="265430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eaLnBrk="0" hangingPunct="0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解法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3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：如图，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grpSp>
        <p:nvGrpSpPr>
          <p:cNvPr id="25612" name="Group 28"/>
          <p:cNvGrpSpPr/>
          <p:nvPr/>
        </p:nvGrpSpPr>
        <p:grpSpPr>
          <a:xfrm>
            <a:off x="8713788" y="3038475"/>
            <a:ext cx="215900" cy="215900"/>
            <a:chOff x="0" y="0"/>
            <a:chExt cx="136" cy="136"/>
          </a:xfrm>
        </p:grpSpPr>
        <p:sp>
          <p:nvSpPr>
            <p:cNvPr id="25613" name="Line 29"/>
            <p:cNvSpPr/>
            <p:nvPr/>
          </p:nvSpPr>
          <p:spPr>
            <a:xfrm>
              <a:off x="0" y="0"/>
              <a:ext cx="136" cy="0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25614" name="Line 30"/>
            <p:cNvSpPr/>
            <p:nvPr/>
          </p:nvSpPr>
          <p:spPr>
            <a:xfrm>
              <a:off x="136" y="0"/>
              <a:ext cx="0" cy="136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bevel/>
              <a:headEnd type="none" w="med" len="med"/>
              <a:tailEnd type="none" w="med" len="med"/>
            </a:ln>
          </p:spPr>
        </p:sp>
      </p:grpSp>
      <p:sp>
        <p:nvSpPr>
          <p:cNvPr id="25615" name="Rectangle 11"/>
          <p:cNvSpPr/>
          <p:nvPr/>
        </p:nvSpPr>
        <p:spPr>
          <a:xfrm>
            <a:off x="9626600" y="3105150"/>
            <a:ext cx="152400" cy="152400"/>
          </a:xfrm>
          <a:prstGeom prst="rect">
            <a:avLst/>
          </a:prstGeom>
          <a:noFill/>
          <a:ln w="3175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sz="2400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25616" name="Text Box 2"/>
          <p:cNvSpPr txBox="1"/>
          <p:nvPr/>
        </p:nvSpPr>
        <p:spPr>
          <a:xfrm>
            <a:off x="1889125" y="781050"/>
            <a:ext cx="7056438" cy="5651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10000"/>
              </a:lnSpc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在同一平面内，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b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⊥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a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c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⊥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a</a:t>
            </a:r>
            <a:r>
              <a:rPr lang="zh-CN" altLang="en-US" sz="2800" i="1" dirty="0"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，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试说明：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b∥c.</a:t>
            </a:r>
            <a:endParaRPr lang="en-US" altLang="zh-CN" sz="2800" i="1" u="sng" dirty="0">
              <a:latin typeface="Times New Roman" panose="02020603050405020304" pitchFamily="2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push dir="u"/>
    <p:sndAc>
      <p:stSnd>
        <p:snd r:embed="rId1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0"/>
                                        <p:tgtEl>
                                          <p:spTgt spid="25602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charRg st="14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0"/>
                                        <p:tgtEl>
                                          <p:spTgt spid="25602">
                                            <p:txEl>
                                              <p:charRg st="14" end="3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charRg st="31" end="4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0"/>
                                        <p:tgtEl>
                                          <p:spTgt spid="25602">
                                            <p:txEl>
                                              <p:charRg st="31" end="4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charRg st="44" end="6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0"/>
                                        <p:tgtEl>
                                          <p:spTgt spid="25602">
                                            <p:txEl>
                                              <p:charRg st="44" end="6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2" grpId="0" uiExpand="1" build="p"/>
      <p:bldP spid="25611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6626" name="Text Box 16"/>
          <p:cNvSpPr txBox="1"/>
          <p:nvPr/>
        </p:nvSpPr>
        <p:spPr>
          <a:xfrm>
            <a:off x="1884363" y="1765300"/>
            <a:ext cx="8084820" cy="31692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lnSpc>
                <a:spcPct val="125000"/>
              </a:lnSpc>
            </a:pPr>
            <a:r>
              <a:rPr lang="zh-CN" altLang="en-US" sz="3200" dirty="0">
                <a:solidFill>
                  <a:srgbClr val="F8081F"/>
                </a:solidFill>
                <a:latin typeface="黑体" panose="02010609060101010101" charset="-122"/>
                <a:ea typeface="黑体" panose="02010609060101010101" charset="-122"/>
              </a:rPr>
              <a:t>垂直于同一条直线的两条直线平行</a:t>
            </a:r>
            <a:r>
              <a:rPr lang="en-US" altLang="zh-CN" sz="3200" dirty="0">
                <a:solidFill>
                  <a:srgbClr val="F8081F"/>
                </a:solidFill>
                <a:latin typeface="黑体" panose="02010609060101010101" charset="-122"/>
                <a:ea typeface="黑体" panose="02010609060101010101" charset="-122"/>
              </a:rPr>
              <a:t>.</a:t>
            </a:r>
            <a:endParaRPr lang="en-US" altLang="zh-CN" sz="3200" dirty="0">
              <a:solidFill>
                <a:srgbClr val="F8081F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25000"/>
              </a:lnSpc>
            </a:pPr>
            <a:endParaRPr lang="zh-CN" altLang="en-US" sz="3200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3200" dirty="0">
                <a:latin typeface="黑体" panose="02010609060101010101" charset="-122"/>
                <a:ea typeface="黑体" panose="02010609060101010101" charset="-122"/>
              </a:rPr>
              <a:t>几何语言：</a:t>
            </a:r>
            <a:endParaRPr lang="zh-CN" altLang="en-US" sz="3200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3200" dirty="0">
                <a:latin typeface="Times New Roman" panose="02020603050405020304" pitchFamily="2" charset="0"/>
                <a:ea typeface="宋体" panose="02010600030101010101" pitchFamily="2" charset="-122"/>
              </a:rPr>
              <a:t>∵ </a:t>
            </a:r>
            <a:r>
              <a:rPr lang="en-US" altLang="zh-CN" sz="3200" i="1" dirty="0">
                <a:latin typeface="Times New Roman" panose="02020603050405020304" pitchFamily="2" charset="0"/>
                <a:ea typeface="宋体" panose="02010600030101010101" pitchFamily="2" charset="-122"/>
              </a:rPr>
              <a:t>b</a:t>
            </a:r>
            <a:r>
              <a:rPr lang="en-US" altLang="zh-CN" sz="3200" dirty="0">
                <a:latin typeface="Times New Roman" panose="02020603050405020304" pitchFamily="2" charset="0"/>
                <a:ea typeface="宋体" panose="02010600030101010101" pitchFamily="2" charset="-122"/>
              </a:rPr>
              <a:t>⊥</a:t>
            </a:r>
            <a:r>
              <a:rPr lang="en-US" altLang="zh-CN" sz="3200" i="1" dirty="0">
                <a:latin typeface="Times New Roman" panose="02020603050405020304" pitchFamily="2" charset="0"/>
                <a:ea typeface="宋体" panose="02010600030101010101" pitchFamily="2" charset="-122"/>
              </a:rPr>
              <a:t>a</a:t>
            </a:r>
            <a:r>
              <a:rPr lang="en-US" altLang="zh-CN" sz="3200" dirty="0">
                <a:latin typeface="Times New Roman" panose="02020603050405020304" pitchFamily="2" charset="0"/>
                <a:ea typeface="宋体" panose="02010600030101010101" pitchFamily="2" charset="-122"/>
              </a:rPr>
              <a:t>,</a:t>
            </a:r>
            <a:r>
              <a:rPr lang="en-US" altLang="zh-CN" sz="3200" i="1" dirty="0">
                <a:latin typeface="Times New Roman" panose="02020603050405020304" pitchFamily="2" charset="0"/>
                <a:ea typeface="宋体" panose="02010600030101010101" pitchFamily="2" charset="-122"/>
              </a:rPr>
              <a:t>c</a:t>
            </a:r>
            <a:r>
              <a:rPr lang="en-US" altLang="zh-CN" sz="3200" dirty="0">
                <a:latin typeface="Times New Roman" panose="02020603050405020304" pitchFamily="2" charset="0"/>
                <a:ea typeface="宋体" panose="02010600030101010101" pitchFamily="2" charset="-122"/>
              </a:rPr>
              <a:t>⊥</a:t>
            </a:r>
            <a:r>
              <a:rPr lang="en-US" altLang="zh-CN" sz="3200" i="1" dirty="0">
                <a:latin typeface="Times New Roman" panose="02020603050405020304" pitchFamily="2" charset="0"/>
                <a:ea typeface="宋体" panose="02010600030101010101" pitchFamily="2" charset="-122"/>
              </a:rPr>
              <a:t>a</a:t>
            </a:r>
            <a:r>
              <a:rPr lang="en-US" altLang="zh-CN" sz="32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(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已知</a:t>
            </a:r>
            <a:r>
              <a:rPr lang="en-US" altLang="zh-CN" sz="32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)</a:t>
            </a:r>
            <a:endParaRPr lang="en-US" altLang="zh-CN" sz="32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25000"/>
              </a:lnSpc>
            </a:pPr>
            <a:r>
              <a:rPr lang="en-US" altLang="zh-CN" sz="3200" dirty="0">
                <a:latin typeface="Times New Roman" panose="02020603050405020304" pitchFamily="2" charset="0"/>
                <a:ea typeface="宋体" panose="02010600030101010101" pitchFamily="2" charset="-122"/>
              </a:rPr>
              <a:t>∴</a:t>
            </a:r>
            <a:r>
              <a:rPr lang="en-US" altLang="zh-CN" sz="3200" i="1" dirty="0">
                <a:latin typeface="Times New Roman" panose="02020603050405020304" pitchFamily="2" charset="0"/>
                <a:ea typeface="宋体" panose="02010600030101010101" pitchFamily="2" charset="-122"/>
              </a:rPr>
              <a:t>b∥c</a:t>
            </a:r>
            <a:r>
              <a:rPr lang="en-US" altLang="zh-CN" sz="32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(</a:t>
            </a:r>
            <a:r>
              <a:rPr lang="zh-CN" altLang="en-US" sz="3200" dirty="0">
                <a:solidFill>
                  <a:srgbClr val="F8081F"/>
                </a:solidFill>
                <a:latin typeface="黑体" panose="02010609060101010101" charset="-122"/>
                <a:ea typeface="黑体" panose="02010609060101010101" charset="-122"/>
              </a:rPr>
              <a:t>垂直于同一条直线的两条直线平行</a:t>
            </a:r>
            <a:r>
              <a:rPr lang="en-US" altLang="zh-CN" sz="3200" dirty="0">
                <a:solidFill>
                  <a:srgbClr val="F8081F"/>
                </a:solidFill>
                <a:latin typeface="黑体" panose="02010609060101010101" charset="-122"/>
                <a:ea typeface="黑体" panose="02010609060101010101" charset="-122"/>
              </a:rPr>
              <a:t>.</a:t>
            </a:r>
            <a:r>
              <a:rPr lang="en-US" altLang="zh-CN" sz="32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)</a:t>
            </a:r>
            <a:endParaRPr lang="en-US" altLang="zh-CN" sz="32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26627" name="组合 1"/>
          <p:cNvGrpSpPr/>
          <p:nvPr/>
        </p:nvGrpSpPr>
        <p:grpSpPr>
          <a:xfrm>
            <a:off x="7735253" y="2041525"/>
            <a:ext cx="2777172" cy="2289175"/>
            <a:chOff x="-1" y="0"/>
            <a:chExt cx="4373" cy="3605"/>
          </a:xfrm>
        </p:grpSpPr>
        <p:sp>
          <p:nvSpPr>
            <p:cNvPr id="26628" name="Line 3"/>
            <p:cNvSpPr/>
            <p:nvPr/>
          </p:nvSpPr>
          <p:spPr>
            <a:xfrm>
              <a:off x="412" y="1925"/>
              <a:ext cx="3960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6629" name="Line 4"/>
            <p:cNvSpPr/>
            <p:nvPr/>
          </p:nvSpPr>
          <p:spPr>
            <a:xfrm>
              <a:off x="1852" y="485"/>
              <a:ext cx="0" cy="312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6630" name="Line 5"/>
            <p:cNvSpPr/>
            <p:nvPr/>
          </p:nvSpPr>
          <p:spPr>
            <a:xfrm>
              <a:off x="3292" y="485"/>
              <a:ext cx="0" cy="312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6631" name="Text Box 6"/>
            <p:cNvSpPr txBox="1"/>
            <p:nvPr/>
          </p:nvSpPr>
          <p:spPr>
            <a:xfrm>
              <a:off x="-1" y="1272"/>
              <a:ext cx="528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2400" i="1" dirty="0">
                  <a:latin typeface="Times New Roman" panose="02020603050405020304" pitchFamily="2" charset="0"/>
                  <a:ea typeface="宋体" panose="02010600030101010101" pitchFamily="2" charset="-122"/>
                </a:rPr>
                <a:t>a</a:t>
              </a:r>
              <a:endParaRPr lang="en-US" altLang="zh-CN" sz="2400" i="1" dirty="0"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6632" name="Text Box 7"/>
            <p:cNvSpPr txBox="1"/>
            <p:nvPr/>
          </p:nvSpPr>
          <p:spPr>
            <a:xfrm>
              <a:off x="1437" y="0"/>
              <a:ext cx="528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2400" i="1" dirty="0">
                  <a:latin typeface="Times New Roman" panose="02020603050405020304" pitchFamily="2" charset="0"/>
                  <a:ea typeface="宋体" panose="02010600030101010101" pitchFamily="2" charset="-122"/>
                </a:rPr>
                <a:t>b</a:t>
              </a:r>
              <a:endParaRPr lang="en-US" altLang="zh-CN" sz="2400" i="1" dirty="0"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6633" name="Text Box 8"/>
            <p:cNvSpPr txBox="1"/>
            <p:nvPr/>
          </p:nvSpPr>
          <p:spPr>
            <a:xfrm>
              <a:off x="2789" y="0"/>
              <a:ext cx="501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2400" i="1" dirty="0">
                  <a:latin typeface="Times New Roman" panose="02020603050405020304" pitchFamily="2" charset="0"/>
                  <a:ea typeface="宋体" panose="02010600030101010101" pitchFamily="2" charset="-122"/>
                </a:rPr>
                <a:t>c</a:t>
              </a:r>
              <a:endParaRPr lang="en-US" altLang="zh-CN" sz="2400" i="1" dirty="0"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6634" name="Text Box 9"/>
            <p:cNvSpPr txBox="1"/>
            <p:nvPr/>
          </p:nvSpPr>
          <p:spPr>
            <a:xfrm>
              <a:off x="1967" y="1065"/>
              <a:ext cx="528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2400" dirty="0">
                  <a:solidFill>
                    <a:srgbClr val="FF3300"/>
                  </a:solidFill>
                  <a:latin typeface="Times New Roman" panose="02020603050405020304" pitchFamily="2" charset="0"/>
                  <a:ea typeface="宋体" panose="02010600030101010101" pitchFamily="2" charset="-122"/>
                </a:rPr>
                <a:t>1</a:t>
              </a:r>
              <a:endParaRPr lang="en-US" altLang="zh-CN" sz="2400" dirty="0">
                <a:solidFill>
                  <a:srgbClr val="FF3300"/>
                </a:solidFill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6635" name="Text Box 10"/>
            <p:cNvSpPr txBox="1"/>
            <p:nvPr/>
          </p:nvSpPr>
          <p:spPr>
            <a:xfrm>
              <a:off x="3442" y="1065"/>
              <a:ext cx="650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en-US" altLang="zh-CN" sz="2400" dirty="0">
                  <a:solidFill>
                    <a:srgbClr val="FF3300"/>
                  </a:solidFill>
                  <a:latin typeface="Times New Roman" panose="02020603050405020304" pitchFamily="2" charset="0"/>
                  <a:ea typeface="宋体" panose="02010600030101010101" pitchFamily="2" charset="-122"/>
                </a:rPr>
                <a:t>2</a:t>
              </a:r>
              <a:endParaRPr lang="en-US" altLang="zh-CN" sz="2400" dirty="0">
                <a:solidFill>
                  <a:srgbClr val="FF3300"/>
                </a:solidFill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6636" name="Line 12"/>
            <p:cNvSpPr/>
            <p:nvPr/>
          </p:nvSpPr>
          <p:spPr>
            <a:xfrm>
              <a:off x="1857" y="1632"/>
              <a:ext cx="340" cy="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6637" name="Line 13"/>
            <p:cNvSpPr/>
            <p:nvPr/>
          </p:nvSpPr>
          <p:spPr>
            <a:xfrm>
              <a:off x="2197" y="1632"/>
              <a:ext cx="0" cy="227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6638" name="Line 14"/>
            <p:cNvSpPr/>
            <p:nvPr/>
          </p:nvSpPr>
          <p:spPr>
            <a:xfrm>
              <a:off x="3332" y="1745"/>
              <a:ext cx="225" cy="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6639" name="Line 15"/>
            <p:cNvSpPr/>
            <p:nvPr/>
          </p:nvSpPr>
          <p:spPr>
            <a:xfrm>
              <a:off x="3557" y="1745"/>
              <a:ext cx="0" cy="115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26640" name="圆角矩形 31"/>
          <p:cNvSpPr/>
          <p:nvPr/>
        </p:nvSpPr>
        <p:spPr>
          <a:xfrm>
            <a:off x="1827213" y="908050"/>
            <a:ext cx="1738312" cy="590550"/>
          </a:xfrm>
          <a:prstGeom prst="roundRect">
            <a:avLst>
              <a:gd name="adj" fmla="val 16667"/>
            </a:avLst>
          </a:prstGeom>
          <a:solidFill>
            <a:srgbClr val="FFFFD9"/>
          </a:solidFill>
          <a:ln w="25400" cap="flat" cmpd="sng">
            <a:solidFill>
              <a:srgbClr val="0099FF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pPr algn="ctr"/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归纳总结</a:t>
            </a:r>
            <a:endParaRPr lang="zh-CN" altLang="en-US" sz="2800" b="1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6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26626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charRg st="18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6626">
                                            <p:txEl>
                                              <p:charRg st="18" end="2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charRg st="24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26626">
                                            <p:txEl>
                                              <p:charRg st="24" end="3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charRg st="38" end="6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26626">
                                            <p:txEl>
                                              <p:charRg st="38" end="6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6" grpId="0" uiExpand="1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7650" name="Text Box 18"/>
          <p:cNvSpPr txBox="1"/>
          <p:nvPr/>
        </p:nvSpPr>
        <p:spPr>
          <a:xfrm>
            <a:off x="1706563" y="563563"/>
            <a:ext cx="8682037" cy="198628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10000"/>
              </a:lnSpc>
            </a:pPr>
            <a:r>
              <a:rPr lang="zh-CN" altLang="en-US" sz="2800" dirty="0">
                <a:solidFill>
                  <a:srgbClr val="008080"/>
                </a:solidFill>
                <a:latin typeface="黑体" panose="02010609060101010101" charset="-122"/>
                <a:ea typeface="黑体" panose="02010609060101010101" charset="-122"/>
              </a:rPr>
              <a:t>例</a:t>
            </a:r>
            <a:r>
              <a:rPr lang="en-US" altLang="zh-CN" sz="2800" dirty="0">
                <a:solidFill>
                  <a:srgbClr val="008080"/>
                </a:solidFill>
                <a:latin typeface="Times New Roman" panose="02020603050405020304" pitchFamily="2" charset="0"/>
                <a:ea typeface="黑体" panose="02010609060101010101" charset="-122"/>
              </a:rPr>
              <a:t>5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 如图，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为了说明示意图中的平安大街与长安街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     是互相平行的，在地图上量得</a:t>
            </a:r>
            <a:r>
              <a:rPr lang="zh-CN" altLang="en-US" sz="2800" dirty="0">
                <a:latin typeface="Times New Roman" panose="02020603050405020304" pitchFamily="2" charset="0"/>
                <a:ea typeface="宋体" panose="02010600030101010101" pitchFamily="2" charset="-122"/>
              </a:rPr>
              <a:t>∠1=90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°</a:t>
            </a:r>
            <a:r>
              <a:rPr lang="zh-CN" altLang="en-US" sz="2800" dirty="0">
                <a:latin typeface="Times New Roman" panose="02020603050405020304" pitchFamily="2" charset="0"/>
                <a:ea typeface="宋体" panose="02010600030101010101" pitchFamily="2" charset="-122"/>
              </a:rPr>
              <a:t>，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你能通过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     度量图中已标出的其他的角来验证这个结论吗？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     说出你的理由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.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pic>
        <p:nvPicPr>
          <p:cNvPr id="27651" name="Picture 1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80325" y="2424113"/>
            <a:ext cx="2541588" cy="20891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652" name="Text Box 20"/>
          <p:cNvSpPr txBox="1"/>
          <p:nvPr/>
        </p:nvSpPr>
        <p:spPr>
          <a:xfrm>
            <a:off x="1882775" y="2492375"/>
            <a:ext cx="8329613" cy="3881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1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解：</a:t>
            </a:r>
            <a:r>
              <a:rPr lang="zh-CN" altLang="en-US" sz="2800" dirty="0">
                <a:solidFill>
                  <a:srgbClr val="008080"/>
                </a:solidFill>
                <a:latin typeface="黑体" panose="02010609060101010101" charset="-122"/>
                <a:ea typeface="黑体" panose="02010609060101010101" charset="-122"/>
              </a:rPr>
              <a:t>方法1：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测出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∠3=90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°</a:t>
            </a:r>
            <a:r>
              <a:rPr lang="zh-CN" altLang="en-US" sz="2800" baseline="300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，</a:t>
            </a:r>
            <a:endParaRPr lang="zh-CN" altLang="en-US" sz="2800" baseline="300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理由是同位角相等，两直线平行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.</a:t>
            </a:r>
            <a:endParaRPr lang="en-US" altLang="zh-CN" sz="28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800" dirty="0">
                <a:solidFill>
                  <a:srgbClr val="008080"/>
                </a:solidFill>
                <a:latin typeface="黑体" panose="02010609060101010101" charset="-122"/>
                <a:ea typeface="黑体" panose="02010609060101010101" charset="-122"/>
              </a:rPr>
              <a:t>方法</a:t>
            </a:r>
            <a:r>
              <a:rPr lang="en-US" altLang="zh-CN" sz="2800" dirty="0">
                <a:solidFill>
                  <a:srgbClr val="008080"/>
                </a:solidFill>
                <a:latin typeface="黑体" panose="02010609060101010101" charset="-122"/>
                <a:ea typeface="黑体" panose="02010609060101010101" charset="-122"/>
              </a:rPr>
              <a:t>2</a:t>
            </a:r>
            <a:r>
              <a:rPr lang="zh-CN" altLang="en-US" sz="2800" dirty="0">
                <a:solidFill>
                  <a:srgbClr val="008080"/>
                </a:solidFill>
                <a:latin typeface="黑体" panose="02010609060101010101" charset="-122"/>
                <a:ea typeface="黑体" panose="02010609060101010101" charset="-122"/>
              </a:rPr>
              <a:t>：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测出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∠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2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=90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°</a:t>
            </a:r>
            <a:r>
              <a:rPr lang="zh-CN" altLang="en-US" sz="2800" baseline="300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，</a:t>
            </a:r>
            <a:endParaRPr lang="zh-CN" altLang="en-US" sz="2800" baseline="300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理由是同旁内角互补，两直线平行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.</a:t>
            </a:r>
            <a:endParaRPr lang="en-US" altLang="zh-CN" sz="28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800" dirty="0">
                <a:solidFill>
                  <a:srgbClr val="00808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方法</a:t>
            </a:r>
            <a:r>
              <a:rPr lang="en-US" altLang="zh-CN" sz="2800" dirty="0">
                <a:solidFill>
                  <a:srgbClr val="00808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3</a:t>
            </a:r>
            <a:r>
              <a:rPr lang="zh-CN" altLang="en-US" sz="2800" dirty="0">
                <a:solidFill>
                  <a:srgbClr val="00808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：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测出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  <a:sym typeface="宋体" panose="02010600030101010101" pitchFamily="2" charset="-122"/>
              </a:rPr>
              <a:t>∠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  <a:sym typeface="宋体" panose="02010600030101010101" pitchFamily="2" charset="-122"/>
              </a:rPr>
              <a:t>5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  <a:sym typeface="宋体" panose="02010600030101010101" pitchFamily="2" charset="-122"/>
              </a:rPr>
              <a:t>=90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°</a:t>
            </a:r>
            <a:r>
              <a:rPr lang="zh-CN" altLang="en-US" sz="3200" baseline="300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，</a:t>
            </a:r>
            <a:endParaRPr lang="zh-CN" altLang="en-US" sz="3200" baseline="300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理由是内错角相等，两直线平行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.</a:t>
            </a:r>
            <a:endParaRPr lang="en-US" altLang="zh-CN" sz="28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800" dirty="0">
                <a:solidFill>
                  <a:srgbClr val="00808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方法</a:t>
            </a:r>
            <a:r>
              <a:rPr lang="en-US" altLang="zh-CN" sz="2800" dirty="0">
                <a:solidFill>
                  <a:srgbClr val="00808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4</a:t>
            </a:r>
            <a:r>
              <a:rPr lang="zh-CN" altLang="en-US" sz="2800" dirty="0">
                <a:solidFill>
                  <a:srgbClr val="00808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：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测出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∠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2,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∠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3,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∠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4,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  <a:sym typeface="宋体" panose="02010600030101010101" pitchFamily="2" charset="-122"/>
              </a:rPr>
              <a:t>∠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  <a:sym typeface="宋体" panose="02010600030101010101" pitchFamily="2" charset="-122"/>
              </a:rPr>
              <a:t>5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中任意一个角为90°</a:t>
            </a:r>
            <a:r>
              <a:rPr lang="zh-CN" altLang="en-US" sz="2800" baseline="300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，</a:t>
            </a:r>
            <a:endParaRPr lang="zh-CN" altLang="en-US" sz="2800" baseline="300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理由是垂直于同一直线的两直线平行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.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（答案不唯一）</a:t>
            </a:r>
            <a:endParaRPr lang="zh-CN" altLang="en-US" sz="28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7652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>
                                            <p:txEl>
                                              <p:charRg st="16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7652">
                                            <p:txEl>
                                              <p:charRg st="16" end="3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>
                                            <p:txEl>
                                              <p:charRg st="32" end="4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27652">
                                            <p:txEl>
                                              <p:charRg st="32" end="4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>
                                            <p:txEl>
                                              <p:charRg st="46" end="6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27652">
                                            <p:txEl>
                                              <p:charRg st="46" end="6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>
                                            <p:txEl>
                                              <p:charRg st="63" end="7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27652">
                                            <p:txEl>
                                              <p:charRg st="63" end="7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>
                                            <p:txEl>
                                              <p:charRg st="77" end="9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27652">
                                            <p:txEl>
                                              <p:charRg st="77" end="9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>
                                            <p:txEl>
                                              <p:charRg st="93" end="1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27652">
                                            <p:txEl>
                                              <p:charRg st="93" end="12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>
                                            <p:txEl>
                                              <p:charRg st="122" end="14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7652">
                                            <p:txEl>
                                              <p:charRg st="122" end="14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0" grpId="0" bldLvl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cxnSp>
        <p:nvCxnSpPr>
          <p:cNvPr id="15" name="直接连接符 14"/>
          <p:cNvCxnSpPr/>
          <p:nvPr/>
        </p:nvCxnSpPr>
        <p:spPr>
          <a:xfrm>
            <a:off x="5224463" y="3319463"/>
            <a:ext cx="3235325" cy="0"/>
          </a:xfrm>
          <a:prstGeom prst="line">
            <a:avLst/>
          </a:prstGeom>
          <a:ln w="19050">
            <a:solidFill>
              <a:schemeClr val="bg2">
                <a:lumMod val="50000"/>
              </a:schemeClr>
            </a:solidFill>
            <a:prstDash val="sysDot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5224463" y="2727325"/>
            <a:ext cx="1859280" cy="59880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3300" dirty="0">
                <a:solidFill>
                  <a:schemeClr val="accent2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当堂练习</a:t>
            </a:r>
            <a:endParaRPr lang="zh-CN" altLang="en-US" sz="3300" dirty="0">
              <a:solidFill>
                <a:schemeClr val="accent2"/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5224463" y="3451225"/>
            <a:ext cx="138303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当堂反馈</a:t>
            </a:r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6748463" y="3451225"/>
            <a:ext cx="138303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即学即用</a:t>
            </a:r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30" name="组合 29"/>
          <p:cNvGrpSpPr>
            <a:grpSpLocks noChangeAspect="1"/>
          </p:cNvGrpSpPr>
          <p:nvPr/>
        </p:nvGrpSpPr>
        <p:grpSpPr>
          <a:xfrm>
            <a:off x="3702050" y="2617788"/>
            <a:ext cx="1404938" cy="1404937"/>
            <a:chOff x="6839012" y="2446144"/>
            <a:chExt cx="1556194" cy="1556194"/>
          </a:xfrm>
        </p:grpSpPr>
        <p:grpSp>
          <p:nvGrpSpPr>
            <p:cNvPr id="31" name="组合 30"/>
            <p:cNvGrpSpPr/>
            <p:nvPr/>
          </p:nvGrpSpPr>
          <p:grpSpPr>
            <a:xfrm>
              <a:off x="6839012" y="2446144"/>
              <a:ext cx="1556194" cy="1556194"/>
              <a:chOff x="3154508" y="1821271"/>
              <a:chExt cx="2785107" cy="2785102"/>
            </a:xfrm>
          </p:grpSpPr>
          <p:sp>
            <p:nvSpPr>
              <p:cNvPr id="33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050" strike="noStrike" noProof="1">
                  <a:solidFill>
                    <a:prstClr val="black"/>
                  </a:solidFill>
                </a:endParaRPr>
              </a:p>
            </p:txBody>
          </p:sp>
          <p:sp>
            <p:nvSpPr>
              <p:cNvPr id="34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3"/>
                  </a:gs>
                  <a:gs pos="100000">
                    <a:schemeClr val="accent3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3">
                        <a:lumMod val="75000"/>
                      </a:schemeClr>
                    </a:gs>
                    <a:gs pos="100000">
                      <a:schemeClr val="accent3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050" strike="noStrike" noProof="1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32" name="Freeform 18"/>
            <p:cNvSpPr>
              <a:spLocks noChangeAspect="1" noEditPoints="1"/>
            </p:cNvSpPr>
            <p:nvPr/>
          </p:nvSpPr>
          <p:spPr bwMode="auto">
            <a:xfrm>
              <a:off x="7356190" y="2831801"/>
              <a:ext cx="594186" cy="712675"/>
            </a:xfrm>
            <a:custGeom>
              <a:avLst/>
              <a:gdLst>
                <a:gd name="T0" fmla="*/ 456 w 456"/>
                <a:gd name="T1" fmla="*/ 528 h 548"/>
                <a:gd name="T2" fmla="*/ 436 w 456"/>
                <a:gd name="T3" fmla="*/ 548 h 548"/>
                <a:gd name="T4" fmla="*/ 84 w 456"/>
                <a:gd name="T5" fmla="*/ 548 h 548"/>
                <a:gd name="T6" fmla="*/ 0 w 456"/>
                <a:gd name="T7" fmla="*/ 464 h 548"/>
                <a:gd name="T8" fmla="*/ 84 w 456"/>
                <a:gd name="T9" fmla="*/ 380 h 548"/>
                <a:gd name="T10" fmla="*/ 436 w 456"/>
                <a:gd name="T11" fmla="*/ 380 h 548"/>
                <a:gd name="T12" fmla="*/ 456 w 456"/>
                <a:gd name="T13" fmla="*/ 399 h 548"/>
                <a:gd name="T14" fmla="*/ 436 w 456"/>
                <a:gd name="T15" fmla="*/ 419 h 548"/>
                <a:gd name="T16" fmla="*/ 90 w 456"/>
                <a:gd name="T17" fmla="*/ 419 h 548"/>
                <a:gd name="T18" fmla="*/ 45 w 456"/>
                <a:gd name="T19" fmla="*/ 464 h 548"/>
                <a:gd name="T20" fmla="*/ 90 w 456"/>
                <a:gd name="T21" fmla="*/ 509 h 548"/>
                <a:gd name="T22" fmla="*/ 436 w 456"/>
                <a:gd name="T23" fmla="*/ 509 h 548"/>
                <a:gd name="T24" fmla="*/ 456 w 456"/>
                <a:gd name="T25" fmla="*/ 528 h 548"/>
                <a:gd name="T26" fmla="*/ 235 w 456"/>
                <a:gd name="T27" fmla="*/ 78 h 548"/>
                <a:gd name="T28" fmla="*/ 309 w 456"/>
                <a:gd name="T29" fmla="*/ 6 h 548"/>
                <a:gd name="T30" fmla="*/ 309 w 456"/>
                <a:gd name="T31" fmla="*/ 0 h 548"/>
                <a:gd name="T32" fmla="*/ 303 w 456"/>
                <a:gd name="T33" fmla="*/ 0 h 548"/>
                <a:gd name="T34" fmla="*/ 228 w 456"/>
                <a:gd name="T35" fmla="*/ 72 h 548"/>
                <a:gd name="T36" fmla="*/ 229 w 456"/>
                <a:gd name="T37" fmla="*/ 77 h 548"/>
                <a:gd name="T38" fmla="*/ 235 w 456"/>
                <a:gd name="T39" fmla="*/ 78 h 548"/>
                <a:gd name="T40" fmla="*/ 372 w 456"/>
                <a:gd name="T41" fmla="*/ 137 h 548"/>
                <a:gd name="T42" fmla="*/ 295 w 456"/>
                <a:gd name="T43" fmla="*/ 85 h 548"/>
                <a:gd name="T44" fmla="*/ 232 w 456"/>
                <a:gd name="T45" fmla="*/ 98 h 548"/>
                <a:gd name="T46" fmla="*/ 170 w 456"/>
                <a:gd name="T47" fmla="*/ 85 h 548"/>
                <a:gd name="T48" fmla="*/ 93 w 456"/>
                <a:gd name="T49" fmla="*/ 137 h 548"/>
                <a:gd name="T50" fmla="*/ 175 w 456"/>
                <a:gd name="T51" fmla="*/ 341 h 548"/>
                <a:gd name="T52" fmla="*/ 232 w 456"/>
                <a:gd name="T53" fmla="*/ 328 h 548"/>
                <a:gd name="T54" fmla="*/ 290 w 456"/>
                <a:gd name="T55" fmla="*/ 341 h 548"/>
                <a:gd name="T56" fmla="*/ 372 w 456"/>
                <a:gd name="T57" fmla="*/ 137 h 548"/>
                <a:gd name="T58" fmla="*/ 172 w 456"/>
                <a:gd name="T59" fmla="*/ 126 h 548"/>
                <a:gd name="T60" fmla="*/ 168 w 456"/>
                <a:gd name="T61" fmla="*/ 126 h 548"/>
                <a:gd name="T62" fmla="*/ 128 w 456"/>
                <a:gd name="T63" fmla="*/ 161 h 548"/>
                <a:gd name="T64" fmla="*/ 119 w 456"/>
                <a:gd name="T65" fmla="*/ 169 h 548"/>
                <a:gd name="T66" fmla="*/ 118 w 456"/>
                <a:gd name="T67" fmla="*/ 169 h 548"/>
                <a:gd name="T68" fmla="*/ 116 w 456"/>
                <a:gd name="T69" fmla="*/ 168 h 548"/>
                <a:gd name="T70" fmla="*/ 109 w 456"/>
                <a:gd name="T71" fmla="*/ 157 h 548"/>
                <a:gd name="T72" fmla="*/ 168 w 456"/>
                <a:gd name="T73" fmla="*/ 106 h 548"/>
                <a:gd name="T74" fmla="*/ 173 w 456"/>
                <a:gd name="T75" fmla="*/ 106 h 548"/>
                <a:gd name="T76" fmla="*/ 181 w 456"/>
                <a:gd name="T77" fmla="*/ 117 h 548"/>
                <a:gd name="T78" fmla="*/ 172 w 456"/>
                <a:gd name="T79" fmla="*/ 126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56" h="548">
                  <a:moveTo>
                    <a:pt x="456" y="528"/>
                  </a:moveTo>
                  <a:cubicBezTo>
                    <a:pt x="456" y="539"/>
                    <a:pt x="447" y="548"/>
                    <a:pt x="436" y="548"/>
                  </a:cubicBezTo>
                  <a:cubicBezTo>
                    <a:pt x="84" y="548"/>
                    <a:pt x="84" y="548"/>
                    <a:pt x="84" y="548"/>
                  </a:cubicBezTo>
                  <a:cubicBezTo>
                    <a:pt x="38" y="548"/>
                    <a:pt x="0" y="510"/>
                    <a:pt x="0" y="464"/>
                  </a:cubicBezTo>
                  <a:cubicBezTo>
                    <a:pt x="0" y="417"/>
                    <a:pt x="38" y="380"/>
                    <a:pt x="84" y="380"/>
                  </a:cubicBezTo>
                  <a:cubicBezTo>
                    <a:pt x="436" y="380"/>
                    <a:pt x="436" y="380"/>
                    <a:pt x="436" y="380"/>
                  </a:cubicBezTo>
                  <a:cubicBezTo>
                    <a:pt x="447" y="380"/>
                    <a:pt x="456" y="389"/>
                    <a:pt x="456" y="399"/>
                  </a:cubicBezTo>
                  <a:cubicBezTo>
                    <a:pt x="456" y="410"/>
                    <a:pt x="447" y="419"/>
                    <a:pt x="436" y="419"/>
                  </a:cubicBezTo>
                  <a:cubicBezTo>
                    <a:pt x="90" y="419"/>
                    <a:pt x="90" y="419"/>
                    <a:pt x="90" y="419"/>
                  </a:cubicBezTo>
                  <a:cubicBezTo>
                    <a:pt x="65" y="419"/>
                    <a:pt x="45" y="439"/>
                    <a:pt x="45" y="464"/>
                  </a:cubicBezTo>
                  <a:cubicBezTo>
                    <a:pt x="45" y="488"/>
                    <a:pt x="65" y="509"/>
                    <a:pt x="90" y="509"/>
                  </a:cubicBezTo>
                  <a:cubicBezTo>
                    <a:pt x="436" y="509"/>
                    <a:pt x="436" y="509"/>
                    <a:pt x="436" y="509"/>
                  </a:cubicBezTo>
                  <a:cubicBezTo>
                    <a:pt x="447" y="509"/>
                    <a:pt x="456" y="518"/>
                    <a:pt x="456" y="528"/>
                  </a:cubicBezTo>
                  <a:close/>
                  <a:moveTo>
                    <a:pt x="235" y="78"/>
                  </a:moveTo>
                  <a:cubicBezTo>
                    <a:pt x="276" y="78"/>
                    <a:pt x="309" y="45"/>
                    <a:pt x="309" y="6"/>
                  </a:cubicBezTo>
                  <a:cubicBezTo>
                    <a:pt x="309" y="4"/>
                    <a:pt x="309" y="2"/>
                    <a:pt x="309" y="0"/>
                  </a:cubicBezTo>
                  <a:cubicBezTo>
                    <a:pt x="307" y="0"/>
                    <a:pt x="305" y="0"/>
                    <a:pt x="303" y="0"/>
                  </a:cubicBezTo>
                  <a:cubicBezTo>
                    <a:pt x="262" y="0"/>
                    <a:pt x="228" y="32"/>
                    <a:pt x="228" y="72"/>
                  </a:cubicBezTo>
                  <a:cubicBezTo>
                    <a:pt x="228" y="74"/>
                    <a:pt x="228" y="76"/>
                    <a:pt x="229" y="77"/>
                  </a:cubicBezTo>
                  <a:cubicBezTo>
                    <a:pt x="231" y="78"/>
                    <a:pt x="233" y="78"/>
                    <a:pt x="235" y="78"/>
                  </a:cubicBezTo>
                  <a:close/>
                  <a:moveTo>
                    <a:pt x="372" y="137"/>
                  </a:moveTo>
                  <a:cubicBezTo>
                    <a:pt x="357" y="102"/>
                    <a:pt x="321" y="85"/>
                    <a:pt x="295" y="85"/>
                  </a:cubicBezTo>
                  <a:cubicBezTo>
                    <a:pt x="263" y="85"/>
                    <a:pt x="257" y="98"/>
                    <a:pt x="232" y="98"/>
                  </a:cubicBezTo>
                  <a:cubicBezTo>
                    <a:pt x="208" y="98"/>
                    <a:pt x="202" y="85"/>
                    <a:pt x="170" y="85"/>
                  </a:cubicBezTo>
                  <a:cubicBezTo>
                    <a:pt x="143" y="85"/>
                    <a:pt x="108" y="102"/>
                    <a:pt x="93" y="137"/>
                  </a:cubicBezTo>
                  <a:cubicBezTo>
                    <a:pt x="62" y="207"/>
                    <a:pt x="114" y="341"/>
                    <a:pt x="175" y="341"/>
                  </a:cubicBezTo>
                  <a:cubicBezTo>
                    <a:pt x="199" y="341"/>
                    <a:pt x="210" y="328"/>
                    <a:pt x="232" y="328"/>
                  </a:cubicBezTo>
                  <a:cubicBezTo>
                    <a:pt x="255" y="328"/>
                    <a:pt x="265" y="341"/>
                    <a:pt x="290" y="341"/>
                  </a:cubicBezTo>
                  <a:cubicBezTo>
                    <a:pt x="351" y="341"/>
                    <a:pt x="403" y="207"/>
                    <a:pt x="372" y="137"/>
                  </a:cubicBezTo>
                  <a:close/>
                  <a:moveTo>
                    <a:pt x="172" y="126"/>
                  </a:moveTo>
                  <a:cubicBezTo>
                    <a:pt x="170" y="126"/>
                    <a:pt x="169" y="126"/>
                    <a:pt x="168" y="126"/>
                  </a:cubicBezTo>
                  <a:cubicBezTo>
                    <a:pt x="154" y="126"/>
                    <a:pt x="132" y="138"/>
                    <a:pt x="128" y="161"/>
                  </a:cubicBezTo>
                  <a:cubicBezTo>
                    <a:pt x="127" y="165"/>
                    <a:pt x="123" y="169"/>
                    <a:pt x="119" y="169"/>
                  </a:cubicBezTo>
                  <a:cubicBezTo>
                    <a:pt x="118" y="169"/>
                    <a:pt x="118" y="169"/>
                    <a:pt x="118" y="169"/>
                  </a:cubicBezTo>
                  <a:cubicBezTo>
                    <a:pt x="118" y="169"/>
                    <a:pt x="117" y="169"/>
                    <a:pt x="116" y="168"/>
                  </a:cubicBezTo>
                  <a:cubicBezTo>
                    <a:pt x="111" y="167"/>
                    <a:pt x="108" y="162"/>
                    <a:pt x="109" y="157"/>
                  </a:cubicBezTo>
                  <a:cubicBezTo>
                    <a:pt x="115" y="125"/>
                    <a:pt x="144" y="106"/>
                    <a:pt x="168" y="106"/>
                  </a:cubicBezTo>
                  <a:cubicBezTo>
                    <a:pt x="170" y="106"/>
                    <a:pt x="171" y="106"/>
                    <a:pt x="173" y="106"/>
                  </a:cubicBezTo>
                  <a:cubicBezTo>
                    <a:pt x="178" y="107"/>
                    <a:pt x="182" y="112"/>
                    <a:pt x="181" y="117"/>
                  </a:cubicBezTo>
                  <a:cubicBezTo>
                    <a:pt x="181" y="122"/>
                    <a:pt x="177" y="126"/>
                    <a:pt x="172" y="12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p>
              <a:pPr fontAlgn="auto"/>
              <a:endParaRPr lang="zh-CN" altLang="en-US" sz="1350" strike="noStrike" noProof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8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80"/>
                            </p:stCondLst>
                            <p:childTnLst>
                              <p:par>
                                <p:cTn id="14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decel="10000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47" grpId="0"/>
      <p:bldP spid="4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cxnSp>
        <p:nvCxnSpPr>
          <p:cNvPr id="15" name="直接连接符 14"/>
          <p:cNvCxnSpPr/>
          <p:nvPr/>
        </p:nvCxnSpPr>
        <p:spPr>
          <a:xfrm>
            <a:off x="5224463" y="3319463"/>
            <a:ext cx="3235325" cy="0"/>
          </a:xfrm>
          <a:prstGeom prst="line">
            <a:avLst/>
          </a:prstGeom>
          <a:ln w="19050">
            <a:solidFill>
              <a:schemeClr val="bg2">
                <a:lumMod val="50000"/>
              </a:schemeClr>
            </a:solidFill>
            <a:prstDash val="sysDot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5224463" y="2727325"/>
            <a:ext cx="1859280" cy="59880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3300" dirty="0">
                <a:solidFill>
                  <a:schemeClr val="accent1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新课导入</a:t>
            </a:r>
            <a:endParaRPr lang="zh-CN" altLang="en-US" sz="3300" dirty="0">
              <a:solidFill>
                <a:schemeClr val="accent1"/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3689350" y="2595563"/>
            <a:ext cx="1417638" cy="1417637"/>
            <a:chOff x="997758" y="2442742"/>
            <a:chExt cx="1556194" cy="1556194"/>
          </a:xfrm>
        </p:grpSpPr>
        <p:grpSp>
          <p:nvGrpSpPr>
            <p:cNvPr id="43" name="组合 42"/>
            <p:cNvGrpSpPr/>
            <p:nvPr/>
          </p:nvGrpSpPr>
          <p:grpSpPr>
            <a:xfrm>
              <a:off x="997758" y="2442742"/>
              <a:ext cx="1556194" cy="1556194"/>
              <a:chOff x="3154508" y="1821271"/>
              <a:chExt cx="2785107" cy="2785102"/>
            </a:xfrm>
          </p:grpSpPr>
          <p:sp>
            <p:nvSpPr>
              <p:cNvPr id="45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050" strike="noStrike" noProof="1">
                  <a:solidFill>
                    <a:prstClr val="black"/>
                  </a:solidFill>
                </a:endParaRPr>
              </a:p>
            </p:txBody>
          </p:sp>
          <p:sp>
            <p:nvSpPr>
              <p:cNvPr id="46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accent1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050" strike="noStrike" noProof="1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44" name="Freeform 7"/>
            <p:cNvSpPr>
              <a:spLocks noChangeAspect="1" noEditPoints="1"/>
            </p:cNvSpPr>
            <p:nvPr/>
          </p:nvSpPr>
          <p:spPr bwMode="auto">
            <a:xfrm>
              <a:off x="1432097" y="2948295"/>
              <a:ext cx="677075" cy="554847"/>
            </a:xfrm>
            <a:custGeom>
              <a:avLst/>
              <a:gdLst>
                <a:gd name="T0" fmla="*/ 310 w 563"/>
                <a:gd name="T1" fmla="*/ 372 h 461"/>
                <a:gd name="T2" fmla="*/ 321 w 563"/>
                <a:gd name="T3" fmla="*/ 370 h 461"/>
                <a:gd name="T4" fmla="*/ 552 w 563"/>
                <a:gd name="T5" fmla="*/ 248 h 461"/>
                <a:gd name="T6" fmla="*/ 559 w 563"/>
                <a:gd name="T7" fmla="*/ 226 h 461"/>
                <a:gd name="T8" fmla="*/ 537 w 563"/>
                <a:gd name="T9" fmla="*/ 220 h 461"/>
                <a:gd name="T10" fmla="*/ 311 w 563"/>
                <a:gd name="T11" fmla="*/ 339 h 461"/>
                <a:gd name="T12" fmla="*/ 59 w 563"/>
                <a:gd name="T13" fmla="*/ 285 h 461"/>
                <a:gd name="T14" fmla="*/ 38 w 563"/>
                <a:gd name="T15" fmla="*/ 253 h 461"/>
                <a:gd name="T16" fmla="*/ 71 w 563"/>
                <a:gd name="T17" fmla="*/ 232 h 461"/>
                <a:gd name="T18" fmla="*/ 313 w 563"/>
                <a:gd name="T19" fmla="*/ 283 h 461"/>
                <a:gd name="T20" fmla="*/ 321 w 563"/>
                <a:gd name="T21" fmla="*/ 281 h 461"/>
                <a:gd name="T22" fmla="*/ 552 w 563"/>
                <a:gd name="T23" fmla="*/ 159 h 461"/>
                <a:gd name="T24" fmla="*/ 559 w 563"/>
                <a:gd name="T25" fmla="*/ 138 h 461"/>
                <a:gd name="T26" fmla="*/ 537 w 563"/>
                <a:gd name="T27" fmla="*/ 131 h 461"/>
                <a:gd name="T28" fmla="*/ 310 w 563"/>
                <a:gd name="T29" fmla="*/ 251 h 461"/>
                <a:gd name="T30" fmla="*/ 59 w 563"/>
                <a:gd name="T31" fmla="*/ 197 h 461"/>
                <a:gd name="T32" fmla="*/ 38 w 563"/>
                <a:gd name="T33" fmla="*/ 164 h 461"/>
                <a:gd name="T34" fmla="*/ 71 w 563"/>
                <a:gd name="T35" fmla="*/ 143 h 461"/>
                <a:gd name="T36" fmla="*/ 298 w 563"/>
                <a:gd name="T37" fmla="*/ 191 h 461"/>
                <a:gd name="T38" fmla="*/ 306 w 563"/>
                <a:gd name="T39" fmla="*/ 189 h 461"/>
                <a:gd name="T40" fmla="*/ 538 w 563"/>
                <a:gd name="T41" fmla="*/ 69 h 461"/>
                <a:gd name="T42" fmla="*/ 535 w 563"/>
                <a:gd name="T43" fmla="*/ 48 h 461"/>
                <a:gd name="T44" fmla="*/ 310 w 563"/>
                <a:gd name="T45" fmla="*/ 4 h 461"/>
                <a:gd name="T46" fmla="*/ 249 w 563"/>
                <a:gd name="T47" fmla="*/ 12 h 461"/>
                <a:gd name="T48" fmla="*/ 41 w 563"/>
                <a:gd name="T49" fmla="*/ 114 h 461"/>
                <a:gd name="T50" fmla="*/ 33 w 563"/>
                <a:gd name="T51" fmla="*/ 119 h 461"/>
                <a:gd name="T52" fmla="*/ 7 w 563"/>
                <a:gd name="T53" fmla="*/ 157 h 461"/>
                <a:gd name="T54" fmla="*/ 25 w 563"/>
                <a:gd name="T55" fmla="*/ 214 h 461"/>
                <a:gd name="T56" fmla="*/ 7 w 563"/>
                <a:gd name="T57" fmla="*/ 246 h 461"/>
                <a:gd name="T58" fmla="*/ 25 w 563"/>
                <a:gd name="T59" fmla="*/ 303 h 461"/>
                <a:gd name="T60" fmla="*/ 7 w 563"/>
                <a:gd name="T61" fmla="*/ 335 h 461"/>
                <a:gd name="T62" fmla="*/ 52 w 563"/>
                <a:gd name="T63" fmla="*/ 405 h 461"/>
                <a:gd name="T64" fmla="*/ 311 w 563"/>
                <a:gd name="T65" fmla="*/ 460 h 461"/>
                <a:gd name="T66" fmla="*/ 321 w 563"/>
                <a:gd name="T67" fmla="*/ 459 h 461"/>
                <a:gd name="T68" fmla="*/ 552 w 563"/>
                <a:gd name="T69" fmla="*/ 337 h 461"/>
                <a:gd name="T70" fmla="*/ 559 w 563"/>
                <a:gd name="T71" fmla="*/ 315 h 461"/>
                <a:gd name="T72" fmla="*/ 537 w 563"/>
                <a:gd name="T73" fmla="*/ 308 h 461"/>
                <a:gd name="T74" fmla="*/ 310 w 563"/>
                <a:gd name="T75" fmla="*/ 428 h 461"/>
                <a:gd name="T76" fmla="*/ 59 w 563"/>
                <a:gd name="T77" fmla="*/ 374 h 461"/>
                <a:gd name="T78" fmla="*/ 38 w 563"/>
                <a:gd name="T79" fmla="*/ 341 h 461"/>
                <a:gd name="T80" fmla="*/ 71 w 563"/>
                <a:gd name="T81" fmla="*/ 320 h 461"/>
                <a:gd name="T82" fmla="*/ 310 w 563"/>
                <a:gd name="T83" fmla="*/ 372 h 461"/>
                <a:gd name="T84" fmla="*/ 296 w 563"/>
                <a:gd name="T85" fmla="*/ 57 h 461"/>
                <a:gd name="T86" fmla="*/ 404 w 563"/>
                <a:gd name="T87" fmla="*/ 78 h 461"/>
                <a:gd name="T88" fmla="*/ 357 w 563"/>
                <a:gd name="T89" fmla="*/ 101 h 461"/>
                <a:gd name="T90" fmla="*/ 249 w 563"/>
                <a:gd name="T91" fmla="*/ 79 h 461"/>
                <a:gd name="T92" fmla="*/ 296 w 563"/>
                <a:gd name="T93" fmla="*/ 57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63" h="461">
                  <a:moveTo>
                    <a:pt x="310" y="372"/>
                  </a:moveTo>
                  <a:cubicBezTo>
                    <a:pt x="314" y="372"/>
                    <a:pt x="318" y="371"/>
                    <a:pt x="321" y="370"/>
                  </a:cubicBezTo>
                  <a:cubicBezTo>
                    <a:pt x="552" y="248"/>
                    <a:pt x="552" y="248"/>
                    <a:pt x="552" y="248"/>
                  </a:cubicBezTo>
                  <a:cubicBezTo>
                    <a:pt x="560" y="244"/>
                    <a:pt x="563" y="234"/>
                    <a:pt x="559" y="226"/>
                  </a:cubicBezTo>
                  <a:cubicBezTo>
                    <a:pt x="555" y="218"/>
                    <a:pt x="545" y="215"/>
                    <a:pt x="537" y="220"/>
                  </a:cubicBezTo>
                  <a:cubicBezTo>
                    <a:pt x="311" y="339"/>
                    <a:pt x="311" y="339"/>
                    <a:pt x="311" y="339"/>
                  </a:cubicBezTo>
                  <a:cubicBezTo>
                    <a:pt x="59" y="285"/>
                    <a:pt x="59" y="285"/>
                    <a:pt x="59" y="285"/>
                  </a:cubicBezTo>
                  <a:cubicBezTo>
                    <a:pt x="44" y="282"/>
                    <a:pt x="35" y="268"/>
                    <a:pt x="38" y="253"/>
                  </a:cubicBezTo>
                  <a:cubicBezTo>
                    <a:pt x="41" y="238"/>
                    <a:pt x="56" y="228"/>
                    <a:pt x="71" y="232"/>
                  </a:cubicBezTo>
                  <a:cubicBezTo>
                    <a:pt x="71" y="232"/>
                    <a:pt x="313" y="283"/>
                    <a:pt x="313" y="283"/>
                  </a:cubicBezTo>
                  <a:cubicBezTo>
                    <a:pt x="316" y="283"/>
                    <a:pt x="318" y="283"/>
                    <a:pt x="321" y="281"/>
                  </a:cubicBezTo>
                  <a:cubicBezTo>
                    <a:pt x="552" y="159"/>
                    <a:pt x="552" y="159"/>
                    <a:pt x="552" y="159"/>
                  </a:cubicBezTo>
                  <a:cubicBezTo>
                    <a:pt x="560" y="155"/>
                    <a:pt x="563" y="146"/>
                    <a:pt x="559" y="138"/>
                  </a:cubicBezTo>
                  <a:cubicBezTo>
                    <a:pt x="555" y="130"/>
                    <a:pt x="545" y="127"/>
                    <a:pt x="537" y="131"/>
                  </a:cubicBezTo>
                  <a:cubicBezTo>
                    <a:pt x="310" y="251"/>
                    <a:pt x="310" y="251"/>
                    <a:pt x="310" y="251"/>
                  </a:cubicBezTo>
                  <a:cubicBezTo>
                    <a:pt x="59" y="197"/>
                    <a:pt x="59" y="197"/>
                    <a:pt x="59" y="197"/>
                  </a:cubicBezTo>
                  <a:cubicBezTo>
                    <a:pt x="44" y="194"/>
                    <a:pt x="35" y="179"/>
                    <a:pt x="38" y="164"/>
                  </a:cubicBezTo>
                  <a:cubicBezTo>
                    <a:pt x="41" y="149"/>
                    <a:pt x="56" y="140"/>
                    <a:pt x="71" y="143"/>
                  </a:cubicBezTo>
                  <a:cubicBezTo>
                    <a:pt x="71" y="143"/>
                    <a:pt x="297" y="191"/>
                    <a:pt x="298" y="191"/>
                  </a:cubicBezTo>
                  <a:cubicBezTo>
                    <a:pt x="301" y="191"/>
                    <a:pt x="303" y="191"/>
                    <a:pt x="306" y="189"/>
                  </a:cubicBezTo>
                  <a:cubicBezTo>
                    <a:pt x="306" y="189"/>
                    <a:pt x="538" y="69"/>
                    <a:pt x="538" y="69"/>
                  </a:cubicBezTo>
                  <a:cubicBezTo>
                    <a:pt x="554" y="61"/>
                    <a:pt x="553" y="51"/>
                    <a:pt x="535" y="48"/>
                  </a:cubicBezTo>
                  <a:cubicBezTo>
                    <a:pt x="310" y="4"/>
                    <a:pt x="310" y="4"/>
                    <a:pt x="310" y="4"/>
                  </a:cubicBezTo>
                  <a:cubicBezTo>
                    <a:pt x="292" y="0"/>
                    <a:pt x="265" y="4"/>
                    <a:pt x="249" y="12"/>
                  </a:cubicBezTo>
                  <a:cubicBezTo>
                    <a:pt x="41" y="114"/>
                    <a:pt x="41" y="114"/>
                    <a:pt x="41" y="114"/>
                  </a:cubicBezTo>
                  <a:cubicBezTo>
                    <a:pt x="38" y="116"/>
                    <a:pt x="35" y="118"/>
                    <a:pt x="33" y="119"/>
                  </a:cubicBezTo>
                  <a:cubicBezTo>
                    <a:pt x="20" y="128"/>
                    <a:pt x="10" y="141"/>
                    <a:pt x="7" y="157"/>
                  </a:cubicBezTo>
                  <a:cubicBezTo>
                    <a:pt x="2" y="179"/>
                    <a:pt x="10" y="200"/>
                    <a:pt x="25" y="214"/>
                  </a:cubicBezTo>
                  <a:cubicBezTo>
                    <a:pt x="16" y="222"/>
                    <a:pt x="9" y="233"/>
                    <a:pt x="7" y="246"/>
                  </a:cubicBezTo>
                  <a:cubicBezTo>
                    <a:pt x="2" y="268"/>
                    <a:pt x="10" y="289"/>
                    <a:pt x="25" y="303"/>
                  </a:cubicBezTo>
                  <a:cubicBezTo>
                    <a:pt x="16" y="311"/>
                    <a:pt x="9" y="322"/>
                    <a:pt x="7" y="335"/>
                  </a:cubicBezTo>
                  <a:cubicBezTo>
                    <a:pt x="0" y="367"/>
                    <a:pt x="20" y="399"/>
                    <a:pt x="52" y="405"/>
                  </a:cubicBezTo>
                  <a:cubicBezTo>
                    <a:pt x="52" y="405"/>
                    <a:pt x="310" y="461"/>
                    <a:pt x="311" y="460"/>
                  </a:cubicBezTo>
                  <a:cubicBezTo>
                    <a:pt x="314" y="460"/>
                    <a:pt x="318" y="460"/>
                    <a:pt x="321" y="459"/>
                  </a:cubicBezTo>
                  <a:cubicBezTo>
                    <a:pt x="552" y="337"/>
                    <a:pt x="552" y="337"/>
                    <a:pt x="552" y="337"/>
                  </a:cubicBezTo>
                  <a:cubicBezTo>
                    <a:pt x="560" y="332"/>
                    <a:pt x="563" y="323"/>
                    <a:pt x="559" y="315"/>
                  </a:cubicBezTo>
                  <a:cubicBezTo>
                    <a:pt x="555" y="307"/>
                    <a:pt x="545" y="304"/>
                    <a:pt x="537" y="308"/>
                  </a:cubicBezTo>
                  <a:cubicBezTo>
                    <a:pt x="310" y="428"/>
                    <a:pt x="310" y="428"/>
                    <a:pt x="310" y="428"/>
                  </a:cubicBezTo>
                  <a:cubicBezTo>
                    <a:pt x="59" y="374"/>
                    <a:pt x="59" y="374"/>
                    <a:pt x="59" y="374"/>
                  </a:cubicBezTo>
                  <a:cubicBezTo>
                    <a:pt x="44" y="371"/>
                    <a:pt x="35" y="356"/>
                    <a:pt x="38" y="341"/>
                  </a:cubicBezTo>
                  <a:cubicBezTo>
                    <a:pt x="41" y="327"/>
                    <a:pt x="56" y="317"/>
                    <a:pt x="71" y="320"/>
                  </a:cubicBezTo>
                  <a:cubicBezTo>
                    <a:pt x="71" y="320"/>
                    <a:pt x="309" y="372"/>
                    <a:pt x="310" y="372"/>
                  </a:cubicBezTo>
                  <a:close/>
                  <a:moveTo>
                    <a:pt x="296" y="57"/>
                  </a:moveTo>
                  <a:cubicBezTo>
                    <a:pt x="404" y="78"/>
                    <a:pt x="404" y="78"/>
                    <a:pt x="404" y="78"/>
                  </a:cubicBezTo>
                  <a:cubicBezTo>
                    <a:pt x="357" y="101"/>
                    <a:pt x="357" y="101"/>
                    <a:pt x="357" y="101"/>
                  </a:cubicBezTo>
                  <a:cubicBezTo>
                    <a:pt x="249" y="79"/>
                    <a:pt x="249" y="79"/>
                    <a:pt x="249" y="79"/>
                  </a:cubicBezTo>
                  <a:lnTo>
                    <a:pt x="296" y="5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p>
              <a:pPr fontAlgn="auto"/>
              <a:endParaRPr lang="zh-CN" altLang="en-US" sz="1350" strike="noStrike" noProof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48" name="矩形 47"/>
          <p:cNvSpPr/>
          <p:nvPr/>
        </p:nvSpPr>
        <p:spPr>
          <a:xfrm>
            <a:off x="5297488" y="3467100"/>
            <a:ext cx="138303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教学目标</a:t>
            </a:r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6777038" y="3465513"/>
            <a:ext cx="138303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教学重点</a:t>
            </a:r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79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" presetClass="entr" presetSubtype="4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decel="100000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48" grpId="0"/>
      <p:bldP spid="50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8674" name="Text Box 2"/>
          <p:cNvSpPr txBox="1"/>
          <p:nvPr/>
        </p:nvSpPr>
        <p:spPr>
          <a:xfrm>
            <a:off x="2314575" y="695325"/>
            <a:ext cx="35560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1.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填空：如图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,</a:t>
            </a:r>
            <a:endParaRPr lang="en-US" altLang="zh-CN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8675" name="Text Box 3"/>
          <p:cNvSpPr txBox="1"/>
          <p:nvPr/>
        </p:nvSpPr>
        <p:spPr>
          <a:xfrm>
            <a:off x="2619375" y="1458913"/>
            <a:ext cx="6427788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(1)∠1=</a:t>
            </a:r>
            <a:r>
              <a:rPr lang="en-US" altLang="zh-CN" sz="2800" u="sng" dirty="0">
                <a:latin typeface="Times New Roman" panose="02020603050405020304" pitchFamily="2" charset="0"/>
                <a:ea typeface="黑体" panose="02010609060101010101" charset="-122"/>
              </a:rPr>
              <a:t>       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时，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AB∥CD.</a:t>
            </a:r>
            <a:endParaRPr lang="en-US" altLang="zh-CN" sz="2800" i="1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28676" name="Text Box 4"/>
          <p:cNvSpPr txBox="1"/>
          <p:nvPr/>
        </p:nvSpPr>
        <p:spPr>
          <a:xfrm>
            <a:off x="2532063" y="2155825"/>
            <a:ext cx="772795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400" dirty="0">
                <a:latin typeface="Times New Roman" panose="02020603050405020304" pitchFamily="2" charset="0"/>
                <a:ea typeface="黑体" panose="02010609060101010101" charset="-122"/>
              </a:rPr>
              <a:t> 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(2)∠3=</a:t>
            </a:r>
            <a:r>
              <a:rPr lang="en-US" altLang="zh-CN" sz="2800" u="sng" dirty="0">
                <a:latin typeface="Times New Roman" panose="02020603050405020304" pitchFamily="2" charset="0"/>
                <a:ea typeface="黑体" panose="02010609060101010101" charset="-122"/>
              </a:rPr>
              <a:t>          </a:t>
            </a:r>
            <a:r>
              <a:rPr lang="en-US" altLang="zh-CN" sz="2800" u="sng" dirty="0"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时，</a:t>
            </a:r>
            <a:r>
              <a:rPr lang="en-US" altLang="zh-CN" sz="2800" i="1" dirty="0">
                <a:latin typeface="Times New Roman" panose="02020603050405020304" pitchFamily="2" charset="0"/>
                <a:ea typeface="宋体" panose="02010600030101010101" pitchFamily="2" charset="-122"/>
              </a:rPr>
              <a:t>AD∥BC.</a:t>
            </a:r>
            <a:endParaRPr lang="en-US" altLang="zh-CN" sz="2800" i="1" dirty="0">
              <a:latin typeface="Times New Roman" panose="02020603050405020304" pitchFamily="2" charset="0"/>
              <a:ea typeface="Times New Roman" panose="02020603050405020304" pitchFamily="2" charset="0"/>
            </a:endParaRPr>
          </a:p>
        </p:txBody>
      </p:sp>
      <p:grpSp>
        <p:nvGrpSpPr>
          <p:cNvPr id="28677" name="Group 5"/>
          <p:cNvGrpSpPr/>
          <p:nvPr/>
        </p:nvGrpSpPr>
        <p:grpSpPr>
          <a:xfrm>
            <a:off x="3054350" y="2784475"/>
            <a:ext cx="4870450" cy="2603500"/>
            <a:chOff x="0" y="0"/>
            <a:chExt cx="3068" cy="1640"/>
          </a:xfrm>
        </p:grpSpPr>
        <p:sp>
          <p:nvSpPr>
            <p:cNvPr id="28678" name="Text Box 6"/>
            <p:cNvSpPr txBox="1"/>
            <p:nvPr/>
          </p:nvSpPr>
          <p:spPr>
            <a:xfrm>
              <a:off x="2020" y="144"/>
              <a:ext cx="254" cy="29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2400" i="1" dirty="0">
                  <a:solidFill>
                    <a:srgbClr val="FF3300"/>
                  </a:solidFill>
                  <a:latin typeface="Times New Roman" panose="02020603050405020304" pitchFamily="2" charset="0"/>
                  <a:ea typeface="宋体" panose="02010600030101010101" pitchFamily="2" charset="-122"/>
                </a:rPr>
                <a:t>D</a:t>
              </a:r>
              <a:endParaRPr lang="en-US" altLang="zh-CN" sz="2400" i="1" dirty="0">
                <a:solidFill>
                  <a:srgbClr val="FF3300"/>
                </a:solidFill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grpSp>
          <p:nvGrpSpPr>
            <p:cNvPr id="28679" name="Group 7"/>
            <p:cNvGrpSpPr/>
            <p:nvPr/>
          </p:nvGrpSpPr>
          <p:grpSpPr>
            <a:xfrm>
              <a:off x="0" y="0"/>
              <a:ext cx="3068" cy="1640"/>
              <a:chOff x="0" y="0"/>
              <a:chExt cx="3068" cy="1640"/>
            </a:xfrm>
          </p:grpSpPr>
          <p:sp>
            <p:nvSpPr>
              <p:cNvPr id="28680" name="Line 8"/>
              <p:cNvSpPr/>
              <p:nvPr/>
            </p:nvSpPr>
            <p:spPr>
              <a:xfrm>
                <a:off x="388" y="1350"/>
                <a:ext cx="2112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bevel/>
                <a:headEnd type="none" w="med" len="med"/>
                <a:tailEnd type="none" w="med" len="med"/>
              </a:ln>
            </p:spPr>
          </p:sp>
          <p:grpSp>
            <p:nvGrpSpPr>
              <p:cNvPr id="28681" name="Group 9"/>
              <p:cNvGrpSpPr/>
              <p:nvPr/>
            </p:nvGrpSpPr>
            <p:grpSpPr>
              <a:xfrm>
                <a:off x="0" y="0"/>
                <a:ext cx="3068" cy="1640"/>
                <a:chOff x="0" y="0"/>
                <a:chExt cx="3068" cy="1640"/>
              </a:xfrm>
            </p:grpSpPr>
            <p:sp>
              <p:nvSpPr>
                <p:cNvPr id="28682" name="Line 10"/>
                <p:cNvSpPr/>
                <p:nvPr/>
              </p:nvSpPr>
              <p:spPr>
                <a:xfrm flipV="1">
                  <a:off x="1780" y="0"/>
                  <a:ext cx="720" cy="1305"/>
                </a:xfrm>
                <a:prstGeom prst="line">
                  <a:avLst/>
                </a:prstGeom>
                <a:ln w="38100" cap="flat" cmpd="sng">
                  <a:solidFill>
                    <a:schemeClr val="tx1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</p:sp>
            <p:sp>
              <p:nvSpPr>
                <p:cNvPr id="28683" name="Line 11"/>
                <p:cNvSpPr/>
                <p:nvPr/>
              </p:nvSpPr>
              <p:spPr>
                <a:xfrm>
                  <a:off x="768" y="432"/>
                  <a:ext cx="2112" cy="0"/>
                </a:xfrm>
                <a:prstGeom prst="line">
                  <a:avLst/>
                </a:prstGeom>
                <a:ln w="38100" cap="flat" cmpd="sng">
                  <a:solidFill>
                    <a:schemeClr val="tx1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</p:sp>
            <p:grpSp>
              <p:nvGrpSpPr>
                <p:cNvPr id="28684" name="Group 12"/>
                <p:cNvGrpSpPr/>
                <p:nvPr/>
              </p:nvGrpSpPr>
              <p:grpSpPr>
                <a:xfrm>
                  <a:off x="0" y="111"/>
                  <a:ext cx="3068" cy="1529"/>
                  <a:chOff x="0" y="0"/>
                  <a:chExt cx="3068" cy="1529"/>
                </a:xfrm>
              </p:grpSpPr>
              <p:sp>
                <p:nvSpPr>
                  <p:cNvPr id="28685" name="AutoShape 13"/>
                  <p:cNvSpPr/>
                  <p:nvPr/>
                </p:nvSpPr>
                <p:spPr>
                  <a:xfrm>
                    <a:off x="244" y="345"/>
                    <a:ext cx="2016" cy="900"/>
                  </a:xfrm>
                  <a:prstGeom prst="parallelogram">
                    <a:avLst>
                      <a:gd name="adj" fmla="val 56000"/>
                    </a:avLst>
                  </a:prstGeom>
                  <a:noFill/>
                  <a:ln w="38100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 sz="2400" b="1" dirty="0">
                      <a:latin typeface="Times New Roman" panose="02020603050405020304" pitchFamily="2" charset="0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28686" name="Line 14"/>
                  <p:cNvSpPr/>
                  <p:nvPr/>
                </p:nvSpPr>
                <p:spPr>
                  <a:xfrm>
                    <a:off x="772" y="345"/>
                    <a:ext cx="1008" cy="900"/>
                  </a:xfrm>
                  <a:prstGeom prst="line">
                    <a:avLst/>
                  </a:prstGeom>
                  <a:ln w="38100" cap="flat" cmpd="sng">
                    <a:solidFill>
                      <a:schemeClr val="tx1"/>
                    </a:solidFill>
                    <a:prstDash val="solid"/>
                    <a:bevel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28687" name="Arc 15"/>
                  <p:cNvSpPr/>
                  <p:nvPr/>
                </p:nvSpPr>
                <p:spPr>
                  <a:xfrm rot="6352945">
                    <a:off x="682" y="381"/>
                    <a:ext cx="180" cy="288"/>
                  </a:xfrm>
                  <a:custGeom>
                    <a:avLst/>
                    <a:gdLst/>
                    <a:ahLst/>
                    <a:cxnLst>
                      <a:cxn ang="0">
                        <a:pos x="-1" y="0"/>
                      </a:cxn>
                      <a:cxn ang="0">
                        <a:pos x="21600" y="21600"/>
                      </a:cxn>
                      <a:cxn ang="0">
                        <a:pos x="-1" y="0"/>
                      </a:cxn>
                      <a:cxn ang="0">
                        <a:pos x="21600" y="21600"/>
                      </a:cxn>
                      <a:cxn ang="0">
                        <a:pos x="0" y="21600"/>
                      </a:cxn>
                    </a:cxnLst>
                    <a:pathLst>
                      <a:path w="21600" h="21600" fill="none">
                        <a:moveTo>
                          <a:pt x="-1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</a:path>
                      <a:path w="21600" h="21600" stroke="0">
                        <a:moveTo>
                          <a:pt x="-1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  <a:lnTo>
                          <a:pt x="0" y="21600"/>
                        </a:lnTo>
                        <a:close/>
                      </a:path>
                    </a:pathLst>
                  </a:custGeom>
                  <a:noFill/>
                  <a:ln w="38100" cap="flat" cmpd="sng">
                    <a:solidFill>
                      <a:srgbClr val="FF3300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8688" name="Arc 16"/>
                  <p:cNvSpPr/>
                  <p:nvPr/>
                </p:nvSpPr>
                <p:spPr>
                  <a:xfrm>
                    <a:off x="2377" y="120"/>
                    <a:ext cx="179" cy="225"/>
                  </a:xfrm>
                  <a:custGeom>
                    <a:avLst/>
                    <a:gdLst/>
                    <a:ahLst/>
                    <a:cxnLst>
                      <a:cxn ang="0">
                        <a:pos x="-1" y="0"/>
                      </a:cxn>
                      <a:cxn ang="0">
                        <a:pos x="21293" y="17977"/>
                      </a:cxn>
                      <a:cxn ang="0">
                        <a:pos x="-1" y="0"/>
                      </a:cxn>
                      <a:cxn ang="0">
                        <a:pos x="21293" y="17977"/>
                      </a:cxn>
                      <a:cxn ang="0">
                        <a:pos x="0" y="21600"/>
                      </a:cxn>
                    </a:cxnLst>
                    <a:pathLst>
                      <a:path w="21294" h="21600" fill="none">
                        <a:moveTo>
                          <a:pt x="-1" y="0"/>
                        </a:moveTo>
                        <a:cubicBezTo>
                          <a:pt x="10531" y="0"/>
                          <a:pt x="19527" y="7594"/>
                          <a:pt x="21293" y="17977"/>
                        </a:cubicBezTo>
                      </a:path>
                      <a:path w="21294" h="21600" stroke="0">
                        <a:moveTo>
                          <a:pt x="-1" y="0"/>
                        </a:moveTo>
                        <a:cubicBezTo>
                          <a:pt x="10531" y="0"/>
                          <a:pt x="19527" y="7594"/>
                          <a:pt x="21293" y="17977"/>
                        </a:cubicBezTo>
                        <a:lnTo>
                          <a:pt x="0" y="21600"/>
                        </a:lnTo>
                        <a:close/>
                      </a:path>
                    </a:pathLst>
                  </a:custGeom>
                  <a:noFill/>
                  <a:ln w="38100" cap="flat" cmpd="sng">
                    <a:solidFill>
                      <a:srgbClr val="FF3300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8689" name="Arc 17"/>
                  <p:cNvSpPr/>
                  <p:nvPr/>
                </p:nvSpPr>
                <p:spPr>
                  <a:xfrm>
                    <a:off x="1876" y="1065"/>
                    <a:ext cx="180" cy="270"/>
                  </a:xfrm>
                  <a:custGeom>
                    <a:avLst/>
                    <a:gdLst/>
                    <a:ahLst/>
                    <a:cxnLst>
                      <a:cxn ang="0">
                        <a:pos x="-1" y="0"/>
                      </a:cxn>
                      <a:cxn ang="0">
                        <a:pos x="20204" y="13960"/>
                      </a:cxn>
                      <a:cxn ang="0">
                        <a:pos x="-1" y="0"/>
                      </a:cxn>
                      <a:cxn ang="0">
                        <a:pos x="20204" y="13960"/>
                      </a:cxn>
                      <a:cxn ang="0">
                        <a:pos x="0" y="21600"/>
                      </a:cxn>
                    </a:cxnLst>
                    <a:pathLst>
                      <a:path w="20204" h="21600" fill="none">
                        <a:moveTo>
                          <a:pt x="-1" y="0"/>
                        </a:moveTo>
                        <a:cubicBezTo>
                          <a:pt x="8982" y="0"/>
                          <a:pt x="17027" y="5559"/>
                          <a:pt x="20204" y="13960"/>
                        </a:cubicBezTo>
                      </a:path>
                      <a:path w="20204" h="21600" stroke="0">
                        <a:moveTo>
                          <a:pt x="-1" y="0"/>
                        </a:moveTo>
                        <a:cubicBezTo>
                          <a:pt x="8982" y="0"/>
                          <a:pt x="17027" y="5559"/>
                          <a:pt x="20204" y="13960"/>
                        </a:cubicBezTo>
                        <a:lnTo>
                          <a:pt x="0" y="21600"/>
                        </a:lnTo>
                        <a:close/>
                      </a:path>
                    </a:pathLst>
                  </a:custGeom>
                  <a:noFill/>
                  <a:ln w="38100" cap="flat" cmpd="sng">
                    <a:solidFill>
                      <a:srgbClr val="FF3300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8690" name="Arc 18"/>
                  <p:cNvSpPr/>
                  <p:nvPr/>
                </p:nvSpPr>
                <p:spPr>
                  <a:xfrm rot="11004584">
                    <a:off x="1972" y="344"/>
                    <a:ext cx="192" cy="264"/>
                  </a:xfrm>
                  <a:custGeom>
                    <a:avLst/>
                    <a:gdLst/>
                    <a:ahLst/>
                    <a:cxnLst>
                      <a:cxn ang="0">
                        <a:pos x="4819" y="-1"/>
                      </a:cxn>
                      <a:cxn ang="0">
                        <a:pos x="21600" y="21055"/>
                      </a:cxn>
                      <a:cxn ang="0">
                        <a:pos x="4819" y="-1"/>
                      </a:cxn>
                      <a:cxn ang="0">
                        <a:pos x="21600" y="21055"/>
                      </a:cxn>
                      <a:cxn ang="0">
                        <a:pos x="0" y="21055"/>
                      </a:cxn>
                    </a:cxnLst>
                    <a:pathLst>
                      <a:path w="21600" h="21055" fill="none">
                        <a:moveTo>
                          <a:pt x="4819" y="-1"/>
                        </a:moveTo>
                        <a:cubicBezTo>
                          <a:pt x="14637" y="2246"/>
                          <a:pt x="21600" y="10982"/>
                          <a:pt x="21600" y="21055"/>
                        </a:cubicBezTo>
                      </a:path>
                      <a:path w="21600" h="21055" stroke="0">
                        <a:moveTo>
                          <a:pt x="4819" y="-1"/>
                        </a:moveTo>
                        <a:cubicBezTo>
                          <a:pt x="14637" y="2246"/>
                          <a:pt x="21600" y="10982"/>
                          <a:pt x="21600" y="21055"/>
                        </a:cubicBezTo>
                        <a:lnTo>
                          <a:pt x="0" y="21055"/>
                        </a:lnTo>
                        <a:close/>
                      </a:path>
                    </a:pathLst>
                  </a:custGeom>
                  <a:noFill/>
                  <a:ln w="38100" cap="flat" cmpd="sng">
                    <a:solidFill>
                      <a:srgbClr val="FF3300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8691" name="Arc 19"/>
                  <p:cNvSpPr/>
                  <p:nvPr/>
                </p:nvSpPr>
                <p:spPr>
                  <a:xfrm rot="17214342">
                    <a:off x="1642" y="876"/>
                    <a:ext cx="180" cy="288"/>
                  </a:xfrm>
                  <a:custGeom>
                    <a:avLst/>
                    <a:gdLst/>
                    <a:ahLst/>
                    <a:cxnLst>
                      <a:cxn ang="0">
                        <a:pos x="-1" y="0"/>
                      </a:cxn>
                      <a:cxn ang="0">
                        <a:pos x="21600" y="21600"/>
                      </a:cxn>
                      <a:cxn ang="0">
                        <a:pos x="-1" y="0"/>
                      </a:cxn>
                      <a:cxn ang="0">
                        <a:pos x="21600" y="21600"/>
                      </a:cxn>
                      <a:cxn ang="0">
                        <a:pos x="0" y="21600"/>
                      </a:cxn>
                    </a:cxnLst>
                    <a:pathLst>
                      <a:path w="21600" h="21600" fill="none">
                        <a:moveTo>
                          <a:pt x="-1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</a:path>
                      <a:path w="21600" h="21600" stroke="0">
                        <a:moveTo>
                          <a:pt x="-1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  <a:lnTo>
                          <a:pt x="0" y="21600"/>
                        </a:lnTo>
                        <a:close/>
                      </a:path>
                    </a:pathLst>
                  </a:custGeom>
                  <a:noFill/>
                  <a:ln w="38100" cap="flat" cmpd="sng">
                    <a:solidFill>
                      <a:srgbClr val="FF3300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8692" name="Text Box 20"/>
                  <p:cNvSpPr txBox="1"/>
                  <p:nvPr/>
                </p:nvSpPr>
                <p:spPr>
                  <a:xfrm>
                    <a:off x="656" y="594"/>
                    <a:ext cx="211" cy="29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wrap="none" anchor="t" anchorCtr="0">
                    <a:spAutoFit/>
                  </a:bodyPr>
                  <a:p>
                    <a:r>
                      <a:rPr lang="en-US" altLang="zh-CN" sz="2400" b="1" dirty="0">
                        <a:solidFill>
                          <a:srgbClr val="FF3300"/>
                        </a:solidFill>
                        <a:latin typeface="Times New Roman" panose="02020603050405020304" pitchFamily="2" charset="0"/>
                        <a:ea typeface="宋体" panose="02010600030101010101" pitchFamily="2" charset="-122"/>
                      </a:rPr>
                      <a:t>1</a:t>
                    </a:r>
                    <a:endParaRPr lang="en-US" altLang="zh-CN" sz="2400" b="1" dirty="0">
                      <a:solidFill>
                        <a:srgbClr val="FF3300"/>
                      </a:solidFill>
                      <a:latin typeface="Times New Roman" panose="02020603050405020304" pitchFamily="2" charset="0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28693" name="Text Box 21"/>
                  <p:cNvSpPr txBox="1"/>
                  <p:nvPr/>
                </p:nvSpPr>
                <p:spPr>
                  <a:xfrm>
                    <a:off x="1616" y="705"/>
                    <a:ext cx="211" cy="29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wrap="none" anchor="t" anchorCtr="0">
                    <a:spAutoFit/>
                  </a:bodyPr>
                  <a:p>
                    <a:r>
                      <a:rPr lang="en-US" altLang="zh-CN" sz="2400" b="1" dirty="0">
                        <a:solidFill>
                          <a:srgbClr val="FF3300"/>
                        </a:solidFill>
                        <a:latin typeface="Times New Roman" panose="02020603050405020304" pitchFamily="2" charset="0"/>
                        <a:ea typeface="宋体" panose="02010600030101010101" pitchFamily="2" charset="-122"/>
                      </a:rPr>
                      <a:t>2</a:t>
                    </a:r>
                    <a:endParaRPr lang="en-US" altLang="zh-CN" sz="2400" b="1" dirty="0">
                      <a:solidFill>
                        <a:srgbClr val="FF3300"/>
                      </a:solidFill>
                      <a:latin typeface="Times New Roman" panose="02020603050405020304" pitchFamily="2" charset="0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28694" name="Text Box 22"/>
                  <p:cNvSpPr txBox="1"/>
                  <p:nvPr/>
                </p:nvSpPr>
                <p:spPr>
                  <a:xfrm>
                    <a:off x="2010" y="930"/>
                    <a:ext cx="211" cy="29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wrap="none" anchor="t" anchorCtr="0">
                    <a:spAutoFit/>
                  </a:bodyPr>
                  <a:p>
                    <a:r>
                      <a:rPr lang="en-US" altLang="zh-CN" sz="2400" b="1" dirty="0">
                        <a:solidFill>
                          <a:srgbClr val="FF3300"/>
                        </a:solidFill>
                        <a:latin typeface="Times New Roman" panose="02020603050405020304" pitchFamily="2" charset="0"/>
                        <a:ea typeface="宋体" panose="02010600030101010101" pitchFamily="2" charset="-122"/>
                      </a:rPr>
                      <a:t>3</a:t>
                    </a:r>
                    <a:endParaRPr lang="en-US" altLang="zh-CN" sz="2400" b="1" dirty="0">
                      <a:solidFill>
                        <a:srgbClr val="FF3300"/>
                      </a:solidFill>
                      <a:latin typeface="Times New Roman" panose="02020603050405020304" pitchFamily="2" charset="0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28695" name="Text Box 23"/>
                  <p:cNvSpPr txBox="1"/>
                  <p:nvPr/>
                </p:nvSpPr>
                <p:spPr>
                  <a:xfrm>
                    <a:off x="2500" y="0"/>
                    <a:ext cx="211" cy="29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wrap="none" anchor="t" anchorCtr="0">
                    <a:spAutoFit/>
                  </a:bodyPr>
                  <a:p>
                    <a:r>
                      <a:rPr lang="en-US" altLang="zh-CN" sz="2400" b="1" dirty="0">
                        <a:solidFill>
                          <a:srgbClr val="FF3300"/>
                        </a:solidFill>
                        <a:latin typeface="Times New Roman" panose="02020603050405020304" pitchFamily="2" charset="0"/>
                        <a:ea typeface="宋体" panose="02010600030101010101" pitchFamily="2" charset="-122"/>
                      </a:rPr>
                      <a:t>4</a:t>
                    </a:r>
                    <a:endParaRPr lang="en-US" altLang="zh-CN" sz="2400" b="1" dirty="0">
                      <a:solidFill>
                        <a:srgbClr val="FF3300"/>
                      </a:solidFill>
                      <a:latin typeface="Times New Roman" panose="02020603050405020304" pitchFamily="2" charset="0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28696" name="Text Box 24"/>
                  <p:cNvSpPr txBox="1"/>
                  <p:nvPr/>
                </p:nvSpPr>
                <p:spPr>
                  <a:xfrm>
                    <a:off x="1808" y="390"/>
                    <a:ext cx="211" cy="29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wrap="none" anchor="t" anchorCtr="0">
                    <a:spAutoFit/>
                  </a:bodyPr>
                  <a:p>
                    <a:r>
                      <a:rPr lang="en-US" altLang="zh-CN" sz="2400" b="1" dirty="0">
                        <a:solidFill>
                          <a:srgbClr val="FF3300"/>
                        </a:solidFill>
                        <a:latin typeface="Times New Roman" panose="02020603050405020304" pitchFamily="2" charset="0"/>
                        <a:ea typeface="宋体" panose="02010600030101010101" pitchFamily="2" charset="-122"/>
                      </a:rPr>
                      <a:t>5</a:t>
                    </a:r>
                    <a:endParaRPr lang="en-US" altLang="zh-CN" sz="2400" b="1" dirty="0">
                      <a:solidFill>
                        <a:srgbClr val="FF3300"/>
                      </a:solidFill>
                      <a:latin typeface="Times New Roman" panose="02020603050405020304" pitchFamily="2" charset="0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28697" name="Text Box 25"/>
                  <p:cNvSpPr txBox="1"/>
                  <p:nvPr/>
                </p:nvSpPr>
                <p:spPr>
                  <a:xfrm>
                    <a:off x="618" y="39"/>
                    <a:ext cx="232" cy="29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wrap="none" anchor="t" anchorCtr="0">
                    <a:spAutoFit/>
                  </a:bodyPr>
                  <a:p>
                    <a:r>
                      <a:rPr lang="en-US" altLang="zh-CN" sz="2400" i="1" dirty="0">
                        <a:solidFill>
                          <a:srgbClr val="FF3300"/>
                        </a:solidFill>
                        <a:latin typeface="Times New Roman" panose="02020603050405020304" pitchFamily="2" charset="0"/>
                        <a:ea typeface="宋体" panose="02010600030101010101" pitchFamily="2" charset="-122"/>
                      </a:rPr>
                      <a:t>A</a:t>
                    </a:r>
                    <a:endParaRPr lang="en-US" altLang="zh-CN" sz="2400" i="1" dirty="0">
                      <a:solidFill>
                        <a:srgbClr val="FF3300"/>
                      </a:solidFill>
                      <a:latin typeface="Times New Roman" panose="02020603050405020304" pitchFamily="2" charset="0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28698" name="Text Box 26"/>
                  <p:cNvSpPr txBox="1"/>
                  <p:nvPr/>
                </p:nvSpPr>
                <p:spPr>
                  <a:xfrm>
                    <a:off x="0" y="1165"/>
                    <a:ext cx="232" cy="29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wrap="none" anchor="t" anchorCtr="0">
                    <a:spAutoFit/>
                  </a:bodyPr>
                  <a:p>
                    <a:r>
                      <a:rPr lang="en-US" altLang="zh-CN" sz="2400" i="1" dirty="0">
                        <a:solidFill>
                          <a:srgbClr val="FF3300"/>
                        </a:solidFill>
                        <a:latin typeface="Times New Roman" panose="02020603050405020304" pitchFamily="2" charset="0"/>
                        <a:ea typeface="宋体" panose="02010600030101010101" pitchFamily="2" charset="-122"/>
                      </a:rPr>
                      <a:t>B</a:t>
                    </a:r>
                    <a:endParaRPr lang="en-US" altLang="zh-CN" sz="2400" i="1" dirty="0">
                      <a:solidFill>
                        <a:srgbClr val="FF3300"/>
                      </a:solidFill>
                      <a:latin typeface="Times New Roman" panose="02020603050405020304" pitchFamily="2" charset="0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28699" name="Text Box 27"/>
                  <p:cNvSpPr txBox="1"/>
                  <p:nvPr/>
                </p:nvSpPr>
                <p:spPr>
                  <a:xfrm>
                    <a:off x="1636" y="1239"/>
                    <a:ext cx="243" cy="29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wrap="none" anchor="t" anchorCtr="0">
                    <a:spAutoFit/>
                  </a:bodyPr>
                  <a:p>
                    <a:r>
                      <a:rPr lang="en-US" altLang="zh-CN" sz="2400" i="1" dirty="0">
                        <a:solidFill>
                          <a:srgbClr val="FF3300"/>
                        </a:solidFill>
                        <a:latin typeface="Times New Roman" panose="02020603050405020304" pitchFamily="2" charset="0"/>
                        <a:ea typeface="宋体" panose="02010600030101010101" pitchFamily="2" charset="-122"/>
                      </a:rPr>
                      <a:t>C</a:t>
                    </a:r>
                    <a:endParaRPr lang="en-US" altLang="zh-CN" sz="2400" i="1" dirty="0">
                      <a:solidFill>
                        <a:srgbClr val="FF3300"/>
                      </a:solidFill>
                      <a:latin typeface="Times New Roman" panose="02020603050405020304" pitchFamily="2" charset="0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28700" name="Text Box 28"/>
                  <p:cNvSpPr txBox="1"/>
                  <p:nvPr/>
                </p:nvSpPr>
                <p:spPr>
                  <a:xfrm>
                    <a:off x="2836" y="205"/>
                    <a:ext cx="232" cy="29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wrap="none" anchor="t" anchorCtr="0">
                    <a:spAutoFit/>
                  </a:bodyPr>
                  <a:p>
                    <a:r>
                      <a:rPr lang="en-US" altLang="zh-CN" sz="2400" i="1" dirty="0">
                        <a:solidFill>
                          <a:srgbClr val="FF3300"/>
                        </a:solidFill>
                        <a:latin typeface="Times New Roman" panose="02020603050405020304" pitchFamily="2" charset="0"/>
                        <a:ea typeface="宋体" panose="02010600030101010101" pitchFamily="2" charset="-122"/>
                      </a:rPr>
                      <a:t>F</a:t>
                    </a:r>
                    <a:endParaRPr lang="en-US" altLang="zh-CN" sz="2400" i="1" dirty="0">
                      <a:solidFill>
                        <a:srgbClr val="FF3300"/>
                      </a:solidFill>
                      <a:latin typeface="Times New Roman" panose="02020603050405020304" pitchFamily="2" charset="0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28701" name="Text Box 29"/>
                  <p:cNvSpPr txBox="1"/>
                  <p:nvPr/>
                </p:nvSpPr>
                <p:spPr>
                  <a:xfrm>
                    <a:off x="2452" y="1117"/>
                    <a:ext cx="232" cy="29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wrap="none" anchor="t" anchorCtr="0">
                    <a:spAutoFit/>
                  </a:bodyPr>
                  <a:p>
                    <a:r>
                      <a:rPr lang="en-US" altLang="zh-CN" sz="2400" i="1" dirty="0">
                        <a:solidFill>
                          <a:srgbClr val="FF3300"/>
                        </a:solidFill>
                        <a:latin typeface="Times New Roman" panose="02020603050405020304" pitchFamily="2" charset="0"/>
                        <a:ea typeface="宋体" panose="02010600030101010101" pitchFamily="2" charset="-122"/>
                      </a:rPr>
                      <a:t>E</a:t>
                    </a:r>
                    <a:endParaRPr lang="en-US" altLang="zh-CN" sz="2400" i="1" dirty="0">
                      <a:solidFill>
                        <a:srgbClr val="FF3300"/>
                      </a:solidFill>
                      <a:latin typeface="Times New Roman" panose="02020603050405020304" pitchFamily="2" charset="0"/>
                      <a:ea typeface="宋体" panose="02010600030101010101" pitchFamily="2" charset="-122"/>
                    </a:endParaRPr>
                  </a:p>
                </p:txBody>
              </p:sp>
            </p:grpSp>
          </p:grpSp>
        </p:grpSp>
      </p:grpSp>
      <p:sp>
        <p:nvSpPr>
          <p:cNvPr id="28702" name="Text Box 30"/>
          <p:cNvSpPr txBox="1"/>
          <p:nvPr/>
        </p:nvSpPr>
        <p:spPr>
          <a:xfrm>
            <a:off x="3775075" y="1458913"/>
            <a:ext cx="1031875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800" b="1" dirty="0">
                <a:solidFill>
                  <a:srgbClr val="FF33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∠2</a:t>
            </a:r>
            <a:endParaRPr lang="en-US" altLang="zh-CN" sz="2800" b="1" dirty="0">
              <a:solidFill>
                <a:srgbClr val="FF33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grpSp>
        <p:nvGrpSpPr>
          <p:cNvPr id="28703" name="Group 31"/>
          <p:cNvGrpSpPr/>
          <p:nvPr/>
        </p:nvGrpSpPr>
        <p:grpSpPr>
          <a:xfrm>
            <a:off x="3929063" y="2135188"/>
            <a:ext cx="1938337" cy="542924"/>
            <a:chOff x="0" y="0"/>
            <a:chExt cx="922" cy="342"/>
          </a:xfrm>
        </p:grpSpPr>
        <p:sp>
          <p:nvSpPr>
            <p:cNvPr id="28704" name="Text Box 32"/>
            <p:cNvSpPr txBox="1"/>
            <p:nvPr/>
          </p:nvSpPr>
          <p:spPr>
            <a:xfrm>
              <a:off x="0" y="0"/>
              <a:ext cx="502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en-US" altLang="zh-CN" sz="2800" b="1" dirty="0">
                  <a:solidFill>
                    <a:srgbClr val="FF3300"/>
                  </a:solidFill>
                  <a:latin typeface="Times New Roman" panose="02020603050405020304" pitchFamily="2" charset="0"/>
                  <a:ea typeface="宋体" panose="02010600030101010101" pitchFamily="2" charset="-122"/>
                </a:rPr>
                <a:t>∠5</a:t>
              </a:r>
              <a:endParaRPr lang="en-US" altLang="zh-CN" sz="2800" b="1" dirty="0">
                <a:solidFill>
                  <a:srgbClr val="FF3300"/>
                </a:solidFill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8705" name="Text Box 33"/>
            <p:cNvSpPr txBox="1"/>
            <p:nvPr/>
          </p:nvSpPr>
          <p:spPr>
            <a:xfrm>
              <a:off x="252" y="13"/>
              <a:ext cx="670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zh-CN" altLang="en-US" sz="2800" dirty="0">
                  <a:solidFill>
                    <a:srgbClr val="FF3300"/>
                  </a:solidFill>
                  <a:latin typeface="黑体" panose="02010609060101010101" charset="-122"/>
                  <a:ea typeface="黑体" panose="02010609060101010101" charset="-122"/>
                </a:rPr>
                <a:t>或</a:t>
              </a:r>
              <a:r>
                <a:rPr lang="zh-CN" altLang="en-US" sz="2800" b="1" dirty="0">
                  <a:solidFill>
                    <a:srgbClr val="FF3300"/>
                  </a:solidFill>
                  <a:latin typeface="Times New Roman" panose="02020603050405020304" pitchFamily="2" charset="0"/>
                  <a:ea typeface="宋体" panose="02010600030101010101" pitchFamily="2" charset="-122"/>
                </a:rPr>
                <a:t>∠</a:t>
              </a:r>
              <a:r>
                <a:rPr lang="en-US" altLang="zh-CN" sz="2800" b="1" dirty="0">
                  <a:solidFill>
                    <a:srgbClr val="FF3300"/>
                  </a:solidFill>
                  <a:latin typeface="Times New Roman" panose="02020603050405020304" pitchFamily="2" charset="0"/>
                  <a:ea typeface="宋体" panose="02010600030101010101" pitchFamily="2" charset="-122"/>
                </a:rPr>
                <a:t>4</a:t>
              </a:r>
              <a:endParaRPr lang="en-US" altLang="zh-CN" sz="2800" b="1" dirty="0">
                <a:solidFill>
                  <a:srgbClr val="FF3300"/>
                </a:solidFill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25601" name="组合 4"/>
          <p:cNvGrpSpPr/>
          <p:nvPr/>
        </p:nvGrpSpPr>
        <p:grpSpPr>
          <a:xfrm>
            <a:off x="1576388" y="82550"/>
            <a:ext cx="1792287" cy="491490"/>
            <a:chOff x="3590568" y="400194"/>
            <a:chExt cx="5213316" cy="1045416"/>
          </a:xfrm>
        </p:grpSpPr>
        <p:grpSp>
          <p:nvGrpSpPr>
            <p:cNvPr id="25602" name="组合 21"/>
            <p:cNvGrpSpPr/>
            <p:nvPr/>
          </p:nvGrpSpPr>
          <p:grpSpPr>
            <a:xfrm>
              <a:off x="3590568" y="400194"/>
              <a:ext cx="5213316" cy="1031890"/>
              <a:chOff x="7038412" y="5298115"/>
              <a:chExt cx="3099874" cy="517828"/>
            </a:xfrm>
          </p:grpSpPr>
          <p:grpSp>
            <p:nvGrpSpPr>
              <p:cNvPr id="9" name="组合 8"/>
              <p:cNvGrpSpPr/>
              <p:nvPr/>
            </p:nvGrpSpPr>
            <p:grpSpPr>
              <a:xfrm>
                <a:off x="7038412" y="5298115"/>
                <a:ext cx="3099874" cy="517828"/>
                <a:chOff x="5718131" y="5650928"/>
                <a:chExt cx="4596458" cy="767829"/>
              </a:xfrm>
            </p:grpSpPr>
            <p:sp>
              <p:nvSpPr>
                <p:cNvPr id="10" name="圆角矩形 9"/>
                <p:cNvSpPr/>
                <p:nvPr/>
              </p:nvSpPr>
              <p:spPr>
                <a:xfrm>
                  <a:off x="5718131" y="5650928"/>
                  <a:ext cx="4596458" cy="76782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3F3F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 fontAlgn="auto"/>
                  <a:endParaRPr lang="zh-CN" altLang="en-US" sz="1350" strike="noStrike" noProof="1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11" name="圆角矩形 10"/>
                <p:cNvSpPr/>
                <p:nvPr/>
              </p:nvSpPr>
              <p:spPr>
                <a:xfrm>
                  <a:off x="5829672" y="5747159"/>
                  <a:ext cx="4373372" cy="57536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1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 fontAlgn="auto"/>
                  <a:endParaRPr lang="zh-CN" altLang="en-US" sz="1350" strike="noStrike" noProof="1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</p:grpSp>
          <p:sp>
            <p:nvSpPr>
              <p:cNvPr id="12" name="TextBox 19"/>
              <p:cNvSpPr txBox="1"/>
              <p:nvPr/>
            </p:nvSpPr>
            <p:spPr>
              <a:xfrm>
                <a:off x="7752953" y="5433395"/>
                <a:ext cx="278798" cy="2697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fontAlgn="auto"/>
                <a:endParaRPr lang="zh-CN" altLang="en-US" sz="1050" noProof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25605" name="矩形 22"/>
            <p:cNvSpPr/>
            <p:nvPr/>
          </p:nvSpPr>
          <p:spPr>
            <a:xfrm>
              <a:off x="3969416" y="400194"/>
              <a:ext cx="4455620" cy="10454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zh-CN" altLang="en-US" sz="2600" dirty="0">
                  <a:solidFill>
                    <a:schemeClr val="bg1"/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当堂练习</a:t>
              </a:r>
              <a:endParaRPr lang="zh-CN" altLang="en-US" sz="2600" dirty="0">
                <a:solidFill>
                  <a:schemeClr val="bg1"/>
                </a:solidFill>
                <a:latin typeface="造字工房悦黑（非商用）常规体" pitchFamily="2" charset="-122"/>
                <a:ea typeface="造字工房悦黑（非商用）常规体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87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7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87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87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70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9698" name="Text Box 17"/>
          <p:cNvSpPr txBox="1"/>
          <p:nvPr/>
        </p:nvSpPr>
        <p:spPr>
          <a:xfrm>
            <a:off x="1990725" y="650875"/>
            <a:ext cx="8353425" cy="456946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30000"/>
              </a:lnSpc>
            </a:pPr>
            <a:r>
              <a:rPr lang="en-US" altLang="zh-CN" sz="2800" dirty="0">
                <a:latin typeface="Times New Roman" panose="02020603050405020304" pitchFamily="2" charset="0"/>
                <a:ea typeface="宋体" panose="02010600030101010101" pitchFamily="2" charset="-122"/>
              </a:rPr>
              <a:t>2.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直线</a:t>
            </a:r>
            <a:r>
              <a:rPr lang="en-US" altLang="zh-CN" sz="2800" i="1" dirty="0">
                <a:latin typeface="Times New Roman" panose="02020603050405020304" pitchFamily="2" charset="0"/>
                <a:ea typeface="宋体" panose="02010600030101010101" pitchFamily="2" charset="-122"/>
              </a:rPr>
              <a:t>a</a:t>
            </a:r>
            <a:r>
              <a:rPr lang="en-US" altLang="zh-CN" sz="2800" dirty="0">
                <a:latin typeface="Times New Roman" panose="02020603050405020304" pitchFamily="2" charset="0"/>
                <a:ea typeface="宋体" panose="02010600030101010101" pitchFamily="2" charset="-122"/>
              </a:rPr>
              <a:t>,</a:t>
            </a:r>
            <a:r>
              <a:rPr lang="en-US" altLang="zh-CN" sz="2800" i="1" dirty="0">
                <a:latin typeface="Times New Roman" panose="02020603050405020304" pitchFamily="2" charset="0"/>
                <a:ea typeface="宋体" panose="02010600030101010101" pitchFamily="2" charset="-122"/>
              </a:rPr>
              <a:t>b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与直线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c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相交，给出下列条件：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  </a:t>
            </a:r>
            <a:r>
              <a:rPr lang="zh-CN" altLang="en-US" sz="2800" dirty="0">
                <a:latin typeface="Times New Roman" panose="02020603050405020304" pitchFamily="2" charset="0"/>
                <a:ea typeface="宋体" panose="02010600030101010101" pitchFamily="2" charset="-122"/>
              </a:rPr>
              <a:t>①∠</a:t>
            </a:r>
            <a:r>
              <a:rPr lang="en-US" altLang="zh-CN" sz="2800" dirty="0">
                <a:latin typeface="Times New Roman" panose="02020603050405020304" pitchFamily="2" charset="0"/>
                <a:ea typeface="宋体" panose="02010600030101010101" pitchFamily="2" charset="-122"/>
              </a:rPr>
              <a:t>1= ∠2;               ②∠3= ∠6;</a:t>
            </a:r>
            <a:r>
              <a:rPr lang="zh-CN" altLang="en-US" sz="2800" dirty="0">
                <a:latin typeface="Times New Roman" panose="02020603050405020304" pitchFamily="2" charset="0"/>
                <a:ea typeface="宋体" panose="02010600030101010101" pitchFamily="2" charset="-122"/>
              </a:rPr>
              <a:t>　</a:t>
            </a:r>
            <a:endParaRPr lang="zh-CN" altLang="en-US" sz="2800" dirty="0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dirty="0">
                <a:latin typeface="Times New Roman" panose="02020603050405020304" pitchFamily="2" charset="0"/>
                <a:ea typeface="宋体" panose="02010600030101010101" pitchFamily="2" charset="-122"/>
              </a:rPr>
              <a:t>    ③∠</a:t>
            </a:r>
            <a:r>
              <a:rPr lang="en-US" altLang="zh-CN" sz="2800" dirty="0">
                <a:latin typeface="Times New Roman" panose="02020603050405020304" pitchFamily="2" charset="0"/>
                <a:ea typeface="宋体" panose="02010600030101010101" pitchFamily="2" charset="-122"/>
              </a:rPr>
              <a:t>4+∠7=180</a:t>
            </a:r>
            <a:r>
              <a:rPr lang="en-US" altLang="zh-CN" sz="2800" baseline="30000" dirty="0">
                <a:latin typeface="Times New Roman" panose="02020603050405020304" pitchFamily="2" charset="0"/>
                <a:ea typeface="宋体" panose="02010600030101010101" pitchFamily="2" charset="-122"/>
              </a:rPr>
              <a:t>o</a:t>
            </a:r>
            <a:r>
              <a:rPr lang="en-US" altLang="zh-CN" sz="2800" dirty="0">
                <a:latin typeface="Times New Roman" panose="02020603050405020304" pitchFamily="2" charset="0"/>
                <a:ea typeface="宋体" panose="02010600030101010101" pitchFamily="2" charset="-122"/>
              </a:rPr>
              <a:t>;      ④∠3+ ∠5=180</a:t>
            </a:r>
            <a:r>
              <a:rPr lang="zh-CN" altLang="en-US" sz="2800" dirty="0">
                <a:latin typeface="Times New Roman" panose="02020603050405020304" pitchFamily="2" charset="0"/>
                <a:ea typeface="宋体" panose="02010600030101010101" pitchFamily="2" charset="-122"/>
              </a:rPr>
              <a:t>°，</a:t>
            </a:r>
            <a:endParaRPr lang="zh-CN" altLang="en-US" sz="2800" dirty="0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其中能判断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a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//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b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的是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(     )</a:t>
            </a:r>
            <a:endParaRPr lang="en-US" altLang="zh-CN" sz="2800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800" dirty="0">
                <a:latin typeface="Times New Roman" panose="02020603050405020304" pitchFamily="2" charset="0"/>
                <a:ea typeface="宋体" panose="02010600030101010101" pitchFamily="2" charset="-122"/>
              </a:rPr>
              <a:t>A.</a:t>
            </a:r>
            <a:r>
              <a:rPr lang="en-US" altLang="zh-CN" sz="2800" dirty="0">
                <a:solidFill>
                  <a:schemeClr val="accent1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 </a:t>
            </a:r>
            <a:r>
              <a:rPr lang="en-US" altLang="zh-CN" sz="2800" dirty="0">
                <a:latin typeface="Times New Roman" panose="02020603050405020304" pitchFamily="2" charset="0"/>
                <a:ea typeface="宋体" panose="02010600030101010101" pitchFamily="2" charset="-122"/>
              </a:rPr>
              <a:t>①②③④      </a:t>
            </a:r>
            <a:r>
              <a:rPr lang="en-US" altLang="zh-CN" sz="2800" dirty="0">
                <a:solidFill>
                  <a:srgbClr val="FF33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  </a:t>
            </a:r>
            <a:endParaRPr lang="en-US" altLang="zh-CN" sz="2800" dirty="0">
              <a:solidFill>
                <a:srgbClr val="FF33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800" dirty="0">
                <a:latin typeface="Times New Roman" panose="02020603050405020304" pitchFamily="2" charset="0"/>
                <a:ea typeface="宋体" panose="02010600030101010101" pitchFamily="2" charset="-122"/>
              </a:rPr>
              <a:t>B .①③④   </a:t>
            </a:r>
            <a:endParaRPr lang="en-US" altLang="zh-CN" sz="2800" dirty="0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800" dirty="0">
                <a:latin typeface="Times New Roman" panose="02020603050405020304" pitchFamily="2" charset="0"/>
                <a:ea typeface="宋体" panose="02010600030101010101" pitchFamily="2" charset="-122"/>
              </a:rPr>
              <a:t>C. ①③     </a:t>
            </a:r>
            <a:endParaRPr lang="en-US" altLang="zh-CN" sz="2800" dirty="0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800" dirty="0">
                <a:latin typeface="Times New Roman" panose="02020603050405020304" pitchFamily="2" charset="0"/>
                <a:ea typeface="宋体" panose="02010600030101010101" pitchFamily="2" charset="-122"/>
              </a:rPr>
              <a:t>D. ④</a:t>
            </a:r>
            <a:endParaRPr lang="en-US" altLang="zh-CN" sz="2800" dirty="0">
              <a:latin typeface="Times New Roman" panose="02020603050405020304" pitchFamily="2" charset="0"/>
              <a:ea typeface="Times New Roman" panose="02020603050405020304" pitchFamily="2" charset="0"/>
            </a:endParaRPr>
          </a:p>
        </p:txBody>
      </p:sp>
      <p:grpSp>
        <p:nvGrpSpPr>
          <p:cNvPr id="29699" name="Group 2"/>
          <p:cNvGrpSpPr/>
          <p:nvPr/>
        </p:nvGrpSpPr>
        <p:grpSpPr>
          <a:xfrm>
            <a:off x="7208838" y="1916113"/>
            <a:ext cx="3365500" cy="3748087"/>
            <a:chOff x="0" y="0"/>
            <a:chExt cx="2120" cy="2361"/>
          </a:xfrm>
        </p:grpSpPr>
        <p:sp>
          <p:nvSpPr>
            <p:cNvPr id="29700" name="Line 3"/>
            <p:cNvSpPr/>
            <p:nvPr/>
          </p:nvSpPr>
          <p:spPr>
            <a:xfrm>
              <a:off x="0" y="865"/>
              <a:ext cx="1679" cy="0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29701" name="Line 4"/>
            <p:cNvSpPr/>
            <p:nvPr/>
          </p:nvSpPr>
          <p:spPr>
            <a:xfrm>
              <a:off x="0" y="1636"/>
              <a:ext cx="1860" cy="0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29702" name="Line 5"/>
            <p:cNvSpPr/>
            <p:nvPr/>
          </p:nvSpPr>
          <p:spPr>
            <a:xfrm flipH="1">
              <a:off x="227" y="320"/>
              <a:ext cx="862" cy="2041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29703" name="Text Box 6"/>
            <p:cNvSpPr txBox="1"/>
            <p:nvPr/>
          </p:nvSpPr>
          <p:spPr>
            <a:xfrm>
              <a:off x="635" y="528"/>
              <a:ext cx="227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2800" dirty="0">
                  <a:latin typeface="Times New Roman" panose="02020603050405020304" pitchFamily="2" charset="0"/>
                  <a:ea typeface="宋体" panose="02010600030101010101" pitchFamily="2" charset="-122"/>
                </a:rPr>
                <a:t>1</a:t>
              </a:r>
              <a:endParaRPr lang="en-US" altLang="zh-CN" sz="2800" dirty="0"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4" name="Text Box 7"/>
            <p:cNvSpPr txBox="1"/>
            <p:nvPr/>
          </p:nvSpPr>
          <p:spPr>
            <a:xfrm>
              <a:off x="294" y="1284"/>
              <a:ext cx="227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2800" dirty="0">
                  <a:latin typeface="Times New Roman" panose="02020603050405020304" pitchFamily="2" charset="0"/>
                  <a:ea typeface="宋体" panose="02010600030101010101" pitchFamily="2" charset="-122"/>
                </a:rPr>
                <a:t>2</a:t>
              </a:r>
              <a:endParaRPr lang="en-US" altLang="zh-CN" sz="2800" dirty="0"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5" name="Text Box 8"/>
            <p:cNvSpPr txBox="1"/>
            <p:nvPr/>
          </p:nvSpPr>
          <p:spPr>
            <a:xfrm>
              <a:off x="521" y="1632"/>
              <a:ext cx="227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2800" dirty="0">
                  <a:latin typeface="Times New Roman" panose="02020603050405020304" pitchFamily="2" charset="0"/>
                  <a:ea typeface="宋体" panose="02010600030101010101" pitchFamily="2" charset="-122"/>
                </a:rPr>
                <a:t>3</a:t>
              </a:r>
              <a:endParaRPr lang="en-US" altLang="zh-CN" sz="2800" dirty="0"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6" name="Text Box 9"/>
            <p:cNvSpPr txBox="1"/>
            <p:nvPr/>
          </p:nvSpPr>
          <p:spPr>
            <a:xfrm>
              <a:off x="862" y="894"/>
              <a:ext cx="227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2800" dirty="0">
                  <a:latin typeface="Times New Roman" panose="02020603050405020304" pitchFamily="2" charset="0"/>
                  <a:ea typeface="宋体" panose="02010600030101010101" pitchFamily="2" charset="-122"/>
                </a:rPr>
                <a:t>4</a:t>
              </a:r>
              <a:endParaRPr lang="en-US" altLang="zh-CN" sz="2800" dirty="0"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7" name="Text Box 10"/>
            <p:cNvSpPr txBox="1"/>
            <p:nvPr/>
          </p:nvSpPr>
          <p:spPr>
            <a:xfrm>
              <a:off x="521" y="854"/>
              <a:ext cx="227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2800" dirty="0">
                  <a:latin typeface="Times New Roman" panose="02020603050405020304" pitchFamily="2" charset="0"/>
                  <a:ea typeface="宋体" panose="02010600030101010101" pitchFamily="2" charset="-122"/>
                </a:rPr>
                <a:t>5</a:t>
              </a:r>
              <a:endParaRPr lang="en-US" altLang="zh-CN" sz="2800" dirty="0"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8" name="Text Box 11"/>
            <p:cNvSpPr txBox="1"/>
            <p:nvPr/>
          </p:nvSpPr>
          <p:spPr>
            <a:xfrm>
              <a:off x="919" y="568"/>
              <a:ext cx="227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2800" dirty="0">
                  <a:latin typeface="Times New Roman" panose="02020603050405020304" pitchFamily="2" charset="0"/>
                  <a:ea typeface="宋体" panose="02010600030101010101" pitchFamily="2" charset="-122"/>
                </a:rPr>
                <a:t>6</a:t>
              </a:r>
              <a:endParaRPr lang="en-US" altLang="zh-CN" sz="2800" dirty="0"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9" name="Text Box 12"/>
            <p:cNvSpPr txBox="1"/>
            <p:nvPr/>
          </p:nvSpPr>
          <p:spPr>
            <a:xfrm>
              <a:off x="668" y="1269"/>
              <a:ext cx="243" cy="36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3200" dirty="0">
                  <a:latin typeface="Times New Roman" panose="02020603050405020304" pitchFamily="2" charset="0"/>
                  <a:ea typeface="宋体" panose="02010600030101010101" pitchFamily="2" charset="-122"/>
                </a:rPr>
                <a:t>7</a:t>
              </a:r>
              <a:endParaRPr lang="en-US" altLang="zh-CN" sz="3200" dirty="0"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10" name="Text Box 13"/>
            <p:cNvSpPr txBox="1"/>
            <p:nvPr/>
          </p:nvSpPr>
          <p:spPr>
            <a:xfrm>
              <a:off x="227" y="1610"/>
              <a:ext cx="227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2800" dirty="0">
                  <a:latin typeface="Times New Roman" panose="02020603050405020304" pitchFamily="2" charset="0"/>
                  <a:ea typeface="宋体" panose="02010600030101010101" pitchFamily="2" charset="-122"/>
                </a:rPr>
                <a:t>8</a:t>
              </a:r>
              <a:endParaRPr lang="en-US" altLang="zh-CN" sz="2800" dirty="0"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11" name="Text Box 14"/>
            <p:cNvSpPr txBox="1"/>
            <p:nvPr/>
          </p:nvSpPr>
          <p:spPr>
            <a:xfrm>
              <a:off x="992" y="0"/>
              <a:ext cx="215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2800" i="1" dirty="0">
                  <a:latin typeface="Times New Roman" panose="02020603050405020304" pitchFamily="2" charset="0"/>
                  <a:ea typeface="宋体" panose="02010600030101010101" pitchFamily="2" charset="-122"/>
                </a:rPr>
                <a:t>c</a:t>
              </a:r>
              <a:endParaRPr lang="en-US" altLang="zh-CN" sz="2800" i="1" dirty="0"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12" name="Text Box 15"/>
            <p:cNvSpPr txBox="1"/>
            <p:nvPr/>
          </p:nvSpPr>
          <p:spPr>
            <a:xfrm>
              <a:off x="1711" y="709"/>
              <a:ext cx="227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2800" i="1" dirty="0">
                  <a:latin typeface="Times New Roman" panose="02020603050405020304" pitchFamily="2" charset="0"/>
                  <a:ea typeface="宋体" panose="02010600030101010101" pitchFamily="2" charset="-122"/>
                </a:rPr>
                <a:t>a</a:t>
              </a:r>
              <a:endParaRPr lang="en-US" altLang="zh-CN" sz="2800" i="1" dirty="0"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13" name="Text Box 16"/>
            <p:cNvSpPr txBox="1"/>
            <p:nvPr/>
          </p:nvSpPr>
          <p:spPr>
            <a:xfrm>
              <a:off x="1893" y="1435"/>
              <a:ext cx="227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2800" i="1" dirty="0">
                  <a:latin typeface="Times New Roman" panose="02020603050405020304" pitchFamily="2" charset="0"/>
                  <a:ea typeface="宋体" panose="02010600030101010101" pitchFamily="2" charset="-122"/>
                </a:rPr>
                <a:t>b</a:t>
              </a:r>
              <a:endParaRPr lang="en-US" altLang="zh-CN" sz="2800" i="1" dirty="0"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29714" name="Text Box 18"/>
          <p:cNvSpPr txBox="1"/>
          <p:nvPr/>
        </p:nvSpPr>
        <p:spPr>
          <a:xfrm>
            <a:off x="5662613" y="2351088"/>
            <a:ext cx="45402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3200" dirty="0">
                <a:solidFill>
                  <a:srgbClr val="FF0066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B</a:t>
            </a:r>
            <a:endParaRPr lang="en-US" altLang="zh-CN" sz="3200" dirty="0">
              <a:solidFill>
                <a:srgbClr val="FF0066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29715" name="任意多边形 1"/>
          <p:cNvSpPr/>
          <p:nvPr/>
        </p:nvSpPr>
        <p:spPr>
          <a:xfrm>
            <a:off x="8667750" y="3071813"/>
            <a:ext cx="109538" cy="26352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49830" y="66040"/>
              </a:cxn>
              <a:cxn ang="0">
                <a:pos x="91355" y="131445"/>
              </a:cxn>
              <a:cxn ang="0">
                <a:pos x="107965" y="197485"/>
              </a:cxn>
              <a:cxn ang="0">
                <a:pos x="107965" y="263525"/>
              </a:cxn>
            </a:cxnLst>
            <a:pathLst>
              <a:path w="108878" h="263525">
                <a:moveTo>
                  <a:pt x="0" y="0"/>
                </a:moveTo>
                <a:cubicBezTo>
                  <a:pt x="8890" y="12065"/>
                  <a:pt x="31115" y="40005"/>
                  <a:pt x="49530" y="66040"/>
                </a:cubicBezTo>
                <a:cubicBezTo>
                  <a:pt x="67945" y="92075"/>
                  <a:pt x="79375" y="105410"/>
                  <a:pt x="90805" y="131445"/>
                </a:cubicBezTo>
                <a:cubicBezTo>
                  <a:pt x="102235" y="157480"/>
                  <a:pt x="104140" y="170815"/>
                  <a:pt x="107315" y="197485"/>
                </a:cubicBezTo>
                <a:cubicBezTo>
                  <a:pt x="110490" y="224155"/>
                  <a:pt x="107950" y="251460"/>
                  <a:pt x="107315" y="263525"/>
                </a:cubicBezTo>
              </a:path>
            </a:pathLst>
          </a:custGeom>
          <a:noFill/>
          <a:ln w="25400" cap="flat" cmpd="sng">
            <a:solidFill>
              <a:srgbClr val="000000"/>
            </a:solidFill>
            <a:prstDash val="solid"/>
            <a:bevel/>
            <a:headEnd type="none" w="med" len="med"/>
            <a:tailEnd type="none" w="med" len="med"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</p:spPr>
        <p:txBody>
          <a:bodyPr/>
          <a:p>
            <a:endParaRPr lang="zh-CN" altLang="en-US"/>
          </a:p>
        </p:txBody>
      </p:sp>
      <p:sp>
        <p:nvSpPr>
          <p:cNvPr id="29716" name="任意多边形 2"/>
          <p:cNvSpPr/>
          <p:nvPr/>
        </p:nvSpPr>
        <p:spPr>
          <a:xfrm>
            <a:off x="8494713" y="3317875"/>
            <a:ext cx="231775" cy="174625"/>
          </a:xfrm>
          <a:custGeom>
            <a:avLst/>
            <a:gdLst/>
            <a:ahLst/>
            <a:cxnLst>
              <a:cxn ang="0">
                <a:pos x="231775" y="0"/>
              </a:cxn>
              <a:cxn ang="0">
                <a:pos x="198573" y="66523"/>
              </a:cxn>
              <a:cxn ang="0">
                <a:pos x="132169" y="124732"/>
              </a:cxn>
              <a:cxn ang="0">
                <a:pos x="65765" y="149678"/>
              </a:cxn>
              <a:cxn ang="0">
                <a:pos x="0" y="174625"/>
              </a:cxn>
            </a:cxnLst>
            <a:pathLst>
              <a:path w="230505" h="173355">
                <a:moveTo>
                  <a:pt x="230505" y="0"/>
                </a:moveTo>
                <a:cubicBezTo>
                  <a:pt x="225425" y="12065"/>
                  <a:pt x="217170" y="41275"/>
                  <a:pt x="197485" y="66040"/>
                </a:cubicBezTo>
                <a:cubicBezTo>
                  <a:pt x="177800" y="90805"/>
                  <a:pt x="158115" y="107315"/>
                  <a:pt x="131445" y="123825"/>
                </a:cubicBezTo>
                <a:cubicBezTo>
                  <a:pt x="104775" y="140335"/>
                  <a:pt x="91440" y="138430"/>
                  <a:pt x="65405" y="148590"/>
                </a:cubicBezTo>
                <a:cubicBezTo>
                  <a:pt x="39370" y="158750"/>
                  <a:pt x="12065" y="168910"/>
                  <a:pt x="0" y="173355"/>
                </a:cubicBezTo>
              </a:path>
            </a:pathLst>
          </a:custGeom>
          <a:noFill/>
          <a:ln w="25400" cap="flat" cmpd="sng">
            <a:solidFill>
              <a:srgbClr val="000000"/>
            </a:solidFill>
            <a:prstDash val="solid"/>
            <a:bevel/>
            <a:headEnd type="none" w="med" len="med"/>
            <a:tailEnd type="none" w="med" len="med"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</p:spPr>
        <p:txBody>
          <a:bodyPr/>
          <a:p>
            <a:endParaRPr lang="zh-CN" altLang="en-US"/>
          </a:p>
        </p:txBody>
      </p:sp>
      <p:sp>
        <p:nvSpPr>
          <p:cNvPr id="29717" name="任意多边形 4"/>
          <p:cNvSpPr/>
          <p:nvPr/>
        </p:nvSpPr>
        <p:spPr>
          <a:xfrm>
            <a:off x="8380413" y="3117850"/>
            <a:ext cx="222250" cy="158750"/>
          </a:xfrm>
          <a:custGeom>
            <a:avLst/>
            <a:gdLst/>
            <a:ahLst/>
            <a:cxnLst>
              <a:cxn ang="0">
                <a:pos x="222250" y="3783"/>
              </a:cxn>
              <a:cxn ang="0">
                <a:pos x="156845" y="3783"/>
              </a:cxn>
              <a:cxn ang="0">
                <a:pos x="90805" y="44100"/>
              </a:cxn>
              <a:cxn ang="0">
                <a:pos x="24765" y="85046"/>
              </a:cxn>
              <a:cxn ang="0">
                <a:pos x="0" y="158750"/>
              </a:cxn>
            </a:cxnLst>
            <a:pathLst>
              <a:path w="222250" h="160024">
                <a:moveTo>
                  <a:pt x="222250" y="3814"/>
                </a:moveTo>
                <a:cubicBezTo>
                  <a:pt x="210185" y="3179"/>
                  <a:pt x="182880" y="-4441"/>
                  <a:pt x="156845" y="3814"/>
                </a:cubicBezTo>
                <a:cubicBezTo>
                  <a:pt x="130810" y="12069"/>
                  <a:pt x="117475" y="27944"/>
                  <a:pt x="90805" y="44454"/>
                </a:cubicBezTo>
                <a:cubicBezTo>
                  <a:pt x="64135" y="60964"/>
                  <a:pt x="43180" y="62869"/>
                  <a:pt x="24765" y="85729"/>
                </a:cubicBezTo>
                <a:cubicBezTo>
                  <a:pt x="6350" y="108589"/>
                  <a:pt x="3810" y="146054"/>
                  <a:pt x="0" y="160024"/>
                </a:cubicBezTo>
              </a:path>
            </a:pathLst>
          </a:custGeom>
          <a:noFill/>
          <a:ln w="25400" cap="flat" cmpd="sng">
            <a:solidFill>
              <a:srgbClr val="000000"/>
            </a:solidFill>
            <a:prstDash val="solid"/>
            <a:bevel/>
            <a:headEnd type="none" w="med" len="med"/>
            <a:tailEnd type="none" w="med" len="med"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</p:spPr>
        <p:txBody>
          <a:bodyPr/>
          <a:p>
            <a:endParaRPr lang="zh-CN" altLang="en-US"/>
          </a:p>
        </p:txBody>
      </p:sp>
      <p:sp>
        <p:nvSpPr>
          <p:cNvPr id="29718" name="任意多边形 5"/>
          <p:cNvSpPr/>
          <p:nvPr/>
        </p:nvSpPr>
        <p:spPr>
          <a:xfrm>
            <a:off x="8294688" y="3309938"/>
            <a:ext cx="142875" cy="239712"/>
          </a:xfrm>
          <a:custGeom>
            <a:avLst/>
            <a:gdLst/>
            <a:ahLst/>
            <a:cxnLst>
              <a:cxn ang="0">
                <a:pos x="2407" y="0"/>
              </a:cxn>
              <a:cxn ang="0">
                <a:pos x="2407" y="66127"/>
              </a:cxn>
              <a:cxn ang="0">
                <a:pos x="27195" y="132255"/>
              </a:cxn>
              <a:cxn ang="0">
                <a:pos x="76772" y="198382"/>
              </a:cxn>
              <a:cxn ang="0">
                <a:pos x="142875" y="239712"/>
              </a:cxn>
            </a:cxnLst>
            <a:pathLst>
              <a:path w="142741" h="239395">
                <a:moveTo>
                  <a:pt x="2406" y="0"/>
                </a:moveTo>
                <a:cubicBezTo>
                  <a:pt x="1771" y="12065"/>
                  <a:pt x="-2674" y="39370"/>
                  <a:pt x="2406" y="66040"/>
                </a:cubicBezTo>
                <a:cubicBezTo>
                  <a:pt x="7486" y="92710"/>
                  <a:pt x="12566" y="105410"/>
                  <a:pt x="27171" y="132080"/>
                </a:cubicBezTo>
                <a:cubicBezTo>
                  <a:pt x="41776" y="158750"/>
                  <a:pt x="53841" y="176530"/>
                  <a:pt x="76701" y="198120"/>
                </a:cubicBezTo>
                <a:cubicBezTo>
                  <a:pt x="99561" y="219710"/>
                  <a:pt x="130676" y="232410"/>
                  <a:pt x="142741" y="239395"/>
                </a:cubicBezTo>
              </a:path>
            </a:pathLst>
          </a:custGeom>
          <a:noFill/>
          <a:ln w="25400" cap="flat" cmpd="sng">
            <a:solidFill>
              <a:srgbClr val="000000"/>
            </a:solidFill>
            <a:prstDash val="solid"/>
            <a:bevel/>
            <a:headEnd type="none" w="med" len="med"/>
            <a:tailEnd type="none" w="med" len="med"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</p:spPr>
        <p:txBody>
          <a:bodyPr/>
          <a:p>
            <a:endParaRPr lang="zh-CN" altLang="en-US"/>
          </a:p>
        </p:txBody>
      </p:sp>
      <p:sp>
        <p:nvSpPr>
          <p:cNvPr id="29719" name="任意多边形 6"/>
          <p:cNvSpPr/>
          <p:nvPr/>
        </p:nvSpPr>
        <p:spPr>
          <a:xfrm>
            <a:off x="8181975" y="4275138"/>
            <a:ext cx="131763" cy="23812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65881" y="79630"/>
              </a:cxn>
              <a:cxn ang="0">
                <a:pos x="115292" y="159260"/>
              </a:cxn>
              <a:cxn ang="0">
                <a:pos x="131762" y="238125"/>
              </a:cxn>
            </a:cxnLst>
            <a:pathLst>
              <a:path w="132080" h="197485">
                <a:moveTo>
                  <a:pt x="0" y="0"/>
                </a:moveTo>
                <a:cubicBezTo>
                  <a:pt x="12065" y="12065"/>
                  <a:pt x="43180" y="39370"/>
                  <a:pt x="66040" y="66040"/>
                </a:cubicBezTo>
                <a:cubicBezTo>
                  <a:pt x="88900" y="92710"/>
                  <a:pt x="102235" y="106045"/>
                  <a:pt x="115570" y="132080"/>
                </a:cubicBezTo>
                <a:cubicBezTo>
                  <a:pt x="128905" y="158115"/>
                  <a:pt x="129540" y="185420"/>
                  <a:pt x="132080" y="197485"/>
                </a:cubicBezTo>
              </a:path>
            </a:pathLst>
          </a:custGeom>
          <a:noFill/>
          <a:ln w="25400" cap="flat" cmpd="sng">
            <a:solidFill>
              <a:srgbClr val="000000"/>
            </a:solidFill>
            <a:prstDash val="solid"/>
            <a:bevel/>
            <a:headEnd type="none" w="med" len="med"/>
            <a:tailEnd type="none" w="med" len="med"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</p:spPr>
        <p:txBody>
          <a:bodyPr/>
          <a:p>
            <a:endParaRPr lang="zh-CN" altLang="en-US"/>
          </a:p>
        </p:txBody>
      </p:sp>
      <p:sp>
        <p:nvSpPr>
          <p:cNvPr id="29720" name="任意多边形 7"/>
          <p:cNvSpPr/>
          <p:nvPr/>
        </p:nvSpPr>
        <p:spPr>
          <a:xfrm>
            <a:off x="7874000" y="4538663"/>
            <a:ext cx="103188" cy="198437"/>
          </a:xfrm>
          <a:custGeom>
            <a:avLst/>
            <a:gdLst/>
            <a:ahLst/>
            <a:cxnLst>
              <a:cxn ang="0">
                <a:pos x="41255" y="0"/>
              </a:cxn>
              <a:cxn ang="0">
                <a:pos x="10289" y="66145"/>
              </a:cxn>
              <a:cxn ang="0">
                <a:pos x="10289" y="132291"/>
              </a:cxn>
              <a:cxn ang="0">
                <a:pos x="103187" y="198437"/>
              </a:cxn>
            </a:cxnLst>
            <a:pathLst>
              <a:path w="27508" h="198120">
                <a:moveTo>
                  <a:pt x="10998" y="0"/>
                </a:moveTo>
                <a:cubicBezTo>
                  <a:pt x="9093" y="12065"/>
                  <a:pt x="4648" y="39370"/>
                  <a:pt x="2743" y="66040"/>
                </a:cubicBezTo>
                <a:cubicBezTo>
                  <a:pt x="838" y="92710"/>
                  <a:pt x="-2337" y="105410"/>
                  <a:pt x="2743" y="132080"/>
                </a:cubicBezTo>
                <a:cubicBezTo>
                  <a:pt x="7823" y="158750"/>
                  <a:pt x="22428" y="186055"/>
                  <a:pt x="27508" y="198120"/>
                </a:cubicBezTo>
              </a:path>
            </a:pathLst>
          </a:custGeom>
          <a:noFill/>
          <a:ln w="25400" cap="flat" cmpd="sng">
            <a:solidFill>
              <a:srgbClr val="000000"/>
            </a:solidFill>
            <a:prstDash val="solid"/>
            <a:bevel/>
            <a:headEnd type="none" w="med" len="med"/>
            <a:tailEnd type="none" w="med" len="med"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</p:spPr>
        <p:txBody>
          <a:bodyPr/>
          <a:p>
            <a:endParaRPr lang="zh-CN" altLang="en-US"/>
          </a:p>
        </p:txBody>
      </p:sp>
      <p:sp>
        <p:nvSpPr>
          <p:cNvPr id="29721" name="任意多边形 8"/>
          <p:cNvSpPr/>
          <p:nvPr/>
        </p:nvSpPr>
        <p:spPr>
          <a:xfrm>
            <a:off x="7818438" y="4348163"/>
            <a:ext cx="280987" cy="157162"/>
          </a:xfrm>
          <a:custGeom>
            <a:avLst/>
            <a:gdLst/>
            <a:ahLst/>
            <a:cxnLst>
              <a:cxn ang="0">
                <a:pos x="0" y="157162"/>
              </a:cxn>
              <a:cxn ang="0">
                <a:pos x="16528" y="87411"/>
              </a:cxn>
              <a:cxn ang="0">
                <a:pos x="82643" y="53206"/>
              </a:cxn>
              <a:cxn ang="0">
                <a:pos x="148758" y="9612"/>
              </a:cxn>
              <a:cxn ang="0">
                <a:pos x="214872" y="893"/>
              </a:cxn>
              <a:cxn ang="0">
                <a:pos x="280987" y="893"/>
              </a:cxn>
            </a:cxnLst>
            <a:pathLst>
              <a:path w="280670" h="148802">
                <a:moveTo>
                  <a:pt x="0" y="148802"/>
                </a:moveTo>
                <a:cubicBezTo>
                  <a:pt x="1905" y="136102"/>
                  <a:pt x="0" y="102447"/>
                  <a:pt x="16510" y="82762"/>
                </a:cubicBezTo>
                <a:cubicBezTo>
                  <a:pt x="33020" y="63077"/>
                  <a:pt x="55880" y="64982"/>
                  <a:pt x="82550" y="50377"/>
                </a:cubicBezTo>
                <a:cubicBezTo>
                  <a:pt x="109220" y="35772"/>
                  <a:pt x="121920" y="19262"/>
                  <a:pt x="148590" y="9102"/>
                </a:cubicBezTo>
                <a:cubicBezTo>
                  <a:pt x="175260" y="-1058"/>
                  <a:pt x="187960" y="2752"/>
                  <a:pt x="214630" y="847"/>
                </a:cubicBezTo>
                <a:cubicBezTo>
                  <a:pt x="241300" y="-1058"/>
                  <a:pt x="268605" y="847"/>
                  <a:pt x="280670" y="847"/>
                </a:cubicBezTo>
              </a:path>
            </a:pathLst>
          </a:custGeom>
          <a:noFill/>
          <a:ln w="25400" cap="flat" cmpd="sng">
            <a:solidFill>
              <a:srgbClr val="000000"/>
            </a:solidFill>
            <a:prstDash val="solid"/>
            <a:bevel/>
            <a:headEnd type="none" w="med" len="med"/>
            <a:tailEnd type="none" w="med" len="med"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</p:spPr>
        <p:txBody>
          <a:bodyPr/>
          <a:p>
            <a:endParaRPr lang="zh-CN" altLang="en-US"/>
          </a:p>
        </p:txBody>
      </p:sp>
      <p:sp>
        <p:nvSpPr>
          <p:cNvPr id="29722" name="任意多边形 9"/>
          <p:cNvSpPr/>
          <p:nvPr/>
        </p:nvSpPr>
        <p:spPr>
          <a:xfrm>
            <a:off x="7967663" y="4538663"/>
            <a:ext cx="214312" cy="247650"/>
          </a:xfrm>
          <a:custGeom>
            <a:avLst/>
            <a:gdLst/>
            <a:ahLst/>
            <a:cxnLst>
              <a:cxn ang="0">
                <a:pos x="214312" y="0"/>
              </a:cxn>
              <a:cxn ang="0">
                <a:pos x="206045" y="66040"/>
              </a:cxn>
              <a:cxn ang="0">
                <a:pos x="181243" y="132080"/>
              </a:cxn>
              <a:cxn ang="0">
                <a:pos x="132275" y="198120"/>
              </a:cxn>
              <a:cxn ang="0">
                <a:pos x="66137" y="222885"/>
              </a:cxn>
              <a:cxn ang="0">
                <a:pos x="0" y="247650"/>
              </a:cxn>
            </a:cxnLst>
            <a:pathLst>
              <a:path w="213995" h="247650">
                <a:moveTo>
                  <a:pt x="213995" y="0"/>
                </a:moveTo>
                <a:cubicBezTo>
                  <a:pt x="212725" y="12065"/>
                  <a:pt x="212090" y="39370"/>
                  <a:pt x="205740" y="66040"/>
                </a:cubicBezTo>
                <a:cubicBezTo>
                  <a:pt x="199390" y="92710"/>
                  <a:pt x="195580" y="105410"/>
                  <a:pt x="180975" y="132080"/>
                </a:cubicBezTo>
                <a:cubicBezTo>
                  <a:pt x="166370" y="158750"/>
                  <a:pt x="154940" y="179705"/>
                  <a:pt x="132080" y="198120"/>
                </a:cubicBezTo>
                <a:cubicBezTo>
                  <a:pt x="109220" y="216535"/>
                  <a:pt x="92710" y="212725"/>
                  <a:pt x="66040" y="222885"/>
                </a:cubicBezTo>
                <a:cubicBezTo>
                  <a:pt x="39370" y="233045"/>
                  <a:pt x="12065" y="243205"/>
                  <a:pt x="0" y="247650"/>
                </a:cubicBezTo>
              </a:path>
            </a:pathLst>
          </a:custGeom>
          <a:noFill/>
          <a:ln w="25400" cap="flat" cmpd="sng">
            <a:solidFill>
              <a:srgbClr val="000000"/>
            </a:solidFill>
            <a:prstDash val="solid"/>
            <a:bevel/>
            <a:headEnd type="none" w="med" len="med"/>
            <a:tailEnd type="none" w="med" len="med"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</p:spPr>
        <p:txBody>
          <a:bodyPr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7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7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7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14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0722" name="Rectangle 15"/>
          <p:cNvSpPr/>
          <p:nvPr/>
        </p:nvSpPr>
        <p:spPr>
          <a:xfrm>
            <a:off x="1785938" y="479425"/>
            <a:ext cx="8486775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latinLnBrk="1">
              <a:lnSpc>
                <a:spcPct val="150000"/>
              </a:lnSpc>
            </a:pPr>
            <a:r>
              <a:rPr lang="en-US" altLang="zh-CN" sz="2800" dirty="0">
                <a:solidFill>
                  <a:srgbClr val="008080"/>
                </a:solidFill>
                <a:latin typeface="Times New Roman" panose="02020603050405020304" pitchFamily="2" charset="0"/>
                <a:ea typeface="黑体" panose="02010609060101010101" charset="-122"/>
              </a:rPr>
              <a:t>3. 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 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如图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，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AB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//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CD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,∠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A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=100°, ∠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C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=110°,求∠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A</a:t>
            </a:r>
            <a:r>
              <a:rPr lang="en-US" altLang="zh-CN" sz="2800" i="1" dirty="0">
                <a:latin typeface="Times New Roman" panose="02020603050405020304" pitchFamily="2" charset="0"/>
                <a:ea typeface="宋体" panose="02010600030101010101" pitchFamily="2" charset="-122"/>
              </a:rPr>
              <a:t>EC</a:t>
            </a:r>
            <a:endParaRPr lang="en-US" altLang="zh-CN" sz="2800" i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latinLnBrk="1">
              <a:lnSpc>
                <a:spcPct val="150000"/>
              </a:lnSpc>
            </a:pPr>
            <a:r>
              <a:rPr lang="en-US" altLang="zh-CN" sz="2800" i="1" dirty="0">
                <a:latin typeface="Times New Roman" panose="02020603050405020304" pitchFamily="2" charset="0"/>
                <a:ea typeface="宋体" panose="02010600030101010101" pitchFamily="2" charset="-122"/>
              </a:rPr>
              <a:t>       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的度数. </a:t>
            </a:r>
            <a:endParaRPr lang="en-US" altLang="zh-CN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30723" name="Group 22"/>
          <p:cNvGrpSpPr/>
          <p:nvPr/>
        </p:nvGrpSpPr>
        <p:grpSpPr>
          <a:xfrm>
            <a:off x="7058025" y="1011238"/>
            <a:ext cx="2916238" cy="2365375"/>
            <a:chOff x="0" y="0"/>
            <a:chExt cx="1430" cy="948"/>
          </a:xfrm>
        </p:grpSpPr>
        <p:sp>
          <p:nvSpPr>
            <p:cNvPr id="30724" name="AutoShape 21"/>
            <p:cNvSpPr>
              <a:spLocks noChangeAspect="1" noTextEdit="1"/>
            </p:cNvSpPr>
            <p:nvPr/>
          </p:nvSpPr>
          <p:spPr>
            <a:xfrm>
              <a:off x="0" y="0"/>
              <a:ext cx="1430" cy="94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/>
            <a:p>
              <a:endParaRPr lang="zh-CN" altLang="en-US" sz="24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0725" name="Line 23"/>
            <p:cNvSpPr/>
            <p:nvPr/>
          </p:nvSpPr>
          <p:spPr>
            <a:xfrm>
              <a:off x="445" y="211"/>
              <a:ext cx="812" cy="1"/>
            </a:xfrm>
            <a:prstGeom prst="line">
              <a:avLst/>
            </a:prstGeom>
            <a:ln w="38100" cap="flat" cmpd="sng">
              <a:solidFill>
                <a:srgbClr val="000000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30726" name="Line 24"/>
            <p:cNvSpPr/>
            <p:nvPr/>
          </p:nvSpPr>
          <p:spPr>
            <a:xfrm flipH="1">
              <a:off x="151" y="211"/>
              <a:ext cx="294" cy="293"/>
            </a:xfrm>
            <a:prstGeom prst="line">
              <a:avLst/>
            </a:prstGeom>
            <a:ln w="38100" cap="flat" cmpd="sng">
              <a:solidFill>
                <a:srgbClr val="000000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30727" name="Line 25"/>
            <p:cNvSpPr/>
            <p:nvPr/>
          </p:nvSpPr>
          <p:spPr>
            <a:xfrm>
              <a:off x="151" y="504"/>
              <a:ext cx="229" cy="229"/>
            </a:xfrm>
            <a:prstGeom prst="line">
              <a:avLst/>
            </a:prstGeom>
            <a:ln w="38100" cap="flat" cmpd="sng">
              <a:solidFill>
                <a:srgbClr val="000000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30728" name="Line 26"/>
            <p:cNvSpPr/>
            <p:nvPr/>
          </p:nvSpPr>
          <p:spPr>
            <a:xfrm>
              <a:off x="380" y="733"/>
              <a:ext cx="859" cy="1"/>
            </a:xfrm>
            <a:prstGeom prst="line">
              <a:avLst/>
            </a:prstGeom>
            <a:ln w="38100" cap="flat" cmpd="sng">
              <a:solidFill>
                <a:srgbClr val="000000"/>
              </a:solidFill>
              <a:prstDash val="solid"/>
              <a:bevel/>
              <a:headEnd type="none" w="med" len="med"/>
              <a:tailEnd type="none" w="med" len="med"/>
            </a:ln>
          </p:spPr>
        </p:sp>
        <p:grpSp>
          <p:nvGrpSpPr>
            <p:cNvPr id="30729" name="Group 30"/>
            <p:cNvGrpSpPr/>
            <p:nvPr/>
          </p:nvGrpSpPr>
          <p:grpSpPr>
            <a:xfrm>
              <a:off x="57" y="493"/>
              <a:ext cx="106" cy="190"/>
              <a:chOff x="0" y="0"/>
              <a:chExt cx="106" cy="190"/>
            </a:xfrm>
          </p:grpSpPr>
          <p:sp>
            <p:nvSpPr>
              <p:cNvPr id="30730" name="Oval 27"/>
              <p:cNvSpPr/>
              <p:nvPr/>
            </p:nvSpPr>
            <p:spPr>
              <a:xfrm>
                <a:off x="82" y="0"/>
                <a:ext cx="24" cy="23"/>
              </a:xfrm>
              <a:prstGeom prst="ellipse">
                <a:avLst/>
              </a:prstGeom>
              <a:solidFill>
                <a:srgbClr val="FF0000"/>
              </a:solidFill>
              <a:ln w="0" cap="flat" cmpd="sng">
                <a:solidFill>
                  <a:srgbClr val="000000"/>
                </a:solidFill>
                <a:prstDash val="solid"/>
                <a:bevel/>
                <a:headEnd type="none" w="med" len="med"/>
                <a:tailEnd type="none" w="med" len="med"/>
              </a:ln>
            </p:spPr>
            <p:txBody>
              <a:bodyPr anchor="t" anchorCtr="0"/>
              <a:p>
                <a:endParaRPr lang="zh-CN" altLang="en-US" sz="2400" b="1" dirty="0">
                  <a:latin typeface="Times New Roman" panose="02020603050405020304" pitchFamily="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0731" name="Rectangle 28"/>
              <p:cNvSpPr/>
              <p:nvPr/>
            </p:nvSpPr>
            <p:spPr>
              <a:xfrm>
                <a:off x="0" y="41"/>
                <a:ext cx="62" cy="14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lIns="0" tIns="0" rIns="0" bIns="0" anchor="t" anchorCtr="0">
                <a:spAutoFit/>
              </a:bodyPr>
              <a:p>
                <a:endParaRPr lang="zh-CN" altLang="en-US" sz="2400" b="1" dirty="0">
                  <a:latin typeface="Times New Roman" panose="02020603050405020304" pitchFamily="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0732" name="Rectangle 29"/>
              <p:cNvSpPr/>
              <p:nvPr/>
            </p:nvSpPr>
            <p:spPr>
              <a:xfrm>
                <a:off x="0" y="41"/>
                <a:ext cx="91" cy="14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lIns="0" tIns="0" rIns="0" bIns="0" anchor="t" anchorCtr="0">
                <a:spAutoFit/>
              </a:bodyPr>
              <a:p>
                <a:r>
                  <a:rPr lang="en-US" altLang="zh-CN" sz="2400" i="1" dirty="0">
                    <a:solidFill>
                      <a:srgbClr val="000000"/>
                    </a:solidFill>
                    <a:latin typeface="Times New Roman" panose="02020603050405020304" pitchFamily="2" charset="0"/>
                    <a:ea typeface="宋体" panose="02010600030101010101" pitchFamily="2" charset="-122"/>
                  </a:rPr>
                  <a:t>E</a:t>
                </a:r>
                <a:endParaRPr lang="en-US" altLang="zh-CN" sz="2400" i="1" dirty="0">
                  <a:solidFill>
                    <a:srgbClr val="000000"/>
                  </a:solidFill>
                  <a:latin typeface="Times New Roman" panose="02020603050405020304" pitchFamily="2" charset="0"/>
                  <a:ea typeface="Times New Roman" panose="02020603050405020304" pitchFamily="2" charset="0"/>
                </a:endParaRPr>
              </a:p>
            </p:txBody>
          </p:sp>
        </p:grpSp>
        <p:grpSp>
          <p:nvGrpSpPr>
            <p:cNvPr id="30733" name="Group 34"/>
            <p:cNvGrpSpPr/>
            <p:nvPr/>
          </p:nvGrpSpPr>
          <p:grpSpPr>
            <a:xfrm>
              <a:off x="339" y="58"/>
              <a:ext cx="118" cy="164"/>
              <a:chOff x="0" y="0"/>
              <a:chExt cx="118" cy="164"/>
            </a:xfrm>
          </p:grpSpPr>
          <p:sp>
            <p:nvSpPr>
              <p:cNvPr id="30734" name="Oval 31"/>
              <p:cNvSpPr/>
              <p:nvPr/>
            </p:nvSpPr>
            <p:spPr>
              <a:xfrm>
                <a:off x="94" y="141"/>
                <a:ext cx="24" cy="23"/>
              </a:xfrm>
              <a:prstGeom prst="ellipse">
                <a:avLst/>
              </a:prstGeom>
              <a:solidFill>
                <a:srgbClr val="000000"/>
              </a:solidFill>
              <a:ln w="0" cap="flat" cmpd="sng">
                <a:solidFill>
                  <a:srgbClr val="000000"/>
                </a:solidFill>
                <a:prstDash val="solid"/>
                <a:bevel/>
                <a:headEnd type="none" w="med" len="med"/>
                <a:tailEnd type="none" w="med" len="med"/>
              </a:ln>
            </p:spPr>
            <p:txBody>
              <a:bodyPr anchor="t" anchorCtr="0"/>
              <a:p>
                <a:endParaRPr lang="zh-CN" altLang="en-US" sz="2400" b="1" dirty="0">
                  <a:latin typeface="Times New Roman" panose="02020603050405020304" pitchFamily="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0735" name="Rectangle 32"/>
              <p:cNvSpPr/>
              <p:nvPr/>
            </p:nvSpPr>
            <p:spPr>
              <a:xfrm>
                <a:off x="0" y="0"/>
                <a:ext cx="62" cy="14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lIns="0" tIns="0" rIns="0" bIns="0" anchor="t" anchorCtr="0">
                <a:spAutoFit/>
              </a:bodyPr>
              <a:p>
                <a:endParaRPr lang="zh-CN" altLang="en-US" sz="2400" b="1" dirty="0">
                  <a:latin typeface="Times New Roman" panose="02020603050405020304" pitchFamily="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0736" name="Rectangle 33"/>
              <p:cNvSpPr/>
              <p:nvPr/>
            </p:nvSpPr>
            <p:spPr>
              <a:xfrm>
                <a:off x="0" y="0"/>
                <a:ext cx="108" cy="14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lIns="0" tIns="0" rIns="0" bIns="0" anchor="t" anchorCtr="0">
                <a:spAutoFit/>
              </a:bodyPr>
              <a:p>
                <a:r>
                  <a:rPr lang="en-US" altLang="zh-CN" sz="2400" i="1" dirty="0">
                    <a:solidFill>
                      <a:srgbClr val="000000"/>
                    </a:solidFill>
                    <a:latin typeface="Times New Roman" panose="02020603050405020304" pitchFamily="2" charset="0"/>
                    <a:ea typeface="宋体" panose="02010600030101010101" pitchFamily="2" charset="-122"/>
                  </a:rPr>
                  <a:t>A</a:t>
                </a:r>
                <a:endParaRPr lang="en-US" altLang="zh-CN" sz="2400" i="1" dirty="0">
                  <a:solidFill>
                    <a:srgbClr val="000000"/>
                  </a:solidFill>
                  <a:latin typeface="Times New Roman" panose="02020603050405020304" pitchFamily="2" charset="0"/>
                  <a:ea typeface="Times New Roman" panose="02020603050405020304" pitchFamily="2" charset="0"/>
                </a:endParaRPr>
              </a:p>
            </p:txBody>
          </p:sp>
        </p:grpSp>
        <p:grpSp>
          <p:nvGrpSpPr>
            <p:cNvPr id="30737" name="Group 38"/>
            <p:cNvGrpSpPr/>
            <p:nvPr/>
          </p:nvGrpSpPr>
          <p:grpSpPr>
            <a:xfrm>
              <a:off x="1245" y="58"/>
              <a:ext cx="120" cy="164"/>
              <a:chOff x="0" y="0"/>
              <a:chExt cx="120" cy="164"/>
            </a:xfrm>
          </p:grpSpPr>
          <p:sp>
            <p:nvSpPr>
              <p:cNvPr id="30738" name="Oval 35"/>
              <p:cNvSpPr/>
              <p:nvPr/>
            </p:nvSpPr>
            <p:spPr>
              <a:xfrm>
                <a:off x="0" y="141"/>
                <a:ext cx="24" cy="23"/>
              </a:xfrm>
              <a:prstGeom prst="ellipse">
                <a:avLst/>
              </a:prstGeom>
              <a:noFill/>
              <a:ln w="9525">
                <a:noFill/>
              </a:ln>
            </p:spPr>
            <p:txBody>
              <a:bodyPr anchor="t" anchorCtr="0"/>
              <a:p>
                <a:endParaRPr lang="zh-CN" altLang="en-US" sz="2400" b="1" dirty="0">
                  <a:latin typeface="Times New Roman" panose="02020603050405020304" pitchFamily="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0739" name="Rectangle 36"/>
              <p:cNvSpPr/>
              <p:nvPr/>
            </p:nvSpPr>
            <p:spPr>
              <a:xfrm>
                <a:off x="29" y="0"/>
                <a:ext cx="62" cy="14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lIns="0" tIns="0" rIns="0" bIns="0" anchor="t" anchorCtr="0">
                <a:spAutoFit/>
              </a:bodyPr>
              <a:p>
                <a:endParaRPr lang="zh-CN" altLang="en-US" sz="2400" b="1" dirty="0">
                  <a:latin typeface="Times New Roman" panose="02020603050405020304" pitchFamily="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0740" name="Rectangle 37"/>
              <p:cNvSpPr/>
              <p:nvPr/>
            </p:nvSpPr>
            <p:spPr>
              <a:xfrm>
                <a:off x="29" y="0"/>
                <a:ext cx="91" cy="14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lIns="0" tIns="0" rIns="0" bIns="0" anchor="t" anchorCtr="0">
                <a:spAutoFit/>
              </a:bodyPr>
              <a:p>
                <a:r>
                  <a:rPr lang="en-US" altLang="zh-CN" sz="2400" i="1" dirty="0">
                    <a:solidFill>
                      <a:srgbClr val="000000"/>
                    </a:solidFill>
                    <a:latin typeface="Times New Roman" panose="02020603050405020304" pitchFamily="2" charset="0"/>
                    <a:ea typeface="宋体" panose="02010600030101010101" pitchFamily="2" charset="-122"/>
                  </a:rPr>
                  <a:t>B</a:t>
                </a:r>
                <a:endParaRPr lang="en-US" altLang="zh-CN" sz="2400" i="1" dirty="0">
                  <a:solidFill>
                    <a:srgbClr val="000000"/>
                  </a:solidFill>
                  <a:latin typeface="Times New Roman" panose="02020603050405020304" pitchFamily="2" charset="0"/>
                  <a:ea typeface="Times New Roman" panose="02020603050405020304" pitchFamily="2" charset="0"/>
                </a:endParaRPr>
              </a:p>
            </p:txBody>
          </p:sp>
        </p:grpSp>
        <p:grpSp>
          <p:nvGrpSpPr>
            <p:cNvPr id="30741" name="Group 42"/>
            <p:cNvGrpSpPr/>
            <p:nvPr/>
          </p:nvGrpSpPr>
          <p:grpSpPr>
            <a:xfrm>
              <a:off x="368" y="722"/>
              <a:ext cx="121" cy="189"/>
              <a:chOff x="0" y="0"/>
              <a:chExt cx="121" cy="189"/>
            </a:xfrm>
          </p:grpSpPr>
          <p:sp>
            <p:nvSpPr>
              <p:cNvPr id="30742" name="Oval 39"/>
              <p:cNvSpPr/>
              <p:nvPr/>
            </p:nvSpPr>
            <p:spPr>
              <a:xfrm>
                <a:off x="0" y="0"/>
                <a:ext cx="24" cy="23"/>
              </a:xfrm>
              <a:prstGeom prst="ellipse">
                <a:avLst/>
              </a:prstGeom>
              <a:solidFill>
                <a:srgbClr val="000000"/>
              </a:solidFill>
              <a:ln w="0" cap="flat" cmpd="sng">
                <a:solidFill>
                  <a:srgbClr val="000000"/>
                </a:solidFill>
                <a:prstDash val="solid"/>
                <a:bevel/>
                <a:headEnd type="none" w="med" len="med"/>
                <a:tailEnd type="none" w="med" len="med"/>
              </a:ln>
            </p:spPr>
            <p:txBody>
              <a:bodyPr anchor="t" anchorCtr="0"/>
              <a:p>
                <a:endParaRPr lang="zh-CN" altLang="en-US" sz="2400" b="1" dirty="0">
                  <a:latin typeface="Times New Roman" panose="02020603050405020304" pitchFamily="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0743" name="Rectangle 40"/>
              <p:cNvSpPr/>
              <p:nvPr/>
            </p:nvSpPr>
            <p:spPr>
              <a:xfrm>
                <a:off x="59" y="41"/>
                <a:ext cx="62" cy="14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lIns="0" tIns="0" rIns="0" bIns="0" anchor="t" anchorCtr="0">
                <a:spAutoFit/>
              </a:bodyPr>
              <a:p>
                <a:endParaRPr lang="zh-CN" altLang="en-US" sz="2400" b="1" dirty="0">
                  <a:latin typeface="Times New Roman" panose="02020603050405020304" pitchFamily="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0744" name="Rectangle 41"/>
              <p:cNvSpPr/>
              <p:nvPr/>
            </p:nvSpPr>
            <p:spPr>
              <a:xfrm flipH="1">
                <a:off x="22" y="30"/>
                <a:ext cx="37" cy="14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lIns="0" tIns="0" rIns="0" bIns="0" anchor="t" anchorCtr="0">
                <a:spAutoFit/>
              </a:bodyPr>
              <a:p>
                <a:r>
                  <a:rPr lang="en-US" altLang="zh-CN" sz="2400" i="1" dirty="0">
                    <a:solidFill>
                      <a:srgbClr val="000000"/>
                    </a:solidFill>
                    <a:latin typeface="Times New Roman" panose="02020603050405020304" pitchFamily="2" charset="0"/>
                    <a:ea typeface="SimSun-ExtB" panose="02010609060101010101" pitchFamily="1" charset="-122"/>
                  </a:rPr>
                  <a:t>C</a:t>
                </a:r>
                <a:endParaRPr lang="en-US" altLang="zh-CN" sz="2400" i="1" dirty="0">
                  <a:solidFill>
                    <a:srgbClr val="000000"/>
                  </a:solidFill>
                  <a:latin typeface="Times New Roman" panose="02020603050405020304" pitchFamily="2" charset="0"/>
                  <a:ea typeface="SimSun-ExtB" panose="02010609060101010101" pitchFamily="1" charset="-122"/>
                </a:endParaRPr>
              </a:p>
            </p:txBody>
          </p:sp>
        </p:grpSp>
        <p:grpSp>
          <p:nvGrpSpPr>
            <p:cNvPr id="30745" name="Group 46"/>
            <p:cNvGrpSpPr/>
            <p:nvPr/>
          </p:nvGrpSpPr>
          <p:grpSpPr>
            <a:xfrm>
              <a:off x="1227" y="722"/>
              <a:ext cx="148" cy="189"/>
              <a:chOff x="0" y="0"/>
              <a:chExt cx="148" cy="189"/>
            </a:xfrm>
          </p:grpSpPr>
          <p:sp>
            <p:nvSpPr>
              <p:cNvPr id="30746" name="Oval 43"/>
              <p:cNvSpPr/>
              <p:nvPr/>
            </p:nvSpPr>
            <p:spPr>
              <a:xfrm>
                <a:off x="0" y="0"/>
                <a:ext cx="24" cy="23"/>
              </a:xfrm>
              <a:prstGeom prst="ellipse">
                <a:avLst/>
              </a:prstGeom>
              <a:solidFill>
                <a:srgbClr val="000000"/>
              </a:solidFill>
              <a:ln w="0" cap="flat" cmpd="sng">
                <a:solidFill>
                  <a:srgbClr val="000000"/>
                </a:solidFill>
                <a:prstDash val="solid"/>
                <a:bevel/>
                <a:headEnd type="none" w="med" len="med"/>
                <a:tailEnd type="none" w="med" len="med"/>
              </a:ln>
            </p:spPr>
            <p:txBody>
              <a:bodyPr anchor="t" anchorCtr="0"/>
              <a:p>
                <a:endParaRPr lang="zh-CN" altLang="en-US" sz="2400" b="1" dirty="0">
                  <a:latin typeface="Times New Roman" panose="02020603050405020304" pitchFamily="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0747" name="Rectangle 44"/>
              <p:cNvSpPr/>
              <p:nvPr/>
            </p:nvSpPr>
            <p:spPr>
              <a:xfrm>
                <a:off x="59" y="41"/>
                <a:ext cx="62" cy="14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lIns="0" tIns="0" rIns="0" bIns="0" anchor="t" anchorCtr="0">
                <a:spAutoFit/>
              </a:bodyPr>
              <a:p>
                <a:endParaRPr lang="zh-CN" altLang="en-US" sz="2400" b="1" dirty="0">
                  <a:latin typeface="Times New Roman" panose="02020603050405020304" pitchFamily="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0748" name="Rectangle 45"/>
              <p:cNvSpPr/>
              <p:nvPr/>
            </p:nvSpPr>
            <p:spPr>
              <a:xfrm>
                <a:off x="40" y="19"/>
                <a:ext cx="108" cy="14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lIns="0" tIns="0" rIns="0" bIns="0" anchor="t" anchorCtr="0">
                <a:spAutoFit/>
              </a:bodyPr>
              <a:p>
                <a:r>
                  <a:rPr lang="en-US" altLang="zh-CN" sz="2400" i="1" dirty="0">
                    <a:solidFill>
                      <a:srgbClr val="000000"/>
                    </a:solidFill>
                    <a:latin typeface="Times New Roman" panose="02020603050405020304" pitchFamily="2" charset="0"/>
                    <a:ea typeface="宋体" panose="02010600030101010101" pitchFamily="2" charset="-122"/>
                  </a:rPr>
                  <a:t>D</a:t>
                </a:r>
                <a:endParaRPr lang="en-US" altLang="zh-CN" sz="2400" i="1" dirty="0">
                  <a:solidFill>
                    <a:srgbClr val="000000"/>
                  </a:solidFill>
                  <a:latin typeface="Times New Roman" panose="02020603050405020304" pitchFamily="2" charset="0"/>
                  <a:ea typeface="Times New Roman" panose="02020603050405020304" pitchFamily="2" charset="0"/>
                </a:endParaRPr>
              </a:p>
            </p:txBody>
          </p:sp>
        </p:grpSp>
      </p:grpSp>
      <p:sp>
        <p:nvSpPr>
          <p:cNvPr id="30749" name="Rectangle 51"/>
          <p:cNvSpPr/>
          <p:nvPr/>
        </p:nvSpPr>
        <p:spPr>
          <a:xfrm>
            <a:off x="7869238" y="2366963"/>
            <a:ext cx="152400" cy="36893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 anchorCtr="0">
            <a:spAutoFit/>
          </a:bodyPr>
          <a:p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2</a:t>
            </a:r>
            <a:endParaRPr lang="en-US" altLang="zh-CN" sz="2400" dirty="0">
              <a:solidFill>
                <a:srgbClr val="000000"/>
              </a:solidFill>
              <a:latin typeface="Times New Roman" panose="02020603050405020304" pitchFamily="2" charset="0"/>
              <a:ea typeface="Times New Roman" panose="02020603050405020304" pitchFamily="2" charset="0"/>
            </a:endParaRPr>
          </a:p>
        </p:txBody>
      </p:sp>
      <p:sp>
        <p:nvSpPr>
          <p:cNvPr id="30750" name="Rectangle 54"/>
          <p:cNvSpPr/>
          <p:nvPr/>
        </p:nvSpPr>
        <p:spPr>
          <a:xfrm>
            <a:off x="7697788" y="1830388"/>
            <a:ext cx="200025" cy="36893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 anchorCtr="0">
            <a:spAutoFit/>
          </a:bodyPr>
          <a:p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1</a:t>
            </a:r>
            <a:endParaRPr lang="en-US" altLang="zh-CN" sz="2400" dirty="0">
              <a:solidFill>
                <a:srgbClr val="000000"/>
              </a:solidFill>
              <a:latin typeface="Times New Roman" panose="02020603050405020304" pitchFamily="2" charset="0"/>
              <a:ea typeface="Times New Roman" panose="02020603050405020304" pitchFamily="2" charset="0"/>
            </a:endParaRPr>
          </a:p>
        </p:txBody>
      </p:sp>
      <p:sp>
        <p:nvSpPr>
          <p:cNvPr id="30751" name="Text Box 6"/>
          <p:cNvSpPr txBox="1"/>
          <p:nvPr/>
        </p:nvSpPr>
        <p:spPr>
          <a:xfrm>
            <a:off x="2279650" y="3225800"/>
            <a:ext cx="60642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CD</a:t>
            </a:r>
            <a:endParaRPr lang="en-US" altLang="zh-CN" sz="2400" i="1" dirty="0">
              <a:solidFill>
                <a:srgbClr val="FF0000"/>
              </a:solidFill>
              <a:latin typeface="Times New Roman" panose="02020603050405020304" pitchFamily="2" charset="0"/>
              <a:ea typeface="Times New Roman" panose="02020603050405020304" pitchFamily="2" charset="0"/>
            </a:endParaRPr>
          </a:p>
        </p:txBody>
      </p:sp>
      <p:sp>
        <p:nvSpPr>
          <p:cNvPr id="30752" name="Text Box 7"/>
          <p:cNvSpPr txBox="1"/>
          <p:nvPr/>
        </p:nvSpPr>
        <p:spPr>
          <a:xfrm>
            <a:off x="3573463" y="3225800"/>
            <a:ext cx="55499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EF</a:t>
            </a:r>
            <a:endParaRPr lang="en-US" altLang="zh-CN" sz="2400" i="1" dirty="0">
              <a:solidFill>
                <a:srgbClr val="FF0000"/>
              </a:solidFill>
              <a:latin typeface="Times New Roman" panose="02020603050405020304" pitchFamily="2" charset="0"/>
              <a:ea typeface="Times New Roman" panose="02020603050405020304" pitchFamily="2" charset="0"/>
            </a:endParaRPr>
          </a:p>
        </p:txBody>
      </p:sp>
      <p:sp>
        <p:nvSpPr>
          <p:cNvPr id="30753" name="Text Box 8"/>
          <p:cNvSpPr txBox="1"/>
          <p:nvPr/>
        </p:nvSpPr>
        <p:spPr>
          <a:xfrm>
            <a:off x="3294063" y="3749675"/>
            <a:ext cx="3352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1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2" charset="0"/>
              <a:ea typeface="Times New Roman" panose="02020603050405020304" pitchFamily="2" charset="0"/>
            </a:endParaRPr>
          </a:p>
        </p:txBody>
      </p:sp>
      <p:sp>
        <p:nvSpPr>
          <p:cNvPr id="30754" name="Text Box 9"/>
          <p:cNvSpPr txBox="1"/>
          <p:nvPr/>
        </p:nvSpPr>
        <p:spPr>
          <a:xfrm>
            <a:off x="5862638" y="3751263"/>
            <a:ext cx="3352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2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2" charset="0"/>
              <a:ea typeface="Times New Roman" panose="02020603050405020304" pitchFamily="2" charset="0"/>
            </a:endParaRPr>
          </a:p>
        </p:txBody>
      </p:sp>
      <p:sp>
        <p:nvSpPr>
          <p:cNvPr id="30755" name="Text Box 10"/>
          <p:cNvSpPr txBox="1"/>
          <p:nvPr/>
        </p:nvSpPr>
        <p:spPr>
          <a:xfrm>
            <a:off x="2551113" y="5191125"/>
            <a:ext cx="3352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1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2" charset="0"/>
              <a:ea typeface="Times New Roman" panose="02020603050405020304" pitchFamily="2" charset="0"/>
            </a:endParaRPr>
          </a:p>
        </p:txBody>
      </p:sp>
      <p:sp>
        <p:nvSpPr>
          <p:cNvPr id="30756" name="Text Box 11"/>
          <p:cNvSpPr txBox="1"/>
          <p:nvPr/>
        </p:nvSpPr>
        <p:spPr>
          <a:xfrm>
            <a:off x="5111750" y="5175250"/>
            <a:ext cx="3352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2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2" charset="0"/>
              <a:ea typeface="Times New Roman" panose="02020603050405020304" pitchFamily="2" charset="0"/>
            </a:endParaRPr>
          </a:p>
        </p:txBody>
      </p:sp>
      <p:sp>
        <p:nvSpPr>
          <p:cNvPr id="30757" name="Text Box 16"/>
          <p:cNvSpPr txBox="1"/>
          <p:nvPr/>
        </p:nvSpPr>
        <p:spPr>
          <a:xfrm>
            <a:off x="3409950" y="5191125"/>
            <a:ext cx="4876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80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2" charset="0"/>
              <a:ea typeface="Times New Roman" panose="02020603050405020304" pitchFamily="2" charset="0"/>
            </a:endParaRPr>
          </a:p>
        </p:txBody>
      </p:sp>
      <p:sp>
        <p:nvSpPr>
          <p:cNvPr id="30758" name="Text Box 17"/>
          <p:cNvSpPr txBox="1"/>
          <p:nvPr/>
        </p:nvSpPr>
        <p:spPr>
          <a:xfrm>
            <a:off x="5086350" y="5705475"/>
            <a:ext cx="4876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80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2" charset="0"/>
              <a:ea typeface="Times New Roman" panose="02020603050405020304" pitchFamily="2" charset="0"/>
            </a:endParaRPr>
          </a:p>
        </p:txBody>
      </p:sp>
      <p:sp>
        <p:nvSpPr>
          <p:cNvPr id="30759" name="Text Box 18"/>
          <p:cNvSpPr txBox="1"/>
          <p:nvPr/>
        </p:nvSpPr>
        <p:spPr>
          <a:xfrm>
            <a:off x="5964238" y="5170488"/>
            <a:ext cx="4876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70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2" charset="0"/>
              <a:ea typeface="Times New Roman" panose="02020603050405020304" pitchFamily="2" charset="0"/>
            </a:endParaRPr>
          </a:p>
        </p:txBody>
      </p:sp>
      <p:sp>
        <p:nvSpPr>
          <p:cNvPr id="30760" name="Text Box 19"/>
          <p:cNvSpPr txBox="1"/>
          <p:nvPr/>
        </p:nvSpPr>
        <p:spPr>
          <a:xfrm>
            <a:off x="6511925" y="5705475"/>
            <a:ext cx="4876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70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2" charset="0"/>
              <a:ea typeface="Times New Roman" panose="02020603050405020304" pitchFamily="2" charset="0"/>
            </a:endParaRPr>
          </a:p>
        </p:txBody>
      </p:sp>
      <p:sp>
        <p:nvSpPr>
          <p:cNvPr id="30761" name="Text Box 20"/>
          <p:cNvSpPr txBox="1"/>
          <p:nvPr/>
        </p:nvSpPr>
        <p:spPr>
          <a:xfrm>
            <a:off x="7789863" y="5716588"/>
            <a:ext cx="6400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150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2" charset="0"/>
              <a:ea typeface="Times New Roman" panose="02020603050405020304" pitchFamily="2" charset="0"/>
            </a:endParaRPr>
          </a:p>
        </p:txBody>
      </p:sp>
      <p:sp>
        <p:nvSpPr>
          <p:cNvPr id="30762" name="直接连接符 10298"/>
          <p:cNvSpPr/>
          <p:nvPr/>
        </p:nvSpPr>
        <p:spPr>
          <a:xfrm>
            <a:off x="7426325" y="2263775"/>
            <a:ext cx="2357438" cy="4763"/>
          </a:xfrm>
          <a:prstGeom prst="line">
            <a:avLst/>
          </a:prstGeom>
          <a:ln w="38100" cap="flat" cmpd="sng">
            <a:solidFill>
              <a:schemeClr val="tx1"/>
            </a:solidFill>
            <a:prstDash val="sysDot"/>
            <a:bevel/>
            <a:headEnd type="none" w="med" len="med"/>
            <a:tailEnd type="none" w="med" len="med"/>
          </a:ln>
        </p:spPr>
      </p:sp>
      <p:sp>
        <p:nvSpPr>
          <p:cNvPr id="30763" name="文本框 10299"/>
          <p:cNvSpPr txBox="1"/>
          <p:nvPr/>
        </p:nvSpPr>
        <p:spPr>
          <a:xfrm>
            <a:off x="9798050" y="2063750"/>
            <a:ext cx="36893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i="1" dirty="0">
                <a:latin typeface="Times New Roman" panose="02020603050405020304" pitchFamily="2" charset="0"/>
                <a:ea typeface="宋体" panose="02010600030101010101" pitchFamily="2" charset="-122"/>
              </a:rPr>
              <a:t>F</a:t>
            </a:r>
            <a:endParaRPr lang="zh-CN" altLang="en-US" sz="2400" i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30764" name="任意多边形 10300"/>
          <p:cNvSpPr/>
          <p:nvPr/>
        </p:nvSpPr>
        <p:spPr>
          <a:xfrm rot="21360000">
            <a:off x="7778750" y="2719388"/>
            <a:ext cx="144463" cy="144462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1600" y="21600"/>
              </a:cxn>
              <a:cxn ang="0">
                <a:pos x="21600" y="21600"/>
              </a:cxn>
              <a:cxn ang="0">
                <a:pos x="32400" y="0"/>
              </a:cxn>
              <a:cxn ang="0">
                <a:pos x="43200" y="21600"/>
              </a:cxn>
              <a:cxn ang="0">
                <a:pos x="42648" y="28436"/>
              </a:cxn>
              <a:cxn ang="0">
                <a:pos x="0" y="0"/>
              </a:cxn>
            </a:cxnLst>
            <a:pathLst>
              <a:path w="21600" h="21600" fill="none">
                <a:moveTo>
                  <a:pt x="0" y="0"/>
                </a:moveTo>
                <a:cubicBezTo>
                  <a:pt x="11929" y="0"/>
                  <a:pt x="21600" y="9671"/>
                  <a:pt x="21600" y="21600"/>
                </a:cubicBezTo>
              </a:path>
              <a:path w="21600" h="21600" stroke="0">
                <a:moveTo>
                  <a:pt x="21600" y="21600"/>
                </a:moveTo>
                <a:cubicBezTo>
                  <a:pt x="21600" y="9671"/>
                  <a:pt x="26435" y="0"/>
                  <a:pt x="32400" y="0"/>
                </a:cubicBezTo>
                <a:cubicBezTo>
                  <a:pt x="38365" y="0"/>
                  <a:pt x="43200" y="9671"/>
                  <a:pt x="43200" y="21600"/>
                </a:cubicBezTo>
                <a:cubicBezTo>
                  <a:pt x="43200" y="23991"/>
                  <a:pt x="43006" y="26290"/>
                  <a:pt x="42648" y="28436"/>
                </a:cubicBezTo>
                <a:lnTo>
                  <a:pt x="0" y="0"/>
                </a:lnTo>
                <a:close/>
              </a:path>
            </a:pathLst>
          </a:custGeom>
          <a:noFill/>
          <a:ln w="28575" cap="flat" cmpd="sng">
            <a:solidFill>
              <a:srgbClr val="0000FF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0765" name="任意多边形 10301"/>
          <p:cNvSpPr/>
          <p:nvPr/>
        </p:nvSpPr>
        <p:spPr>
          <a:xfrm rot="1440000">
            <a:off x="7478713" y="2100263"/>
            <a:ext cx="144462" cy="144462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1600" y="21600"/>
              </a:cxn>
              <a:cxn ang="0">
                <a:pos x="21600" y="21600"/>
              </a:cxn>
              <a:cxn ang="0">
                <a:pos x="32400" y="0"/>
              </a:cxn>
              <a:cxn ang="0">
                <a:pos x="43200" y="21600"/>
              </a:cxn>
              <a:cxn ang="0">
                <a:pos x="42648" y="28436"/>
              </a:cxn>
              <a:cxn ang="0">
                <a:pos x="0" y="0"/>
              </a:cxn>
            </a:cxnLst>
            <a:pathLst>
              <a:path w="21600" h="21600" fill="none">
                <a:moveTo>
                  <a:pt x="0" y="0"/>
                </a:moveTo>
                <a:cubicBezTo>
                  <a:pt x="11929" y="0"/>
                  <a:pt x="21600" y="9671"/>
                  <a:pt x="21600" y="21600"/>
                </a:cubicBezTo>
              </a:path>
              <a:path w="21600" h="21600" stroke="0">
                <a:moveTo>
                  <a:pt x="21600" y="21600"/>
                </a:moveTo>
                <a:cubicBezTo>
                  <a:pt x="21600" y="9671"/>
                  <a:pt x="26435" y="0"/>
                  <a:pt x="32400" y="0"/>
                </a:cubicBezTo>
                <a:cubicBezTo>
                  <a:pt x="38365" y="0"/>
                  <a:pt x="43200" y="9671"/>
                  <a:pt x="43200" y="21600"/>
                </a:cubicBezTo>
                <a:cubicBezTo>
                  <a:pt x="43200" y="23991"/>
                  <a:pt x="43006" y="26290"/>
                  <a:pt x="42648" y="28436"/>
                </a:cubicBezTo>
                <a:lnTo>
                  <a:pt x="0" y="0"/>
                </a:lnTo>
                <a:close/>
              </a:path>
            </a:pathLst>
          </a:custGeom>
          <a:noFill/>
          <a:ln w="2857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0766" name="Rectangle 3"/>
          <p:cNvSpPr txBox="1"/>
          <p:nvPr/>
        </p:nvSpPr>
        <p:spPr>
          <a:xfrm>
            <a:off x="1790700" y="2212975"/>
            <a:ext cx="8610600" cy="4032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spcBef>
                <a:spcPct val="20000"/>
              </a:spcBef>
            </a:pPr>
            <a:r>
              <a:rPr lang="en-US" altLang="zh-CN" sz="28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解：过点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E</a:t>
            </a:r>
            <a:r>
              <a:rPr lang="en-US" altLang="zh-CN" sz="28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作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EF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//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AB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.</a:t>
            </a:r>
            <a:endParaRPr lang="en-US" altLang="zh-CN" sz="2800" dirty="0">
              <a:solidFill>
                <a:srgbClr val="00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  <a:p>
            <a:pPr marL="342900" indent="-342900">
              <a:spcBef>
                <a:spcPct val="20000"/>
              </a:spcBef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∵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AB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//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CD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，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EF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//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AB</a:t>
            </a:r>
            <a:r>
              <a:rPr lang="en-US" altLang="zh-CN" sz="28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（已知）,</a:t>
            </a:r>
            <a:endParaRPr lang="en-US" altLang="zh-CN" sz="2800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342900" indent="-342900">
              <a:spcBef>
                <a:spcPct val="20000"/>
              </a:spcBef>
            </a:pPr>
            <a:r>
              <a:rPr lang="en-US" altLang="zh-CN" sz="28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∴</a:t>
            </a:r>
            <a:r>
              <a:rPr lang="en-US" altLang="zh-CN" sz="2800" u="sng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     </a:t>
            </a:r>
            <a:r>
              <a:rPr lang="en-US" altLang="zh-CN" sz="28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//</a:t>
            </a:r>
            <a:r>
              <a:rPr lang="en-US" altLang="zh-CN" sz="2800" u="sng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     </a:t>
            </a:r>
            <a:r>
              <a:rPr lang="en-US" altLang="zh-CN" sz="28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(平行于同一直线的两直线平行）</a:t>
            </a:r>
            <a:r>
              <a:rPr lang="en-US" altLang="zh-CN" sz="28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.</a:t>
            </a:r>
            <a:endParaRPr lang="en-US" altLang="zh-CN" sz="2800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342900" indent="-342900">
              <a:spcBef>
                <a:spcPct val="20000"/>
              </a:spcBef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∴∠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+∠</a:t>
            </a:r>
            <a:r>
              <a:rPr lang="en-US" altLang="zh-CN" sz="2800" u="sng" dirty="0">
                <a:solidFill>
                  <a:srgbClr val="00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  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=180</a:t>
            </a:r>
            <a:r>
              <a:rPr lang="en-US" altLang="zh-CN" sz="2800" baseline="30000" dirty="0">
                <a:solidFill>
                  <a:srgbClr val="00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o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，∠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C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+∠</a:t>
            </a:r>
            <a:r>
              <a:rPr lang="en-US" altLang="zh-CN" sz="2800" u="sng" dirty="0">
                <a:solidFill>
                  <a:srgbClr val="00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  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=180</a:t>
            </a:r>
            <a:r>
              <a:rPr lang="en-US" altLang="zh-CN" sz="2800" baseline="30000" dirty="0">
                <a:solidFill>
                  <a:srgbClr val="00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o</a:t>
            </a:r>
            <a:r>
              <a:rPr lang="en-US" altLang="zh-CN" sz="28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(两直线平行，同旁内角互补）.</a:t>
            </a:r>
            <a:endParaRPr lang="en-US" altLang="zh-CN" sz="2800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342900" indent="-342900">
              <a:spcBef>
                <a:spcPct val="20000"/>
              </a:spcBef>
            </a:pPr>
            <a:r>
              <a:rPr lang="en-US" altLang="zh-CN" sz="28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又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∵∠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=100°，∠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C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=110°</a:t>
            </a:r>
            <a:r>
              <a:rPr lang="en-US" altLang="zh-CN" sz="28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（已知）, </a:t>
            </a:r>
            <a:endParaRPr lang="en-US" altLang="zh-CN" sz="2800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342900" indent="-342900">
              <a:spcBef>
                <a:spcPct val="20000"/>
              </a:spcBef>
            </a:pPr>
            <a:r>
              <a:rPr lang="en-US" altLang="zh-CN" sz="28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∴∠</a:t>
            </a:r>
            <a:r>
              <a:rPr lang="en-US" altLang="zh-CN" sz="2800" u="sng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   </a:t>
            </a:r>
            <a:r>
              <a:rPr lang="en-US" altLang="zh-CN" sz="28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=</a:t>
            </a:r>
            <a:r>
              <a:rPr lang="en-US" altLang="zh-CN" sz="2800" u="sng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2" charset="0"/>
                <a:ea typeface="宋体" panose="02010600030101010101" pitchFamily="2" charset="-122"/>
                <a:sym typeface="宋体" panose="02010600030101010101" pitchFamily="2" charset="-122"/>
              </a:rPr>
              <a:t>°</a:t>
            </a:r>
            <a:r>
              <a:rPr lang="en-US" altLang="zh-CN" sz="28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, ∠</a:t>
            </a:r>
            <a:r>
              <a:rPr lang="en-US" altLang="zh-CN" sz="2800" u="sng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en-US" altLang="zh-CN" sz="28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=</a:t>
            </a:r>
            <a:r>
              <a:rPr lang="en-US" altLang="zh-CN" sz="2800" u="sng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en-US" altLang="zh-CN" sz="28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°（等量代换）.</a:t>
            </a:r>
            <a:endParaRPr lang="en-US" altLang="zh-CN" sz="2800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342900" indent="-342900">
              <a:spcBef>
                <a:spcPct val="20000"/>
              </a:spcBef>
            </a:pPr>
            <a:r>
              <a:rPr lang="en-US" altLang="zh-CN" sz="28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∴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∠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AEC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=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∠1+∠2=</a:t>
            </a:r>
            <a:r>
              <a:rPr lang="en-US" altLang="zh-CN" sz="2800" u="sng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en-US" altLang="zh-CN" sz="28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°+ </a:t>
            </a:r>
            <a:r>
              <a:rPr lang="en-US" altLang="zh-CN" sz="2800" u="sng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en-US" altLang="zh-CN" sz="28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° =</a:t>
            </a:r>
            <a:r>
              <a:rPr lang="en-US" altLang="zh-CN" sz="2800" u="sng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en-US" altLang="zh-CN" sz="28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°. </a:t>
            </a:r>
            <a:endParaRPr lang="en-US" altLang="zh-CN" sz="2800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6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66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66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307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307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307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07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30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307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6">
                                            <p:txEl>
                                              <p:charRg st="14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0766">
                                            <p:txEl>
                                              <p:charRg st="14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0766">
                                            <p:txEl>
                                              <p:charRg st="14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6">
                                            <p:txEl>
                                              <p:charRg st="34" end="6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0766">
                                            <p:txEl>
                                              <p:charRg st="34" end="6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0766">
                                            <p:txEl>
                                              <p:charRg st="34" end="6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6">
                                            <p:txEl>
                                              <p:charRg st="64" end="10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0766">
                                            <p:txEl>
                                              <p:charRg st="64" end="10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0766">
                                            <p:txEl>
                                              <p:charRg st="64" end="10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6">
                                            <p:txEl>
                                              <p:charRg st="106" end="13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0766">
                                            <p:txEl>
                                              <p:charRg st="106" end="13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0766">
                                            <p:txEl>
                                              <p:charRg st="106" end="13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6">
                                            <p:txEl>
                                              <p:charRg st="130" end="16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0766">
                                            <p:txEl>
                                              <p:charRg st="130" end="16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0766">
                                            <p:txEl>
                                              <p:charRg st="130" end="16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6">
                                            <p:txEl>
                                              <p:charRg st="162" end="19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0766">
                                            <p:txEl>
                                              <p:charRg st="162" end="19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0766">
                                            <p:txEl>
                                              <p:charRg st="162" end="19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500"/>
                                        <p:tgtEl>
                                          <p:spTgt spid="307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307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307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0" dur="500"/>
                                        <p:tgtEl>
                                          <p:spTgt spid="30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5" dur="500"/>
                                        <p:tgtEl>
                                          <p:spTgt spid="307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0" dur="500"/>
                                        <p:tgtEl>
                                          <p:spTgt spid="307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5" dur="500"/>
                                        <p:tgtEl>
                                          <p:spTgt spid="307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0" dur="500"/>
                                        <p:tgtEl>
                                          <p:spTgt spid="307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5" dur="500"/>
                                        <p:tgtEl>
                                          <p:spTgt spid="307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8" dur="500"/>
                                        <p:tgtEl>
                                          <p:spTgt spid="307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1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3" dur="500"/>
                                        <p:tgtEl>
                                          <p:spTgt spid="30761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9" grpId="0" bldLvl="0"/>
      <p:bldP spid="30750" grpId="0" bldLvl="0"/>
      <p:bldP spid="30751" grpId="0"/>
      <p:bldP spid="30752" grpId="0"/>
      <p:bldP spid="30753" grpId="0"/>
      <p:bldP spid="30754" grpId="0"/>
      <p:bldP spid="30755" grpId="0"/>
      <p:bldP spid="30756" grpId="0"/>
      <p:bldP spid="30757" grpId="0"/>
      <p:bldP spid="30758" grpId="0"/>
      <p:bldP spid="30759" grpId="0"/>
      <p:bldP spid="30760" grpId="0"/>
      <p:bldP spid="30763" grpId="0" bldLvl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1746" name="Text Box 2"/>
          <p:cNvSpPr txBox="1"/>
          <p:nvPr/>
        </p:nvSpPr>
        <p:spPr>
          <a:xfrm>
            <a:off x="1776413" y="623888"/>
            <a:ext cx="8497887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800" dirty="0">
                <a:latin typeface="Times New Roman" panose="02020603050405020304" pitchFamily="2" charset="0"/>
                <a:ea typeface="宋体" panose="02010600030101010101" pitchFamily="2" charset="-122"/>
              </a:rPr>
              <a:t>4.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已知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AB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⊥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BF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，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CD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⊥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BF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，∠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1= ∠2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，试说明∠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3=∠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E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.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grpSp>
        <p:nvGrpSpPr>
          <p:cNvPr id="31747" name="Group 3"/>
          <p:cNvGrpSpPr/>
          <p:nvPr/>
        </p:nvGrpSpPr>
        <p:grpSpPr>
          <a:xfrm>
            <a:off x="6453188" y="1414463"/>
            <a:ext cx="4148137" cy="2459235"/>
            <a:chOff x="0" y="0"/>
            <a:chExt cx="3349" cy="2187"/>
          </a:xfrm>
        </p:grpSpPr>
        <p:sp>
          <p:nvSpPr>
            <p:cNvPr id="31748" name="Line 4"/>
            <p:cNvSpPr/>
            <p:nvPr/>
          </p:nvSpPr>
          <p:spPr>
            <a:xfrm>
              <a:off x="1315" y="340"/>
              <a:ext cx="1633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31749" name="Line 5"/>
            <p:cNvSpPr/>
            <p:nvPr/>
          </p:nvSpPr>
          <p:spPr>
            <a:xfrm>
              <a:off x="363" y="1837"/>
              <a:ext cx="2585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31750" name="Line 6"/>
            <p:cNvSpPr/>
            <p:nvPr/>
          </p:nvSpPr>
          <p:spPr>
            <a:xfrm flipH="1">
              <a:off x="363" y="340"/>
              <a:ext cx="953" cy="1497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31751" name="Line 7"/>
            <p:cNvSpPr/>
            <p:nvPr/>
          </p:nvSpPr>
          <p:spPr>
            <a:xfrm flipH="1" flipV="1">
              <a:off x="2948" y="334"/>
              <a:ext cx="0" cy="1503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31752" name="Text Box 8"/>
            <p:cNvSpPr txBox="1"/>
            <p:nvPr/>
          </p:nvSpPr>
          <p:spPr>
            <a:xfrm>
              <a:off x="998" y="45"/>
              <a:ext cx="323" cy="46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2800" i="1" dirty="0">
                  <a:latin typeface="Times New Roman" panose="02020603050405020304" pitchFamily="2" charset="0"/>
                  <a:ea typeface="楷体_GB2312" panose="02010609030101010101" charset="-122"/>
                </a:rPr>
                <a:t>A</a:t>
              </a:r>
              <a:endParaRPr lang="en-US" altLang="zh-CN" sz="2800" i="1" dirty="0">
                <a:latin typeface="Times New Roman" panose="02020603050405020304" pitchFamily="2" charset="0"/>
                <a:ea typeface="楷体_GB2312" panose="02010609030101010101" charset="-122"/>
              </a:endParaRPr>
            </a:p>
          </p:txBody>
        </p:sp>
        <p:sp>
          <p:nvSpPr>
            <p:cNvPr id="31753" name="Text Box 9"/>
            <p:cNvSpPr txBox="1"/>
            <p:nvPr/>
          </p:nvSpPr>
          <p:spPr>
            <a:xfrm>
              <a:off x="2948" y="0"/>
              <a:ext cx="323" cy="46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2800" i="1" dirty="0">
                  <a:latin typeface="Times New Roman" panose="02020603050405020304" pitchFamily="2" charset="0"/>
                  <a:ea typeface="楷体_GB2312" panose="02010609030101010101" charset="-122"/>
                </a:rPr>
                <a:t>B</a:t>
              </a:r>
              <a:endParaRPr lang="en-US" altLang="zh-CN" sz="2800" i="1" dirty="0">
                <a:latin typeface="Times New Roman" panose="02020603050405020304" pitchFamily="2" charset="0"/>
                <a:ea typeface="楷体_GB2312" panose="02010609030101010101" charset="-122"/>
              </a:endParaRPr>
            </a:p>
          </p:txBody>
        </p:sp>
        <p:sp>
          <p:nvSpPr>
            <p:cNvPr id="31754" name="Text Box 10"/>
            <p:cNvSpPr txBox="1"/>
            <p:nvPr/>
          </p:nvSpPr>
          <p:spPr>
            <a:xfrm>
              <a:off x="532" y="752"/>
              <a:ext cx="339" cy="46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2800" i="1" dirty="0">
                  <a:latin typeface="Times New Roman" panose="02020603050405020304" pitchFamily="2" charset="0"/>
                  <a:ea typeface="楷体_GB2312" panose="02010609030101010101" charset="-122"/>
                </a:rPr>
                <a:t>C</a:t>
              </a:r>
              <a:endParaRPr lang="en-US" altLang="zh-CN" sz="2800" i="1" dirty="0">
                <a:latin typeface="Times New Roman" panose="02020603050405020304" pitchFamily="2" charset="0"/>
                <a:ea typeface="楷体_GB2312" panose="02010609030101010101" charset="-122"/>
              </a:endParaRPr>
            </a:p>
          </p:txBody>
        </p:sp>
        <p:sp>
          <p:nvSpPr>
            <p:cNvPr id="31755" name="Text Box 11"/>
            <p:cNvSpPr txBox="1"/>
            <p:nvPr/>
          </p:nvSpPr>
          <p:spPr>
            <a:xfrm>
              <a:off x="2994" y="861"/>
              <a:ext cx="355" cy="46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2800" i="1" dirty="0">
                  <a:latin typeface="Times New Roman" panose="02020603050405020304" pitchFamily="2" charset="0"/>
                  <a:ea typeface="楷体_GB2312" panose="02010609030101010101" charset="-122"/>
                </a:rPr>
                <a:t>D</a:t>
              </a:r>
              <a:endParaRPr lang="en-US" altLang="zh-CN" sz="2800" i="1" dirty="0">
                <a:latin typeface="Times New Roman" panose="02020603050405020304" pitchFamily="2" charset="0"/>
                <a:ea typeface="楷体_GB2312" panose="02010609030101010101" charset="-122"/>
              </a:endParaRPr>
            </a:p>
          </p:txBody>
        </p:sp>
        <p:sp>
          <p:nvSpPr>
            <p:cNvPr id="31756" name="Text Box 12"/>
            <p:cNvSpPr txBox="1"/>
            <p:nvPr/>
          </p:nvSpPr>
          <p:spPr>
            <a:xfrm>
              <a:off x="0" y="1723"/>
              <a:ext cx="323" cy="46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2800" i="1" dirty="0">
                  <a:latin typeface="Times New Roman" panose="02020603050405020304" pitchFamily="2" charset="0"/>
                  <a:ea typeface="楷体_GB2312" panose="02010609030101010101" charset="-122"/>
                </a:rPr>
                <a:t>E</a:t>
              </a:r>
              <a:endParaRPr lang="en-US" altLang="zh-CN" sz="2800" i="1" dirty="0">
                <a:latin typeface="Times New Roman" panose="02020603050405020304" pitchFamily="2" charset="0"/>
                <a:ea typeface="楷体_GB2312" panose="02010609030101010101" charset="-122"/>
              </a:endParaRPr>
            </a:p>
          </p:txBody>
        </p:sp>
        <p:sp>
          <p:nvSpPr>
            <p:cNvPr id="31757" name="Line 13"/>
            <p:cNvSpPr/>
            <p:nvPr/>
          </p:nvSpPr>
          <p:spPr>
            <a:xfrm flipV="1">
              <a:off x="871" y="1022"/>
              <a:ext cx="2077" cy="2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31758" name="Line 14"/>
            <p:cNvSpPr/>
            <p:nvPr/>
          </p:nvSpPr>
          <p:spPr>
            <a:xfrm>
              <a:off x="1315" y="340"/>
              <a:ext cx="1633" cy="1497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31759" name="Text Box 15"/>
            <p:cNvSpPr txBox="1"/>
            <p:nvPr/>
          </p:nvSpPr>
          <p:spPr>
            <a:xfrm>
              <a:off x="2994" y="1678"/>
              <a:ext cx="323" cy="46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2800" i="1" dirty="0">
                  <a:latin typeface="Times New Roman" panose="02020603050405020304" pitchFamily="2" charset="0"/>
                  <a:ea typeface="楷体_GB2312" panose="02010609030101010101" charset="-122"/>
                </a:rPr>
                <a:t>F</a:t>
              </a:r>
              <a:endParaRPr lang="en-US" altLang="zh-CN" sz="2800" i="1" dirty="0">
                <a:latin typeface="Times New Roman" panose="02020603050405020304" pitchFamily="2" charset="0"/>
                <a:ea typeface="楷体_GB2312" panose="02010609030101010101" charset="-122"/>
              </a:endParaRPr>
            </a:p>
          </p:txBody>
        </p:sp>
        <p:sp>
          <p:nvSpPr>
            <p:cNvPr id="31760" name="Arc 16"/>
            <p:cNvSpPr/>
            <p:nvPr/>
          </p:nvSpPr>
          <p:spPr>
            <a:xfrm rot="-14206544" flipH="1">
              <a:off x="1432" y="379"/>
              <a:ext cx="182" cy="136"/>
            </a:xfrm>
            <a:custGeom>
              <a:avLst/>
              <a:gdLst/>
              <a:ahLst/>
              <a:cxnLst>
                <a:cxn ang="0">
                  <a:pos x="-1" y="0"/>
                </a:cxn>
                <a:cxn ang="0">
                  <a:pos x="21600" y="21600"/>
                </a:cxn>
                <a:cxn ang="0">
                  <a:pos x="-1" y="0"/>
                </a:cxn>
                <a:cxn ang="0">
                  <a:pos x="21600" y="21600"/>
                </a:cxn>
                <a:cxn ang="0">
                  <a:pos x="0" y="21600"/>
                </a:cxn>
              </a:cxnLst>
              <a:pathLst>
                <a:path w="21600" h="21600" fill="none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381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761" name="Arc 17"/>
            <p:cNvSpPr/>
            <p:nvPr/>
          </p:nvSpPr>
          <p:spPr>
            <a:xfrm rot="-1902788" flipH="1">
              <a:off x="2585" y="1656"/>
              <a:ext cx="182" cy="136"/>
            </a:xfrm>
            <a:custGeom>
              <a:avLst/>
              <a:gdLst/>
              <a:ahLst/>
              <a:cxnLst>
                <a:cxn ang="0">
                  <a:pos x="-1" y="0"/>
                </a:cxn>
                <a:cxn ang="0">
                  <a:pos x="21600" y="21600"/>
                </a:cxn>
                <a:cxn ang="0">
                  <a:pos x="-1" y="0"/>
                </a:cxn>
                <a:cxn ang="0">
                  <a:pos x="21600" y="21600"/>
                </a:cxn>
                <a:cxn ang="0">
                  <a:pos x="0" y="21600"/>
                </a:cxn>
              </a:cxnLst>
              <a:pathLst>
                <a:path w="21600" h="21600" fill="none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381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762" name="Arc 18"/>
            <p:cNvSpPr/>
            <p:nvPr/>
          </p:nvSpPr>
          <p:spPr>
            <a:xfrm rot="-16177696" flipH="1">
              <a:off x="972" y="865"/>
              <a:ext cx="182" cy="136"/>
            </a:xfrm>
            <a:custGeom>
              <a:avLst/>
              <a:gdLst/>
              <a:ahLst/>
              <a:cxnLst>
                <a:cxn ang="0">
                  <a:pos x="-1" y="0"/>
                </a:cxn>
                <a:cxn ang="0">
                  <a:pos x="21600" y="21600"/>
                </a:cxn>
                <a:cxn ang="0">
                  <a:pos x="-1" y="0"/>
                </a:cxn>
                <a:cxn ang="0">
                  <a:pos x="21600" y="21600"/>
                </a:cxn>
                <a:cxn ang="0">
                  <a:pos x="0" y="21600"/>
                </a:cxn>
              </a:cxnLst>
              <a:pathLst>
                <a:path w="21600" h="21600" fill="none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381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763" name="Rectangle 19"/>
            <p:cNvSpPr/>
            <p:nvPr/>
          </p:nvSpPr>
          <p:spPr>
            <a:xfrm>
              <a:off x="1625" y="257"/>
              <a:ext cx="291" cy="46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2800" dirty="0">
                  <a:latin typeface="Times New Roman" panose="02020603050405020304" pitchFamily="2" charset="0"/>
                  <a:ea typeface="楷体_GB2312" panose="02010609030101010101" charset="-122"/>
                </a:rPr>
                <a:t>1</a:t>
              </a:r>
              <a:endParaRPr lang="en-US" altLang="zh-CN" sz="2800" dirty="0">
                <a:latin typeface="Times New Roman" panose="02020603050405020304" pitchFamily="2" charset="0"/>
                <a:ea typeface="楷体_GB2312" panose="02010609030101010101" charset="-122"/>
              </a:endParaRPr>
            </a:p>
          </p:txBody>
        </p:sp>
        <p:sp>
          <p:nvSpPr>
            <p:cNvPr id="31764" name="Rectangle 20"/>
            <p:cNvSpPr/>
            <p:nvPr/>
          </p:nvSpPr>
          <p:spPr>
            <a:xfrm>
              <a:off x="2353" y="1440"/>
              <a:ext cx="291" cy="46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2800" dirty="0">
                  <a:latin typeface="Times New Roman" panose="02020603050405020304" pitchFamily="2" charset="0"/>
                  <a:ea typeface="楷体_GB2312" panose="02010609030101010101" charset="-122"/>
                </a:rPr>
                <a:t>2</a:t>
              </a:r>
              <a:endParaRPr lang="en-US" altLang="zh-CN" sz="2800" dirty="0">
                <a:latin typeface="Times New Roman" panose="02020603050405020304" pitchFamily="2" charset="0"/>
                <a:ea typeface="楷体_GB2312" panose="02010609030101010101" charset="-122"/>
              </a:endParaRPr>
            </a:p>
          </p:txBody>
        </p:sp>
        <p:sp>
          <p:nvSpPr>
            <p:cNvPr id="31765" name="Rectangle 21"/>
            <p:cNvSpPr/>
            <p:nvPr/>
          </p:nvSpPr>
          <p:spPr>
            <a:xfrm>
              <a:off x="1063" y="579"/>
              <a:ext cx="291" cy="46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2800" dirty="0">
                  <a:latin typeface="Times New Roman" panose="02020603050405020304" pitchFamily="2" charset="0"/>
                  <a:ea typeface="楷体_GB2312" panose="02010609030101010101" charset="-122"/>
                </a:rPr>
                <a:t>3</a:t>
              </a:r>
              <a:endParaRPr lang="en-US" altLang="zh-CN" sz="2800" dirty="0">
                <a:latin typeface="Times New Roman" panose="02020603050405020304" pitchFamily="2" charset="0"/>
                <a:ea typeface="楷体_GB2312" panose="02010609030101010101" charset="-122"/>
              </a:endParaRPr>
            </a:p>
          </p:txBody>
        </p:sp>
        <p:grpSp>
          <p:nvGrpSpPr>
            <p:cNvPr id="31766" name="Group 22"/>
            <p:cNvGrpSpPr/>
            <p:nvPr/>
          </p:nvGrpSpPr>
          <p:grpSpPr>
            <a:xfrm>
              <a:off x="2816" y="342"/>
              <a:ext cx="142" cy="145"/>
              <a:chOff x="0" y="0"/>
              <a:chExt cx="142" cy="145"/>
            </a:xfrm>
          </p:grpSpPr>
          <p:sp>
            <p:nvSpPr>
              <p:cNvPr id="31767" name="Line 23"/>
              <p:cNvSpPr/>
              <p:nvPr/>
            </p:nvSpPr>
            <p:spPr>
              <a:xfrm>
                <a:off x="0" y="0"/>
                <a:ext cx="0" cy="136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bevel/>
                <a:headEnd type="none" w="med" len="med"/>
                <a:tailEnd type="none" w="med" len="med"/>
              </a:ln>
            </p:spPr>
          </p:sp>
          <p:sp>
            <p:nvSpPr>
              <p:cNvPr id="31768" name="Line 24"/>
              <p:cNvSpPr/>
              <p:nvPr/>
            </p:nvSpPr>
            <p:spPr>
              <a:xfrm rot="5400000">
                <a:off x="74" y="77"/>
                <a:ext cx="0" cy="136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bevel/>
                <a:headEnd type="none" w="med" len="med"/>
                <a:tailEnd type="none" w="med" len="med"/>
              </a:ln>
            </p:spPr>
          </p:sp>
        </p:grpSp>
        <p:grpSp>
          <p:nvGrpSpPr>
            <p:cNvPr id="31769" name="Group 25"/>
            <p:cNvGrpSpPr/>
            <p:nvPr/>
          </p:nvGrpSpPr>
          <p:grpSpPr>
            <a:xfrm>
              <a:off x="2822" y="1016"/>
              <a:ext cx="142" cy="145"/>
              <a:chOff x="0" y="0"/>
              <a:chExt cx="142" cy="145"/>
            </a:xfrm>
          </p:grpSpPr>
          <p:sp>
            <p:nvSpPr>
              <p:cNvPr id="31770" name="Line 26"/>
              <p:cNvSpPr/>
              <p:nvPr/>
            </p:nvSpPr>
            <p:spPr>
              <a:xfrm>
                <a:off x="0" y="0"/>
                <a:ext cx="0" cy="136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bevel/>
                <a:headEnd type="none" w="med" len="med"/>
                <a:tailEnd type="none" w="med" len="med"/>
              </a:ln>
            </p:spPr>
          </p:sp>
          <p:sp>
            <p:nvSpPr>
              <p:cNvPr id="31771" name="Line 27"/>
              <p:cNvSpPr/>
              <p:nvPr/>
            </p:nvSpPr>
            <p:spPr>
              <a:xfrm rot="5400000">
                <a:off x="74" y="77"/>
                <a:ext cx="0" cy="136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bevel/>
                <a:headEnd type="none" w="med" len="med"/>
                <a:tailEnd type="none" w="med" len="med"/>
              </a:ln>
            </p:spPr>
          </p:sp>
        </p:grpSp>
      </p:grpSp>
      <p:sp>
        <p:nvSpPr>
          <p:cNvPr id="31772" name="TextBox 45"/>
          <p:cNvSpPr txBox="1"/>
          <p:nvPr/>
        </p:nvSpPr>
        <p:spPr>
          <a:xfrm>
            <a:off x="1704975" y="1485900"/>
            <a:ext cx="8432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解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：</a:t>
            </a:r>
            <a:endParaRPr lang="zh-CN" altLang="en-US" sz="24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1773" name="矩形 46"/>
          <p:cNvSpPr/>
          <p:nvPr/>
        </p:nvSpPr>
        <p:spPr>
          <a:xfrm>
            <a:off x="2209800" y="1487488"/>
            <a:ext cx="180594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∵∠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1=∠2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31774" name="Text Box 10"/>
          <p:cNvSpPr txBox="1"/>
          <p:nvPr/>
        </p:nvSpPr>
        <p:spPr>
          <a:xfrm>
            <a:off x="2208213" y="1982788"/>
            <a:ext cx="3457575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∴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AB∥EF</a:t>
            </a:r>
            <a:endParaRPr lang="en-US" altLang="zh-CN" sz="2800" i="1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31775" name="Text Box 17"/>
          <p:cNvSpPr txBox="1"/>
          <p:nvPr/>
        </p:nvSpPr>
        <p:spPr>
          <a:xfrm>
            <a:off x="2278063" y="2493963"/>
            <a:ext cx="5184775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内错角相等，两直线平行</a:t>
            </a: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</a:rPr>
              <a:t>）</a:t>
            </a:r>
            <a:r>
              <a:rPr lang="en-US" altLang="zh-CN" sz="2400" dirty="0">
                <a:latin typeface="黑体" panose="02010609060101010101" charset="-122"/>
                <a:ea typeface="黑体" panose="02010609060101010101" charset="-122"/>
              </a:rPr>
              <a:t>.</a:t>
            </a:r>
            <a:endParaRPr lang="en-US" altLang="zh-CN" sz="24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1776" name="Text Box 6"/>
          <p:cNvSpPr txBox="1"/>
          <p:nvPr/>
        </p:nvSpPr>
        <p:spPr>
          <a:xfrm>
            <a:off x="3865563" y="1487488"/>
            <a:ext cx="1800225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400" dirty="0">
                <a:latin typeface="黑体" panose="02010609060101010101" charset="-122"/>
                <a:ea typeface="黑体" panose="02010609060101010101" charset="-122"/>
              </a:rPr>
              <a:t>(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已知</a:t>
            </a: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</a:rPr>
              <a:t>），</a:t>
            </a:r>
            <a:endParaRPr lang="zh-CN" altLang="en-US" sz="24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1777" name="矩形 50"/>
          <p:cNvSpPr/>
          <p:nvPr/>
        </p:nvSpPr>
        <p:spPr>
          <a:xfrm>
            <a:off x="2135188" y="2998788"/>
            <a:ext cx="375793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∵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AB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⊥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BF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，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CD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⊥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BF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，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31778" name="Text Box 10"/>
          <p:cNvSpPr txBox="1"/>
          <p:nvPr/>
        </p:nvSpPr>
        <p:spPr>
          <a:xfrm>
            <a:off x="2135188" y="3503613"/>
            <a:ext cx="3457575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∴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AB∥CD</a:t>
            </a:r>
            <a:endParaRPr lang="en-US" altLang="zh-CN" sz="2800" i="1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31779" name="Text Box 10"/>
          <p:cNvSpPr txBox="1"/>
          <p:nvPr/>
        </p:nvSpPr>
        <p:spPr>
          <a:xfrm>
            <a:off x="2063750" y="4264025"/>
            <a:ext cx="3457575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∴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EF∥CD</a:t>
            </a:r>
            <a:endParaRPr lang="en-US" altLang="zh-CN" sz="2800" i="1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31780" name="Text Box 7"/>
          <p:cNvSpPr txBox="1"/>
          <p:nvPr/>
        </p:nvSpPr>
        <p:spPr>
          <a:xfrm>
            <a:off x="2063750" y="5245100"/>
            <a:ext cx="316865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∴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∠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3= ∠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E</a:t>
            </a:r>
            <a:endParaRPr lang="en-US" altLang="zh-CN" sz="2800" i="1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31781" name="Text Box 5"/>
          <p:cNvSpPr txBox="1"/>
          <p:nvPr/>
        </p:nvSpPr>
        <p:spPr>
          <a:xfrm>
            <a:off x="2452688" y="3870325"/>
            <a:ext cx="63246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(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垂直于同一条直线的两条直线平行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).</a:t>
            </a:r>
            <a:endParaRPr lang="en-US" altLang="zh-CN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1782" name="Text Box 4"/>
          <p:cNvSpPr txBox="1"/>
          <p:nvPr/>
        </p:nvSpPr>
        <p:spPr>
          <a:xfrm>
            <a:off x="2278063" y="4727575"/>
            <a:ext cx="73914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(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平行于同一条直线的两条直线平行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).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 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1783" name="Text Box 9"/>
          <p:cNvSpPr txBox="1"/>
          <p:nvPr/>
        </p:nvSpPr>
        <p:spPr>
          <a:xfrm>
            <a:off x="3937000" y="5280025"/>
            <a:ext cx="5184775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(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两直线平行，内错角相等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).</a:t>
            </a:r>
            <a:endParaRPr lang="en-US" altLang="zh-CN" sz="2800" dirty="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17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17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17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17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17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17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31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17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17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17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17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0" dur="500"/>
                                        <p:tgtEl>
                                          <p:spTgt spid="317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17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17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7" dur="1000"/>
                                        <p:tgtEl>
                                          <p:spTgt spid="317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317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17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17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9" dur="1000"/>
                                        <p:tgtEl>
                                          <p:spTgt spid="317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17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17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17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6" dur="500"/>
                                        <p:tgtEl>
                                          <p:spTgt spid="317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73" grpId="0"/>
      <p:bldP spid="31774" grpId="0"/>
      <p:bldP spid="31775" grpId="0"/>
      <p:bldP spid="31776" grpId="0"/>
      <p:bldP spid="31777" grpId="0"/>
      <p:bldP spid="31778" grpId="0"/>
      <p:bldP spid="31779" grpId="0"/>
      <p:bldP spid="31780" grpId="0"/>
      <p:bldP spid="31781" grpId="0"/>
      <p:bldP spid="31782" grpId="0"/>
      <p:bldP spid="31783" grpId="0"/>
      <p:bldP spid="3177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2770" name="Text Box 2"/>
          <p:cNvSpPr txBox="1"/>
          <p:nvPr/>
        </p:nvSpPr>
        <p:spPr>
          <a:xfrm>
            <a:off x="1762125" y="569913"/>
            <a:ext cx="8439150" cy="95313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800" dirty="0">
                <a:latin typeface="Times New Roman" panose="02020603050405020304" pitchFamily="2" charset="0"/>
                <a:ea typeface="宋体" panose="02010600030101010101" pitchFamily="2" charset="-122"/>
              </a:rPr>
              <a:t>5.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如图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,</a:t>
            </a:r>
            <a:r>
              <a:rPr lang="en-US" altLang="zh-CN" sz="2800" i="1" dirty="0">
                <a:latin typeface="Times New Roman" panose="02020603050405020304" pitchFamily="2" charset="0"/>
                <a:ea typeface="宋体" panose="02010600030101010101" pitchFamily="2" charset="-122"/>
              </a:rPr>
              <a:t>EF∥AD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，</a:t>
            </a:r>
            <a:r>
              <a:rPr lang="zh-CN" altLang="en-US" sz="2800" dirty="0">
                <a:latin typeface="Times New Roman" panose="02020603050405020304" pitchFamily="2" charset="0"/>
                <a:ea typeface="宋体" panose="02010600030101010101" pitchFamily="2" charset="-122"/>
              </a:rPr>
              <a:t>∠</a:t>
            </a:r>
            <a:r>
              <a:rPr lang="en-US" altLang="zh-CN" sz="2800" dirty="0">
                <a:latin typeface="Times New Roman" panose="02020603050405020304" pitchFamily="2" charset="0"/>
                <a:ea typeface="宋体" panose="02010600030101010101" pitchFamily="2" charset="-122"/>
              </a:rPr>
              <a:t>1=∠2</a:t>
            </a:r>
            <a:r>
              <a:rPr lang="zh-CN" altLang="en-US" sz="2800" dirty="0">
                <a:latin typeface="Times New Roman" panose="02020603050405020304" pitchFamily="2" charset="0"/>
                <a:ea typeface="宋体" panose="02010600030101010101" pitchFamily="2" charset="-122"/>
              </a:rPr>
              <a:t>，∠</a:t>
            </a:r>
            <a:r>
              <a:rPr lang="en-US" altLang="zh-CN" sz="2800" i="1" dirty="0">
                <a:latin typeface="Times New Roman" panose="02020603050405020304" pitchFamily="2" charset="0"/>
                <a:ea typeface="宋体" panose="02010600030101010101" pitchFamily="2" charset="-122"/>
              </a:rPr>
              <a:t>BAC</a:t>
            </a:r>
            <a:r>
              <a:rPr lang="en-US" altLang="zh-CN" sz="2800" dirty="0">
                <a:latin typeface="Times New Roman" panose="02020603050405020304" pitchFamily="2" charset="0"/>
                <a:ea typeface="宋体" panose="02010600030101010101" pitchFamily="2" charset="-122"/>
              </a:rPr>
              <a:t>=70 °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，求</a:t>
            </a:r>
            <a:r>
              <a:rPr lang="zh-CN" altLang="en-US" sz="2800" dirty="0">
                <a:latin typeface="Times New Roman" panose="02020603050405020304" pitchFamily="2" charset="0"/>
                <a:ea typeface="宋体" panose="02010600030101010101" pitchFamily="2" charset="-122"/>
              </a:rPr>
              <a:t>∠</a:t>
            </a:r>
            <a:r>
              <a:rPr lang="en-US" altLang="zh-CN" sz="2800" i="1" dirty="0">
                <a:latin typeface="Times New Roman" panose="02020603050405020304" pitchFamily="2" charset="0"/>
                <a:ea typeface="宋体" panose="02010600030101010101" pitchFamily="2" charset="-122"/>
              </a:rPr>
              <a:t>AGD</a:t>
            </a:r>
            <a:endParaRPr lang="en-US" altLang="zh-CN" sz="2800" i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r>
              <a:rPr lang="en-US" altLang="zh-CN" sz="2800" dirty="0">
                <a:latin typeface="Times New Roman" panose="02020603050405020304" pitchFamily="2" charset="0"/>
                <a:ea typeface="宋体" panose="02010600030101010101" pitchFamily="2" charset="-122"/>
              </a:rPr>
              <a:t>   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的度数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.</a:t>
            </a:r>
            <a:endParaRPr lang="en-US" altLang="zh-CN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2771" name="Text Box 4"/>
          <p:cNvSpPr txBox="1"/>
          <p:nvPr/>
        </p:nvSpPr>
        <p:spPr>
          <a:xfrm>
            <a:off x="1774825" y="1497013"/>
            <a:ext cx="865188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解：</a:t>
            </a:r>
            <a:endParaRPr lang="zh-CN" altLang="en-US" sz="24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2772" name="Text Box 5"/>
          <p:cNvSpPr txBox="1"/>
          <p:nvPr/>
        </p:nvSpPr>
        <p:spPr>
          <a:xfrm>
            <a:off x="2279650" y="1487488"/>
            <a:ext cx="381635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∵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EF∥AD,</a:t>
            </a:r>
            <a:endParaRPr lang="en-US" altLang="zh-CN" sz="2800" i="1" dirty="0">
              <a:solidFill>
                <a:srgbClr val="FF0000"/>
              </a:solidFill>
              <a:latin typeface="Times New Roman" panose="02020603050405020304" pitchFamily="2" charset="0"/>
              <a:ea typeface="Times New Roman" panose="02020603050405020304" pitchFamily="2" charset="0"/>
            </a:endParaRPr>
          </a:p>
        </p:txBody>
      </p:sp>
      <p:sp>
        <p:nvSpPr>
          <p:cNvPr id="32773" name="Text Box 6"/>
          <p:cNvSpPr txBox="1"/>
          <p:nvPr/>
        </p:nvSpPr>
        <p:spPr>
          <a:xfrm>
            <a:off x="4141788" y="1497013"/>
            <a:ext cx="1800225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(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已知）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2774" name="Text Box 7"/>
          <p:cNvSpPr txBox="1"/>
          <p:nvPr/>
        </p:nvSpPr>
        <p:spPr>
          <a:xfrm>
            <a:off x="2135188" y="2063750"/>
            <a:ext cx="316865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∴∠2=∠3.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Times New Roman" panose="02020603050405020304" pitchFamily="2" charset="0"/>
            </a:endParaRPr>
          </a:p>
        </p:txBody>
      </p:sp>
      <p:sp>
        <p:nvSpPr>
          <p:cNvPr id="32775" name="Text Box 8"/>
          <p:cNvSpPr txBox="1"/>
          <p:nvPr/>
        </p:nvSpPr>
        <p:spPr>
          <a:xfrm>
            <a:off x="2279650" y="2640013"/>
            <a:ext cx="2376488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又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∵∠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1=∠2,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Times New Roman" panose="02020603050405020304" pitchFamily="2" charset="0"/>
            </a:endParaRPr>
          </a:p>
        </p:txBody>
      </p:sp>
      <p:sp>
        <p:nvSpPr>
          <p:cNvPr id="32776" name="Text Box 9"/>
          <p:cNvSpPr txBox="1"/>
          <p:nvPr/>
        </p:nvSpPr>
        <p:spPr>
          <a:xfrm>
            <a:off x="2281238" y="3216275"/>
            <a:ext cx="3311525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∴∠1=∠3.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Times New Roman" panose="02020603050405020304" pitchFamily="2" charset="0"/>
            </a:endParaRPr>
          </a:p>
        </p:txBody>
      </p:sp>
      <p:sp>
        <p:nvSpPr>
          <p:cNvPr id="32777" name="Text Box 10"/>
          <p:cNvSpPr txBox="1"/>
          <p:nvPr/>
        </p:nvSpPr>
        <p:spPr>
          <a:xfrm>
            <a:off x="2279650" y="3719513"/>
            <a:ext cx="3457575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∴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DG∥AB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Times New Roman" panose="02020603050405020304" pitchFamily="2" charset="0"/>
            </a:endParaRPr>
          </a:p>
        </p:txBody>
      </p:sp>
      <p:sp>
        <p:nvSpPr>
          <p:cNvPr id="32778" name="Text Box 11"/>
          <p:cNvSpPr txBox="1"/>
          <p:nvPr/>
        </p:nvSpPr>
        <p:spPr>
          <a:xfrm>
            <a:off x="2279650" y="4295775"/>
            <a:ext cx="403225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∴∠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BAC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+∠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AGD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=180°.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Times New Roman" panose="02020603050405020304" pitchFamily="2" charset="0"/>
            </a:endParaRPr>
          </a:p>
        </p:txBody>
      </p:sp>
      <p:sp>
        <p:nvSpPr>
          <p:cNvPr id="32779" name="Text Box 12"/>
          <p:cNvSpPr txBox="1"/>
          <p:nvPr/>
        </p:nvSpPr>
        <p:spPr>
          <a:xfrm>
            <a:off x="2354263" y="5324475"/>
            <a:ext cx="838835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∴∠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AGD=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180°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-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  <a:sym typeface="宋体" panose="02010600030101010101" pitchFamily="2" charset="-122"/>
              </a:rPr>
              <a:t>∠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BAC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=180°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-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70°=110°.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Times New Roman" panose="02020603050405020304" pitchFamily="2" charset="0"/>
            </a:endParaRPr>
          </a:p>
        </p:txBody>
      </p:sp>
      <p:sp>
        <p:nvSpPr>
          <p:cNvPr id="32780" name="Text Box 13"/>
          <p:cNvSpPr txBox="1"/>
          <p:nvPr/>
        </p:nvSpPr>
        <p:spPr>
          <a:xfrm>
            <a:off x="4583113" y="2063750"/>
            <a:ext cx="2160587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endParaRPr lang="zh-CN" altLang="en-US" sz="24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2781" name="Text Box 14"/>
          <p:cNvSpPr txBox="1"/>
          <p:nvPr/>
        </p:nvSpPr>
        <p:spPr>
          <a:xfrm>
            <a:off x="3881438" y="2019300"/>
            <a:ext cx="4745037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（两直线平行，同位角相等）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2782" name="Text Box 15"/>
          <p:cNvSpPr txBox="1"/>
          <p:nvPr/>
        </p:nvSpPr>
        <p:spPr>
          <a:xfrm>
            <a:off x="4440238" y="2711450"/>
            <a:ext cx="1800225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(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已知）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2783" name="Text Box 16"/>
          <p:cNvSpPr txBox="1"/>
          <p:nvPr/>
        </p:nvSpPr>
        <p:spPr>
          <a:xfrm>
            <a:off x="3937000" y="3216275"/>
            <a:ext cx="2663825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（等量代换）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2784" name="Text Box 17"/>
          <p:cNvSpPr txBox="1"/>
          <p:nvPr/>
        </p:nvSpPr>
        <p:spPr>
          <a:xfrm>
            <a:off x="3881438" y="3719513"/>
            <a:ext cx="5184775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（内错角相等，两直线平行）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2785" name="Text Box 18"/>
          <p:cNvSpPr txBox="1"/>
          <p:nvPr/>
        </p:nvSpPr>
        <p:spPr>
          <a:xfrm>
            <a:off x="2736850" y="4802188"/>
            <a:ext cx="609600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（两直线平行，同旁内角互补）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cxnSp>
        <p:nvCxnSpPr>
          <p:cNvPr id="32786" name="直接连接符 3"/>
          <p:cNvCxnSpPr/>
          <p:nvPr/>
        </p:nvCxnSpPr>
        <p:spPr>
          <a:xfrm>
            <a:off x="7813675" y="3416300"/>
            <a:ext cx="946150" cy="877888"/>
          </a:xfrm>
          <a:prstGeom prst="line">
            <a:avLst/>
          </a:prstGeom>
          <a:ln w="9525" cap="flat" cmpd="sng">
            <a:solidFill>
              <a:srgbClr val="FAFAF1"/>
            </a:solidFill>
            <a:prstDash val="solid"/>
            <a:bevel/>
            <a:headEnd type="none" w="med" len="med"/>
            <a:tailEnd type="none" w="med" len="med"/>
          </a:ln>
        </p:spPr>
      </p:cxnSp>
      <p:grpSp>
        <p:nvGrpSpPr>
          <p:cNvPr id="32787" name="组合 23"/>
          <p:cNvGrpSpPr/>
          <p:nvPr/>
        </p:nvGrpSpPr>
        <p:grpSpPr>
          <a:xfrm>
            <a:off x="7430108" y="1181100"/>
            <a:ext cx="3067705" cy="2466973"/>
            <a:chOff x="-199" y="0"/>
            <a:chExt cx="4830" cy="3887"/>
          </a:xfrm>
        </p:grpSpPr>
        <p:cxnSp>
          <p:nvCxnSpPr>
            <p:cNvPr id="32788" name="直接连接符 1"/>
            <p:cNvCxnSpPr/>
            <p:nvPr/>
          </p:nvCxnSpPr>
          <p:spPr>
            <a:xfrm>
              <a:off x="2270" y="1516"/>
              <a:ext cx="1780" cy="1801"/>
            </a:xfrm>
            <a:prstGeom prst="line">
              <a:avLst/>
            </a:prstGeom>
            <a:ln w="25400" cap="flat" cmpd="sng">
              <a:solidFill>
                <a:srgbClr val="000000"/>
              </a:solidFill>
              <a:prstDash val="solid"/>
              <a:bevel/>
              <a:headEnd type="none" w="med" len="med"/>
              <a:tailEnd type="none" w="med" len="med"/>
            </a:ln>
            <a:effectLst>
              <a:outerShdw dist="20000" dir="5400000" algn="ctr" rotWithShape="0">
                <a:srgbClr val="000000">
                  <a:alpha val="37000"/>
                </a:srgbClr>
              </a:outerShdw>
            </a:effectLst>
          </p:spPr>
        </p:cxnSp>
        <p:cxnSp>
          <p:nvCxnSpPr>
            <p:cNvPr id="32789" name="直接连接符 2"/>
            <p:cNvCxnSpPr/>
            <p:nvPr/>
          </p:nvCxnSpPr>
          <p:spPr>
            <a:xfrm>
              <a:off x="1518" y="2295"/>
              <a:ext cx="944" cy="1022"/>
            </a:xfrm>
            <a:prstGeom prst="line">
              <a:avLst/>
            </a:prstGeom>
            <a:ln w="25400" cap="flat" cmpd="sng">
              <a:solidFill>
                <a:srgbClr val="000000"/>
              </a:solidFill>
              <a:prstDash val="solid"/>
              <a:bevel/>
              <a:headEnd type="none" w="med" len="med"/>
              <a:tailEnd type="none" w="med" len="med"/>
            </a:ln>
            <a:effectLst>
              <a:outerShdw dist="20000" dir="5400000" algn="ctr" rotWithShape="0">
                <a:srgbClr val="000000">
                  <a:alpha val="37000"/>
                </a:srgbClr>
              </a:outerShdw>
            </a:effectLst>
          </p:spPr>
        </p:cxnSp>
        <p:cxnSp>
          <p:nvCxnSpPr>
            <p:cNvPr id="32790" name="直接连接符 5"/>
            <p:cNvCxnSpPr/>
            <p:nvPr/>
          </p:nvCxnSpPr>
          <p:spPr>
            <a:xfrm>
              <a:off x="544" y="3268"/>
              <a:ext cx="3506" cy="49"/>
            </a:xfrm>
            <a:prstGeom prst="line">
              <a:avLst/>
            </a:prstGeom>
            <a:ln w="25400" cap="flat" cmpd="sng">
              <a:solidFill>
                <a:srgbClr val="000000"/>
              </a:solidFill>
              <a:prstDash val="solid"/>
              <a:bevel/>
              <a:headEnd type="none" w="med" len="med"/>
              <a:tailEnd type="none" w="med" len="med"/>
            </a:ln>
            <a:effectLst>
              <a:outerShdw dist="20000" dir="5400000" algn="ctr" rotWithShape="0">
                <a:srgbClr val="000000">
                  <a:alpha val="37000"/>
                </a:srgbClr>
              </a:outerShdw>
            </a:effectLst>
          </p:spPr>
        </p:cxnSp>
        <p:cxnSp>
          <p:nvCxnSpPr>
            <p:cNvPr id="32791" name="直接连接符 7"/>
            <p:cNvCxnSpPr/>
            <p:nvPr/>
          </p:nvCxnSpPr>
          <p:spPr>
            <a:xfrm flipV="1">
              <a:off x="2270" y="1502"/>
              <a:ext cx="1326" cy="53"/>
            </a:xfrm>
            <a:prstGeom prst="line">
              <a:avLst/>
            </a:prstGeom>
            <a:ln w="25400" cap="flat" cmpd="sng">
              <a:solidFill>
                <a:srgbClr val="000000"/>
              </a:solidFill>
              <a:prstDash val="solid"/>
              <a:bevel/>
              <a:headEnd type="none" w="med" len="med"/>
              <a:tailEnd type="none" w="med" len="med"/>
            </a:ln>
            <a:effectLst>
              <a:outerShdw dist="20000" dir="5400000" algn="ctr" rotWithShape="0">
                <a:srgbClr val="000000">
                  <a:alpha val="37000"/>
                </a:srgbClr>
              </a:outerShdw>
            </a:effectLst>
          </p:spPr>
        </p:cxnSp>
        <p:cxnSp>
          <p:nvCxnSpPr>
            <p:cNvPr id="32792" name="直接连接符 8"/>
            <p:cNvCxnSpPr>
              <a:endCxn id="32798" idx="3"/>
            </p:cNvCxnSpPr>
            <p:nvPr/>
          </p:nvCxnSpPr>
          <p:spPr>
            <a:xfrm flipH="1">
              <a:off x="581" y="545"/>
              <a:ext cx="2702" cy="2750"/>
            </a:xfrm>
            <a:prstGeom prst="line">
              <a:avLst/>
            </a:prstGeom>
            <a:ln w="25400" cap="flat" cmpd="sng">
              <a:solidFill>
                <a:srgbClr val="000000"/>
              </a:solidFill>
              <a:prstDash val="solid"/>
              <a:bevel/>
              <a:headEnd type="none" w="med" len="med"/>
              <a:tailEnd type="none" w="med" len="med"/>
            </a:ln>
            <a:effectLst>
              <a:outerShdw dist="20000" dir="5400000" algn="ctr" rotWithShape="0">
                <a:srgbClr val="000000">
                  <a:alpha val="37000"/>
                </a:srgbClr>
              </a:outerShdw>
            </a:effectLst>
          </p:spPr>
        </p:cxnSp>
        <p:cxnSp>
          <p:nvCxnSpPr>
            <p:cNvPr id="32793" name="直接连接符 9"/>
            <p:cNvCxnSpPr>
              <a:endCxn id="32798" idx="3"/>
            </p:cNvCxnSpPr>
            <p:nvPr/>
          </p:nvCxnSpPr>
          <p:spPr>
            <a:xfrm>
              <a:off x="-199" y="507"/>
              <a:ext cx="780" cy="2788"/>
            </a:xfrm>
            <a:prstGeom prst="line">
              <a:avLst/>
            </a:prstGeom>
            <a:ln w="25400" cap="flat" cmpd="sng">
              <a:solidFill>
                <a:srgbClr val="000000"/>
              </a:solidFill>
              <a:prstDash val="solid"/>
              <a:bevel/>
              <a:headEnd type="none" w="med" len="med"/>
              <a:tailEnd type="none" w="med" len="med"/>
            </a:ln>
            <a:effectLst>
              <a:outerShdw dist="20000" dir="5400000" algn="ctr" rotWithShape="0">
                <a:srgbClr val="000000">
                  <a:alpha val="37000"/>
                </a:srgbClr>
              </a:outerShdw>
            </a:effectLst>
          </p:spPr>
        </p:cxnSp>
        <p:sp>
          <p:nvSpPr>
            <p:cNvPr id="32794" name="文本框 10"/>
            <p:cNvSpPr txBox="1"/>
            <p:nvPr/>
          </p:nvSpPr>
          <p:spPr>
            <a:xfrm>
              <a:off x="1687" y="1074"/>
              <a:ext cx="606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en-US" altLang="zh-CN" sz="2400" i="1" dirty="0">
                  <a:latin typeface="Times New Roman" panose="02020603050405020304" pitchFamily="2" charset="0"/>
                  <a:ea typeface="宋体" panose="02010600030101010101" pitchFamily="2" charset="-122"/>
                </a:rPr>
                <a:t>D</a:t>
              </a:r>
              <a:endParaRPr lang="en-US" altLang="zh-CN" sz="2400" i="1" dirty="0"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32795" name="文本框 11"/>
            <p:cNvSpPr txBox="1"/>
            <p:nvPr/>
          </p:nvSpPr>
          <p:spPr>
            <a:xfrm>
              <a:off x="4050" y="3053"/>
              <a:ext cx="581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2400" i="1" dirty="0">
                  <a:latin typeface="Times New Roman" panose="02020603050405020304" pitchFamily="2" charset="0"/>
                  <a:ea typeface="宋体" panose="02010600030101010101" pitchFamily="2" charset="-122"/>
                </a:rPr>
                <a:t>A</a:t>
              </a:r>
              <a:endParaRPr lang="en-US" altLang="zh-CN" sz="2400" i="1" dirty="0"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32796" name="文本框 12"/>
            <p:cNvSpPr txBox="1"/>
            <p:nvPr/>
          </p:nvSpPr>
          <p:spPr>
            <a:xfrm>
              <a:off x="3596" y="1165"/>
              <a:ext cx="635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2400" i="1" dirty="0">
                  <a:latin typeface="Times New Roman" panose="02020603050405020304" pitchFamily="2" charset="0"/>
                  <a:ea typeface="宋体" panose="02010600030101010101" pitchFamily="2" charset="-122"/>
                </a:rPr>
                <a:t>G</a:t>
              </a:r>
              <a:endParaRPr lang="en-US" altLang="zh-CN" sz="2400" i="1" dirty="0"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32797" name="文本框 13"/>
            <p:cNvSpPr txBox="1"/>
            <p:nvPr/>
          </p:nvSpPr>
          <p:spPr>
            <a:xfrm>
              <a:off x="3101" y="0"/>
              <a:ext cx="608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2400" i="1" dirty="0">
                  <a:latin typeface="Times New Roman" panose="02020603050405020304" pitchFamily="2" charset="0"/>
                  <a:ea typeface="宋体" panose="02010600030101010101" pitchFamily="2" charset="-122"/>
                </a:rPr>
                <a:t>C</a:t>
              </a:r>
              <a:endParaRPr lang="en-US" altLang="zh-CN" sz="2400" i="1" dirty="0"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32798" name="文本框 14"/>
            <p:cNvSpPr txBox="1"/>
            <p:nvPr/>
          </p:nvSpPr>
          <p:spPr>
            <a:xfrm>
              <a:off x="0" y="2932"/>
              <a:ext cx="581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2400" i="1" dirty="0">
                  <a:latin typeface="Times New Roman" panose="02020603050405020304" pitchFamily="2" charset="0"/>
                  <a:ea typeface="宋体" panose="02010600030101010101" pitchFamily="2" charset="-122"/>
                </a:rPr>
                <a:t>B</a:t>
              </a:r>
              <a:endParaRPr lang="en-US" altLang="zh-CN" sz="2400" i="1" dirty="0"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32799" name="文本框 15"/>
            <p:cNvSpPr txBox="1"/>
            <p:nvPr/>
          </p:nvSpPr>
          <p:spPr>
            <a:xfrm>
              <a:off x="2009" y="3162"/>
              <a:ext cx="581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2400" i="1" dirty="0">
                  <a:latin typeface="Times New Roman" panose="02020603050405020304" pitchFamily="2" charset="0"/>
                  <a:ea typeface="宋体" panose="02010600030101010101" pitchFamily="2" charset="-122"/>
                </a:rPr>
                <a:t>E</a:t>
              </a:r>
              <a:endParaRPr lang="en-US" altLang="zh-CN" sz="2400" i="1" dirty="0"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32800" name="文本框 16"/>
            <p:cNvSpPr txBox="1"/>
            <p:nvPr/>
          </p:nvSpPr>
          <p:spPr>
            <a:xfrm>
              <a:off x="1035" y="1782"/>
              <a:ext cx="581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2400" i="1" dirty="0">
                  <a:latin typeface="Times New Roman" panose="02020603050405020304" pitchFamily="2" charset="0"/>
                  <a:ea typeface="宋体" panose="02010600030101010101" pitchFamily="2" charset="-122"/>
                </a:rPr>
                <a:t>F</a:t>
              </a:r>
              <a:endParaRPr lang="en-US" altLang="zh-CN" sz="2400" i="1" dirty="0"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32801" name="任意多边形 17"/>
            <p:cNvSpPr/>
            <p:nvPr/>
          </p:nvSpPr>
          <p:spPr>
            <a:xfrm>
              <a:off x="2590" y="1555"/>
              <a:ext cx="86" cy="312"/>
            </a:xfrm>
            <a:custGeom>
              <a:avLst/>
              <a:gdLst/>
              <a:ahLst/>
              <a:cxnLst>
                <a:cxn ang="0">
                  <a:pos x="51" y="0"/>
                </a:cxn>
                <a:cxn ang="0">
                  <a:pos x="77" y="104"/>
                </a:cxn>
                <a:cxn ang="0">
                  <a:pos x="77" y="208"/>
                </a:cxn>
                <a:cxn ang="0">
                  <a:pos x="0" y="312"/>
                </a:cxn>
              </a:cxnLst>
              <a:pathLst>
                <a:path w="54837" h="198120">
                  <a:moveTo>
                    <a:pt x="33020" y="0"/>
                  </a:moveTo>
                  <a:cubicBezTo>
                    <a:pt x="36195" y="12065"/>
                    <a:pt x="46355" y="39370"/>
                    <a:pt x="49530" y="66040"/>
                  </a:cubicBezTo>
                  <a:cubicBezTo>
                    <a:pt x="52705" y="92710"/>
                    <a:pt x="59690" y="105410"/>
                    <a:pt x="49530" y="132080"/>
                  </a:cubicBezTo>
                  <a:cubicBezTo>
                    <a:pt x="39370" y="158750"/>
                    <a:pt x="10160" y="186055"/>
                    <a:pt x="0" y="198120"/>
                  </a:cubicBezTo>
                </a:path>
              </a:pathLst>
            </a:custGeom>
            <a:noFill/>
            <a:ln w="25400" cap="flat" cmpd="sng">
              <a:solidFill>
                <a:srgbClr val="000000"/>
              </a:solidFill>
              <a:prstDash val="solid"/>
              <a:bevel/>
              <a:headEnd type="none" w="med" len="med"/>
              <a:tailEnd type="none" w="med" len="med"/>
            </a:ln>
            <a:effectLst>
              <a:outerShdw dist="20000" dir="5400000" algn="ctr" rotWithShape="0">
                <a:srgbClr val="000000">
                  <a:alpha val="37000"/>
                </a:srgbClr>
              </a:outerShdw>
            </a:effectLst>
          </p:spPr>
          <p:txBody>
            <a:bodyPr/>
            <a:p>
              <a:endParaRPr lang="zh-CN" altLang="en-US"/>
            </a:p>
          </p:txBody>
        </p:sp>
        <p:sp>
          <p:nvSpPr>
            <p:cNvPr id="32802" name="弧形 18"/>
            <p:cNvSpPr/>
            <p:nvPr/>
          </p:nvSpPr>
          <p:spPr>
            <a:xfrm rot="14520000">
              <a:off x="1994" y="2831"/>
              <a:ext cx="465" cy="554"/>
            </a:xfrm>
            <a:custGeom>
              <a:avLst/>
              <a:gdLst/>
              <a:ahLst/>
              <a:cxnLst>
                <a:cxn ang="10800000">
                  <a:pos x="232" y="0"/>
                </a:cxn>
                <a:cxn ang="8100000">
                  <a:pos x="232" y="277"/>
                </a:cxn>
                <a:cxn ang="5400000">
                  <a:pos x="465" y="277"/>
                </a:cxn>
              </a:cxnLst>
              <a:pathLst>
                <a:path w="465" h="554" stroke="0">
                  <a:moveTo>
                    <a:pt x="232" y="0"/>
                  </a:moveTo>
                  <a:cubicBezTo>
                    <a:pt x="360" y="0"/>
                    <a:pt x="464" y="124"/>
                    <a:pt x="464" y="277"/>
                  </a:cubicBezTo>
                  <a:lnTo>
                    <a:pt x="232" y="277"/>
                  </a:lnTo>
                  <a:close/>
                </a:path>
                <a:path w="465" h="554" fill="none">
                  <a:moveTo>
                    <a:pt x="232" y="0"/>
                  </a:moveTo>
                  <a:cubicBezTo>
                    <a:pt x="360" y="0"/>
                    <a:pt x="464" y="124"/>
                    <a:pt x="464" y="277"/>
                  </a:cubicBezTo>
                </a:path>
              </a:pathLst>
            </a:custGeom>
            <a:noFill/>
            <a:ln w="25400" cap="flat" cmpd="sng">
              <a:solidFill>
                <a:srgbClr val="000000"/>
              </a:solidFill>
              <a:prstDash val="solid"/>
              <a:bevel/>
              <a:headEnd type="none" w="med" len="med"/>
              <a:tailEnd type="none" w="med" len="med"/>
            </a:ln>
            <a:effectLst>
              <a:outerShdw dist="20000" dir="5400000" algn="ctr" rotWithShape="0">
                <a:srgbClr val="000000">
                  <a:alpha val="37000"/>
                </a:srgbClr>
              </a:outerShdw>
            </a:effectLst>
          </p:spPr>
          <p:txBody>
            <a:bodyPr/>
            <a:p>
              <a:endParaRPr lang="zh-CN" altLang="en-US"/>
            </a:p>
          </p:txBody>
        </p:sp>
        <p:sp>
          <p:nvSpPr>
            <p:cNvPr id="32803" name="弧形 19"/>
            <p:cNvSpPr/>
            <p:nvPr/>
          </p:nvSpPr>
          <p:spPr>
            <a:xfrm rot="14520000">
              <a:off x="3600" y="2955"/>
              <a:ext cx="442" cy="488"/>
            </a:xfrm>
            <a:custGeom>
              <a:avLst/>
              <a:gdLst/>
              <a:ahLst/>
              <a:cxnLst>
                <a:cxn ang="10800000">
                  <a:pos x="220" y="0"/>
                </a:cxn>
                <a:cxn ang="8100000">
                  <a:pos x="221" y="244"/>
                </a:cxn>
                <a:cxn ang="5400000">
                  <a:pos x="442" y="244"/>
                </a:cxn>
              </a:cxnLst>
              <a:pathLst>
                <a:path w="442" h="488" stroke="0">
                  <a:moveTo>
                    <a:pt x="220" y="0"/>
                  </a:moveTo>
                  <a:cubicBezTo>
                    <a:pt x="342" y="0"/>
                    <a:pt x="441" y="109"/>
                    <a:pt x="441" y="244"/>
                  </a:cubicBezTo>
                  <a:lnTo>
                    <a:pt x="221" y="244"/>
                  </a:lnTo>
                  <a:close/>
                </a:path>
                <a:path w="442" h="488" fill="none">
                  <a:moveTo>
                    <a:pt x="220" y="0"/>
                  </a:moveTo>
                  <a:cubicBezTo>
                    <a:pt x="342" y="0"/>
                    <a:pt x="441" y="109"/>
                    <a:pt x="441" y="244"/>
                  </a:cubicBezTo>
                </a:path>
              </a:pathLst>
            </a:custGeom>
            <a:noFill/>
            <a:ln w="25400" cap="flat" cmpd="sng">
              <a:solidFill>
                <a:srgbClr val="000000"/>
              </a:solidFill>
              <a:prstDash val="solid"/>
              <a:bevel/>
              <a:headEnd type="none" w="med" len="med"/>
              <a:tailEnd type="none" w="med" len="med"/>
            </a:ln>
            <a:effectLst>
              <a:outerShdw dist="20000" dir="5400000" algn="ctr" rotWithShape="0">
                <a:srgbClr val="000000">
                  <a:alpha val="37000"/>
                </a:srgbClr>
              </a:outerShdw>
            </a:effectLst>
          </p:spPr>
          <p:txBody>
            <a:bodyPr/>
            <a:p>
              <a:endParaRPr lang="zh-CN" altLang="en-US"/>
            </a:p>
          </p:txBody>
        </p:sp>
        <p:sp>
          <p:nvSpPr>
            <p:cNvPr id="32804" name="文本框 20"/>
            <p:cNvSpPr txBox="1"/>
            <p:nvPr/>
          </p:nvSpPr>
          <p:spPr>
            <a:xfrm>
              <a:off x="2676" y="1502"/>
              <a:ext cx="488" cy="62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2000" dirty="0">
                  <a:latin typeface="Times New Roman" panose="02020603050405020304" pitchFamily="2" charset="0"/>
                  <a:ea typeface="宋体" panose="02010600030101010101" pitchFamily="2" charset="-122"/>
                </a:rPr>
                <a:t>1</a:t>
              </a:r>
              <a:endParaRPr lang="en-US" altLang="zh-CN" sz="2000" dirty="0"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32805" name="文本框 21"/>
            <p:cNvSpPr txBox="1"/>
            <p:nvPr/>
          </p:nvSpPr>
          <p:spPr>
            <a:xfrm>
              <a:off x="3161" y="2782"/>
              <a:ext cx="488" cy="62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2000" dirty="0">
                  <a:latin typeface="Times New Roman" panose="02020603050405020304" pitchFamily="2" charset="0"/>
                  <a:ea typeface="宋体" panose="02010600030101010101" pitchFamily="2" charset="-122"/>
                </a:rPr>
                <a:t>3</a:t>
              </a:r>
              <a:endParaRPr lang="en-US" altLang="zh-CN" sz="2000" dirty="0"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32806" name="文本框 22"/>
            <p:cNvSpPr txBox="1"/>
            <p:nvPr/>
          </p:nvSpPr>
          <p:spPr>
            <a:xfrm>
              <a:off x="1518" y="2706"/>
              <a:ext cx="488" cy="62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2000" dirty="0">
                  <a:latin typeface="Times New Roman" panose="02020603050405020304" pitchFamily="2" charset="0"/>
                  <a:ea typeface="宋体" panose="02010600030101010101" pitchFamily="2" charset="-122"/>
                </a:rPr>
                <a:t>2</a:t>
              </a:r>
              <a:endParaRPr lang="en-US" altLang="zh-CN" sz="2000" dirty="0"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2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2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27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27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27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27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27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27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27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27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4" dur="500"/>
                                        <p:tgtEl>
                                          <p:spTgt spid="32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327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327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27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327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27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3" dur="500"/>
                                        <p:tgtEl>
                                          <p:spTgt spid="327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1" grpId="0"/>
      <p:bldP spid="32772" grpId="0"/>
      <p:bldP spid="32773" grpId="0"/>
      <p:bldP spid="32774" grpId="0"/>
      <p:bldP spid="32775" grpId="0"/>
      <p:bldP spid="32776" grpId="0"/>
      <p:bldP spid="32777" grpId="0"/>
      <p:bldP spid="32778" grpId="0"/>
      <p:bldP spid="32779" grpId="0"/>
      <p:bldP spid="32781" grpId="0"/>
      <p:bldP spid="32782" grpId="0"/>
      <p:bldP spid="32783" grpId="0"/>
      <p:bldP spid="32784" grpId="0"/>
      <p:bldP spid="32785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3794" name="Text Box 4"/>
          <p:cNvSpPr txBox="1"/>
          <p:nvPr/>
        </p:nvSpPr>
        <p:spPr>
          <a:xfrm>
            <a:off x="2028825" y="403225"/>
            <a:ext cx="8126413" cy="39490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拓展提升：如图，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AB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//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CD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，试解决下列问题：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1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）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如图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1,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∠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1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＋∠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2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＝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___</a:t>
            </a:r>
            <a:r>
              <a:rPr lang="en-US" altLang="zh-CN" sz="2800" u="sng" dirty="0">
                <a:latin typeface="Times New Roman" panose="02020603050405020304" pitchFamily="2" charset="0"/>
                <a:ea typeface="黑体" panose="02010609060101010101" charset="-122"/>
              </a:rPr>
              <a:t>   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___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；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（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2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）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如图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2,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∠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1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＋∠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2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＋∠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3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＝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___</a:t>
            </a:r>
            <a:r>
              <a:rPr lang="en-US" altLang="zh-CN" sz="2800" u="sng" dirty="0">
                <a:latin typeface="Times New Roman" panose="02020603050405020304" pitchFamily="2" charset="0"/>
                <a:ea typeface="黑体" panose="02010609060101010101" charset="-122"/>
              </a:rPr>
              <a:t>     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__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；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charset="-122"/>
                <a:sym typeface="Arial" panose="020B0604020202020204" pitchFamily="34" charset="0"/>
              </a:rPr>
              <a:t>（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charset="-122"/>
                <a:sym typeface="Arial" panose="020B0604020202020204" pitchFamily="34" charset="0"/>
              </a:rPr>
              <a:t>3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charset="-122"/>
                <a:sym typeface="Arial" panose="020B0604020202020204" pitchFamily="34" charset="0"/>
              </a:rPr>
              <a:t>）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如图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3,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charset="-122"/>
                <a:sym typeface="Arial" panose="020B0604020202020204" pitchFamily="34" charset="0"/>
              </a:rPr>
              <a:t>∠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charset="-122"/>
                <a:sym typeface="Arial" panose="020B0604020202020204" pitchFamily="34" charset="0"/>
              </a:rPr>
              <a:t>1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charset="-122"/>
                <a:sym typeface="Arial" panose="020B0604020202020204" pitchFamily="34" charset="0"/>
              </a:rPr>
              <a:t>＋∠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charset="-122"/>
                <a:sym typeface="Arial" panose="020B0604020202020204" pitchFamily="34" charset="0"/>
              </a:rPr>
              <a:t>2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charset="-122"/>
                <a:sym typeface="Arial" panose="020B0604020202020204" pitchFamily="34" charset="0"/>
              </a:rPr>
              <a:t>＋∠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charset="-122"/>
                <a:sym typeface="Arial" panose="020B0604020202020204" pitchFamily="34" charset="0"/>
              </a:rPr>
              <a:t>3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charset="-122"/>
                <a:sym typeface="Arial" panose="020B0604020202020204" pitchFamily="34" charset="0"/>
              </a:rPr>
              <a:t>＋∠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charset="-122"/>
                <a:sym typeface="Arial" panose="020B0604020202020204" pitchFamily="34" charset="0"/>
              </a:rPr>
              <a:t>4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charset="-122"/>
                <a:sym typeface="Arial" panose="020B0604020202020204" pitchFamily="34" charset="0"/>
              </a:rPr>
              <a:t>＝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charset="-122"/>
                <a:sym typeface="Arial" panose="020B0604020202020204" pitchFamily="34" charset="0"/>
              </a:rPr>
              <a:t>_</a:t>
            </a:r>
            <a:r>
              <a:rPr lang="en-US" altLang="zh-CN" sz="2800" u="sng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charset="-122"/>
                <a:sym typeface="Arial" panose="020B0604020202020204" pitchFamily="34" charset="0"/>
              </a:rPr>
              <a:t>   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charset="-122"/>
                <a:sym typeface="Arial" panose="020B0604020202020204" pitchFamily="34" charset="0"/>
              </a:rPr>
              <a:t>__</a:t>
            </a:r>
            <a:r>
              <a:rPr lang="en-US" altLang="zh-CN" sz="2800" u="sng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charset="-122"/>
                <a:sym typeface="Arial" panose="020B0604020202020204" pitchFamily="34" charset="0"/>
              </a:rPr>
              <a:t> 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charset="-122"/>
                <a:sym typeface="Arial" panose="020B0604020202020204" pitchFamily="34" charset="0"/>
              </a:rPr>
              <a:t>__</a:t>
            </a:r>
            <a:r>
              <a:rPr lang="zh-CN" altLang="en-US" sz="32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charset="-122"/>
                <a:sym typeface="Arial" panose="020B0604020202020204" pitchFamily="34" charset="0"/>
              </a:rPr>
              <a:t>；</a:t>
            </a:r>
            <a:endParaRPr lang="zh-CN" altLang="en-US" sz="3200" dirty="0">
              <a:solidFill>
                <a:srgbClr val="000000"/>
              </a:solidFill>
              <a:latin typeface="Times New Roman" panose="02020603050405020304" pitchFamily="2" charset="0"/>
              <a:ea typeface="黑体" panose="02010609060101010101" charset="-122"/>
              <a:sym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charset="-122"/>
                <a:sym typeface="Arial" panose="020B0604020202020204" pitchFamily="34" charset="0"/>
              </a:rPr>
              <a:t>（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charset="-122"/>
                <a:sym typeface="Arial" panose="020B0604020202020204" pitchFamily="34" charset="0"/>
              </a:rPr>
              <a:t>4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charset="-122"/>
                <a:sym typeface="Arial" panose="020B0604020202020204" pitchFamily="34" charset="0"/>
              </a:rPr>
              <a:t>）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如图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4,</a:t>
            </a:r>
            <a:r>
              <a:rPr lang="zh-CN" altLang="en-US" sz="28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sym typeface="Arial" panose="020B0604020202020204" pitchFamily="34" charset="0"/>
              </a:rPr>
              <a:t>试探究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charset="-122"/>
                <a:sym typeface="Arial" panose="020B0604020202020204" pitchFamily="34" charset="0"/>
              </a:rPr>
              <a:t>∠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charset="-122"/>
                <a:sym typeface="Arial" panose="020B0604020202020204" pitchFamily="34" charset="0"/>
              </a:rPr>
              <a:t>1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charset="-122"/>
                <a:sym typeface="Arial" panose="020B0604020202020204" pitchFamily="34" charset="0"/>
              </a:rPr>
              <a:t>＋∠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charset="-122"/>
                <a:sym typeface="Arial" panose="020B0604020202020204" pitchFamily="34" charset="0"/>
              </a:rPr>
              <a:t>2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charset="-122"/>
                <a:sym typeface="Arial" panose="020B0604020202020204" pitchFamily="34" charset="0"/>
              </a:rPr>
              <a:t>＋∠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charset="-122"/>
                <a:sym typeface="Arial" panose="020B0604020202020204" pitchFamily="34" charset="0"/>
              </a:rPr>
              <a:t>3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charset="-122"/>
                <a:sym typeface="Arial" panose="020B0604020202020204" pitchFamily="34" charset="0"/>
              </a:rPr>
              <a:t>＋∠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charset="-122"/>
                <a:sym typeface="Arial" panose="020B0604020202020204" pitchFamily="34" charset="0"/>
              </a:rPr>
              <a:t>4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charset="-122"/>
                <a:sym typeface="Arial" panose="020B0604020202020204" pitchFamily="34" charset="0"/>
              </a:rPr>
              <a:t>＋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charset="-122"/>
                <a:sym typeface="Arial" panose="020B0604020202020204" pitchFamily="34" charset="0"/>
              </a:rPr>
              <a:t>…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charset="-122"/>
                <a:sym typeface="Arial" panose="020B0604020202020204" pitchFamily="34" charset="0"/>
              </a:rPr>
              <a:t>＋∠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charset="-122"/>
                <a:sym typeface="Arial" panose="020B0604020202020204" pitchFamily="34" charset="0"/>
              </a:rPr>
              <a:t>n</a:t>
            </a:r>
            <a:endParaRPr lang="en-US" altLang="zh-CN" sz="2800" i="1" dirty="0">
              <a:solidFill>
                <a:srgbClr val="000000"/>
              </a:solidFill>
              <a:latin typeface="Times New Roman" panose="02020603050405020304" pitchFamily="2" charset="0"/>
              <a:ea typeface="黑体" panose="02010609060101010101" charset="-122"/>
              <a:sym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charset="-122"/>
                <a:sym typeface="Arial" panose="020B0604020202020204" pitchFamily="34" charset="0"/>
              </a:rPr>
              <a:t>          =</a:t>
            </a:r>
            <a:r>
              <a:rPr lang="zh-CN" altLang="en-US" sz="2800" u="sng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sym typeface="Arial" panose="020B0604020202020204" pitchFamily="34" charset="0"/>
              </a:rPr>
              <a:t>                </a:t>
            </a:r>
            <a:r>
              <a:rPr lang="zh-CN" altLang="en-US" sz="28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sym typeface="Arial" panose="020B0604020202020204" pitchFamily="34" charset="0"/>
              </a:rPr>
              <a:t>；</a:t>
            </a:r>
            <a:endParaRPr lang="zh-CN" altLang="en-US" sz="2800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endParaRPr lang="zh-CN" altLang="en-US" sz="24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3795" name="Text Box 6"/>
          <p:cNvSpPr txBox="1"/>
          <p:nvPr/>
        </p:nvSpPr>
        <p:spPr>
          <a:xfrm>
            <a:off x="6292850" y="1163638"/>
            <a:ext cx="1655763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180°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2" charset="0"/>
              <a:ea typeface="Times New Roman" panose="02020603050405020304" pitchFamily="2" charset="0"/>
            </a:endParaRPr>
          </a:p>
        </p:txBody>
      </p:sp>
      <p:sp>
        <p:nvSpPr>
          <p:cNvPr id="33796" name="Text Box 7"/>
          <p:cNvSpPr txBox="1"/>
          <p:nvPr/>
        </p:nvSpPr>
        <p:spPr>
          <a:xfrm>
            <a:off x="6989763" y="1671638"/>
            <a:ext cx="129540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360°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cxnSp>
        <p:nvCxnSpPr>
          <p:cNvPr id="33797" name="直接连接符 1"/>
          <p:cNvCxnSpPr/>
          <p:nvPr/>
        </p:nvCxnSpPr>
        <p:spPr>
          <a:xfrm>
            <a:off x="3863975" y="436563"/>
            <a:ext cx="0" cy="0"/>
          </a:xfrm>
          <a:prstGeom prst="line">
            <a:avLst/>
          </a:prstGeom>
          <a:ln w="9525" cap="flat" cmpd="sng">
            <a:solidFill>
              <a:srgbClr val="FAFAF1"/>
            </a:solidFill>
            <a:prstDash val="solid"/>
            <a:bevel/>
            <a:headEnd type="none" w="med" len="med"/>
            <a:tailEnd type="none" w="med" len="med"/>
          </a:ln>
        </p:spPr>
      </p:cxnSp>
      <p:cxnSp>
        <p:nvCxnSpPr>
          <p:cNvPr id="33798" name="直接连接符 3"/>
          <p:cNvCxnSpPr/>
          <p:nvPr/>
        </p:nvCxnSpPr>
        <p:spPr>
          <a:xfrm>
            <a:off x="3863975" y="436563"/>
            <a:ext cx="0" cy="0"/>
          </a:xfrm>
          <a:prstGeom prst="line">
            <a:avLst/>
          </a:prstGeom>
          <a:ln w="9525" cap="flat" cmpd="sng">
            <a:solidFill>
              <a:srgbClr val="FAFAF1"/>
            </a:solidFill>
            <a:prstDash val="solid"/>
            <a:bevel/>
            <a:headEnd type="none" w="med" len="med"/>
            <a:tailEnd type="none" w="med" len="med"/>
          </a:ln>
        </p:spPr>
      </p:cxnSp>
      <p:grpSp>
        <p:nvGrpSpPr>
          <p:cNvPr id="33799" name="组合 18"/>
          <p:cNvGrpSpPr/>
          <p:nvPr/>
        </p:nvGrpSpPr>
        <p:grpSpPr>
          <a:xfrm>
            <a:off x="1546225" y="3719513"/>
            <a:ext cx="2334899" cy="1620201"/>
            <a:chOff x="0" y="0"/>
            <a:chExt cx="3678" cy="2553"/>
          </a:xfrm>
        </p:grpSpPr>
        <p:grpSp>
          <p:nvGrpSpPr>
            <p:cNvPr id="33800" name="组合 7"/>
            <p:cNvGrpSpPr/>
            <p:nvPr/>
          </p:nvGrpSpPr>
          <p:grpSpPr>
            <a:xfrm>
              <a:off x="313" y="436"/>
              <a:ext cx="2833" cy="1603"/>
              <a:chOff x="0" y="0"/>
              <a:chExt cx="2833" cy="1603"/>
            </a:xfrm>
          </p:grpSpPr>
          <p:cxnSp>
            <p:nvCxnSpPr>
              <p:cNvPr id="33801" name="直接连接符 4"/>
              <p:cNvCxnSpPr/>
              <p:nvPr/>
            </p:nvCxnSpPr>
            <p:spPr>
              <a:xfrm flipV="1">
                <a:off x="907" y="0"/>
                <a:ext cx="1926" cy="31"/>
              </a:xfrm>
              <a:prstGeom prst="line">
                <a:avLst/>
              </a:prstGeom>
              <a:ln w="38100" cap="flat" cmpd="sng">
                <a:solidFill>
                  <a:srgbClr val="000000"/>
                </a:solidFill>
                <a:prstDash val="solid"/>
                <a:bevel/>
                <a:headEnd type="none" w="med" len="med"/>
                <a:tailEnd type="none" w="med" len="med"/>
              </a:ln>
            </p:spPr>
          </p:cxnSp>
          <p:cxnSp>
            <p:nvCxnSpPr>
              <p:cNvPr id="33802" name="直接连接符 5"/>
              <p:cNvCxnSpPr/>
              <p:nvPr/>
            </p:nvCxnSpPr>
            <p:spPr>
              <a:xfrm flipH="1">
                <a:off x="19" y="18"/>
                <a:ext cx="907" cy="1585"/>
              </a:xfrm>
              <a:prstGeom prst="line">
                <a:avLst/>
              </a:prstGeom>
              <a:ln w="38100" cap="flat" cmpd="sng">
                <a:solidFill>
                  <a:srgbClr val="000000"/>
                </a:solidFill>
                <a:prstDash val="solid"/>
                <a:bevel/>
                <a:headEnd type="none" w="med" len="med"/>
                <a:tailEnd type="none" w="med" len="med"/>
              </a:ln>
            </p:spPr>
          </p:cxnSp>
          <p:cxnSp>
            <p:nvCxnSpPr>
              <p:cNvPr id="33803" name="直接连接符 6"/>
              <p:cNvCxnSpPr/>
              <p:nvPr/>
            </p:nvCxnSpPr>
            <p:spPr>
              <a:xfrm>
                <a:off x="0" y="1588"/>
                <a:ext cx="2351" cy="0"/>
              </a:xfrm>
              <a:prstGeom prst="line">
                <a:avLst/>
              </a:prstGeom>
              <a:ln w="38100" cap="flat" cmpd="sng">
                <a:solidFill>
                  <a:srgbClr val="000000"/>
                </a:solidFill>
                <a:prstDash val="solid"/>
                <a:bevel/>
                <a:headEnd type="none" w="med" len="med"/>
                <a:tailEnd type="none" w="med" len="med"/>
              </a:ln>
            </p:spPr>
          </p:cxnSp>
        </p:grpSp>
        <p:sp>
          <p:nvSpPr>
            <p:cNvPr id="33804" name="文本框 8"/>
            <p:cNvSpPr txBox="1"/>
            <p:nvPr/>
          </p:nvSpPr>
          <p:spPr>
            <a:xfrm>
              <a:off x="787" y="0"/>
              <a:ext cx="532" cy="62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2000" i="1" dirty="0">
                  <a:latin typeface="Times New Roman" panose="02020603050405020304" pitchFamily="2" charset="0"/>
                  <a:ea typeface="宋体" panose="02010600030101010101" pitchFamily="2" charset="-122"/>
                </a:rPr>
                <a:t>A</a:t>
              </a:r>
              <a:endParaRPr lang="en-US" altLang="zh-CN" sz="2000" i="1" dirty="0"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33805" name="文本框 9"/>
            <p:cNvSpPr txBox="1"/>
            <p:nvPr/>
          </p:nvSpPr>
          <p:spPr>
            <a:xfrm>
              <a:off x="3146" y="18"/>
              <a:ext cx="532" cy="62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2000" i="1" dirty="0">
                  <a:latin typeface="Times New Roman" panose="02020603050405020304" pitchFamily="2" charset="0"/>
                  <a:ea typeface="宋体" panose="02010600030101010101" pitchFamily="2" charset="-122"/>
                </a:rPr>
                <a:t>B</a:t>
              </a:r>
              <a:endParaRPr lang="en-US" altLang="zh-CN" sz="2000" i="1" dirty="0"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33806" name="文本框 10"/>
            <p:cNvSpPr txBox="1"/>
            <p:nvPr/>
          </p:nvSpPr>
          <p:spPr>
            <a:xfrm>
              <a:off x="0" y="1925"/>
              <a:ext cx="555" cy="62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2000" i="1" dirty="0">
                  <a:latin typeface="Times New Roman" panose="02020603050405020304" pitchFamily="2" charset="0"/>
                  <a:ea typeface="宋体" panose="02010600030101010101" pitchFamily="2" charset="-122"/>
                </a:rPr>
                <a:t>C</a:t>
              </a:r>
              <a:endParaRPr lang="en-US" altLang="zh-CN" sz="2000" i="1" dirty="0"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33807" name="文本框 11"/>
            <p:cNvSpPr txBox="1"/>
            <p:nvPr/>
          </p:nvSpPr>
          <p:spPr>
            <a:xfrm>
              <a:off x="2569" y="1782"/>
              <a:ext cx="577" cy="62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2000" i="1" dirty="0">
                  <a:latin typeface="Times New Roman" panose="02020603050405020304" pitchFamily="2" charset="0"/>
                  <a:ea typeface="宋体" panose="02010600030101010101" pitchFamily="2" charset="-122"/>
                </a:rPr>
                <a:t>D</a:t>
              </a:r>
              <a:endParaRPr lang="en-US" altLang="zh-CN" sz="2000" i="1" dirty="0"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33808" name="弧形 12"/>
            <p:cNvSpPr/>
            <p:nvPr/>
          </p:nvSpPr>
          <p:spPr>
            <a:xfrm>
              <a:off x="1467" y="567"/>
              <a:ext cx="227" cy="340"/>
            </a:xfrm>
            <a:custGeom>
              <a:avLst/>
              <a:gdLst/>
              <a:ahLst/>
              <a:cxnLst>
                <a:cxn ang="10800000">
                  <a:pos x="113" y="0"/>
                </a:cxn>
                <a:cxn ang="8100000">
                  <a:pos x="113" y="170"/>
                </a:cxn>
                <a:cxn ang="5400000">
                  <a:pos x="227" y="170"/>
                </a:cxn>
              </a:cxnLst>
              <a:pathLst>
                <a:path w="227" h="340" stroke="0">
                  <a:moveTo>
                    <a:pt x="113" y="0"/>
                  </a:moveTo>
                  <a:cubicBezTo>
                    <a:pt x="175" y="0"/>
                    <a:pt x="226" y="76"/>
                    <a:pt x="226" y="170"/>
                  </a:cubicBezTo>
                  <a:lnTo>
                    <a:pt x="113" y="170"/>
                  </a:lnTo>
                  <a:close/>
                </a:path>
                <a:path w="227" h="340" fill="none">
                  <a:moveTo>
                    <a:pt x="113" y="0"/>
                  </a:moveTo>
                  <a:cubicBezTo>
                    <a:pt x="175" y="0"/>
                    <a:pt x="226" y="76"/>
                    <a:pt x="226" y="170"/>
                  </a:cubicBezTo>
                </a:path>
              </a:pathLst>
            </a:custGeom>
            <a:noFill/>
            <a:ln w="9525" cap="flat" cmpd="sng">
              <a:solidFill>
                <a:srgbClr val="FAFAF1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3809" name="弧形 14"/>
            <p:cNvSpPr/>
            <p:nvPr/>
          </p:nvSpPr>
          <p:spPr>
            <a:xfrm rot="5220000">
              <a:off x="933" y="209"/>
              <a:ext cx="325" cy="567"/>
            </a:xfrm>
            <a:custGeom>
              <a:avLst/>
              <a:gdLst/>
              <a:ahLst/>
              <a:cxnLst>
                <a:cxn ang="10800000">
                  <a:pos x="162" y="0"/>
                </a:cxn>
                <a:cxn ang="8100000">
                  <a:pos x="162" y="283"/>
                </a:cxn>
                <a:cxn ang="5400000">
                  <a:pos x="325" y="283"/>
                </a:cxn>
              </a:cxnLst>
              <a:pathLst>
                <a:path w="325" h="567" stroke="0">
                  <a:moveTo>
                    <a:pt x="162" y="0"/>
                  </a:moveTo>
                  <a:cubicBezTo>
                    <a:pt x="251" y="0"/>
                    <a:pt x="324" y="127"/>
                    <a:pt x="324" y="283"/>
                  </a:cubicBezTo>
                  <a:lnTo>
                    <a:pt x="162" y="283"/>
                  </a:lnTo>
                  <a:close/>
                </a:path>
                <a:path w="325" h="567" fill="none">
                  <a:moveTo>
                    <a:pt x="162" y="0"/>
                  </a:moveTo>
                  <a:cubicBezTo>
                    <a:pt x="251" y="0"/>
                    <a:pt x="324" y="127"/>
                    <a:pt x="324" y="283"/>
                  </a:cubicBezTo>
                </a:path>
              </a:pathLst>
            </a:custGeom>
            <a:noFill/>
            <a:ln w="34925" cap="flat" cmpd="sng">
              <a:solidFill>
                <a:srgbClr val="000000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3810" name="弧形 15"/>
            <p:cNvSpPr/>
            <p:nvPr/>
          </p:nvSpPr>
          <p:spPr>
            <a:xfrm rot="21360000">
              <a:off x="288" y="1773"/>
              <a:ext cx="325" cy="567"/>
            </a:xfrm>
            <a:custGeom>
              <a:avLst/>
              <a:gdLst/>
              <a:ahLst/>
              <a:cxnLst>
                <a:cxn ang="0">
                  <a:pos x="162" y="0"/>
                </a:cxn>
                <a:cxn ang="0">
                  <a:pos x="324" y="283"/>
                </a:cxn>
                <a:cxn ang="0">
                  <a:pos x="162" y="283"/>
                </a:cxn>
                <a:cxn ang="0">
                  <a:pos x="162" y="0"/>
                </a:cxn>
                <a:cxn ang="0">
                  <a:pos x="324" y="283"/>
                </a:cxn>
              </a:cxnLst>
              <a:pathLst>
                <a:path w="325" h="567" stroke="0">
                  <a:moveTo>
                    <a:pt x="162" y="0"/>
                  </a:moveTo>
                  <a:cubicBezTo>
                    <a:pt x="251" y="0"/>
                    <a:pt x="324" y="127"/>
                    <a:pt x="324" y="283"/>
                  </a:cubicBezTo>
                  <a:lnTo>
                    <a:pt x="162" y="283"/>
                  </a:lnTo>
                  <a:close/>
                </a:path>
                <a:path w="325" h="567" fill="none">
                  <a:moveTo>
                    <a:pt x="162" y="0"/>
                  </a:moveTo>
                  <a:cubicBezTo>
                    <a:pt x="251" y="0"/>
                    <a:pt x="324" y="127"/>
                    <a:pt x="324" y="283"/>
                  </a:cubicBezTo>
                </a:path>
              </a:pathLst>
            </a:custGeom>
            <a:noFill/>
            <a:ln w="34925" cap="flat" cmpd="sng">
              <a:solidFill>
                <a:srgbClr val="000000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3811" name="文本框 16"/>
            <p:cNvSpPr txBox="1"/>
            <p:nvPr/>
          </p:nvSpPr>
          <p:spPr>
            <a:xfrm>
              <a:off x="1133" y="474"/>
              <a:ext cx="488" cy="62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2000" dirty="0">
                  <a:latin typeface="Times New Roman" panose="02020603050405020304" pitchFamily="2" charset="0"/>
                  <a:ea typeface="宋体" panose="02010600030101010101" pitchFamily="2" charset="-122"/>
                </a:rPr>
                <a:t>1</a:t>
              </a:r>
              <a:endParaRPr lang="en-US" altLang="zh-CN" sz="2000" dirty="0"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33812" name="文本框 17"/>
            <p:cNvSpPr txBox="1"/>
            <p:nvPr/>
          </p:nvSpPr>
          <p:spPr>
            <a:xfrm>
              <a:off x="555" y="1443"/>
              <a:ext cx="488" cy="62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2000" dirty="0">
                  <a:latin typeface="Times New Roman" panose="02020603050405020304" pitchFamily="2" charset="0"/>
                  <a:ea typeface="宋体" panose="02010600030101010101" pitchFamily="2" charset="-122"/>
                </a:rPr>
                <a:t>2</a:t>
              </a:r>
              <a:endParaRPr lang="en-US" altLang="zh-CN" sz="2000" dirty="0"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</p:grpSp>
      <p:cxnSp>
        <p:nvCxnSpPr>
          <p:cNvPr id="33813" name="直接连接符 21"/>
          <p:cNvCxnSpPr/>
          <p:nvPr/>
        </p:nvCxnSpPr>
        <p:spPr>
          <a:xfrm>
            <a:off x="8112125" y="4295775"/>
            <a:ext cx="936625" cy="936625"/>
          </a:xfrm>
          <a:prstGeom prst="line">
            <a:avLst/>
          </a:prstGeom>
          <a:ln w="9525" cap="flat" cmpd="sng">
            <a:solidFill>
              <a:srgbClr val="FAFAF1"/>
            </a:solidFill>
            <a:prstDash val="solid"/>
            <a:bevel/>
            <a:headEnd type="none" w="med" len="med"/>
            <a:tailEnd type="none" w="med" len="med"/>
          </a:ln>
        </p:spPr>
      </p:cxnSp>
      <p:grpSp>
        <p:nvGrpSpPr>
          <p:cNvPr id="33814" name="组合 2"/>
          <p:cNvGrpSpPr/>
          <p:nvPr/>
        </p:nvGrpSpPr>
        <p:grpSpPr>
          <a:xfrm>
            <a:off x="3695700" y="3770313"/>
            <a:ext cx="2147570" cy="1462084"/>
            <a:chOff x="0" y="0"/>
            <a:chExt cx="3382" cy="2305"/>
          </a:xfrm>
        </p:grpSpPr>
        <p:cxnSp>
          <p:nvCxnSpPr>
            <p:cNvPr id="33815" name="直接连接符 20"/>
            <p:cNvCxnSpPr/>
            <p:nvPr/>
          </p:nvCxnSpPr>
          <p:spPr>
            <a:xfrm flipH="1">
              <a:off x="473" y="388"/>
              <a:ext cx="568" cy="680"/>
            </a:xfrm>
            <a:prstGeom prst="line">
              <a:avLst/>
            </a:prstGeom>
            <a:ln w="38100" cap="flat" cmpd="sng">
              <a:solidFill>
                <a:srgbClr val="000000"/>
              </a:solidFill>
              <a:prstDash val="solid"/>
              <a:bevel/>
              <a:headEnd type="none" w="med" len="med"/>
              <a:tailEnd type="none" w="med" len="med"/>
            </a:ln>
          </p:spPr>
        </p:cxnSp>
        <p:grpSp>
          <p:nvGrpSpPr>
            <p:cNvPr id="33816" name="组合 29"/>
            <p:cNvGrpSpPr/>
            <p:nvPr/>
          </p:nvGrpSpPr>
          <p:grpSpPr>
            <a:xfrm>
              <a:off x="0" y="0"/>
              <a:ext cx="3382" cy="2305"/>
              <a:chOff x="0" y="0"/>
              <a:chExt cx="3382" cy="2305"/>
            </a:xfrm>
          </p:grpSpPr>
          <p:cxnSp>
            <p:nvCxnSpPr>
              <p:cNvPr id="33817" name="直接连接符 19"/>
              <p:cNvCxnSpPr/>
              <p:nvPr/>
            </p:nvCxnSpPr>
            <p:spPr>
              <a:xfrm flipV="1">
                <a:off x="1013" y="370"/>
                <a:ext cx="1859" cy="18"/>
              </a:xfrm>
              <a:prstGeom prst="line">
                <a:avLst/>
              </a:prstGeom>
              <a:ln w="38100" cap="flat" cmpd="sng">
                <a:solidFill>
                  <a:srgbClr val="000000"/>
                </a:solidFill>
                <a:prstDash val="solid"/>
                <a:bevel/>
                <a:headEnd type="none" w="med" len="med"/>
                <a:tailEnd type="none" w="med" len="med"/>
              </a:ln>
            </p:spPr>
          </p:cxnSp>
          <p:cxnSp>
            <p:nvCxnSpPr>
              <p:cNvPr id="33818" name="直接连接符 22"/>
              <p:cNvCxnSpPr/>
              <p:nvPr/>
            </p:nvCxnSpPr>
            <p:spPr>
              <a:xfrm>
                <a:off x="808" y="1846"/>
                <a:ext cx="1951" cy="1"/>
              </a:xfrm>
              <a:prstGeom prst="line">
                <a:avLst/>
              </a:prstGeom>
              <a:ln w="38100" cap="flat" cmpd="sng">
                <a:solidFill>
                  <a:srgbClr val="000000"/>
                </a:solidFill>
                <a:prstDash val="solid"/>
                <a:bevel/>
                <a:headEnd type="none" w="med" len="med"/>
                <a:tailEnd type="none" w="med" len="med"/>
              </a:ln>
            </p:spPr>
          </p:cxnSp>
          <p:cxnSp>
            <p:nvCxnSpPr>
              <p:cNvPr id="33819" name="直接连接符 23"/>
              <p:cNvCxnSpPr/>
              <p:nvPr/>
            </p:nvCxnSpPr>
            <p:spPr>
              <a:xfrm>
                <a:off x="473" y="1053"/>
                <a:ext cx="340" cy="793"/>
              </a:xfrm>
              <a:prstGeom prst="line">
                <a:avLst/>
              </a:prstGeom>
              <a:ln w="38100" cap="flat" cmpd="sng">
                <a:solidFill>
                  <a:srgbClr val="000000"/>
                </a:solidFill>
                <a:prstDash val="solid"/>
                <a:bevel/>
                <a:headEnd type="none" w="med" len="med"/>
                <a:tailEnd type="none" w="med" len="med"/>
              </a:ln>
            </p:spPr>
          </p:cxnSp>
          <p:sp>
            <p:nvSpPr>
              <p:cNvPr id="33820" name="文本框 24"/>
              <p:cNvSpPr txBox="1"/>
              <p:nvPr/>
            </p:nvSpPr>
            <p:spPr>
              <a:xfrm>
                <a:off x="2850" y="36"/>
                <a:ext cx="532" cy="62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 anchorCtr="0">
                <a:spAutoFit/>
              </a:bodyPr>
              <a:p>
                <a:r>
                  <a:rPr lang="en-US" altLang="zh-CN" sz="2000" i="1" dirty="0">
                    <a:latin typeface="Times New Roman" panose="02020603050405020304" pitchFamily="2" charset="0"/>
                    <a:ea typeface="宋体" panose="02010600030101010101" pitchFamily="2" charset="-122"/>
                  </a:rPr>
                  <a:t>B</a:t>
                </a:r>
                <a:endParaRPr lang="en-US" altLang="zh-CN" sz="2000" i="1" dirty="0">
                  <a:latin typeface="Times New Roman" panose="02020603050405020304" pitchFamily="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3821" name="文本框 25"/>
              <p:cNvSpPr txBox="1"/>
              <p:nvPr/>
            </p:nvSpPr>
            <p:spPr>
              <a:xfrm>
                <a:off x="532" y="0"/>
                <a:ext cx="532" cy="62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 anchorCtr="0">
                <a:spAutoFit/>
              </a:bodyPr>
              <a:p>
                <a:r>
                  <a:rPr lang="en-US" altLang="zh-CN" sz="2000" i="1" dirty="0">
                    <a:latin typeface="Times New Roman" panose="02020603050405020304" pitchFamily="2" charset="0"/>
                    <a:ea typeface="宋体" panose="02010600030101010101" pitchFamily="2" charset="-122"/>
                  </a:rPr>
                  <a:t>A</a:t>
                </a:r>
                <a:endParaRPr lang="en-US" altLang="zh-CN" sz="2000" i="1" dirty="0">
                  <a:latin typeface="Times New Roman" panose="02020603050405020304" pitchFamily="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3822" name="文本框 26"/>
              <p:cNvSpPr txBox="1"/>
              <p:nvPr/>
            </p:nvSpPr>
            <p:spPr>
              <a:xfrm>
                <a:off x="0" y="749"/>
                <a:ext cx="532" cy="62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 anchorCtr="0">
                <a:spAutoFit/>
              </a:bodyPr>
              <a:p>
                <a:r>
                  <a:rPr lang="en-US" altLang="zh-CN" sz="2000" i="1" dirty="0">
                    <a:latin typeface="Times New Roman" panose="02020603050405020304" pitchFamily="2" charset="0"/>
                    <a:ea typeface="宋体" panose="02010600030101010101" pitchFamily="2" charset="-122"/>
                  </a:rPr>
                  <a:t>E</a:t>
                </a:r>
                <a:endParaRPr lang="en-US" altLang="zh-CN" sz="2000" i="1" dirty="0">
                  <a:latin typeface="Times New Roman" panose="02020603050405020304" pitchFamily="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3823" name="文本框 27"/>
              <p:cNvSpPr txBox="1"/>
              <p:nvPr/>
            </p:nvSpPr>
            <p:spPr>
              <a:xfrm>
                <a:off x="407" y="1676"/>
                <a:ext cx="555" cy="62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 anchorCtr="0">
                <a:spAutoFit/>
              </a:bodyPr>
              <a:p>
                <a:r>
                  <a:rPr lang="en-US" altLang="zh-CN" sz="2000" i="1" dirty="0">
                    <a:latin typeface="Times New Roman" panose="02020603050405020304" pitchFamily="2" charset="0"/>
                    <a:ea typeface="宋体" panose="02010600030101010101" pitchFamily="2" charset="-122"/>
                  </a:rPr>
                  <a:t>C</a:t>
                </a:r>
                <a:endParaRPr lang="en-US" altLang="zh-CN" sz="2000" i="1" dirty="0">
                  <a:latin typeface="Times New Roman" panose="02020603050405020304" pitchFamily="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3824" name="文本框 28"/>
              <p:cNvSpPr txBox="1"/>
              <p:nvPr/>
            </p:nvSpPr>
            <p:spPr>
              <a:xfrm>
                <a:off x="2711" y="1532"/>
                <a:ext cx="577" cy="62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 anchorCtr="0">
                <a:spAutoFit/>
              </a:bodyPr>
              <a:p>
                <a:r>
                  <a:rPr lang="en-US" altLang="zh-CN" sz="2000" i="1" dirty="0">
                    <a:latin typeface="Times New Roman" panose="02020603050405020304" pitchFamily="2" charset="0"/>
                    <a:ea typeface="宋体" panose="02010600030101010101" pitchFamily="2" charset="-122"/>
                  </a:rPr>
                  <a:t>D</a:t>
                </a:r>
                <a:endParaRPr lang="en-US" altLang="zh-CN" sz="2000" i="1" dirty="0">
                  <a:latin typeface="Times New Roman" panose="02020603050405020304" pitchFamily="2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33825" name="弧形 30"/>
            <p:cNvSpPr/>
            <p:nvPr/>
          </p:nvSpPr>
          <p:spPr>
            <a:xfrm rot="8100000">
              <a:off x="853" y="198"/>
              <a:ext cx="548" cy="228"/>
            </a:xfrm>
            <a:custGeom>
              <a:avLst/>
              <a:gdLst/>
              <a:ahLst/>
              <a:cxnLst>
                <a:cxn ang="10800000">
                  <a:pos x="273" y="0"/>
                </a:cxn>
                <a:cxn ang="8100000">
                  <a:pos x="274" y="114"/>
                </a:cxn>
                <a:cxn ang="5400000">
                  <a:pos x="548" y="114"/>
                </a:cxn>
              </a:cxnLst>
              <a:pathLst>
                <a:path w="548" h="228" stroke="0">
                  <a:moveTo>
                    <a:pt x="273" y="0"/>
                  </a:moveTo>
                  <a:cubicBezTo>
                    <a:pt x="424" y="0"/>
                    <a:pt x="547" y="51"/>
                    <a:pt x="547" y="114"/>
                  </a:cubicBezTo>
                  <a:lnTo>
                    <a:pt x="274" y="114"/>
                  </a:lnTo>
                  <a:close/>
                </a:path>
                <a:path w="548" h="228" fill="none">
                  <a:moveTo>
                    <a:pt x="273" y="0"/>
                  </a:moveTo>
                  <a:cubicBezTo>
                    <a:pt x="424" y="0"/>
                    <a:pt x="547" y="51"/>
                    <a:pt x="547" y="114"/>
                  </a:cubicBezTo>
                </a:path>
              </a:pathLst>
            </a:custGeom>
            <a:noFill/>
            <a:ln w="38100" cap="flat" cmpd="sng">
              <a:solidFill>
                <a:srgbClr val="000000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3826" name="弧形 31"/>
            <p:cNvSpPr/>
            <p:nvPr/>
          </p:nvSpPr>
          <p:spPr>
            <a:xfrm rot="5400000">
              <a:off x="227" y="803"/>
              <a:ext cx="549" cy="227"/>
            </a:xfrm>
            <a:custGeom>
              <a:avLst/>
              <a:gdLst/>
              <a:ahLst/>
              <a:cxnLst>
                <a:cxn ang="0">
                  <a:pos x="274" y="0"/>
                </a:cxn>
                <a:cxn ang="0">
                  <a:pos x="548" y="113"/>
                </a:cxn>
                <a:cxn ang="0">
                  <a:pos x="274" y="113"/>
                </a:cxn>
                <a:cxn ang="0">
                  <a:pos x="274" y="0"/>
                </a:cxn>
                <a:cxn ang="0">
                  <a:pos x="548" y="113"/>
                </a:cxn>
              </a:cxnLst>
              <a:pathLst>
                <a:path w="549" h="227" stroke="0">
                  <a:moveTo>
                    <a:pt x="274" y="0"/>
                  </a:moveTo>
                  <a:cubicBezTo>
                    <a:pt x="425" y="0"/>
                    <a:pt x="548" y="51"/>
                    <a:pt x="548" y="113"/>
                  </a:cubicBezTo>
                  <a:lnTo>
                    <a:pt x="274" y="113"/>
                  </a:lnTo>
                  <a:close/>
                </a:path>
                <a:path w="549" h="227" fill="none">
                  <a:moveTo>
                    <a:pt x="274" y="0"/>
                  </a:moveTo>
                  <a:cubicBezTo>
                    <a:pt x="425" y="0"/>
                    <a:pt x="548" y="51"/>
                    <a:pt x="548" y="113"/>
                  </a:cubicBezTo>
                </a:path>
              </a:pathLst>
            </a:custGeom>
            <a:noFill/>
            <a:ln w="38100" cap="flat" cmpd="sng">
              <a:solidFill>
                <a:srgbClr val="000000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3827" name="弧形 32"/>
            <p:cNvSpPr/>
            <p:nvPr/>
          </p:nvSpPr>
          <p:spPr>
            <a:xfrm rot="1380000">
              <a:off x="422" y="1658"/>
              <a:ext cx="549" cy="227"/>
            </a:xfrm>
            <a:custGeom>
              <a:avLst/>
              <a:gdLst/>
              <a:ahLst/>
              <a:cxnLst>
                <a:cxn ang="0">
                  <a:pos x="274" y="0"/>
                </a:cxn>
                <a:cxn ang="0">
                  <a:pos x="548" y="113"/>
                </a:cxn>
                <a:cxn ang="0">
                  <a:pos x="274" y="113"/>
                </a:cxn>
                <a:cxn ang="0">
                  <a:pos x="274" y="0"/>
                </a:cxn>
                <a:cxn ang="0">
                  <a:pos x="548" y="113"/>
                </a:cxn>
              </a:cxnLst>
              <a:pathLst>
                <a:path w="549" h="227" stroke="0">
                  <a:moveTo>
                    <a:pt x="274" y="0"/>
                  </a:moveTo>
                  <a:cubicBezTo>
                    <a:pt x="425" y="0"/>
                    <a:pt x="548" y="51"/>
                    <a:pt x="548" y="113"/>
                  </a:cubicBezTo>
                  <a:lnTo>
                    <a:pt x="274" y="113"/>
                  </a:lnTo>
                  <a:close/>
                </a:path>
                <a:path w="549" h="227" fill="none">
                  <a:moveTo>
                    <a:pt x="274" y="0"/>
                  </a:moveTo>
                  <a:cubicBezTo>
                    <a:pt x="425" y="0"/>
                    <a:pt x="548" y="51"/>
                    <a:pt x="548" y="113"/>
                  </a:cubicBezTo>
                </a:path>
              </a:pathLst>
            </a:custGeom>
            <a:noFill/>
            <a:ln w="38100" cap="flat" cmpd="sng">
              <a:solidFill>
                <a:srgbClr val="000000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3828" name="文本框 33"/>
            <p:cNvSpPr txBox="1"/>
            <p:nvPr/>
          </p:nvSpPr>
          <p:spPr>
            <a:xfrm>
              <a:off x="940" y="355"/>
              <a:ext cx="488" cy="62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2000" dirty="0">
                  <a:latin typeface="Times New Roman" panose="02020603050405020304" pitchFamily="2" charset="0"/>
                  <a:ea typeface="宋体" panose="02010600030101010101" pitchFamily="2" charset="-122"/>
                </a:rPr>
                <a:t>1</a:t>
              </a:r>
              <a:endParaRPr lang="en-US" altLang="zh-CN" sz="2000" dirty="0"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33829" name="文本框 34"/>
            <p:cNvSpPr txBox="1"/>
            <p:nvPr/>
          </p:nvSpPr>
          <p:spPr>
            <a:xfrm>
              <a:off x="532" y="733"/>
              <a:ext cx="488" cy="62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2000" dirty="0">
                  <a:latin typeface="Times New Roman" panose="02020603050405020304" pitchFamily="2" charset="0"/>
                  <a:ea typeface="宋体" panose="02010600030101010101" pitchFamily="2" charset="-122"/>
                </a:rPr>
                <a:t>2</a:t>
              </a:r>
              <a:endParaRPr lang="en-US" altLang="zh-CN" sz="2000" dirty="0"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33830" name="文本框 35"/>
            <p:cNvSpPr txBox="1"/>
            <p:nvPr/>
          </p:nvSpPr>
          <p:spPr>
            <a:xfrm>
              <a:off x="808" y="1240"/>
              <a:ext cx="488" cy="62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2000" dirty="0">
                  <a:latin typeface="Times New Roman" panose="02020603050405020304" pitchFamily="2" charset="0"/>
                  <a:ea typeface="宋体" panose="02010600030101010101" pitchFamily="2" charset="-122"/>
                </a:rPr>
                <a:t>3</a:t>
              </a:r>
              <a:endParaRPr lang="en-US" altLang="zh-CN" sz="2000" dirty="0"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33831" name="组合 55"/>
          <p:cNvGrpSpPr/>
          <p:nvPr/>
        </p:nvGrpSpPr>
        <p:grpSpPr>
          <a:xfrm>
            <a:off x="5881688" y="3697288"/>
            <a:ext cx="2163762" cy="1472565"/>
            <a:chOff x="0" y="0"/>
            <a:chExt cx="3408" cy="2319"/>
          </a:xfrm>
        </p:grpSpPr>
        <p:cxnSp>
          <p:nvCxnSpPr>
            <p:cNvPr id="33832" name="直接连接符 37"/>
            <p:cNvCxnSpPr/>
            <p:nvPr/>
          </p:nvCxnSpPr>
          <p:spPr>
            <a:xfrm flipV="1">
              <a:off x="993" y="372"/>
              <a:ext cx="1725" cy="43"/>
            </a:xfrm>
            <a:prstGeom prst="line">
              <a:avLst/>
            </a:prstGeom>
            <a:ln w="38100" cap="flat" cmpd="sng">
              <a:solidFill>
                <a:srgbClr val="000000"/>
              </a:solidFill>
              <a:prstDash val="solid"/>
              <a:bevel/>
              <a:headEnd type="none" w="med" len="med"/>
              <a:tailEnd type="none" w="med" len="med"/>
            </a:ln>
          </p:spPr>
        </p:cxnSp>
        <p:cxnSp>
          <p:nvCxnSpPr>
            <p:cNvPr id="33833" name="直接连接符 38"/>
            <p:cNvCxnSpPr/>
            <p:nvPr/>
          </p:nvCxnSpPr>
          <p:spPr>
            <a:xfrm flipV="1">
              <a:off x="815" y="1846"/>
              <a:ext cx="2016" cy="17"/>
            </a:xfrm>
            <a:prstGeom prst="line">
              <a:avLst/>
            </a:prstGeom>
            <a:ln w="38100" cap="flat" cmpd="sng">
              <a:solidFill>
                <a:srgbClr val="000000"/>
              </a:solidFill>
              <a:prstDash val="solid"/>
              <a:bevel/>
              <a:headEnd type="none" w="med" len="med"/>
              <a:tailEnd type="none" w="med" len="med"/>
            </a:ln>
          </p:spPr>
        </p:cxnSp>
        <p:cxnSp>
          <p:nvCxnSpPr>
            <p:cNvPr id="33834" name="直接连接符 39"/>
            <p:cNvCxnSpPr/>
            <p:nvPr/>
          </p:nvCxnSpPr>
          <p:spPr>
            <a:xfrm>
              <a:off x="532" y="1056"/>
              <a:ext cx="40" cy="492"/>
            </a:xfrm>
            <a:prstGeom prst="line">
              <a:avLst/>
            </a:prstGeom>
            <a:ln w="38100" cap="flat" cmpd="sng">
              <a:solidFill>
                <a:srgbClr val="000000"/>
              </a:solidFill>
              <a:prstDash val="solid"/>
              <a:bevel/>
              <a:headEnd type="none" w="med" len="med"/>
              <a:tailEnd type="none" w="med" len="med"/>
            </a:ln>
          </p:spPr>
        </p:cxnSp>
        <p:sp>
          <p:nvSpPr>
            <p:cNvPr id="33835" name="文本框 40"/>
            <p:cNvSpPr txBox="1"/>
            <p:nvPr/>
          </p:nvSpPr>
          <p:spPr>
            <a:xfrm>
              <a:off x="2718" y="106"/>
              <a:ext cx="532" cy="62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2000" i="1" dirty="0">
                  <a:latin typeface="Times New Roman" panose="02020603050405020304" pitchFamily="2" charset="0"/>
                  <a:ea typeface="宋体" panose="02010600030101010101" pitchFamily="2" charset="-122"/>
                </a:rPr>
                <a:t>B</a:t>
              </a:r>
              <a:endParaRPr lang="en-US" altLang="zh-CN" sz="2000" i="1" dirty="0"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33836" name="文本框 41"/>
            <p:cNvSpPr txBox="1"/>
            <p:nvPr/>
          </p:nvSpPr>
          <p:spPr>
            <a:xfrm>
              <a:off x="427" y="0"/>
              <a:ext cx="532" cy="62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2000" i="1" dirty="0">
                  <a:latin typeface="Times New Roman" panose="02020603050405020304" pitchFamily="2" charset="0"/>
                  <a:ea typeface="宋体" panose="02010600030101010101" pitchFamily="2" charset="-122"/>
                </a:rPr>
                <a:t>A</a:t>
              </a:r>
              <a:endParaRPr lang="en-US" altLang="zh-CN" sz="2000" i="1" dirty="0"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33837" name="文本框 42"/>
            <p:cNvSpPr txBox="1"/>
            <p:nvPr/>
          </p:nvSpPr>
          <p:spPr>
            <a:xfrm>
              <a:off x="0" y="774"/>
              <a:ext cx="532" cy="62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2000" i="1" dirty="0">
                  <a:latin typeface="Times New Roman" panose="02020603050405020304" pitchFamily="2" charset="0"/>
                  <a:ea typeface="宋体" panose="02010600030101010101" pitchFamily="2" charset="-122"/>
                </a:rPr>
                <a:t>E</a:t>
              </a:r>
              <a:endParaRPr lang="en-US" altLang="zh-CN" sz="2000" i="1" dirty="0"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33838" name="文本框 43"/>
            <p:cNvSpPr txBox="1"/>
            <p:nvPr/>
          </p:nvSpPr>
          <p:spPr>
            <a:xfrm>
              <a:off x="414" y="1691"/>
              <a:ext cx="555" cy="62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2000" i="1" dirty="0">
                  <a:latin typeface="Times New Roman" panose="02020603050405020304" pitchFamily="2" charset="0"/>
                  <a:ea typeface="宋体" panose="02010600030101010101" pitchFamily="2" charset="-122"/>
                </a:rPr>
                <a:t>C</a:t>
              </a:r>
              <a:endParaRPr lang="en-US" altLang="zh-CN" sz="2000" i="1" dirty="0"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33839" name="文本框 44"/>
            <p:cNvSpPr txBox="1"/>
            <p:nvPr/>
          </p:nvSpPr>
          <p:spPr>
            <a:xfrm>
              <a:off x="2831" y="1553"/>
              <a:ext cx="577" cy="62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2000" i="1" dirty="0">
                  <a:latin typeface="Times New Roman" panose="02020603050405020304" pitchFamily="2" charset="0"/>
                  <a:ea typeface="宋体" panose="02010600030101010101" pitchFamily="2" charset="-122"/>
                </a:rPr>
                <a:t>D</a:t>
              </a:r>
              <a:endParaRPr lang="en-US" altLang="zh-CN" sz="2000" i="1" dirty="0"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cxnSp>
          <p:nvCxnSpPr>
            <p:cNvPr id="33840" name="直接连接符 13"/>
            <p:cNvCxnSpPr/>
            <p:nvPr/>
          </p:nvCxnSpPr>
          <p:spPr>
            <a:xfrm flipH="1">
              <a:off x="529" y="395"/>
              <a:ext cx="487" cy="678"/>
            </a:xfrm>
            <a:prstGeom prst="line">
              <a:avLst/>
            </a:prstGeom>
            <a:ln w="38100" cap="flat" cmpd="sng">
              <a:solidFill>
                <a:srgbClr val="000000"/>
              </a:solidFill>
              <a:prstDash val="solid"/>
              <a:bevel/>
              <a:headEnd type="none" w="med" len="med"/>
              <a:tailEnd type="none" w="med" len="med"/>
            </a:ln>
          </p:spPr>
        </p:cxnSp>
        <p:cxnSp>
          <p:nvCxnSpPr>
            <p:cNvPr id="33841" name="直接连接符 45"/>
            <p:cNvCxnSpPr/>
            <p:nvPr/>
          </p:nvCxnSpPr>
          <p:spPr>
            <a:xfrm>
              <a:off x="572" y="1535"/>
              <a:ext cx="312" cy="340"/>
            </a:xfrm>
            <a:prstGeom prst="line">
              <a:avLst/>
            </a:prstGeom>
            <a:ln w="38100" cap="flat" cmpd="sng">
              <a:solidFill>
                <a:srgbClr val="000000"/>
              </a:solidFill>
              <a:prstDash val="solid"/>
              <a:bevel/>
              <a:headEnd type="none" w="med" len="med"/>
              <a:tailEnd type="none" w="med" len="med"/>
            </a:ln>
          </p:spPr>
        </p:cxnSp>
        <p:sp>
          <p:nvSpPr>
            <p:cNvPr id="33842" name="文本框 46"/>
            <p:cNvSpPr txBox="1"/>
            <p:nvPr/>
          </p:nvSpPr>
          <p:spPr>
            <a:xfrm>
              <a:off x="136" y="1265"/>
              <a:ext cx="532" cy="62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2000" i="1" dirty="0">
                  <a:latin typeface="Times New Roman" panose="02020603050405020304" pitchFamily="2" charset="0"/>
                  <a:ea typeface="宋体" panose="02010600030101010101" pitchFamily="2" charset="-122"/>
                </a:rPr>
                <a:t>F</a:t>
              </a:r>
              <a:endParaRPr lang="en-US" altLang="zh-CN" sz="2000" i="1" dirty="0"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33843" name="弧形 47"/>
            <p:cNvSpPr/>
            <p:nvPr/>
          </p:nvSpPr>
          <p:spPr>
            <a:xfrm rot="8040000">
              <a:off x="802" y="258"/>
              <a:ext cx="558" cy="212"/>
            </a:xfrm>
            <a:custGeom>
              <a:avLst/>
              <a:gdLst/>
              <a:ahLst/>
              <a:cxnLst>
                <a:cxn ang="10800000">
                  <a:pos x="278" y="0"/>
                </a:cxn>
                <a:cxn ang="8100000">
                  <a:pos x="279" y="106"/>
                </a:cxn>
                <a:cxn ang="5400000">
                  <a:pos x="558" y="106"/>
                </a:cxn>
              </a:cxnLst>
              <a:pathLst>
                <a:path w="558" h="212" stroke="0">
                  <a:moveTo>
                    <a:pt x="278" y="0"/>
                  </a:moveTo>
                  <a:cubicBezTo>
                    <a:pt x="432" y="0"/>
                    <a:pt x="557" y="47"/>
                    <a:pt x="557" y="106"/>
                  </a:cubicBezTo>
                  <a:lnTo>
                    <a:pt x="279" y="106"/>
                  </a:lnTo>
                  <a:close/>
                </a:path>
                <a:path w="558" h="212" fill="none">
                  <a:moveTo>
                    <a:pt x="278" y="0"/>
                  </a:moveTo>
                  <a:cubicBezTo>
                    <a:pt x="432" y="0"/>
                    <a:pt x="557" y="47"/>
                    <a:pt x="557" y="106"/>
                  </a:cubicBezTo>
                </a:path>
              </a:pathLst>
            </a:custGeom>
            <a:noFill/>
            <a:ln w="38100" cap="flat" cmpd="sng">
              <a:solidFill>
                <a:srgbClr val="000000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3844" name="弧形 48"/>
            <p:cNvSpPr/>
            <p:nvPr/>
          </p:nvSpPr>
          <p:spPr>
            <a:xfrm rot="6060000">
              <a:off x="283" y="819"/>
              <a:ext cx="560" cy="212"/>
            </a:xfrm>
            <a:custGeom>
              <a:avLst/>
              <a:gdLst/>
              <a:ahLst/>
              <a:cxnLst>
                <a:cxn ang="10800000">
                  <a:pos x="279" y="0"/>
                </a:cxn>
                <a:cxn ang="8100000">
                  <a:pos x="280" y="106"/>
                </a:cxn>
                <a:cxn ang="5400000">
                  <a:pos x="560" y="106"/>
                </a:cxn>
              </a:cxnLst>
              <a:pathLst>
                <a:path w="560" h="212" stroke="0">
                  <a:moveTo>
                    <a:pt x="279" y="0"/>
                  </a:moveTo>
                  <a:cubicBezTo>
                    <a:pt x="434" y="0"/>
                    <a:pt x="559" y="47"/>
                    <a:pt x="559" y="106"/>
                  </a:cubicBezTo>
                  <a:lnTo>
                    <a:pt x="280" y="106"/>
                  </a:lnTo>
                  <a:close/>
                </a:path>
                <a:path w="560" h="212" fill="none">
                  <a:moveTo>
                    <a:pt x="279" y="0"/>
                  </a:moveTo>
                  <a:cubicBezTo>
                    <a:pt x="434" y="0"/>
                    <a:pt x="559" y="47"/>
                    <a:pt x="559" y="106"/>
                  </a:cubicBezTo>
                </a:path>
              </a:pathLst>
            </a:custGeom>
            <a:noFill/>
            <a:ln w="38100" cap="flat" cmpd="sng">
              <a:solidFill>
                <a:srgbClr val="000000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3845" name="弧形 49"/>
            <p:cNvSpPr/>
            <p:nvPr/>
          </p:nvSpPr>
          <p:spPr>
            <a:xfrm rot="780000">
              <a:off x="472" y="1705"/>
              <a:ext cx="560" cy="213"/>
            </a:xfrm>
            <a:custGeom>
              <a:avLst/>
              <a:gdLst/>
              <a:ahLst/>
              <a:cxnLst>
                <a:cxn ang="10800000">
                  <a:pos x="279" y="0"/>
                </a:cxn>
                <a:cxn ang="8100000">
                  <a:pos x="280" y="106"/>
                </a:cxn>
                <a:cxn ang="5400000">
                  <a:pos x="560" y="106"/>
                </a:cxn>
              </a:cxnLst>
              <a:pathLst>
                <a:path w="560" h="213" stroke="0">
                  <a:moveTo>
                    <a:pt x="279" y="0"/>
                  </a:moveTo>
                  <a:cubicBezTo>
                    <a:pt x="434" y="0"/>
                    <a:pt x="559" y="47"/>
                    <a:pt x="559" y="106"/>
                  </a:cubicBezTo>
                  <a:lnTo>
                    <a:pt x="280" y="106"/>
                  </a:lnTo>
                  <a:close/>
                </a:path>
                <a:path w="560" h="213" fill="none">
                  <a:moveTo>
                    <a:pt x="279" y="0"/>
                  </a:moveTo>
                  <a:cubicBezTo>
                    <a:pt x="434" y="0"/>
                    <a:pt x="559" y="47"/>
                    <a:pt x="559" y="106"/>
                  </a:cubicBezTo>
                </a:path>
              </a:pathLst>
            </a:custGeom>
            <a:noFill/>
            <a:ln w="38100" cap="flat" cmpd="sng">
              <a:solidFill>
                <a:srgbClr val="000000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3846" name="文本框 50"/>
            <p:cNvSpPr txBox="1"/>
            <p:nvPr/>
          </p:nvSpPr>
          <p:spPr>
            <a:xfrm>
              <a:off x="886" y="370"/>
              <a:ext cx="488" cy="62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2000" dirty="0">
                  <a:latin typeface="Times New Roman" panose="02020603050405020304" pitchFamily="2" charset="0"/>
                  <a:ea typeface="宋体" panose="02010600030101010101" pitchFamily="2" charset="-122"/>
                </a:rPr>
                <a:t>1</a:t>
              </a:r>
              <a:endParaRPr lang="en-US" altLang="zh-CN" sz="2000" dirty="0"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33847" name="文本框 51"/>
            <p:cNvSpPr txBox="1"/>
            <p:nvPr/>
          </p:nvSpPr>
          <p:spPr>
            <a:xfrm>
              <a:off x="547" y="822"/>
              <a:ext cx="488" cy="62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2000" dirty="0">
                  <a:latin typeface="Times New Roman" panose="02020603050405020304" pitchFamily="2" charset="0"/>
                  <a:ea typeface="宋体" panose="02010600030101010101" pitchFamily="2" charset="-122"/>
                </a:rPr>
                <a:t>2</a:t>
              </a:r>
              <a:endParaRPr lang="en-US" altLang="zh-CN" sz="2000" dirty="0"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33848" name="文本框 52"/>
            <p:cNvSpPr txBox="1"/>
            <p:nvPr/>
          </p:nvSpPr>
          <p:spPr>
            <a:xfrm>
              <a:off x="801" y="1281"/>
              <a:ext cx="488" cy="62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2000" dirty="0">
                  <a:latin typeface="Times New Roman" panose="02020603050405020304" pitchFamily="2" charset="0"/>
                  <a:ea typeface="宋体" panose="02010600030101010101" pitchFamily="2" charset="-122"/>
                </a:rPr>
                <a:t>4</a:t>
              </a:r>
              <a:endParaRPr lang="en-US" altLang="zh-CN" sz="2000" dirty="0"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33849" name="弧形 53"/>
            <p:cNvSpPr/>
            <p:nvPr/>
          </p:nvSpPr>
          <p:spPr>
            <a:xfrm rot="3300000">
              <a:off x="206" y="1314"/>
              <a:ext cx="560" cy="212"/>
            </a:xfrm>
            <a:custGeom>
              <a:avLst/>
              <a:gdLst/>
              <a:ahLst/>
              <a:cxnLst>
                <a:cxn ang="10800000">
                  <a:pos x="279" y="0"/>
                </a:cxn>
                <a:cxn ang="8100000">
                  <a:pos x="280" y="106"/>
                </a:cxn>
                <a:cxn ang="5400000">
                  <a:pos x="560" y="106"/>
                </a:cxn>
              </a:cxnLst>
              <a:pathLst>
                <a:path w="560" h="212" stroke="0">
                  <a:moveTo>
                    <a:pt x="279" y="0"/>
                  </a:moveTo>
                  <a:cubicBezTo>
                    <a:pt x="434" y="0"/>
                    <a:pt x="559" y="47"/>
                    <a:pt x="559" y="106"/>
                  </a:cubicBezTo>
                  <a:lnTo>
                    <a:pt x="280" y="106"/>
                  </a:lnTo>
                  <a:close/>
                </a:path>
                <a:path w="560" h="212" fill="none">
                  <a:moveTo>
                    <a:pt x="279" y="0"/>
                  </a:moveTo>
                  <a:cubicBezTo>
                    <a:pt x="434" y="0"/>
                    <a:pt x="559" y="47"/>
                    <a:pt x="559" y="106"/>
                  </a:cubicBezTo>
                </a:path>
              </a:pathLst>
            </a:custGeom>
            <a:noFill/>
            <a:ln w="38100" cap="flat" cmpd="sng">
              <a:solidFill>
                <a:srgbClr val="000000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3850" name="文本框 54"/>
            <p:cNvSpPr txBox="1"/>
            <p:nvPr/>
          </p:nvSpPr>
          <p:spPr>
            <a:xfrm>
              <a:off x="549" y="1142"/>
              <a:ext cx="488" cy="62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2000" dirty="0">
                  <a:latin typeface="Times New Roman" panose="02020603050405020304" pitchFamily="2" charset="0"/>
                  <a:ea typeface="宋体" panose="02010600030101010101" pitchFamily="2" charset="-122"/>
                </a:rPr>
                <a:t>3</a:t>
              </a:r>
              <a:endParaRPr lang="en-US" altLang="zh-CN" sz="2000" dirty="0"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33851" name="组合 76"/>
          <p:cNvGrpSpPr/>
          <p:nvPr/>
        </p:nvGrpSpPr>
        <p:grpSpPr>
          <a:xfrm>
            <a:off x="8147050" y="3638550"/>
            <a:ext cx="2301875" cy="1501140"/>
            <a:chOff x="0" y="0"/>
            <a:chExt cx="3628" cy="2364"/>
          </a:xfrm>
        </p:grpSpPr>
        <p:cxnSp>
          <p:nvCxnSpPr>
            <p:cNvPr id="33852" name="直接连接符 56"/>
            <p:cNvCxnSpPr/>
            <p:nvPr/>
          </p:nvCxnSpPr>
          <p:spPr>
            <a:xfrm flipV="1">
              <a:off x="1031" y="351"/>
              <a:ext cx="1864" cy="64"/>
            </a:xfrm>
            <a:prstGeom prst="line">
              <a:avLst/>
            </a:prstGeom>
            <a:ln w="38100" cap="flat" cmpd="sng">
              <a:solidFill>
                <a:srgbClr val="000000"/>
              </a:solidFill>
              <a:prstDash val="solid"/>
              <a:bevel/>
              <a:headEnd type="none" w="med" len="med"/>
              <a:tailEnd type="none" w="med" len="med"/>
            </a:ln>
          </p:spPr>
        </p:cxnSp>
        <p:cxnSp>
          <p:nvCxnSpPr>
            <p:cNvPr id="33853" name="直接连接符 57"/>
            <p:cNvCxnSpPr/>
            <p:nvPr/>
          </p:nvCxnSpPr>
          <p:spPr>
            <a:xfrm>
              <a:off x="853" y="1863"/>
              <a:ext cx="2311" cy="0"/>
            </a:xfrm>
            <a:prstGeom prst="line">
              <a:avLst/>
            </a:prstGeom>
            <a:ln w="38100" cap="flat" cmpd="sng">
              <a:solidFill>
                <a:srgbClr val="000000"/>
              </a:solidFill>
              <a:prstDash val="solid"/>
              <a:bevel/>
              <a:headEnd type="none" w="med" len="med"/>
              <a:tailEnd type="none" w="med" len="med"/>
            </a:ln>
          </p:spPr>
        </p:cxnSp>
        <p:cxnSp>
          <p:nvCxnSpPr>
            <p:cNvPr id="33854" name="直接连接符 58"/>
            <p:cNvCxnSpPr/>
            <p:nvPr/>
          </p:nvCxnSpPr>
          <p:spPr>
            <a:xfrm>
              <a:off x="570" y="1056"/>
              <a:ext cx="40" cy="492"/>
            </a:xfrm>
            <a:prstGeom prst="line">
              <a:avLst/>
            </a:prstGeom>
            <a:ln w="38100" cap="flat" cmpd="sng">
              <a:solidFill>
                <a:srgbClr val="000000"/>
              </a:solidFill>
              <a:prstDash val="solid"/>
              <a:bevel/>
              <a:headEnd type="none" w="med" len="med"/>
              <a:tailEnd type="none" w="med" len="med"/>
            </a:ln>
          </p:spPr>
        </p:cxnSp>
        <p:sp>
          <p:nvSpPr>
            <p:cNvPr id="33855" name="文本框 59"/>
            <p:cNvSpPr txBox="1"/>
            <p:nvPr/>
          </p:nvSpPr>
          <p:spPr>
            <a:xfrm>
              <a:off x="2895" y="87"/>
              <a:ext cx="532" cy="62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2000" i="1" dirty="0">
                  <a:latin typeface="Times New Roman" panose="02020603050405020304" pitchFamily="2" charset="0"/>
                  <a:ea typeface="宋体" panose="02010600030101010101" pitchFamily="2" charset="-122"/>
                </a:rPr>
                <a:t>B</a:t>
              </a:r>
              <a:endParaRPr lang="en-US" altLang="zh-CN" sz="2000" i="1" dirty="0"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33856" name="文本框 60"/>
            <p:cNvSpPr txBox="1"/>
            <p:nvPr/>
          </p:nvSpPr>
          <p:spPr>
            <a:xfrm>
              <a:off x="465" y="0"/>
              <a:ext cx="532" cy="62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2000" i="1" dirty="0">
                  <a:latin typeface="Times New Roman" panose="02020603050405020304" pitchFamily="2" charset="0"/>
                  <a:ea typeface="宋体" panose="02010600030101010101" pitchFamily="2" charset="-122"/>
                </a:rPr>
                <a:t>A</a:t>
              </a:r>
              <a:endParaRPr lang="en-US" altLang="zh-CN" sz="2000" i="1" dirty="0"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33857" name="文本框 61"/>
            <p:cNvSpPr txBox="1"/>
            <p:nvPr/>
          </p:nvSpPr>
          <p:spPr>
            <a:xfrm>
              <a:off x="0" y="774"/>
              <a:ext cx="532" cy="62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2000" i="1" dirty="0">
                  <a:latin typeface="Times New Roman" panose="02020603050405020304" pitchFamily="2" charset="0"/>
                  <a:ea typeface="宋体" panose="02010600030101010101" pitchFamily="2" charset="-122"/>
                </a:rPr>
                <a:t>E</a:t>
              </a:r>
              <a:endParaRPr lang="en-US" altLang="zh-CN" sz="2000" i="1" dirty="0"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33858" name="文本框 62"/>
            <p:cNvSpPr txBox="1"/>
            <p:nvPr/>
          </p:nvSpPr>
          <p:spPr>
            <a:xfrm>
              <a:off x="405" y="1736"/>
              <a:ext cx="555" cy="62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2000" i="1" dirty="0">
                  <a:latin typeface="Times New Roman" panose="02020603050405020304" pitchFamily="2" charset="0"/>
                  <a:ea typeface="宋体" panose="02010600030101010101" pitchFamily="2" charset="-122"/>
                </a:rPr>
                <a:t>C</a:t>
              </a:r>
              <a:endParaRPr lang="en-US" altLang="zh-CN" sz="2000" i="1" dirty="0"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33859" name="文本框 63"/>
            <p:cNvSpPr txBox="1"/>
            <p:nvPr/>
          </p:nvSpPr>
          <p:spPr>
            <a:xfrm>
              <a:off x="3051" y="1578"/>
              <a:ext cx="577" cy="62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2000" i="1" dirty="0">
                  <a:latin typeface="Times New Roman" panose="02020603050405020304" pitchFamily="2" charset="0"/>
                  <a:ea typeface="宋体" panose="02010600030101010101" pitchFamily="2" charset="-122"/>
                </a:rPr>
                <a:t>D</a:t>
              </a:r>
              <a:endParaRPr lang="en-US" altLang="zh-CN" sz="2000" i="1" dirty="0"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cxnSp>
          <p:nvCxnSpPr>
            <p:cNvPr id="33860" name="直接连接符 64"/>
            <p:cNvCxnSpPr/>
            <p:nvPr/>
          </p:nvCxnSpPr>
          <p:spPr>
            <a:xfrm flipH="1">
              <a:off x="568" y="395"/>
              <a:ext cx="487" cy="678"/>
            </a:xfrm>
            <a:prstGeom prst="line">
              <a:avLst/>
            </a:prstGeom>
            <a:ln w="38100" cap="flat" cmpd="sng">
              <a:solidFill>
                <a:srgbClr val="000000"/>
              </a:solidFill>
              <a:prstDash val="solid"/>
              <a:bevel/>
              <a:headEnd type="none" w="med" len="med"/>
              <a:tailEnd type="none" w="med" len="med"/>
            </a:ln>
          </p:spPr>
        </p:cxnSp>
        <p:cxnSp>
          <p:nvCxnSpPr>
            <p:cNvPr id="33861" name="直接连接符 65"/>
            <p:cNvCxnSpPr/>
            <p:nvPr/>
          </p:nvCxnSpPr>
          <p:spPr>
            <a:xfrm>
              <a:off x="610" y="1535"/>
              <a:ext cx="313" cy="340"/>
            </a:xfrm>
            <a:prstGeom prst="line">
              <a:avLst/>
            </a:prstGeom>
            <a:ln w="38100" cap="flat" cmpd="sng">
              <a:solidFill>
                <a:srgbClr val="000000"/>
              </a:solidFill>
              <a:prstDash val="sysDot"/>
              <a:bevel/>
              <a:headEnd type="none" w="med" len="med"/>
              <a:tailEnd type="none" w="med" len="med"/>
            </a:ln>
          </p:spPr>
        </p:cxnSp>
        <p:sp>
          <p:nvSpPr>
            <p:cNvPr id="33862" name="文本框 66"/>
            <p:cNvSpPr txBox="1"/>
            <p:nvPr/>
          </p:nvSpPr>
          <p:spPr>
            <a:xfrm>
              <a:off x="33" y="1312"/>
              <a:ext cx="555" cy="62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2000" i="1" dirty="0">
                  <a:latin typeface="Times New Roman" panose="02020603050405020304" pitchFamily="2" charset="0"/>
                  <a:ea typeface="宋体" panose="02010600030101010101" pitchFamily="2" charset="-122"/>
                </a:rPr>
                <a:t>N</a:t>
              </a:r>
              <a:endParaRPr lang="en-US" altLang="zh-CN" sz="2000" i="1" dirty="0"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33863" name="弧形 67"/>
            <p:cNvSpPr/>
            <p:nvPr/>
          </p:nvSpPr>
          <p:spPr>
            <a:xfrm rot="8040000">
              <a:off x="827" y="246"/>
              <a:ext cx="559" cy="212"/>
            </a:xfrm>
            <a:custGeom>
              <a:avLst/>
              <a:gdLst/>
              <a:ahLst/>
              <a:cxnLst>
                <a:cxn ang="0">
                  <a:pos x="279" y="0"/>
                </a:cxn>
                <a:cxn ang="0">
                  <a:pos x="558" y="106"/>
                </a:cxn>
                <a:cxn ang="0">
                  <a:pos x="279" y="106"/>
                </a:cxn>
                <a:cxn ang="0">
                  <a:pos x="279" y="0"/>
                </a:cxn>
                <a:cxn ang="0">
                  <a:pos x="558" y="106"/>
                </a:cxn>
              </a:cxnLst>
              <a:pathLst>
                <a:path w="559" h="212" stroke="0">
                  <a:moveTo>
                    <a:pt x="279" y="0"/>
                  </a:moveTo>
                  <a:cubicBezTo>
                    <a:pt x="433" y="0"/>
                    <a:pt x="558" y="47"/>
                    <a:pt x="558" y="106"/>
                  </a:cubicBezTo>
                  <a:lnTo>
                    <a:pt x="279" y="106"/>
                  </a:lnTo>
                  <a:close/>
                </a:path>
                <a:path w="559" h="212" fill="none">
                  <a:moveTo>
                    <a:pt x="279" y="0"/>
                  </a:moveTo>
                  <a:cubicBezTo>
                    <a:pt x="433" y="0"/>
                    <a:pt x="558" y="47"/>
                    <a:pt x="558" y="106"/>
                  </a:cubicBezTo>
                </a:path>
              </a:pathLst>
            </a:custGeom>
            <a:noFill/>
            <a:ln w="38100" cap="flat" cmpd="sng">
              <a:solidFill>
                <a:srgbClr val="000000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3864" name="弧形 68"/>
            <p:cNvSpPr/>
            <p:nvPr/>
          </p:nvSpPr>
          <p:spPr>
            <a:xfrm rot="6060000">
              <a:off x="310" y="807"/>
              <a:ext cx="559" cy="212"/>
            </a:xfrm>
            <a:custGeom>
              <a:avLst/>
              <a:gdLst/>
              <a:ahLst/>
              <a:cxnLst>
                <a:cxn ang="0">
                  <a:pos x="279" y="0"/>
                </a:cxn>
                <a:cxn ang="0">
                  <a:pos x="558" y="106"/>
                </a:cxn>
                <a:cxn ang="0">
                  <a:pos x="279" y="106"/>
                </a:cxn>
                <a:cxn ang="0">
                  <a:pos x="279" y="0"/>
                </a:cxn>
                <a:cxn ang="0">
                  <a:pos x="558" y="106"/>
                </a:cxn>
              </a:cxnLst>
              <a:pathLst>
                <a:path w="559" h="212" stroke="0">
                  <a:moveTo>
                    <a:pt x="279" y="0"/>
                  </a:moveTo>
                  <a:cubicBezTo>
                    <a:pt x="433" y="0"/>
                    <a:pt x="558" y="47"/>
                    <a:pt x="558" y="106"/>
                  </a:cubicBezTo>
                  <a:lnTo>
                    <a:pt x="279" y="106"/>
                  </a:lnTo>
                  <a:close/>
                </a:path>
                <a:path w="559" h="212" fill="none">
                  <a:moveTo>
                    <a:pt x="279" y="0"/>
                  </a:moveTo>
                  <a:cubicBezTo>
                    <a:pt x="433" y="0"/>
                    <a:pt x="558" y="47"/>
                    <a:pt x="558" y="106"/>
                  </a:cubicBezTo>
                </a:path>
              </a:pathLst>
            </a:custGeom>
            <a:noFill/>
            <a:ln w="38100" cap="flat" cmpd="sng">
              <a:solidFill>
                <a:srgbClr val="000000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3865" name="弧形 69"/>
            <p:cNvSpPr/>
            <p:nvPr/>
          </p:nvSpPr>
          <p:spPr>
            <a:xfrm rot="780000">
              <a:off x="510" y="1706"/>
              <a:ext cx="559" cy="212"/>
            </a:xfrm>
            <a:custGeom>
              <a:avLst/>
              <a:gdLst/>
              <a:ahLst/>
              <a:cxnLst>
                <a:cxn ang="0">
                  <a:pos x="279" y="0"/>
                </a:cxn>
                <a:cxn ang="0">
                  <a:pos x="558" y="106"/>
                </a:cxn>
                <a:cxn ang="0">
                  <a:pos x="279" y="106"/>
                </a:cxn>
                <a:cxn ang="0">
                  <a:pos x="279" y="0"/>
                </a:cxn>
                <a:cxn ang="0">
                  <a:pos x="558" y="106"/>
                </a:cxn>
              </a:cxnLst>
              <a:pathLst>
                <a:path w="559" h="212" stroke="0">
                  <a:moveTo>
                    <a:pt x="279" y="0"/>
                  </a:moveTo>
                  <a:cubicBezTo>
                    <a:pt x="433" y="0"/>
                    <a:pt x="558" y="47"/>
                    <a:pt x="558" y="106"/>
                  </a:cubicBezTo>
                  <a:lnTo>
                    <a:pt x="279" y="106"/>
                  </a:lnTo>
                  <a:close/>
                </a:path>
                <a:path w="559" h="212" fill="none">
                  <a:moveTo>
                    <a:pt x="279" y="0"/>
                  </a:moveTo>
                  <a:cubicBezTo>
                    <a:pt x="433" y="0"/>
                    <a:pt x="558" y="47"/>
                    <a:pt x="558" y="106"/>
                  </a:cubicBezTo>
                </a:path>
              </a:pathLst>
            </a:custGeom>
            <a:noFill/>
            <a:ln w="38100" cap="flat" cmpd="sng">
              <a:solidFill>
                <a:srgbClr val="000000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3866" name="文本框 70"/>
            <p:cNvSpPr txBox="1"/>
            <p:nvPr/>
          </p:nvSpPr>
          <p:spPr>
            <a:xfrm>
              <a:off x="924" y="370"/>
              <a:ext cx="488" cy="62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2000" dirty="0">
                  <a:latin typeface="Times New Roman" panose="02020603050405020304" pitchFamily="2" charset="0"/>
                  <a:ea typeface="宋体" panose="02010600030101010101" pitchFamily="2" charset="-122"/>
                </a:rPr>
                <a:t>1</a:t>
              </a:r>
              <a:endParaRPr lang="en-US" altLang="zh-CN" sz="2000" dirty="0"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33867" name="文本框 71"/>
            <p:cNvSpPr txBox="1"/>
            <p:nvPr/>
          </p:nvSpPr>
          <p:spPr>
            <a:xfrm>
              <a:off x="570" y="866"/>
              <a:ext cx="488" cy="62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2000" dirty="0">
                  <a:latin typeface="Times New Roman" panose="02020603050405020304" pitchFamily="2" charset="0"/>
                  <a:ea typeface="宋体" panose="02010600030101010101" pitchFamily="2" charset="-122"/>
                </a:rPr>
                <a:t>2</a:t>
              </a:r>
              <a:endParaRPr lang="en-US" altLang="zh-CN" sz="2000" dirty="0"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33868" name="文本框 75"/>
            <p:cNvSpPr txBox="1"/>
            <p:nvPr/>
          </p:nvSpPr>
          <p:spPr>
            <a:xfrm>
              <a:off x="811" y="1261"/>
              <a:ext cx="488" cy="62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2000" i="1" dirty="0">
                  <a:latin typeface="Times New Roman" panose="02020603050405020304" pitchFamily="2" charset="0"/>
                  <a:ea typeface="宋体" panose="02010600030101010101" pitchFamily="2" charset="-122"/>
                </a:rPr>
                <a:t>n</a:t>
              </a:r>
              <a:endParaRPr lang="en-US" altLang="zh-CN" sz="2000" i="1" dirty="0"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33869" name="Text Box 8"/>
          <p:cNvSpPr txBox="1"/>
          <p:nvPr/>
        </p:nvSpPr>
        <p:spPr>
          <a:xfrm>
            <a:off x="7997825" y="2249488"/>
            <a:ext cx="1800225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540°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33870" name="Text Box 9"/>
          <p:cNvSpPr txBox="1"/>
          <p:nvPr/>
        </p:nvSpPr>
        <p:spPr>
          <a:xfrm>
            <a:off x="3429000" y="3184525"/>
            <a:ext cx="2471738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180°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×（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n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-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1)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33871" name="文本框 2"/>
          <p:cNvSpPr txBox="1"/>
          <p:nvPr/>
        </p:nvSpPr>
        <p:spPr>
          <a:xfrm>
            <a:off x="2208213" y="5246688"/>
            <a:ext cx="5257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dirty="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图</a:t>
            </a:r>
            <a:r>
              <a:rPr lang="en-US" altLang="zh-CN" dirty="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1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3872" name="文本框 6"/>
          <p:cNvSpPr txBox="1"/>
          <p:nvPr/>
        </p:nvSpPr>
        <p:spPr>
          <a:xfrm>
            <a:off x="4751388" y="5211763"/>
            <a:ext cx="665162" cy="368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dirty="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图</a:t>
            </a:r>
            <a:r>
              <a:rPr lang="en-US" altLang="zh-CN" dirty="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2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3873" name="文本框 7"/>
          <p:cNvSpPr txBox="1"/>
          <p:nvPr/>
        </p:nvSpPr>
        <p:spPr>
          <a:xfrm>
            <a:off x="6870700" y="5167313"/>
            <a:ext cx="5257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dirty="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图</a:t>
            </a:r>
            <a:r>
              <a:rPr lang="en-US" altLang="zh-CN" dirty="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3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3874" name="文本框 8"/>
          <p:cNvSpPr txBox="1"/>
          <p:nvPr/>
        </p:nvSpPr>
        <p:spPr>
          <a:xfrm>
            <a:off x="9218613" y="5167313"/>
            <a:ext cx="5257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dirty="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图</a:t>
            </a:r>
            <a:r>
              <a:rPr lang="en-US" altLang="zh-CN" dirty="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4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3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38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38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38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38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38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38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5" grpId="0"/>
      <p:bldP spid="33796" grpId="0"/>
      <p:bldP spid="33869" grpId="0"/>
      <p:bldP spid="33870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16" name="组合 15"/>
          <p:cNvGrpSpPr>
            <a:grpSpLocks noChangeAspect="1"/>
          </p:cNvGrpSpPr>
          <p:nvPr/>
        </p:nvGrpSpPr>
        <p:grpSpPr>
          <a:xfrm>
            <a:off x="3702050" y="2617788"/>
            <a:ext cx="1404938" cy="1404937"/>
            <a:chOff x="9674578" y="2446144"/>
            <a:chExt cx="1556194" cy="1556194"/>
          </a:xfrm>
        </p:grpSpPr>
        <p:grpSp>
          <p:nvGrpSpPr>
            <p:cNvPr id="17" name="组合 16"/>
            <p:cNvGrpSpPr/>
            <p:nvPr/>
          </p:nvGrpSpPr>
          <p:grpSpPr>
            <a:xfrm>
              <a:off x="9674578" y="2446144"/>
              <a:ext cx="1556194" cy="1556194"/>
              <a:chOff x="3154508" y="1821271"/>
              <a:chExt cx="2785107" cy="2785102"/>
            </a:xfrm>
          </p:grpSpPr>
          <p:sp>
            <p:nvSpPr>
              <p:cNvPr id="19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050" strike="noStrike" noProof="1">
                  <a:solidFill>
                    <a:prstClr val="black"/>
                  </a:solidFill>
                </a:endParaRPr>
              </a:p>
            </p:txBody>
          </p:sp>
          <p:sp>
            <p:nvSpPr>
              <p:cNvPr id="20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4"/>
                  </a:gs>
                  <a:gs pos="100000">
                    <a:schemeClr val="accent4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4">
                        <a:lumMod val="75000"/>
                      </a:schemeClr>
                    </a:gs>
                    <a:gs pos="100000">
                      <a:schemeClr val="accent4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050" strike="noStrike" noProof="1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8" name="Freeform 5"/>
            <p:cNvSpPr>
              <a:spLocks noChangeAspect="1" noEditPoints="1"/>
            </p:cNvSpPr>
            <p:nvPr/>
          </p:nvSpPr>
          <p:spPr bwMode="auto">
            <a:xfrm>
              <a:off x="10262139" y="2880262"/>
              <a:ext cx="400923" cy="592899"/>
            </a:xfrm>
            <a:custGeom>
              <a:avLst/>
              <a:gdLst>
                <a:gd name="T0" fmla="*/ 189 w 316"/>
                <a:gd name="T1" fmla="*/ 16 h 467"/>
                <a:gd name="T2" fmla="*/ 225 w 316"/>
                <a:gd name="T3" fmla="*/ 7 h 467"/>
                <a:gd name="T4" fmla="*/ 300 w 316"/>
                <a:gd name="T5" fmla="*/ 52 h 467"/>
                <a:gd name="T6" fmla="*/ 309 w 316"/>
                <a:gd name="T7" fmla="*/ 89 h 467"/>
                <a:gd name="T8" fmla="*/ 298 w 316"/>
                <a:gd name="T9" fmla="*/ 105 h 467"/>
                <a:gd name="T10" fmla="*/ 179 w 316"/>
                <a:gd name="T11" fmla="*/ 33 h 467"/>
                <a:gd name="T12" fmla="*/ 189 w 316"/>
                <a:gd name="T13" fmla="*/ 16 h 467"/>
                <a:gd name="T14" fmla="*/ 164 w 316"/>
                <a:gd name="T15" fmla="*/ 58 h 467"/>
                <a:gd name="T16" fmla="*/ 147 w 316"/>
                <a:gd name="T17" fmla="*/ 85 h 467"/>
                <a:gd name="T18" fmla="*/ 266 w 316"/>
                <a:gd name="T19" fmla="*/ 157 h 467"/>
                <a:gd name="T20" fmla="*/ 283 w 316"/>
                <a:gd name="T21" fmla="*/ 130 h 467"/>
                <a:gd name="T22" fmla="*/ 164 w 316"/>
                <a:gd name="T23" fmla="*/ 58 h 467"/>
                <a:gd name="T24" fmla="*/ 2 w 316"/>
                <a:gd name="T25" fmla="*/ 446 h 467"/>
                <a:gd name="T26" fmla="*/ 13 w 316"/>
                <a:gd name="T27" fmla="*/ 354 h 467"/>
                <a:gd name="T28" fmla="*/ 90 w 316"/>
                <a:gd name="T29" fmla="*/ 401 h 467"/>
                <a:gd name="T30" fmla="*/ 13 w 316"/>
                <a:gd name="T31" fmla="*/ 453 h 467"/>
                <a:gd name="T32" fmla="*/ 2 w 316"/>
                <a:gd name="T33" fmla="*/ 446 h 467"/>
                <a:gd name="T34" fmla="*/ 20 w 316"/>
                <a:gd name="T35" fmla="*/ 296 h 467"/>
                <a:gd name="T36" fmla="*/ 133 w 316"/>
                <a:gd name="T37" fmla="*/ 109 h 467"/>
                <a:gd name="T38" fmla="*/ 172 w 316"/>
                <a:gd name="T39" fmla="*/ 133 h 467"/>
                <a:gd name="T40" fmla="*/ 59 w 316"/>
                <a:gd name="T41" fmla="*/ 320 h 467"/>
                <a:gd name="T42" fmla="*/ 20 w 316"/>
                <a:gd name="T43" fmla="*/ 296 h 467"/>
                <a:gd name="T44" fmla="*/ 99 w 316"/>
                <a:gd name="T45" fmla="*/ 344 h 467"/>
                <a:gd name="T46" fmla="*/ 212 w 316"/>
                <a:gd name="T47" fmla="*/ 158 h 467"/>
                <a:gd name="T48" fmla="*/ 252 w 316"/>
                <a:gd name="T49" fmla="*/ 182 h 467"/>
                <a:gd name="T50" fmla="*/ 139 w 316"/>
                <a:gd name="T51" fmla="*/ 368 h 467"/>
                <a:gd name="T52" fmla="*/ 99 w 316"/>
                <a:gd name="T53" fmla="*/ 344 h 467"/>
                <a:gd name="T54" fmla="*/ 95 w 316"/>
                <a:gd name="T55" fmla="*/ 446 h 467"/>
                <a:gd name="T56" fmla="*/ 301 w 316"/>
                <a:gd name="T57" fmla="*/ 446 h 467"/>
                <a:gd name="T58" fmla="*/ 311 w 316"/>
                <a:gd name="T59" fmla="*/ 456 h 467"/>
                <a:gd name="T60" fmla="*/ 301 w 316"/>
                <a:gd name="T61" fmla="*/ 467 h 467"/>
                <a:gd name="T62" fmla="*/ 95 w 316"/>
                <a:gd name="T63" fmla="*/ 467 h 467"/>
                <a:gd name="T64" fmla="*/ 84 w 316"/>
                <a:gd name="T65" fmla="*/ 456 h 467"/>
                <a:gd name="T66" fmla="*/ 95 w 316"/>
                <a:gd name="T67" fmla="*/ 446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6" h="467">
                  <a:moveTo>
                    <a:pt x="189" y="16"/>
                  </a:moveTo>
                  <a:cubicBezTo>
                    <a:pt x="197" y="4"/>
                    <a:pt x="213" y="0"/>
                    <a:pt x="225" y="7"/>
                  </a:cubicBezTo>
                  <a:cubicBezTo>
                    <a:pt x="300" y="52"/>
                    <a:pt x="300" y="52"/>
                    <a:pt x="300" y="52"/>
                  </a:cubicBezTo>
                  <a:cubicBezTo>
                    <a:pt x="312" y="60"/>
                    <a:pt x="316" y="76"/>
                    <a:pt x="309" y="89"/>
                  </a:cubicBezTo>
                  <a:cubicBezTo>
                    <a:pt x="298" y="105"/>
                    <a:pt x="298" y="105"/>
                    <a:pt x="298" y="105"/>
                  </a:cubicBezTo>
                  <a:cubicBezTo>
                    <a:pt x="179" y="33"/>
                    <a:pt x="179" y="33"/>
                    <a:pt x="179" y="33"/>
                  </a:cubicBezTo>
                  <a:lnTo>
                    <a:pt x="189" y="16"/>
                  </a:lnTo>
                  <a:close/>
                  <a:moveTo>
                    <a:pt x="164" y="58"/>
                  </a:moveTo>
                  <a:cubicBezTo>
                    <a:pt x="147" y="85"/>
                    <a:pt x="147" y="85"/>
                    <a:pt x="147" y="85"/>
                  </a:cubicBezTo>
                  <a:cubicBezTo>
                    <a:pt x="266" y="157"/>
                    <a:pt x="266" y="157"/>
                    <a:pt x="266" y="157"/>
                  </a:cubicBezTo>
                  <a:cubicBezTo>
                    <a:pt x="283" y="130"/>
                    <a:pt x="283" y="130"/>
                    <a:pt x="283" y="130"/>
                  </a:cubicBezTo>
                  <a:lnTo>
                    <a:pt x="164" y="58"/>
                  </a:lnTo>
                  <a:close/>
                  <a:moveTo>
                    <a:pt x="2" y="446"/>
                  </a:moveTo>
                  <a:cubicBezTo>
                    <a:pt x="13" y="354"/>
                    <a:pt x="13" y="354"/>
                    <a:pt x="13" y="354"/>
                  </a:cubicBezTo>
                  <a:cubicBezTo>
                    <a:pt x="90" y="401"/>
                    <a:pt x="90" y="401"/>
                    <a:pt x="90" y="401"/>
                  </a:cubicBezTo>
                  <a:cubicBezTo>
                    <a:pt x="13" y="453"/>
                    <a:pt x="13" y="453"/>
                    <a:pt x="13" y="453"/>
                  </a:cubicBezTo>
                  <a:cubicBezTo>
                    <a:pt x="5" y="459"/>
                    <a:pt x="0" y="456"/>
                    <a:pt x="2" y="446"/>
                  </a:cubicBezTo>
                  <a:close/>
                  <a:moveTo>
                    <a:pt x="20" y="296"/>
                  </a:moveTo>
                  <a:cubicBezTo>
                    <a:pt x="133" y="109"/>
                    <a:pt x="133" y="109"/>
                    <a:pt x="133" y="109"/>
                  </a:cubicBezTo>
                  <a:cubicBezTo>
                    <a:pt x="172" y="133"/>
                    <a:pt x="172" y="133"/>
                    <a:pt x="172" y="133"/>
                  </a:cubicBezTo>
                  <a:cubicBezTo>
                    <a:pt x="59" y="320"/>
                    <a:pt x="59" y="320"/>
                    <a:pt x="59" y="320"/>
                  </a:cubicBezTo>
                  <a:lnTo>
                    <a:pt x="20" y="296"/>
                  </a:lnTo>
                  <a:close/>
                  <a:moveTo>
                    <a:pt x="99" y="344"/>
                  </a:moveTo>
                  <a:cubicBezTo>
                    <a:pt x="212" y="158"/>
                    <a:pt x="212" y="158"/>
                    <a:pt x="212" y="158"/>
                  </a:cubicBezTo>
                  <a:cubicBezTo>
                    <a:pt x="252" y="182"/>
                    <a:pt x="252" y="182"/>
                    <a:pt x="252" y="182"/>
                  </a:cubicBezTo>
                  <a:cubicBezTo>
                    <a:pt x="139" y="368"/>
                    <a:pt x="139" y="368"/>
                    <a:pt x="139" y="368"/>
                  </a:cubicBezTo>
                  <a:lnTo>
                    <a:pt x="99" y="344"/>
                  </a:lnTo>
                  <a:close/>
                  <a:moveTo>
                    <a:pt x="95" y="446"/>
                  </a:moveTo>
                  <a:cubicBezTo>
                    <a:pt x="301" y="446"/>
                    <a:pt x="301" y="446"/>
                    <a:pt x="301" y="446"/>
                  </a:cubicBezTo>
                  <a:cubicBezTo>
                    <a:pt x="307" y="446"/>
                    <a:pt x="311" y="450"/>
                    <a:pt x="311" y="456"/>
                  </a:cubicBezTo>
                  <a:cubicBezTo>
                    <a:pt x="311" y="462"/>
                    <a:pt x="307" y="467"/>
                    <a:pt x="301" y="467"/>
                  </a:cubicBezTo>
                  <a:cubicBezTo>
                    <a:pt x="95" y="467"/>
                    <a:pt x="95" y="467"/>
                    <a:pt x="95" y="467"/>
                  </a:cubicBezTo>
                  <a:cubicBezTo>
                    <a:pt x="89" y="467"/>
                    <a:pt x="84" y="462"/>
                    <a:pt x="84" y="456"/>
                  </a:cubicBezTo>
                  <a:cubicBezTo>
                    <a:pt x="84" y="450"/>
                    <a:pt x="89" y="446"/>
                    <a:pt x="95" y="44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p>
              <a:pPr fontAlgn="auto"/>
              <a:endParaRPr lang="zh-CN" altLang="en-US" sz="1350" strike="noStrike" noProof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cxnSp>
        <p:nvCxnSpPr>
          <p:cNvPr id="15" name="直接连接符 14"/>
          <p:cNvCxnSpPr/>
          <p:nvPr/>
        </p:nvCxnSpPr>
        <p:spPr>
          <a:xfrm>
            <a:off x="5224463" y="3319463"/>
            <a:ext cx="3235325" cy="0"/>
          </a:xfrm>
          <a:prstGeom prst="line">
            <a:avLst/>
          </a:prstGeom>
          <a:ln w="19050">
            <a:solidFill>
              <a:schemeClr val="bg2">
                <a:lumMod val="50000"/>
              </a:schemeClr>
            </a:solidFill>
            <a:prstDash val="sysDot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5224463" y="2727325"/>
            <a:ext cx="1859280" cy="598805"/>
          </a:xfrm>
          <a:prstGeom prst="rect">
            <a:avLst/>
          </a:prstGeom>
        </p:spPr>
        <p:txBody>
          <a:bodyPr wrap="none">
            <a:spAutoFit/>
          </a:bodyPr>
          <a:p>
            <a:pPr fontAlgn="auto"/>
            <a:r>
              <a:rPr lang="zh-CN" altLang="en-US" sz="3300" strike="noStrike" noProof="1" dirty="0">
                <a:solidFill>
                  <a:schemeClr val="accent4"/>
                </a:solidFill>
                <a:latin typeface="造字工房悦黑（非商用）常规体" pitchFamily="2" charset="-122"/>
                <a:ea typeface="造字工房悦黑（非商用）常规体" pitchFamily="2" charset="-122"/>
                <a:cs typeface="+mn-cs"/>
              </a:rPr>
              <a:t>课堂小结</a:t>
            </a:r>
            <a:endParaRPr lang="zh-CN" altLang="en-US" sz="3300" strike="noStrike" noProof="1" dirty="0">
              <a:solidFill>
                <a:schemeClr val="accent4"/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5224463" y="3451225"/>
            <a:ext cx="138303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归纳总结</a:t>
            </a:r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6637338" y="3451225"/>
            <a:ext cx="138303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构建脉络</a:t>
            </a:r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8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80"/>
                            </p:stCondLst>
                            <p:childTnLst>
                              <p:par>
                                <p:cTn id="19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decel="10000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35" grpId="0"/>
      <p:bldP spid="36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4819" name="Rectangle 2"/>
          <p:cNvSpPr/>
          <p:nvPr/>
        </p:nvSpPr>
        <p:spPr>
          <a:xfrm>
            <a:off x="2424113" y="898525"/>
            <a:ext cx="7162800" cy="4038600"/>
          </a:xfrm>
          <a:prstGeom prst="rect">
            <a:avLst/>
          </a:prstGeom>
          <a:solidFill>
            <a:srgbClr val="D6F5F5"/>
          </a:solidFill>
          <a:ln w="12700" cap="sq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>
              <a:lnSpc>
                <a:spcPct val="130000"/>
              </a:lnSpc>
            </a:pP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</a:rPr>
              <a:t>同位角相等</a:t>
            </a:r>
            <a:endParaRPr lang="zh-CN" altLang="en-US" sz="2400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</a:rPr>
              <a:t>内错角相等</a:t>
            </a:r>
            <a:endParaRPr lang="zh-CN" altLang="en-US" sz="2400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</a:rPr>
              <a:t>同旁内角互补</a:t>
            </a:r>
            <a:endParaRPr lang="zh-CN" altLang="en-US" sz="24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4820" name="AutoShape 3"/>
          <p:cNvSpPr/>
          <p:nvPr/>
        </p:nvSpPr>
        <p:spPr>
          <a:xfrm>
            <a:off x="4632325" y="2308225"/>
            <a:ext cx="228600" cy="1219200"/>
          </a:xfrm>
          <a:prstGeom prst="rightBrace">
            <a:avLst>
              <a:gd name="adj1" fmla="val 44345"/>
              <a:gd name="adj2" fmla="val 50000"/>
            </a:avLst>
          </a:prstGeom>
          <a:noFill/>
          <a:ln w="50800" cap="sq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4821" name="Oval 4"/>
          <p:cNvSpPr/>
          <p:nvPr/>
        </p:nvSpPr>
        <p:spPr>
          <a:xfrm>
            <a:off x="6954838" y="2320925"/>
            <a:ext cx="2227262" cy="792163"/>
          </a:xfrm>
          <a:prstGeom prst="ellipse">
            <a:avLst/>
          </a:prstGeom>
          <a:solidFill>
            <a:schemeClr val="accent1"/>
          </a:solidFill>
          <a:ln w="9525">
            <a:noFill/>
          </a:ln>
        </p:spPr>
        <p:txBody>
          <a:bodyPr wrap="none" anchor="ctr" anchorCtr="0"/>
          <a:p>
            <a:pPr defTabSz="914400"/>
            <a:r>
              <a:rPr lang="zh-CN" altLang="en-US" sz="2400" dirty="0">
                <a:solidFill>
                  <a:srgbClr val="3333FF"/>
                </a:solidFill>
                <a:latin typeface="黑体" panose="02010609060101010101" charset="-122"/>
                <a:ea typeface="黑体" panose="02010609060101010101" charset="-122"/>
              </a:rPr>
              <a:t>两直线平行</a:t>
            </a:r>
            <a:endParaRPr lang="zh-CN" altLang="en-US" sz="2400" dirty="0">
              <a:solidFill>
                <a:srgbClr val="3333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4822" name="Oval 5"/>
          <p:cNvSpPr/>
          <p:nvPr/>
        </p:nvSpPr>
        <p:spPr>
          <a:xfrm>
            <a:off x="5330825" y="1339850"/>
            <a:ext cx="2133600" cy="685800"/>
          </a:xfrm>
          <a:prstGeom prst="ellipse">
            <a:avLst/>
          </a:prstGeom>
          <a:noFill/>
          <a:ln w="9525">
            <a:noFill/>
          </a:ln>
        </p:spPr>
        <p:txBody>
          <a:bodyPr wrap="none" anchor="ctr" anchorCtr="0"/>
          <a:p>
            <a:r>
              <a:rPr lang="zh-CN" altLang="en-US" sz="3600" dirty="0">
                <a:latin typeface="Arial" panose="020B0604020202020204" pitchFamily="34" charset="0"/>
                <a:ea typeface="方正舒体" panose="02010601030101010101" pitchFamily="2" charset="-122"/>
              </a:rPr>
              <a:t>判定</a:t>
            </a:r>
            <a:endParaRPr lang="zh-CN" altLang="en-US" sz="3600" dirty="0">
              <a:latin typeface="Arial" panose="020B0604020202020204" pitchFamily="34" charset="0"/>
              <a:ea typeface="方正舒体" panose="02010601030101010101" pitchFamily="2" charset="-122"/>
            </a:endParaRPr>
          </a:p>
        </p:txBody>
      </p:sp>
      <p:sp>
        <p:nvSpPr>
          <p:cNvPr id="34823" name="Oval 6"/>
          <p:cNvSpPr/>
          <p:nvPr/>
        </p:nvSpPr>
        <p:spPr>
          <a:xfrm>
            <a:off x="5572125" y="2881313"/>
            <a:ext cx="1676400" cy="838200"/>
          </a:xfrm>
          <a:prstGeom prst="ellipse">
            <a:avLst/>
          </a:prstGeom>
          <a:noFill/>
          <a:ln w="9525">
            <a:noFill/>
          </a:ln>
        </p:spPr>
        <p:txBody>
          <a:bodyPr wrap="none" anchor="ctr" anchorCtr="0"/>
          <a:p>
            <a:pPr defTabSz="914400"/>
            <a:r>
              <a:rPr lang="zh-CN" altLang="en-US" sz="3600" dirty="0">
                <a:solidFill>
                  <a:srgbClr val="3333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方正舒体" panose="02010601030101010101" pitchFamily="2" charset="-122"/>
              </a:rPr>
              <a:t>性质</a:t>
            </a:r>
            <a:endParaRPr lang="zh-CN" altLang="en-US" sz="3600" dirty="0">
              <a:solidFill>
                <a:srgbClr val="3333FF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方正舒体" panose="02010601030101010101" pitchFamily="2" charset="-122"/>
            </a:endParaRPr>
          </a:p>
        </p:txBody>
      </p:sp>
      <p:pic>
        <p:nvPicPr>
          <p:cNvPr id="34824" name="Picture 7" descr="003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35638" y="2279650"/>
            <a:ext cx="1219200" cy="304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4825" name="Picture 8" descr="004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35638" y="2927350"/>
            <a:ext cx="1296987" cy="185738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4826" name="Group 9"/>
          <p:cNvGrpSpPr/>
          <p:nvPr/>
        </p:nvGrpSpPr>
        <p:grpSpPr>
          <a:xfrm>
            <a:off x="3292475" y="1060450"/>
            <a:ext cx="5643563" cy="1181100"/>
            <a:chOff x="0" y="0"/>
            <a:chExt cx="3555" cy="744"/>
          </a:xfrm>
        </p:grpSpPr>
        <p:sp>
          <p:nvSpPr>
            <p:cNvPr id="34827" name="Text Box 10"/>
            <p:cNvSpPr txBox="1"/>
            <p:nvPr/>
          </p:nvSpPr>
          <p:spPr>
            <a:xfrm>
              <a:off x="0" y="0"/>
              <a:ext cx="726" cy="29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2400" dirty="0">
                  <a:solidFill>
                    <a:srgbClr val="CC0066"/>
                  </a:solidFill>
                  <a:latin typeface="黑体" panose="02010609060101010101" charset="-122"/>
                  <a:ea typeface="黑体" panose="02010609060101010101" charset="-122"/>
                </a:rPr>
                <a:t>已知</a:t>
              </a:r>
              <a:endParaRPr lang="zh-CN" altLang="en-US" sz="2400" dirty="0">
                <a:solidFill>
                  <a:srgbClr val="CC0066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34828" name="Text Box 11"/>
            <p:cNvSpPr txBox="1"/>
            <p:nvPr/>
          </p:nvSpPr>
          <p:spPr>
            <a:xfrm>
              <a:off x="2829" y="55"/>
              <a:ext cx="726" cy="29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2400" dirty="0">
                  <a:solidFill>
                    <a:srgbClr val="CC0066"/>
                  </a:solidFill>
                  <a:latin typeface="黑体" panose="02010609060101010101" charset="-122"/>
                  <a:ea typeface="黑体" panose="02010609060101010101" charset="-122"/>
                </a:rPr>
                <a:t>得到</a:t>
              </a:r>
              <a:endParaRPr lang="zh-CN" altLang="en-US" sz="2400" dirty="0">
                <a:solidFill>
                  <a:srgbClr val="CC0066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34829" name="AutoShape 12"/>
            <p:cNvSpPr/>
            <p:nvPr/>
          </p:nvSpPr>
          <p:spPr>
            <a:xfrm>
              <a:off x="133" y="291"/>
              <a:ext cx="182" cy="408"/>
            </a:xfrm>
            <a:prstGeom prst="downArrow">
              <a:avLst>
                <a:gd name="adj1" fmla="val 50000"/>
                <a:gd name="adj2" fmla="val 56002"/>
              </a:avLst>
            </a:prstGeom>
            <a:solidFill>
              <a:srgbClr val="FF00FF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vert="eaVert" wrap="none" anchor="ctr" anchorCtr="0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4830" name="AutoShape 13"/>
            <p:cNvSpPr/>
            <p:nvPr/>
          </p:nvSpPr>
          <p:spPr>
            <a:xfrm>
              <a:off x="3036" y="336"/>
              <a:ext cx="182" cy="408"/>
            </a:xfrm>
            <a:prstGeom prst="downArrow">
              <a:avLst>
                <a:gd name="adj1" fmla="val 50000"/>
                <a:gd name="adj2" fmla="val 56002"/>
              </a:avLst>
            </a:prstGeom>
            <a:solidFill>
              <a:srgbClr val="FF00FF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vert="eaVert" wrap="none" anchor="ctr" anchorCtr="0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34831" name="Group 14"/>
          <p:cNvGrpSpPr/>
          <p:nvPr/>
        </p:nvGrpSpPr>
        <p:grpSpPr>
          <a:xfrm>
            <a:off x="3071813" y="3649663"/>
            <a:ext cx="5761037" cy="1044575"/>
            <a:chOff x="0" y="0"/>
            <a:chExt cx="3629" cy="658"/>
          </a:xfrm>
        </p:grpSpPr>
        <p:sp>
          <p:nvSpPr>
            <p:cNvPr id="34832" name="Text Box 15"/>
            <p:cNvSpPr txBox="1"/>
            <p:nvPr/>
          </p:nvSpPr>
          <p:spPr>
            <a:xfrm>
              <a:off x="0" y="368"/>
              <a:ext cx="726" cy="29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 algn="ctr">
                <a:spcBef>
                  <a:spcPct val="50000"/>
                </a:spcBef>
              </a:pPr>
              <a:r>
                <a:rPr lang="zh-CN" altLang="en-US" sz="2400" dirty="0">
                  <a:solidFill>
                    <a:srgbClr val="CC0066"/>
                  </a:solidFill>
                  <a:latin typeface="黑体" panose="02010609060101010101" charset="-122"/>
                  <a:ea typeface="黑体" panose="02010609060101010101" charset="-122"/>
                </a:rPr>
                <a:t>得到</a:t>
              </a:r>
              <a:endParaRPr lang="zh-CN" altLang="en-US" sz="2400" dirty="0">
                <a:solidFill>
                  <a:srgbClr val="CC0066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34833" name="Text Box 16"/>
            <p:cNvSpPr txBox="1"/>
            <p:nvPr/>
          </p:nvSpPr>
          <p:spPr>
            <a:xfrm>
              <a:off x="2903" y="368"/>
              <a:ext cx="726" cy="29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 algn="ctr">
                <a:spcBef>
                  <a:spcPct val="50000"/>
                </a:spcBef>
              </a:pPr>
              <a:r>
                <a:rPr lang="zh-CN" altLang="en-US" sz="2400" dirty="0">
                  <a:solidFill>
                    <a:srgbClr val="CC0066"/>
                  </a:solidFill>
                  <a:latin typeface="黑体" panose="02010609060101010101" charset="-122"/>
                  <a:ea typeface="黑体" panose="02010609060101010101" charset="-122"/>
                </a:rPr>
                <a:t>已知</a:t>
              </a:r>
              <a:endParaRPr lang="zh-CN" altLang="en-US" sz="2400" dirty="0">
                <a:solidFill>
                  <a:srgbClr val="CC0066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34834" name="AutoShape 17"/>
            <p:cNvSpPr/>
            <p:nvPr/>
          </p:nvSpPr>
          <p:spPr>
            <a:xfrm flipV="1">
              <a:off x="272" y="1"/>
              <a:ext cx="182" cy="408"/>
            </a:xfrm>
            <a:prstGeom prst="downArrow">
              <a:avLst>
                <a:gd name="adj1" fmla="val 50000"/>
                <a:gd name="adj2" fmla="val 56002"/>
              </a:avLst>
            </a:prstGeom>
            <a:solidFill>
              <a:srgbClr val="FF00FF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vert="eaVert" wrap="none" anchor="ctr" anchorCtr="0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4835" name="AutoShape 18"/>
            <p:cNvSpPr/>
            <p:nvPr/>
          </p:nvSpPr>
          <p:spPr>
            <a:xfrm flipV="1">
              <a:off x="3175" y="0"/>
              <a:ext cx="182" cy="408"/>
            </a:xfrm>
            <a:prstGeom prst="downArrow">
              <a:avLst>
                <a:gd name="adj1" fmla="val 50000"/>
                <a:gd name="adj2" fmla="val 56002"/>
              </a:avLst>
            </a:prstGeom>
            <a:solidFill>
              <a:srgbClr val="FF00FF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vert="eaVert" wrap="none" anchor="ctr" anchorCtr="0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34836" name="文本框 2"/>
          <p:cNvSpPr txBox="1"/>
          <p:nvPr/>
        </p:nvSpPr>
        <p:spPr>
          <a:xfrm>
            <a:off x="2424113" y="5316538"/>
            <a:ext cx="5637212" cy="521970"/>
          </a:xfrm>
          <a:prstGeom prst="rect">
            <a:avLst/>
          </a:prstGeom>
          <a:solidFill>
            <a:srgbClr val="D6F5F5"/>
          </a:solidFill>
          <a:ln w="952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平行于同一条直线的两条直线平行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.</a:t>
            </a:r>
            <a:endParaRPr lang="en-US" altLang="zh-CN" sz="28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86" name="组合 85"/>
          <p:cNvGrpSpPr/>
          <p:nvPr/>
        </p:nvGrpSpPr>
        <p:grpSpPr>
          <a:xfrm>
            <a:off x="1559560" y="0"/>
            <a:ext cx="2765425" cy="638175"/>
            <a:chOff x="3590568" y="400194"/>
            <a:chExt cx="5213316" cy="1031890"/>
          </a:xfrm>
        </p:grpSpPr>
        <p:grpSp>
          <p:nvGrpSpPr>
            <p:cNvPr id="28674" name="组合 86"/>
            <p:cNvGrpSpPr/>
            <p:nvPr/>
          </p:nvGrpSpPr>
          <p:grpSpPr>
            <a:xfrm>
              <a:off x="3590568" y="400194"/>
              <a:ext cx="5213316" cy="1031890"/>
              <a:chOff x="7038412" y="5298115"/>
              <a:chExt cx="3099874" cy="517828"/>
            </a:xfrm>
          </p:grpSpPr>
          <p:grpSp>
            <p:nvGrpSpPr>
              <p:cNvPr id="114" name="组合 113"/>
              <p:cNvGrpSpPr/>
              <p:nvPr/>
            </p:nvGrpSpPr>
            <p:grpSpPr>
              <a:xfrm>
                <a:off x="7038412" y="5298115"/>
                <a:ext cx="3099874" cy="517828"/>
                <a:chOff x="5718131" y="5650928"/>
                <a:chExt cx="4596458" cy="767829"/>
              </a:xfrm>
            </p:grpSpPr>
            <p:sp>
              <p:nvSpPr>
                <p:cNvPr id="116" name="圆角矩形 115"/>
                <p:cNvSpPr/>
                <p:nvPr/>
              </p:nvSpPr>
              <p:spPr>
                <a:xfrm>
                  <a:off x="5718131" y="5650928"/>
                  <a:ext cx="4596458" cy="76782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3F3F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 fontAlgn="auto"/>
                  <a:endParaRPr lang="zh-CN" altLang="en-US" sz="1350" strike="noStrike" noProof="1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117" name="圆角矩形 116"/>
                <p:cNvSpPr/>
                <p:nvPr/>
              </p:nvSpPr>
              <p:spPr>
                <a:xfrm>
                  <a:off x="5829672" y="5747159"/>
                  <a:ext cx="4373372" cy="57536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 fontAlgn="auto"/>
                  <a:endParaRPr lang="zh-CN" altLang="en-US" sz="1350" strike="noStrike" noProof="1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</p:grpSp>
          <p:sp>
            <p:nvSpPr>
              <p:cNvPr id="115" name="TextBox 19"/>
              <p:cNvSpPr txBox="1"/>
              <p:nvPr/>
            </p:nvSpPr>
            <p:spPr>
              <a:xfrm>
                <a:off x="7752953" y="5433395"/>
                <a:ext cx="278798" cy="2050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fontAlgn="auto"/>
                <a:endParaRPr lang="zh-CN" altLang="en-US" sz="1050" noProof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28677" name="矩形 87"/>
            <p:cNvSpPr/>
            <p:nvPr/>
          </p:nvSpPr>
          <p:spPr>
            <a:xfrm>
              <a:off x="4055479" y="469615"/>
              <a:ext cx="4283494" cy="89430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 algn="ctr"/>
              <a:r>
                <a:rPr lang="zh-CN" altLang="en-US" sz="3000" dirty="0">
                  <a:solidFill>
                    <a:schemeClr val="bg1"/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课堂小结</a:t>
              </a:r>
              <a:endParaRPr lang="zh-CN" altLang="en-US" sz="3000" dirty="0">
                <a:solidFill>
                  <a:schemeClr val="bg1"/>
                </a:solidFill>
                <a:latin typeface="造字工房悦黑（非商用）常规体" pitchFamily="2" charset="-122"/>
                <a:ea typeface="造字工房悦黑（非商用）常规体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48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48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48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8" dur="500" fill="hold"/>
                                        <p:tgtEl>
                                          <p:spTgt spid="34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7"/>
                                            </p:cond>
                                          </p:stCondLst>
                                        </p:cTn>
                                        <p:tgtEl>
                                          <p:spTgt spid="34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500"/>
                            </p:stCondLst>
                            <p:childTnLst>
                              <p:par>
                                <p:cTn id="20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1" dur="500" fill="hold"/>
                                        <p:tgtEl>
                                          <p:spTgt spid="34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0"/>
                                            </p:cond>
                                          </p:stCondLst>
                                        </p:cTn>
                                        <p:tgtEl>
                                          <p:spTgt spid="34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4" dur="500" fill="hold"/>
                                        <p:tgtEl>
                                          <p:spTgt spid="34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7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48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48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48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48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48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48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500"/>
                            </p:stCondLst>
                            <p:childTnLst>
                              <p:par>
                                <p:cTn id="39" presetID="1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3" dur="500" fill="hold"/>
                                        <p:tgtEl>
                                          <p:spTgt spid="34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42"/>
                                            </p:cond>
                                          </p:stCondLst>
                                        </p:cTn>
                                        <p:tgtEl>
                                          <p:spTgt spid="34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6" dur="500" fill="hold"/>
                                        <p:tgtEl>
                                          <p:spTgt spid="34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45"/>
                                            </p:cond>
                                          </p:stCondLst>
                                        </p:cTn>
                                        <p:tgtEl>
                                          <p:spTgt spid="34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9" dur="500" fill="hold"/>
                                        <p:tgtEl>
                                          <p:spTgt spid="34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4" dur="80"/>
                                        <p:tgtEl>
                                          <p:spTgt spid="3483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5" dur="80"/>
                                        <p:tgtEl>
                                          <p:spTgt spid="3483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80"/>
                                        <p:tgtEl>
                                          <p:spTgt spid="3483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80"/>
                            </p:stCondLst>
                            <p:childTnLst>
                              <p:par>
                                <p:cTn id="5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75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2" grpId="0"/>
      <p:bldP spid="34823" grpId="0"/>
      <p:bldP spid="3483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4099" name="矩形 11"/>
          <p:cNvSpPr/>
          <p:nvPr/>
        </p:nvSpPr>
        <p:spPr>
          <a:xfrm>
            <a:off x="2063750" y="2133600"/>
            <a:ext cx="7920038" cy="26765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2" charset="0"/>
                <a:ea typeface="黑体" panose="02010609060101010101" charset="-122"/>
              </a:rPr>
              <a:t>1.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掌握平行线的判定与性质定理，能熟练运用平行线的判定与性质定理解决有关问题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.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（难点）</a:t>
            </a:r>
            <a:endParaRPr lang="en-US" altLang="zh-CN" sz="2800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2" charset="0"/>
                <a:ea typeface="黑体" panose="02010609060101010101" charset="-122"/>
              </a:rPr>
              <a:t>2.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掌握平行于同一条直线的两条直线平行并能加以运用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.(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重点）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122" name="MH_SubTitle_4"/>
          <p:cNvSpPr txBox="1"/>
          <p:nvPr/>
        </p:nvSpPr>
        <p:spPr>
          <a:xfrm>
            <a:off x="4637723" y="1076325"/>
            <a:ext cx="2435225" cy="633413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txBody>
          <a:bodyPr lIns="90170" tIns="46990" rIns="90170" bIns="46990" anchor="ctr"/>
          <a:p>
            <a:pPr algn="ctr">
              <a:lnSpc>
                <a:spcPct val="110000"/>
              </a:lnSpc>
            </a:pPr>
            <a:r>
              <a:rPr lang="zh-CN" altLang="en-US" sz="2800" b="1" dirty="0">
                <a:solidFill>
                  <a:schemeClr val="bg1"/>
                </a:solidFill>
                <a:latin typeface="华文宋体" panose="02010600040101010101" charset="-122"/>
                <a:ea typeface="华文宋体" panose="02010600040101010101" charset="-122"/>
              </a:rPr>
              <a:t>学习目标</a:t>
            </a:r>
            <a:endParaRPr lang="zh-CN" altLang="en-US" sz="2800" b="1" dirty="0">
              <a:solidFill>
                <a:schemeClr val="bg1"/>
              </a:solidFill>
              <a:latin typeface="华文宋体" panose="02010600040101010101" charset="-122"/>
              <a:ea typeface="华文宋体" panose="02010600040101010101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0" name="椭圆 19"/>
          <p:cNvSpPr/>
          <p:nvPr/>
        </p:nvSpPr>
        <p:spPr>
          <a:xfrm>
            <a:off x="3699924" y="2124590"/>
            <a:ext cx="731520" cy="731520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0" tIns="0" rIns="0" bIns="0" anchor="ctr" anchorCtr="1"/>
          <a:lstStyle/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复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4970340" y="2124590"/>
            <a:ext cx="731520" cy="731520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0" tIns="0" rIns="0" bIns="0" anchor="ctr" anchorCtr="1"/>
          <a:lstStyle/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习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6245169" y="2124590"/>
            <a:ext cx="731520" cy="731520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回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7507469" y="2124590"/>
            <a:ext cx="731520" cy="731520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0" tIns="0" rIns="0" bIns="0" anchor="ctr" anchorCtr="1"/>
          <a:lstStyle/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顾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sp>
        <p:nvSpPr>
          <p:cNvPr id="36" name="Rectangle 25"/>
          <p:cNvSpPr/>
          <p:nvPr/>
        </p:nvSpPr>
        <p:spPr>
          <a:xfrm>
            <a:off x="3033713" y="3343116"/>
            <a:ext cx="5335587" cy="230695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2" charset="0"/>
              </a:rPr>
              <a:t>平行线的三个性质：</a:t>
            </a:r>
            <a:endParaRPr lang="zh-CN" altLang="en-US" sz="2400" b="1" dirty="0">
              <a:solidFill>
                <a:srgbClr val="0000FF"/>
              </a:solidFill>
              <a:latin typeface="Times New Roman" panose="02020603050405020304" pitchFamily="2" charset="0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>
                <a:latin typeface="Times New Roman" panose="02020603050405020304" pitchFamily="2" charset="0"/>
              </a:rPr>
              <a:t>      两直线平行，同位角相等．</a:t>
            </a:r>
            <a:endParaRPr lang="zh-CN" altLang="en-US" sz="2400" b="1" dirty="0">
              <a:latin typeface="Times New Roman" panose="02020603050405020304" pitchFamily="2" charset="0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>
                <a:latin typeface="Times New Roman" panose="02020603050405020304" pitchFamily="2" charset="0"/>
              </a:rPr>
              <a:t>      两直线平行，内错角相等．</a:t>
            </a:r>
            <a:endParaRPr lang="zh-CN" altLang="en-US" sz="2400" b="1" dirty="0">
              <a:latin typeface="Times New Roman" panose="02020603050405020304" pitchFamily="2" charset="0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>
                <a:latin typeface="Times New Roman" panose="02020603050405020304" pitchFamily="2" charset="0"/>
              </a:rPr>
              <a:t>      两直线平行，同旁内角互补．</a:t>
            </a:r>
            <a:endParaRPr lang="zh-CN" altLang="en-US" sz="2400" b="1" dirty="0">
              <a:latin typeface="Times New Roman" panose="02020603050405020304" pitchFamily="2" charset="0"/>
            </a:endParaRPr>
          </a:p>
        </p:txBody>
      </p:sp>
      <p:grpSp>
        <p:nvGrpSpPr>
          <p:cNvPr id="14337" name="组合 20"/>
          <p:cNvGrpSpPr/>
          <p:nvPr/>
        </p:nvGrpSpPr>
        <p:grpSpPr>
          <a:xfrm>
            <a:off x="2063750" y="475933"/>
            <a:ext cx="1852613" cy="561975"/>
            <a:chOff x="3590568" y="400194"/>
            <a:chExt cx="5213316" cy="1031890"/>
          </a:xfrm>
        </p:grpSpPr>
        <p:grpSp>
          <p:nvGrpSpPr>
            <p:cNvPr id="14338" name="组合 21"/>
            <p:cNvGrpSpPr/>
            <p:nvPr/>
          </p:nvGrpSpPr>
          <p:grpSpPr>
            <a:xfrm>
              <a:off x="3590568" y="400194"/>
              <a:ext cx="5213316" cy="1031890"/>
              <a:chOff x="7038412" y="5298115"/>
              <a:chExt cx="3099874" cy="517828"/>
            </a:xfrm>
          </p:grpSpPr>
          <p:grpSp>
            <p:nvGrpSpPr>
              <p:cNvPr id="24" name="组合 23"/>
              <p:cNvGrpSpPr/>
              <p:nvPr/>
            </p:nvGrpSpPr>
            <p:grpSpPr>
              <a:xfrm>
                <a:off x="7038412" y="5298115"/>
                <a:ext cx="3099874" cy="517828"/>
                <a:chOff x="5718131" y="5650928"/>
                <a:chExt cx="4596458" cy="767829"/>
              </a:xfrm>
            </p:grpSpPr>
            <p:sp>
              <p:nvSpPr>
                <p:cNvPr id="3" name="圆角矩形 2"/>
                <p:cNvSpPr/>
                <p:nvPr/>
              </p:nvSpPr>
              <p:spPr>
                <a:xfrm>
                  <a:off x="5718131" y="5650928"/>
                  <a:ext cx="4596458" cy="76782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3F3F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 fontAlgn="auto"/>
                  <a:endParaRPr lang="zh-CN" altLang="en-US" sz="1350" strike="noStrike" noProof="1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4" name="圆角矩形 3"/>
                <p:cNvSpPr/>
                <p:nvPr/>
              </p:nvSpPr>
              <p:spPr>
                <a:xfrm>
                  <a:off x="5829672" y="5747159"/>
                  <a:ext cx="4373372" cy="57536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1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 fontAlgn="auto"/>
                  <a:endParaRPr lang="zh-CN" altLang="en-US" sz="1350" strike="noStrike" noProof="1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</p:grpSp>
          <p:sp>
            <p:nvSpPr>
              <p:cNvPr id="25" name="TextBox 19"/>
              <p:cNvSpPr txBox="1"/>
              <p:nvPr/>
            </p:nvSpPr>
            <p:spPr>
              <a:xfrm>
                <a:off x="7752953" y="5433395"/>
                <a:ext cx="278798" cy="23287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fontAlgn="auto"/>
                <a:endParaRPr lang="zh-CN" altLang="en-US" sz="1050" noProof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14341" name="矩形 22"/>
            <p:cNvSpPr/>
            <p:nvPr/>
          </p:nvSpPr>
          <p:spPr>
            <a:xfrm>
              <a:off x="4219481" y="474234"/>
              <a:ext cx="4283494" cy="90246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zh-CN" altLang="en-US" sz="2600" dirty="0">
                  <a:solidFill>
                    <a:schemeClr val="bg1"/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新课导入</a:t>
              </a:r>
              <a:endParaRPr lang="zh-CN" altLang="en-US" sz="2600" dirty="0">
                <a:solidFill>
                  <a:schemeClr val="bg1"/>
                </a:solidFill>
                <a:latin typeface="造字工房悦黑（非商用）常规体" pitchFamily="2" charset="-122"/>
                <a:ea typeface="造字工房悦黑（非商用）常规体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36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"/>
                            </p:stCondLst>
                            <p:childTnLst>
                              <p:par>
                                <p:cTn id="7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charRg st="10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36">
                                            <p:txEl>
                                              <p:charRg st="10" end="2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000"/>
                            </p:stCondLst>
                            <p:childTnLst>
                              <p:par>
                                <p:cTn id="7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charRg st="29" end="4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36">
                                            <p:txEl>
                                              <p:charRg st="29" end="4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500"/>
                            </p:stCondLst>
                            <p:childTnLst>
                              <p:par>
                                <p:cTn id="8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charRg st="48" end="6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36">
                                            <p:txEl>
                                              <p:charRg st="48" end="6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13" name="组合 12"/>
          <p:cNvGrpSpPr>
            <a:grpSpLocks noChangeAspect="1"/>
          </p:cNvGrpSpPr>
          <p:nvPr/>
        </p:nvGrpSpPr>
        <p:grpSpPr>
          <a:xfrm>
            <a:off x="3702497" y="2601941"/>
            <a:ext cx="1404000" cy="1404000"/>
            <a:chOff x="3843955" y="2446144"/>
            <a:chExt cx="1556194" cy="1556194"/>
          </a:xfrm>
        </p:grpSpPr>
        <p:grpSp>
          <p:nvGrpSpPr>
            <p:cNvPr id="14" name="组合 13"/>
            <p:cNvGrpSpPr/>
            <p:nvPr/>
          </p:nvGrpSpPr>
          <p:grpSpPr>
            <a:xfrm>
              <a:off x="3843955" y="2446144"/>
              <a:ext cx="1556194" cy="1556194"/>
              <a:chOff x="3154508" y="1821271"/>
              <a:chExt cx="2785107" cy="2785102"/>
            </a:xfrm>
          </p:grpSpPr>
          <p:sp>
            <p:nvSpPr>
              <p:cNvPr id="28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050" strike="noStrike" noProof="1">
                  <a:solidFill>
                    <a:prstClr val="black"/>
                  </a:solidFill>
                </a:endParaRPr>
              </a:p>
            </p:txBody>
          </p:sp>
          <p:sp>
            <p:nvSpPr>
              <p:cNvPr id="29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2"/>
                  </a:gs>
                  <a:gs pos="100000">
                    <a:schemeClr val="accent2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2">
                        <a:lumMod val="75000"/>
                      </a:schemeClr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050" strike="noStrike" noProof="1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6" name="组合 15"/>
            <p:cNvGrpSpPr>
              <a:grpSpLocks noChangeAspect="1"/>
            </p:cNvGrpSpPr>
            <p:nvPr/>
          </p:nvGrpSpPr>
          <p:grpSpPr>
            <a:xfrm>
              <a:off x="4305202" y="2997957"/>
              <a:ext cx="675251" cy="459226"/>
              <a:chOff x="3897313" y="2016126"/>
              <a:chExt cx="749300" cy="509588"/>
            </a:xfrm>
            <a:solidFill>
              <a:schemeClr val="bg1"/>
            </a:solidFill>
          </p:grpSpPr>
          <p:sp>
            <p:nvSpPr>
              <p:cNvPr id="17" name="Freeform 8"/>
              <p:cNvSpPr>
                <a:spLocks noEditPoints="1"/>
              </p:cNvSpPr>
              <p:nvPr/>
            </p:nvSpPr>
            <p:spPr bwMode="auto">
              <a:xfrm>
                <a:off x="3897313" y="2016126"/>
                <a:ext cx="749300" cy="509588"/>
              </a:xfrm>
              <a:custGeom>
                <a:avLst/>
                <a:gdLst>
                  <a:gd name="T0" fmla="*/ 627 w 631"/>
                  <a:gd name="T1" fmla="*/ 44 h 429"/>
                  <a:gd name="T2" fmla="*/ 469 w 631"/>
                  <a:gd name="T3" fmla="*/ 0 h 429"/>
                  <a:gd name="T4" fmla="*/ 315 w 631"/>
                  <a:gd name="T5" fmla="*/ 41 h 429"/>
                  <a:gd name="T6" fmla="*/ 168 w 631"/>
                  <a:gd name="T7" fmla="*/ 0 h 429"/>
                  <a:gd name="T8" fmla="*/ 3 w 631"/>
                  <a:gd name="T9" fmla="*/ 44 h 429"/>
                  <a:gd name="T10" fmla="*/ 0 w 631"/>
                  <a:gd name="T11" fmla="*/ 52 h 429"/>
                  <a:gd name="T12" fmla="*/ 0 w 631"/>
                  <a:gd name="T13" fmla="*/ 412 h 429"/>
                  <a:gd name="T14" fmla="*/ 23 w 631"/>
                  <a:gd name="T15" fmla="*/ 429 h 429"/>
                  <a:gd name="T16" fmla="*/ 313 w 631"/>
                  <a:gd name="T17" fmla="*/ 429 h 429"/>
                  <a:gd name="T18" fmla="*/ 608 w 631"/>
                  <a:gd name="T19" fmla="*/ 429 h 429"/>
                  <a:gd name="T20" fmla="*/ 631 w 631"/>
                  <a:gd name="T21" fmla="*/ 413 h 429"/>
                  <a:gd name="T22" fmla="*/ 631 w 631"/>
                  <a:gd name="T23" fmla="*/ 52 h 429"/>
                  <a:gd name="T24" fmla="*/ 627 w 631"/>
                  <a:gd name="T25" fmla="*/ 44 h 429"/>
                  <a:gd name="T26" fmla="*/ 304 w 631"/>
                  <a:gd name="T27" fmla="*/ 60 h 429"/>
                  <a:gd name="T28" fmla="*/ 304 w 631"/>
                  <a:gd name="T29" fmla="*/ 393 h 429"/>
                  <a:gd name="T30" fmla="*/ 167 w 631"/>
                  <a:gd name="T31" fmla="*/ 355 h 429"/>
                  <a:gd name="T32" fmla="*/ 40 w 631"/>
                  <a:gd name="T33" fmla="*/ 380 h 429"/>
                  <a:gd name="T34" fmla="*/ 40 w 631"/>
                  <a:gd name="T35" fmla="*/ 46 h 429"/>
                  <a:gd name="T36" fmla="*/ 169 w 631"/>
                  <a:gd name="T37" fmla="*/ 21 h 429"/>
                  <a:gd name="T38" fmla="*/ 304 w 631"/>
                  <a:gd name="T39" fmla="*/ 60 h 429"/>
                  <a:gd name="T40" fmla="*/ 590 w 631"/>
                  <a:gd name="T41" fmla="*/ 45 h 429"/>
                  <a:gd name="T42" fmla="*/ 590 w 631"/>
                  <a:gd name="T43" fmla="*/ 381 h 429"/>
                  <a:gd name="T44" fmla="*/ 462 w 631"/>
                  <a:gd name="T45" fmla="*/ 359 h 429"/>
                  <a:gd name="T46" fmla="*/ 323 w 631"/>
                  <a:gd name="T47" fmla="*/ 394 h 429"/>
                  <a:gd name="T48" fmla="*/ 323 w 631"/>
                  <a:gd name="T49" fmla="*/ 61 h 429"/>
                  <a:gd name="T50" fmla="*/ 469 w 631"/>
                  <a:gd name="T51" fmla="*/ 21 h 429"/>
                  <a:gd name="T52" fmla="*/ 590 w 631"/>
                  <a:gd name="T53" fmla="*/ 45 h 4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631" h="429">
                    <a:moveTo>
                      <a:pt x="627" y="44"/>
                    </a:moveTo>
                    <a:cubicBezTo>
                      <a:pt x="593" y="16"/>
                      <a:pt x="534" y="0"/>
                      <a:pt x="469" y="0"/>
                    </a:cubicBezTo>
                    <a:cubicBezTo>
                      <a:pt x="407" y="0"/>
                      <a:pt x="350" y="15"/>
                      <a:pt x="315" y="41"/>
                    </a:cubicBezTo>
                    <a:cubicBezTo>
                      <a:pt x="288" y="15"/>
                      <a:pt x="234" y="0"/>
                      <a:pt x="168" y="0"/>
                    </a:cubicBezTo>
                    <a:cubicBezTo>
                      <a:pt x="100" y="0"/>
                      <a:pt x="37" y="17"/>
                      <a:pt x="3" y="44"/>
                    </a:cubicBezTo>
                    <a:cubicBezTo>
                      <a:pt x="1" y="46"/>
                      <a:pt x="0" y="49"/>
                      <a:pt x="0" y="52"/>
                    </a:cubicBezTo>
                    <a:cubicBezTo>
                      <a:pt x="0" y="412"/>
                      <a:pt x="0" y="412"/>
                      <a:pt x="0" y="412"/>
                    </a:cubicBezTo>
                    <a:cubicBezTo>
                      <a:pt x="0" y="419"/>
                      <a:pt x="9" y="429"/>
                      <a:pt x="23" y="429"/>
                    </a:cubicBezTo>
                    <a:cubicBezTo>
                      <a:pt x="313" y="429"/>
                      <a:pt x="313" y="429"/>
                      <a:pt x="313" y="429"/>
                    </a:cubicBezTo>
                    <a:cubicBezTo>
                      <a:pt x="314" y="429"/>
                      <a:pt x="608" y="429"/>
                      <a:pt x="608" y="429"/>
                    </a:cubicBezTo>
                    <a:cubicBezTo>
                      <a:pt x="618" y="429"/>
                      <a:pt x="631" y="424"/>
                      <a:pt x="631" y="413"/>
                    </a:cubicBezTo>
                    <a:cubicBezTo>
                      <a:pt x="631" y="52"/>
                      <a:pt x="631" y="52"/>
                      <a:pt x="631" y="52"/>
                    </a:cubicBezTo>
                    <a:cubicBezTo>
                      <a:pt x="631" y="49"/>
                      <a:pt x="630" y="46"/>
                      <a:pt x="627" y="44"/>
                    </a:cubicBezTo>
                    <a:close/>
                    <a:moveTo>
                      <a:pt x="304" y="60"/>
                    </a:moveTo>
                    <a:cubicBezTo>
                      <a:pt x="304" y="66"/>
                      <a:pt x="304" y="393"/>
                      <a:pt x="304" y="393"/>
                    </a:cubicBezTo>
                    <a:cubicBezTo>
                      <a:pt x="275" y="369"/>
                      <a:pt x="227" y="355"/>
                      <a:pt x="167" y="355"/>
                    </a:cubicBezTo>
                    <a:cubicBezTo>
                      <a:pt x="120" y="355"/>
                      <a:pt x="75" y="364"/>
                      <a:pt x="40" y="380"/>
                    </a:cubicBezTo>
                    <a:cubicBezTo>
                      <a:pt x="40" y="46"/>
                      <a:pt x="40" y="46"/>
                      <a:pt x="40" y="46"/>
                    </a:cubicBezTo>
                    <a:cubicBezTo>
                      <a:pt x="40" y="46"/>
                      <a:pt x="85" y="21"/>
                      <a:pt x="169" y="21"/>
                    </a:cubicBezTo>
                    <a:cubicBezTo>
                      <a:pt x="266" y="21"/>
                      <a:pt x="304" y="58"/>
                      <a:pt x="304" y="60"/>
                    </a:cubicBezTo>
                    <a:close/>
                    <a:moveTo>
                      <a:pt x="590" y="45"/>
                    </a:moveTo>
                    <a:cubicBezTo>
                      <a:pt x="590" y="381"/>
                      <a:pt x="590" y="381"/>
                      <a:pt x="590" y="381"/>
                    </a:cubicBezTo>
                    <a:cubicBezTo>
                      <a:pt x="554" y="366"/>
                      <a:pt x="505" y="359"/>
                      <a:pt x="462" y="359"/>
                    </a:cubicBezTo>
                    <a:cubicBezTo>
                      <a:pt x="401" y="359"/>
                      <a:pt x="352" y="371"/>
                      <a:pt x="323" y="394"/>
                    </a:cubicBezTo>
                    <a:cubicBezTo>
                      <a:pt x="323" y="61"/>
                      <a:pt x="323" y="61"/>
                      <a:pt x="323" y="61"/>
                    </a:cubicBezTo>
                    <a:cubicBezTo>
                      <a:pt x="323" y="61"/>
                      <a:pt x="368" y="21"/>
                      <a:pt x="469" y="21"/>
                    </a:cubicBezTo>
                    <a:cubicBezTo>
                      <a:pt x="547" y="21"/>
                      <a:pt x="590" y="45"/>
                      <a:pt x="590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8" name="Freeform 24"/>
              <p:cNvSpPr/>
              <p:nvPr/>
            </p:nvSpPr>
            <p:spPr bwMode="auto">
              <a:xfrm>
                <a:off x="3992563" y="2085976"/>
                <a:ext cx="228600" cy="52388"/>
              </a:xfrm>
              <a:custGeom>
                <a:avLst/>
                <a:gdLst>
                  <a:gd name="T0" fmla="*/ 184 w 192"/>
                  <a:gd name="T1" fmla="*/ 44 h 44"/>
                  <a:gd name="T2" fmla="*/ 180 w 192"/>
                  <a:gd name="T3" fmla="*/ 43 h 44"/>
                  <a:gd name="T4" fmla="*/ 10 w 192"/>
                  <a:gd name="T5" fmla="*/ 32 h 44"/>
                  <a:gd name="T6" fmla="*/ 1 w 192"/>
                  <a:gd name="T7" fmla="*/ 27 h 44"/>
                  <a:gd name="T8" fmla="*/ 6 w 192"/>
                  <a:gd name="T9" fmla="*/ 19 h 44"/>
                  <a:gd name="T10" fmla="*/ 188 w 192"/>
                  <a:gd name="T11" fmla="*/ 31 h 44"/>
                  <a:gd name="T12" fmla="*/ 190 w 192"/>
                  <a:gd name="T13" fmla="*/ 41 h 44"/>
                  <a:gd name="T14" fmla="*/ 184 w 192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44">
                    <a:moveTo>
                      <a:pt x="184" y="44"/>
                    </a:moveTo>
                    <a:cubicBezTo>
                      <a:pt x="183" y="44"/>
                      <a:pt x="181" y="44"/>
                      <a:pt x="180" y="43"/>
                    </a:cubicBezTo>
                    <a:cubicBezTo>
                      <a:pt x="150" y="23"/>
                      <a:pt x="83" y="12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9"/>
                    </a:cubicBezTo>
                    <a:cubicBezTo>
                      <a:pt x="73" y="0"/>
                      <a:pt x="148" y="5"/>
                      <a:pt x="188" y="31"/>
                    </a:cubicBezTo>
                    <a:cubicBezTo>
                      <a:pt x="191" y="33"/>
                      <a:pt x="192" y="38"/>
                      <a:pt x="190" y="41"/>
                    </a:cubicBezTo>
                    <a:cubicBezTo>
                      <a:pt x="189" y="43"/>
                      <a:pt x="186" y="44"/>
                      <a:pt x="184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9" name="Freeform 25"/>
              <p:cNvSpPr/>
              <p:nvPr/>
            </p:nvSpPr>
            <p:spPr bwMode="auto">
              <a:xfrm>
                <a:off x="3992563" y="2151063"/>
                <a:ext cx="228600" cy="50800"/>
              </a:xfrm>
              <a:custGeom>
                <a:avLst/>
                <a:gdLst>
                  <a:gd name="T0" fmla="*/ 184 w 192"/>
                  <a:gd name="T1" fmla="*/ 43 h 43"/>
                  <a:gd name="T2" fmla="*/ 180 w 192"/>
                  <a:gd name="T3" fmla="*/ 42 h 43"/>
                  <a:gd name="T4" fmla="*/ 10 w 192"/>
                  <a:gd name="T5" fmla="*/ 32 h 43"/>
                  <a:gd name="T6" fmla="*/ 1 w 192"/>
                  <a:gd name="T7" fmla="*/ 27 h 43"/>
                  <a:gd name="T8" fmla="*/ 6 w 192"/>
                  <a:gd name="T9" fmla="*/ 19 h 43"/>
                  <a:gd name="T10" fmla="*/ 188 w 192"/>
                  <a:gd name="T11" fmla="*/ 30 h 43"/>
                  <a:gd name="T12" fmla="*/ 190 w 192"/>
                  <a:gd name="T13" fmla="*/ 40 h 43"/>
                  <a:gd name="T14" fmla="*/ 184 w 192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43">
                    <a:moveTo>
                      <a:pt x="184" y="43"/>
                    </a:moveTo>
                    <a:cubicBezTo>
                      <a:pt x="183" y="43"/>
                      <a:pt x="181" y="43"/>
                      <a:pt x="180" y="42"/>
                    </a:cubicBezTo>
                    <a:cubicBezTo>
                      <a:pt x="150" y="23"/>
                      <a:pt x="84" y="11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9"/>
                    </a:cubicBezTo>
                    <a:cubicBezTo>
                      <a:pt x="73" y="0"/>
                      <a:pt x="148" y="4"/>
                      <a:pt x="188" y="30"/>
                    </a:cubicBezTo>
                    <a:cubicBezTo>
                      <a:pt x="191" y="32"/>
                      <a:pt x="192" y="37"/>
                      <a:pt x="190" y="40"/>
                    </a:cubicBezTo>
                    <a:cubicBezTo>
                      <a:pt x="188" y="42"/>
                      <a:pt x="186" y="43"/>
                      <a:pt x="184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0" name="Freeform 26"/>
              <p:cNvSpPr/>
              <p:nvPr/>
            </p:nvSpPr>
            <p:spPr bwMode="auto">
              <a:xfrm>
                <a:off x="3992563" y="2214563"/>
                <a:ext cx="230187" cy="50800"/>
              </a:xfrm>
              <a:custGeom>
                <a:avLst/>
                <a:gdLst>
                  <a:gd name="T0" fmla="*/ 185 w 193"/>
                  <a:gd name="T1" fmla="*/ 43 h 43"/>
                  <a:gd name="T2" fmla="*/ 181 w 193"/>
                  <a:gd name="T3" fmla="*/ 42 h 43"/>
                  <a:gd name="T4" fmla="*/ 10 w 193"/>
                  <a:gd name="T5" fmla="*/ 32 h 43"/>
                  <a:gd name="T6" fmla="*/ 1 w 193"/>
                  <a:gd name="T7" fmla="*/ 27 h 43"/>
                  <a:gd name="T8" fmla="*/ 6 w 193"/>
                  <a:gd name="T9" fmla="*/ 18 h 43"/>
                  <a:gd name="T10" fmla="*/ 189 w 193"/>
                  <a:gd name="T11" fmla="*/ 30 h 43"/>
                  <a:gd name="T12" fmla="*/ 191 w 193"/>
                  <a:gd name="T13" fmla="*/ 40 h 43"/>
                  <a:gd name="T14" fmla="*/ 185 w 193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3" h="43">
                    <a:moveTo>
                      <a:pt x="185" y="43"/>
                    </a:moveTo>
                    <a:cubicBezTo>
                      <a:pt x="184" y="43"/>
                      <a:pt x="182" y="43"/>
                      <a:pt x="181" y="42"/>
                    </a:cubicBezTo>
                    <a:cubicBezTo>
                      <a:pt x="151" y="22"/>
                      <a:pt x="85" y="11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8"/>
                    </a:cubicBezTo>
                    <a:cubicBezTo>
                      <a:pt x="74" y="0"/>
                      <a:pt x="149" y="4"/>
                      <a:pt x="189" y="30"/>
                    </a:cubicBezTo>
                    <a:cubicBezTo>
                      <a:pt x="192" y="32"/>
                      <a:pt x="193" y="37"/>
                      <a:pt x="191" y="40"/>
                    </a:cubicBezTo>
                    <a:cubicBezTo>
                      <a:pt x="190" y="42"/>
                      <a:pt x="187" y="43"/>
                      <a:pt x="185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1" name="Freeform 27"/>
              <p:cNvSpPr/>
              <p:nvPr/>
            </p:nvSpPr>
            <p:spPr bwMode="auto">
              <a:xfrm>
                <a:off x="3992563" y="2278063"/>
                <a:ext cx="230187" cy="52388"/>
              </a:xfrm>
              <a:custGeom>
                <a:avLst/>
                <a:gdLst>
                  <a:gd name="T0" fmla="*/ 186 w 194"/>
                  <a:gd name="T1" fmla="*/ 44 h 44"/>
                  <a:gd name="T2" fmla="*/ 182 w 194"/>
                  <a:gd name="T3" fmla="*/ 43 h 44"/>
                  <a:gd name="T4" fmla="*/ 10 w 194"/>
                  <a:gd name="T5" fmla="*/ 34 h 44"/>
                  <a:gd name="T6" fmla="*/ 1 w 194"/>
                  <a:gd name="T7" fmla="*/ 30 h 44"/>
                  <a:gd name="T8" fmla="*/ 6 w 194"/>
                  <a:gd name="T9" fmla="*/ 21 h 44"/>
                  <a:gd name="T10" fmla="*/ 190 w 194"/>
                  <a:gd name="T11" fmla="*/ 31 h 44"/>
                  <a:gd name="T12" fmla="*/ 192 w 194"/>
                  <a:gd name="T13" fmla="*/ 41 h 44"/>
                  <a:gd name="T14" fmla="*/ 186 w 194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4">
                    <a:moveTo>
                      <a:pt x="186" y="44"/>
                    </a:moveTo>
                    <a:cubicBezTo>
                      <a:pt x="185" y="44"/>
                      <a:pt x="183" y="44"/>
                      <a:pt x="182" y="43"/>
                    </a:cubicBezTo>
                    <a:cubicBezTo>
                      <a:pt x="144" y="19"/>
                      <a:pt x="78" y="15"/>
                      <a:pt x="10" y="34"/>
                    </a:cubicBezTo>
                    <a:cubicBezTo>
                      <a:pt x="6" y="35"/>
                      <a:pt x="2" y="33"/>
                      <a:pt x="1" y="30"/>
                    </a:cubicBezTo>
                    <a:cubicBezTo>
                      <a:pt x="0" y="26"/>
                      <a:pt x="2" y="22"/>
                      <a:pt x="6" y="21"/>
                    </a:cubicBezTo>
                    <a:cubicBezTo>
                      <a:pt x="79" y="0"/>
                      <a:pt x="148" y="4"/>
                      <a:pt x="190" y="31"/>
                    </a:cubicBezTo>
                    <a:cubicBezTo>
                      <a:pt x="193" y="34"/>
                      <a:pt x="194" y="38"/>
                      <a:pt x="192" y="41"/>
                    </a:cubicBezTo>
                    <a:cubicBezTo>
                      <a:pt x="191" y="43"/>
                      <a:pt x="188" y="44"/>
                      <a:pt x="186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2" name="Freeform 28"/>
              <p:cNvSpPr/>
              <p:nvPr/>
            </p:nvSpPr>
            <p:spPr bwMode="auto">
              <a:xfrm>
                <a:off x="3992563" y="2339976"/>
                <a:ext cx="230187" cy="55563"/>
              </a:xfrm>
              <a:custGeom>
                <a:avLst/>
                <a:gdLst>
                  <a:gd name="T0" fmla="*/ 186 w 194"/>
                  <a:gd name="T1" fmla="*/ 47 h 47"/>
                  <a:gd name="T2" fmla="*/ 182 w 194"/>
                  <a:gd name="T3" fmla="*/ 46 h 47"/>
                  <a:gd name="T4" fmla="*/ 10 w 194"/>
                  <a:gd name="T5" fmla="*/ 38 h 47"/>
                  <a:gd name="T6" fmla="*/ 1 w 194"/>
                  <a:gd name="T7" fmla="*/ 34 h 47"/>
                  <a:gd name="T8" fmla="*/ 5 w 194"/>
                  <a:gd name="T9" fmla="*/ 25 h 47"/>
                  <a:gd name="T10" fmla="*/ 190 w 194"/>
                  <a:gd name="T11" fmla="*/ 34 h 47"/>
                  <a:gd name="T12" fmla="*/ 192 w 194"/>
                  <a:gd name="T13" fmla="*/ 44 h 47"/>
                  <a:gd name="T14" fmla="*/ 186 w 194"/>
                  <a:gd name="T15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7">
                    <a:moveTo>
                      <a:pt x="186" y="47"/>
                    </a:moveTo>
                    <a:cubicBezTo>
                      <a:pt x="185" y="47"/>
                      <a:pt x="183" y="46"/>
                      <a:pt x="182" y="46"/>
                    </a:cubicBezTo>
                    <a:cubicBezTo>
                      <a:pt x="148" y="23"/>
                      <a:pt x="67" y="15"/>
                      <a:pt x="10" y="38"/>
                    </a:cubicBezTo>
                    <a:cubicBezTo>
                      <a:pt x="7" y="39"/>
                      <a:pt x="3" y="37"/>
                      <a:pt x="1" y="34"/>
                    </a:cubicBezTo>
                    <a:cubicBezTo>
                      <a:pt x="0" y="30"/>
                      <a:pt x="1" y="26"/>
                      <a:pt x="5" y="25"/>
                    </a:cubicBezTo>
                    <a:cubicBezTo>
                      <a:pt x="67" y="0"/>
                      <a:pt x="152" y="10"/>
                      <a:pt x="190" y="34"/>
                    </a:cubicBezTo>
                    <a:cubicBezTo>
                      <a:pt x="193" y="36"/>
                      <a:pt x="194" y="40"/>
                      <a:pt x="192" y="44"/>
                    </a:cubicBezTo>
                    <a:cubicBezTo>
                      <a:pt x="190" y="46"/>
                      <a:pt x="188" y="47"/>
                      <a:pt x="186" y="4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3" name="Freeform 29"/>
              <p:cNvSpPr/>
              <p:nvPr/>
            </p:nvSpPr>
            <p:spPr bwMode="auto">
              <a:xfrm>
                <a:off x="4321175" y="2085976"/>
                <a:ext cx="230187" cy="52388"/>
              </a:xfrm>
              <a:custGeom>
                <a:avLst/>
                <a:gdLst>
                  <a:gd name="T0" fmla="*/ 8 w 194"/>
                  <a:gd name="T1" fmla="*/ 44 h 44"/>
                  <a:gd name="T2" fmla="*/ 2 w 194"/>
                  <a:gd name="T3" fmla="*/ 41 h 44"/>
                  <a:gd name="T4" fmla="*/ 4 w 194"/>
                  <a:gd name="T5" fmla="*/ 31 h 44"/>
                  <a:gd name="T6" fmla="*/ 188 w 194"/>
                  <a:gd name="T7" fmla="*/ 19 h 44"/>
                  <a:gd name="T8" fmla="*/ 193 w 194"/>
                  <a:gd name="T9" fmla="*/ 27 h 44"/>
                  <a:gd name="T10" fmla="*/ 185 w 194"/>
                  <a:gd name="T11" fmla="*/ 32 h 44"/>
                  <a:gd name="T12" fmla="*/ 12 w 194"/>
                  <a:gd name="T13" fmla="*/ 43 h 44"/>
                  <a:gd name="T14" fmla="*/ 8 w 194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4">
                    <a:moveTo>
                      <a:pt x="8" y="44"/>
                    </a:moveTo>
                    <a:cubicBezTo>
                      <a:pt x="6" y="44"/>
                      <a:pt x="4" y="43"/>
                      <a:pt x="2" y="41"/>
                    </a:cubicBezTo>
                    <a:cubicBezTo>
                      <a:pt x="0" y="38"/>
                      <a:pt x="1" y="33"/>
                      <a:pt x="4" y="31"/>
                    </a:cubicBezTo>
                    <a:cubicBezTo>
                      <a:pt x="45" y="5"/>
                      <a:pt x="121" y="0"/>
                      <a:pt x="188" y="19"/>
                    </a:cubicBezTo>
                    <a:cubicBezTo>
                      <a:pt x="192" y="20"/>
                      <a:pt x="194" y="23"/>
                      <a:pt x="193" y="27"/>
                    </a:cubicBezTo>
                    <a:cubicBezTo>
                      <a:pt x="192" y="31"/>
                      <a:pt x="188" y="33"/>
                      <a:pt x="185" y="32"/>
                    </a:cubicBezTo>
                    <a:cubicBezTo>
                      <a:pt x="113" y="12"/>
                      <a:pt x="44" y="23"/>
                      <a:pt x="12" y="43"/>
                    </a:cubicBezTo>
                    <a:cubicBezTo>
                      <a:pt x="11" y="44"/>
                      <a:pt x="10" y="44"/>
                      <a:pt x="8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4" name="Freeform 30"/>
              <p:cNvSpPr/>
              <p:nvPr/>
            </p:nvSpPr>
            <p:spPr bwMode="auto">
              <a:xfrm>
                <a:off x="4321175" y="2149476"/>
                <a:ext cx="230187" cy="53975"/>
              </a:xfrm>
              <a:custGeom>
                <a:avLst/>
                <a:gdLst>
                  <a:gd name="T0" fmla="*/ 8 w 194"/>
                  <a:gd name="T1" fmla="*/ 45 h 45"/>
                  <a:gd name="T2" fmla="*/ 2 w 194"/>
                  <a:gd name="T3" fmla="*/ 42 h 45"/>
                  <a:gd name="T4" fmla="*/ 5 w 194"/>
                  <a:gd name="T5" fmla="*/ 32 h 45"/>
                  <a:gd name="T6" fmla="*/ 189 w 194"/>
                  <a:gd name="T7" fmla="*/ 19 h 45"/>
                  <a:gd name="T8" fmla="*/ 193 w 194"/>
                  <a:gd name="T9" fmla="*/ 28 h 45"/>
                  <a:gd name="T10" fmla="*/ 185 w 194"/>
                  <a:gd name="T11" fmla="*/ 33 h 45"/>
                  <a:gd name="T12" fmla="*/ 12 w 194"/>
                  <a:gd name="T13" fmla="*/ 44 h 45"/>
                  <a:gd name="T14" fmla="*/ 8 w 194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5">
                    <a:moveTo>
                      <a:pt x="8" y="45"/>
                    </a:moveTo>
                    <a:cubicBezTo>
                      <a:pt x="6" y="45"/>
                      <a:pt x="4" y="44"/>
                      <a:pt x="2" y="42"/>
                    </a:cubicBezTo>
                    <a:cubicBezTo>
                      <a:pt x="0" y="38"/>
                      <a:pt x="1" y="34"/>
                      <a:pt x="5" y="32"/>
                    </a:cubicBezTo>
                    <a:cubicBezTo>
                      <a:pt x="45" y="6"/>
                      <a:pt x="121" y="0"/>
                      <a:pt x="189" y="19"/>
                    </a:cubicBezTo>
                    <a:cubicBezTo>
                      <a:pt x="192" y="20"/>
                      <a:pt x="194" y="24"/>
                      <a:pt x="193" y="28"/>
                    </a:cubicBezTo>
                    <a:cubicBezTo>
                      <a:pt x="192" y="32"/>
                      <a:pt x="189" y="34"/>
                      <a:pt x="185" y="33"/>
                    </a:cubicBezTo>
                    <a:cubicBezTo>
                      <a:pt x="113" y="13"/>
                      <a:pt x="44" y="23"/>
                      <a:pt x="12" y="44"/>
                    </a:cubicBezTo>
                    <a:cubicBezTo>
                      <a:pt x="11" y="44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5" name="Freeform 31"/>
              <p:cNvSpPr/>
              <p:nvPr/>
            </p:nvSpPr>
            <p:spPr bwMode="auto">
              <a:xfrm>
                <a:off x="4321175" y="2214563"/>
                <a:ext cx="230187" cy="53975"/>
              </a:xfrm>
              <a:custGeom>
                <a:avLst/>
                <a:gdLst>
                  <a:gd name="T0" fmla="*/ 8 w 195"/>
                  <a:gd name="T1" fmla="*/ 45 h 45"/>
                  <a:gd name="T2" fmla="*/ 3 w 195"/>
                  <a:gd name="T3" fmla="*/ 41 h 45"/>
                  <a:gd name="T4" fmla="*/ 5 w 195"/>
                  <a:gd name="T5" fmla="*/ 32 h 45"/>
                  <a:gd name="T6" fmla="*/ 189 w 195"/>
                  <a:gd name="T7" fmla="*/ 19 h 45"/>
                  <a:gd name="T8" fmla="*/ 193 w 195"/>
                  <a:gd name="T9" fmla="*/ 28 h 45"/>
                  <a:gd name="T10" fmla="*/ 185 w 195"/>
                  <a:gd name="T11" fmla="*/ 32 h 45"/>
                  <a:gd name="T12" fmla="*/ 12 w 195"/>
                  <a:gd name="T13" fmla="*/ 43 h 45"/>
                  <a:gd name="T14" fmla="*/ 8 w 19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45">
                    <a:moveTo>
                      <a:pt x="8" y="45"/>
                    </a:moveTo>
                    <a:cubicBezTo>
                      <a:pt x="6" y="45"/>
                      <a:pt x="4" y="43"/>
                      <a:pt x="3" y="41"/>
                    </a:cubicBezTo>
                    <a:cubicBezTo>
                      <a:pt x="0" y="38"/>
                      <a:pt x="1" y="34"/>
                      <a:pt x="5" y="32"/>
                    </a:cubicBezTo>
                    <a:cubicBezTo>
                      <a:pt x="45" y="5"/>
                      <a:pt x="121" y="0"/>
                      <a:pt x="189" y="19"/>
                    </a:cubicBezTo>
                    <a:cubicBezTo>
                      <a:pt x="192" y="20"/>
                      <a:pt x="195" y="24"/>
                      <a:pt x="193" y="28"/>
                    </a:cubicBezTo>
                    <a:cubicBezTo>
                      <a:pt x="192" y="31"/>
                      <a:pt x="189" y="33"/>
                      <a:pt x="185" y="32"/>
                    </a:cubicBezTo>
                    <a:cubicBezTo>
                      <a:pt x="113" y="12"/>
                      <a:pt x="44" y="23"/>
                      <a:pt x="12" y="43"/>
                    </a:cubicBezTo>
                    <a:cubicBezTo>
                      <a:pt x="11" y="44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6" name="Freeform 32"/>
              <p:cNvSpPr/>
              <p:nvPr/>
            </p:nvSpPr>
            <p:spPr bwMode="auto">
              <a:xfrm>
                <a:off x="4321175" y="2278063"/>
                <a:ext cx="230187" cy="52388"/>
              </a:xfrm>
              <a:custGeom>
                <a:avLst/>
                <a:gdLst>
                  <a:gd name="T0" fmla="*/ 8 w 195"/>
                  <a:gd name="T1" fmla="*/ 45 h 45"/>
                  <a:gd name="T2" fmla="*/ 3 w 195"/>
                  <a:gd name="T3" fmla="*/ 42 h 45"/>
                  <a:gd name="T4" fmla="*/ 5 w 195"/>
                  <a:gd name="T5" fmla="*/ 32 h 45"/>
                  <a:gd name="T6" fmla="*/ 189 w 195"/>
                  <a:gd name="T7" fmla="*/ 20 h 45"/>
                  <a:gd name="T8" fmla="*/ 194 w 195"/>
                  <a:gd name="T9" fmla="*/ 28 h 45"/>
                  <a:gd name="T10" fmla="*/ 185 w 195"/>
                  <a:gd name="T11" fmla="*/ 33 h 45"/>
                  <a:gd name="T12" fmla="*/ 12 w 195"/>
                  <a:gd name="T13" fmla="*/ 44 h 45"/>
                  <a:gd name="T14" fmla="*/ 8 w 19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45">
                    <a:moveTo>
                      <a:pt x="8" y="45"/>
                    </a:moveTo>
                    <a:cubicBezTo>
                      <a:pt x="6" y="45"/>
                      <a:pt x="4" y="44"/>
                      <a:pt x="3" y="42"/>
                    </a:cubicBezTo>
                    <a:cubicBezTo>
                      <a:pt x="0" y="39"/>
                      <a:pt x="1" y="34"/>
                      <a:pt x="5" y="32"/>
                    </a:cubicBezTo>
                    <a:cubicBezTo>
                      <a:pt x="38" y="11"/>
                      <a:pt x="118" y="0"/>
                      <a:pt x="189" y="20"/>
                    </a:cubicBezTo>
                    <a:cubicBezTo>
                      <a:pt x="192" y="21"/>
                      <a:pt x="195" y="25"/>
                      <a:pt x="194" y="28"/>
                    </a:cubicBezTo>
                    <a:cubicBezTo>
                      <a:pt x="192" y="32"/>
                      <a:pt x="189" y="34"/>
                      <a:pt x="185" y="33"/>
                    </a:cubicBezTo>
                    <a:cubicBezTo>
                      <a:pt x="120" y="15"/>
                      <a:pt x="43" y="24"/>
                      <a:pt x="12" y="44"/>
                    </a:cubicBezTo>
                    <a:cubicBezTo>
                      <a:pt x="11" y="45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7" name="Freeform 33"/>
              <p:cNvSpPr/>
              <p:nvPr/>
            </p:nvSpPr>
            <p:spPr bwMode="auto">
              <a:xfrm>
                <a:off x="4321175" y="2343151"/>
                <a:ext cx="230187" cy="53975"/>
              </a:xfrm>
              <a:custGeom>
                <a:avLst/>
                <a:gdLst>
                  <a:gd name="T0" fmla="*/ 8 w 194"/>
                  <a:gd name="T1" fmla="*/ 45 h 45"/>
                  <a:gd name="T2" fmla="*/ 2 w 194"/>
                  <a:gd name="T3" fmla="*/ 42 h 45"/>
                  <a:gd name="T4" fmla="*/ 4 w 194"/>
                  <a:gd name="T5" fmla="*/ 32 h 45"/>
                  <a:gd name="T6" fmla="*/ 188 w 194"/>
                  <a:gd name="T7" fmla="*/ 19 h 45"/>
                  <a:gd name="T8" fmla="*/ 193 w 194"/>
                  <a:gd name="T9" fmla="*/ 28 h 45"/>
                  <a:gd name="T10" fmla="*/ 184 w 194"/>
                  <a:gd name="T11" fmla="*/ 33 h 45"/>
                  <a:gd name="T12" fmla="*/ 11 w 194"/>
                  <a:gd name="T13" fmla="*/ 44 h 45"/>
                  <a:gd name="T14" fmla="*/ 8 w 194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5">
                    <a:moveTo>
                      <a:pt x="8" y="45"/>
                    </a:moveTo>
                    <a:cubicBezTo>
                      <a:pt x="5" y="45"/>
                      <a:pt x="3" y="44"/>
                      <a:pt x="2" y="42"/>
                    </a:cubicBezTo>
                    <a:cubicBezTo>
                      <a:pt x="0" y="38"/>
                      <a:pt x="0" y="34"/>
                      <a:pt x="4" y="32"/>
                    </a:cubicBezTo>
                    <a:cubicBezTo>
                      <a:pt x="44" y="6"/>
                      <a:pt x="120" y="0"/>
                      <a:pt x="188" y="19"/>
                    </a:cubicBezTo>
                    <a:cubicBezTo>
                      <a:pt x="191" y="20"/>
                      <a:pt x="194" y="24"/>
                      <a:pt x="193" y="28"/>
                    </a:cubicBezTo>
                    <a:cubicBezTo>
                      <a:pt x="192" y="32"/>
                      <a:pt x="188" y="34"/>
                      <a:pt x="184" y="33"/>
                    </a:cubicBezTo>
                    <a:cubicBezTo>
                      <a:pt x="113" y="13"/>
                      <a:pt x="43" y="23"/>
                      <a:pt x="11" y="44"/>
                    </a:cubicBezTo>
                    <a:cubicBezTo>
                      <a:pt x="10" y="45"/>
                      <a:pt x="9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</p:grpSp>
      <p:cxnSp>
        <p:nvCxnSpPr>
          <p:cNvPr id="15" name="直接连接符 14"/>
          <p:cNvCxnSpPr/>
          <p:nvPr/>
        </p:nvCxnSpPr>
        <p:spPr>
          <a:xfrm>
            <a:off x="5224463" y="3319463"/>
            <a:ext cx="3235325" cy="0"/>
          </a:xfrm>
          <a:prstGeom prst="line">
            <a:avLst/>
          </a:prstGeom>
          <a:ln w="19050">
            <a:solidFill>
              <a:schemeClr val="bg2">
                <a:lumMod val="50000"/>
              </a:schemeClr>
            </a:solidFill>
            <a:prstDash val="sysDot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5224463" y="2727325"/>
            <a:ext cx="1859280" cy="59880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3300" dirty="0">
                <a:solidFill>
                  <a:schemeClr val="accent2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讲授新课</a:t>
            </a:r>
            <a:endParaRPr lang="zh-CN" altLang="en-US" sz="3300" dirty="0">
              <a:solidFill>
                <a:schemeClr val="accent2"/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5224463" y="3451225"/>
            <a:ext cx="138303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典例精讲</a:t>
            </a:r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6715125" y="3451225"/>
            <a:ext cx="138303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归纳总结</a:t>
            </a:r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8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80"/>
                            </p:stCondLst>
                            <p:childTnLst>
                              <p:par>
                                <p:cTn id="19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decel="10000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47" grpId="0"/>
      <p:bldP spid="4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6146" name="文本框 38"/>
          <p:cNvSpPr txBox="1"/>
          <p:nvPr/>
        </p:nvSpPr>
        <p:spPr>
          <a:xfrm>
            <a:off x="4513263" y="3279775"/>
            <a:ext cx="6118860" cy="203009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理由：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∵∠1=∠2(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已知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),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∴AB∥CD(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内错角相等，两直线平行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).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∴∠3=∠4(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两直线平行，内错角相等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).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grpSp>
        <p:nvGrpSpPr>
          <p:cNvPr id="6148" name="组合 6147"/>
          <p:cNvGrpSpPr/>
          <p:nvPr/>
        </p:nvGrpSpPr>
        <p:grpSpPr>
          <a:xfrm>
            <a:off x="1849438" y="246063"/>
            <a:ext cx="5718175" cy="809615"/>
            <a:chOff x="0" y="0"/>
            <a:chExt cx="9004" cy="1274"/>
          </a:xfrm>
        </p:grpSpPr>
        <p:sp>
          <p:nvSpPr>
            <p:cNvPr id="6149" name="矩形 7"/>
            <p:cNvSpPr/>
            <p:nvPr/>
          </p:nvSpPr>
          <p:spPr>
            <a:xfrm>
              <a:off x="882" y="0"/>
              <a:ext cx="2634" cy="12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pathLst>
                <a:path w="2520280" h="1872208">
                  <a:moveTo>
                    <a:pt x="0" y="1872208"/>
                  </a:moveTo>
                  <a:lnTo>
                    <a:pt x="2520280" y="1872208"/>
                  </a:lnTo>
                  <a:lnTo>
                    <a:pt x="0" y="1872208"/>
                  </a:lnTo>
                  <a:close/>
                  <a:moveTo>
                    <a:pt x="0" y="0"/>
                  </a:moveTo>
                  <a:lnTo>
                    <a:pt x="91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sq" cmpd="sng">
              <a:solidFill>
                <a:srgbClr val="DDDDDD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50" name="任意多边形 16"/>
            <p:cNvSpPr/>
            <p:nvPr/>
          </p:nvSpPr>
          <p:spPr>
            <a:xfrm>
              <a:off x="0" y="454"/>
              <a:ext cx="826" cy="76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pathLst>
                <a:path w="696310" h="696310">
                  <a:moveTo>
                    <a:pt x="0" y="0"/>
                  </a:moveTo>
                  <a:lnTo>
                    <a:pt x="459827" y="0"/>
                  </a:lnTo>
                  <a:lnTo>
                    <a:pt x="459827" y="236483"/>
                  </a:lnTo>
                  <a:lnTo>
                    <a:pt x="696310" y="236483"/>
                  </a:lnTo>
                  <a:lnTo>
                    <a:pt x="696310" y="696310"/>
                  </a:lnTo>
                  <a:lnTo>
                    <a:pt x="0" y="6963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808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51" name="矩形 17"/>
            <p:cNvSpPr/>
            <p:nvPr/>
          </p:nvSpPr>
          <p:spPr>
            <a:xfrm>
              <a:off x="570" y="374"/>
              <a:ext cx="258" cy="265"/>
            </a:xfrm>
            <a:prstGeom prst="rect">
              <a:avLst/>
            </a:prstGeom>
            <a:solidFill>
              <a:srgbClr val="008080">
                <a:alpha val="50999"/>
              </a:srgbClr>
            </a:solidFill>
            <a:ln w="9525">
              <a:noFill/>
            </a:ln>
          </p:spPr>
          <p:txBody>
            <a:bodyPr lIns="0" tIns="215900" rIns="179705" bIns="0" anchor="ctr" anchorCtr="0"/>
            <a:p>
              <a:pPr algn="ctr"/>
              <a:endParaRPr lang="zh-CN" altLang="en-US" sz="4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  <p:sp>
          <p:nvSpPr>
            <p:cNvPr id="6152" name="文本框 6151"/>
            <p:cNvSpPr txBox="1"/>
            <p:nvPr/>
          </p:nvSpPr>
          <p:spPr>
            <a:xfrm>
              <a:off x="877" y="431"/>
              <a:ext cx="8127" cy="82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zh-CN" altLang="en-US" sz="2800" b="1" dirty="0">
                  <a:solidFill>
                    <a:srgbClr val="006666"/>
                  </a:solidFill>
                  <a:latin typeface="微软雅黑" panose="020B0503020204020204" charset="-122"/>
                  <a:ea typeface="微软雅黑" panose="020B0503020204020204" charset="-122"/>
                  <a:sym typeface="宋体" panose="02010600030101010101" pitchFamily="2" charset="-122"/>
                </a:rPr>
                <a:t>平行线的判定与性质的综合运用</a:t>
              </a:r>
              <a:endParaRPr lang="zh-CN" altLang="en-US" sz="2800" b="1" dirty="0">
                <a:solidFill>
                  <a:srgbClr val="006666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endParaRPr>
            </a:p>
          </p:txBody>
        </p:sp>
        <p:sp>
          <p:nvSpPr>
            <p:cNvPr id="6153" name="文本框 6152"/>
            <p:cNvSpPr txBox="1"/>
            <p:nvPr/>
          </p:nvSpPr>
          <p:spPr>
            <a:xfrm>
              <a:off x="0" y="453"/>
              <a:ext cx="872" cy="82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zh-CN" altLang="en-US" sz="2800" dirty="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charset="-122"/>
                </a:rPr>
                <a:t>一</a:t>
              </a:r>
              <a:endParaRPr lang="zh-CN" altLang="en-US" sz="28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</p:grpSp>
      <p:sp>
        <p:nvSpPr>
          <p:cNvPr id="6154" name="圆角矩形 31"/>
          <p:cNvSpPr/>
          <p:nvPr/>
        </p:nvSpPr>
        <p:spPr>
          <a:xfrm>
            <a:off x="1855788" y="1317625"/>
            <a:ext cx="1647825" cy="479425"/>
          </a:xfrm>
          <a:prstGeom prst="roundRect">
            <a:avLst>
              <a:gd name="adj" fmla="val 16667"/>
            </a:avLst>
          </a:prstGeom>
          <a:solidFill>
            <a:srgbClr val="FFFFD9"/>
          </a:solidFill>
          <a:ln w="25400" cap="flat" cmpd="sng">
            <a:solidFill>
              <a:srgbClr val="0099FF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pPr algn="ctr"/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典例精析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155" name="Text Box 6"/>
          <p:cNvSpPr txBox="1"/>
          <p:nvPr/>
        </p:nvSpPr>
        <p:spPr>
          <a:xfrm>
            <a:off x="1855788" y="1933575"/>
            <a:ext cx="8015287" cy="524510"/>
          </a:xfrm>
          <a:prstGeom prst="rect">
            <a:avLst/>
          </a:prstGeom>
          <a:noFill/>
          <a:ln w="9525">
            <a:noFill/>
          </a:ln>
        </p:spPr>
        <p:txBody>
          <a:bodyPr wrap="square" lIns="94640" tIns="47320" rIns="94640" bIns="47320" anchor="t" anchorCtr="0">
            <a:spAutoFit/>
          </a:bodyPr>
          <a:p>
            <a:pPr algn="just" defTabSz="946150">
              <a:spcBef>
                <a:spcPct val="50000"/>
              </a:spcBef>
            </a:pPr>
            <a:r>
              <a:rPr lang="zh-CN" altLang="en-US" sz="2800" dirty="0">
                <a:solidFill>
                  <a:srgbClr val="269999"/>
                </a:solidFill>
                <a:latin typeface="Times New Roman" panose="02020603050405020304" pitchFamily="2" charset="0"/>
                <a:ea typeface="黑体" panose="02010609060101010101" charset="-122"/>
              </a:rPr>
              <a:t>例</a:t>
            </a:r>
            <a:r>
              <a:rPr lang="en-US" altLang="zh-CN" sz="2800" dirty="0">
                <a:solidFill>
                  <a:srgbClr val="269999"/>
                </a:solidFill>
                <a:latin typeface="Times New Roman" panose="02020603050405020304" pitchFamily="2" charset="0"/>
                <a:ea typeface="黑体" panose="02010609060101010101" charset="-122"/>
              </a:rPr>
              <a:t>1 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已知：如图，∠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1=∠2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．对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∠3=∠4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说明理由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.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grpSp>
        <p:nvGrpSpPr>
          <p:cNvPr id="6156" name="组合 32"/>
          <p:cNvGrpSpPr/>
          <p:nvPr/>
        </p:nvGrpSpPr>
        <p:grpSpPr>
          <a:xfrm>
            <a:off x="1958975" y="2701925"/>
            <a:ext cx="3100388" cy="1922462"/>
            <a:chOff x="0" y="0"/>
            <a:chExt cx="4882" cy="3028"/>
          </a:xfrm>
        </p:grpSpPr>
        <p:grpSp>
          <p:nvGrpSpPr>
            <p:cNvPr id="6157" name="组合 20"/>
            <p:cNvGrpSpPr/>
            <p:nvPr/>
          </p:nvGrpSpPr>
          <p:grpSpPr>
            <a:xfrm>
              <a:off x="257" y="338"/>
              <a:ext cx="4100" cy="2210"/>
              <a:chOff x="0" y="0"/>
              <a:chExt cx="4100" cy="2210"/>
            </a:xfrm>
          </p:grpSpPr>
          <p:grpSp>
            <p:nvGrpSpPr>
              <p:cNvPr id="6158" name="组合 14"/>
              <p:cNvGrpSpPr/>
              <p:nvPr/>
            </p:nvGrpSpPr>
            <p:grpSpPr>
              <a:xfrm>
                <a:off x="0" y="0"/>
                <a:ext cx="4100" cy="2210"/>
                <a:chOff x="0" y="0"/>
                <a:chExt cx="4100" cy="2210"/>
              </a:xfrm>
            </p:grpSpPr>
            <p:grpSp>
              <p:nvGrpSpPr>
                <p:cNvPr id="6159" name="组合 4"/>
                <p:cNvGrpSpPr/>
                <p:nvPr/>
              </p:nvGrpSpPr>
              <p:grpSpPr>
                <a:xfrm>
                  <a:off x="0" y="68"/>
                  <a:ext cx="4100" cy="2021"/>
                  <a:chOff x="0" y="0"/>
                  <a:chExt cx="4100" cy="2021"/>
                </a:xfrm>
              </p:grpSpPr>
              <p:sp>
                <p:nvSpPr>
                  <p:cNvPr id="6160" name="平行四边形 1"/>
                  <p:cNvSpPr/>
                  <p:nvPr/>
                </p:nvSpPr>
                <p:spPr>
                  <a:xfrm>
                    <a:off x="0" y="13"/>
                    <a:ext cx="4101" cy="1977"/>
                  </a:xfrm>
                  <a:prstGeom prst="parallelogram">
                    <a:avLst>
                      <a:gd name="adj" fmla="val 60040"/>
                    </a:avLst>
                  </a:prstGeom>
                  <a:noFill/>
                  <a:ln w="28575" cap="flat" cmpd="sng">
                    <a:solidFill>
                      <a:schemeClr val="tx1"/>
                    </a:solidFill>
                    <a:prstDash val="solid"/>
                    <a:bevel/>
                    <a:headEnd type="none" w="med" len="med"/>
                    <a:tailEnd type="none" w="med" len="med"/>
                  </a:ln>
                </p:spPr>
                <p:txBody>
                  <a:bodyPr wrap="square" anchor="t" anchorCtr="0"/>
                  <a:p>
                    <a:pPr defTabSz="914400"/>
                    <a:endParaRPr lang="zh-CN" altLang="en-US" dirty="0">
                      <a:latin typeface="Arial" panose="020B0604020202020204" pitchFamily="34" charset="0"/>
                      <a:ea typeface="宋体" panose="02010600030101010101" pitchFamily="2" charset="-122"/>
                    </a:endParaRPr>
                  </a:p>
                </p:txBody>
              </p:sp>
              <p:cxnSp>
                <p:nvCxnSpPr>
                  <p:cNvPr id="6161" name="直接连接符 2"/>
                  <p:cNvCxnSpPr/>
                  <p:nvPr/>
                </p:nvCxnSpPr>
                <p:spPr>
                  <a:xfrm>
                    <a:off x="1195" y="21"/>
                    <a:ext cx="1748" cy="2001"/>
                  </a:xfrm>
                  <a:prstGeom prst="line">
                    <a:avLst/>
                  </a:prstGeom>
                  <a:ln w="28575" cap="flat" cmpd="sng">
                    <a:solidFill>
                      <a:schemeClr val="tx1"/>
                    </a:solidFill>
                    <a:prstDash val="solid"/>
                    <a:bevel/>
                    <a:headEnd type="none" w="med" len="med"/>
                    <a:tailEnd type="none" w="med" len="med"/>
                  </a:ln>
                </p:spPr>
              </p:cxnSp>
              <p:cxnSp>
                <p:nvCxnSpPr>
                  <p:cNvPr id="6162" name="直接连接符 3"/>
                  <p:cNvCxnSpPr/>
                  <p:nvPr/>
                </p:nvCxnSpPr>
                <p:spPr>
                  <a:xfrm flipH="1">
                    <a:off x="0" y="0"/>
                    <a:ext cx="4097" cy="2010"/>
                  </a:xfrm>
                  <a:prstGeom prst="line">
                    <a:avLst/>
                  </a:prstGeom>
                  <a:ln w="28575" cap="flat" cmpd="sng">
                    <a:solidFill>
                      <a:schemeClr val="tx1"/>
                    </a:solidFill>
                    <a:prstDash val="solid"/>
                    <a:bevel/>
                    <a:headEnd type="none" w="med" len="med"/>
                    <a:tailEnd type="none" w="med" len="med"/>
                  </a:ln>
                </p:spPr>
              </p:cxnSp>
            </p:grpSp>
            <p:grpSp>
              <p:nvGrpSpPr>
                <p:cNvPr id="6163" name="组合 11"/>
                <p:cNvGrpSpPr/>
                <p:nvPr/>
              </p:nvGrpSpPr>
              <p:grpSpPr>
                <a:xfrm>
                  <a:off x="233" y="0"/>
                  <a:ext cx="3697" cy="2210"/>
                  <a:chOff x="0" y="0"/>
                  <a:chExt cx="3697" cy="2210"/>
                </a:xfrm>
              </p:grpSpPr>
              <p:sp>
                <p:nvSpPr>
                  <p:cNvPr id="6164" name="弧形 9"/>
                  <p:cNvSpPr/>
                  <p:nvPr/>
                </p:nvSpPr>
                <p:spPr>
                  <a:xfrm rot="7440000">
                    <a:off x="697" y="-28"/>
                    <a:ext cx="340" cy="588"/>
                  </a:xfrm>
                  <a:custGeom>
                    <a:avLst/>
                    <a:gdLst/>
                    <a:ahLst/>
                    <a:cxnLst>
                      <a:cxn ang="9065015">
                        <a:pos x="52" y="81"/>
                      </a:cxn>
                      <a:cxn ang="7232507">
                        <a:pos x="170" y="294"/>
                      </a:cxn>
                      <a:cxn ang="5400000">
                        <a:pos x="340" y="294"/>
                      </a:cxn>
                    </a:cxnLst>
                    <a:pathLst>
                      <a:path w="340" h="588" stroke="0">
                        <a:moveTo>
                          <a:pt x="52" y="81"/>
                        </a:moveTo>
                        <a:cubicBezTo>
                          <a:pt x="82" y="31"/>
                          <a:pt x="123" y="0"/>
                          <a:pt x="169" y="0"/>
                        </a:cubicBezTo>
                        <a:cubicBezTo>
                          <a:pt x="263" y="0"/>
                          <a:pt x="339" y="132"/>
                          <a:pt x="339" y="294"/>
                        </a:cubicBezTo>
                        <a:lnTo>
                          <a:pt x="170" y="294"/>
                        </a:lnTo>
                        <a:close/>
                      </a:path>
                      <a:path w="340" h="588" fill="none">
                        <a:moveTo>
                          <a:pt x="52" y="81"/>
                        </a:moveTo>
                        <a:cubicBezTo>
                          <a:pt x="82" y="31"/>
                          <a:pt x="123" y="0"/>
                          <a:pt x="169" y="0"/>
                        </a:cubicBezTo>
                        <a:cubicBezTo>
                          <a:pt x="263" y="0"/>
                          <a:pt x="339" y="132"/>
                          <a:pt x="339" y="294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28575" cap="flat" cmpd="sng">
                    <a:solidFill>
                      <a:srgbClr val="FF0000"/>
                    </a:solidFill>
                    <a:prstDash val="solid"/>
                    <a:bevel/>
                    <a:headEnd type="none" w="med" len="med"/>
                    <a:tailEnd type="none" w="med" len="med"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6165" name="弧形 10"/>
                  <p:cNvSpPr/>
                  <p:nvPr/>
                </p:nvSpPr>
                <p:spPr>
                  <a:xfrm rot="19620000">
                    <a:off x="0" y="1583"/>
                    <a:ext cx="340" cy="588"/>
                  </a:xfrm>
                  <a:custGeom>
                    <a:avLst/>
                    <a:gdLst/>
                    <a:ahLst/>
                    <a:cxnLst>
                      <a:cxn ang="11605953">
                        <a:pos x="234" y="22"/>
                      </a:cxn>
                      <a:cxn ang="8502976">
                        <a:pos x="170" y="294"/>
                      </a:cxn>
                      <a:cxn ang="5400000">
                        <a:pos x="340" y="294"/>
                      </a:cxn>
                    </a:cxnLst>
                    <a:pathLst>
                      <a:path w="340" h="588" stroke="0">
                        <a:moveTo>
                          <a:pt x="234" y="22"/>
                        </a:moveTo>
                        <a:cubicBezTo>
                          <a:pt x="296" y="66"/>
                          <a:pt x="339" y="171"/>
                          <a:pt x="339" y="294"/>
                        </a:cubicBezTo>
                        <a:lnTo>
                          <a:pt x="170" y="294"/>
                        </a:lnTo>
                        <a:close/>
                      </a:path>
                      <a:path w="340" h="588" fill="none">
                        <a:moveTo>
                          <a:pt x="234" y="22"/>
                        </a:moveTo>
                        <a:cubicBezTo>
                          <a:pt x="296" y="66"/>
                          <a:pt x="339" y="171"/>
                          <a:pt x="339" y="294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28575" cap="flat" cmpd="sng">
                    <a:solidFill>
                      <a:srgbClr val="FF0000"/>
                    </a:solidFill>
                    <a:prstDash val="solid"/>
                    <a:bevel/>
                    <a:headEnd type="none" w="med" len="med"/>
                    <a:tailEnd type="none" w="med" len="med"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6166" name="弧形 12"/>
                  <p:cNvSpPr/>
                  <p:nvPr/>
                </p:nvSpPr>
                <p:spPr>
                  <a:xfrm rot="9660000">
                    <a:off x="3357" y="0"/>
                    <a:ext cx="340" cy="588"/>
                  </a:xfrm>
                  <a:custGeom>
                    <a:avLst/>
                    <a:gdLst/>
                    <a:ahLst/>
                    <a:cxnLst>
                      <a:cxn ang="11605953">
                        <a:pos x="234" y="22"/>
                      </a:cxn>
                      <a:cxn ang="8502976">
                        <a:pos x="170" y="294"/>
                      </a:cxn>
                      <a:cxn ang="5400000">
                        <a:pos x="340" y="294"/>
                      </a:cxn>
                    </a:cxnLst>
                    <a:pathLst>
                      <a:path w="340" h="588" stroke="0">
                        <a:moveTo>
                          <a:pt x="234" y="22"/>
                        </a:moveTo>
                        <a:cubicBezTo>
                          <a:pt x="296" y="66"/>
                          <a:pt x="339" y="171"/>
                          <a:pt x="339" y="294"/>
                        </a:cubicBezTo>
                        <a:lnTo>
                          <a:pt x="170" y="294"/>
                        </a:lnTo>
                        <a:close/>
                      </a:path>
                      <a:path w="340" h="588" fill="none">
                        <a:moveTo>
                          <a:pt x="234" y="22"/>
                        </a:moveTo>
                        <a:cubicBezTo>
                          <a:pt x="296" y="66"/>
                          <a:pt x="339" y="171"/>
                          <a:pt x="339" y="294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28575" cap="flat" cmpd="sng">
                    <a:solidFill>
                      <a:srgbClr val="FF0000"/>
                    </a:solidFill>
                    <a:prstDash val="solid"/>
                    <a:bevel/>
                    <a:headEnd type="none" w="med" len="med"/>
                    <a:tailEnd type="none" w="med" len="med"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6167" name="弧形 13"/>
                  <p:cNvSpPr/>
                  <p:nvPr/>
                </p:nvSpPr>
                <p:spPr>
                  <a:xfrm rot="19500000">
                    <a:off x="2528" y="1622"/>
                    <a:ext cx="340" cy="588"/>
                  </a:xfrm>
                  <a:custGeom>
                    <a:avLst/>
                    <a:gdLst/>
                    <a:ahLst/>
                    <a:cxnLst>
                      <a:cxn ang="9065015">
                        <a:pos x="52" y="81"/>
                      </a:cxn>
                      <a:cxn ang="7232507">
                        <a:pos x="170" y="294"/>
                      </a:cxn>
                      <a:cxn ang="5400000">
                        <a:pos x="340" y="294"/>
                      </a:cxn>
                    </a:cxnLst>
                    <a:pathLst>
                      <a:path w="340" h="588" stroke="0">
                        <a:moveTo>
                          <a:pt x="52" y="81"/>
                        </a:moveTo>
                        <a:cubicBezTo>
                          <a:pt x="82" y="31"/>
                          <a:pt x="123" y="0"/>
                          <a:pt x="169" y="0"/>
                        </a:cubicBezTo>
                        <a:cubicBezTo>
                          <a:pt x="263" y="0"/>
                          <a:pt x="339" y="132"/>
                          <a:pt x="339" y="294"/>
                        </a:cubicBezTo>
                        <a:lnTo>
                          <a:pt x="170" y="294"/>
                        </a:lnTo>
                        <a:close/>
                      </a:path>
                      <a:path w="340" h="588" fill="none">
                        <a:moveTo>
                          <a:pt x="52" y="81"/>
                        </a:moveTo>
                        <a:cubicBezTo>
                          <a:pt x="82" y="31"/>
                          <a:pt x="123" y="0"/>
                          <a:pt x="169" y="0"/>
                        </a:cubicBezTo>
                        <a:cubicBezTo>
                          <a:pt x="263" y="0"/>
                          <a:pt x="339" y="132"/>
                          <a:pt x="339" y="294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28575" cap="flat" cmpd="sng">
                    <a:solidFill>
                      <a:srgbClr val="FF0000"/>
                    </a:solidFill>
                    <a:prstDash val="solid"/>
                    <a:bevel/>
                    <a:headEnd type="none" w="med" len="med"/>
                    <a:tailEnd type="none" w="med" len="med"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</p:grpSp>
          </p:grpSp>
          <p:sp>
            <p:nvSpPr>
              <p:cNvPr id="6168" name="文本框 16"/>
              <p:cNvSpPr txBox="1"/>
              <p:nvPr/>
            </p:nvSpPr>
            <p:spPr>
              <a:xfrm>
                <a:off x="340" y="1164"/>
                <a:ext cx="528" cy="72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 anchorCtr="0">
                <a:spAutoFit/>
              </a:bodyPr>
              <a:p>
                <a:r>
                  <a:rPr lang="en-US" altLang="zh-CN" sz="2400" dirty="0">
                    <a:latin typeface="Times New Roman" panose="02020603050405020304" pitchFamily="2" charset="0"/>
                    <a:ea typeface="黑体" panose="02010609060101010101" charset="-122"/>
                    <a:sym typeface="宋体" panose="02010600030101010101" pitchFamily="2" charset="-122"/>
                  </a:rPr>
                  <a:t>1</a:t>
                </a:r>
                <a:endParaRPr lang="en-US" altLang="zh-CN" sz="2400" dirty="0">
                  <a:latin typeface="Times New Roman" panose="02020603050405020304" pitchFamily="2" charset="0"/>
                  <a:ea typeface="黑体" panose="02010609060101010101" charset="-122"/>
                </a:endParaRPr>
              </a:p>
            </p:txBody>
          </p:sp>
          <p:sp>
            <p:nvSpPr>
              <p:cNvPr id="6169" name="文本框 17"/>
              <p:cNvSpPr txBox="1"/>
              <p:nvPr/>
            </p:nvSpPr>
            <p:spPr>
              <a:xfrm>
                <a:off x="911" y="337"/>
                <a:ext cx="528" cy="72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 anchorCtr="0">
                <a:spAutoFit/>
              </a:bodyPr>
              <a:p>
                <a:r>
                  <a:rPr lang="en-US" altLang="zh-CN" sz="2400" dirty="0">
                    <a:latin typeface="Times New Roman" panose="02020603050405020304" pitchFamily="2" charset="0"/>
                    <a:ea typeface="黑体" panose="02010609060101010101" charset="-122"/>
                    <a:sym typeface="宋体" panose="02010600030101010101" pitchFamily="2" charset="-122"/>
                  </a:rPr>
                  <a:t>3</a:t>
                </a:r>
                <a:endParaRPr lang="en-US" altLang="zh-CN" sz="2400" dirty="0">
                  <a:latin typeface="Times New Roman" panose="02020603050405020304" pitchFamily="2" charset="0"/>
                  <a:ea typeface="黑体" panose="02010609060101010101" charset="-122"/>
                </a:endParaRPr>
              </a:p>
            </p:txBody>
          </p:sp>
          <p:sp>
            <p:nvSpPr>
              <p:cNvPr id="6170" name="文本框 18"/>
              <p:cNvSpPr txBox="1"/>
              <p:nvPr/>
            </p:nvSpPr>
            <p:spPr>
              <a:xfrm>
                <a:off x="3239" y="235"/>
                <a:ext cx="528" cy="72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 anchorCtr="0">
                <a:spAutoFit/>
              </a:bodyPr>
              <a:p>
                <a:r>
                  <a:rPr lang="en-US" altLang="zh-CN" sz="2400" dirty="0">
                    <a:latin typeface="Times New Roman" panose="02020603050405020304" pitchFamily="2" charset="0"/>
                    <a:ea typeface="黑体" panose="02010609060101010101" charset="-122"/>
                    <a:sym typeface="宋体" panose="02010600030101010101" pitchFamily="2" charset="-122"/>
                  </a:rPr>
                  <a:t>2</a:t>
                </a:r>
                <a:endParaRPr lang="en-US" altLang="zh-CN" sz="2400" dirty="0">
                  <a:latin typeface="Times New Roman" panose="02020603050405020304" pitchFamily="2" charset="0"/>
                  <a:ea typeface="黑体" panose="02010609060101010101" charset="-122"/>
                </a:endParaRPr>
              </a:p>
            </p:txBody>
          </p:sp>
          <p:sp>
            <p:nvSpPr>
              <p:cNvPr id="6171" name="文本框 19"/>
              <p:cNvSpPr txBox="1"/>
              <p:nvPr/>
            </p:nvSpPr>
            <p:spPr>
              <a:xfrm>
                <a:off x="2535" y="1097"/>
                <a:ext cx="528" cy="72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 anchorCtr="0">
                <a:spAutoFit/>
              </a:bodyPr>
              <a:p>
                <a:r>
                  <a:rPr lang="en-US" altLang="zh-CN" sz="2400" dirty="0">
                    <a:latin typeface="Times New Roman" panose="02020603050405020304" pitchFamily="2" charset="0"/>
                    <a:ea typeface="黑体" panose="02010609060101010101" charset="-122"/>
                    <a:sym typeface="宋体" panose="02010600030101010101" pitchFamily="2" charset="-122"/>
                  </a:rPr>
                  <a:t>4</a:t>
                </a:r>
                <a:endParaRPr lang="en-US" altLang="zh-CN" sz="2400" dirty="0">
                  <a:latin typeface="Times New Roman" panose="02020603050405020304" pitchFamily="2" charset="0"/>
                  <a:ea typeface="黑体" panose="02010609060101010101" charset="-122"/>
                </a:endParaRPr>
              </a:p>
            </p:txBody>
          </p:sp>
        </p:grpSp>
        <p:sp>
          <p:nvSpPr>
            <p:cNvPr id="6172" name="文本框 26"/>
            <p:cNvSpPr txBox="1"/>
            <p:nvPr/>
          </p:nvSpPr>
          <p:spPr>
            <a:xfrm>
              <a:off x="4274" y="0"/>
              <a:ext cx="608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2400" dirty="0">
                  <a:latin typeface="Times New Roman" panose="02020603050405020304" pitchFamily="2" charset="0"/>
                  <a:ea typeface="黑体" panose="02010609060101010101" charset="-122"/>
                </a:rPr>
                <a:t>B</a:t>
              </a:r>
              <a:endParaRPr lang="en-US" altLang="zh-CN" sz="2400" dirty="0">
                <a:latin typeface="Times New Roman" panose="02020603050405020304" pitchFamily="2" charset="0"/>
                <a:ea typeface="黑体" panose="02010609060101010101" charset="-122"/>
              </a:endParaRPr>
            </a:p>
          </p:txBody>
        </p:sp>
        <p:sp>
          <p:nvSpPr>
            <p:cNvPr id="6173" name="文本框 29"/>
            <p:cNvSpPr txBox="1"/>
            <p:nvPr/>
          </p:nvSpPr>
          <p:spPr>
            <a:xfrm>
              <a:off x="817" y="0"/>
              <a:ext cx="635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2400" dirty="0">
                  <a:latin typeface="Times New Roman" panose="02020603050405020304" pitchFamily="2" charset="0"/>
                  <a:ea typeface="黑体" panose="02010609060101010101" charset="-122"/>
                </a:rPr>
                <a:t>A</a:t>
              </a:r>
              <a:endParaRPr lang="en-US" altLang="zh-CN" sz="2400" dirty="0">
                <a:latin typeface="Times New Roman" panose="02020603050405020304" pitchFamily="2" charset="0"/>
                <a:ea typeface="黑体" panose="02010609060101010101" charset="-122"/>
              </a:endParaRPr>
            </a:p>
          </p:txBody>
        </p:sp>
        <p:sp>
          <p:nvSpPr>
            <p:cNvPr id="6174" name="文本框 30"/>
            <p:cNvSpPr txBox="1"/>
            <p:nvPr/>
          </p:nvSpPr>
          <p:spPr>
            <a:xfrm>
              <a:off x="3200" y="2222"/>
              <a:ext cx="608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2400" dirty="0">
                  <a:latin typeface="Times New Roman" panose="02020603050405020304" pitchFamily="2" charset="0"/>
                  <a:ea typeface="黑体" panose="02010609060101010101" charset="-122"/>
                </a:rPr>
                <a:t>C</a:t>
              </a:r>
              <a:endParaRPr lang="en-US" altLang="zh-CN" sz="2400" dirty="0">
                <a:latin typeface="Times New Roman" panose="02020603050405020304" pitchFamily="2" charset="0"/>
                <a:ea typeface="黑体" panose="02010609060101010101" charset="-122"/>
              </a:endParaRPr>
            </a:p>
          </p:txBody>
        </p:sp>
        <p:sp>
          <p:nvSpPr>
            <p:cNvPr id="6175" name="文本框 31"/>
            <p:cNvSpPr txBox="1"/>
            <p:nvPr/>
          </p:nvSpPr>
          <p:spPr>
            <a:xfrm>
              <a:off x="0" y="2303"/>
              <a:ext cx="635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2400" dirty="0">
                  <a:latin typeface="Times New Roman" panose="02020603050405020304" pitchFamily="2" charset="0"/>
                  <a:ea typeface="黑体" panose="02010609060101010101" charset="-122"/>
                </a:rPr>
                <a:t>D</a:t>
              </a:r>
              <a:endParaRPr lang="en-US" altLang="zh-CN" sz="2400" dirty="0">
                <a:latin typeface="Times New Roman" panose="02020603050405020304" pitchFamily="2" charset="0"/>
                <a:ea typeface="黑体" panose="02010609060101010101" charset="-122"/>
              </a:endParaRPr>
            </a:p>
          </p:txBody>
        </p:sp>
      </p:grpSp>
      <p:grpSp>
        <p:nvGrpSpPr>
          <p:cNvPr id="6176" name="组合 37"/>
          <p:cNvGrpSpPr/>
          <p:nvPr/>
        </p:nvGrpSpPr>
        <p:grpSpPr>
          <a:xfrm>
            <a:off x="5156200" y="2727325"/>
            <a:ext cx="5000625" cy="2921635"/>
            <a:chOff x="0" y="0"/>
            <a:chExt cx="6113" cy="4602"/>
          </a:xfrm>
        </p:grpSpPr>
        <p:sp>
          <p:nvSpPr>
            <p:cNvPr id="6177" name="文本框 33"/>
            <p:cNvSpPr txBox="1"/>
            <p:nvPr/>
          </p:nvSpPr>
          <p:spPr>
            <a:xfrm>
              <a:off x="0" y="681"/>
              <a:ext cx="6113" cy="3921"/>
            </a:xfrm>
            <a:prstGeom prst="rect">
              <a:avLst/>
            </a:prstGeom>
            <a:solidFill>
              <a:srgbClr val="D6F5F5"/>
            </a:solidFill>
            <a:ln w="28575" cap="flat" cmpd="sng">
              <a:solidFill>
                <a:srgbClr val="0070C0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wrap="square" anchor="t" anchorCtr="0">
              <a:spAutoFit/>
            </a:bodyPr>
            <a:p>
              <a:pPr>
                <a:lnSpc>
                  <a:spcPct val="130000"/>
                </a:lnSpc>
              </a:pPr>
              <a:r>
                <a:rPr lang="zh-CN" altLang="en-US" sz="2400" dirty="0">
                  <a:latin typeface="Times New Roman" panose="02020603050405020304" pitchFamily="2" charset="0"/>
                  <a:ea typeface="黑体" panose="02010609060101010101" charset="-122"/>
                </a:rPr>
                <a:t>分析：</a:t>
              </a:r>
              <a:r>
                <a:rPr lang="en-US" altLang="zh-CN" sz="2400" dirty="0">
                  <a:latin typeface="Times New Roman" panose="02020603050405020304" pitchFamily="2" charset="0"/>
                  <a:ea typeface="黑体" panose="02010609060101010101" charset="-122"/>
                </a:rPr>
                <a:t>∠1</a:t>
              </a:r>
              <a:r>
                <a:rPr lang="zh-CN" altLang="en-US" sz="2400" dirty="0">
                  <a:latin typeface="Times New Roman" panose="02020603050405020304" pitchFamily="2" charset="0"/>
                  <a:ea typeface="黑体" panose="02010609060101010101" charset="-122"/>
                </a:rPr>
                <a:t>和</a:t>
              </a:r>
              <a:r>
                <a:rPr lang="en-US" altLang="zh-CN" sz="2400" dirty="0">
                  <a:latin typeface="Times New Roman" panose="02020603050405020304" pitchFamily="2" charset="0"/>
                  <a:ea typeface="黑体" panose="02010609060101010101" charset="-122"/>
                </a:rPr>
                <a:t>∠2</a:t>
              </a:r>
              <a:r>
                <a:rPr lang="zh-CN" altLang="en-US" sz="2400" dirty="0">
                  <a:latin typeface="Times New Roman" panose="02020603050405020304" pitchFamily="2" charset="0"/>
                  <a:ea typeface="黑体" panose="02010609060101010101" charset="-122"/>
                </a:rPr>
                <a:t>是</a:t>
              </a:r>
              <a:r>
                <a:rPr lang="en-US" altLang="zh-CN" sz="2400" dirty="0">
                  <a:latin typeface="Times New Roman" panose="02020603050405020304" pitchFamily="2" charset="0"/>
                  <a:ea typeface="黑体" panose="02010609060101010101" charset="-122"/>
                </a:rPr>
                <a:t>AB</a:t>
              </a:r>
              <a:r>
                <a:rPr lang="zh-CN" altLang="en-US" sz="2400" dirty="0">
                  <a:latin typeface="Times New Roman" panose="02020603050405020304" pitchFamily="2" charset="0"/>
                  <a:ea typeface="黑体" panose="02010609060101010101" charset="-122"/>
                </a:rPr>
                <a:t>，</a:t>
              </a:r>
              <a:r>
                <a:rPr lang="en-US" altLang="zh-CN" sz="2400" dirty="0">
                  <a:latin typeface="Times New Roman" panose="02020603050405020304" pitchFamily="2" charset="0"/>
                  <a:ea typeface="黑体" panose="02010609060101010101" charset="-122"/>
                </a:rPr>
                <a:t>CD</a:t>
              </a:r>
              <a:r>
                <a:rPr lang="zh-CN" altLang="en-US" sz="2400" dirty="0">
                  <a:latin typeface="Times New Roman" panose="02020603050405020304" pitchFamily="2" charset="0"/>
                  <a:ea typeface="黑体" panose="02010609060101010101" charset="-122"/>
                </a:rPr>
                <a:t>被</a:t>
              </a:r>
              <a:r>
                <a:rPr lang="en-US" altLang="zh-CN" sz="2400" dirty="0">
                  <a:latin typeface="Times New Roman" panose="02020603050405020304" pitchFamily="2" charset="0"/>
                  <a:ea typeface="黑体" panose="02010609060101010101" charset="-122"/>
                </a:rPr>
                <a:t>BD</a:t>
              </a:r>
              <a:r>
                <a:rPr lang="zh-CN" altLang="en-US" sz="2400" dirty="0">
                  <a:latin typeface="Times New Roman" panose="02020603050405020304" pitchFamily="2" charset="0"/>
                  <a:ea typeface="黑体" panose="02010609060101010101" charset="-122"/>
                </a:rPr>
                <a:t>所截的内错角，由</a:t>
              </a:r>
              <a:r>
                <a:rPr lang="en-US" altLang="zh-CN" sz="2400" dirty="0">
                  <a:latin typeface="Times New Roman" panose="02020603050405020304" pitchFamily="2" charset="0"/>
                  <a:ea typeface="黑体" panose="02010609060101010101" charset="-122"/>
                </a:rPr>
                <a:t>∠1=∠2</a:t>
              </a:r>
              <a:r>
                <a:rPr lang="zh-CN" altLang="en-US" sz="2400" dirty="0">
                  <a:latin typeface="Times New Roman" panose="02020603050405020304" pitchFamily="2" charset="0"/>
                  <a:ea typeface="黑体" panose="02010609060101010101" charset="-122"/>
                </a:rPr>
                <a:t>可得</a:t>
              </a:r>
              <a:r>
                <a:rPr lang="en-US" altLang="zh-CN" sz="2400" i="1" dirty="0">
                  <a:latin typeface="Times New Roman" panose="02020603050405020304" pitchFamily="2" charset="0"/>
                  <a:ea typeface="黑体" panose="02010609060101010101" charset="-122"/>
                </a:rPr>
                <a:t>AB∥CD</a:t>
              </a:r>
              <a:r>
                <a:rPr lang="en-US" altLang="zh-CN" sz="2400" dirty="0">
                  <a:latin typeface="Times New Roman" panose="02020603050405020304" pitchFamily="2" charset="0"/>
                  <a:ea typeface="黑体" panose="02010609060101010101" charset="-122"/>
                </a:rPr>
                <a:t>.∠3</a:t>
              </a:r>
              <a:r>
                <a:rPr lang="zh-CN" altLang="en-US" sz="2400" dirty="0">
                  <a:latin typeface="Times New Roman" panose="02020603050405020304" pitchFamily="2" charset="0"/>
                  <a:ea typeface="黑体" panose="02010609060101010101" charset="-122"/>
                </a:rPr>
                <a:t>和</a:t>
              </a:r>
              <a:r>
                <a:rPr lang="en-US" altLang="zh-CN" sz="2400" dirty="0">
                  <a:latin typeface="Times New Roman" panose="02020603050405020304" pitchFamily="2" charset="0"/>
                  <a:ea typeface="黑体" panose="02010609060101010101" charset="-122"/>
                </a:rPr>
                <a:t>∠4</a:t>
              </a:r>
              <a:r>
                <a:rPr lang="zh-CN" altLang="en-US" sz="2400" dirty="0">
                  <a:latin typeface="Times New Roman" panose="02020603050405020304" pitchFamily="2" charset="0"/>
                  <a:ea typeface="黑体" panose="02010609060101010101" charset="-122"/>
                </a:rPr>
                <a:t>是</a:t>
              </a:r>
              <a:r>
                <a:rPr lang="en-US" altLang="zh-CN" sz="2400" dirty="0">
                  <a:latin typeface="Times New Roman" panose="02020603050405020304" pitchFamily="2" charset="0"/>
                  <a:ea typeface="黑体" panose="02010609060101010101" charset="-122"/>
                </a:rPr>
                <a:t>AB</a:t>
              </a:r>
              <a:r>
                <a:rPr lang="zh-CN" altLang="en-US" sz="2400" dirty="0">
                  <a:latin typeface="Times New Roman" panose="02020603050405020304" pitchFamily="2" charset="0"/>
                  <a:ea typeface="黑体" panose="02010609060101010101" charset="-122"/>
                </a:rPr>
                <a:t>，</a:t>
              </a:r>
              <a:r>
                <a:rPr lang="en-US" altLang="zh-CN" sz="2400" dirty="0">
                  <a:latin typeface="Times New Roman" panose="02020603050405020304" pitchFamily="2" charset="0"/>
                  <a:ea typeface="黑体" panose="02010609060101010101" charset="-122"/>
                </a:rPr>
                <a:t>CD</a:t>
              </a:r>
              <a:r>
                <a:rPr lang="zh-CN" altLang="en-US" sz="2400" dirty="0">
                  <a:latin typeface="Times New Roman" panose="02020603050405020304" pitchFamily="2" charset="0"/>
                  <a:ea typeface="黑体" panose="02010609060101010101" charset="-122"/>
                </a:rPr>
                <a:t>被</a:t>
              </a:r>
              <a:r>
                <a:rPr lang="en-US" altLang="zh-CN" sz="2400" dirty="0">
                  <a:latin typeface="Times New Roman" panose="02020603050405020304" pitchFamily="2" charset="0"/>
                  <a:ea typeface="黑体" panose="02010609060101010101" charset="-122"/>
                </a:rPr>
                <a:t>AC</a:t>
              </a:r>
              <a:r>
                <a:rPr lang="zh-CN" altLang="en-US" sz="2400" dirty="0">
                  <a:latin typeface="Times New Roman" panose="02020603050405020304" pitchFamily="2" charset="0"/>
                  <a:ea typeface="黑体" panose="02010609060101010101" charset="-122"/>
                </a:rPr>
                <a:t>所截的内错角，由</a:t>
              </a:r>
              <a:r>
                <a:rPr lang="en-US" altLang="zh-CN" sz="2400" i="1" dirty="0">
                  <a:latin typeface="Times New Roman" panose="02020603050405020304" pitchFamily="2" charset="0"/>
                  <a:ea typeface="黑体" panose="02010609060101010101" charset="-122"/>
                </a:rPr>
                <a:t>AB∥CD</a:t>
              </a:r>
              <a:r>
                <a:rPr lang="zh-CN" altLang="en-US" sz="2400" dirty="0">
                  <a:latin typeface="Times New Roman" panose="02020603050405020304" pitchFamily="2" charset="0"/>
                  <a:ea typeface="黑体" panose="02010609060101010101" charset="-122"/>
                </a:rPr>
                <a:t>，可得</a:t>
              </a:r>
              <a:r>
                <a:rPr lang="en-US" altLang="zh-CN" sz="2400" dirty="0">
                  <a:latin typeface="Times New Roman" panose="02020603050405020304" pitchFamily="2" charset="0"/>
                  <a:ea typeface="黑体" panose="02010609060101010101" charset="-122"/>
                </a:rPr>
                <a:t>∠3=∠4.</a:t>
              </a:r>
              <a:endParaRPr lang="zh-CN" altLang="en-US" sz="2400" dirty="0">
                <a:latin typeface="Times New Roman" panose="02020603050405020304" pitchFamily="2" charset="0"/>
                <a:ea typeface="黑体" panose="02010609060101010101" charset="-122"/>
              </a:endParaRPr>
            </a:p>
          </p:txBody>
        </p:sp>
        <p:cxnSp>
          <p:nvCxnSpPr>
            <p:cNvPr id="6178" name="直接连接符 35"/>
            <p:cNvCxnSpPr/>
            <p:nvPr/>
          </p:nvCxnSpPr>
          <p:spPr>
            <a:xfrm flipH="1">
              <a:off x="2404" y="89"/>
              <a:ext cx="519" cy="597"/>
            </a:xfrm>
            <a:prstGeom prst="line">
              <a:avLst/>
            </a:prstGeom>
            <a:ln w="28575" cap="flat" cmpd="sng">
              <a:solidFill>
                <a:srgbClr val="660066"/>
              </a:solidFill>
              <a:prstDash val="solid"/>
              <a:bevel/>
              <a:headEnd type="none" w="med" len="med"/>
              <a:tailEnd type="none" w="med" len="med"/>
            </a:ln>
          </p:spPr>
        </p:cxnSp>
        <p:cxnSp>
          <p:nvCxnSpPr>
            <p:cNvPr id="6179" name="直接连接符 36"/>
            <p:cNvCxnSpPr/>
            <p:nvPr/>
          </p:nvCxnSpPr>
          <p:spPr>
            <a:xfrm>
              <a:off x="2943" y="75"/>
              <a:ext cx="535" cy="597"/>
            </a:xfrm>
            <a:prstGeom prst="line">
              <a:avLst/>
            </a:prstGeom>
            <a:ln w="28575" cap="flat" cmpd="sng">
              <a:solidFill>
                <a:srgbClr val="660066"/>
              </a:solidFill>
              <a:prstDash val="solid"/>
              <a:bevel/>
              <a:headEnd type="none" w="med" len="med"/>
              <a:tailEnd type="none" w="med" len="med"/>
            </a:ln>
          </p:spPr>
        </p:cxnSp>
        <p:sp>
          <p:nvSpPr>
            <p:cNvPr id="6180" name="椭圆 34"/>
            <p:cNvSpPr/>
            <p:nvPr/>
          </p:nvSpPr>
          <p:spPr>
            <a:xfrm>
              <a:off x="2863" y="0"/>
              <a:ext cx="120" cy="150"/>
            </a:xfrm>
            <a:prstGeom prst="ellipse">
              <a:avLst/>
            </a:prstGeom>
            <a:solidFill>
              <a:srgbClr val="FF0000"/>
            </a:solidFill>
            <a:ln w="9525" cap="flat" cmpd="sng">
              <a:solidFill>
                <a:srgbClr val="FF0000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wrap="square" anchor="t" anchorCtr="0"/>
            <a:p>
              <a:pPr defTabSz="914400">
                <a:lnSpc>
                  <a:spcPct val="130000"/>
                </a:lnSpc>
              </a:pPr>
              <a:endParaRPr lang="zh-CN" altLang="en-US" sz="24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20485" name="组合 1"/>
          <p:cNvGrpSpPr/>
          <p:nvPr/>
        </p:nvGrpSpPr>
        <p:grpSpPr>
          <a:xfrm>
            <a:off x="1566863" y="82550"/>
            <a:ext cx="1792287" cy="491490"/>
            <a:chOff x="3590568" y="400194"/>
            <a:chExt cx="5213316" cy="1045416"/>
          </a:xfrm>
        </p:grpSpPr>
        <p:grpSp>
          <p:nvGrpSpPr>
            <p:cNvPr id="20486" name="组合 21"/>
            <p:cNvGrpSpPr/>
            <p:nvPr/>
          </p:nvGrpSpPr>
          <p:grpSpPr>
            <a:xfrm>
              <a:off x="3590568" y="400194"/>
              <a:ext cx="5213316" cy="1031890"/>
              <a:chOff x="7038412" y="5298115"/>
              <a:chExt cx="3099874" cy="517828"/>
            </a:xfrm>
          </p:grpSpPr>
          <p:grpSp>
            <p:nvGrpSpPr>
              <p:cNvPr id="3" name="组合 2"/>
              <p:cNvGrpSpPr/>
              <p:nvPr/>
            </p:nvGrpSpPr>
            <p:grpSpPr>
              <a:xfrm>
                <a:off x="7038412" y="5298115"/>
                <a:ext cx="3099874" cy="517828"/>
                <a:chOff x="5718131" y="5650928"/>
                <a:chExt cx="4596458" cy="767829"/>
              </a:xfrm>
            </p:grpSpPr>
            <p:sp>
              <p:nvSpPr>
                <p:cNvPr id="4" name="圆角矩形 3"/>
                <p:cNvSpPr/>
                <p:nvPr/>
              </p:nvSpPr>
              <p:spPr>
                <a:xfrm>
                  <a:off x="5718131" y="5650928"/>
                  <a:ext cx="4596458" cy="76782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3F3F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 fontAlgn="auto"/>
                  <a:endParaRPr lang="zh-CN" altLang="en-US" sz="1350" strike="noStrike" noProof="1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7" name="圆角矩形 6"/>
                <p:cNvSpPr/>
                <p:nvPr/>
              </p:nvSpPr>
              <p:spPr>
                <a:xfrm>
                  <a:off x="5829672" y="5747159"/>
                  <a:ext cx="4373372" cy="57536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1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 fontAlgn="auto"/>
                  <a:endParaRPr lang="zh-CN" altLang="en-US" sz="1350" strike="noStrike" noProof="1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</p:grpSp>
          <p:sp>
            <p:nvSpPr>
              <p:cNvPr id="8" name="TextBox 19"/>
              <p:cNvSpPr txBox="1"/>
              <p:nvPr/>
            </p:nvSpPr>
            <p:spPr>
              <a:xfrm>
                <a:off x="7752953" y="5433395"/>
                <a:ext cx="278798" cy="2697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fontAlgn="auto"/>
                <a:endParaRPr lang="zh-CN" altLang="en-US" sz="1050" noProof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20489" name="矩形 22"/>
            <p:cNvSpPr/>
            <p:nvPr/>
          </p:nvSpPr>
          <p:spPr>
            <a:xfrm>
              <a:off x="3969416" y="400194"/>
              <a:ext cx="4455620" cy="10454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zh-CN" altLang="en-US" sz="2600" dirty="0">
                  <a:solidFill>
                    <a:schemeClr val="bg1"/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讲授新课</a:t>
              </a:r>
              <a:endParaRPr lang="zh-CN" altLang="en-US" sz="2600" dirty="0">
                <a:solidFill>
                  <a:schemeClr val="bg1"/>
                </a:solidFill>
                <a:latin typeface="造字工房悦黑（非商用）常规体" pitchFamily="2" charset="-122"/>
                <a:ea typeface="造字工房悦黑（非商用）常规体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615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1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61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6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5" grpId="0"/>
      <p:bldP spid="614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7170" name="Text Box 2"/>
          <p:cNvSpPr txBox="1"/>
          <p:nvPr/>
        </p:nvSpPr>
        <p:spPr>
          <a:xfrm>
            <a:off x="1760538" y="923925"/>
            <a:ext cx="8669337" cy="2330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rgbClr val="228B8B"/>
                </a:solidFill>
                <a:latin typeface="Times New Roman" panose="02020603050405020304" pitchFamily="2" charset="0"/>
                <a:ea typeface="黑体" panose="02010609060101010101" charset="-122"/>
              </a:rPr>
              <a:t>例</a:t>
            </a:r>
            <a:r>
              <a:rPr lang="en-US" altLang="zh-CN" sz="2800" dirty="0">
                <a:solidFill>
                  <a:srgbClr val="228B8B"/>
                </a:solidFill>
                <a:latin typeface="Times New Roman" panose="02020603050405020304" pitchFamily="2" charset="0"/>
                <a:ea typeface="黑体" panose="02010609060101010101" charset="-122"/>
              </a:rPr>
              <a:t>2</a:t>
            </a:r>
            <a:r>
              <a:rPr lang="zh-CN" altLang="en-US" sz="2800" dirty="0">
                <a:solidFill>
                  <a:srgbClr val="228B8B"/>
                </a:solidFill>
                <a:latin typeface="Times New Roman" panose="02020603050405020304" pitchFamily="2" charset="0"/>
                <a:ea typeface="黑体" panose="02010609060101010101" charset="-122"/>
              </a:rPr>
              <a:t>：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如图，三角形ABC中，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D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是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AB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上一点，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E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是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AC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上一点，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  <a:sym typeface="Arial" panose="020B0604020202020204" pitchFamily="34" charset="0"/>
              </a:rPr>
              <a:t>∠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  <a:sym typeface="Arial" panose="020B0604020202020204" pitchFamily="34" charset="0"/>
              </a:rPr>
              <a:t>ADE=60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  <a:sym typeface="Arial" panose="020B0604020202020204" pitchFamily="34" charset="0"/>
              </a:rPr>
              <a:t>°，∠B = 60°，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∠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AED=40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°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.</a:t>
            </a:r>
            <a:r>
              <a:rPr lang="zh-CN" altLang="en-US" sz="2800" baseline="30000" dirty="0">
                <a:latin typeface="Times New Roman" panose="02020603050405020304" pitchFamily="2" charset="0"/>
                <a:ea typeface="黑体" panose="02010609060101010101" charset="-122"/>
                <a:sym typeface="Arial" panose="020B0604020202020204" pitchFamily="34" charset="0"/>
              </a:rPr>
              <a:t>    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（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1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）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DE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和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BC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平行吗？为什么？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（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2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）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∠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C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是多少度？为什么？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7171" name="Text Box 9"/>
          <p:cNvSpPr txBox="1"/>
          <p:nvPr/>
        </p:nvSpPr>
        <p:spPr>
          <a:xfrm>
            <a:off x="9991725" y="3844925"/>
            <a:ext cx="42037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C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7172" name="Text Box 11"/>
          <p:cNvSpPr txBox="1"/>
          <p:nvPr/>
        </p:nvSpPr>
        <p:spPr>
          <a:xfrm>
            <a:off x="1868488" y="3368675"/>
            <a:ext cx="7762875" cy="28898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解:（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1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） 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DE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∥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BC.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理由如下：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       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Arial" panose="020B0604020202020204" pitchFamily="34" charset="0"/>
              </a:rPr>
              <a:t>∵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∠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ADE=60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°，∠B = 60°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       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Arial" panose="020B0604020202020204" pitchFamily="34" charset="0"/>
              </a:rPr>
              <a:t>∴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 ∠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ADE=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∠B 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        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Arial" panose="020B0604020202020204" pitchFamily="34" charset="0"/>
              </a:rPr>
              <a:t>∴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 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Arial" panose="020B0604020202020204" pitchFamily="34" charset="0"/>
              </a:rPr>
              <a:t>DE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Arial" panose="020B0604020202020204" pitchFamily="34" charset="0"/>
              </a:rPr>
              <a:t>∥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Arial" panose="020B0604020202020204" pitchFamily="34" charset="0"/>
              </a:rPr>
              <a:t>BC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  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      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(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Arial" panose="020B0604020202020204" pitchFamily="34" charset="0"/>
              </a:rPr>
              <a:t>同位角相等，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两直线平行 ).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Arial" panose="020B0604020202020204" pitchFamily="34" charset="0"/>
              </a:rPr>
              <a:t>                                                                                        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  <p:grpSp>
        <p:nvGrpSpPr>
          <p:cNvPr id="7173" name="组合 2"/>
          <p:cNvGrpSpPr/>
          <p:nvPr/>
        </p:nvGrpSpPr>
        <p:grpSpPr>
          <a:xfrm>
            <a:off x="7759700" y="2058988"/>
            <a:ext cx="2272989" cy="2466975"/>
            <a:chOff x="0" y="0"/>
            <a:chExt cx="3579" cy="3884"/>
          </a:xfrm>
        </p:grpSpPr>
        <p:sp>
          <p:nvSpPr>
            <p:cNvPr id="7174" name="Line 3"/>
            <p:cNvSpPr/>
            <p:nvPr/>
          </p:nvSpPr>
          <p:spPr>
            <a:xfrm rot="18000000">
              <a:off x="-132" y="1748"/>
              <a:ext cx="2996" cy="416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 anchorCtr="0"/>
            <a:p>
              <a:pPr algn="ctr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175" name="Line 4"/>
            <p:cNvSpPr/>
            <p:nvPr/>
          </p:nvSpPr>
          <p:spPr>
            <a:xfrm>
              <a:off x="454" y="3176"/>
              <a:ext cx="2987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 anchorCtr="0"/>
            <a:p>
              <a:pPr algn="ctr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176" name="Text Box 7"/>
            <p:cNvSpPr txBox="1"/>
            <p:nvPr/>
          </p:nvSpPr>
          <p:spPr>
            <a:xfrm>
              <a:off x="2155" y="0"/>
              <a:ext cx="692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zh-CN" altLang="en-US" sz="2800" dirty="0">
                  <a:latin typeface="Times New Roman" panose="02020603050405020304" pitchFamily="2" charset="0"/>
                  <a:ea typeface="黑体" panose="02010609060101010101" charset="-122"/>
                </a:rPr>
                <a:t>A</a:t>
              </a:r>
              <a:endParaRPr lang="zh-CN" altLang="en-US" sz="2800" dirty="0">
                <a:latin typeface="Times New Roman" panose="02020603050405020304" pitchFamily="2" charset="0"/>
                <a:ea typeface="黑体" panose="02010609060101010101" charset="-122"/>
              </a:endParaRPr>
            </a:p>
          </p:txBody>
        </p:sp>
        <p:sp>
          <p:nvSpPr>
            <p:cNvPr id="7177" name="Text Box 8"/>
            <p:cNvSpPr txBox="1"/>
            <p:nvPr/>
          </p:nvSpPr>
          <p:spPr>
            <a:xfrm>
              <a:off x="0" y="3062"/>
              <a:ext cx="662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zh-CN" altLang="en-US" sz="2800" dirty="0">
                  <a:latin typeface="Times New Roman" panose="02020603050405020304" pitchFamily="2" charset="0"/>
                  <a:ea typeface="黑体" panose="02010609060101010101" charset="-122"/>
                </a:rPr>
                <a:t>B</a:t>
              </a:r>
              <a:endParaRPr lang="zh-CN" altLang="en-US" sz="2800" dirty="0">
                <a:latin typeface="Times New Roman" panose="02020603050405020304" pitchFamily="2" charset="0"/>
                <a:ea typeface="黑体" panose="02010609060101010101" charset="-122"/>
              </a:endParaRPr>
            </a:p>
          </p:txBody>
        </p:sp>
        <p:sp>
          <p:nvSpPr>
            <p:cNvPr id="7178" name="Text Box 10"/>
            <p:cNvSpPr txBox="1"/>
            <p:nvPr/>
          </p:nvSpPr>
          <p:spPr>
            <a:xfrm>
              <a:off x="568" y="1361"/>
              <a:ext cx="692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zh-CN" altLang="en-US" sz="2800" dirty="0">
                  <a:latin typeface="Times New Roman" panose="02020603050405020304" pitchFamily="2" charset="0"/>
                  <a:ea typeface="黑体" panose="02010609060101010101" charset="-122"/>
                </a:rPr>
                <a:t>D</a:t>
              </a:r>
              <a:endParaRPr lang="zh-CN" altLang="en-US" sz="2800" dirty="0">
                <a:latin typeface="Times New Roman" panose="02020603050405020304" pitchFamily="2" charset="0"/>
                <a:ea typeface="黑体" panose="02010609060101010101" charset="-122"/>
              </a:endParaRPr>
            </a:p>
          </p:txBody>
        </p:sp>
        <p:sp>
          <p:nvSpPr>
            <p:cNvPr id="7179" name="Line 3"/>
            <p:cNvSpPr/>
            <p:nvPr/>
          </p:nvSpPr>
          <p:spPr>
            <a:xfrm rot="14700000">
              <a:off x="1486" y="1961"/>
              <a:ext cx="2674" cy="15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 anchorCtr="0"/>
            <a:p>
              <a:pPr algn="ctr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180" name="Line 4"/>
            <p:cNvSpPr/>
            <p:nvPr/>
          </p:nvSpPr>
          <p:spPr>
            <a:xfrm rot="20340000">
              <a:off x="1414" y="1735"/>
              <a:ext cx="1396" cy="552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 anchorCtr="0"/>
            <a:p>
              <a:pPr algn="ctr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181" name="Text Box 10"/>
            <p:cNvSpPr txBox="1"/>
            <p:nvPr/>
          </p:nvSpPr>
          <p:spPr>
            <a:xfrm>
              <a:off x="2949" y="1474"/>
              <a:ext cx="630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2800" dirty="0">
                  <a:latin typeface="Times New Roman" panose="02020603050405020304" pitchFamily="2" charset="0"/>
                  <a:ea typeface="黑体" panose="02010609060101010101" charset="-122"/>
                </a:rPr>
                <a:t>E</a:t>
              </a:r>
              <a:endParaRPr lang="en-US" altLang="zh-CN" sz="2800" dirty="0">
                <a:latin typeface="Times New Roman" panose="02020603050405020304" pitchFamily="2" charset="0"/>
                <a:ea typeface="黑体" panose="02010609060101010101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72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>
                                            <p:txEl>
                                              <p:charRg st="19" end="4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172">
                                            <p:txEl>
                                              <p:charRg st="19" end="4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>
                                            <p:txEl>
                                              <p:charRg st="47" end="6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172">
                                            <p:txEl>
                                              <p:charRg st="47" end="6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>
                                            <p:txEl>
                                              <p:charRg st="66" end="8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172">
                                            <p:txEl>
                                              <p:charRg st="66" end="8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>
                                            <p:txEl>
                                              <p:charRg st="86" end="19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172">
                                            <p:txEl>
                                              <p:charRg st="86" end="19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8194" name="Text Box 2"/>
          <p:cNvSpPr txBox="1"/>
          <p:nvPr/>
        </p:nvSpPr>
        <p:spPr>
          <a:xfrm>
            <a:off x="1847850" y="549275"/>
            <a:ext cx="8669338" cy="177038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30000"/>
              </a:lnSpc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如图，三角形ABC中，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D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是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AB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上一点，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E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是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AC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上一点，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  <a:sym typeface="Arial" panose="020B0604020202020204" pitchFamily="34" charset="0"/>
              </a:rPr>
              <a:t>∠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  <a:sym typeface="Arial" panose="020B0604020202020204" pitchFamily="34" charset="0"/>
              </a:rPr>
              <a:t>ADE=60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  <a:sym typeface="Arial" panose="020B0604020202020204" pitchFamily="34" charset="0"/>
              </a:rPr>
              <a:t>°，∠B = 60°，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∠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AED=40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°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.</a:t>
            </a:r>
            <a:r>
              <a:rPr lang="zh-CN" altLang="en-US" sz="2800" baseline="30000" dirty="0">
                <a:latin typeface="Times New Roman" panose="02020603050405020304" pitchFamily="2" charset="0"/>
                <a:ea typeface="黑体" panose="02010609060101010101" charset="-122"/>
                <a:sym typeface="Arial" panose="020B0604020202020204" pitchFamily="34" charset="0"/>
              </a:rPr>
              <a:t>    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（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2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）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∠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C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是多少度？为什么？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8195" name="Text Box 9"/>
          <p:cNvSpPr txBox="1"/>
          <p:nvPr/>
        </p:nvSpPr>
        <p:spPr>
          <a:xfrm>
            <a:off x="9983788" y="3860800"/>
            <a:ext cx="42037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C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8196" name="动作按钮: 后退或前一项 22541"/>
          <p:cNvSpPr/>
          <p:nvPr/>
        </p:nvSpPr>
        <p:spPr>
          <a:xfrm rot="5340000">
            <a:off x="9840913" y="5957888"/>
            <a:ext cx="1022350" cy="431800"/>
          </a:xfrm>
          <a:prstGeom prst="actionButtonBackPrevious">
            <a:avLst/>
          </a:prstGeom>
          <a:solidFill>
            <a:schemeClr val="accent1"/>
          </a:solidFill>
          <a:ln w="9525">
            <a:noFill/>
          </a:ln>
        </p:spPr>
        <p:txBody>
          <a:bodyPr anchor="t" anchorCtr="0"/>
          <a:p>
            <a:endParaRPr lang="zh-CN" altLang="en-US" sz="28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grpSp>
        <p:nvGrpSpPr>
          <p:cNvPr id="8197" name="组合 2"/>
          <p:cNvGrpSpPr/>
          <p:nvPr/>
        </p:nvGrpSpPr>
        <p:grpSpPr>
          <a:xfrm>
            <a:off x="7751763" y="1916113"/>
            <a:ext cx="2272988" cy="2466975"/>
            <a:chOff x="0" y="0"/>
            <a:chExt cx="3579" cy="3884"/>
          </a:xfrm>
        </p:grpSpPr>
        <p:sp>
          <p:nvSpPr>
            <p:cNvPr id="8198" name="Line 3"/>
            <p:cNvSpPr/>
            <p:nvPr/>
          </p:nvSpPr>
          <p:spPr>
            <a:xfrm rot="18000000">
              <a:off x="-132" y="1748"/>
              <a:ext cx="2996" cy="416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 anchorCtr="0"/>
            <a:p>
              <a:pPr algn="ctr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199" name="Line 4"/>
            <p:cNvSpPr/>
            <p:nvPr/>
          </p:nvSpPr>
          <p:spPr>
            <a:xfrm>
              <a:off x="454" y="3176"/>
              <a:ext cx="2987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 anchorCtr="0"/>
            <a:p>
              <a:pPr algn="ctr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200" name="Text Box 7"/>
            <p:cNvSpPr txBox="1"/>
            <p:nvPr/>
          </p:nvSpPr>
          <p:spPr>
            <a:xfrm>
              <a:off x="2155" y="0"/>
              <a:ext cx="692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zh-CN" altLang="en-US" sz="2800" dirty="0">
                  <a:latin typeface="Times New Roman" panose="02020603050405020304" pitchFamily="2" charset="0"/>
                  <a:ea typeface="黑体" panose="02010609060101010101" charset="-122"/>
                </a:rPr>
                <a:t>A</a:t>
              </a:r>
              <a:endParaRPr lang="zh-CN" altLang="en-US" sz="2800" dirty="0">
                <a:latin typeface="Times New Roman" panose="02020603050405020304" pitchFamily="2" charset="0"/>
                <a:ea typeface="黑体" panose="02010609060101010101" charset="-122"/>
              </a:endParaRPr>
            </a:p>
          </p:txBody>
        </p:sp>
        <p:sp>
          <p:nvSpPr>
            <p:cNvPr id="8201" name="Text Box 8"/>
            <p:cNvSpPr txBox="1"/>
            <p:nvPr/>
          </p:nvSpPr>
          <p:spPr>
            <a:xfrm>
              <a:off x="0" y="3062"/>
              <a:ext cx="662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zh-CN" altLang="en-US" sz="2800" dirty="0">
                  <a:latin typeface="Times New Roman" panose="02020603050405020304" pitchFamily="2" charset="0"/>
                  <a:ea typeface="黑体" panose="02010609060101010101" charset="-122"/>
                </a:rPr>
                <a:t>B</a:t>
              </a:r>
              <a:endParaRPr lang="zh-CN" altLang="en-US" sz="2800" dirty="0">
                <a:latin typeface="Times New Roman" panose="02020603050405020304" pitchFamily="2" charset="0"/>
                <a:ea typeface="黑体" panose="02010609060101010101" charset="-122"/>
              </a:endParaRPr>
            </a:p>
          </p:txBody>
        </p:sp>
        <p:sp>
          <p:nvSpPr>
            <p:cNvPr id="8202" name="Text Box 10"/>
            <p:cNvSpPr txBox="1"/>
            <p:nvPr/>
          </p:nvSpPr>
          <p:spPr>
            <a:xfrm>
              <a:off x="568" y="1361"/>
              <a:ext cx="692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zh-CN" altLang="en-US" sz="2800" dirty="0">
                  <a:latin typeface="Times New Roman" panose="02020603050405020304" pitchFamily="2" charset="0"/>
                  <a:ea typeface="黑体" panose="02010609060101010101" charset="-122"/>
                </a:rPr>
                <a:t>D</a:t>
              </a:r>
              <a:endParaRPr lang="zh-CN" altLang="en-US" sz="2800" dirty="0">
                <a:latin typeface="Times New Roman" panose="02020603050405020304" pitchFamily="2" charset="0"/>
                <a:ea typeface="黑体" panose="02010609060101010101" charset="-122"/>
              </a:endParaRPr>
            </a:p>
          </p:txBody>
        </p:sp>
        <p:sp>
          <p:nvSpPr>
            <p:cNvPr id="8203" name="Line 3"/>
            <p:cNvSpPr/>
            <p:nvPr/>
          </p:nvSpPr>
          <p:spPr>
            <a:xfrm rot="14700000">
              <a:off x="1486" y="1961"/>
              <a:ext cx="2674" cy="15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 anchorCtr="0"/>
            <a:p>
              <a:pPr algn="ctr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204" name="Line 4"/>
            <p:cNvSpPr/>
            <p:nvPr/>
          </p:nvSpPr>
          <p:spPr>
            <a:xfrm rot="20340000">
              <a:off x="1414" y="1735"/>
              <a:ext cx="1396" cy="552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 anchorCtr="0"/>
            <a:p>
              <a:pPr algn="ctr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205" name="Text Box 10"/>
            <p:cNvSpPr txBox="1"/>
            <p:nvPr/>
          </p:nvSpPr>
          <p:spPr>
            <a:xfrm>
              <a:off x="2949" y="1474"/>
              <a:ext cx="630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2800" dirty="0">
                  <a:latin typeface="Times New Roman" panose="02020603050405020304" pitchFamily="2" charset="0"/>
                  <a:ea typeface="黑体" panose="02010609060101010101" charset="-122"/>
                </a:rPr>
                <a:t>E</a:t>
              </a:r>
              <a:endParaRPr lang="en-US" altLang="zh-CN" sz="2800" dirty="0">
                <a:latin typeface="Times New Roman" panose="02020603050405020304" pitchFamily="2" charset="0"/>
                <a:ea typeface="黑体" panose="02010609060101010101" charset="-122"/>
              </a:endParaRPr>
            </a:p>
          </p:txBody>
        </p:sp>
      </p:grpSp>
      <p:sp>
        <p:nvSpPr>
          <p:cNvPr id="8206" name="文本框 4"/>
          <p:cNvSpPr txBox="1"/>
          <p:nvPr/>
        </p:nvSpPr>
        <p:spPr>
          <a:xfrm>
            <a:off x="1792288" y="2487613"/>
            <a:ext cx="8413750" cy="34499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解：∠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C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 =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40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°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.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理由如下：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         由（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1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）得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DE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∥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BC,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        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∴ ∠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C=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∠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AED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 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          (两直线平行，同位角相等）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      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又∵∠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AED=40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°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        ∴ ∠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C=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∠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AED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=40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°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.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  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6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206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6">
                                            <p:txEl>
                                              <p:charRg st="16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206">
                                            <p:txEl>
                                              <p:charRg st="16" end="3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6">
                                            <p:txEl>
                                              <p:charRg st="37" end="5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206">
                                            <p:txEl>
                                              <p:charRg st="37" end="5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6">
                                            <p:txEl>
                                              <p:charRg st="57" end="8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206">
                                            <p:txEl>
                                              <p:charRg st="57" end="8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6">
                                            <p:txEl>
                                              <p:charRg st="81" end="9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206">
                                            <p:txEl>
                                              <p:charRg st="81" end="9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6">
                                            <p:txEl>
                                              <p:charRg st="99" end="1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206">
                                            <p:txEl>
                                              <p:charRg st="99" end="12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自定义 42-绿色清新">
      <a:dk1>
        <a:sysClr val="windowText" lastClr="000000"/>
      </a:dk1>
      <a:lt1>
        <a:sysClr val="window" lastClr="FFFFFF"/>
      </a:lt1>
      <a:dk2>
        <a:srgbClr val="212745"/>
      </a:dk2>
      <a:lt2>
        <a:srgbClr val="7F7F7F"/>
      </a:lt2>
      <a:accent1>
        <a:srgbClr val="138A40"/>
      </a:accent1>
      <a:accent2>
        <a:srgbClr val="138A40"/>
      </a:accent2>
      <a:accent3>
        <a:srgbClr val="138A40"/>
      </a:accent3>
      <a:accent4>
        <a:srgbClr val="138A40"/>
      </a:accent4>
      <a:accent5>
        <a:srgbClr val="138A40"/>
      </a:accent5>
      <a:accent6>
        <a:srgbClr val="138A40"/>
      </a:accent6>
      <a:hlink>
        <a:srgbClr val="56C7AA"/>
      </a:hlink>
      <a:folHlink>
        <a:srgbClr val="59A8D1"/>
      </a:folHlink>
    </a:clrScheme>
    <a:fontScheme name="自定义 6">
      <a:majorFont>
        <a:latin typeface="Arial"/>
        <a:ea typeface="微软雅黑 Light"/>
        <a:cs typeface=""/>
      </a:majorFont>
      <a:minorFont>
        <a:latin typeface="Arial"/>
        <a:ea typeface="微软雅黑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6CBE6"/>
      </a:accent5>
      <a:accent6>
        <a:srgbClr val="D4702B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4578</Words>
  <Application>WPS 演示</Application>
  <PresentationFormat>全屏显示(4:3)</PresentationFormat>
  <Paragraphs>909</Paragraphs>
  <Slides>37</Slides>
  <Notes>2</Notes>
  <HiddenSlides>0</HiddenSlides>
  <MMClips>0</MMClips>
  <ScaleCrop>false</ScaleCrop>
  <HeadingPairs>
    <vt:vector size="8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55" baseType="lpstr">
      <vt:lpstr>Arial</vt:lpstr>
      <vt:lpstr>宋体</vt:lpstr>
      <vt:lpstr>Wingdings</vt:lpstr>
      <vt:lpstr>微软雅黑 Light</vt:lpstr>
      <vt:lpstr>华文行楷</vt:lpstr>
      <vt:lpstr>微软雅黑</vt:lpstr>
      <vt:lpstr>Times New Roman</vt:lpstr>
      <vt:lpstr>黑体</vt:lpstr>
      <vt:lpstr>方正黑体_GBK</vt:lpstr>
      <vt:lpstr>造字工房悦黑（非商用）常规体</vt:lpstr>
      <vt:lpstr>华文宋体</vt:lpstr>
      <vt:lpstr>Arial Unicode MS</vt:lpstr>
      <vt:lpstr>Symbol</vt:lpstr>
      <vt:lpstr>楷体_GB2312</vt:lpstr>
      <vt:lpstr>SimSun-ExtB</vt:lpstr>
      <vt:lpstr>方正舒体</vt:lpstr>
      <vt:lpstr>Office 主题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已知：AB∥CD，∠1 = ∠2.试说明:BE∥CF.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慢慢来</cp:lastModifiedBy>
  <cp:revision>525</cp:revision>
  <dcterms:created xsi:type="dcterms:W3CDTF">2015-07-09T08:14:00Z</dcterms:created>
  <dcterms:modified xsi:type="dcterms:W3CDTF">2025-02-07T01:17:49Z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KSOSaveFontToCloudKey">
    <vt:lpwstr>540294701_embed</vt:lpwstr>
  </property>
  <property fmtid="{D5CDD505-2E9C-101B-9397-08002B2CF9AE}" pid="4" name="ICV">
    <vt:lpwstr>E412CEE1FB1C46BCBE717EDF62F73B86</vt:lpwstr>
  </property>
</Properties>
</file>