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378" r:id="rId4"/>
    <p:sldId id="379" r:id="rId6"/>
    <p:sldId id="316" r:id="rId7"/>
    <p:sldId id="315" r:id="rId8"/>
    <p:sldId id="318" r:id="rId9"/>
    <p:sldId id="323" r:id="rId10"/>
    <p:sldId id="319" r:id="rId11"/>
    <p:sldId id="320" r:id="rId12"/>
    <p:sldId id="322" r:id="rId13"/>
    <p:sldId id="324" r:id="rId14"/>
    <p:sldId id="325" r:id="rId15"/>
    <p:sldId id="326" r:id="rId16"/>
    <p:sldId id="340" r:id="rId17"/>
    <p:sldId id="341" r:id="rId18"/>
    <p:sldId id="328" r:id="rId19"/>
    <p:sldId id="329" r:id="rId20"/>
    <p:sldId id="332" r:id="rId21"/>
    <p:sldId id="333" r:id="rId22"/>
    <p:sldId id="334" r:id="rId23"/>
    <p:sldId id="335" r:id="rId24"/>
    <p:sldId id="336" r:id="rId25"/>
    <p:sldId id="354" r:id="rId26"/>
    <p:sldId id="337" r:id="rId27"/>
    <p:sldId id="342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9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2"/>
        <p:guide pos="398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76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endParaRPr lang="zh-CN" altLang="en-US" sz="1200" dirty="0"/>
          </a:p>
        </p:txBody>
      </p:sp>
      <p:sp>
        <p:nvSpPr>
          <p:cNvPr id="2051" name="日期占位符 27650"/>
          <p:cNvSpPr>
            <a:spLocks noGrp="1"/>
          </p:cNvSpPr>
          <p:nvPr>
            <p:ph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 algn="r"/>
            <a:endParaRPr lang="zh-CN" altLang="en-US" sz="1200" dirty="0"/>
          </a:p>
        </p:txBody>
      </p:sp>
      <p:sp>
        <p:nvSpPr>
          <p:cNvPr id="2052" name="幻灯片图像占位符 27651"/>
          <p:cNvSpPr>
            <a:spLocks noGrp="1"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7652"/>
          <p:cNvSpPr>
            <a:spLocks noGrp="1" noRot="1" noTextEdi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457200"/>
            <a:r>
              <a:rPr lang="zh-CN" altLang="en-US" dirty="0"/>
              <a:t>第二级</a:t>
            </a:r>
            <a:endParaRPr lang="zh-CN" altLang="en-US" dirty="0"/>
          </a:p>
          <a:p>
            <a:pPr lvl="2" indent="457200"/>
            <a:r>
              <a:rPr lang="zh-CN" altLang="en-US" dirty="0"/>
              <a:t>第三级</a:t>
            </a:r>
            <a:endParaRPr lang="zh-CN" altLang="en-US" dirty="0"/>
          </a:p>
          <a:p>
            <a:pPr lvl="3" indent="457200"/>
            <a:r>
              <a:rPr lang="zh-CN" altLang="en-US" dirty="0"/>
              <a:t>第四级</a:t>
            </a:r>
            <a:endParaRPr lang="zh-CN" altLang="en-US" dirty="0"/>
          </a:p>
          <a:p>
            <a:pPr lvl="4" indent="4572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765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/>
            <a:endParaRPr lang="zh-CN" altLang="en-US" sz="1200" dirty="0"/>
          </a:p>
        </p:txBody>
      </p:sp>
      <p:sp>
        <p:nvSpPr>
          <p:cNvPr id="2055" name="灯片编号占位符 27654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/>
    </a:lvl1pPr>
    <a:lvl2pPr marL="0" lvl="1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/>
    </a:lvl2pPr>
    <a:lvl3pPr marL="4572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9144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3716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 noRot="1" noTextEdit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 Light" panose="020B0502040204020203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 noRot="1" noTextEdit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 Light" panose="020B0502040204020203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5" name="Rectangle 5"/>
          <p:cNvSpPr/>
          <p:nvPr/>
        </p:nvSpPr>
        <p:spPr>
          <a:xfrm>
            <a:off x="3047048" y="3497263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小结与复习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0" name="Text Box 4"/>
          <p:cNvSpPr txBox="1"/>
          <p:nvPr/>
        </p:nvSpPr>
        <p:spPr>
          <a:xfrm>
            <a:off x="0" y="1774825"/>
            <a:ext cx="9144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5121"/>
          <p:cNvSpPr txBox="1"/>
          <p:nvPr/>
        </p:nvSpPr>
        <p:spPr>
          <a:xfrm>
            <a:off x="1919288" y="835025"/>
            <a:ext cx="741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六、平移的特征与性质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3" name="文本框 5122"/>
          <p:cNvSpPr txBox="1"/>
          <p:nvPr/>
        </p:nvSpPr>
        <p:spPr>
          <a:xfrm>
            <a:off x="2312988" y="2351088"/>
            <a:ext cx="9144000" cy="181737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、平移后对应点所连的线段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、对应线段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、对应角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4" name="文本框 5123"/>
          <p:cNvSpPr txBox="1"/>
          <p:nvPr/>
        </p:nvSpPr>
        <p:spPr>
          <a:xfrm>
            <a:off x="2312988" y="1700213"/>
            <a:ext cx="9144000" cy="52451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、平移不改变图形的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0245" name="组合 5124"/>
          <p:cNvGrpSpPr/>
          <p:nvPr/>
        </p:nvGrpSpPr>
        <p:grpSpPr>
          <a:xfrm>
            <a:off x="4511675" y="3575050"/>
            <a:ext cx="5689600" cy="2640013"/>
            <a:chOff x="0" y="0"/>
            <a:chExt cx="3584" cy="1663"/>
          </a:xfrm>
        </p:grpSpPr>
        <p:grpSp>
          <p:nvGrpSpPr>
            <p:cNvPr id="10246" name="组合 5125"/>
            <p:cNvGrpSpPr/>
            <p:nvPr/>
          </p:nvGrpSpPr>
          <p:grpSpPr>
            <a:xfrm>
              <a:off x="272" y="272"/>
              <a:ext cx="3039" cy="1270"/>
              <a:chOff x="0" y="0"/>
              <a:chExt cx="3039" cy="1270"/>
            </a:xfrm>
          </p:grpSpPr>
          <p:grpSp>
            <p:nvGrpSpPr>
              <p:cNvPr id="10247" name="组合 5126"/>
              <p:cNvGrpSpPr/>
              <p:nvPr/>
            </p:nvGrpSpPr>
            <p:grpSpPr>
              <a:xfrm>
                <a:off x="0" y="55"/>
                <a:ext cx="1134" cy="1180"/>
                <a:chOff x="0" y="0"/>
                <a:chExt cx="1134" cy="1180"/>
              </a:xfrm>
            </p:grpSpPr>
            <p:sp>
              <p:nvSpPr>
                <p:cNvPr id="10248" name="直接连接符 5127"/>
                <p:cNvSpPr/>
                <p:nvPr/>
              </p:nvSpPr>
              <p:spPr>
                <a:xfrm flipH="1">
                  <a:off x="0" y="0"/>
                  <a:ext cx="590" cy="118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0249" name="直接连接符 5128"/>
                <p:cNvSpPr/>
                <p:nvPr/>
              </p:nvSpPr>
              <p:spPr>
                <a:xfrm flipV="1">
                  <a:off x="0" y="953"/>
                  <a:ext cx="1134" cy="227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0250" name="直接连接符 5129"/>
                <p:cNvSpPr/>
                <p:nvPr/>
              </p:nvSpPr>
              <p:spPr>
                <a:xfrm flipH="1" flipV="1">
                  <a:off x="590" y="0"/>
                  <a:ext cx="544" cy="953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251" name="直接连接符 5130"/>
              <p:cNvSpPr/>
              <p:nvPr/>
            </p:nvSpPr>
            <p:spPr>
              <a:xfrm flipH="1">
                <a:off x="1885" y="45"/>
                <a:ext cx="590" cy="118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0252" name="直接连接符 5131"/>
              <p:cNvSpPr/>
              <p:nvPr/>
            </p:nvSpPr>
            <p:spPr>
              <a:xfrm flipV="1">
                <a:off x="1905" y="997"/>
                <a:ext cx="1134" cy="227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0253" name="直接连接符 5132"/>
              <p:cNvSpPr/>
              <p:nvPr/>
            </p:nvSpPr>
            <p:spPr>
              <a:xfrm flipV="1">
                <a:off x="544" y="0"/>
                <a:ext cx="1996" cy="90"/>
              </a:xfrm>
              <a:prstGeom prst="line">
                <a:avLst/>
              </a:prstGeom>
              <a:ln w="57150" cap="rnd" cmpd="sng">
                <a:solidFill>
                  <a:schemeClr val="tx1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  <p:sp>
            <p:nvSpPr>
              <p:cNvPr id="10254" name="直接连接符 5133"/>
              <p:cNvSpPr/>
              <p:nvPr/>
            </p:nvSpPr>
            <p:spPr>
              <a:xfrm flipV="1">
                <a:off x="0" y="1180"/>
                <a:ext cx="1906" cy="90"/>
              </a:xfrm>
              <a:prstGeom prst="line">
                <a:avLst/>
              </a:prstGeom>
              <a:ln w="57150" cap="rnd" cmpd="sng">
                <a:solidFill>
                  <a:schemeClr val="tx1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  <p:sp>
            <p:nvSpPr>
              <p:cNvPr id="10255" name="直接连接符 5134"/>
              <p:cNvSpPr/>
              <p:nvPr/>
            </p:nvSpPr>
            <p:spPr>
              <a:xfrm flipV="1">
                <a:off x="1134" y="952"/>
                <a:ext cx="1861" cy="46"/>
              </a:xfrm>
              <a:prstGeom prst="line">
                <a:avLst/>
              </a:prstGeom>
              <a:ln w="57150" cap="rnd" cmpd="sng">
                <a:solidFill>
                  <a:schemeClr val="tx1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  <p:sp>
            <p:nvSpPr>
              <p:cNvPr id="10256" name="直接连接符 5135"/>
              <p:cNvSpPr/>
              <p:nvPr/>
            </p:nvSpPr>
            <p:spPr>
              <a:xfrm flipH="1" flipV="1">
                <a:off x="2495" y="45"/>
                <a:ext cx="544" cy="953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0257" name="文本框 5136"/>
            <p:cNvSpPr txBox="1"/>
            <p:nvPr/>
          </p:nvSpPr>
          <p:spPr>
            <a:xfrm>
              <a:off x="544" y="136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8" name="文本框 5137"/>
            <p:cNvSpPr txBox="1"/>
            <p:nvPr/>
          </p:nvSpPr>
          <p:spPr>
            <a:xfrm>
              <a:off x="0" y="103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文本框 5138"/>
            <p:cNvSpPr txBox="1"/>
            <p:nvPr/>
          </p:nvSpPr>
          <p:spPr>
            <a:xfrm>
              <a:off x="1224" y="1215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0260" name="组合 5139"/>
            <p:cNvGrpSpPr/>
            <p:nvPr/>
          </p:nvGrpSpPr>
          <p:grpSpPr>
            <a:xfrm>
              <a:off x="2722" y="0"/>
              <a:ext cx="317" cy="329"/>
              <a:chOff x="0" y="0"/>
              <a:chExt cx="317" cy="329"/>
            </a:xfrm>
          </p:grpSpPr>
          <p:sp>
            <p:nvSpPr>
              <p:cNvPr id="10261" name="文本框 5140"/>
              <p:cNvSpPr txBox="1"/>
              <p:nvPr/>
            </p:nvSpPr>
            <p:spPr>
              <a:xfrm>
                <a:off x="90" y="0"/>
                <a:ext cx="227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2" name="椭圆 5141"/>
              <p:cNvSpPr/>
              <p:nvPr/>
            </p:nvSpPr>
            <p:spPr>
              <a:xfrm>
                <a:off x="0" y="227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63" name="文本框 5142"/>
            <p:cNvSpPr txBox="1"/>
            <p:nvPr/>
          </p:nvSpPr>
          <p:spPr>
            <a:xfrm>
              <a:off x="2449" y="133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64" name="文本框 5143"/>
            <p:cNvSpPr txBox="1"/>
            <p:nvPr/>
          </p:nvSpPr>
          <p:spPr>
            <a:xfrm>
              <a:off x="3357" y="998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65" name="文本框 1"/>
          <p:cNvSpPr txBox="1"/>
          <p:nvPr/>
        </p:nvSpPr>
        <p:spPr>
          <a:xfrm>
            <a:off x="7318375" y="16795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大小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66" name="文本框 2"/>
          <p:cNvSpPr txBox="1"/>
          <p:nvPr/>
        </p:nvSpPr>
        <p:spPr>
          <a:xfrm>
            <a:off x="5880100" y="16795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形状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67" name="文本框 3"/>
          <p:cNvSpPr txBox="1"/>
          <p:nvPr/>
        </p:nvSpPr>
        <p:spPr>
          <a:xfrm>
            <a:off x="6943725" y="23510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68" name="文本框 4"/>
          <p:cNvSpPr txBox="1"/>
          <p:nvPr/>
        </p:nvSpPr>
        <p:spPr>
          <a:xfrm>
            <a:off x="8399463" y="23510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相等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69" name="文本框 5"/>
          <p:cNvSpPr txBox="1"/>
          <p:nvPr/>
        </p:nvSpPr>
        <p:spPr>
          <a:xfrm>
            <a:off x="4049713" y="36322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相等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70" name="文本框 6"/>
          <p:cNvSpPr txBox="1"/>
          <p:nvPr/>
        </p:nvSpPr>
        <p:spPr>
          <a:xfrm>
            <a:off x="4411663" y="299243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相等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3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3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 uiExpand="1" build="allAtOnce"/>
      <p:bldP spid="10244" grpId="1" bldLvl="0" animBg="1"/>
      <p:bldP spid="10266" grpId="0"/>
      <p:bldP spid="10265" grpId="0"/>
      <p:bldP spid="10267" grpId="0"/>
      <p:bldP spid="10268" grpId="0"/>
      <p:bldP spid="10270" grpId="0"/>
      <p:bldP spid="10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6" name="组合 17"/>
          <p:cNvGrpSpPr/>
          <p:nvPr/>
        </p:nvGrpSpPr>
        <p:grpSpPr>
          <a:xfrm>
            <a:off x="1919288" y="765175"/>
            <a:ext cx="7010400" cy="558484"/>
            <a:chOff x="0" y="0"/>
            <a:chExt cx="6199953" cy="577676"/>
          </a:xfrm>
        </p:grpSpPr>
        <p:sp>
          <p:nvSpPr>
            <p:cNvPr id="11267" name="圆角矩形 31"/>
            <p:cNvSpPr/>
            <p:nvPr/>
          </p:nvSpPr>
          <p:spPr>
            <a:xfrm>
              <a:off x="0" y="0"/>
              <a:ext cx="6199953" cy="54762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68" name="文本框 19"/>
            <p:cNvSpPr/>
            <p:nvPr/>
          </p:nvSpPr>
          <p:spPr>
            <a:xfrm>
              <a:off x="143859" y="37769"/>
              <a:ext cx="5982410" cy="5399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考点一  利用对顶角、垂线的性质求角度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269" name="矩形 23"/>
          <p:cNvSpPr/>
          <p:nvPr/>
        </p:nvSpPr>
        <p:spPr>
          <a:xfrm>
            <a:off x="1992313" y="1557338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,直线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过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点，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AOE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=65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,求∠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的度数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grpSp>
        <p:nvGrpSpPr>
          <p:cNvPr id="11270" name="Group 21"/>
          <p:cNvGrpSpPr/>
          <p:nvPr/>
        </p:nvGrpSpPr>
        <p:grpSpPr>
          <a:xfrm>
            <a:off x="7888288" y="2620963"/>
            <a:ext cx="2635250" cy="2411410"/>
            <a:chOff x="0" y="0"/>
            <a:chExt cx="4151" cy="3800"/>
          </a:xfrm>
        </p:grpSpPr>
        <p:sp>
          <p:nvSpPr>
            <p:cNvPr id="11271" name="Text Box 22"/>
            <p:cNvSpPr txBox="1"/>
            <p:nvPr/>
          </p:nvSpPr>
          <p:spPr>
            <a:xfrm>
              <a:off x="1815" y="0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1272" name="Group 23"/>
            <p:cNvGrpSpPr/>
            <p:nvPr/>
          </p:nvGrpSpPr>
          <p:grpSpPr>
            <a:xfrm>
              <a:off x="0" y="366"/>
              <a:ext cx="4151" cy="3434"/>
              <a:chOff x="0" y="0"/>
              <a:chExt cx="4151" cy="3434"/>
            </a:xfrm>
          </p:grpSpPr>
          <p:grpSp>
            <p:nvGrpSpPr>
              <p:cNvPr id="11273" name="Group 24"/>
              <p:cNvGrpSpPr/>
              <p:nvPr/>
            </p:nvGrpSpPr>
            <p:grpSpPr>
              <a:xfrm>
                <a:off x="418" y="0"/>
                <a:ext cx="3288" cy="2834"/>
                <a:chOff x="0" y="0"/>
                <a:chExt cx="3288" cy="2834"/>
              </a:xfrm>
            </p:grpSpPr>
            <p:sp>
              <p:nvSpPr>
                <p:cNvPr id="11274" name="Line 25"/>
                <p:cNvSpPr/>
                <p:nvPr/>
              </p:nvSpPr>
              <p:spPr>
                <a:xfrm>
                  <a:off x="0" y="1477"/>
                  <a:ext cx="3289" cy="1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1275" name="Line 26"/>
                <p:cNvSpPr/>
                <p:nvPr/>
              </p:nvSpPr>
              <p:spPr>
                <a:xfrm flipV="1">
                  <a:off x="1475" y="0"/>
                  <a:ext cx="1" cy="2835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1276" name="Line 27"/>
                <p:cNvSpPr/>
                <p:nvPr/>
              </p:nvSpPr>
              <p:spPr>
                <a:xfrm flipV="1">
                  <a:off x="114" y="534"/>
                  <a:ext cx="2835" cy="1814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1277" name="Text Box 28"/>
              <p:cNvSpPr txBox="1"/>
              <p:nvPr/>
            </p:nvSpPr>
            <p:spPr>
              <a:xfrm>
                <a:off x="1735" y="2709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Text Box 29"/>
              <p:cNvSpPr txBox="1"/>
              <p:nvPr/>
            </p:nvSpPr>
            <p:spPr>
              <a:xfrm>
                <a:off x="0" y="1328"/>
                <a:ext cx="60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9" name="Text Box 30"/>
              <p:cNvSpPr txBox="1"/>
              <p:nvPr/>
            </p:nvSpPr>
            <p:spPr>
              <a:xfrm>
                <a:off x="3516" y="1101"/>
                <a:ext cx="63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Text Box 31"/>
              <p:cNvSpPr txBox="1"/>
              <p:nvPr/>
            </p:nvSpPr>
            <p:spPr>
              <a:xfrm>
                <a:off x="3253" y="115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F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Text Box 32"/>
              <p:cNvSpPr txBox="1"/>
              <p:nvPr/>
            </p:nvSpPr>
            <p:spPr>
              <a:xfrm>
                <a:off x="100" y="2143"/>
                <a:ext cx="581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E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Text Box 33"/>
              <p:cNvSpPr txBox="1"/>
              <p:nvPr/>
            </p:nvSpPr>
            <p:spPr>
              <a:xfrm>
                <a:off x="1783" y="1328"/>
                <a:ext cx="63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83" name="Text Box 34"/>
          <p:cNvSpPr txBox="1"/>
          <p:nvPr/>
        </p:nvSpPr>
        <p:spPr>
          <a:xfrm>
            <a:off x="2208213" y="3189288"/>
            <a:ext cx="1058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284" name="Text Box 35"/>
          <p:cNvSpPr txBox="1"/>
          <p:nvPr/>
        </p:nvSpPr>
        <p:spPr>
          <a:xfrm>
            <a:off x="3197225" y="3027363"/>
            <a:ext cx="5573713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=90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=65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COE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=25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COE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(对顶角相等）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=25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579498" y="88906"/>
            <a:ext cx="1989264" cy="4651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35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25" name="矩形 19"/>
          <p:cNvSpPr/>
          <p:nvPr/>
        </p:nvSpPr>
        <p:spPr>
          <a:xfrm>
            <a:off x="1781175" y="60325"/>
            <a:ext cx="1717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考点讲练</a:t>
            </a:r>
            <a:endParaRPr lang="zh-CN" altLang="en-US" sz="28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8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8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8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8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84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84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84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84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4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4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/>
      <p:bldP spid="1128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23"/>
          <p:cNvSpPr/>
          <p:nvPr/>
        </p:nvSpPr>
        <p:spPr>
          <a:xfrm>
            <a:off x="2009775" y="1111250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1.如图．直线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平分∠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DOF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=50°，求∠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 ∠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EOF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 ∠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COF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的度数．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1" name="Text Box 33"/>
          <p:cNvSpPr txBox="1"/>
          <p:nvPr/>
        </p:nvSpPr>
        <p:spPr>
          <a:xfrm>
            <a:off x="1984375" y="2478088"/>
            <a:ext cx="8310880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rPr>
              <a:t>∵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 （已知）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EOB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=90°(垂直的定义)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rPr>
              <a:t>        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 50° （已知）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=40°(互余的定义)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=40°（对顶角相等）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        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rPr>
              <a:t>∵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平分∠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DOF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=40°（角平分线定义）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EOF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EOB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+ 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=90°+40°=130°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COF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COD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－∠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DOF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=180°－80°=100°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grpSp>
        <p:nvGrpSpPr>
          <p:cNvPr id="12292" name="组合 17"/>
          <p:cNvGrpSpPr/>
          <p:nvPr/>
        </p:nvGrpSpPr>
        <p:grpSpPr>
          <a:xfrm>
            <a:off x="2093913" y="506413"/>
            <a:ext cx="1954212" cy="579030"/>
            <a:chOff x="0" y="0"/>
            <a:chExt cx="4104456" cy="491343"/>
          </a:xfrm>
        </p:grpSpPr>
        <p:sp>
          <p:nvSpPr>
            <p:cNvPr id="12293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294" name="文本框 19"/>
            <p:cNvSpPr/>
            <p:nvPr/>
          </p:nvSpPr>
          <p:spPr>
            <a:xfrm>
              <a:off x="73019" y="48419"/>
              <a:ext cx="4031437" cy="4429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针对训练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12295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8163" y="1943100"/>
            <a:ext cx="2379662" cy="233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charRg st="1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charRg st="1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6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charRg st="6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charRg st="6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1">
                                            <p:txEl>
                                              <p:charRg st="9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1">
                                            <p:txEl>
                                              <p:charRg st="9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2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1">
                                            <p:txEl>
                                              <p:charRg st="12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1">
                                            <p:txEl>
                                              <p:charRg st="12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1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291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71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291">
                                            <p:txEl>
                                              <p:charRg st="171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291">
                                            <p:txEl>
                                              <p:charRg st="171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0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291">
                                            <p:txEl>
                                              <p:charRg st="20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291">
                                            <p:txEl>
                                              <p:charRg st="20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4" name="组合 17"/>
          <p:cNvGrpSpPr/>
          <p:nvPr/>
        </p:nvGrpSpPr>
        <p:grpSpPr>
          <a:xfrm>
            <a:off x="1919288" y="1123950"/>
            <a:ext cx="4249737" cy="558483"/>
            <a:chOff x="0" y="0"/>
            <a:chExt cx="6199953" cy="577702"/>
          </a:xfrm>
        </p:grpSpPr>
        <p:sp>
          <p:nvSpPr>
            <p:cNvPr id="13315" name="圆角矩形 31"/>
            <p:cNvSpPr/>
            <p:nvPr/>
          </p:nvSpPr>
          <p:spPr>
            <a:xfrm>
              <a:off x="0" y="0"/>
              <a:ext cx="6199953" cy="54762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16" name="文本框 19"/>
            <p:cNvSpPr/>
            <p:nvPr/>
          </p:nvSpPr>
          <p:spPr>
            <a:xfrm>
              <a:off x="145908" y="37769"/>
              <a:ext cx="5982249" cy="5399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专题二  点到直线的距离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317" name="矩形 23"/>
          <p:cNvSpPr/>
          <p:nvPr/>
        </p:nvSpPr>
        <p:spPr>
          <a:xfrm>
            <a:off x="1774825" y="2060575"/>
            <a:ext cx="8831263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=4.8cm,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=6cm,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=8cm,则点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到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cm;点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到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cm;点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到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的距离是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cm.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18" name="Text Box 22"/>
          <p:cNvSpPr txBox="1"/>
          <p:nvPr/>
        </p:nvSpPr>
        <p:spPr>
          <a:xfrm>
            <a:off x="6526213" y="2859088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4.8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19" name="Text Box 22"/>
          <p:cNvSpPr txBox="1"/>
          <p:nvPr/>
        </p:nvSpPr>
        <p:spPr>
          <a:xfrm>
            <a:off x="2447925" y="345757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20" name="Text Box 22"/>
          <p:cNvSpPr txBox="1"/>
          <p:nvPr/>
        </p:nvSpPr>
        <p:spPr>
          <a:xfrm>
            <a:off x="6608763" y="345757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332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3594100"/>
            <a:ext cx="26225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 bldLvl="0"/>
      <p:bldP spid="13319" grpId="0" bldLvl="0"/>
      <p:bldP spid="1332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8" name="组合 17"/>
          <p:cNvGrpSpPr/>
          <p:nvPr/>
        </p:nvGrpSpPr>
        <p:grpSpPr>
          <a:xfrm>
            <a:off x="2049463" y="530225"/>
            <a:ext cx="1954212" cy="579179"/>
            <a:chOff x="0" y="0"/>
            <a:chExt cx="4104456" cy="490183"/>
          </a:xfrm>
        </p:grpSpPr>
        <p:sp>
          <p:nvSpPr>
            <p:cNvPr id="14339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0" name="文本框 19"/>
            <p:cNvSpPr/>
            <p:nvPr/>
          </p:nvSpPr>
          <p:spPr>
            <a:xfrm>
              <a:off x="73019" y="48419"/>
              <a:ext cx="4031437" cy="4417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针对训练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4341" name="文本框 99"/>
          <p:cNvSpPr txBox="1"/>
          <p:nvPr/>
        </p:nvSpPr>
        <p:spPr>
          <a:xfrm>
            <a:off x="1868488" y="1108075"/>
            <a:ext cx="83073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如图所示，修一条路将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两村庄与公路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连起来，怎样修才能使所修的公路最短？画出线路图，并说明理由．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4342" name="图片 -2147482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675" y="2403475"/>
            <a:ext cx="1879600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-21474826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0" y="2403475"/>
            <a:ext cx="2036763" cy="106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文本框 1"/>
          <p:cNvSpPr txBox="1"/>
          <p:nvPr/>
        </p:nvSpPr>
        <p:spPr>
          <a:xfrm>
            <a:off x="1943100" y="3711575"/>
            <a:ext cx="85852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解：连接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是垂足，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线段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就是符合题意的线路图．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因为从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，线段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最短，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，垂线段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最短，所以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最短．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99"/>
          <p:cNvSpPr txBox="1"/>
          <p:nvPr/>
        </p:nvSpPr>
        <p:spPr>
          <a:xfrm>
            <a:off x="2139950" y="2003425"/>
            <a:ext cx="80264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方法归纳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与垂线段有关的作图，一般是过一点作已知直线的垂线，作图的依据是“垂线段最短”．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6" name="组合 17"/>
          <p:cNvGrpSpPr/>
          <p:nvPr/>
        </p:nvGrpSpPr>
        <p:grpSpPr>
          <a:xfrm>
            <a:off x="1919288" y="765175"/>
            <a:ext cx="4967287" cy="558483"/>
            <a:chOff x="0" y="0"/>
            <a:chExt cx="6199953" cy="577702"/>
          </a:xfrm>
        </p:grpSpPr>
        <p:sp>
          <p:nvSpPr>
            <p:cNvPr id="16387" name="圆角矩形 31"/>
            <p:cNvSpPr/>
            <p:nvPr/>
          </p:nvSpPr>
          <p:spPr>
            <a:xfrm>
              <a:off x="0" y="0"/>
              <a:ext cx="6199953" cy="54762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8" name="文本框 19"/>
            <p:cNvSpPr/>
            <p:nvPr/>
          </p:nvSpPr>
          <p:spPr>
            <a:xfrm>
              <a:off x="144646" y="37769"/>
              <a:ext cx="5981993" cy="5399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专题三  平行线的性质和判定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9" name="矩形 23"/>
          <p:cNvSpPr/>
          <p:nvPr/>
        </p:nvSpPr>
        <p:spPr>
          <a:xfrm>
            <a:off x="1919288" y="1398588"/>
            <a:ext cx="80645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2" charset="0"/>
                <a:ea typeface="黑体" panose="02010609060101010101" charset="-122"/>
              </a:rPr>
              <a:t>例3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（1）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∠1=72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，∠2=72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，∠3=60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，求∠4的度数；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16390" name="Text Box 21"/>
          <p:cNvSpPr txBox="1"/>
          <p:nvPr/>
        </p:nvSpPr>
        <p:spPr>
          <a:xfrm>
            <a:off x="2035175" y="2684463"/>
            <a:ext cx="5183188" cy="3449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∠1=∠2=72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(内错角相等，两直线平行）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∠3+∠4=180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（两直线平行，同旁内角互补）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∠3=60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∠4=120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grpSp>
        <p:nvGrpSpPr>
          <p:cNvPr id="16391" name="Group 23"/>
          <p:cNvGrpSpPr/>
          <p:nvPr/>
        </p:nvGrpSpPr>
        <p:grpSpPr>
          <a:xfrm>
            <a:off x="7392988" y="2447925"/>
            <a:ext cx="2686050" cy="2781300"/>
            <a:chOff x="0" y="0"/>
            <a:chExt cx="4230" cy="4383"/>
          </a:xfrm>
        </p:grpSpPr>
        <p:pic>
          <p:nvPicPr>
            <p:cNvPr id="16392" name="Picture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30" cy="43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3" name="Text Box 25"/>
            <p:cNvSpPr txBox="1"/>
            <p:nvPr/>
          </p:nvSpPr>
          <p:spPr>
            <a:xfrm>
              <a:off x="3068" y="318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6394" name="Text Box 26"/>
            <p:cNvSpPr txBox="1"/>
            <p:nvPr/>
          </p:nvSpPr>
          <p:spPr>
            <a:xfrm>
              <a:off x="1798" y="3495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0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0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0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0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0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4"/>
          <p:cNvSpPr/>
          <p:nvPr/>
        </p:nvSpPr>
        <p:spPr>
          <a:xfrm>
            <a:off x="1524000" y="2276475"/>
            <a:ext cx="7632700" cy="3694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证明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: ∵∠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DAC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 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ACB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∴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∵ 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+∠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DFE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=180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0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∴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∴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平行于同一条直线的两条直线互相平行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33CC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1" name="矩形 23"/>
          <p:cNvSpPr/>
          <p:nvPr/>
        </p:nvSpPr>
        <p:spPr>
          <a:xfrm>
            <a:off x="1920875" y="581025"/>
            <a:ext cx="83502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（2）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DAC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= ∠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, ∠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DFE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=180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0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endParaRPr lang="en-US" altLang="zh-CN" sz="28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求证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BC.</a:t>
            </a:r>
            <a:endParaRPr lang="en-US" altLang="zh-CN" sz="2800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7467600" y="44370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9525000" y="36750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9601200" y="21510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5" name="Text Box 8"/>
          <p:cNvSpPr txBox="1"/>
          <p:nvPr/>
        </p:nvSpPr>
        <p:spPr>
          <a:xfrm>
            <a:off x="7391400" y="18462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6" name="Text Box 9"/>
          <p:cNvSpPr txBox="1"/>
          <p:nvPr/>
        </p:nvSpPr>
        <p:spPr>
          <a:xfrm>
            <a:off x="8458200" y="41322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7" name="Text Box 10"/>
          <p:cNvSpPr txBox="1"/>
          <p:nvPr/>
        </p:nvSpPr>
        <p:spPr>
          <a:xfrm>
            <a:off x="8382000" y="184626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8" name="Line 11"/>
          <p:cNvSpPr/>
          <p:nvPr/>
        </p:nvSpPr>
        <p:spPr>
          <a:xfrm>
            <a:off x="7620000" y="2227263"/>
            <a:ext cx="0" cy="2209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19" name="Line 12"/>
          <p:cNvSpPr/>
          <p:nvPr/>
        </p:nvSpPr>
        <p:spPr>
          <a:xfrm>
            <a:off x="8534400" y="2303463"/>
            <a:ext cx="44450" cy="17319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0" name="Line 13"/>
          <p:cNvSpPr/>
          <p:nvPr/>
        </p:nvSpPr>
        <p:spPr>
          <a:xfrm>
            <a:off x="9677400" y="2455863"/>
            <a:ext cx="0" cy="1219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1" name="Line 14"/>
          <p:cNvSpPr/>
          <p:nvPr/>
        </p:nvSpPr>
        <p:spPr>
          <a:xfrm>
            <a:off x="7620000" y="2227263"/>
            <a:ext cx="20574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2" name="Line 15"/>
          <p:cNvSpPr/>
          <p:nvPr/>
        </p:nvSpPr>
        <p:spPr>
          <a:xfrm flipV="1">
            <a:off x="7642225" y="3625850"/>
            <a:ext cx="2057400" cy="762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3" name="Line 16"/>
          <p:cNvSpPr/>
          <p:nvPr/>
        </p:nvSpPr>
        <p:spPr>
          <a:xfrm flipH="1">
            <a:off x="7642225" y="2428875"/>
            <a:ext cx="2057400" cy="1981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4" name="Arc 17"/>
          <p:cNvSpPr>
            <a:spLocks noChangeAspect="1"/>
          </p:cNvSpPr>
          <p:nvPr/>
        </p:nvSpPr>
        <p:spPr>
          <a:xfrm rot="20935461">
            <a:off x="7543800" y="4002088"/>
            <a:ext cx="354013" cy="373062"/>
          </a:xfrm>
          <a:custGeom>
            <a:avLst/>
            <a:gdLst/>
            <a:ahLst/>
            <a:cxnLst>
              <a:cxn ang="0">
                <a:pos x="732020788" y="0"/>
              </a:cxn>
              <a:cxn ang="0">
                <a:pos x="2108805635" y="1234982017"/>
              </a:cxn>
              <a:cxn ang="0">
                <a:pos x="0" y="2147483647"/>
              </a:cxn>
            </a:cxnLst>
            <a:pathLst>
              <a:path w="19529" h="20509" fill="none">
                <a:moveTo>
                  <a:pt x="6778" y="0"/>
                </a:moveTo>
                <a:cubicBezTo>
                  <a:pt x="12393" y="1856"/>
                  <a:pt x="17002" y="5933"/>
                  <a:pt x="19529" y="11279"/>
                </a:cubicBezTo>
              </a:path>
              <a:path w="19529" h="20509" stroke="0">
                <a:moveTo>
                  <a:pt x="6778" y="0"/>
                </a:moveTo>
                <a:cubicBezTo>
                  <a:pt x="12393" y="1856"/>
                  <a:pt x="17002" y="5933"/>
                  <a:pt x="19529" y="11279"/>
                </a:cubicBezTo>
                <a:lnTo>
                  <a:pt x="0" y="20509"/>
                </a:lnTo>
                <a:close/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5" name="Arc 18"/>
          <p:cNvSpPr/>
          <p:nvPr/>
        </p:nvSpPr>
        <p:spPr>
          <a:xfrm rot="18246746">
            <a:off x="9537700" y="2530475"/>
            <a:ext cx="136525" cy="285750"/>
          </a:xfrm>
          <a:custGeom>
            <a:avLst/>
            <a:gdLst/>
            <a:ahLst/>
            <a:cxnLst>
              <a:cxn ang="0">
                <a:pos x="18625016" y="152619822"/>
              </a:cxn>
              <a:cxn ang="0">
                <a:pos x="10370976" y="0"/>
              </a:cxn>
              <a:cxn ang="0">
                <a:pos x="32967209" y="68237593"/>
              </a:cxn>
            </a:cxnLst>
            <a:pathLst>
              <a:path w="21600" h="35177" fill="none">
                <a:moveTo>
                  <a:pt x="12203" y="35176"/>
                </a:moveTo>
                <a:cubicBezTo>
                  <a:pt x="4741" y="31571"/>
                  <a:pt x="0" y="24015"/>
                  <a:pt x="0" y="15728"/>
                </a:cubicBezTo>
                <a:cubicBezTo>
                  <a:pt x="-1" y="9772"/>
                  <a:pt x="2458" y="4081"/>
                  <a:pt x="6794" y="-1"/>
                </a:cubicBezTo>
              </a:path>
              <a:path w="21600" h="35177" stroke="0">
                <a:moveTo>
                  <a:pt x="12203" y="35176"/>
                </a:moveTo>
                <a:cubicBezTo>
                  <a:pt x="4741" y="31571"/>
                  <a:pt x="0" y="24015"/>
                  <a:pt x="0" y="15728"/>
                </a:cubicBezTo>
                <a:cubicBezTo>
                  <a:pt x="-1" y="9772"/>
                  <a:pt x="2458" y="4081"/>
                  <a:pt x="6794" y="-1"/>
                </a:cubicBezTo>
                <a:lnTo>
                  <a:pt x="21600" y="15728"/>
                </a:lnTo>
                <a:close/>
              </a:path>
            </a:pathLst>
          </a:custGeom>
          <a:noFill/>
          <a:ln w="38100" cap="flat" cmpd="sng">
            <a:solidFill>
              <a:srgbClr val="FF33CC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7426" name="Group 19"/>
          <p:cNvGrpSpPr>
            <a:grpSpLocks noChangeAspect="1"/>
          </p:cNvGrpSpPr>
          <p:nvPr/>
        </p:nvGrpSpPr>
        <p:grpSpPr>
          <a:xfrm>
            <a:off x="7418388" y="2141538"/>
            <a:ext cx="557212" cy="503237"/>
            <a:chOff x="0" y="0"/>
            <a:chExt cx="351" cy="317"/>
          </a:xfrm>
        </p:grpSpPr>
        <p:sp>
          <p:nvSpPr>
            <p:cNvPr id="17427" name="Arc 20"/>
            <p:cNvSpPr>
              <a:spLocks noChangeAspect="1"/>
            </p:cNvSpPr>
            <p:nvPr/>
          </p:nvSpPr>
          <p:spPr>
            <a:xfrm rot="6385485">
              <a:off x="12" y="-21"/>
              <a:ext cx="316" cy="3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19529" h="21589" fill="none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</a:path>
                <a:path w="19529" h="21589" stroke="0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  <a:lnTo>
                    <a:pt x="0" y="21589"/>
                  </a:lnTo>
                  <a:close/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8" name="Arc 21"/>
            <p:cNvSpPr>
              <a:spLocks noChangeAspect="1"/>
            </p:cNvSpPr>
            <p:nvPr/>
          </p:nvSpPr>
          <p:spPr>
            <a:xfrm rot="6596284">
              <a:off x="43" y="-17"/>
              <a:ext cx="224" cy="2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19529" h="21589" fill="none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</a:path>
                <a:path w="19529" h="21589" stroke="0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  <a:lnTo>
                    <a:pt x="0" y="21589"/>
                  </a:lnTo>
                  <a:close/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29" name="Group 22"/>
          <p:cNvGrpSpPr>
            <a:grpSpLocks noChangeAspect="1"/>
          </p:cNvGrpSpPr>
          <p:nvPr/>
        </p:nvGrpSpPr>
        <p:grpSpPr>
          <a:xfrm rot="7756839">
            <a:off x="8272463" y="2182813"/>
            <a:ext cx="384175" cy="479425"/>
            <a:chOff x="0" y="0"/>
            <a:chExt cx="351" cy="316"/>
          </a:xfrm>
        </p:grpSpPr>
        <p:sp>
          <p:nvSpPr>
            <p:cNvPr id="17430" name="Arc 23"/>
            <p:cNvSpPr>
              <a:spLocks noChangeAspect="1"/>
            </p:cNvSpPr>
            <p:nvPr/>
          </p:nvSpPr>
          <p:spPr>
            <a:xfrm rot="5073357">
              <a:off x="19" y="36"/>
              <a:ext cx="198" cy="2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19529" h="21589" fill="none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</a:path>
                <a:path w="19529" h="21589" stroke="0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  <a:lnTo>
                    <a:pt x="0" y="21589"/>
                  </a:lnTo>
                  <a:close/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1" name="Arc 24"/>
            <p:cNvSpPr>
              <a:spLocks noChangeAspect="1"/>
            </p:cNvSpPr>
            <p:nvPr/>
          </p:nvSpPr>
          <p:spPr>
            <a:xfrm rot="5073357">
              <a:off x="12" y="-22"/>
              <a:ext cx="316" cy="3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19529" h="21589" fill="none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</a:path>
                <a:path w="19529" h="21589" stroke="0">
                  <a:moveTo>
                    <a:pt x="681" y="-1"/>
                  </a:moveTo>
                  <a:cubicBezTo>
                    <a:pt x="8785" y="255"/>
                    <a:pt x="16064" y="5028"/>
                    <a:pt x="19529" y="12359"/>
                  </a:cubicBezTo>
                  <a:lnTo>
                    <a:pt x="0" y="21589"/>
                  </a:lnTo>
                  <a:close/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2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10">
                                            <p:txEl>
                                              <p:charRg st="2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10">
                                            <p:txEl>
                                              <p:charRg st="2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10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10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7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410">
                                            <p:txEl>
                                              <p:charRg st="7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410">
                                            <p:txEl>
                                              <p:charRg st="7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04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410">
                                            <p:txEl>
                                              <p:charRg st="104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410">
                                            <p:txEl>
                                              <p:charRg st="104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1" grpId="0" bldLvl="0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847850"/>
            <a:ext cx="3095625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4"/>
          <p:cNvSpPr txBox="1"/>
          <p:nvPr/>
        </p:nvSpPr>
        <p:spPr>
          <a:xfrm>
            <a:off x="1520825" y="1122363"/>
            <a:ext cx="9231313" cy="728345"/>
          </a:xfrm>
          <a:prstGeom prst="rect">
            <a:avLst/>
          </a:prstGeom>
          <a:noFill/>
          <a:ln w="9525">
            <a:noFill/>
          </a:ln>
        </p:spPr>
        <p:txBody>
          <a:bodyPr wrap="square" lIns="82945" tIns="41473" rIns="82945" bIns="41473" anchor="t" anchorCtr="0">
            <a:spAutoFit/>
          </a:bodyPr>
          <a:p>
            <a:pPr defTabSz="828675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3 .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 ∠1=30°, ∠2=90°,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3=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6" name="Text Box 6"/>
          <p:cNvSpPr txBox="1"/>
          <p:nvPr/>
        </p:nvSpPr>
        <p:spPr>
          <a:xfrm>
            <a:off x="1993900" y="4581525"/>
            <a:ext cx="8404225" cy="2021205"/>
          </a:xfrm>
          <a:prstGeom prst="rect">
            <a:avLst/>
          </a:prstGeom>
          <a:noFill/>
          <a:ln w="9525">
            <a:noFill/>
          </a:ln>
        </p:spPr>
        <p:txBody>
          <a:bodyPr wrap="square" lIns="82945" tIns="41473" rIns="82945" bIns="41473" anchor="t" anchorCtr="0">
            <a:spAutoFit/>
          </a:bodyPr>
          <a:p>
            <a:pPr defTabSz="828675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⑵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 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EBF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=135°，∠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BFD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=60°,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828675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  （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828675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.75°         B.45°         C.30°          D.15°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843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50" y="1954213"/>
            <a:ext cx="3814763" cy="230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 Box 8"/>
          <p:cNvSpPr txBox="1"/>
          <p:nvPr/>
        </p:nvSpPr>
        <p:spPr>
          <a:xfrm>
            <a:off x="3216275" y="4006850"/>
            <a:ext cx="1871663" cy="513080"/>
          </a:xfrm>
          <a:prstGeom prst="rect">
            <a:avLst/>
          </a:prstGeom>
          <a:noFill/>
          <a:ln w="9525">
            <a:noFill/>
          </a:ln>
        </p:spPr>
        <p:txBody>
          <a:bodyPr lIns="82945" tIns="41473" rIns="82945" bIns="41473" anchor="t" anchorCtr="0">
            <a:spAutoFit/>
          </a:bodyPr>
          <a:p>
            <a:pPr defTabSz="828675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9" name="Text Box 9"/>
          <p:cNvSpPr txBox="1"/>
          <p:nvPr/>
        </p:nvSpPr>
        <p:spPr>
          <a:xfrm>
            <a:off x="7680325" y="3971925"/>
            <a:ext cx="1871663" cy="513080"/>
          </a:xfrm>
          <a:prstGeom prst="rect">
            <a:avLst/>
          </a:prstGeom>
          <a:noFill/>
          <a:ln w="9525">
            <a:noFill/>
          </a:ln>
        </p:spPr>
        <p:txBody>
          <a:bodyPr lIns="82945" tIns="41473" rIns="82945" bIns="41473" anchor="t" anchorCtr="0">
            <a:spAutoFit/>
          </a:bodyPr>
          <a:p>
            <a:pPr defTabSz="828675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0" name="Text Box 33"/>
          <p:cNvSpPr txBox="1"/>
          <p:nvPr/>
        </p:nvSpPr>
        <p:spPr>
          <a:xfrm>
            <a:off x="9551988" y="122555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0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1" name="Text Box 34"/>
          <p:cNvSpPr txBox="1"/>
          <p:nvPr/>
        </p:nvSpPr>
        <p:spPr>
          <a:xfrm>
            <a:off x="3527425" y="539273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8442" name="组合 17"/>
          <p:cNvGrpSpPr/>
          <p:nvPr/>
        </p:nvGrpSpPr>
        <p:grpSpPr>
          <a:xfrm>
            <a:off x="2066925" y="515938"/>
            <a:ext cx="1952625" cy="579179"/>
            <a:chOff x="0" y="0"/>
            <a:chExt cx="4104456" cy="490183"/>
          </a:xfrm>
        </p:grpSpPr>
        <p:sp>
          <p:nvSpPr>
            <p:cNvPr id="18443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文本框 19"/>
            <p:cNvSpPr/>
            <p:nvPr/>
          </p:nvSpPr>
          <p:spPr>
            <a:xfrm>
              <a:off x="73019" y="48419"/>
              <a:ext cx="4031437" cy="4417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针对训练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ldLvl="0"/>
      <p:bldP spid="184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组合 17"/>
          <p:cNvGrpSpPr/>
          <p:nvPr/>
        </p:nvGrpSpPr>
        <p:grpSpPr>
          <a:xfrm>
            <a:off x="2066925" y="1020763"/>
            <a:ext cx="2374900" cy="559266"/>
            <a:chOff x="0" y="0"/>
            <a:chExt cx="6199953" cy="578670"/>
          </a:xfrm>
        </p:grpSpPr>
        <p:sp>
          <p:nvSpPr>
            <p:cNvPr id="19459" name="圆角矩形 31"/>
            <p:cNvSpPr/>
            <p:nvPr/>
          </p:nvSpPr>
          <p:spPr>
            <a:xfrm>
              <a:off x="0" y="0"/>
              <a:ext cx="6199953" cy="54762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0" name="文本框 19"/>
            <p:cNvSpPr/>
            <p:nvPr/>
          </p:nvSpPr>
          <p:spPr>
            <a:xfrm>
              <a:off x="144781" y="38590"/>
              <a:ext cx="5982636" cy="5400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专题四  平移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461" name="矩形 23"/>
          <p:cNvSpPr/>
          <p:nvPr/>
        </p:nvSpPr>
        <p:spPr>
          <a:xfrm>
            <a:off x="1993900" y="1630363"/>
            <a:ext cx="80645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4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如图所示，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下列四组图形中，有一组中的两个图形经过平移其中一个能得到另一个，这组图形是 （   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pic>
        <p:nvPicPr>
          <p:cNvPr id="1946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3573463"/>
            <a:ext cx="8496300" cy="187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文本框 1"/>
          <p:cNvSpPr txBox="1"/>
          <p:nvPr/>
        </p:nvSpPr>
        <p:spPr>
          <a:xfrm>
            <a:off x="2535238" y="312420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  <a:sym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/>
      <p:bldP spid="194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0274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3283" y="5432877"/>
              <a:ext cx="245674" cy="1689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fontAlgn="auto">
                <a:buClrTx/>
                <a:buSzTx/>
                <a:buFontTx/>
                <a:buNone/>
                <a:defRPr/>
              </a:pPr>
              <a:endParaRPr kumimoji="0" lang="zh-CN" altLang="en-US" sz="1050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244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03838" y="407670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考点讲练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328025" y="407670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77225" y="2673350"/>
            <a:ext cx="1166813" cy="1166813"/>
            <a:chOff x="9674578" y="2446144"/>
            <a:chExt cx="1556194" cy="1556194"/>
          </a:xfrm>
        </p:grpSpPr>
        <p:grpSp>
          <p:nvGrpSpPr>
            <p:cNvPr id="10266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3179" y="2880185"/>
              <a:ext cx="400165" cy="592836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500" y="2690813"/>
            <a:ext cx="1166813" cy="1166812"/>
            <a:chOff x="3843955" y="2446144"/>
            <a:chExt cx="1556194" cy="1556194"/>
          </a:xfrm>
        </p:grpSpPr>
        <p:grpSp>
          <p:nvGrpSpPr>
            <p:cNvPr id="10258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25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1798" y="2948769"/>
              <a:ext cx="677527" cy="554725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0" grpId="0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矩形 23"/>
          <p:cNvSpPr/>
          <p:nvPr/>
        </p:nvSpPr>
        <p:spPr>
          <a:xfrm>
            <a:off x="1993900" y="1646238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charset="-122"/>
              </a:rPr>
              <a:t>△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经过平移得到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charset="-122"/>
              </a:rPr>
              <a:t>△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那么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的对应角和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ED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的对应边分别是    （     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pic>
        <p:nvPicPr>
          <p:cNvPr id="20483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0825" y="2725738"/>
            <a:ext cx="3568700" cy="279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22"/>
          <p:cNvSpPr txBox="1"/>
          <p:nvPr/>
        </p:nvSpPr>
        <p:spPr>
          <a:xfrm>
            <a:off x="2279650" y="3686175"/>
            <a:ext cx="1644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AC</a:t>
            </a:r>
            <a:endParaRPr lang="zh-CN" altLang="en-US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0485" name="Text Box 23"/>
          <p:cNvSpPr txBox="1"/>
          <p:nvPr/>
        </p:nvSpPr>
        <p:spPr>
          <a:xfrm>
            <a:off x="4002088" y="3663950"/>
            <a:ext cx="2118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BOD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BA</a:t>
            </a:r>
            <a:endParaRPr lang="zh-CN" altLang="en-US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0486" name="Text Box 24"/>
          <p:cNvSpPr txBox="1"/>
          <p:nvPr/>
        </p:nvSpPr>
        <p:spPr>
          <a:xfrm>
            <a:off x="2263775" y="419735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BA</a:t>
            </a:r>
            <a:endParaRPr lang="zh-CN" altLang="en-US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0487" name="Text Box 25"/>
          <p:cNvSpPr txBox="1"/>
          <p:nvPr/>
        </p:nvSpPr>
        <p:spPr>
          <a:xfrm>
            <a:off x="3994150" y="4175125"/>
            <a:ext cx="21577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BOD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AC</a:t>
            </a:r>
            <a:endParaRPr lang="zh-CN" altLang="en-US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0488" name="文本框 1"/>
          <p:cNvSpPr txBox="1"/>
          <p:nvPr/>
        </p:nvSpPr>
        <p:spPr>
          <a:xfrm>
            <a:off x="7556500" y="250348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20489" name="组合 17"/>
          <p:cNvGrpSpPr/>
          <p:nvPr/>
        </p:nvGrpSpPr>
        <p:grpSpPr>
          <a:xfrm>
            <a:off x="2095500" y="820738"/>
            <a:ext cx="1952625" cy="579179"/>
            <a:chOff x="0" y="0"/>
            <a:chExt cx="4104456" cy="490183"/>
          </a:xfrm>
        </p:grpSpPr>
        <p:sp>
          <p:nvSpPr>
            <p:cNvPr id="20490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91" name="文本框 19"/>
            <p:cNvSpPr/>
            <p:nvPr/>
          </p:nvSpPr>
          <p:spPr>
            <a:xfrm>
              <a:off x="73019" y="48419"/>
              <a:ext cx="4031437" cy="4417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针对训练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5" grpId="0"/>
      <p:bldP spid="20486" grpId="0"/>
      <p:bldP spid="20487" grpId="0"/>
      <p:bldP spid="204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41"/>
          <p:cNvSpPr txBox="1"/>
          <p:nvPr/>
        </p:nvSpPr>
        <p:spPr>
          <a:xfrm>
            <a:off x="2136775" y="2500313"/>
            <a:ext cx="6353175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解：设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∠1的度数为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,则∠2的度数为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,则∠3的度数为8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,根据题意可得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+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+8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=180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=18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即∠1=∠2=18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而∠4=∠1+∠2（对顶角相等）。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故∠4=36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grpSp>
        <p:nvGrpSpPr>
          <p:cNvPr id="21507" name="组合 17"/>
          <p:cNvGrpSpPr/>
          <p:nvPr/>
        </p:nvGrpSpPr>
        <p:grpSpPr>
          <a:xfrm>
            <a:off x="2136775" y="519113"/>
            <a:ext cx="4895850" cy="559297"/>
            <a:chOff x="0" y="0"/>
            <a:chExt cx="6199953" cy="578225"/>
          </a:xfrm>
        </p:grpSpPr>
        <p:sp>
          <p:nvSpPr>
            <p:cNvPr id="21508" name="圆角矩形 31"/>
            <p:cNvSpPr/>
            <p:nvPr/>
          </p:nvSpPr>
          <p:spPr>
            <a:xfrm>
              <a:off x="0" y="0"/>
              <a:ext cx="6199953" cy="54762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1509" name="文本框 19"/>
            <p:cNvSpPr/>
            <p:nvPr/>
          </p:nvSpPr>
          <p:spPr>
            <a:xfrm>
              <a:off x="144781" y="38590"/>
              <a:ext cx="5982636" cy="5396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考点五  相交线中的方程思想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1510" name="Group 21"/>
          <p:cNvGrpSpPr/>
          <p:nvPr/>
        </p:nvGrpSpPr>
        <p:grpSpPr>
          <a:xfrm>
            <a:off x="1993900" y="1128713"/>
            <a:ext cx="8320088" cy="1383654"/>
            <a:chOff x="0" y="0"/>
            <a:chExt cx="12699" cy="2181"/>
          </a:xfrm>
        </p:grpSpPr>
        <p:sp>
          <p:nvSpPr>
            <p:cNvPr id="21511" name="矩形 23"/>
            <p:cNvSpPr/>
            <p:nvPr/>
          </p:nvSpPr>
          <p:spPr>
            <a:xfrm>
              <a:off x="0" y="0"/>
              <a:ext cx="12699" cy="21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808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rgbClr val="00808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如图所示，        交于点O,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  <a:sym typeface="Times New Roman" panose="02020603050405020304" pitchFamily="2" charset="0"/>
                </a:rPr>
                <a:t>∠1=∠2,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  <a:sym typeface="Times New Roman" panose="02020603050405020304" pitchFamily="2" charset="0"/>
                </a:rPr>
                <a:t>∠3:∠1=8:1, 求∠4的度数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  <a:sym typeface="Times New Roman" panose="02020603050405020304" pitchFamily="2" charset="0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endParaRPr>
            </a:p>
          </p:txBody>
        </p:sp>
        <p:graphicFrame>
          <p:nvGraphicFramePr>
            <p:cNvPr id="21512" name="对象 215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577" y="377"/>
            <a:ext cx="1375" cy="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471170" imgH="241935" progId="Equation.DSMT4">
                    <p:embed/>
                  </p:oleObj>
                </mc:Choice>
                <mc:Fallback>
                  <p:oleObj name="" r:id="rId1" imgW="471170" imgH="24193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77" y="377"/>
                          <a:ext cx="1375" cy="7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13" name="Group 24"/>
          <p:cNvGrpSpPr/>
          <p:nvPr/>
        </p:nvGrpSpPr>
        <p:grpSpPr>
          <a:xfrm>
            <a:off x="7537450" y="3070225"/>
            <a:ext cx="2549525" cy="1511300"/>
            <a:chOff x="0" y="0"/>
            <a:chExt cx="4017" cy="2381"/>
          </a:xfrm>
        </p:grpSpPr>
        <p:sp>
          <p:nvSpPr>
            <p:cNvPr id="21514" name="Text Box 37"/>
            <p:cNvSpPr txBox="1"/>
            <p:nvPr/>
          </p:nvSpPr>
          <p:spPr>
            <a:xfrm>
              <a:off x="831" y="1377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pSp>
          <p:nvGrpSpPr>
            <p:cNvPr id="21515" name="Group 26"/>
            <p:cNvGrpSpPr/>
            <p:nvPr/>
          </p:nvGrpSpPr>
          <p:grpSpPr>
            <a:xfrm>
              <a:off x="0" y="453"/>
              <a:ext cx="3628" cy="1928"/>
              <a:chOff x="0" y="0"/>
              <a:chExt cx="3628" cy="1928"/>
            </a:xfrm>
          </p:grpSpPr>
          <p:sp>
            <p:nvSpPr>
              <p:cNvPr id="21516" name="Line 27"/>
              <p:cNvSpPr/>
              <p:nvPr/>
            </p:nvSpPr>
            <p:spPr>
              <a:xfrm>
                <a:off x="0" y="1134"/>
                <a:ext cx="3629" cy="1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7" name="Line 28"/>
              <p:cNvSpPr/>
              <p:nvPr/>
            </p:nvSpPr>
            <p:spPr>
              <a:xfrm flipV="1">
                <a:off x="635" y="0"/>
                <a:ext cx="2608" cy="192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8" name="Line 29"/>
              <p:cNvSpPr/>
              <p:nvPr/>
            </p:nvSpPr>
            <p:spPr>
              <a:xfrm flipV="1">
                <a:off x="1701" y="567"/>
                <a:ext cx="1814" cy="567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1519" name="Text Box 34"/>
            <p:cNvSpPr txBox="1"/>
            <p:nvPr/>
          </p:nvSpPr>
          <p:spPr>
            <a:xfrm>
              <a:off x="2590" y="1056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20" name="Text Box 35"/>
            <p:cNvSpPr txBox="1"/>
            <p:nvPr/>
          </p:nvSpPr>
          <p:spPr>
            <a:xfrm>
              <a:off x="2437" y="614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21" name="Text Box 36"/>
            <p:cNvSpPr txBox="1"/>
            <p:nvPr/>
          </p:nvSpPr>
          <p:spPr>
            <a:xfrm>
              <a:off x="1400" y="868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aphicFrame>
          <p:nvGraphicFramePr>
            <p:cNvPr id="21522" name="对象 2152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641" y="1130"/>
            <a:ext cx="376" cy="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40335" imgH="241935" progId="Equation.DSMT4">
                    <p:embed/>
                  </p:oleObj>
                </mc:Choice>
                <mc:Fallback>
                  <p:oleObj name="" r:id="rId3" imgW="140335" imgH="241935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41" y="1130"/>
                          <a:ext cx="376" cy="6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3" name="对象 2152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224" y="0"/>
            <a:ext cx="341" cy="6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127000" imgH="229870" progId="Equation.DSMT4">
                    <p:embed/>
                  </p:oleObj>
                </mc:Choice>
                <mc:Fallback>
                  <p:oleObj name="" r:id="rId5" imgW="127000" imgH="22987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24" y="0"/>
                          <a:ext cx="341" cy="6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4" name="对象 2152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537" y="587"/>
            <a:ext cx="410" cy="6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7" imgW="153035" imgH="229870" progId="Equation.DSMT4">
                    <p:embed/>
                  </p:oleObj>
                </mc:Choice>
                <mc:Fallback>
                  <p:oleObj name="" r:id="rId7" imgW="153035" imgH="22987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37" y="587"/>
                          <a:ext cx="410" cy="6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6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6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06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6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9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06">
                                            <p:txEl>
                                              <p:charRg st="9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6">
                                            <p:txEl>
                                              <p:charRg st="9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矩形 23"/>
          <p:cNvSpPr/>
          <p:nvPr/>
        </p:nvSpPr>
        <p:spPr>
          <a:xfrm>
            <a:off x="1776413" y="4144963"/>
            <a:ext cx="10440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:∠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AOD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2:3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求∠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BOD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的度数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grpSp>
        <p:nvGrpSpPr>
          <p:cNvPr id="22531" name="Group 21"/>
          <p:cNvGrpSpPr/>
          <p:nvPr/>
        </p:nvGrpSpPr>
        <p:grpSpPr>
          <a:xfrm>
            <a:off x="7754938" y="4032250"/>
            <a:ext cx="2528887" cy="1911353"/>
            <a:chOff x="0" y="0"/>
            <a:chExt cx="3983" cy="3007"/>
          </a:xfrm>
        </p:grpSpPr>
        <p:grpSp>
          <p:nvGrpSpPr>
            <p:cNvPr id="22532" name="Group 22"/>
            <p:cNvGrpSpPr/>
            <p:nvPr/>
          </p:nvGrpSpPr>
          <p:grpSpPr>
            <a:xfrm>
              <a:off x="561" y="405"/>
              <a:ext cx="2834" cy="2154"/>
              <a:chOff x="0" y="0"/>
              <a:chExt cx="2834" cy="2154"/>
            </a:xfrm>
          </p:grpSpPr>
          <p:sp>
            <p:nvSpPr>
              <p:cNvPr id="22533" name="Line 23"/>
              <p:cNvSpPr/>
              <p:nvPr/>
            </p:nvSpPr>
            <p:spPr>
              <a:xfrm>
                <a:off x="0" y="227"/>
                <a:ext cx="2835" cy="1587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2534" name="Line 24"/>
              <p:cNvSpPr/>
              <p:nvPr/>
            </p:nvSpPr>
            <p:spPr>
              <a:xfrm flipV="1">
                <a:off x="227" y="0"/>
                <a:ext cx="2381" cy="2155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2535" name="Text Box 25"/>
            <p:cNvSpPr txBox="1"/>
            <p:nvPr/>
          </p:nvSpPr>
          <p:spPr>
            <a:xfrm>
              <a:off x="0" y="239"/>
              <a:ext cx="69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6" name="Text Box 26"/>
            <p:cNvSpPr txBox="1"/>
            <p:nvPr/>
          </p:nvSpPr>
          <p:spPr>
            <a:xfrm>
              <a:off x="3321" y="1834"/>
              <a:ext cx="66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7" name="Text Box 27"/>
            <p:cNvSpPr txBox="1"/>
            <p:nvPr/>
          </p:nvSpPr>
          <p:spPr>
            <a:xfrm>
              <a:off x="274" y="2186"/>
              <a:ext cx="69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8" name="Text Box 28"/>
            <p:cNvSpPr txBox="1"/>
            <p:nvPr/>
          </p:nvSpPr>
          <p:spPr>
            <a:xfrm>
              <a:off x="3099" y="0"/>
              <a:ext cx="69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9" name="Text Box 29"/>
            <p:cNvSpPr txBox="1"/>
            <p:nvPr/>
          </p:nvSpPr>
          <p:spPr>
            <a:xfrm>
              <a:off x="1630" y="678"/>
              <a:ext cx="724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2540" name="Text Box 30"/>
          <p:cNvSpPr txBox="1"/>
          <p:nvPr/>
        </p:nvSpPr>
        <p:spPr>
          <a:xfrm>
            <a:off x="2193925" y="5716588"/>
            <a:ext cx="1962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答案：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72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22541" name="矩形 23"/>
          <p:cNvSpPr/>
          <p:nvPr/>
        </p:nvSpPr>
        <p:spPr>
          <a:xfrm>
            <a:off x="1919288" y="552450"/>
            <a:ext cx="8062912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方法归纳</a:t>
            </a:r>
            <a:r>
              <a:rPr lang="zh-CN" altLang="en-US" sz="2800" dirty="0">
                <a:solidFill>
                  <a:srgbClr val="00206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利用方程解决问题 ，是几何与代数知识相结合的一种体现，它可以使解题思路清晰，过程简便。在有关线段或角的求值问题中它的应用非常广泛。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2542" name="组合 17"/>
          <p:cNvGrpSpPr/>
          <p:nvPr/>
        </p:nvGrpSpPr>
        <p:grpSpPr>
          <a:xfrm>
            <a:off x="1989138" y="3354388"/>
            <a:ext cx="1952625" cy="579179"/>
            <a:chOff x="0" y="0"/>
            <a:chExt cx="4104456" cy="490183"/>
          </a:xfrm>
        </p:grpSpPr>
        <p:sp>
          <p:nvSpPr>
            <p:cNvPr id="22543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buFont typeface="Arial" panose="020B0604020202020204" pitchFamily="34" charset="0"/>
              </a:pP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2544" name="文本框 19"/>
            <p:cNvSpPr/>
            <p:nvPr/>
          </p:nvSpPr>
          <p:spPr>
            <a:xfrm>
              <a:off x="73019" y="48419"/>
              <a:ext cx="4031437" cy="4417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charset="-122"/>
                  <a:sym typeface="微软雅黑" panose="020B0503020204020204" charset="-122"/>
                </a:rPr>
                <a:t>针对训练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25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40" grpId="0"/>
      <p:bldP spid="225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矩形 19457"/>
          <p:cNvSpPr/>
          <p:nvPr/>
        </p:nvSpPr>
        <p:spPr>
          <a:xfrm>
            <a:off x="1798638" y="1701800"/>
            <a:ext cx="954087" cy="267652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平面内两条直线的位置关系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5" name="矩形 19458"/>
          <p:cNvSpPr/>
          <p:nvPr/>
        </p:nvSpPr>
        <p:spPr>
          <a:xfrm>
            <a:off x="3224213" y="1176338"/>
            <a:ext cx="2481262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两条直线相交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6" name="矩形 19459"/>
          <p:cNvSpPr/>
          <p:nvPr/>
        </p:nvSpPr>
        <p:spPr>
          <a:xfrm>
            <a:off x="6330950" y="847725"/>
            <a:ext cx="233680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对顶角，相等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7" name="矩形 19460"/>
          <p:cNvSpPr/>
          <p:nvPr/>
        </p:nvSpPr>
        <p:spPr>
          <a:xfrm>
            <a:off x="6359525" y="1479550"/>
            <a:ext cx="398780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垂线，点到直线的距离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8" name="矩形 19462"/>
          <p:cNvSpPr/>
          <p:nvPr/>
        </p:nvSpPr>
        <p:spPr>
          <a:xfrm>
            <a:off x="3243263" y="2551113"/>
            <a:ext cx="2316480" cy="95313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两条直线被第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三条直线所截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9" name="矩形 19463"/>
          <p:cNvSpPr/>
          <p:nvPr/>
        </p:nvSpPr>
        <p:spPr>
          <a:xfrm>
            <a:off x="3244850" y="4911725"/>
            <a:ext cx="196088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0" name="矩形 19464"/>
          <p:cNvSpPr/>
          <p:nvPr/>
        </p:nvSpPr>
        <p:spPr>
          <a:xfrm>
            <a:off x="5608638" y="3784600"/>
            <a:ext cx="4543425" cy="95313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过直线外一点有且只有一条直线和已知直线平行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1" name="矩形 19465"/>
          <p:cNvSpPr/>
          <p:nvPr/>
        </p:nvSpPr>
        <p:spPr>
          <a:xfrm>
            <a:off x="5608638" y="4872038"/>
            <a:ext cx="3057525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两直线平行的判定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2" name="矩形 19469"/>
          <p:cNvSpPr/>
          <p:nvPr/>
        </p:nvSpPr>
        <p:spPr>
          <a:xfrm>
            <a:off x="5608638" y="5521325"/>
            <a:ext cx="302768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两直线平行的性质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3" name="左中括号 19470"/>
          <p:cNvSpPr/>
          <p:nvPr/>
        </p:nvSpPr>
        <p:spPr>
          <a:xfrm>
            <a:off x="2913063" y="1416050"/>
            <a:ext cx="317500" cy="3700463"/>
          </a:xfrm>
          <a:prstGeom prst="leftBracket">
            <a:avLst>
              <a:gd name="adj" fmla="val 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4" name="直接连接符 19471"/>
          <p:cNvSpPr/>
          <p:nvPr/>
        </p:nvSpPr>
        <p:spPr>
          <a:xfrm>
            <a:off x="2728913" y="3022600"/>
            <a:ext cx="515937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5" name="左中括号 19472"/>
          <p:cNvSpPr/>
          <p:nvPr/>
        </p:nvSpPr>
        <p:spPr>
          <a:xfrm>
            <a:off x="5943600" y="1098550"/>
            <a:ext cx="365125" cy="652463"/>
          </a:xfrm>
          <a:prstGeom prst="leftBracket">
            <a:avLst>
              <a:gd name="adj" fmla="val 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6" name="直接连接符 19473"/>
          <p:cNvSpPr/>
          <p:nvPr/>
        </p:nvSpPr>
        <p:spPr>
          <a:xfrm>
            <a:off x="5753100" y="1416050"/>
            <a:ext cx="19208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7" name="直接连接符 19476"/>
          <p:cNvSpPr/>
          <p:nvPr/>
        </p:nvSpPr>
        <p:spPr>
          <a:xfrm>
            <a:off x="5260975" y="5175250"/>
            <a:ext cx="33178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左中括号 19478"/>
          <p:cNvSpPr/>
          <p:nvPr/>
        </p:nvSpPr>
        <p:spPr>
          <a:xfrm>
            <a:off x="5346700" y="4079875"/>
            <a:ext cx="247650" cy="1704975"/>
          </a:xfrm>
          <a:prstGeom prst="leftBracket">
            <a:avLst>
              <a:gd name="adj" fmla="val 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70" name="矩形 20"/>
          <p:cNvSpPr/>
          <p:nvPr/>
        </p:nvSpPr>
        <p:spPr>
          <a:xfrm>
            <a:off x="5910263" y="2763838"/>
            <a:ext cx="445008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同位角、内错角、同旁内角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71" name="直接连接符 22"/>
          <p:cNvSpPr/>
          <p:nvPr/>
        </p:nvSpPr>
        <p:spPr>
          <a:xfrm>
            <a:off x="5572125" y="3022600"/>
            <a:ext cx="33813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630491" y="189520"/>
            <a:ext cx="1996817" cy="4782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35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22"/>
          <p:cNvSpPr/>
          <p:nvPr/>
        </p:nvSpPr>
        <p:spPr>
          <a:xfrm>
            <a:off x="1771000" y="147343"/>
            <a:ext cx="17243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0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 animBg="1"/>
      <p:bldP spid="23556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  <p:bldP spid="23561" grpId="0" bldLvl="0" animBg="1"/>
      <p:bldP spid="23562" grpId="0" bldLvl="0" animBg="1"/>
      <p:bldP spid="2357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19463"/>
          <p:cNvSpPr/>
          <p:nvPr/>
        </p:nvSpPr>
        <p:spPr>
          <a:xfrm>
            <a:off x="2866867" y="1508125"/>
            <a:ext cx="1970405" cy="95313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平行的判定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79" name="矩形 19464"/>
          <p:cNvSpPr/>
          <p:nvPr/>
        </p:nvSpPr>
        <p:spPr>
          <a:xfrm>
            <a:off x="5178425" y="1130300"/>
            <a:ext cx="4205288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同位角相等，两直线平行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0" name="矩形 19469"/>
          <p:cNvSpPr/>
          <p:nvPr/>
        </p:nvSpPr>
        <p:spPr>
          <a:xfrm>
            <a:off x="5178425" y="2292350"/>
            <a:ext cx="4472940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同旁内角互补，两直线平行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1" name="直接连接符 19476"/>
          <p:cNvSpPr/>
          <p:nvPr/>
        </p:nvSpPr>
        <p:spPr>
          <a:xfrm>
            <a:off x="4843463" y="1989138"/>
            <a:ext cx="333375" cy="15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左中括号 19478"/>
          <p:cNvSpPr/>
          <p:nvPr/>
        </p:nvSpPr>
        <p:spPr>
          <a:xfrm>
            <a:off x="4906963" y="1360488"/>
            <a:ext cx="255587" cy="1219200"/>
          </a:xfrm>
          <a:prstGeom prst="leftBracket">
            <a:avLst>
              <a:gd name="adj" fmla="val 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3" name="矩形 1"/>
          <p:cNvSpPr/>
          <p:nvPr/>
        </p:nvSpPr>
        <p:spPr>
          <a:xfrm>
            <a:off x="2787492" y="3770313"/>
            <a:ext cx="1970405" cy="95313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平行的性质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4" name="矩形 2"/>
          <p:cNvSpPr/>
          <p:nvPr/>
        </p:nvSpPr>
        <p:spPr>
          <a:xfrm>
            <a:off x="5105400" y="3209925"/>
            <a:ext cx="4543425" cy="138366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两直线平行，同位角相等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两直线平行，内错角相等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两直线平行，同旁内角互补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5" name="矩形 4"/>
          <p:cNvSpPr/>
          <p:nvPr/>
        </p:nvSpPr>
        <p:spPr>
          <a:xfrm>
            <a:off x="5105400" y="4732338"/>
            <a:ext cx="4115435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平行线间的距离处处相等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6" name="直接连接符 5"/>
          <p:cNvSpPr/>
          <p:nvPr/>
        </p:nvSpPr>
        <p:spPr>
          <a:xfrm>
            <a:off x="4757738" y="4241800"/>
            <a:ext cx="77787" cy="158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左中括号 6"/>
          <p:cNvSpPr/>
          <p:nvPr/>
        </p:nvSpPr>
        <p:spPr>
          <a:xfrm>
            <a:off x="4843463" y="3505200"/>
            <a:ext cx="247650" cy="1506538"/>
          </a:xfrm>
          <a:prstGeom prst="leftBracket">
            <a:avLst>
              <a:gd name="adj" fmla="val 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8" name="矩形 7"/>
          <p:cNvSpPr/>
          <p:nvPr/>
        </p:nvSpPr>
        <p:spPr>
          <a:xfrm>
            <a:off x="5178425" y="1724025"/>
            <a:ext cx="4205288" cy="52197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 bldLvl="0" animBg="1"/>
      <p:bldP spid="24580" grpId="0" bldLvl="0" animBg="1"/>
      <p:bldP spid="24583" grpId="0" bldLvl="0" animBg="1"/>
      <p:bldP spid="24584" grpId="0" bldLvl="0" animBg="1"/>
      <p:bldP spid="24585" grpId="0" bldLvl="0" animBg="1"/>
      <p:bldP spid="2458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1229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1680" y="2948113"/>
              <a:ext cx="677893" cy="554166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Rectangle 7"/>
          <p:cNvSpPr/>
          <p:nvPr/>
        </p:nvSpPr>
        <p:spPr>
          <a:xfrm>
            <a:off x="1524000" y="2930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8"/>
          <p:cNvSpPr/>
          <p:nvPr/>
        </p:nvSpPr>
        <p:spPr>
          <a:xfrm>
            <a:off x="1524000" y="2930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Rectangle 10"/>
          <p:cNvSpPr/>
          <p:nvPr/>
        </p:nvSpPr>
        <p:spPr>
          <a:xfrm>
            <a:off x="1524000" y="2930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Rectangle 11"/>
          <p:cNvSpPr/>
          <p:nvPr/>
        </p:nvSpPr>
        <p:spPr>
          <a:xfrm>
            <a:off x="1524000" y="-398462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Rectangle 13"/>
          <p:cNvSpPr/>
          <p:nvPr/>
        </p:nvSpPr>
        <p:spPr>
          <a:xfrm>
            <a:off x="1524000" y="2930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Rectangle 14"/>
          <p:cNvSpPr/>
          <p:nvPr/>
        </p:nvSpPr>
        <p:spPr>
          <a:xfrm>
            <a:off x="1524000" y="2930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Rectangle 23"/>
          <p:cNvSpPr/>
          <p:nvPr/>
        </p:nvSpPr>
        <p:spPr>
          <a:xfrm>
            <a:off x="1733550" y="1526064"/>
            <a:ext cx="8845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．能够进行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的语句叫做命题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106" name="文本框 2"/>
          <p:cNvSpPr txBox="1"/>
          <p:nvPr/>
        </p:nvSpPr>
        <p:spPr>
          <a:xfrm>
            <a:off x="2000250" y="1035050"/>
            <a:ext cx="2112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一、命题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107" name="Rectangle 25"/>
          <p:cNvSpPr/>
          <p:nvPr/>
        </p:nvSpPr>
        <p:spPr>
          <a:xfrm>
            <a:off x="3860800" y="16795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肯定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8" name="Rectangle 26"/>
          <p:cNvSpPr/>
          <p:nvPr/>
        </p:nvSpPr>
        <p:spPr>
          <a:xfrm>
            <a:off x="5329238" y="16795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否定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9" name="文本框 9"/>
          <p:cNvSpPr txBox="1"/>
          <p:nvPr/>
        </p:nvSpPr>
        <p:spPr>
          <a:xfrm>
            <a:off x="1733550" y="2238375"/>
            <a:ext cx="85661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命题有真有假，其中正确的命题叫做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   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；错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误的命题叫做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    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110" name="Rectangle 15"/>
          <p:cNvSpPr/>
          <p:nvPr/>
        </p:nvSpPr>
        <p:spPr>
          <a:xfrm>
            <a:off x="7970838" y="242093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真命题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11" name="Rectangle 16"/>
          <p:cNvSpPr/>
          <p:nvPr/>
        </p:nvSpPr>
        <p:spPr>
          <a:xfrm>
            <a:off x="4457700" y="293846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假命题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12" name="文本框 10"/>
          <p:cNvSpPr txBox="1"/>
          <p:nvPr/>
        </p:nvSpPr>
        <p:spPr>
          <a:xfrm>
            <a:off x="1733550" y="3538538"/>
            <a:ext cx="87439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要说明一个命题是假命题，只要举出一个符合命题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条件，但不符合命题结论的例子就可以，像这样的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例子称为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13" name="文本框 11"/>
          <p:cNvSpPr txBox="1"/>
          <p:nvPr/>
        </p:nvSpPr>
        <p:spPr>
          <a:xfrm>
            <a:off x="3629025" y="49799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反例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94633" y="88102"/>
            <a:ext cx="2022495" cy="4413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35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31" name="矩形 22"/>
          <p:cNvSpPr/>
          <p:nvPr/>
        </p:nvSpPr>
        <p:spPr>
          <a:xfrm>
            <a:off x="1800225" y="49213"/>
            <a:ext cx="17478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8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9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9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12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12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12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12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10" grpId="0"/>
      <p:bldP spid="41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Rectangle 7"/>
          <p:cNvSpPr/>
          <p:nvPr/>
        </p:nvSpPr>
        <p:spPr>
          <a:xfrm>
            <a:off x="1666875" y="3856991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3" name="Rectangle 8"/>
          <p:cNvSpPr/>
          <p:nvPr/>
        </p:nvSpPr>
        <p:spPr>
          <a:xfrm>
            <a:off x="1666875" y="3856991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4" name="Rectangle 9"/>
          <p:cNvSpPr/>
          <p:nvPr/>
        </p:nvSpPr>
        <p:spPr>
          <a:xfrm>
            <a:off x="1666875" y="3856991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5" name="Rectangle 10"/>
          <p:cNvSpPr/>
          <p:nvPr/>
        </p:nvSpPr>
        <p:spPr>
          <a:xfrm>
            <a:off x="1666875" y="528003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6" name="Rectangle 11"/>
          <p:cNvSpPr/>
          <p:nvPr/>
        </p:nvSpPr>
        <p:spPr>
          <a:xfrm>
            <a:off x="1666875" y="375697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7" name="Rectangle 12"/>
          <p:cNvSpPr/>
          <p:nvPr/>
        </p:nvSpPr>
        <p:spPr>
          <a:xfrm>
            <a:off x="1666875" y="3856991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8" name="Rectangle 13"/>
          <p:cNvSpPr/>
          <p:nvPr/>
        </p:nvSpPr>
        <p:spPr>
          <a:xfrm>
            <a:off x="1666875" y="3856991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9" name="Rectangle 14"/>
          <p:cNvSpPr/>
          <p:nvPr/>
        </p:nvSpPr>
        <p:spPr>
          <a:xfrm>
            <a:off x="1862138" y="1876902"/>
            <a:ext cx="85963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经过实践验证的真命题称为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　       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30" name="Rectangle 17"/>
          <p:cNvSpPr/>
          <p:nvPr/>
        </p:nvSpPr>
        <p:spPr>
          <a:xfrm>
            <a:off x="6524625" y="198596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基本事实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31" name="文本框 3"/>
          <p:cNvSpPr txBox="1"/>
          <p:nvPr/>
        </p:nvSpPr>
        <p:spPr>
          <a:xfrm>
            <a:off x="1862138" y="2819400"/>
            <a:ext cx="8689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经过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得到的重要的真命题叫做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32" name="文本框 4"/>
          <p:cNvSpPr txBox="1"/>
          <p:nvPr/>
        </p:nvSpPr>
        <p:spPr>
          <a:xfrm>
            <a:off x="3094038" y="29559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演绎推理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33" name="Rectangle 18"/>
          <p:cNvSpPr/>
          <p:nvPr/>
        </p:nvSpPr>
        <p:spPr>
          <a:xfrm>
            <a:off x="8970963" y="295592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定理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3" grpId="0"/>
      <p:bldP spid="5131" grpId="0"/>
      <p:bldP spid="5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20"/>
          <p:cNvSpPr/>
          <p:nvPr/>
        </p:nvSpPr>
        <p:spPr>
          <a:xfrm>
            <a:off x="1862138" y="782638"/>
            <a:ext cx="26368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二、对顶角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7" name="Text Box 7"/>
          <p:cNvSpPr/>
          <p:nvPr/>
        </p:nvSpPr>
        <p:spPr>
          <a:xfrm>
            <a:off x="1847850" y="1268413"/>
            <a:ext cx="80835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        两个角有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________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，并且两边互为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__________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，那么具有这种特殊关系的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华文中宋" panose="02010600040101010101" pitchFamily="2" charset="-122"/>
              </a:rPr>
              <a:t>两个角叫做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中宋" panose="02010600040101010101" pitchFamily="2" charset="-122"/>
              </a:rPr>
              <a:t>对顶角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华文中宋" panose="0201060004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48" name="Text Box 7"/>
          <p:cNvSpPr/>
          <p:nvPr/>
        </p:nvSpPr>
        <p:spPr>
          <a:xfrm>
            <a:off x="1847850" y="2563813"/>
            <a:ext cx="7920038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       对顶角性质：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_____________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华文中宋" panose="0201060004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49" name="直接连接符 23559"/>
          <p:cNvSpPr/>
          <p:nvPr/>
        </p:nvSpPr>
        <p:spPr>
          <a:xfrm>
            <a:off x="4079875" y="4051300"/>
            <a:ext cx="2881313" cy="1223963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150" name="直接连接符 23560"/>
          <p:cNvSpPr/>
          <p:nvPr/>
        </p:nvSpPr>
        <p:spPr>
          <a:xfrm flipV="1">
            <a:off x="3937000" y="3979863"/>
            <a:ext cx="2881313" cy="14239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151" name="文本框 23561"/>
          <p:cNvSpPr txBox="1"/>
          <p:nvPr/>
        </p:nvSpPr>
        <p:spPr>
          <a:xfrm>
            <a:off x="4368800" y="347503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2" name="文本框 23562"/>
          <p:cNvSpPr txBox="1"/>
          <p:nvPr/>
        </p:nvSpPr>
        <p:spPr>
          <a:xfrm>
            <a:off x="4872038" y="4843463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3" name="文本框 23563"/>
          <p:cNvSpPr txBox="1"/>
          <p:nvPr/>
        </p:nvSpPr>
        <p:spPr>
          <a:xfrm>
            <a:off x="6529388" y="340360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4" name="文本框 23564"/>
          <p:cNvSpPr txBox="1"/>
          <p:nvPr/>
        </p:nvSpPr>
        <p:spPr>
          <a:xfrm>
            <a:off x="6745288" y="534828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5" name="文本框 23565"/>
          <p:cNvSpPr txBox="1"/>
          <p:nvPr/>
        </p:nvSpPr>
        <p:spPr>
          <a:xfrm>
            <a:off x="3721100" y="54911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56" name="任意多边形 23566"/>
          <p:cNvSpPr/>
          <p:nvPr/>
        </p:nvSpPr>
        <p:spPr>
          <a:xfrm rot="-9890365" flipV="1">
            <a:off x="5260975" y="4411663"/>
            <a:ext cx="479425" cy="215900"/>
          </a:xfrm>
          <a:custGeom>
            <a:avLst/>
            <a:gdLst/>
            <a:ahLst/>
            <a:cxnLst>
              <a:cxn ang="180">
                <a:pos x="0" y="5732"/>
              </a:cxn>
              <a:cxn ang="0">
                <a:pos x="35752" y="16962"/>
              </a:cxn>
              <a:cxn ang="90">
                <a:pos x="14656" y="21600"/>
              </a:cxn>
            </a:cxnLst>
            <a:pathLst>
              <a:path w="35752" h="21600" fill="none">
                <a:moveTo>
                  <a:pt x="0" y="5732"/>
                </a:moveTo>
                <a:cubicBezTo>
                  <a:pt x="3851" y="2173"/>
                  <a:pt x="9000" y="-1"/>
                  <a:pt x="14656" y="-1"/>
                </a:cubicBezTo>
                <a:cubicBezTo>
                  <a:pt x="24992" y="-1"/>
                  <a:pt x="33632" y="7258"/>
                  <a:pt x="35754" y="16950"/>
                </a:cubicBezTo>
              </a:path>
              <a:path w="35752" h="21600" stroke="0">
                <a:moveTo>
                  <a:pt x="0" y="5732"/>
                </a:moveTo>
                <a:cubicBezTo>
                  <a:pt x="3851" y="2173"/>
                  <a:pt x="9000" y="-1"/>
                  <a:pt x="14656" y="-1"/>
                </a:cubicBezTo>
                <a:cubicBezTo>
                  <a:pt x="24992" y="-1"/>
                  <a:pt x="33632" y="7258"/>
                  <a:pt x="35754" y="16950"/>
                </a:cubicBezTo>
                <a:lnTo>
                  <a:pt x="14656" y="216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7" name="任意多边形 23567"/>
          <p:cNvSpPr/>
          <p:nvPr/>
        </p:nvSpPr>
        <p:spPr>
          <a:xfrm rot="-20436855" flipV="1">
            <a:off x="5253038" y="4667250"/>
            <a:ext cx="482600" cy="215900"/>
          </a:xfrm>
          <a:custGeom>
            <a:avLst/>
            <a:gdLst/>
            <a:ahLst/>
            <a:cxnLst>
              <a:cxn ang="180">
                <a:pos x="0" y="5732"/>
              </a:cxn>
              <a:cxn ang="0">
                <a:pos x="35972" y="18111"/>
              </a:cxn>
              <a:cxn ang="90">
                <a:pos x="14656" y="21600"/>
              </a:cxn>
            </a:cxnLst>
            <a:pathLst>
              <a:path w="35972" h="21600" fill="none">
                <a:moveTo>
                  <a:pt x="0" y="5732"/>
                </a:moveTo>
                <a:cubicBezTo>
                  <a:pt x="3851" y="2173"/>
                  <a:pt x="9000" y="-1"/>
                  <a:pt x="14656" y="-1"/>
                </a:cubicBezTo>
                <a:cubicBezTo>
                  <a:pt x="25396" y="-1"/>
                  <a:pt x="34306" y="7838"/>
                  <a:pt x="35974" y="18100"/>
                </a:cubicBezTo>
              </a:path>
              <a:path w="35972" h="21600" stroke="0">
                <a:moveTo>
                  <a:pt x="0" y="5732"/>
                </a:moveTo>
                <a:cubicBezTo>
                  <a:pt x="3851" y="2173"/>
                  <a:pt x="9000" y="-1"/>
                  <a:pt x="14656" y="-1"/>
                </a:cubicBezTo>
                <a:cubicBezTo>
                  <a:pt x="25396" y="-1"/>
                  <a:pt x="34306" y="7838"/>
                  <a:pt x="35974" y="18100"/>
                </a:cubicBezTo>
                <a:lnTo>
                  <a:pt x="14656" y="216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8" name="任意多边形 23571"/>
          <p:cNvSpPr/>
          <p:nvPr/>
        </p:nvSpPr>
        <p:spPr>
          <a:xfrm flipH="1">
            <a:off x="5016500" y="4483100"/>
            <a:ext cx="71438" cy="360363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9" name="任意多边形 23572"/>
          <p:cNvSpPr/>
          <p:nvPr/>
        </p:nvSpPr>
        <p:spPr>
          <a:xfrm rot="3169744">
            <a:off x="5770563" y="4459288"/>
            <a:ext cx="292100" cy="360362"/>
          </a:xfrm>
          <a:custGeom>
            <a:avLst/>
            <a:gdLst/>
            <a:ahLst/>
            <a:cxnLst>
              <a:cxn ang="270">
                <a:pos x="0" y="0"/>
              </a:cxn>
              <a:cxn ang="0">
                <a:pos x="20835" y="15905"/>
              </a:cxn>
              <a:cxn ang="90">
                <a:pos x="0" y="21600"/>
              </a:cxn>
            </a:cxnLst>
            <a:pathLst>
              <a:path w="20836" h="21600" fill="none">
                <a:moveTo>
                  <a:pt x="0" y="0"/>
                </a:moveTo>
                <a:cubicBezTo>
                  <a:pt x="9956" y="0"/>
                  <a:pt x="18339" y="6736"/>
                  <a:pt x="20838" y="15894"/>
                </a:cubicBezTo>
              </a:path>
              <a:path w="20836" h="21600" stroke="0">
                <a:moveTo>
                  <a:pt x="0" y="0"/>
                </a:moveTo>
                <a:cubicBezTo>
                  <a:pt x="9956" y="0"/>
                  <a:pt x="18339" y="6736"/>
                  <a:pt x="20838" y="15894"/>
                </a:cubicBezTo>
                <a:lnTo>
                  <a:pt x="0" y="216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60" name="文本框 23573"/>
          <p:cNvSpPr txBox="1"/>
          <p:nvPr/>
        </p:nvSpPr>
        <p:spPr>
          <a:xfrm>
            <a:off x="5305425" y="498792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1" name="文本框 23574"/>
          <p:cNvSpPr txBox="1"/>
          <p:nvPr/>
        </p:nvSpPr>
        <p:spPr>
          <a:xfrm>
            <a:off x="5448300" y="383540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2" name="文本框 23575"/>
          <p:cNvSpPr txBox="1"/>
          <p:nvPr/>
        </p:nvSpPr>
        <p:spPr>
          <a:xfrm>
            <a:off x="4513263" y="44116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3" name="文本框 23576"/>
          <p:cNvSpPr txBox="1"/>
          <p:nvPr/>
        </p:nvSpPr>
        <p:spPr>
          <a:xfrm>
            <a:off x="6096000" y="44116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4" name="文本框 5"/>
          <p:cNvSpPr txBox="1"/>
          <p:nvPr/>
        </p:nvSpPr>
        <p:spPr>
          <a:xfrm>
            <a:off x="4000500" y="141605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公共顶点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5" name="文本框 6"/>
          <p:cNvSpPr txBox="1"/>
          <p:nvPr/>
        </p:nvSpPr>
        <p:spPr>
          <a:xfrm>
            <a:off x="7959725" y="141605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华文中宋" panose="02010600040101010101" pitchFamily="2" charset="-122"/>
              </a:rPr>
              <a:t>反向延长线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166" name="文本框 7"/>
          <p:cNvSpPr txBox="1"/>
          <p:nvPr/>
        </p:nvSpPr>
        <p:spPr>
          <a:xfrm>
            <a:off x="4848225" y="26701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中宋" panose="02010600040101010101" pitchFamily="2" charset="-122"/>
              </a:rPr>
              <a:t>对顶角相等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ldLvl="0"/>
      <p:bldP spid="6148" grpId="0" bldLvl="0"/>
      <p:bldP spid="6151" grpId="0"/>
      <p:bldP spid="6152" grpId="0"/>
      <p:bldP spid="6153" grpId="0"/>
      <p:bldP spid="6154" grpId="0"/>
      <p:bldP spid="6155" grpId="0"/>
      <p:bldP spid="6160" grpId="0"/>
      <p:bldP spid="6161" grpId="0"/>
      <p:bldP spid="6162" grpId="0"/>
      <p:bldP spid="6163" grpId="0"/>
      <p:bldP spid="6164" grpId="0"/>
      <p:bldP spid="6165" grpId="0"/>
      <p:bldP spid="61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5"/>
          <p:cNvSpPr txBox="1"/>
          <p:nvPr/>
        </p:nvSpPr>
        <p:spPr>
          <a:xfrm>
            <a:off x="2266950" y="1181100"/>
            <a:ext cx="73580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同位角、内错角、同旁内角的结构特征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1" name="TextBox 22"/>
          <p:cNvSpPr txBox="1"/>
          <p:nvPr/>
        </p:nvSpPr>
        <p:spPr>
          <a:xfrm>
            <a:off x="4300538" y="1973263"/>
            <a:ext cx="4000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同位角        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”型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2" name="TextBox 23"/>
          <p:cNvSpPr txBox="1"/>
          <p:nvPr/>
        </p:nvSpPr>
        <p:spPr>
          <a:xfrm>
            <a:off x="4283075" y="2549525"/>
            <a:ext cx="4000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内错角        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Z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”型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3" name="TextBox 24"/>
          <p:cNvSpPr txBox="1"/>
          <p:nvPr/>
        </p:nvSpPr>
        <p:spPr>
          <a:xfrm>
            <a:off x="4283075" y="3197225"/>
            <a:ext cx="4000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同旁内角    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U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”型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4" name="Text Box 20"/>
          <p:cNvSpPr/>
          <p:nvPr/>
        </p:nvSpPr>
        <p:spPr>
          <a:xfrm>
            <a:off x="2073275" y="749300"/>
            <a:ext cx="5967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三、同位角、内错角、同旁内角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175" name="TextBox 19"/>
          <p:cNvSpPr txBox="1"/>
          <p:nvPr/>
        </p:nvSpPr>
        <p:spPr>
          <a:xfrm>
            <a:off x="2370138" y="2544763"/>
            <a:ext cx="1714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三线八角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6" name="左大括号 3"/>
          <p:cNvSpPr/>
          <p:nvPr/>
        </p:nvSpPr>
        <p:spPr>
          <a:xfrm>
            <a:off x="3943350" y="2116138"/>
            <a:ext cx="339725" cy="1368425"/>
          </a:xfrm>
          <a:prstGeom prst="leftBrace">
            <a:avLst>
              <a:gd name="adj1" fmla="val 8317"/>
              <a:gd name="adj2" fmla="val 50000"/>
            </a:avLst>
          </a:prstGeom>
          <a:noFill/>
          <a:ln w="63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p>
            <a:pPr>
              <a:buFont typeface="Arial" panose="020B0604020202020204" pitchFamily="34" charset="0"/>
            </a:pPr>
            <a:endParaRPr lang="zh-CN" altLang="en-US" sz="2800" dirty="0">
              <a:solidFill>
                <a:srgbClr val="96969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7177" name="组合 18"/>
          <p:cNvGrpSpPr/>
          <p:nvPr/>
        </p:nvGrpSpPr>
        <p:grpSpPr>
          <a:xfrm>
            <a:off x="6629400" y="2578100"/>
            <a:ext cx="3136900" cy="3646488"/>
            <a:chOff x="0" y="0"/>
            <a:chExt cx="4940" cy="5743"/>
          </a:xfrm>
        </p:grpSpPr>
        <p:grpSp>
          <p:nvGrpSpPr>
            <p:cNvPr id="7178" name="Group 41"/>
            <p:cNvGrpSpPr>
              <a:grpSpLocks noChangeAspect="1"/>
            </p:cNvGrpSpPr>
            <p:nvPr/>
          </p:nvGrpSpPr>
          <p:grpSpPr>
            <a:xfrm>
              <a:off x="0" y="0"/>
              <a:ext cx="4940" cy="5742"/>
              <a:chOff x="0" y="0"/>
              <a:chExt cx="1976" cy="2297"/>
            </a:xfrm>
          </p:grpSpPr>
          <p:graphicFrame>
            <p:nvGraphicFramePr>
              <p:cNvPr id="7179" name="对象 7178"/>
              <p:cNvGraphicFramePr>
                <a:graphicFrameLocks noChangeAspect="1"/>
              </p:cNvGraphicFramePr>
              <p:nvPr/>
            </p:nvGraphicFramePr>
            <p:xfrm>
              <a:off x="907" y="0"/>
              <a:ext cx="277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1" imgW="140335" imgH="229870" progId="Equation.DSMT4">
                      <p:embed/>
                    </p:oleObj>
                  </mc:Choice>
                  <mc:Fallback>
                    <p:oleObj name="" r:id="rId1" imgW="140335" imgH="229870" progId="Equation.DSMT4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907" y="0"/>
                            <a:ext cx="277" cy="45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80" name="对象 7179"/>
              <p:cNvGraphicFramePr>
                <a:graphicFrameLocks noChangeAspect="1"/>
              </p:cNvGraphicFramePr>
              <p:nvPr/>
            </p:nvGraphicFramePr>
            <p:xfrm>
              <a:off x="1724" y="663"/>
              <a:ext cx="252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3" imgW="127635" imgH="229235" progId="Equation.DSMT4">
                      <p:embed/>
                    </p:oleObj>
                  </mc:Choice>
                  <mc:Fallback>
                    <p:oleObj name="" r:id="rId3" imgW="127635" imgH="229235" progId="Equation.DSMT4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724" y="663"/>
                            <a:ext cx="252" cy="45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81" name="对象 7180"/>
              <p:cNvGraphicFramePr>
                <a:graphicFrameLocks noChangeAspect="1"/>
              </p:cNvGraphicFramePr>
              <p:nvPr/>
            </p:nvGraphicFramePr>
            <p:xfrm>
              <a:off x="1633" y="1298"/>
              <a:ext cx="277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" r:id="rId5" imgW="140335" imgH="229870" progId="Equation.DSMT4">
                      <p:embed/>
                    </p:oleObj>
                  </mc:Choice>
                  <mc:Fallback>
                    <p:oleObj name="" r:id="rId5" imgW="140335" imgH="229870" progId="Equation.DSMT4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633" y="1298"/>
                            <a:ext cx="277" cy="45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82" name="Object 45"/>
              <p:cNvGraphicFramePr>
                <a:graphicFrameLocks noChangeAspect="1"/>
              </p:cNvGraphicFramePr>
              <p:nvPr/>
            </p:nvGraphicFramePr>
            <p:xfrm>
              <a:off x="0" y="346"/>
              <a:ext cx="1712" cy="19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7" imgW="1454150" imgH="1657350" progId="">
                      <p:embed/>
                    </p:oleObj>
                  </mc:Choice>
                  <mc:Fallback>
                    <p:oleObj name="" r:id="rId7" imgW="1454150" imgH="1657350" progId="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0" y="346"/>
                            <a:ext cx="1712" cy="195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183" name="Line 28"/>
            <p:cNvSpPr/>
            <p:nvPr/>
          </p:nvSpPr>
          <p:spPr>
            <a:xfrm flipH="1">
              <a:off x="775" y="913"/>
              <a:ext cx="1700" cy="4762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84" name="Line 29"/>
            <p:cNvSpPr/>
            <p:nvPr/>
          </p:nvSpPr>
          <p:spPr>
            <a:xfrm>
              <a:off x="67" y="2295"/>
              <a:ext cx="4082" cy="0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85" name="Line 30"/>
            <p:cNvSpPr/>
            <p:nvPr/>
          </p:nvSpPr>
          <p:spPr>
            <a:xfrm flipV="1">
              <a:off x="67" y="3833"/>
              <a:ext cx="3857" cy="567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  <p:bldP spid="7175" grpId="0"/>
      <p:bldP spid="717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0"/>
          <p:cNvSpPr/>
          <p:nvPr/>
        </p:nvSpPr>
        <p:spPr>
          <a:xfrm>
            <a:off x="1919288" y="558800"/>
            <a:ext cx="1862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四、垂线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5" name="Rectangle 22"/>
          <p:cNvSpPr/>
          <p:nvPr/>
        </p:nvSpPr>
        <p:spPr>
          <a:xfrm>
            <a:off x="2017713" y="1063625"/>
            <a:ext cx="8510587" cy="2461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                    </a:t>
            </a:r>
            <a:endParaRPr lang="zh-CN" altLang="en-US" sz="2800" dirty="0">
              <a:solidFill>
                <a:srgbClr val="FF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当两条直线相交所成的四个角中，有一个角是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时，这两条直线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互相垂直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，其中一条直线叫另一条直线的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，它们的交点叫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6" name="Text Box 17"/>
          <p:cNvSpPr txBox="1"/>
          <p:nvPr/>
        </p:nvSpPr>
        <p:spPr>
          <a:xfrm>
            <a:off x="1914525" y="1069975"/>
            <a:ext cx="2227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垂线的定义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7" name="Text Box 19"/>
          <p:cNvSpPr txBox="1"/>
          <p:nvPr/>
        </p:nvSpPr>
        <p:spPr>
          <a:xfrm>
            <a:off x="1927225" y="3359150"/>
            <a:ext cx="84677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经过直线上或直线外一点，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一条直线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与已知直线垂直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8" name="Text Box 23"/>
          <p:cNvSpPr txBox="1"/>
          <p:nvPr/>
        </p:nvSpPr>
        <p:spPr>
          <a:xfrm>
            <a:off x="1895475" y="5184775"/>
            <a:ext cx="89979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直线外一点到这条直线的垂线段的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点到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直线的距离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9" name="Text Box 24"/>
          <p:cNvSpPr txBox="1"/>
          <p:nvPr/>
        </p:nvSpPr>
        <p:spPr>
          <a:xfrm>
            <a:off x="1895475" y="4732338"/>
            <a:ext cx="8895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直线外一点与直线上各点的所有连线中，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最短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0" name="文本框 1"/>
          <p:cNvSpPr txBox="1"/>
          <p:nvPr/>
        </p:nvSpPr>
        <p:spPr>
          <a:xfrm>
            <a:off x="6862763" y="35020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有且只有</a:t>
            </a:r>
            <a:endParaRPr lang="zh-CN" altLang="en-US" sz="2800" dirty="0">
              <a:solidFill>
                <a:srgbClr val="FF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1" name="文本框 3"/>
          <p:cNvSpPr txBox="1"/>
          <p:nvPr/>
        </p:nvSpPr>
        <p:spPr>
          <a:xfrm>
            <a:off x="8640763" y="473392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垂线段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2" name="文本框 4"/>
          <p:cNvSpPr txBox="1"/>
          <p:nvPr/>
        </p:nvSpPr>
        <p:spPr>
          <a:xfrm>
            <a:off x="7635875" y="53752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距离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3" name="文本框 3"/>
          <p:cNvSpPr txBox="1"/>
          <p:nvPr/>
        </p:nvSpPr>
        <p:spPr>
          <a:xfrm>
            <a:off x="9218613" y="15890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直角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4" name="文本框 4"/>
          <p:cNvSpPr txBox="1"/>
          <p:nvPr/>
        </p:nvSpPr>
        <p:spPr>
          <a:xfrm>
            <a:off x="2887663" y="29019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5" name="文本框 5"/>
          <p:cNvSpPr txBox="1"/>
          <p:nvPr/>
        </p:nvSpPr>
        <p:spPr>
          <a:xfrm>
            <a:off x="6477000" y="29019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垂足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ldLvl="0" animBg="1"/>
      <p:bldP spid="8196" grpId="0"/>
      <p:bldP spid="8197" grpId="0"/>
      <p:bldP spid="8198" grpId="0"/>
      <p:bldP spid="8199" grpId="0"/>
      <p:bldP spid="8203" grpId="0"/>
      <p:bldP spid="8204" grpId="0"/>
      <p:bldP spid="8205" grpId="0"/>
      <p:bldP spid="8200" grpId="0"/>
      <p:bldP spid="8201" grpId="0"/>
      <p:bldP spid="8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0"/>
          <p:cNvSpPr/>
          <p:nvPr/>
        </p:nvSpPr>
        <p:spPr>
          <a:xfrm>
            <a:off x="1992313" y="908050"/>
            <a:ext cx="5967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五、平行线</a:t>
            </a:r>
            <a:endParaRPr lang="zh-CN" altLang="en-US" sz="2800" dirty="0">
              <a:solidFill>
                <a:srgbClr val="FF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9219" name="Text Box 8"/>
          <p:cNvSpPr txBox="1"/>
          <p:nvPr/>
        </p:nvSpPr>
        <p:spPr>
          <a:xfrm>
            <a:off x="1884363" y="1555750"/>
            <a:ext cx="803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在同一平面内，</a:t>
            </a:r>
            <a:r>
              <a:rPr lang="en-US" altLang="zh-CN" sz="2800" dirty="0">
                <a:latin typeface="华文中宋" panose="02010600040101010101" pitchFamily="2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的</a:t>
            </a:r>
            <a:r>
              <a:rPr lang="zh-CN" altLang="en-US" sz="2800" dirty="0">
                <a:latin typeface="Constantia" panose="02030602050306030303" pitchFamily="2" charset="0"/>
                <a:ea typeface="黑体" panose="02010609060101010101" charset="-122"/>
              </a:rPr>
              <a:t>两条</a:t>
            </a: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直线叫做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平行线</a:t>
            </a:r>
            <a:r>
              <a:rPr lang="en-US" altLang="zh-CN" sz="2800" dirty="0">
                <a:latin typeface="华文中宋" panose="02010600040101010101" pitchFamily="2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9220" name="Text Box 29"/>
          <p:cNvSpPr txBox="1"/>
          <p:nvPr/>
        </p:nvSpPr>
        <p:spPr>
          <a:xfrm>
            <a:off x="1847850" y="2779713"/>
            <a:ext cx="889317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平行于同一条直线的两条直线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1" name="Text Box 18"/>
          <p:cNvSpPr txBox="1"/>
          <p:nvPr/>
        </p:nvSpPr>
        <p:spPr>
          <a:xfrm>
            <a:off x="1847850" y="2060575"/>
            <a:ext cx="8812213" cy="73977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经过直线外一点，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一条直线与已知直线平行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2" name="Text Box 8"/>
          <p:cNvSpPr txBox="1"/>
          <p:nvPr/>
        </p:nvSpPr>
        <p:spPr>
          <a:xfrm>
            <a:off x="1847850" y="364331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</a:rPr>
              <a:t>平行线的判定与性质：</a:t>
            </a:r>
            <a:endParaRPr lang="en-US" altLang="zh-CN" sz="2800" dirty="0"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9223" name="Text Box 2"/>
          <p:cNvSpPr txBox="1"/>
          <p:nvPr/>
        </p:nvSpPr>
        <p:spPr>
          <a:xfrm>
            <a:off x="1970088" y="4752975"/>
            <a:ext cx="2135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4" name="Text Box 3"/>
          <p:cNvSpPr txBox="1"/>
          <p:nvPr/>
        </p:nvSpPr>
        <p:spPr>
          <a:xfrm>
            <a:off x="6638925" y="4149725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5" name="Text Box 4"/>
          <p:cNvSpPr txBox="1"/>
          <p:nvPr/>
        </p:nvSpPr>
        <p:spPr>
          <a:xfrm>
            <a:off x="6716713" y="4805363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内错角相等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6" name="Text Box 5"/>
          <p:cNvSpPr txBox="1"/>
          <p:nvPr/>
        </p:nvSpPr>
        <p:spPr>
          <a:xfrm>
            <a:off x="6716713" y="5491163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7" name="Text Box 9"/>
          <p:cNvSpPr txBox="1"/>
          <p:nvPr/>
        </p:nvSpPr>
        <p:spPr>
          <a:xfrm>
            <a:off x="4248150" y="4464050"/>
            <a:ext cx="2324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平行线的判定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8" name="Text Box 13"/>
          <p:cNvSpPr txBox="1"/>
          <p:nvPr/>
        </p:nvSpPr>
        <p:spPr>
          <a:xfrm>
            <a:off x="4248150" y="5168900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平行线的性质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9" name="左右箭头 29714"/>
          <p:cNvSpPr/>
          <p:nvPr/>
        </p:nvSpPr>
        <p:spPr>
          <a:xfrm>
            <a:off x="3959225" y="4968875"/>
            <a:ext cx="2736850" cy="142875"/>
          </a:xfrm>
          <a:prstGeom prst="leftRightArrow">
            <a:avLst>
              <a:gd name="adj1" fmla="val 50000"/>
              <a:gd name="adj2" fmla="val 382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文本框 1"/>
          <p:cNvSpPr txBox="1"/>
          <p:nvPr/>
        </p:nvSpPr>
        <p:spPr>
          <a:xfrm>
            <a:off x="4775200" y="148431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黑体" panose="02010609060101010101" charset="-122"/>
                <a:sym typeface="宋体" panose="02010600030101010101" pitchFamily="2" charset="-122"/>
              </a:rPr>
              <a:t>不相交</a:t>
            </a:r>
            <a:endParaRPr lang="zh-CN" altLang="en-US" sz="2800" dirty="0">
              <a:solidFill>
                <a:srgbClr val="FF0000"/>
              </a:solidFill>
              <a:latin typeface="华文中宋" panose="0201060004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231" name="文本框 2"/>
          <p:cNvSpPr txBox="1"/>
          <p:nvPr/>
        </p:nvSpPr>
        <p:spPr>
          <a:xfrm>
            <a:off x="4926013" y="21685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有且只有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32" name="文本框 3"/>
          <p:cNvSpPr txBox="1"/>
          <p:nvPr/>
        </p:nvSpPr>
        <p:spPr>
          <a:xfrm>
            <a:off x="6977063" y="28860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平行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 bldLvl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30" grpId="0"/>
      <p:bldP spid="9231" grpId="0"/>
      <p:bldP spid="923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2807</Words>
  <Application>WPS 演示</Application>
  <PresentationFormat>在屏幕上显示</PresentationFormat>
  <Paragraphs>399</Paragraphs>
  <Slides>25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华文中宋</vt:lpstr>
      <vt:lpstr>Constantia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慢慢来</cp:lastModifiedBy>
  <cp:revision>146</cp:revision>
  <dcterms:created xsi:type="dcterms:W3CDTF">2016-09-10T07:33:00Z</dcterms:created>
  <dcterms:modified xsi:type="dcterms:W3CDTF">2025-02-07T01:19:06Z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2</vt:lpwstr>
  </property>
  <property fmtid="{D5CDD505-2E9C-101B-9397-08002B2CF9AE}" pid="4" name="ICV">
    <vt:lpwstr>AA179FB0614544EC9A19ACE6BC5D01AE</vt:lpwstr>
  </property>
</Properties>
</file>