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bin" ContentType="application/vnd.openxmlformats-officedocument.oleObject"/>
  <Default Extension="wmf" ContentType="image/x-wm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sldIdLst>
    <p:sldId id="367" r:id="rId3"/>
    <p:sldId id="313" r:id="rId4"/>
    <p:sldId id="315" r:id="rId6"/>
    <p:sldId id="459" r:id="rId7"/>
    <p:sldId id="460" r:id="rId8"/>
    <p:sldId id="462" r:id="rId9"/>
    <p:sldId id="463" r:id="rId10"/>
    <p:sldId id="402" r:id="rId11"/>
    <p:sldId id="302" r:id="rId12"/>
    <p:sldId id="453" r:id="rId13"/>
    <p:sldId id="455" r:id="rId14"/>
    <p:sldId id="457" r:id="rId15"/>
    <p:sldId id="467" r:id="rId16"/>
    <p:sldId id="479" r:id="rId17"/>
    <p:sldId id="480" r:id="rId18"/>
    <p:sldId id="481" r:id="rId19"/>
    <p:sldId id="482" r:id="rId20"/>
    <p:sldId id="465" r:id="rId21"/>
    <p:sldId id="466" r:id="rId22"/>
    <p:sldId id="468" r:id="rId23"/>
    <p:sldId id="469" r:id="rId24"/>
    <p:sldId id="470" r:id="rId25"/>
  </p:sldIdLst>
  <p:sldSz cx="12192000" cy="6858000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微软雅黑 Light" panose="020B0502040204020203" pitchFamily="34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微软雅黑 Light" panose="020B0502040204020203" pitchFamily="34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微软雅黑 Light" panose="020B0502040204020203" pitchFamily="34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微软雅黑 Light" panose="020B0502040204020203" pitchFamily="34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微软雅黑 Light" panose="020B0502040204020203" pitchFamily="34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微软雅黑 Light" panose="020B0502040204020203" pitchFamily="34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微软雅黑 Light" panose="020B0502040204020203" pitchFamily="34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微软雅黑 Light" panose="020B0502040204020203" pitchFamily="34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微软雅黑 Light" panose="020B0502040204020203" pitchFamily="34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095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番茄花园" initials="番" lastIdx="0" clrIdx="0"/>
  <p:cmAuthor id="2" name="rao long" initials="rl" lastIdx="1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3A1B4"/>
    <a:srgbClr val="FFAC41"/>
    <a:srgbClr val="EB5E66"/>
    <a:srgbClr val="EA610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/>
    <p:restoredTop sz="89238"/>
  </p:normalViewPr>
  <p:slideViewPr>
    <p:cSldViewPr snapToGrid="0" showGuides="1">
      <p:cViewPr varScale="1">
        <p:scale>
          <a:sx n="67" d="100"/>
          <a:sy n="67" d="100"/>
        </p:scale>
        <p:origin x="564" y="36"/>
      </p:cViewPr>
      <p:guideLst>
        <p:guide orient="horz" pos="2095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6" cy="72006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9" Type="http://schemas.openxmlformats.org/officeDocument/2006/relationships/commentAuthors" Target="commentAuthors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7" Type="http://schemas.openxmlformats.org/officeDocument/2006/relationships/image" Target="../media/image10.wmf"/><Relationship Id="rId6" Type="http://schemas.openxmlformats.org/officeDocument/2006/relationships/image" Target="../media/image9.wmf"/><Relationship Id="rId5" Type="http://schemas.openxmlformats.org/officeDocument/2006/relationships/image" Target="../media/image8.wmf"/><Relationship Id="rId4" Type="http://schemas.openxmlformats.org/officeDocument/2006/relationships/image" Target="../media/image7.wmf"/><Relationship Id="rId3" Type="http://schemas.openxmlformats.org/officeDocument/2006/relationships/image" Target="../media/image6.wmf"/><Relationship Id="rId2" Type="http://schemas.openxmlformats.org/officeDocument/2006/relationships/image" Target="../media/image5.wmf"/><Relationship Id="rId1" Type="http://schemas.openxmlformats.org/officeDocument/2006/relationships/image" Target="../media/image4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13.wmf"/><Relationship Id="rId1" Type="http://schemas.openxmlformats.org/officeDocument/2006/relationships/image" Target="../media/image12.w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16.wmf"/><Relationship Id="rId1" Type="http://schemas.openxmlformats.org/officeDocument/2006/relationships/image" Target="../media/image15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fontAlgn="auto"/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fontAlgn="auto"/>
            <a:fld id="{4D29A2E9-7A9F-416C-B33F-1DD89F7FB6E6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124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5125" name="备注占位符 4"/>
          <p:cNvSpPr>
            <a:spLocks noGrp="1"/>
          </p:cNvSpPr>
          <p:nvPr>
            <p:ph type="body" sz="quarter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0"/>
            <a:r>
              <a:rPr lang="zh-CN" altLang="en-US"/>
              <a:t>第二级</a:t>
            </a:r>
            <a:endParaRPr lang="zh-CN" altLang="en-US"/>
          </a:p>
          <a:p>
            <a:pPr lvl="2" indent="0"/>
            <a:r>
              <a:rPr lang="zh-CN" altLang="en-US"/>
              <a:t>第三级</a:t>
            </a:r>
            <a:endParaRPr lang="zh-CN" altLang="en-US"/>
          </a:p>
          <a:p>
            <a:pPr lvl="3" indent="0"/>
            <a:r>
              <a:rPr lang="zh-CN" altLang="en-US"/>
              <a:t>第四级</a:t>
            </a:r>
            <a:endParaRPr lang="zh-CN" altLang="en-US"/>
          </a:p>
          <a:p>
            <a:pPr lvl="4" indent="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fontAlgn="auto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fontAlgn="auto"/>
            <a:fld id="{40699DE5-FA88-4DA1-A685-7773E6232806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9218" name="备注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en-US"/>
          </a:p>
        </p:txBody>
      </p:sp>
      <p:sp>
        <p:nvSpPr>
          <p:cNvPr id="9219" name="灯片编号占位符 3"/>
          <p:cNvSpPr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b"/>
          <a:lstStyle/>
          <a:p>
            <a:pPr lvl="0" algn="r"/>
            <a:fld id="{9A0DB2DC-4C9A-4742-B13C-FB6460FD3503}" type="slidenum">
              <a:rPr lang="zh-CN" altLang="en-US" sz="1200"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200"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699DE5-FA88-4DA1-A685-7773E623280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1266" name="备注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en-US"/>
          </a:p>
        </p:txBody>
      </p:sp>
      <p:sp>
        <p:nvSpPr>
          <p:cNvPr id="11267" name="灯片编号占位符 3"/>
          <p:cNvSpPr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b"/>
          <a:lstStyle/>
          <a:p>
            <a:pPr lvl="0" algn="r"/>
            <a:fld id="{9A0DB2DC-4C9A-4742-B13C-FB6460FD3503}" type="slidenum">
              <a:rPr lang="zh-CN" altLang="en-US" sz="1200"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200"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8434" name="备注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en-US"/>
          </a:p>
        </p:txBody>
      </p:sp>
      <p:sp>
        <p:nvSpPr>
          <p:cNvPr id="18435" name="灯片编号占位符 3"/>
          <p:cNvSpPr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b"/>
          <a:lstStyle/>
          <a:p>
            <a:pPr lvl="0" algn="r"/>
            <a:fld id="{9A0DB2DC-4C9A-4742-B13C-FB6460FD3503}" type="slidenum">
              <a:rPr lang="zh-CN" altLang="en-US" sz="1200"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200"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6386" name="备注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en-US"/>
          </a:p>
        </p:txBody>
      </p:sp>
      <p:sp>
        <p:nvSpPr>
          <p:cNvPr id="16387" name="灯片编号占位符 3"/>
          <p:cNvSpPr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b"/>
          <a:lstStyle/>
          <a:p>
            <a:pPr lvl="0" algn="r"/>
            <a:fld id="{9A0DB2DC-4C9A-4742-B13C-FB6460FD3503}" type="slidenum">
              <a:rPr lang="zh-CN" altLang="en-US" sz="1200"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200"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6386" name="备注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en-US"/>
          </a:p>
        </p:txBody>
      </p:sp>
      <p:sp>
        <p:nvSpPr>
          <p:cNvPr id="16387" name="灯片编号占位符 3"/>
          <p:cNvSpPr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b"/>
          <a:lstStyle/>
          <a:p>
            <a:pPr lvl="0" algn="r"/>
            <a:fld id="{9A0DB2DC-4C9A-4742-B13C-FB6460FD3503}" type="slidenum">
              <a:rPr lang="zh-CN" altLang="en-US" sz="1200"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200"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6386" name="备注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en-US"/>
          </a:p>
        </p:txBody>
      </p:sp>
      <p:sp>
        <p:nvSpPr>
          <p:cNvPr id="16387" name="灯片编号占位符 3"/>
          <p:cNvSpPr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b"/>
          <a:lstStyle/>
          <a:p>
            <a:pPr lvl="0" algn="r"/>
            <a:fld id="{9A0DB2DC-4C9A-4742-B13C-FB6460FD3503}" type="slidenum">
              <a:rPr lang="zh-CN" altLang="en-US" sz="1200"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200"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6386" name="备注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en-US"/>
          </a:p>
        </p:txBody>
      </p:sp>
      <p:sp>
        <p:nvSpPr>
          <p:cNvPr id="16387" name="灯片编号占位符 3"/>
          <p:cNvSpPr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b"/>
          <a:lstStyle/>
          <a:p>
            <a:pPr lvl="0" algn="r"/>
            <a:fld id="{9A0DB2DC-4C9A-4742-B13C-FB6460FD3503}" type="slidenum">
              <a:rPr lang="zh-CN" altLang="en-US" sz="1200"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200"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699DE5-FA88-4DA1-A685-7773E623280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699DE5-FA88-4DA1-A685-7773E623280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fontAlgn="auto"/>
            <a:fld id="{8620DCC5-0B8D-45DE-90C5-8AC52E8EFB40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fontAlgn="auto"/>
            <a:fld id="{C13D6D23-8EA6-445F-B959-20BE0C287158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fontAlgn="auto"/>
            <a:fld id="{8620DCC5-0B8D-45DE-90C5-8AC52E8EFB40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fontAlgn="auto"/>
            <a:fld id="{C13D6D23-8EA6-445F-B959-20BE0C287158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Blank New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3" name="图片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Whitout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image" Target="../media/image3.png"/><Relationship Id="rId10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0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istrator\Desktop\PPT整理\用途\asf.png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0" y="0"/>
            <a:ext cx="12192000" cy="6859588"/>
          </a:xfrm>
          <a:prstGeom prst="rect">
            <a:avLst/>
          </a:prstGeom>
          <a:noFill/>
          <a:ln w="9525" cap="flat" cmpd="sng">
            <a:solidFill>
              <a:schemeClr val="accent1"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</p:spPr>
      </p:pic>
      <p:cxnSp>
        <p:nvCxnSpPr>
          <p:cNvPr id="5" name="直接连接符 4"/>
          <p:cNvCxnSpPr>
            <a:endCxn id="1028" idx="1"/>
          </p:cNvCxnSpPr>
          <p:nvPr/>
        </p:nvCxnSpPr>
        <p:spPr>
          <a:xfrm flipV="1">
            <a:off x="1394884" y="6662738"/>
            <a:ext cx="8610600" cy="14288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Freeform 5"/>
          <p:cNvSpPr>
            <a:spLocks noChangeAspect="1" noEditPoints="1"/>
          </p:cNvSpPr>
          <p:nvPr/>
        </p:nvSpPr>
        <p:spPr bwMode="auto">
          <a:xfrm>
            <a:off x="412751" y="6356350"/>
            <a:ext cx="400051" cy="444500"/>
          </a:xfrm>
          <a:custGeom>
            <a:avLst/>
            <a:gdLst>
              <a:gd name="T0" fmla="*/ 189 w 316"/>
              <a:gd name="T1" fmla="*/ 16 h 467"/>
              <a:gd name="T2" fmla="*/ 225 w 316"/>
              <a:gd name="T3" fmla="*/ 7 h 467"/>
              <a:gd name="T4" fmla="*/ 300 w 316"/>
              <a:gd name="T5" fmla="*/ 52 h 467"/>
              <a:gd name="T6" fmla="*/ 309 w 316"/>
              <a:gd name="T7" fmla="*/ 89 h 467"/>
              <a:gd name="T8" fmla="*/ 298 w 316"/>
              <a:gd name="T9" fmla="*/ 105 h 467"/>
              <a:gd name="T10" fmla="*/ 179 w 316"/>
              <a:gd name="T11" fmla="*/ 33 h 467"/>
              <a:gd name="T12" fmla="*/ 189 w 316"/>
              <a:gd name="T13" fmla="*/ 16 h 467"/>
              <a:gd name="T14" fmla="*/ 164 w 316"/>
              <a:gd name="T15" fmla="*/ 58 h 467"/>
              <a:gd name="T16" fmla="*/ 147 w 316"/>
              <a:gd name="T17" fmla="*/ 85 h 467"/>
              <a:gd name="T18" fmla="*/ 266 w 316"/>
              <a:gd name="T19" fmla="*/ 157 h 467"/>
              <a:gd name="T20" fmla="*/ 283 w 316"/>
              <a:gd name="T21" fmla="*/ 130 h 467"/>
              <a:gd name="T22" fmla="*/ 164 w 316"/>
              <a:gd name="T23" fmla="*/ 58 h 467"/>
              <a:gd name="T24" fmla="*/ 2 w 316"/>
              <a:gd name="T25" fmla="*/ 446 h 467"/>
              <a:gd name="T26" fmla="*/ 13 w 316"/>
              <a:gd name="T27" fmla="*/ 354 h 467"/>
              <a:gd name="T28" fmla="*/ 90 w 316"/>
              <a:gd name="T29" fmla="*/ 401 h 467"/>
              <a:gd name="T30" fmla="*/ 13 w 316"/>
              <a:gd name="T31" fmla="*/ 453 h 467"/>
              <a:gd name="T32" fmla="*/ 2 w 316"/>
              <a:gd name="T33" fmla="*/ 446 h 467"/>
              <a:gd name="T34" fmla="*/ 20 w 316"/>
              <a:gd name="T35" fmla="*/ 296 h 467"/>
              <a:gd name="T36" fmla="*/ 133 w 316"/>
              <a:gd name="T37" fmla="*/ 109 h 467"/>
              <a:gd name="T38" fmla="*/ 172 w 316"/>
              <a:gd name="T39" fmla="*/ 133 h 467"/>
              <a:gd name="T40" fmla="*/ 59 w 316"/>
              <a:gd name="T41" fmla="*/ 320 h 467"/>
              <a:gd name="T42" fmla="*/ 20 w 316"/>
              <a:gd name="T43" fmla="*/ 296 h 467"/>
              <a:gd name="T44" fmla="*/ 99 w 316"/>
              <a:gd name="T45" fmla="*/ 344 h 467"/>
              <a:gd name="T46" fmla="*/ 212 w 316"/>
              <a:gd name="T47" fmla="*/ 158 h 467"/>
              <a:gd name="T48" fmla="*/ 252 w 316"/>
              <a:gd name="T49" fmla="*/ 182 h 467"/>
              <a:gd name="T50" fmla="*/ 139 w 316"/>
              <a:gd name="T51" fmla="*/ 368 h 467"/>
              <a:gd name="T52" fmla="*/ 99 w 316"/>
              <a:gd name="T53" fmla="*/ 344 h 467"/>
              <a:gd name="T54" fmla="*/ 95 w 316"/>
              <a:gd name="T55" fmla="*/ 446 h 467"/>
              <a:gd name="T56" fmla="*/ 301 w 316"/>
              <a:gd name="T57" fmla="*/ 446 h 467"/>
              <a:gd name="T58" fmla="*/ 311 w 316"/>
              <a:gd name="T59" fmla="*/ 456 h 467"/>
              <a:gd name="T60" fmla="*/ 301 w 316"/>
              <a:gd name="T61" fmla="*/ 467 h 467"/>
              <a:gd name="T62" fmla="*/ 95 w 316"/>
              <a:gd name="T63" fmla="*/ 467 h 467"/>
              <a:gd name="T64" fmla="*/ 84 w 316"/>
              <a:gd name="T65" fmla="*/ 456 h 467"/>
              <a:gd name="T66" fmla="*/ 95 w 316"/>
              <a:gd name="T67" fmla="*/ 446 h 4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316" h="467">
                <a:moveTo>
                  <a:pt x="189" y="16"/>
                </a:moveTo>
                <a:cubicBezTo>
                  <a:pt x="197" y="4"/>
                  <a:pt x="213" y="0"/>
                  <a:pt x="225" y="7"/>
                </a:cubicBezTo>
                <a:cubicBezTo>
                  <a:pt x="300" y="52"/>
                  <a:pt x="300" y="52"/>
                  <a:pt x="300" y="52"/>
                </a:cubicBezTo>
                <a:cubicBezTo>
                  <a:pt x="312" y="60"/>
                  <a:pt x="316" y="76"/>
                  <a:pt x="309" y="89"/>
                </a:cubicBezTo>
                <a:cubicBezTo>
                  <a:pt x="298" y="105"/>
                  <a:pt x="298" y="105"/>
                  <a:pt x="298" y="105"/>
                </a:cubicBezTo>
                <a:cubicBezTo>
                  <a:pt x="179" y="33"/>
                  <a:pt x="179" y="33"/>
                  <a:pt x="179" y="33"/>
                </a:cubicBezTo>
                <a:lnTo>
                  <a:pt x="189" y="16"/>
                </a:lnTo>
                <a:close/>
                <a:moveTo>
                  <a:pt x="164" y="58"/>
                </a:moveTo>
                <a:cubicBezTo>
                  <a:pt x="147" y="85"/>
                  <a:pt x="147" y="85"/>
                  <a:pt x="147" y="85"/>
                </a:cubicBezTo>
                <a:cubicBezTo>
                  <a:pt x="266" y="157"/>
                  <a:pt x="266" y="157"/>
                  <a:pt x="266" y="157"/>
                </a:cubicBezTo>
                <a:cubicBezTo>
                  <a:pt x="283" y="130"/>
                  <a:pt x="283" y="130"/>
                  <a:pt x="283" y="130"/>
                </a:cubicBezTo>
                <a:lnTo>
                  <a:pt x="164" y="58"/>
                </a:lnTo>
                <a:close/>
                <a:moveTo>
                  <a:pt x="2" y="446"/>
                </a:moveTo>
                <a:cubicBezTo>
                  <a:pt x="13" y="354"/>
                  <a:pt x="13" y="354"/>
                  <a:pt x="13" y="354"/>
                </a:cubicBezTo>
                <a:cubicBezTo>
                  <a:pt x="90" y="401"/>
                  <a:pt x="90" y="401"/>
                  <a:pt x="90" y="401"/>
                </a:cubicBezTo>
                <a:cubicBezTo>
                  <a:pt x="13" y="453"/>
                  <a:pt x="13" y="453"/>
                  <a:pt x="13" y="453"/>
                </a:cubicBezTo>
                <a:cubicBezTo>
                  <a:pt x="5" y="459"/>
                  <a:pt x="0" y="456"/>
                  <a:pt x="2" y="446"/>
                </a:cubicBezTo>
                <a:close/>
                <a:moveTo>
                  <a:pt x="20" y="296"/>
                </a:moveTo>
                <a:cubicBezTo>
                  <a:pt x="133" y="109"/>
                  <a:pt x="133" y="109"/>
                  <a:pt x="133" y="109"/>
                </a:cubicBezTo>
                <a:cubicBezTo>
                  <a:pt x="172" y="133"/>
                  <a:pt x="172" y="133"/>
                  <a:pt x="172" y="133"/>
                </a:cubicBezTo>
                <a:cubicBezTo>
                  <a:pt x="59" y="320"/>
                  <a:pt x="59" y="320"/>
                  <a:pt x="59" y="320"/>
                </a:cubicBezTo>
                <a:lnTo>
                  <a:pt x="20" y="296"/>
                </a:lnTo>
                <a:close/>
                <a:moveTo>
                  <a:pt x="99" y="344"/>
                </a:moveTo>
                <a:cubicBezTo>
                  <a:pt x="212" y="158"/>
                  <a:pt x="212" y="158"/>
                  <a:pt x="212" y="158"/>
                </a:cubicBezTo>
                <a:cubicBezTo>
                  <a:pt x="252" y="182"/>
                  <a:pt x="252" y="182"/>
                  <a:pt x="252" y="182"/>
                </a:cubicBezTo>
                <a:cubicBezTo>
                  <a:pt x="139" y="368"/>
                  <a:pt x="139" y="368"/>
                  <a:pt x="139" y="368"/>
                </a:cubicBezTo>
                <a:lnTo>
                  <a:pt x="99" y="344"/>
                </a:lnTo>
                <a:close/>
                <a:moveTo>
                  <a:pt x="95" y="446"/>
                </a:moveTo>
                <a:cubicBezTo>
                  <a:pt x="301" y="446"/>
                  <a:pt x="301" y="446"/>
                  <a:pt x="301" y="446"/>
                </a:cubicBezTo>
                <a:cubicBezTo>
                  <a:pt x="307" y="446"/>
                  <a:pt x="311" y="450"/>
                  <a:pt x="311" y="456"/>
                </a:cubicBezTo>
                <a:cubicBezTo>
                  <a:pt x="311" y="462"/>
                  <a:pt x="307" y="467"/>
                  <a:pt x="301" y="467"/>
                </a:cubicBezTo>
                <a:cubicBezTo>
                  <a:pt x="95" y="467"/>
                  <a:pt x="95" y="467"/>
                  <a:pt x="95" y="467"/>
                </a:cubicBezTo>
                <a:cubicBezTo>
                  <a:pt x="89" y="467"/>
                  <a:pt x="84" y="462"/>
                  <a:pt x="84" y="456"/>
                </a:cubicBezTo>
                <a:cubicBezTo>
                  <a:pt x="84" y="450"/>
                  <a:pt x="89" y="446"/>
                  <a:pt x="95" y="446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pPr fontAlgn="auto"/>
            <a:endParaRPr lang="zh-CN" altLang="en-US" sz="1350" strike="noStrike" noProof="1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029" name="文本框 5"/>
          <p:cNvSpPr txBox="1"/>
          <p:nvPr/>
        </p:nvSpPr>
        <p:spPr>
          <a:xfrm>
            <a:off x="1043517" y="6446838"/>
            <a:ext cx="2038349" cy="21399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/>
            <a:r>
              <a:rPr lang="zh-CN" altLang="en-US" sz="800">
                <a:solidFill>
                  <a:schemeClr val="bg1"/>
                </a:solidFill>
                <a:latin typeface="Arial" panose="020B0604020202020204" pitchFamily="34" charset="0"/>
                <a:ea typeface="微软雅黑 Light" panose="020B0502040204020203" pitchFamily="34" charset="-122"/>
              </a:rPr>
              <a:t>侵权必究</a:t>
            </a:r>
            <a:endParaRPr lang="zh-CN" altLang="en-US" sz="800">
              <a:solidFill>
                <a:schemeClr val="bg1"/>
              </a:solidFill>
              <a:latin typeface="Arial" panose="020B0604020202020204" pitchFamily="34" charset="0"/>
              <a:ea typeface="微软雅黑 Light" panose="020B0502040204020203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9929707" y="6389370"/>
            <a:ext cx="2116667" cy="460375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 fontAlgn="auto"/>
            <a:r>
              <a:rPr lang="zh-CN" altLang="en-US" sz="2400" b="1" strike="noStrike" noProof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华文行楷" panose="02010800040101010101" charset="-122"/>
                <a:ea typeface="华文行楷" panose="02010800040101010101" charset="-122"/>
                <a:cs typeface="+mn-cs"/>
              </a:rPr>
              <a:t>名校课堂</a:t>
            </a:r>
            <a:endParaRPr lang="zh-CN" altLang="en-US" sz="2400" b="1" strike="noStrike" noProof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华文行楷" panose="02010800040101010101" charset="-122"/>
              <a:ea typeface="华文行楷" panose="020108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5.bin"/><Relationship Id="rId8" Type="http://schemas.openxmlformats.org/officeDocument/2006/relationships/image" Target="../media/image7.wmf"/><Relationship Id="rId7" Type="http://schemas.openxmlformats.org/officeDocument/2006/relationships/oleObject" Target="../embeddings/oleObject4.bin"/><Relationship Id="rId6" Type="http://schemas.openxmlformats.org/officeDocument/2006/relationships/image" Target="../media/image6.wmf"/><Relationship Id="rId5" Type="http://schemas.openxmlformats.org/officeDocument/2006/relationships/oleObject" Target="../embeddings/oleObject3.bin"/><Relationship Id="rId4" Type="http://schemas.openxmlformats.org/officeDocument/2006/relationships/image" Target="../media/image5.wmf"/><Relationship Id="rId3" Type="http://schemas.openxmlformats.org/officeDocument/2006/relationships/oleObject" Target="../embeddings/oleObject2.bin"/><Relationship Id="rId2" Type="http://schemas.openxmlformats.org/officeDocument/2006/relationships/image" Target="../media/image4.wmf"/><Relationship Id="rId17" Type="http://schemas.openxmlformats.org/officeDocument/2006/relationships/vmlDrawing" Target="../drawings/vmlDrawing1.vml"/><Relationship Id="rId16" Type="http://schemas.openxmlformats.org/officeDocument/2006/relationships/slideLayout" Target="../slideLayouts/slideLayout2.xml"/><Relationship Id="rId15" Type="http://schemas.openxmlformats.org/officeDocument/2006/relationships/image" Target="../media/image11.png"/><Relationship Id="rId14" Type="http://schemas.openxmlformats.org/officeDocument/2006/relationships/image" Target="../media/image10.wmf"/><Relationship Id="rId13" Type="http://schemas.openxmlformats.org/officeDocument/2006/relationships/oleObject" Target="../embeddings/oleObject7.bin"/><Relationship Id="rId12" Type="http://schemas.openxmlformats.org/officeDocument/2006/relationships/image" Target="../media/image9.wmf"/><Relationship Id="rId11" Type="http://schemas.openxmlformats.org/officeDocument/2006/relationships/oleObject" Target="../embeddings/oleObject6.bin"/><Relationship Id="rId10" Type="http://schemas.openxmlformats.org/officeDocument/2006/relationships/image" Target="../media/image8.wmf"/><Relationship Id="rId1" Type="http://schemas.openxmlformats.org/officeDocument/2006/relationships/oleObject" Target="../embeddings/oleObject1.bin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2.v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3.wmf"/><Relationship Id="rId3" Type="http://schemas.openxmlformats.org/officeDocument/2006/relationships/oleObject" Target="../embeddings/oleObject9.bin"/><Relationship Id="rId2" Type="http://schemas.openxmlformats.org/officeDocument/2006/relationships/image" Target="../media/image12.wmf"/><Relationship Id="rId1" Type="http://schemas.openxmlformats.org/officeDocument/2006/relationships/oleObject" Target="../embeddings/oleObject8.bin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4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.xml"/><Relationship Id="rId8" Type="http://schemas.openxmlformats.org/officeDocument/2006/relationships/oleObject" Target="../embeddings/oleObject15.bin"/><Relationship Id="rId7" Type="http://schemas.openxmlformats.org/officeDocument/2006/relationships/oleObject" Target="../embeddings/oleObject14.bin"/><Relationship Id="rId6" Type="http://schemas.openxmlformats.org/officeDocument/2006/relationships/oleObject" Target="../embeddings/oleObject13.bin"/><Relationship Id="rId5" Type="http://schemas.openxmlformats.org/officeDocument/2006/relationships/image" Target="../media/image16.wmf"/><Relationship Id="rId4" Type="http://schemas.openxmlformats.org/officeDocument/2006/relationships/oleObject" Target="../embeddings/oleObject12.bin"/><Relationship Id="rId3" Type="http://schemas.openxmlformats.org/officeDocument/2006/relationships/oleObject" Target="../embeddings/oleObject11.bin"/><Relationship Id="rId2" Type="http://schemas.openxmlformats.org/officeDocument/2006/relationships/image" Target="../media/image15.wmf"/><Relationship Id="rId10" Type="http://schemas.openxmlformats.org/officeDocument/2006/relationships/vmlDrawing" Target="../drawings/vmlDrawing3.vml"/><Relationship Id="rId1" Type="http://schemas.openxmlformats.org/officeDocument/2006/relationships/oleObject" Target="../embeddings/oleObject10.bin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5"/>
          <p:cNvSpPr/>
          <p:nvPr/>
        </p:nvSpPr>
        <p:spPr>
          <a:xfrm>
            <a:off x="4607243" y="3302318"/>
            <a:ext cx="2976880" cy="76835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pPr algn="ctr"/>
            <a:r>
              <a:rPr lang="zh-CN" altLang="en-US" sz="4400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小结与复习</a:t>
            </a:r>
            <a:endParaRPr lang="zh-CN" altLang="en-US" sz="4400" dirty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243" name="Text Box 4"/>
          <p:cNvSpPr txBox="1"/>
          <p:nvPr/>
        </p:nvSpPr>
        <p:spPr>
          <a:xfrm>
            <a:off x="1524000" y="1476693"/>
            <a:ext cx="9109075" cy="10147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zh-CN" altLang="en-US" sz="6000" b="0" dirty="0">
                <a:solidFill>
                  <a:srgbClr val="070707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第九章 </a:t>
            </a:r>
            <a:r>
              <a:rPr lang="en-US" altLang="zh-CN" sz="6000" b="0" dirty="0">
                <a:solidFill>
                  <a:srgbClr val="070707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  </a:t>
            </a:r>
            <a:r>
              <a:rPr lang="zh-CN" altLang="en-US" sz="6000" b="0" dirty="0">
                <a:solidFill>
                  <a:srgbClr val="070707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因式分解</a:t>
            </a:r>
            <a:endParaRPr lang="zh-CN" altLang="en-US" sz="6000" b="0" dirty="0">
              <a:solidFill>
                <a:srgbClr val="070707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文本框 19"/>
          <p:cNvSpPr/>
          <p:nvPr/>
        </p:nvSpPr>
        <p:spPr>
          <a:xfrm>
            <a:off x="1781810" y="307340"/>
            <a:ext cx="4351655" cy="510183"/>
          </a:xfrm>
          <a:prstGeom prst="flowChartAlternateProcess">
            <a:avLst/>
          </a:prstGeom>
          <a:solidFill>
            <a:schemeClr val="accent1"/>
          </a:solidFill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考点</a:t>
            </a:r>
            <a:r>
              <a:rPr lang="en-US" altLang="zh-CN" sz="2400" b="1" dirty="0">
                <a:solidFill>
                  <a:schemeClr val="bg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2  </a:t>
            </a:r>
            <a:r>
              <a:rPr lang="zh-CN" altLang="en-US" sz="2400" b="1" dirty="0">
                <a:solidFill>
                  <a:schemeClr val="bg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提公因式法分解因式</a:t>
            </a:r>
            <a:endParaRPr lang="zh-CN" altLang="en-US" sz="2400" b="1" dirty="0">
              <a:solidFill>
                <a:schemeClr val="bg1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  <a:sym typeface="+mn-ea"/>
            </a:endParaRPr>
          </a:p>
        </p:txBody>
      </p:sp>
      <p:sp>
        <p:nvSpPr>
          <p:cNvPr id="10245" name="TextBox 43"/>
          <p:cNvSpPr txBox="1"/>
          <p:nvPr/>
        </p:nvSpPr>
        <p:spPr>
          <a:xfrm>
            <a:off x="1595120" y="834708"/>
            <a:ext cx="7027863" cy="267652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黑体" panose="02010609060101010101" charset="-122"/>
              </a:rPr>
              <a:t>【例</a:t>
            </a:r>
            <a:r>
              <a:rPr lang="en-US" altLang="zh-CN" sz="2800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zh-CN" altLang="en-US" sz="2800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黑体" panose="02010609060101010101" charset="-122"/>
              </a:rPr>
              <a:t>】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因式分解：</a:t>
            </a:r>
            <a:endParaRPr lang="zh-CN" altLang="en-US" sz="2800" dirty="0">
              <a:latin typeface="Times New Roman" panose="02020603050405020304" pitchFamily="18" charset="0"/>
              <a:ea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            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(1)8</a:t>
            </a:r>
            <a:r>
              <a:rPr lang="zh-CN" altLang="en-US" sz="2800" i="1" dirty="0"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r>
              <a:rPr lang="zh-CN" altLang="en-US" sz="2800" baseline="30000" dirty="0">
                <a:latin typeface="Times New Roman" panose="02020603050405020304" pitchFamily="18" charset="0"/>
                <a:ea typeface="黑体" panose="02010609060101010101" charset="-122"/>
              </a:rPr>
              <a:t>3</a:t>
            </a:r>
            <a:r>
              <a:rPr lang="zh-CN" altLang="en-US" sz="2800" i="1" dirty="0">
                <a:latin typeface="Times New Roman" panose="02020603050405020304" pitchFamily="18" charset="0"/>
                <a:ea typeface="黑体" panose="02010609060101010101" charset="-122"/>
              </a:rPr>
              <a:t>b</a:t>
            </a:r>
            <a:r>
              <a:rPr lang="en-US" altLang="zh-CN" sz="2800" baseline="30000" dirty="0">
                <a:latin typeface="Times New Roman" panose="02020603050405020304" pitchFamily="18" charset="0"/>
                <a:ea typeface="黑体" panose="02010609060101010101" charset="-122"/>
              </a:rPr>
              <a:t>5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＋12</a:t>
            </a:r>
            <a:r>
              <a:rPr lang="zh-CN" altLang="en-US" sz="2800" i="1" dirty="0"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r>
              <a:rPr lang="en-US" altLang="zh-CN" sz="2800" baseline="30000" dirty="0"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zh-CN" altLang="en-US" sz="2800" i="1" dirty="0">
                <a:latin typeface="Times New Roman" panose="02020603050405020304" pitchFamily="18" charset="0"/>
                <a:ea typeface="黑体" panose="02010609060101010101" charset="-122"/>
              </a:rPr>
              <a:t>b</a:t>
            </a:r>
            <a:r>
              <a:rPr lang="zh-CN" altLang="en-US" sz="2800" baseline="30000" dirty="0">
                <a:latin typeface="Times New Roman" panose="02020603050405020304" pitchFamily="18" charset="0"/>
                <a:ea typeface="黑体" panose="02010609060101010101" charset="-122"/>
              </a:rPr>
              <a:t>3</a:t>
            </a:r>
            <a:r>
              <a:rPr lang="zh-CN" altLang="en-US" sz="2800" i="1" dirty="0">
                <a:latin typeface="Times New Roman" panose="02020603050405020304" pitchFamily="18" charset="0"/>
                <a:ea typeface="黑体" panose="02010609060101010101" charset="-122"/>
              </a:rPr>
              <a:t>c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；</a:t>
            </a:r>
            <a:endParaRPr lang="zh-CN" altLang="en-US" sz="2800" dirty="0">
              <a:latin typeface="Times New Roman" panose="02020603050405020304" pitchFamily="18" charset="0"/>
              <a:ea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            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(2)2</a:t>
            </a:r>
            <a:r>
              <a:rPr lang="zh-CN" altLang="en-US" sz="2800" i="1" dirty="0"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(</a:t>
            </a:r>
            <a:r>
              <a:rPr lang="zh-CN" altLang="en-US" sz="2800" i="1" dirty="0">
                <a:latin typeface="Times New Roman" panose="02020603050405020304" pitchFamily="18" charset="0"/>
                <a:ea typeface="黑体" panose="02010609060101010101" charset="-122"/>
              </a:rPr>
              <a:t>b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＋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zh-CN" altLang="en-US" sz="2800" i="1" dirty="0">
                <a:latin typeface="Times New Roman" panose="02020603050405020304" pitchFamily="18" charset="0"/>
                <a:ea typeface="黑体" panose="02010609060101010101" charset="-122"/>
              </a:rPr>
              <a:t>c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)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+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3(</a:t>
            </a:r>
            <a:r>
              <a:rPr lang="zh-CN" altLang="en-US" sz="2800" i="1" dirty="0">
                <a:latin typeface="Times New Roman" panose="02020603050405020304" pitchFamily="18" charset="0"/>
                <a:ea typeface="黑体" panose="02010609060101010101" charset="-122"/>
              </a:rPr>
              <a:t>b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＋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zh-CN" altLang="en-US" sz="2800" i="1" dirty="0">
                <a:latin typeface="Times New Roman" panose="02020603050405020304" pitchFamily="18" charset="0"/>
                <a:ea typeface="黑体" panose="02010609060101010101" charset="-122"/>
              </a:rPr>
              <a:t>c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)；</a:t>
            </a:r>
            <a:endParaRPr lang="zh-CN" altLang="en-US" sz="2800" dirty="0">
              <a:latin typeface="Times New Roman" panose="02020603050405020304" pitchFamily="18" charset="0"/>
              <a:ea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            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(3)(</a:t>
            </a:r>
            <a:r>
              <a:rPr lang="zh-CN" altLang="en-US" sz="2800" i="1" dirty="0"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＋</a:t>
            </a:r>
            <a:r>
              <a:rPr lang="zh-CN" altLang="en-US" sz="2800" i="1" dirty="0">
                <a:latin typeface="Times New Roman" panose="02020603050405020304" pitchFamily="18" charset="0"/>
                <a:ea typeface="黑体" panose="02010609060101010101" charset="-122"/>
              </a:rPr>
              <a:t>b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)(</a:t>
            </a:r>
            <a:r>
              <a:rPr lang="zh-CN" altLang="en-US" sz="2800" i="1" dirty="0"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－</a:t>
            </a:r>
            <a:r>
              <a:rPr lang="zh-CN" altLang="en-US" sz="2800" i="1" dirty="0">
                <a:latin typeface="Times New Roman" panose="02020603050405020304" pitchFamily="18" charset="0"/>
                <a:ea typeface="黑体" panose="02010609060101010101" charset="-122"/>
              </a:rPr>
              <a:t>b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)－</a:t>
            </a:r>
            <a:r>
              <a:rPr lang="zh-CN" altLang="en-US" sz="2800" i="1" dirty="0"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+</a:t>
            </a:r>
            <a:r>
              <a:rPr lang="zh-CN" altLang="en-US" sz="2800" i="1" dirty="0">
                <a:latin typeface="Times New Roman" panose="02020603050405020304" pitchFamily="18" charset="0"/>
                <a:ea typeface="黑体" panose="02010609060101010101" charset="-122"/>
              </a:rPr>
              <a:t>b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.</a:t>
            </a:r>
            <a:endParaRPr lang="zh-CN" altLang="en-US" sz="2800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0246" name="文本框 99"/>
          <p:cNvSpPr txBox="1"/>
          <p:nvPr/>
        </p:nvSpPr>
        <p:spPr>
          <a:xfrm>
            <a:off x="2490788" y="3269933"/>
            <a:ext cx="5999162" cy="203009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解：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(1)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原式 ＝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4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r>
              <a:rPr lang="en-US" altLang="zh-CN" sz="2800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b</a:t>
            </a:r>
            <a:r>
              <a:rPr lang="en-US" altLang="zh-CN" sz="2800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3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(2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ab</a:t>
            </a:r>
            <a:r>
              <a:rPr lang="en-US" altLang="zh-CN" sz="2800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＋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3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c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)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；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       (2)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原式 ＝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(2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+3)(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b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＋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c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)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；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       (3)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原式 ＝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(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－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b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)(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+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b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－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1)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．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0247" name="Rectangle 51"/>
          <p:cNvSpPr/>
          <p:nvPr/>
        </p:nvSpPr>
        <p:spPr>
          <a:xfrm>
            <a:off x="2272665" y="5217795"/>
            <a:ext cx="7468235" cy="1210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30000"/>
              </a:lnSpc>
            </a:pPr>
            <a:r>
              <a:rPr lang="zh-CN" altLang="en-US" sz="2800" dirty="0">
                <a:solidFill>
                  <a:schemeClr val="accent1"/>
                </a:solidFill>
                <a:latin typeface="Arial" panose="020B0604020202020204" pitchFamily="34" charset="0"/>
                <a:ea typeface="黑体" panose="02010609060101010101" charset="-122"/>
              </a:rPr>
              <a:t>方法归纳：</a:t>
            </a:r>
            <a:r>
              <a:rPr lang="zh-CN" altLang="en-US" sz="2800" dirty="0">
                <a:latin typeface="Arial" panose="020B0604020202020204" pitchFamily="34" charset="0"/>
                <a:ea typeface="黑体" panose="02010609060101010101" charset="-122"/>
              </a:rPr>
              <a:t>公因式</a:t>
            </a:r>
            <a:r>
              <a:rPr lang="zh-CN" altLang="en-US" sz="2800" dirty="0">
                <a:latin typeface="Comic Sans MS" panose="030F0702030302020204" pitchFamily="2" charset="0"/>
                <a:ea typeface="黑体" panose="02010609060101010101" charset="-122"/>
              </a:rPr>
              <a:t>既可以是一个单项式的形式，也可以是一个多项式的形式</a:t>
            </a:r>
            <a:r>
              <a:rPr lang="en-US" altLang="zh-CN" sz="2800" dirty="0">
                <a:latin typeface="Comic Sans MS" panose="030F0702030302020204" pitchFamily="2" charset="0"/>
                <a:ea typeface="黑体" panose="02010609060101010101" charset="-122"/>
              </a:rPr>
              <a:t>.</a:t>
            </a:r>
            <a:endParaRPr lang="en-US" altLang="zh-CN" sz="2800" dirty="0">
              <a:latin typeface="Comic Sans MS" panose="030F0702030302020204" pitchFamily="2" charset="0"/>
              <a:ea typeface="黑体" panose="02010609060101010101" charset="-122"/>
            </a:endParaRPr>
          </a:p>
        </p:txBody>
      </p:sp>
    </p:spTree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>
                                            <p:txEl>
                                              <p:charRg st="0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0246">
                                            <p:txEl>
                                              <p:charRg st="0" end="2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>
                                            <p:txEl>
                                              <p:charRg st="26" end="5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0246">
                                            <p:txEl>
                                              <p:charRg st="26" end="5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>
                                            <p:txEl>
                                              <p:charRg st="56" end="8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0246">
                                            <p:txEl>
                                              <p:charRg st="56" end="8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文本框 19"/>
          <p:cNvSpPr/>
          <p:nvPr/>
        </p:nvSpPr>
        <p:spPr>
          <a:xfrm>
            <a:off x="1797050" y="514985"/>
            <a:ext cx="4115435" cy="510137"/>
          </a:xfrm>
          <a:prstGeom prst="flowChartAlternateProcess">
            <a:avLst/>
          </a:prstGeom>
          <a:solidFill>
            <a:schemeClr val="accent1"/>
          </a:solidFill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考点</a:t>
            </a:r>
            <a:r>
              <a:rPr lang="en-US" altLang="zh-CN" sz="2400" b="1" dirty="0">
                <a:solidFill>
                  <a:schemeClr val="bg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3  </a:t>
            </a:r>
            <a:r>
              <a:rPr lang="zh-CN" altLang="en-US" sz="2400" b="1" dirty="0">
                <a:solidFill>
                  <a:schemeClr val="bg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利用提公因式法求值</a:t>
            </a:r>
            <a:endParaRPr lang="zh-CN" altLang="en-US" sz="2400" b="1" dirty="0">
              <a:solidFill>
                <a:schemeClr val="bg1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  <a:sym typeface="+mn-ea"/>
            </a:endParaRPr>
          </a:p>
        </p:txBody>
      </p:sp>
      <p:sp>
        <p:nvSpPr>
          <p:cNvPr id="12290" name="文本框 99"/>
          <p:cNvSpPr txBox="1"/>
          <p:nvPr/>
        </p:nvSpPr>
        <p:spPr>
          <a:xfrm>
            <a:off x="1706563" y="1127760"/>
            <a:ext cx="8456612" cy="203009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黑体" panose="02010609060101010101" charset="-122"/>
              </a:rPr>
              <a:t>【例</a:t>
            </a:r>
            <a:r>
              <a:rPr lang="en-US" altLang="zh-CN" sz="2800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黑体" panose="02010609060101010101" charset="-122"/>
              </a:rPr>
              <a:t>3</a:t>
            </a:r>
            <a:r>
              <a:rPr lang="zh-CN" altLang="en-US" sz="2800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黑体" panose="02010609060101010101" charset="-122"/>
              </a:rPr>
              <a:t>】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计算：</a:t>
            </a:r>
            <a:endParaRPr lang="zh-CN" altLang="en-US" sz="2800" dirty="0">
              <a:latin typeface="Times New Roman" panose="02020603050405020304" pitchFamily="18" charset="0"/>
              <a:ea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   (1)39×37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－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13×91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；</a:t>
            </a:r>
            <a:endParaRPr lang="zh-CN" altLang="en-US" sz="2800" dirty="0">
              <a:latin typeface="Times New Roman" panose="02020603050405020304" pitchFamily="18" charset="0"/>
              <a:ea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   (2)29×20.21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＋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72×20.21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＋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13×20.21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－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20.21×14.</a:t>
            </a:r>
            <a:endParaRPr lang="zh-CN" altLang="en-US" sz="2800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2294" name="文本框 3"/>
          <p:cNvSpPr txBox="1"/>
          <p:nvPr/>
        </p:nvSpPr>
        <p:spPr>
          <a:xfrm>
            <a:off x="1949450" y="3142933"/>
            <a:ext cx="8597900" cy="332295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解：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(1)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原式＝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3×13×37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－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13×91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                    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＝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13×(3×37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－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91)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＝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13×20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                    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＝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260.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       (2)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原式＝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20.21×(29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＋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72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＋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13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－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14)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                    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＝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2021.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</p:spTree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>
                                            <p:txEl>
                                              <p:charRg st="0" end="3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2294">
                                            <p:txEl>
                                              <p:charRg st="0" end="3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>
                                            <p:txEl>
                                              <p:charRg st="32" end="7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12294">
                                            <p:txEl>
                                              <p:charRg st="32" end="7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>
                                            <p:txEl>
                                              <p:char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12294">
                                            <p:txEl>
                                              <p:char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>
                                            <p:txEl>
                                              <p:charRg st="71" end="1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2294">
                                            <p:txEl>
                                              <p:charRg st="71" end="11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>
                                            <p:txEl>
                                              <p:char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2294">
                                            <p:txEl>
                                              <p:char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文本框 19"/>
          <p:cNvSpPr/>
          <p:nvPr/>
        </p:nvSpPr>
        <p:spPr>
          <a:xfrm>
            <a:off x="1852930" y="539750"/>
            <a:ext cx="4641215" cy="509709"/>
          </a:xfrm>
          <a:prstGeom prst="flowChartAlternateProcess">
            <a:avLst/>
          </a:prstGeom>
          <a:solidFill>
            <a:schemeClr val="accent1"/>
          </a:solidFill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考点</a:t>
            </a:r>
            <a:r>
              <a:rPr lang="en-US" altLang="zh-CN" sz="2400" b="1" dirty="0">
                <a:solidFill>
                  <a:schemeClr val="bg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4</a:t>
            </a:r>
            <a:r>
              <a:rPr lang="zh-CN" altLang="en-US" sz="2400" b="1" dirty="0">
                <a:solidFill>
                  <a:schemeClr val="bg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  平方差公式分解因式</a:t>
            </a:r>
            <a:endParaRPr lang="en-US" altLang="zh-CN" sz="2400" b="1" dirty="0">
              <a:solidFill>
                <a:schemeClr val="bg1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14341" name="文本框 99"/>
          <p:cNvSpPr txBox="1"/>
          <p:nvPr/>
        </p:nvSpPr>
        <p:spPr>
          <a:xfrm>
            <a:off x="1778000" y="1109663"/>
            <a:ext cx="5080000" cy="203009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黑体" panose="02010609060101010101" charset="-122"/>
              </a:rPr>
              <a:t>【例</a:t>
            </a:r>
            <a:r>
              <a:rPr lang="en-US" altLang="zh-CN" sz="2800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黑体" panose="02010609060101010101" charset="-122"/>
              </a:rPr>
              <a:t>4</a:t>
            </a:r>
            <a:r>
              <a:rPr lang="zh-CN" altLang="en-US" sz="2800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黑体" panose="02010609060101010101" charset="-122"/>
              </a:rPr>
              <a:t>】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分解因式：</a:t>
            </a:r>
            <a:endParaRPr lang="zh-CN" altLang="en-US" sz="2800" dirty="0">
              <a:latin typeface="Times New Roman" panose="02020603050405020304" pitchFamily="18" charset="0"/>
              <a:ea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    (1)(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＋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b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)</a:t>
            </a:r>
            <a:r>
              <a:rPr lang="en-US" altLang="zh-CN" sz="2800" baseline="30000" dirty="0"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－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4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r>
              <a:rPr lang="en-US" altLang="zh-CN" sz="2800" baseline="30000" dirty="0"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；</a:t>
            </a:r>
            <a:endParaRPr lang="zh-CN" altLang="en-US" sz="2800" dirty="0">
              <a:latin typeface="Times New Roman" panose="02020603050405020304" pitchFamily="18" charset="0"/>
              <a:ea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    (2)9(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m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＋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n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)</a:t>
            </a:r>
            <a:r>
              <a:rPr lang="en-US" altLang="zh-CN" sz="2800" baseline="30000" dirty="0"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－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(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m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－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n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)</a:t>
            </a:r>
            <a:r>
              <a:rPr lang="en-US" altLang="zh-CN" sz="2800" baseline="30000" dirty="0"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.</a:t>
            </a:r>
            <a:endParaRPr lang="zh-CN" altLang="en-US" sz="2800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4342" name="文本框 2"/>
          <p:cNvSpPr txBox="1"/>
          <p:nvPr/>
        </p:nvSpPr>
        <p:spPr>
          <a:xfrm>
            <a:off x="2103438" y="3130550"/>
            <a:ext cx="7983537" cy="332295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解：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(1)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原式＝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(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＋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b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－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)(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＋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b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＋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)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                  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＝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(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b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－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)(3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＋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b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).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      (2)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原式＝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(3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m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＋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3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n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－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m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＋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n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)(3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m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＋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3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n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＋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m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－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n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)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                  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＝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(2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m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＋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4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n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)(4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m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＋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n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)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                  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＝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4(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m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＋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n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)(2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m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＋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n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)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．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</p:spTree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>
                                            <p:txEl>
                                              <p:charRg st="0" end="2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342">
                                            <p:txEl>
                                              <p:charRg st="0" end="2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342">
                                            <p:txEl>
                                              <p:charRg st="0" end="2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>
                                            <p:txEl>
                                              <p:charRg st="25" end="5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342">
                                            <p:txEl>
                                              <p:charRg st="25" end="5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342">
                                            <p:txEl>
                                              <p:charRg st="25" end="5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>
                                            <p:txEl>
                                              <p:charRg st="59" end="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342">
                                            <p:txEl>
                                              <p:charRg st="59" end="9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342">
                                            <p:txEl>
                                              <p:charRg st="59" end="9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>
                                            <p:txEl>
                                              <p:charRg st="95" end="13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342">
                                            <p:txEl>
                                              <p:charRg st="95" end="13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342">
                                            <p:txEl>
                                              <p:charRg st="95" end="13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>
                                            <p:txEl>
                                              <p:charRg st="95" end="13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4342">
                                            <p:txEl>
                                              <p:charRg st="95" end="13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4342">
                                            <p:txEl>
                                              <p:charRg st="95" end="13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>
                                            <p:txEl>
                                              <p:charRg st="95" end="13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4342">
                                            <p:txEl>
                                              <p:charRg st="95" end="13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4342">
                                            <p:txEl>
                                              <p:charRg st="95" end="13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8437" name="文本框 99"/>
          <p:cNvSpPr txBox="1"/>
          <p:nvPr/>
        </p:nvSpPr>
        <p:spPr>
          <a:xfrm>
            <a:off x="1782445" y="1070293"/>
            <a:ext cx="5080000" cy="203009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accent1"/>
                </a:solidFill>
                <a:latin typeface="Times New Roman" panose="02020603050405020304" pitchFamily="18" charset="0"/>
                <a:ea typeface="黑体" panose="02010609060101010101" charset="-122"/>
              </a:rPr>
              <a:t>【例</a:t>
            </a:r>
            <a:r>
              <a:rPr lang="en-US" altLang="zh-CN" sz="2800" dirty="0">
                <a:solidFill>
                  <a:schemeClr val="accent1"/>
                </a:solidFill>
                <a:latin typeface="Times New Roman" panose="02020603050405020304" pitchFamily="18" charset="0"/>
                <a:ea typeface="黑体" panose="02010609060101010101" charset="-122"/>
              </a:rPr>
              <a:t>5</a:t>
            </a:r>
            <a:r>
              <a:rPr lang="zh-CN" altLang="en-US" sz="2800" dirty="0">
                <a:solidFill>
                  <a:schemeClr val="accent1"/>
                </a:solidFill>
                <a:latin typeface="Times New Roman" panose="02020603050405020304" pitchFamily="18" charset="0"/>
                <a:ea typeface="黑体" panose="02010609060101010101" charset="-122"/>
              </a:rPr>
              <a:t>】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因式分解：</a:t>
            </a:r>
            <a:endParaRPr lang="zh-CN" altLang="en-US" sz="2800" dirty="0">
              <a:latin typeface="Times New Roman" panose="02020603050405020304" pitchFamily="18" charset="0"/>
              <a:ea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    (1)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－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3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r>
              <a:rPr lang="en-US" altLang="zh-CN" sz="2800" baseline="30000" dirty="0"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en-US" altLang="zh-CN" sz="2800" baseline="30000" dirty="0"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＋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24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r>
              <a:rPr lang="en-US" altLang="zh-CN" sz="2800" baseline="30000" dirty="0"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－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48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r>
              <a:rPr lang="en-US" altLang="zh-CN" sz="2800" baseline="30000" dirty="0"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；</a:t>
            </a:r>
            <a:endParaRPr lang="zh-CN" altLang="en-US" sz="2800" dirty="0">
              <a:latin typeface="Times New Roman" panose="02020603050405020304" pitchFamily="18" charset="0"/>
              <a:ea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    (2) (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r>
              <a:rPr lang="en-US" altLang="zh-CN" sz="2800" baseline="30000" dirty="0"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＋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4)</a:t>
            </a:r>
            <a:r>
              <a:rPr lang="en-US" altLang="zh-CN" sz="2800" baseline="30000" dirty="0"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－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16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r>
              <a:rPr lang="en-US" altLang="zh-CN" sz="2800" baseline="30000" dirty="0"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.</a:t>
            </a:r>
            <a:endParaRPr lang="zh-CN" altLang="en-US" sz="2800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8438" name="文本框 4"/>
          <p:cNvSpPr txBox="1"/>
          <p:nvPr/>
        </p:nvSpPr>
        <p:spPr>
          <a:xfrm>
            <a:off x="2109788" y="3108643"/>
            <a:ext cx="7959725" cy="332295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解：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(1)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原式＝－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3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r>
              <a:rPr lang="en-US" altLang="zh-CN" sz="2800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(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en-US" altLang="zh-CN" sz="2800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－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8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＋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16)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                   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＝－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3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r>
              <a:rPr lang="en-US" altLang="zh-CN" sz="2800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(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－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4)</a:t>
            </a:r>
            <a:r>
              <a:rPr lang="en-US" altLang="zh-CN" sz="2800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.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       (2)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原式＝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(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r>
              <a:rPr lang="en-US" altLang="zh-CN" sz="2800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＋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4)</a:t>
            </a:r>
            <a:r>
              <a:rPr lang="en-US" altLang="zh-CN" sz="2800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－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(4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)</a:t>
            </a:r>
            <a:r>
              <a:rPr lang="en-US" altLang="zh-CN" sz="2800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endParaRPr lang="en-US" altLang="zh-CN" sz="2800" baseline="30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                    ＝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(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r>
              <a:rPr lang="en-US" altLang="zh-CN" sz="2800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＋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4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＋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4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)(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r>
              <a:rPr lang="en-US" altLang="zh-CN" sz="2800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＋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4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－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4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)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                   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＝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(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＋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2)</a:t>
            </a:r>
            <a:r>
              <a:rPr lang="en-US" altLang="zh-CN" sz="2800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(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－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2)</a:t>
            </a:r>
            <a:r>
              <a:rPr lang="en-US" altLang="zh-CN" sz="2800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.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33" name="文本框 19"/>
          <p:cNvSpPr/>
          <p:nvPr/>
        </p:nvSpPr>
        <p:spPr>
          <a:xfrm>
            <a:off x="1838325" y="501650"/>
            <a:ext cx="4641215" cy="509709"/>
          </a:xfrm>
          <a:prstGeom prst="flowChartAlternateProcess">
            <a:avLst/>
          </a:prstGeom>
          <a:solidFill>
            <a:schemeClr val="accent1"/>
          </a:solidFill>
          <a:ln w="9525">
            <a:noFill/>
          </a:ln>
        </p:spPr>
        <p:txBody>
          <a:bodyPr wrap="square">
            <a:spAutoFit/>
          </a:bodyPr>
          <a:p>
            <a:r>
              <a:rPr lang="zh-CN" altLang="en-US" sz="2400" b="1" dirty="0">
                <a:solidFill>
                  <a:schemeClr val="bg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考点</a:t>
            </a:r>
            <a:r>
              <a:rPr lang="en-US" altLang="zh-CN" sz="2400" b="1" dirty="0">
                <a:solidFill>
                  <a:schemeClr val="bg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5</a:t>
            </a:r>
            <a:r>
              <a:rPr lang="zh-CN" altLang="en-US" sz="2400" b="1" dirty="0">
                <a:solidFill>
                  <a:schemeClr val="bg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  完全平方公式分解因式</a:t>
            </a:r>
            <a:endParaRPr lang="en-US" altLang="zh-CN" sz="2400" b="1" dirty="0">
              <a:solidFill>
                <a:schemeClr val="bg1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>
                                            <p:txEl>
                                              <p:charRg st="0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8438">
                                            <p:txEl>
                                              <p:charRg st="0" end="2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>
                                            <p:txEl>
                                              <p:charRg st="23" end="5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8438">
                                            <p:txEl>
                                              <p:charRg st="23" end="5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>
                                            <p:txEl>
                                              <p:charRg st="57" end="8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8438">
                                            <p:txEl>
                                              <p:charRg st="57" end="8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>
                                            <p:txEl>
                                              <p:charRg st="85" end="12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8438">
                                            <p:txEl>
                                              <p:charRg st="85" end="12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>
                                            <p:txEl>
                                              <p:charRg st="126" end="16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8438">
                                            <p:txEl>
                                              <p:charRg st="126" end="16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5" name="直接连接符 14"/>
          <p:cNvCxnSpPr/>
          <p:nvPr/>
        </p:nvCxnSpPr>
        <p:spPr>
          <a:xfrm>
            <a:off x="5224059" y="3319997"/>
            <a:ext cx="3236046" cy="0"/>
          </a:xfrm>
          <a:prstGeom prst="line">
            <a:avLst/>
          </a:prstGeom>
          <a:ln w="19050">
            <a:solidFill>
              <a:schemeClr val="bg2">
                <a:lumMod val="50000"/>
              </a:schemeClr>
            </a:solidFill>
            <a:prstDash val="sysDot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5224059" y="2726861"/>
            <a:ext cx="1859280" cy="5988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300" dirty="0" smtClean="0">
                <a:solidFill>
                  <a:schemeClr val="accent2"/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当堂练习</a:t>
            </a:r>
            <a:endParaRPr lang="zh-CN" altLang="en-US" sz="3300" dirty="0">
              <a:solidFill>
                <a:schemeClr val="accent2"/>
              </a:solidFill>
              <a:latin typeface="造字工房悦黑（非商用）常规体" pitchFamily="2" charset="-122"/>
              <a:ea typeface="造字工房悦黑（非商用）常规体" pitchFamily="2" charset="-122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5224059" y="3451781"/>
            <a:ext cx="1383030" cy="3683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dirty="0" smtClean="0">
                <a:solidFill>
                  <a:schemeClr val="tx1"/>
                </a:solidFill>
                <a:latin typeface="+mn-ea"/>
              </a:rPr>
              <a:t>当堂反馈</a:t>
            </a:r>
            <a:endParaRPr lang="zh-CN" altLang="en-US" dirty="0" smtClean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6748321" y="3451781"/>
            <a:ext cx="1383030" cy="3683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dirty="0" smtClean="0">
                <a:solidFill>
                  <a:schemeClr val="tx1"/>
                </a:solidFill>
                <a:latin typeface="+mn-ea"/>
              </a:rPr>
              <a:t>即学即用</a:t>
            </a:r>
            <a:endParaRPr lang="zh-CN" altLang="en-US" dirty="0" smtClean="0">
              <a:solidFill>
                <a:schemeClr val="tx1"/>
              </a:solidFill>
              <a:latin typeface="+mn-ea"/>
            </a:endParaRPr>
          </a:p>
        </p:txBody>
      </p:sp>
      <p:grpSp>
        <p:nvGrpSpPr>
          <p:cNvPr id="30" name="组合 29"/>
          <p:cNvGrpSpPr>
            <a:grpSpLocks noChangeAspect="1"/>
          </p:cNvGrpSpPr>
          <p:nvPr/>
        </p:nvGrpSpPr>
        <p:grpSpPr>
          <a:xfrm>
            <a:off x="3702496" y="2617997"/>
            <a:ext cx="1404000" cy="1404000"/>
            <a:chOff x="6839012" y="2446144"/>
            <a:chExt cx="1556194" cy="1556194"/>
          </a:xfrm>
        </p:grpSpPr>
        <p:grpSp>
          <p:nvGrpSpPr>
            <p:cNvPr id="31" name="组合 30"/>
            <p:cNvGrpSpPr/>
            <p:nvPr/>
          </p:nvGrpSpPr>
          <p:grpSpPr>
            <a:xfrm>
              <a:off x="6839012" y="2446144"/>
              <a:ext cx="1556194" cy="1556194"/>
              <a:chOff x="3154508" y="1821271"/>
              <a:chExt cx="2785107" cy="2785102"/>
            </a:xfrm>
          </p:grpSpPr>
          <p:sp>
            <p:nvSpPr>
              <p:cNvPr id="33" name="Freeform 5"/>
              <p:cNvSpPr/>
              <p:nvPr/>
            </p:nvSpPr>
            <p:spPr bwMode="auto">
              <a:xfrm rot="10800000">
                <a:off x="3154508" y="1821271"/>
                <a:ext cx="2785107" cy="27851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p>
                <a:endParaRPr lang="zh-CN" altLang="en-US" sz="1050">
                  <a:solidFill>
                    <a:prstClr val="black"/>
                  </a:solidFill>
                </a:endParaRPr>
              </a:p>
            </p:txBody>
          </p:sp>
          <p:sp>
            <p:nvSpPr>
              <p:cNvPr id="34" name="Freeform 5"/>
              <p:cNvSpPr/>
              <p:nvPr/>
            </p:nvSpPr>
            <p:spPr bwMode="auto">
              <a:xfrm rot="10800000">
                <a:off x="3447677" y="2114440"/>
                <a:ext cx="2198769" cy="2198765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3"/>
                  </a:gs>
                  <a:gs pos="100000">
                    <a:schemeClr val="accent3">
                      <a:lumMod val="75000"/>
                    </a:schemeClr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0">
                      <a:schemeClr val="accent3">
                        <a:lumMod val="75000"/>
                      </a:schemeClr>
                    </a:gs>
                    <a:gs pos="100000">
                      <a:schemeClr val="accent3"/>
                    </a:gs>
                  </a:gsLst>
                  <a:lin ang="2700000" scaled="1"/>
                  <a:tileRect/>
                </a:gradFill>
              </a:ln>
              <a:effectLst>
                <a:outerShdw blurRad="2540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p>
                <a:endParaRPr lang="zh-CN" altLang="en-US" sz="1050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32" name="Freeform 18"/>
            <p:cNvSpPr>
              <a:spLocks noChangeAspect="1" noEditPoints="1"/>
            </p:cNvSpPr>
            <p:nvPr/>
          </p:nvSpPr>
          <p:spPr bwMode="auto">
            <a:xfrm>
              <a:off x="7356190" y="2831801"/>
              <a:ext cx="594186" cy="712675"/>
            </a:xfrm>
            <a:custGeom>
              <a:avLst/>
              <a:gdLst>
                <a:gd name="T0" fmla="*/ 456 w 456"/>
                <a:gd name="T1" fmla="*/ 528 h 548"/>
                <a:gd name="T2" fmla="*/ 436 w 456"/>
                <a:gd name="T3" fmla="*/ 548 h 548"/>
                <a:gd name="T4" fmla="*/ 84 w 456"/>
                <a:gd name="T5" fmla="*/ 548 h 548"/>
                <a:gd name="T6" fmla="*/ 0 w 456"/>
                <a:gd name="T7" fmla="*/ 464 h 548"/>
                <a:gd name="T8" fmla="*/ 84 w 456"/>
                <a:gd name="T9" fmla="*/ 380 h 548"/>
                <a:gd name="T10" fmla="*/ 436 w 456"/>
                <a:gd name="T11" fmla="*/ 380 h 548"/>
                <a:gd name="T12" fmla="*/ 456 w 456"/>
                <a:gd name="T13" fmla="*/ 399 h 548"/>
                <a:gd name="T14" fmla="*/ 436 w 456"/>
                <a:gd name="T15" fmla="*/ 419 h 548"/>
                <a:gd name="T16" fmla="*/ 90 w 456"/>
                <a:gd name="T17" fmla="*/ 419 h 548"/>
                <a:gd name="T18" fmla="*/ 45 w 456"/>
                <a:gd name="T19" fmla="*/ 464 h 548"/>
                <a:gd name="T20" fmla="*/ 90 w 456"/>
                <a:gd name="T21" fmla="*/ 509 h 548"/>
                <a:gd name="T22" fmla="*/ 436 w 456"/>
                <a:gd name="T23" fmla="*/ 509 h 548"/>
                <a:gd name="T24" fmla="*/ 456 w 456"/>
                <a:gd name="T25" fmla="*/ 528 h 548"/>
                <a:gd name="T26" fmla="*/ 235 w 456"/>
                <a:gd name="T27" fmla="*/ 78 h 548"/>
                <a:gd name="T28" fmla="*/ 309 w 456"/>
                <a:gd name="T29" fmla="*/ 6 h 548"/>
                <a:gd name="T30" fmla="*/ 309 w 456"/>
                <a:gd name="T31" fmla="*/ 0 h 548"/>
                <a:gd name="T32" fmla="*/ 303 w 456"/>
                <a:gd name="T33" fmla="*/ 0 h 548"/>
                <a:gd name="T34" fmla="*/ 228 w 456"/>
                <a:gd name="T35" fmla="*/ 72 h 548"/>
                <a:gd name="T36" fmla="*/ 229 w 456"/>
                <a:gd name="T37" fmla="*/ 77 h 548"/>
                <a:gd name="T38" fmla="*/ 235 w 456"/>
                <a:gd name="T39" fmla="*/ 78 h 548"/>
                <a:gd name="T40" fmla="*/ 372 w 456"/>
                <a:gd name="T41" fmla="*/ 137 h 548"/>
                <a:gd name="T42" fmla="*/ 295 w 456"/>
                <a:gd name="T43" fmla="*/ 85 h 548"/>
                <a:gd name="T44" fmla="*/ 232 w 456"/>
                <a:gd name="T45" fmla="*/ 98 h 548"/>
                <a:gd name="T46" fmla="*/ 170 w 456"/>
                <a:gd name="T47" fmla="*/ 85 h 548"/>
                <a:gd name="T48" fmla="*/ 93 w 456"/>
                <a:gd name="T49" fmla="*/ 137 h 548"/>
                <a:gd name="T50" fmla="*/ 175 w 456"/>
                <a:gd name="T51" fmla="*/ 341 h 548"/>
                <a:gd name="T52" fmla="*/ 232 w 456"/>
                <a:gd name="T53" fmla="*/ 328 h 548"/>
                <a:gd name="T54" fmla="*/ 290 w 456"/>
                <a:gd name="T55" fmla="*/ 341 h 548"/>
                <a:gd name="T56" fmla="*/ 372 w 456"/>
                <a:gd name="T57" fmla="*/ 137 h 548"/>
                <a:gd name="T58" fmla="*/ 172 w 456"/>
                <a:gd name="T59" fmla="*/ 126 h 548"/>
                <a:gd name="T60" fmla="*/ 168 w 456"/>
                <a:gd name="T61" fmla="*/ 126 h 548"/>
                <a:gd name="T62" fmla="*/ 128 w 456"/>
                <a:gd name="T63" fmla="*/ 161 h 548"/>
                <a:gd name="T64" fmla="*/ 119 w 456"/>
                <a:gd name="T65" fmla="*/ 169 h 548"/>
                <a:gd name="T66" fmla="*/ 118 w 456"/>
                <a:gd name="T67" fmla="*/ 169 h 548"/>
                <a:gd name="T68" fmla="*/ 116 w 456"/>
                <a:gd name="T69" fmla="*/ 168 h 548"/>
                <a:gd name="T70" fmla="*/ 109 w 456"/>
                <a:gd name="T71" fmla="*/ 157 h 548"/>
                <a:gd name="T72" fmla="*/ 168 w 456"/>
                <a:gd name="T73" fmla="*/ 106 h 548"/>
                <a:gd name="T74" fmla="*/ 173 w 456"/>
                <a:gd name="T75" fmla="*/ 106 h 548"/>
                <a:gd name="T76" fmla="*/ 181 w 456"/>
                <a:gd name="T77" fmla="*/ 117 h 548"/>
                <a:gd name="T78" fmla="*/ 172 w 456"/>
                <a:gd name="T79" fmla="*/ 126 h 5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56" h="548">
                  <a:moveTo>
                    <a:pt x="456" y="528"/>
                  </a:moveTo>
                  <a:cubicBezTo>
                    <a:pt x="456" y="539"/>
                    <a:pt x="447" y="548"/>
                    <a:pt x="436" y="548"/>
                  </a:cubicBezTo>
                  <a:cubicBezTo>
                    <a:pt x="84" y="548"/>
                    <a:pt x="84" y="548"/>
                    <a:pt x="84" y="548"/>
                  </a:cubicBezTo>
                  <a:cubicBezTo>
                    <a:pt x="38" y="548"/>
                    <a:pt x="0" y="510"/>
                    <a:pt x="0" y="464"/>
                  </a:cubicBezTo>
                  <a:cubicBezTo>
                    <a:pt x="0" y="417"/>
                    <a:pt x="38" y="380"/>
                    <a:pt x="84" y="380"/>
                  </a:cubicBezTo>
                  <a:cubicBezTo>
                    <a:pt x="436" y="380"/>
                    <a:pt x="436" y="380"/>
                    <a:pt x="436" y="380"/>
                  </a:cubicBezTo>
                  <a:cubicBezTo>
                    <a:pt x="447" y="380"/>
                    <a:pt x="456" y="389"/>
                    <a:pt x="456" y="399"/>
                  </a:cubicBezTo>
                  <a:cubicBezTo>
                    <a:pt x="456" y="410"/>
                    <a:pt x="447" y="419"/>
                    <a:pt x="436" y="419"/>
                  </a:cubicBezTo>
                  <a:cubicBezTo>
                    <a:pt x="90" y="419"/>
                    <a:pt x="90" y="419"/>
                    <a:pt x="90" y="419"/>
                  </a:cubicBezTo>
                  <a:cubicBezTo>
                    <a:pt x="65" y="419"/>
                    <a:pt x="45" y="439"/>
                    <a:pt x="45" y="464"/>
                  </a:cubicBezTo>
                  <a:cubicBezTo>
                    <a:pt x="45" y="488"/>
                    <a:pt x="65" y="509"/>
                    <a:pt x="90" y="509"/>
                  </a:cubicBezTo>
                  <a:cubicBezTo>
                    <a:pt x="436" y="509"/>
                    <a:pt x="436" y="509"/>
                    <a:pt x="436" y="509"/>
                  </a:cubicBezTo>
                  <a:cubicBezTo>
                    <a:pt x="447" y="509"/>
                    <a:pt x="456" y="518"/>
                    <a:pt x="456" y="528"/>
                  </a:cubicBezTo>
                  <a:close/>
                  <a:moveTo>
                    <a:pt x="235" y="78"/>
                  </a:moveTo>
                  <a:cubicBezTo>
                    <a:pt x="276" y="78"/>
                    <a:pt x="309" y="45"/>
                    <a:pt x="309" y="6"/>
                  </a:cubicBezTo>
                  <a:cubicBezTo>
                    <a:pt x="309" y="4"/>
                    <a:pt x="309" y="2"/>
                    <a:pt x="309" y="0"/>
                  </a:cubicBezTo>
                  <a:cubicBezTo>
                    <a:pt x="307" y="0"/>
                    <a:pt x="305" y="0"/>
                    <a:pt x="303" y="0"/>
                  </a:cubicBezTo>
                  <a:cubicBezTo>
                    <a:pt x="262" y="0"/>
                    <a:pt x="228" y="32"/>
                    <a:pt x="228" y="72"/>
                  </a:cubicBezTo>
                  <a:cubicBezTo>
                    <a:pt x="228" y="74"/>
                    <a:pt x="228" y="76"/>
                    <a:pt x="229" y="77"/>
                  </a:cubicBezTo>
                  <a:cubicBezTo>
                    <a:pt x="231" y="78"/>
                    <a:pt x="233" y="78"/>
                    <a:pt x="235" y="78"/>
                  </a:cubicBezTo>
                  <a:close/>
                  <a:moveTo>
                    <a:pt x="372" y="137"/>
                  </a:moveTo>
                  <a:cubicBezTo>
                    <a:pt x="357" y="102"/>
                    <a:pt x="321" y="85"/>
                    <a:pt x="295" y="85"/>
                  </a:cubicBezTo>
                  <a:cubicBezTo>
                    <a:pt x="263" y="85"/>
                    <a:pt x="257" y="98"/>
                    <a:pt x="232" y="98"/>
                  </a:cubicBezTo>
                  <a:cubicBezTo>
                    <a:pt x="208" y="98"/>
                    <a:pt x="202" y="85"/>
                    <a:pt x="170" y="85"/>
                  </a:cubicBezTo>
                  <a:cubicBezTo>
                    <a:pt x="143" y="85"/>
                    <a:pt x="108" y="102"/>
                    <a:pt x="93" y="137"/>
                  </a:cubicBezTo>
                  <a:cubicBezTo>
                    <a:pt x="62" y="207"/>
                    <a:pt x="114" y="341"/>
                    <a:pt x="175" y="341"/>
                  </a:cubicBezTo>
                  <a:cubicBezTo>
                    <a:pt x="199" y="341"/>
                    <a:pt x="210" y="328"/>
                    <a:pt x="232" y="328"/>
                  </a:cubicBezTo>
                  <a:cubicBezTo>
                    <a:pt x="255" y="328"/>
                    <a:pt x="265" y="341"/>
                    <a:pt x="290" y="341"/>
                  </a:cubicBezTo>
                  <a:cubicBezTo>
                    <a:pt x="351" y="341"/>
                    <a:pt x="403" y="207"/>
                    <a:pt x="372" y="137"/>
                  </a:cubicBezTo>
                  <a:close/>
                  <a:moveTo>
                    <a:pt x="172" y="126"/>
                  </a:moveTo>
                  <a:cubicBezTo>
                    <a:pt x="170" y="126"/>
                    <a:pt x="169" y="126"/>
                    <a:pt x="168" y="126"/>
                  </a:cubicBezTo>
                  <a:cubicBezTo>
                    <a:pt x="154" y="126"/>
                    <a:pt x="132" y="138"/>
                    <a:pt x="128" y="161"/>
                  </a:cubicBezTo>
                  <a:cubicBezTo>
                    <a:pt x="127" y="165"/>
                    <a:pt x="123" y="169"/>
                    <a:pt x="119" y="169"/>
                  </a:cubicBezTo>
                  <a:cubicBezTo>
                    <a:pt x="118" y="169"/>
                    <a:pt x="118" y="169"/>
                    <a:pt x="118" y="169"/>
                  </a:cubicBezTo>
                  <a:cubicBezTo>
                    <a:pt x="118" y="169"/>
                    <a:pt x="117" y="169"/>
                    <a:pt x="116" y="168"/>
                  </a:cubicBezTo>
                  <a:cubicBezTo>
                    <a:pt x="111" y="167"/>
                    <a:pt x="108" y="162"/>
                    <a:pt x="109" y="157"/>
                  </a:cubicBezTo>
                  <a:cubicBezTo>
                    <a:pt x="115" y="125"/>
                    <a:pt x="144" y="106"/>
                    <a:pt x="168" y="106"/>
                  </a:cubicBezTo>
                  <a:cubicBezTo>
                    <a:pt x="170" y="106"/>
                    <a:pt x="171" y="106"/>
                    <a:pt x="173" y="106"/>
                  </a:cubicBezTo>
                  <a:cubicBezTo>
                    <a:pt x="178" y="107"/>
                    <a:pt x="182" y="112"/>
                    <a:pt x="181" y="117"/>
                  </a:cubicBezTo>
                  <a:cubicBezTo>
                    <a:pt x="181" y="122"/>
                    <a:pt x="177" y="126"/>
                    <a:pt x="172" y="12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p>
              <a:endParaRPr lang="zh-CN" altLang="en-US" sz="135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0">
        <p14:flip dir="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6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6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80"/>
                            </p:stCondLst>
                            <p:childTnLst>
                              <p:par>
                                <p:cTn id="1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280"/>
                            </p:stCondLst>
                            <p:childTnLst>
                              <p:par>
                                <p:cTn id="14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decel="10000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47" grpId="0"/>
      <p:bldP spid="4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3" name="组合 2"/>
          <p:cNvGrpSpPr/>
          <p:nvPr/>
        </p:nvGrpSpPr>
        <p:grpSpPr>
          <a:xfrm>
            <a:off x="1812290" y="285750"/>
            <a:ext cx="2089785" cy="621030"/>
            <a:chOff x="3590568" y="400194"/>
            <a:chExt cx="5213316" cy="1031890"/>
          </a:xfrm>
        </p:grpSpPr>
        <p:grpSp>
          <p:nvGrpSpPr>
            <p:cNvPr id="15362" name="组合 1"/>
            <p:cNvGrpSpPr/>
            <p:nvPr/>
          </p:nvGrpSpPr>
          <p:grpSpPr>
            <a:xfrm>
              <a:off x="3590568" y="400194"/>
              <a:ext cx="5213316" cy="1031890"/>
              <a:chOff x="7038412" y="5298115"/>
              <a:chExt cx="3099874" cy="517828"/>
            </a:xfrm>
          </p:grpSpPr>
          <p:grpSp>
            <p:nvGrpSpPr>
              <p:cNvPr id="10" name="组合 9"/>
              <p:cNvGrpSpPr/>
              <p:nvPr/>
            </p:nvGrpSpPr>
            <p:grpSpPr>
              <a:xfrm>
                <a:off x="7038412" y="5298115"/>
                <a:ext cx="3099874" cy="517828"/>
                <a:chOff x="5718131" y="5650928"/>
                <a:chExt cx="4596458" cy="767829"/>
              </a:xfrm>
            </p:grpSpPr>
            <p:sp>
              <p:nvSpPr>
                <p:cNvPr id="11" name="圆角矩形 10"/>
                <p:cNvSpPr/>
                <p:nvPr/>
              </p:nvSpPr>
              <p:spPr>
                <a:xfrm>
                  <a:off x="5718131" y="5650928"/>
                  <a:ext cx="4596458" cy="767829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F3F3F3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 fontAlgn="auto"/>
                  <a:endParaRPr lang="zh-CN" altLang="en-US" sz="1350" strike="noStrike" noProof="1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7" name="圆角矩形 16"/>
                <p:cNvSpPr/>
                <p:nvPr/>
              </p:nvSpPr>
              <p:spPr>
                <a:xfrm>
                  <a:off x="5829672" y="5747159"/>
                  <a:ext cx="4373372" cy="575365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1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 fontAlgn="auto"/>
                  <a:endParaRPr lang="zh-CN" altLang="en-US" sz="1350" strike="noStrike" noProof="1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12" name="TextBox 19"/>
              <p:cNvSpPr txBox="1"/>
              <p:nvPr/>
            </p:nvSpPr>
            <p:spPr>
              <a:xfrm>
                <a:off x="7752953" y="5433395"/>
                <a:ext cx="278798" cy="2107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pPr fontAlgn="auto"/>
                <a:endParaRPr lang="zh-CN" altLang="en-US" sz="1050" noProof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5365" name="矩形 19"/>
            <p:cNvSpPr/>
            <p:nvPr/>
          </p:nvSpPr>
          <p:spPr>
            <a:xfrm>
              <a:off x="4220498" y="482261"/>
              <a:ext cx="4283494" cy="86729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r>
                <a:rPr lang="zh-CN" altLang="en-US" sz="2800" dirty="0">
                  <a:solidFill>
                    <a:schemeClr val="bg1"/>
                  </a:solidFill>
                  <a:latin typeface="造字工房悦黑（非商用）常规体" pitchFamily="2" charset="-122"/>
                  <a:ea typeface="造字工房悦黑（非商用）常规体" pitchFamily="2" charset="-122"/>
                </a:rPr>
                <a:t>当堂练习</a:t>
              </a:r>
              <a:endParaRPr lang="zh-CN" altLang="en-US" sz="2800" dirty="0">
                <a:solidFill>
                  <a:schemeClr val="bg1"/>
                </a:solidFill>
                <a:latin typeface="造字工房悦黑（非商用）常规体" pitchFamily="2" charset="-122"/>
                <a:ea typeface="造字工房悦黑（非商用）常规体" pitchFamily="2" charset="-122"/>
              </a:endParaRPr>
            </a:p>
          </p:txBody>
        </p:sp>
      </p:grpSp>
      <p:sp>
        <p:nvSpPr>
          <p:cNvPr id="11267" name="文本框 53249"/>
          <p:cNvSpPr txBox="1"/>
          <p:nvPr/>
        </p:nvSpPr>
        <p:spPr>
          <a:xfrm>
            <a:off x="2118995" y="1195388"/>
            <a:ext cx="4953000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400" dirty="0">
                <a:latin typeface="Times New Roman" panose="02020603050405020304" pitchFamily="18" charset="0"/>
                <a:ea typeface="黑体" panose="02010609060101010101" charset="-122"/>
              </a:rPr>
              <a:t>1.</a:t>
            </a:r>
            <a:r>
              <a:rPr lang="zh-CN" altLang="en-US" sz="2400" dirty="0">
                <a:latin typeface="Times New Roman" panose="02020603050405020304" pitchFamily="18" charset="0"/>
                <a:ea typeface="黑体" panose="02010609060101010101" charset="-122"/>
              </a:rPr>
              <a:t> </a:t>
            </a:r>
            <a:r>
              <a:rPr lang="en-US" altLang="zh-CN" sz="2400" dirty="0">
                <a:latin typeface="Times New Roman" panose="02020603050405020304" pitchFamily="18" charset="0"/>
                <a:ea typeface="黑体" panose="02010609060101010101" charset="-122"/>
              </a:rPr>
              <a:t> </a:t>
            </a:r>
            <a:r>
              <a:rPr lang="zh-CN" altLang="en-US" sz="2400" dirty="0">
                <a:latin typeface="Times New Roman" panose="02020603050405020304" pitchFamily="18" charset="0"/>
                <a:ea typeface="黑体" panose="02010609060101010101" charset="-122"/>
              </a:rPr>
              <a:t>把下列多项式分解因式.</a:t>
            </a:r>
            <a:endParaRPr lang="zh-CN" altLang="en-US" sz="2400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graphicFrame>
        <p:nvGraphicFramePr>
          <p:cNvPr id="11268" name="对象 11267"/>
          <p:cNvGraphicFramePr>
            <a:graphicFrameLocks noChangeAspect="1"/>
          </p:cNvGraphicFramePr>
          <p:nvPr/>
        </p:nvGraphicFramePr>
        <p:xfrm>
          <a:off x="2839720" y="1844675"/>
          <a:ext cx="2892425" cy="603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7" name="" r:id="rId1" imgW="1334135" imgH="279400" progId="Equation.DSMT4">
                  <p:embed/>
                </p:oleObj>
              </mc:Choice>
              <mc:Fallback>
                <p:oleObj name="" r:id="rId1" imgW="1334135" imgH="279400" progId="Equation.DSMT4">
                  <p:embed/>
                  <p:pic>
                    <p:nvPicPr>
                      <p:cNvPr id="0" name="图片 3076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839720" y="1844675"/>
                        <a:ext cx="2892425" cy="6032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269" name="对象 11268"/>
          <p:cNvGraphicFramePr>
            <a:graphicFrameLocks noChangeAspect="1"/>
          </p:cNvGraphicFramePr>
          <p:nvPr/>
        </p:nvGraphicFramePr>
        <p:xfrm>
          <a:off x="3271520" y="2563813"/>
          <a:ext cx="2663825" cy="555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3" name="" r:id="rId3" imgW="1219200" imgH="254000" progId="Equation.DSMT4">
                  <p:embed/>
                </p:oleObj>
              </mc:Choice>
              <mc:Fallback>
                <p:oleObj name="" r:id="rId3" imgW="1219200" imgH="254000" progId="Equation.DSMT4">
                  <p:embed/>
                  <p:pic>
                    <p:nvPicPr>
                      <p:cNvPr id="0" name="图片 3082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271520" y="2563813"/>
                        <a:ext cx="2663825" cy="5556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270" name="对象 11269"/>
          <p:cNvGraphicFramePr>
            <a:graphicFrameLocks noChangeAspect="1"/>
          </p:cNvGraphicFramePr>
          <p:nvPr/>
        </p:nvGraphicFramePr>
        <p:xfrm>
          <a:off x="3271520" y="3119438"/>
          <a:ext cx="2517775" cy="701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8" name="" r:id="rId5" imgW="1003300" imgH="279400" progId="Equation.DSMT4">
                  <p:embed/>
                </p:oleObj>
              </mc:Choice>
              <mc:Fallback>
                <p:oleObj name="" r:id="rId5" imgW="1003300" imgH="279400" progId="Equation.DSMT4">
                  <p:embed/>
                  <p:pic>
                    <p:nvPicPr>
                      <p:cNvPr id="0" name="图片 3077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271520" y="3119438"/>
                        <a:ext cx="2517775" cy="7016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271" name="对象 11270"/>
          <p:cNvGraphicFramePr>
            <a:graphicFrameLocks noChangeAspect="1"/>
          </p:cNvGraphicFramePr>
          <p:nvPr/>
        </p:nvGraphicFramePr>
        <p:xfrm>
          <a:off x="2838133" y="4003675"/>
          <a:ext cx="2808287" cy="542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9" name="" r:id="rId7" imgW="1309370" imgH="254000" progId="Equation.DSMT4">
                  <p:embed/>
                </p:oleObj>
              </mc:Choice>
              <mc:Fallback>
                <p:oleObj name="" r:id="rId7" imgW="1309370" imgH="254000" progId="Equation.DSMT4">
                  <p:embed/>
                  <p:pic>
                    <p:nvPicPr>
                      <p:cNvPr id="0" name="图片 3078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838133" y="4003675"/>
                        <a:ext cx="2808287" cy="5429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272" name="对象 11271"/>
          <p:cNvGraphicFramePr>
            <a:graphicFrameLocks noChangeAspect="1"/>
          </p:cNvGraphicFramePr>
          <p:nvPr/>
        </p:nvGraphicFramePr>
        <p:xfrm>
          <a:off x="3269933" y="4795838"/>
          <a:ext cx="3124200" cy="5730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2" name="" r:id="rId9" imgW="1384935" imgH="254000" progId="Equation.DSMT4">
                  <p:embed/>
                </p:oleObj>
              </mc:Choice>
              <mc:Fallback>
                <p:oleObj name="" r:id="rId9" imgW="1384935" imgH="254000" progId="Equation.DSMT4">
                  <p:embed/>
                  <p:pic>
                    <p:nvPicPr>
                      <p:cNvPr id="0" name="图片 3081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3269933" y="4795838"/>
                        <a:ext cx="3124200" cy="57308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273" name="对象 11272"/>
          <p:cNvGraphicFramePr>
            <a:graphicFrameLocks noChangeAspect="1"/>
          </p:cNvGraphicFramePr>
          <p:nvPr/>
        </p:nvGraphicFramePr>
        <p:xfrm>
          <a:off x="3271520" y="5300663"/>
          <a:ext cx="3022600" cy="587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0" name="" r:id="rId11" imgW="1308100" imgH="254000" progId="Equation.DSMT4">
                  <p:embed/>
                </p:oleObj>
              </mc:Choice>
              <mc:Fallback>
                <p:oleObj name="" r:id="rId11" imgW="1308100" imgH="254000" progId="Equation.DSMT4">
                  <p:embed/>
                  <p:pic>
                    <p:nvPicPr>
                      <p:cNvPr id="0" name="图片 3079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3271520" y="5300663"/>
                        <a:ext cx="3022600" cy="5873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274" name="对象 11273"/>
          <p:cNvGraphicFramePr>
            <a:graphicFrameLocks noChangeAspect="1"/>
          </p:cNvGraphicFramePr>
          <p:nvPr/>
        </p:nvGraphicFramePr>
        <p:xfrm>
          <a:off x="3271520" y="5767388"/>
          <a:ext cx="2206625" cy="5603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1" name="" r:id="rId13" imgW="1003300" imgH="254000" progId="Equation.DSMT4">
                  <p:embed/>
                </p:oleObj>
              </mc:Choice>
              <mc:Fallback>
                <p:oleObj name="" r:id="rId13" imgW="1003300" imgH="254000" progId="Equation.DSMT4">
                  <p:embed/>
                  <p:pic>
                    <p:nvPicPr>
                      <p:cNvPr id="0" name="图片 3080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3271520" y="5767388"/>
                        <a:ext cx="2206625" cy="56038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1275" name="图片 53257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4566920" y="4435475"/>
            <a:ext cx="1104900" cy="2571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277" name="直接连接符 53259"/>
          <p:cNvSpPr/>
          <p:nvPr/>
        </p:nvSpPr>
        <p:spPr>
          <a:xfrm>
            <a:off x="3414395" y="4508500"/>
            <a:ext cx="935038" cy="0"/>
          </a:xfrm>
          <a:prstGeom prst="line">
            <a:avLst/>
          </a:prstGeom>
          <a:ln w="76200" cap="flat" cmpd="sng">
            <a:solidFill>
              <a:srgbClr val="FF33CC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2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2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12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12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12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12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12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12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12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12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3314" name="文本框 99"/>
          <p:cNvSpPr txBox="1"/>
          <p:nvPr/>
        </p:nvSpPr>
        <p:spPr>
          <a:xfrm>
            <a:off x="2567940" y="878523"/>
            <a:ext cx="7777163" cy="7372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50000"/>
              </a:lnSpc>
            </a:pP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2. 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已知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－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b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＝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7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，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ab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＝﹣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5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，求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r>
              <a:rPr lang="en-US" altLang="zh-CN" sz="2800" baseline="30000" dirty="0"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b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  <a:sym typeface="+mn-ea"/>
              </a:rPr>
              <a:t>－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ab</a:t>
            </a:r>
            <a:r>
              <a:rPr lang="en-US" altLang="zh-CN" sz="2800" baseline="30000" dirty="0"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的值．</a:t>
            </a:r>
            <a:endParaRPr lang="zh-CN" altLang="en-US" sz="2800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3315" name="文本框 3"/>
          <p:cNvSpPr txBox="1"/>
          <p:nvPr/>
        </p:nvSpPr>
        <p:spPr>
          <a:xfrm>
            <a:off x="2983230" y="1637983"/>
            <a:ext cx="6126163" cy="267652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解：因为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+mn-ea"/>
              </a:rPr>
              <a:t>－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b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＝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7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，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ab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＝﹣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5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，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       所以原式＝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ab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(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+mn-ea"/>
              </a:rPr>
              <a:t>－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b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)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                      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＝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+mn-ea"/>
              </a:rPr>
              <a:t>﹣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5×7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                      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＝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+mn-ea"/>
              </a:rPr>
              <a:t>﹣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35.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3318" name="文本框 1"/>
          <p:cNvSpPr txBox="1"/>
          <p:nvPr/>
        </p:nvSpPr>
        <p:spPr>
          <a:xfrm>
            <a:off x="2567940" y="4378325"/>
            <a:ext cx="7454900" cy="1383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chemeClr val="accent1"/>
                </a:solidFill>
                <a:latin typeface="Times New Roman" panose="02020603050405020304" pitchFamily="18" charset="0"/>
                <a:ea typeface="黑体" panose="02010609060101010101" charset="-122"/>
              </a:rPr>
              <a:t>方法归纳：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原式提取公因式变形后，将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＋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b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与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ab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作为一个整体代入计算即可得出答案．</a:t>
            </a:r>
            <a:endParaRPr lang="zh-CN" altLang="en-US" sz="2800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charRg st="0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315">
                                            <p:txEl>
                                              <p:charRg st="0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315">
                                            <p:txEl>
                                              <p:charRg st="0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charRg st="17" end="3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315">
                                            <p:txEl>
                                              <p:charRg st="17" end="3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315">
                                            <p:txEl>
                                              <p:charRg st="17" end="3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charRg st="38" end="7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315">
                                            <p:txEl>
                                              <p:charRg st="38" end="7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315">
                                            <p:txEl>
                                              <p:charRg st="38" end="7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char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315">
                                            <p:txEl>
                                              <p:char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315">
                                            <p:txEl>
                                              <p:char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4" grpId="0"/>
      <p:bldP spid="1331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5362" name="文本框 99"/>
          <p:cNvSpPr txBox="1"/>
          <p:nvPr/>
        </p:nvSpPr>
        <p:spPr>
          <a:xfrm>
            <a:off x="2136775" y="1356995"/>
            <a:ext cx="790575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indent="266700"/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3. 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已知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en-US" altLang="zh-CN" sz="2800" baseline="30000" dirty="0"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－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y</a:t>
            </a:r>
            <a:r>
              <a:rPr lang="en-US" altLang="zh-CN" sz="2800" baseline="30000" dirty="0"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＝－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1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，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＋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y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＝      ，求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－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y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的值．</a:t>
            </a:r>
            <a:endParaRPr lang="zh-CN" altLang="en-US" sz="2800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5363" name="文本框 1"/>
          <p:cNvSpPr txBox="1"/>
          <p:nvPr/>
        </p:nvSpPr>
        <p:spPr>
          <a:xfrm>
            <a:off x="2833370" y="2219008"/>
            <a:ext cx="6118225" cy="203009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解：因为 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en-US" altLang="zh-CN" sz="2800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－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y</a:t>
            </a:r>
            <a:r>
              <a:rPr lang="en-US" altLang="zh-CN" sz="2800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2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＝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(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＋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y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)(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－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y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)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＝－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1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，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       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＋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y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＝     ，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      所以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－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y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＝－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2.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graphicFrame>
        <p:nvGraphicFramePr>
          <p:cNvPr id="15366" name="对象 15365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6819900" y="1203008"/>
          <a:ext cx="438150" cy="8270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7" name="" r:id="rId1" imgW="152400" imgH="393700" progId="Equation.DSMT4">
                  <p:embed/>
                </p:oleObj>
              </mc:Choice>
              <mc:Fallback>
                <p:oleObj name="" r:id="rId1" imgW="152400" imgH="393700" progId="Equation.DSMT4">
                  <p:embed/>
                  <p:pic>
                    <p:nvPicPr>
                      <p:cNvPr id="0" name="图片 3076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6819900" y="1203008"/>
                        <a:ext cx="438150" cy="82708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367" name="对象 15366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4700270" y="2870835"/>
          <a:ext cx="438150" cy="828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" r:id="rId3" imgW="152400" imgH="393700" progId="Equation.DSMT4">
                  <p:embed/>
                </p:oleObj>
              </mc:Choice>
              <mc:Fallback>
                <p:oleObj name="" r:id="rId3" imgW="152400" imgH="393700" progId="Equation.DSMT4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700270" y="2870835"/>
                        <a:ext cx="438150" cy="8286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5363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5363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charRg st="47" end="6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5363">
                                            <p:txEl>
                                              <p:charRg st="47" end="6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5363">
                                            <p:txEl>
                                              <p:charRg st="47" end="6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53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53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charRg st="66" end="8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5363">
                                            <p:txEl>
                                              <p:charRg st="66" end="8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5363">
                                            <p:txEl>
                                              <p:charRg st="66" end="8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6386" name="文本框 99"/>
          <p:cNvSpPr txBox="1"/>
          <p:nvPr/>
        </p:nvSpPr>
        <p:spPr>
          <a:xfrm>
            <a:off x="1855788" y="652463"/>
            <a:ext cx="8272462" cy="332295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50000"/>
              </a:lnSpc>
            </a:pP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4. 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如图，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100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个正方形由小到大套在一起，从外向里相间画上阴影，最里面一个小正方形没有画阴影，最外面一层画阴影，最外面的正方形的边长为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100cm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，向里依次为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99cm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，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98cm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，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…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，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1cm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，那么在这个图形中，所有画阴影部分的面积和是多少？</a:t>
            </a:r>
            <a:endParaRPr lang="zh-CN" altLang="en-US" sz="2800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pic>
        <p:nvPicPr>
          <p:cNvPr id="16387" name="图片 -214748261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42063" y="4354513"/>
            <a:ext cx="1495425" cy="14287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7410" name="文本框 3"/>
          <p:cNvSpPr txBox="1"/>
          <p:nvPr/>
        </p:nvSpPr>
        <p:spPr>
          <a:xfrm>
            <a:off x="1984375" y="1112520"/>
            <a:ext cx="8104188" cy="396938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解：每一块阴影的面积可以表示成相邻正方形的面  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       积的差，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       而正方形的面积是其边长的平方，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       则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S</a:t>
            </a:r>
            <a:r>
              <a:rPr lang="zh-CN" altLang="en-US" sz="2800" baseline="-25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阴影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＝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(100</a:t>
            </a:r>
            <a:r>
              <a:rPr lang="en-US" altLang="zh-CN" sz="2800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－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99</a:t>
            </a:r>
            <a:r>
              <a:rPr lang="en-US" altLang="zh-CN" sz="2800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)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＋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(98</a:t>
            </a:r>
            <a:r>
              <a:rPr lang="en-US" altLang="zh-CN" sz="2800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－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97</a:t>
            </a:r>
            <a:r>
              <a:rPr lang="en-US" altLang="zh-CN" sz="2800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)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＋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…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＋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(2</a:t>
            </a:r>
            <a:r>
              <a:rPr lang="en-US" altLang="zh-CN" sz="2800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－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1</a:t>
            </a:r>
            <a:r>
              <a:rPr lang="en-US" altLang="zh-CN" sz="2800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)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                 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＝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100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＋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99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＋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98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＋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97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＋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…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＋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＋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1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＝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5050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．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答：所有阴影部分的面积和是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5050cm</a:t>
            </a:r>
            <a:r>
              <a:rPr lang="en-US" altLang="zh-CN" sz="2800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.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>
                                            <p:txEl>
                                              <p:charRg st="0" end="2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410">
                                            <p:txEl>
                                              <p:charRg st="0" end="2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410">
                                            <p:txEl>
                                              <p:charRg st="0" end="2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>
                                            <p:txEl>
                                              <p:charRg st="25" end="3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7410">
                                            <p:txEl>
                                              <p:charRg st="25" end="3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7410">
                                            <p:txEl>
                                              <p:charRg st="25" end="3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>
                                            <p:txEl>
                                              <p:charRg st="38" end="6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7410">
                                            <p:txEl>
                                              <p:charRg st="38" end="6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7410">
                                            <p:txEl>
                                              <p:charRg st="38" end="6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>
                                            <p:txEl>
                                              <p:charRg st="62" end="10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7410">
                                            <p:txEl>
                                              <p:charRg st="62" end="10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7410">
                                            <p:txEl>
                                              <p:charRg st="62" end="10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>
                                            <p:txEl>
                                              <p:charRg st="106" end="15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7410">
                                            <p:txEl>
                                              <p:charRg st="106" end="15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7410">
                                            <p:txEl>
                                              <p:charRg st="106" end="15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>
                                            <p:txEl>
                                              <p:charRg st="151" end="17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7410">
                                            <p:txEl>
                                              <p:charRg st="151" end="17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7410">
                                            <p:txEl>
                                              <p:charRg st="151" end="17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193" name="组合 151"/>
          <p:cNvGrpSpPr/>
          <p:nvPr/>
        </p:nvGrpSpPr>
        <p:grpSpPr>
          <a:xfrm>
            <a:off x="4216400" y="1204913"/>
            <a:ext cx="3910013" cy="774700"/>
            <a:chOff x="7038412" y="5298115"/>
            <a:chExt cx="3099874" cy="517828"/>
          </a:xfrm>
        </p:grpSpPr>
        <p:grpSp>
          <p:nvGrpSpPr>
            <p:cNvPr id="153" name="组合 152"/>
            <p:cNvGrpSpPr/>
            <p:nvPr/>
          </p:nvGrpSpPr>
          <p:grpSpPr>
            <a:xfrm>
              <a:off x="7038412" y="5298115"/>
              <a:ext cx="3099874" cy="517828"/>
              <a:chOff x="5718131" y="5650928"/>
              <a:chExt cx="4596458" cy="767829"/>
            </a:xfrm>
          </p:grpSpPr>
          <p:sp>
            <p:nvSpPr>
              <p:cNvPr id="156" name="圆角矩形 155"/>
              <p:cNvSpPr/>
              <p:nvPr/>
            </p:nvSpPr>
            <p:spPr>
              <a:xfrm>
                <a:off x="5718131" y="5650928"/>
                <a:ext cx="4596458" cy="767829"/>
              </a:xfrm>
              <a:prstGeom prst="roundRect">
                <a:avLst>
                  <a:gd name="adj" fmla="val 50000"/>
                </a:avLst>
              </a:prstGeom>
              <a:solidFill>
                <a:srgbClr val="F3F3F3"/>
              </a:solidFill>
              <a:ln w="22225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5400000" scaled="1"/>
                </a:gradFill>
              </a:ln>
              <a:effectLst>
                <a:innerShdw blurRad="76200" dist="38100" dir="16200000">
                  <a:prstClr val="black">
                    <a:alpha val="37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auto"/>
                <a:endParaRPr lang="zh-CN" altLang="en-US" sz="1350" strike="noStrike" noProof="1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58" name="圆角矩形 157"/>
              <p:cNvSpPr/>
              <p:nvPr/>
            </p:nvSpPr>
            <p:spPr>
              <a:xfrm>
                <a:off x="5829672" y="5747159"/>
                <a:ext cx="4373372" cy="575365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 w="22225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5400000" scaled="1"/>
                </a:gradFill>
              </a:ln>
              <a:effectLst>
                <a:innerShdw blurRad="76200" dist="38100" dir="16200000">
                  <a:prstClr val="black">
                    <a:alpha val="37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auto"/>
                <a:endParaRPr lang="zh-CN" altLang="en-US" sz="1350" strike="noStrike" noProof="1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55" name="TextBox 19"/>
            <p:cNvSpPr txBox="1"/>
            <p:nvPr/>
          </p:nvSpPr>
          <p:spPr>
            <a:xfrm>
              <a:off x="7752953" y="5433395"/>
              <a:ext cx="245674" cy="1689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fontAlgn="auto"/>
              <a:endParaRPr lang="zh-CN" altLang="en-US" sz="1050" noProof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8196" name="标题 1"/>
          <p:cNvSpPr txBox="1"/>
          <p:nvPr/>
        </p:nvSpPr>
        <p:spPr>
          <a:xfrm>
            <a:off x="4670425" y="1214438"/>
            <a:ext cx="3003550" cy="512762"/>
          </a:xfrm>
          <a:prstGeom prst="rect">
            <a:avLst/>
          </a:prstGeom>
          <a:noFill/>
          <a:ln w="9525">
            <a:noFill/>
          </a:ln>
        </p:spPr>
        <p:txBody>
          <a:bodyPr lIns="68561" tIns="34281" rIns="68561" bIns="34281" anchor="t"/>
          <a:lstStyle/>
          <a:p>
            <a:pPr algn="ctr">
              <a:lnSpc>
                <a:spcPct val="150000"/>
              </a:lnSpc>
            </a:pPr>
            <a:r>
              <a:rPr lang="zh-CN" altLang="en-US" sz="2700" dirty="0">
                <a:solidFill>
                  <a:schemeClr val="bg1"/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目录页</a:t>
            </a:r>
            <a:endParaRPr lang="zh-CN" altLang="en-US" sz="2700" dirty="0">
              <a:solidFill>
                <a:schemeClr val="bg1"/>
              </a:solidFill>
              <a:latin typeface="造字工房悦黑（非商用）常规体" pitchFamily="2" charset="-122"/>
              <a:ea typeface="造字工房悦黑（非商用）常规体" pitchFamily="2" charset="-122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4244975" y="4079875"/>
            <a:ext cx="14020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400" dirty="0">
                <a:solidFill>
                  <a:srgbClr val="7F7F7F"/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考点精讲</a:t>
            </a:r>
            <a:endParaRPr lang="zh-CN" altLang="en-US" sz="2400" dirty="0">
              <a:solidFill>
                <a:srgbClr val="7F7F7F"/>
              </a:solidFill>
              <a:latin typeface="造字工房悦黑（非商用）常规体" pitchFamily="2" charset="-122"/>
              <a:ea typeface="造字工房悦黑（非商用）常规体" pitchFamily="2" charset="-122"/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8832691" y="4105275"/>
            <a:ext cx="14020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ctr"/>
            <a:r>
              <a:rPr lang="zh-CN" altLang="en-US" sz="2400" dirty="0">
                <a:solidFill>
                  <a:srgbClr val="7F7F7F"/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课堂小结</a:t>
            </a:r>
            <a:endParaRPr lang="zh-CN" altLang="en-US" sz="2400" dirty="0">
              <a:solidFill>
                <a:srgbClr val="7F7F7F"/>
              </a:solidFill>
              <a:latin typeface="造字工房悦黑（非商用）常规体" pitchFamily="2" charset="-122"/>
              <a:ea typeface="造字工房悦黑（非商用）常规体" pitchFamily="2" charset="-122"/>
            </a:endParaRPr>
          </a:p>
        </p:txBody>
      </p:sp>
      <p:sp>
        <p:nvSpPr>
          <p:cNvPr id="60" name="矩形 59"/>
          <p:cNvSpPr/>
          <p:nvPr/>
        </p:nvSpPr>
        <p:spPr>
          <a:xfrm>
            <a:off x="6537008" y="4096385"/>
            <a:ext cx="14020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400" dirty="0">
                <a:solidFill>
                  <a:srgbClr val="7F7F7F"/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当堂练习</a:t>
            </a:r>
            <a:endParaRPr lang="zh-CN" altLang="en-US" sz="2400" dirty="0">
              <a:solidFill>
                <a:srgbClr val="7F7F7F"/>
              </a:solidFill>
              <a:latin typeface="造字工房悦黑（非商用）常规体" pitchFamily="2" charset="-122"/>
              <a:ea typeface="造字工房悦黑（非商用）常规体" pitchFamily="2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6587808" y="2708910"/>
            <a:ext cx="1166812" cy="1166813"/>
            <a:chOff x="9674578" y="2446144"/>
            <a:chExt cx="1556194" cy="1556194"/>
          </a:xfrm>
        </p:grpSpPr>
        <p:grpSp>
          <p:nvGrpSpPr>
            <p:cNvPr id="58" name="组合 57"/>
            <p:cNvGrpSpPr/>
            <p:nvPr/>
          </p:nvGrpSpPr>
          <p:grpSpPr>
            <a:xfrm>
              <a:off x="9674578" y="2446144"/>
              <a:ext cx="1556194" cy="1556194"/>
              <a:chOff x="3154508" y="1821271"/>
              <a:chExt cx="2785107" cy="2785102"/>
            </a:xfrm>
          </p:grpSpPr>
          <p:sp>
            <p:nvSpPr>
              <p:cNvPr id="62" name="Freeform 5"/>
              <p:cNvSpPr/>
              <p:nvPr/>
            </p:nvSpPr>
            <p:spPr bwMode="auto">
              <a:xfrm rot="10800000">
                <a:off x="3154508" y="1821271"/>
                <a:ext cx="2785107" cy="27851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auto"/>
                <a:endParaRPr lang="zh-CN" altLang="en-US" sz="1050" strike="noStrike" noProof="1">
                  <a:solidFill>
                    <a:prstClr val="black"/>
                  </a:solidFill>
                </a:endParaRPr>
              </a:p>
            </p:txBody>
          </p:sp>
          <p:sp>
            <p:nvSpPr>
              <p:cNvPr id="63" name="Freeform 5"/>
              <p:cNvSpPr/>
              <p:nvPr/>
            </p:nvSpPr>
            <p:spPr bwMode="auto">
              <a:xfrm rot="10800000">
                <a:off x="3447677" y="2114440"/>
                <a:ext cx="2198769" cy="2198765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4"/>
                  </a:gs>
                  <a:gs pos="100000">
                    <a:schemeClr val="accent4">
                      <a:lumMod val="75000"/>
                    </a:schemeClr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0">
                      <a:schemeClr val="accent4">
                        <a:lumMod val="75000"/>
                      </a:schemeClr>
                    </a:gs>
                    <a:gs pos="100000">
                      <a:schemeClr val="accent4"/>
                    </a:gs>
                  </a:gsLst>
                  <a:lin ang="2700000" scaled="1"/>
                  <a:tileRect/>
                </a:gradFill>
              </a:ln>
              <a:effectLst>
                <a:outerShdw blurRad="2540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auto"/>
                <a:endParaRPr lang="zh-CN" altLang="en-US" sz="1050" strike="noStrike" noProof="1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42" name="Freeform 5"/>
            <p:cNvSpPr>
              <a:spLocks noChangeAspect="1" noEditPoints="1"/>
            </p:cNvSpPr>
            <p:nvPr/>
          </p:nvSpPr>
          <p:spPr bwMode="auto">
            <a:xfrm>
              <a:off x="10262139" y="2880262"/>
              <a:ext cx="400923" cy="592899"/>
            </a:xfrm>
            <a:custGeom>
              <a:avLst/>
              <a:gdLst>
                <a:gd name="T0" fmla="*/ 189 w 316"/>
                <a:gd name="T1" fmla="*/ 16 h 467"/>
                <a:gd name="T2" fmla="*/ 225 w 316"/>
                <a:gd name="T3" fmla="*/ 7 h 467"/>
                <a:gd name="T4" fmla="*/ 300 w 316"/>
                <a:gd name="T5" fmla="*/ 52 h 467"/>
                <a:gd name="T6" fmla="*/ 309 w 316"/>
                <a:gd name="T7" fmla="*/ 89 h 467"/>
                <a:gd name="T8" fmla="*/ 298 w 316"/>
                <a:gd name="T9" fmla="*/ 105 h 467"/>
                <a:gd name="T10" fmla="*/ 179 w 316"/>
                <a:gd name="T11" fmla="*/ 33 h 467"/>
                <a:gd name="T12" fmla="*/ 189 w 316"/>
                <a:gd name="T13" fmla="*/ 16 h 467"/>
                <a:gd name="T14" fmla="*/ 164 w 316"/>
                <a:gd name="T15" fmla="*/ 58 h 467"/>
                <a:gd name="T16" fmla="*/ 147 w 316"/>
                <a:gd name="T17" fmla="*/ 85 h 467"/>
                <a:gd name="T18" fmla="*/ 266 w 316"/>
                <a:gd name="T19" fmla="*/ 157 h 467"/>
                <a:gd name="T20" fmla="*/ 283 w 316"/>
                <a:gd name="T21" fmla="*/ 130 h 467"/>
                <a:gd name="T22" fmla="*/ 164 w 316"/>
                <a:gd name="T23" fmla="*/ 58 h 467"/>
                <a:gd name="T24" fmla="*/ 2 w 316"/>
                <a:gd name="T25" fmla="*/ 446 h 467"/>
                <a:gd name="T26" fmla="*/ 13 w 316"/>
                <a:gd name="T27" fmla="*/ 354 h 467"/>
                <a:gd name="T28" fmla="*/ 90 w 316"/>
                <a:gd name="T29" fmla="*/ 401 h 467"/>
                <a:gd name="T30" fmla="*/ 13 w 316"/>
                <a:gd name="T31" fmla="*/ 453 h 467"/>
                <a:gd name="T32" fmla="*/ 2 w 316"/>
                <a:gd name="T33" fmla="*/ 446 h 467"/>
                <a:gd name="T34" fmla="*/ 20 w 316"/>
                <a:gd name="T35" fmla="*/ 296 h 467"/>
                <a:gd name="T36" fmla="*/ 133 w 316"/>
                <a:gd name="T37" fmla="*/ 109 h 467"/>
                <a:gd name="T38" fmla="*/ 172 w 316"/>
                <a:gd name="T39" fmla="*/ 133 h 467"/>
                <a:gd name="T40" fmla="*/ 59 w 316"/>
                <a:gd name="T41" fmla="*/ 320 h 467"/>
                <a:gd name="T42" fmla="*/ 20 w 316"/>
                <a:gd name="T43" fmla="*/ 296 h 467"/>
                <a:gd name="T44" fmla="*/ 99 w 316"/>
                <a:gd name="T45" fmla="*/ 344 h 467"/>
                <a:gd name="T46" fmla="*/ 212 w 316"/>
                <a:gd name="T47" fmla="*/ 158 h 467"/>
                <a:gd name="T48" fmla="*/ 252 w 316"/>
                <a:gd name="T49" fmla="*/ 182 h 467"/>
                <a:gd name="T50" fmla="*/ 139 w 316"/>
                <a:gd name="T51" fmla="*/ 368 h 467"/>
                <a:gd name="T52" fmla="*/ 99 w 316"/>
                <a:gd name="T53" fmla="*/ 344 h 467"/>
                <a:gd name="T54" fmla="*/ 95 w 316"/>
                <a:gd name="T55" fmla="*/ 446 h 467"/>
                <a:gd name="T56" fmla="*/ 301 w 316"/>
                <a:gd name="T57" fmla="*/ 446 h 467"/>
                <a:gd name="T58" fmla="*/ 311 w 316"/>
                <a:gd name="T59" fmla="*/ 456 h 467"/>
                <a:gd name="T60" fmla="*/ 301 w 316"/>
                <a:gd name="T61" fmla="*/ 467 h 467"/>
                <a:gd name="T62" fmla="*/ 95 w 316"/>
                <a:gd name="T63" fmla="*/ 467 h 467"/>
                <a:gd name="T64" fmla="*/ 84 w 316"/>
                <a:gd name="T65" fmla="*/ 456 h 467"/>
                <a:gd name="T66" fmla="*/ 95 w 316"/>
                <a:gd name="T67" fmla="*/ 446 h 4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16" h="467">
                  <a:moveTo>
                    <a:pt x="189" y="16"/>
                  </a:moveTo>
                  <a:cubicBezTo>
                    <a:pt x="197" y="4"/>
                    <a:pt x="213" y="0"/>
                    <a:pt x="225" y="7"/>
                  </a:cubicBezTo>
                  <a:cubicBezTo>
                    <a:pt x="300" y="52"/>
                    <a:pt x="300" y="52"/>
                    <a:pt x="300" y="52"/>
                  </a:cubicBezTo>
                  <a:cubicBezTo>
                    <a:pt x="312" y="60"/>
                    <a:pt x="316" y="76"/>
                    <a:pt x="309" y="89"/>
                  </a:cubicBezTo>
                  <a:cubicBezTo>
                    <a:pt x="298" y="105"/>
                    <a:pt x="298" y="105"/>
                    <a:pt x="298" y="105"/>
                  </a:cubicBezTo>
                  <a:cubicBezTo>
                    <a:pt x="179" y="33"/>
                    <a:pt x="179" y="33"/>
                    <a:pt x="179" y="33"/>
                  </a:cubicBezTo>
                  <a:lnTo>
                    <a:pt x="189" y="16"/>
                  </a:lnTo>
                  <a:close/>
                  <a:moveTo>
                    <a:pt x="164" y="58"/>
                  </a:moveTo>
                  <a:cubicBezTo>
                    <a:pt x="147" y="85"/>
                    <a:pt x="147" y="85"/>
                    <a:pt x="147" y="85"/>
                  </a:cubicBezTo>
                  <a:cubicBezTo>
                    <a:pt x="266" y="157"/>
                    <a:pt x="266" y="157"/>
                    <a:pt x="266" y="157"/>
                  </a:cubicBezTo>
                  <a:cubicBezTo>
                    <a:pt x="283" y="130"/>
                    <a:pt x="283" y="130"/>
                    <a:pt x="283" y="130"/>
                  </a:cubicBezTo>
                  <a:lnTo>
                    <a:pt x="164" y="58"/>
                  </a:lnTo>
                  <a:close/>
                  <a:moveTo>
                    <a:pt x="2" y="446"/>
                  </a:moveTo>
                  <a:cubicBezTo>
                    <a:pt x="13" y="354"/>
                    <a:pt x="13" y="354"/>
                    <a:pt x="13" y="354"/>
                  </a:cubicBezTo>
                  <a:cubicBezTo>
                    <a:pt x="90" y="401"/>
                    <a:pt x="90" y="401"/>
                    <a:pt x="90" y="401"/>
                  </a:cubicBezTo>
                  <a:cubicBezTo>
                    <a:pt x="13" y="453"/>
                    <a:pt x="13" y="453"/>
                    <a:pt x="13" y="453"/>
                  </a:cubicBezTo>
                  <a:cubicBezTo>
                    <a:pt x="5" y="459"/>
                    <a:pt x="0" y="456"/>
                    <a:pt x="2" y="446"/>
                  </a:cubicBezTo>
                  <a:close/>
                  <a:moveTo>
                    <a:pt x="20" y="296"/>
                  </a:moveTo>
                  <a:cubicBezTo>
                    <a:pt x="133" y="109"/>
                    <a:pt x="133" y="109"/>
                    <a:pt x="133" y="109"/>
                  </a:cubicBezTo>
                  <a:cubicBezTo>
                    <a:pt x="172" y="133"/>
                    <a:pt x="172" y="133"/>
                    <a:pt x="172" y="133"/>
                  </a:cubicBezTo>
                  <a:cubicBezTo>
                    <a:pt x="59" y="320"/>
                    <a:pt x="59" y="320"/>
                    <a:pt x="59" y="320"/>
                  </a:cubicBezTo>
                  <a:lnTo>
                    <a:pt x="20" y="296"/>
                  </a:lnTo>
                  <a:close/>
                  <a:moveTo>
                    <a:pt x="99" y="344"/>
                  </a:moveTo>
                  <a:cubicBezTo>
                    <a:pt x="212" y="158"/>
                    <a:pt x="212" y="158"/>
                    <a:pt x="212" y="158"/>
                  </a:cubicBezTo>
                  <a:cubicBezTo>
                    <a:pt x="252" y="182"/>
                    <a:pt x="252" y="182"/>
                    <a:pt x="252" y="182"/>
                  </a:cubicBezTo>
                  <a:cubicBezTo>
                    <a:pt x="139" y="368"/>
                    <a:pt x="139" y="368"/>
                    <a:pt x="139" y="368"/>
                  </a:cubicBezTo>
                  <a:lnTo>
                    <a:pt x="99" y="344"/>
                  </a:lnTo>
                  <a:close/>
                  <a:moveTo>
                    <a:pt x="95" y="446"/>
                  </a:moveTo>
                  <a:cubicBezTo>
                    <a:pt x="301" y="446"/>
                    <a:pt x="301" y="446"/>
                    <a:pt x="301" y="446"/>
                  </a:cubicBezTo>
                  <a:cubicBezTo>
                    <a:pt x="307" y="446"/>
                    <a:pt x="311" y="450"/>
                    <a:pt x="311" y="456"/>
                  </a:cubicBezTo>
                  <a:cubicBezTo>
                    <a:pt x="311" y="462"/>
                    <a:pt x="307" y="467"/>
                    <a:pt x="301" y="467"/>
                  </a:cubicBezTo>
                  <a:cubicBezTo>
                    <a:pt x="95" y="467"/>
                    <a:pt x="95" y="467"/>
                    <a:pt x="95" y="467"/>
                  </a:cubicBezTo>
                  <a:cubicBezTo>
                    <a:pt x="89" y="467"/>
                    <a:pt x="84" y="462"/>
                    <a:pt x="84" y="456"/>
                  </a:cubicBezTo>
                  <a:cubicBezTo>
                    <a:pt x="84" y="450"/>
                    <a:pt x="89" y="446"/>
                    <a:pt x="95" y="44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pPr fontAlgn="auto"/>
              <a:endParaRPr lang="zh-CN" altLang="en-US" sz="1350" strike="noStrike" noProof="1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4406966" y="2691858"/>
            <a:ext cx="1167146" cy="1167146"/>
            <a:chOff x="3843955" y="2446144"/>
            <a:chExt cx="1556194" cy="1556194"/>
          </a:xfrm>
        </p:grpSpPr>
        <p:grpSp>
          <p:nvGrpSpPr>
            <p:cNvPr id="44" name="组合 43"/>
            <p:cNvGrpSpPr/>
            <p:nvPr/>
          </p:nvGrpSpPr>
          <p:grpSpPr>
            <a:xfrm>
              <a:off x="3843955" y="2446144"/>
              <a:ext cx="1556194" cy="1556194"/>
              <a:chOff x="3154508" y="1821271"/>
              <a:chExt cx="2785107" cy="2785102"/>
            </a:xfrm>
          </p:grpSpPr>
          <p:sp>
            <p:nvSpPr>
              <p:cNvPr id="48" name="Freeform 5"/>
              <p:cNvSpPr/>
              <p:nvPr/>
            </p:nvSpPr>
            <p:spPr bwMode="auto">
              <a:xfrm rot="10800000">
                <a:off x="3154508" y="1821271"/>
                <a:ext cx="2785107" cy="27851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auto"/>
                <a:endParaRPr lang="zh-CN" altLang="en-US" sz="1050" strike="noStrike" noProof="1">
                  <a:solidFill>
                    <a:prstClr val="black"/>
                  </a:solidFill>
                </a:endParaRPr>
              </a:p>
            </p:txBody>
          </p:sp>
          <p:sp>
            <p:nvSpPr>
              <p:cNvPr id="49" name="Freeform 5"/>
              <p:cNvSpPr/>
              <p:nvPr/>
            </p:nvSpPr>
            <p:spPr bwMode="auto">
              <a:xfrm rot="10800000">
                <a:off x="3447677" y="2114440"/>
                <a:ext cx="2198769" cy="2198765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2"/>
                  </a:gs>
                  <a:gs pos="100000">
                    <a:schemeClr val="accent2">
                      <a:lumMod val="75000"/>
                    </a:schemeClr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0">
                      <a:schemeClr val="accent2">
                        <a:lumMod val="75000"/>
                      </a:schemeClr>
                    </a:gs>
                    <a:gs pos="100000">
                      <a:schemeClr val="accent2"/>
                    </a:gs>
                  </a:gsLst>
                  <a:lin ang="2700000" scaled="1"/>
                  <a:tileRect/>
                </a:gradFill>
              </a:ln>
              <a:effectLst>
                <a:outerShdw blurRad="2540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auto"/>
                <a:endParaRPr lang="zh-CN" altLang="en-US" sz="1050" strike="noStrike" noProof="1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43" name="组合 42"/>
            <p:cNvGrpSpPr>
              <a:grpSpLocks noChangeAspect="1"/>
            </p:cNvGrpSpPr>
            <p:nvPr/>
          </p:nvGrpSpPr>
          <p:grpSpPr>
            <a:xfrm>
              <a:off x="4305202" y="2997957"/>
              <a:ext cx="675251" cy="459226"/>
              <a:chOff x="3897313" y="2016126"/>
              <a:chExt cx="749300" cy="509588"/>
            </a:xfrm>
            <a:solidFill>
              <a:schemeClr val="bg1"/>
            </a:solidFill>
          </p:grpSpPr>
          <p:sp>
            <p:nvSpPr>
              <p:cNvPr id="50" name="Freeform 8"/>
              <p:cNvSpPr>
                <a:spLocks noEditPoints="1"/>
              </p:cNvSpPr>
              <p:nvPr/>
            </p:nvSpPr>
            <p:spPr bwMode="auto">
              <a:xfrm>
                <a:off x="3897313" y="2016126"/>
                <a:ext cx="749300" cy="509588"/>
              </a:xfrm>
              <a:custGeom>
                <a:avLst/>
                <a:gdLst>
                  <a:gd name="T0" fmla="*/ 627 w 631"/>
                  <a:gd name="T1" fmla="*/ 44 h 429"/>
                  <a:gd name="T2" fmla="*/ 469 w 631"/>
                  <a:gd name="T3" fmla="*/ 0 h 429"/>
                  <a:gd name="T4" fmla="*/ 315 w 631"/>
                  <a:gd name="T5" fmla="*/ 41 h 429"/>
                  <a:gd name="T6" fmla="*/ 168 w 631"/>
                  <a:gd name="T7" fmla="*/ 0 h 429"/>
                  <a:gd name="T8" fmla="*/ 3 w 631"/>
                  <a:gd name="T9" fmla="*/ 44 h 429"/>
                  <a:gd name="T10" fmla="*/ 0 w 631"/>
                  <a:gd name="T11" fmla="*/ 52 h 429"/>
                  <a:gd name="T12" fmla="*/ 0 w 631"/>
                  <a:gd name="T13" fmla="*/ 412 h 429"/>
                  <a:gd name="T14" fmla="*/ 23 w 631"/>
                  <a:gd name="T15" fmla="*/ 429 h 429"/>
                  <a:gd name="T16" fmla="*/ 313 w 631"/>
                  <a:gd name="T17" fmla="*/ 429 h 429"/>
                  <a:gd name="T18" fmla="*/ 608 w 631"/>
                  <a:gd name="T19" fmla="*/ 429 h 429"/>
                  <a:gd name="T20" fmla="*/ 631 w 631"/>
                  <a:gd name="T21" fmla="*/ 413 h 429"/>
                  <a:gd name="T22" fmla="*/ 631 w 631"/>
                  <a:gd name="T23" fmla="*/ 52 h 429"/>
                  <a:gd name="T24" fmla="*/ 627 w 631"/>
                  <a:gd name="T25" fmla="*/ 44 h 429"/>
                  <a:gd name="T26" fmla="*/ 304 w 631"/>
                  <a:gd name="T27" fmla="*/ 60 h 429"/>
                  <a:gd name="T28" fmla="*/ 304 w 631"/>
                  <a:gd name="T29" fmla="*/ 393 h 429"/>
                  <a:gd name="T30" fmla="*/ 167 w 631"/>
                  <a:gd name="T31" fmla="*/ 355 h 429"/>
                  <a:gd name="T32" fmla="*/ 40 w 631"/>
                  <a:gd name="T33" fmla="*/ 380 h 429"/>
                  <a:gd name="T34" fmla="*/ 40 w 631"/>
                  <a:gd name="T35" fmla="*/ 46 h 429"/>
                  <a:gd name="T36" fmla="*/ 169 w 631"/>
                  <a:gd name="T37" fmla="*/ 21 h 429"/>
                  <a:gd name="T38" fmla="*/ 304 w 631"/>
                  <a:gd name="T39" fmla="*/ 60 h 429"/>
                  <a:gd name="T40" fmla="*/ 590 w 631"/>
                  <a:gd name="T41" fmla="*/ 45 h 429"/>
                  <a:gd name="T42" fmla="*/ 590 w 631"/>
                  <a:gd name="T43" fmla="*/ 381 h 429"/>
                  <a:gd name="T44" fmla="*/ 462 w 631"/>
                  <a:gd name="T45" fmla="*/ 359 h 429"/>
                  <a:gd name="T46" fmla="*/ 323 w 631"/>
                  <a:gd name="T47" fmla="*/ 394 h 429"/>
                  <a:gd name="T48" fmla="*/ 323 w 631"/>
                  <a:gd name="T49" fmla="*/ 61 h 429"/>
                  <a:gd name="T50" fmla="*/ 469 w 631"/>
                  <a:gd name="T51" fmla="*/ 21 h 429"/>
                  <a:gd name="T52" fmla="*/ 590 w 631"/>
                  <a:gd name="T53" fmla="*/ 45 h 4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631" h="429">
                    <a:moveTo>
                      <a:pt x="627" y="44"/>
                    </a:moveTo>
                    <a:cubicBezTo>
                      <a:pt x="593" y="16"/>
                      <a:pt x="534" y="0"/>
                      <a:pt x="469" y="0"/>
                    </a:cubicBezTo>
                    <a:cubicBezTo>
                      <a:pt x="407" y="0"/>
                      <a:pt x="350" y="15"/>
                      <a:pt x="315" y="41"/>
                    </a:cubicBezTo>
                    <a:cubicBezTo>
                      <a:pt x="288" y="15"/>
                      <a:pt x="234" y="0"/>
                      <a:pt x="168" y="0"/>
                    </a:cubicBezTo>
                    <a:cubicBezTo>
                      <a:pt x="100" y="0"/>
                      <a:pt x="37" y="17"/>
                      <a:pt x="3" y="44"/>
                    </a:cubicBezTo>
                    <a:cubicBezTo>
                      <a:pt x="1" y="46"/>
                      <a:pt x="0" y="49"/>
                      <a:pt x="0" y="52"/>
                    </a:cubicBezTo>
                    <a:cubicBezTo>
                      <a:pt x="0" y="412"/>
                      <a:pt x="0" y="412"/>
                      <a:pt x="0" y="412"/>
                    </a:cubicBezTo>
                    <a:cubicBezTo>
                      <a:pt x="0" y="419"/>
                      <a:pt x="9" y="429"/>
                      <a:pt x="23" y="429"/>
                    </a:cubicBezTo>
                    <a:cubicBezTo>
                      <a:pt x="313" y="429"/>
                      <a:pt x="313" y="429"/>
                      <a:pt x="313" y="429"/>
                    </a:cubicBezTo>
                    <a:cubicBezTo>
                      <a:pt x="314" y="429"/>
                      <a:pt x="608" y="429"/>
                      <a:pt x="608" y="429"/>
                    </a:cubicBezTo>
                    <a:cubicBezTo>
                      <a:pt x="618" y="429"/>
                      <a:pt x="631" y="424"/>
                      <a:pt x="631" y="413"/>
                    </a:cubicBezTo>
                    <a:cubicBezTo>
                      <a:pt x="631" y="52"/>
                      <a:pt x="631" y="52"/>
                      <a:pt x="631" y="52"/>
                    </a:cubicBezTo>
                    <a:cubicBezTo>
                      <a:pt x="631" y="49"/>
                      <a:pt x="630" y="46"/>
                      <a:pt x="627" y="44"/>
                    </a:cubicBezTo>
                    <a:close/>
                    <a:moveTo>
                      <a:pt x="304" y="60"/>
                    </a:moveTo>
                    <a:cubicBezTo>
                      <a:pt x="304" y="66"/>
                      <a:pt x="304" y="393"/>
                      <a:pt x="304" y="393"/>
                    </a:cubicBezTo>
                    <a:cubicBezTo>
                      <a:pt x="275" y="369"/>
                      <a:pt x="227" y="355"/>
                      <a:pt x="167" y="355"/>
                    </a:cubicBezTo>
                    <a:cubicBezTo>
                      <a:pt x="120" y="355"/>
                      <a:pt x="75" y="364"/>
                      <a:pt x="40" y="380"/>
                    </a:cubicBezTo>
                    <a:cubicBezTo>
                      <a:pt x="40" y="46"/>
                      <a:pt x="40" y="46"/>
                      <a:pt x="40" y="46"/>
                    </a:cubicBezTo>
                    <a:cubicBezTo>
                      <a:pt x="40" y="46"/>
                      <a:pt x="85" y="21"/>
                      <a:pt x="169" y="21"/>
                    </a:cubicBezTo>
                    <a:cubicBezTo>
                      <a:pt x="266" y="21"/>
                      <a:pt x="304" y="58"/>
                      <a:pt x="304" y="60"/>
                    </a:cubicBezTo>
                    <a:close/>
                    <a:moveTo>
                      <a:pt x="590" y="45"/>
                    </a:moveTo>
                    <a:cubicBezTo>
                      <a:pt x="590" y="381"/>
                      <a:pt x="590" y="381"/>
                      <a:pt x="590" y="381"/>
                    </a:cubicBezTo>
                    <a:cubicBezTo>
                      <a:pt x="554" y="366"/>
                      <a:pt x="505" y="359"/>
                      <a:pt x="462" y="359"/>
                    </a:cubicBezTo>
                    <a:cubicBezTo>
                      <a:pt x="401" y="359"/>
                      <a:pt x="352" y="371"/>
                      <a:pt x="323" y="394"/>
                    </a:cubicBezTo>
                    <a:cubicBezTo>
                      <a:pt x="323" y="61"/>
                      <a:pt x="323" y="61"/>
                      <a:pt x="323" y="61"/>
                    </a:cubicBezTo>
                    <a:cubicBezTo>
                      <a:pt x="323" y="61"/>
                      <a:pt x="368" y="21"/>
                      <a:pt x="469" y="21"/>
                    </a:cubicBezTo>
                    <a:cubicBezTo>
                      <a:pt x="547" y="21"/>
                      <a:pt x="590" y="45"/>
                      <a:pt x="590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auto"/>
                <a:endParaRPr lang="zh-CN" altLang="en-US" sz="1350" strike="noStrike" noProof="1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57" name="Freeform 24"/>
              <p:cNvSpPr/>
              <p:nvPr/>
            </p:nvSpPr>
            <p:spPr bwMode="auto">
              <a:xfrm>
                <a:off x="3992563" y="2085976"/>
                <a:ext cx="228600" cy="52388"/>
              </a:xfrm>
              <a:custGeom>
                <a:avLst/>
                <a:gdLst>
                  <a:gd name="T0" fmla="*/ 184 w 192"/>
                  <a:gd name="T1" fmla="*/ 44 h 44"/>
                  <a:gd name="T2" fmla="*/ 180 w 192"/>
                  <a:gd name="T3" fmla="*/ 43 h 44"/>
                  <a:gd name="T4" fmla="*/ 10 w 192"/>
                  <a:gd name="T5" fmla="*/ 32 h 44"/>
                  <a:gd name="T6" fmla="*/ 1 w 192"/>
                  <a:gd name="T7" fmla="*/ 27 h 44"/>
                  <a:gd name="T8" fmla="*/ 6 w 192"/>
                  <a:gd name="T9" fmla="*/ 19 h 44"/>
                  <a:gd name="T10" fmla="*/ 188 w 192"/>
                  <a:gd name="T11" fmla="*/ 31 h 44"/>
                  <a:gd name="T12" fmla="*/ 190 w 192"/>
                  <a:gd name="T13" fmla="*/ 41 h 44"/>
                  <a:gd name="T14" fmla="*/ 184 w 192"/>
                  <a:gd name="T15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2" h="44">
                    <a:moveTo>
                      <a:pt x="184" y="44"/>
                    </a:moveTo>
                    <a:cubicBezTo>
                      <a:pt x="183" y="44"/>
                      <a:pt x="181" y="44"/>
                      <a:pt x="180" y="43"/>
                    </a:cubicBezTo>
                    <a:cubicBezTo>
                      <a:pt x="150" y="23"/>
                      <a:pt x="83" y="12"/>
                      <a:pt x="10" y="32"/>
                    </a:cubicBezTo>
                    <a:cubicBezTo>
                      <a:pt x="6" y="33"/>
                      <a:pt x="2" y="31"/>
                      <a:pt x="1" y="27"/>
                    </a:cubicBezTo>
                    <a:cubicBezTo>
                      <a:pt x="0" y="23"/>
                      <a:pt x="2" y="20"/>
                      <a:pt x="6" y="19"/>
                    </a:cubicBezTo>
                    <a:cubicBezTo>
                      <a:pt x="73" y="0"/>
                      <a:pt x="148" y="5"/>
                      <a:pt x="188" y="31"/>
                    </a:cubicBezTo>
                    <a:cubicBezTo>
                      <a:pt x="191" y="33"/>
                      <a:pt x="192" y="38"/>
                      <a:pt x="190" y="41"/>
                    </a:cubicBezTo>
                    <a:cubicBezTo>
                      <a:pt x="189" y="43"/>
                      <a:pt x="186" y="44"/>
                      <a:pt x="184" y="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auto"/>
                <a:endParaRPr lang="zh-CN" altLang="en-US" sz="1350" strike="noStrike" noProof="1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64" name="Freeform 25"/>
              <p:cNvSpPr/>
              <p:nvPr/>
            </p:nvSpPr>
            <p:spPr bwMode="auto">
              <a:xfrm>
                <a:off x="3992563" y="2151063"/>
                <a:ext cx="228600" cy="50800"/>
              </a:xfrm>
              <a:custGeom>
                <a:avLst/>
                <a:gdLst>
                  <a:gd name="T0" fmla="*/ 184 w 192"/>
                  <a:gd name="T1" fmla="*/ 43 h 43"/>
                  <a:gd name="T2" fmla="*/ 180 w 192"/>
                  <a:gd name="T3" fmla="*/ 42 h 43"/>
                  <a:gd name="T4" fmla="*/ 10 w 192"/>
                  <a:gd name="T5" fmla="*/ 32 h 43"/>
                  <a:gd name="T6" fmla="*/ 1 w 192"/>
                  <a:gd name="T7" fmla="*/ 27 h 43"/>
                  <a:gd name="T8" fmla="*/ 6 w 192"/>
                  <a:gd name="T9" fmla="*/ 19 h 43"/>
                  <a:gd name="T10" fmla="*/ 188 w 192"/>
                  <a:gd name="T11" fmla="*/ 30 h 43"/>
                  <a:gd name="T12" fmla="*/ 190 w 192"/>
                  <a:gd name="T13" fmla="*/ 40 h 43"/>
                  <a:gd name="T14" fmla="*/ 184 w 192"/>
                  <a:gd name="T15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2" h="43">
                    <a:moveTo>
                      <a:pt x="184" y="43"/>
                    </a:moveTo>
                    <a:cubicBezTo>
                      <a:pt x="183" y="43"/>
                      <a:pt x="181" y="43"/>
                      <a:pt x="180" y="42"/>
                    </a:cubicBezTo>
                    <a:cubicBezTo>
                      <a:pt x="150" y="23"/>
                      <a:pt x="84" y="11"/>
                      <a:pt x="10" y="32"/>
                    </a:cubicBezTo>
                    <a:cubicBezTo>
                      <a:pt x="6" y="33"/>
                      <a:pt x="2" y="31"/>
                      <a:pt x="1" y="27"/>
                    </a:cubicBezTo>
                    <a:cubicBezTo>
                      <a:pt x="0" y="23"/>
                      <a:pt x="2" y="20"/>
                      <a:pt x="6" y="19"/>
                    </a:cubicBezTo>
                    <a:cubicBezTo>
                      <a:pt x="73" y="0"/>
                      <a:pt x="148" y="4"/>
                      <a:pt x="188" y="30"/>
                    </a:cubicBezTo>
                    <a:cubicBezTo>
                      <a:pt x="191" y="32"/>
                      <a:pt x="192" y="37"/>
                      <a:pt x="190" y="40"/>
                    </a:cubicBezTo>
                    <a:cubicBezTo>
                      <a:pt x="188" y="42"/>
                      <a:pt x="186" y="43"/>
                      <a:pt x="184" y="4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auto"/>
                <a:endParaRPr lang="zh-CN" altLang="en-US" sz="1350" strike="noStrike" noProof="1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65" name="Freeform 26"/>
              <p:cNvSpPr/>
              <p:nvPr/>
            </p:nvSpPr>
            <p:spPr bwMode="auto">
              <a:xfrm>
                <a:off x="3992563" y="2214563"/>
                <a:ext cx="230187" cy="50800"/>
              </a:xfrm>
              <a:custGeom>
                <a:avLst/>
                <a:gdLst>
                  <a:gd name="T0" fmla="*/ 185 w 193"/>
                  <a:gd name="T1" fmla="*/ 43 h 43"/>
                  <a:gd name="T2" fmla="*/ 181 w 193"/>
                  <a:gd name="T3" fmla="*/ 42 h 43"/>
                  <a:gd name="T4" fmla="*/ 10 w 193"/>
                  <a:gd name="T5" fmla="*/ 32 h 43"/>
                  <a:gd name="T6" fmla="*/ 1 w 193"/>
                  <a:gd name="T7" fmla="*/ 27 h 43"/>
                  <a:gd name="T8" fmla="*/ 6 w 193"/>
                  <a:gd name="T9" fmla="*/ 18 h 43"/>
                  <a:gd name="T10" fmla="*/ 189 w 193"/>
                  <a:gd name="T11" fmla="*/ 30 h 43"/>
                  <a:gd name="T12" fmla="*/ 191 w 193"/>
                  <a:gd name="T13" fmla="*/ 40 h 43"/>
                  <a:gd name="T14" fmla="*/ 185 w 193"/>
                  <a:gd name="T15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3" h="43">
                    <a:moveTo>
                      <a:pt x="185" y="43"/>
                    </a:moveTo>
                    <a:cubicBezTo>
                      <a:pt x="184" y="43"/>
                      <a:pt x="182" y="43"/>
                      <a:pt x="181" y="42"/>
                    </a:cubicBezTo>
                    <a:cubicBezTo>
                      <a:pt x="151" y="22"/>
                      <a:pt x="85" y="11"/>
                      <a:pt x="10" y="32"/>
                    </a:cubicBezTo>
                    <a:cubicBezTo>
                      <a:pt x="6" y="33"/>
                      <a:pt x="2" y="31"/>
                      <a:pt x="1" y="27"/>
                    </a:cubicBezTo>
                    <a:cubicBezTo>
                      <a:pt x="0" y="23"/>
                      <a:pt x="2" y="20"/>
                      <a:pt x="6" y="18"/>
                    </a:cubicBezTo>
                    <a:cubicBezTo>
                      <a:pt x="74" y="0"/>
                      <a:pt x="149" y="4"/>
                      <a:pt x="189" y="30"/>
                    </a:cubicBezTo>
                    <a:cubicBezTo>
                      <a:pt x="192" y="32"/>
                      <a:pt x="193" y="37"/>
                      <a:pt x="191" y="40"/>
                    </a:cubicBezTo>
                    <a:cubicBezTo>
                      <a:pt x="190" y="42"/>
                      <a:pt x="187" y="43"/>
                      <a:pt x="185" y="4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auto"/>
                <a:endParaRPr lang="zh-CN" altLang="en-US" sz="1350" strike="noStrike" noProof="1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66" name="Freeform 27"/>
              <p:cNvSpPr/>
              <p:nvPr/>
            </p:nvSpPr>
            <p:spPr bwMode="auto">
              <a:xfrm>
                <a:off x="3992563" y="2278063"/>
                <a:ext cx="230187" cy="52388"/>
              </a:xfrm>
              <a:custGeom>
                <a:avLst/>
                <a:gdLst>
                  <a:gd name="T0" fmla="*/ 186 w 194"/>
                  <a:gd name="T1" fmla="*/ 44 h 44"/>
                  <a:gd name="T2" fmla="*/ 182 w 194"/>
                  <a:gd name="T3" fmla="*/ 43 h 44"/>
                  <a:gd name="T4" fmla="*/ 10 w 194"/>
                  <a:gd name="T5" fmla="*/ 34 h 44"/>
                  <a:gd name="T6" fmla="*/ 1 w 194"/>
                  <a:gd name="T7" fmla="*/ 30 h 44"/>
                  <a:gd name="T8" fmla="*/ 6 w 194"/>
                  <a:gd name="T9" fmla="*/ 21 h 44"/>
                  <a:gd name="T10" fmla="*/ 190 w 194"/>
                  <a:gd name="T11" fmla="*/ 31 h 44"/>
                  <a:gd name="T12" fmla="*/ 192 w 194"/>
                  <a:gd name="T13" fmla="*/ 41 h 44"/>
                  <a:gd name="T14" fmla="*/ 186 w 194"/>
                  <a:gd name="T15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4">
                    <a:moveTo>
                      <a:pt x="186" y="44"/>
                    </a:moveTo>
                    <a:cubicBezTo>
                      <a:pt x="185" y="44"/>
                      <a:pt x="183" y="44"/>
                      <a:pt x="182" y="43"/>
                    </a:cubicBezTo>
                    <a:cubicBezTo>
                      <a:pt x="144" y="19"/>
                      <a:pt x="78" y="15"/>
                      <a:pt x="10" y="34"/>
                    </a:cubicBezTo>
                    <a:cubicBezTo>
                      <a:pt x="6" y="35"/>
                      <a:pt x="2" y="33"/>
                      <a:pt x="1" y="30"/>
                    </a:cubicBezTo>
                    <a:cubicBezTo>
                      <a:pt x="0" y="26"/>
                      <a:pt x="2" y="22"/>
                      <a:pt x="6" y="21"/>
                    </a:cubicBezTo>
                    <a:cubicBezTo>
                      <a:pt x="79" y="0"/>
                      <a:pt x="148" y="4"/>
                      <a:pt x="190" y="31"/>
                    </a:cubicBezTo>
                    <a:cubicBezTo>
                      <a:pt x="193" y="34"/>
                      <a:pt x="194" y="38"/>
                      <a:pt x="192" y="41"/>
                    </a:cubicBezTo>
                    <a:cubicBezTo>
                      <a:pt x="191" y="43"/>
                      <a:pt x="188" y="44"/>
                      <a:pt x="186" y="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auto"/>
                <a:endParaRPr lang="zh-CN" altLang="en-US" sz="1350" strike="noStrike" noProof="1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67" name="Freeform 28"/>
              <p:cNvSpPr/>
              <p:nvPr/>
            </p:nvSpPr>
            <p:spPr bwMode="auto">
              <a:xfrm>
                <a:off x="3992563" y="2339976"/>
                <a:ext cx="230187" cy="55563"/>
              </a:xfrm>
              <a:custGeom>
                <a:avLst/>
                <a:gdLst>
                  <a:gd name="T0" fmla="*/ 186 w 194"/>
                  <a:gd name="T1" fmla="*/ 47 h 47"/>
                  <a:gd name="T2" fmla="*/ 182 w 194"/>
                  <a:gd name="T3" fmla="*/ 46 h 47"/>
                  <a:gd name="T4" fmla="*/ 10 w 194"/>
                  <a:gd name="T5" fmla="*/ 38 h 47"/>
                  <a:gd name="T6" fmla="*/ 1 w 194"/>
                  <a:gd name="T7" fmla="*/ 34 h 47"/>
                  <a:gd name="T8" fmla="*/ 5 w 194"/>
                  <a:gd name="T9" fmla="*/ 25 h 47"/>
                  <a:gd name="T10" fmla="*/ 190 w 194"/>
                  <a:gd name="T11" fmla="*/ 34 h 47"/>
                  <a:gd name="T12" fmla="*/ 192 w 194"/>
                  <a:gd name="T13" fmla="*/ 44 h 47"/>
                  <a:gd name="T14" fmla="*/ 186 w 194"/>
                  <a:gd name="T15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7">
                    <a:moveTo>
                      <a:pt x="186" y="47"/>
                    </a:moveTo>
                    <a:cubicBezTo>
                      <a:pt x="185" y="47"/>
                      <a:pt x="183" y="46"/>
                      <a:pt x="182" y="46"/>
                    </a:cubicBezTo>
                    <a:cubicBezTo>
                      <a:pt x="148" y="23"/>
                      <a:pt x="67" y="15"/>
                      <a:pt x="10" y="38"/>
                    </a:cubicBezTo>
                    <a:cubicBezTo>
                      <a:pt x="7" y="39"/>
                      <a:pt x="3" y="37"/>
                      <a:pt x="1" y="34"/>
                    </a:cubicBezTo>
                    <a:cubicBezTo>
                      <a:pt x="0" y="30"/>
                      <a:pt x="1" y="26"/>
                      <a:pt x="5" y="25"/>
                    </a:cubicBezTo>
                    <a:cubicBezTo>
                      <a:pt x="67" y="0"/>
                      <a:pt x="152" y="10"/>
                      <a:pt x="190" y="34"/>
                    </a:cubicBezTo>
                    <a:cubicBezTo>
                      <a:pt x="193" y="36"/>
                      <a:pt x="194" y="40"/>
                      <a:pt x="192" y="44"/>
                    </a:cubicBezTo>
                    <a:cubicBezTo>
                      <a:pt x="190" y="46"/>
                      <a:pt x="188" y="47"/>
                      <a:pt x="186" y="4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auto"/>
                <a:endParaRPr lang="zh-CN" altLang="en-US" sz="1350" strike="noStrike" noProof="1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68" name="Freeform 29"/>
              <p:cNvSpPr/>
              <p:nvPr/>
            </p:nvSpPr>
            <p:spPr bwMode="auto">
              <a:xfrm>
                <a:off x="4321175" y="2085976"/>
                <a:ext cx="230187" cy="52388"/>
              </a:xfrm>
              <a:custGeom>
                <a:avLst/>
                <a:gdLst>
                  <a:gd name="T0" fmla="*/ 8 w 194"/>
                  <a:gd name="T1" fmla="*/ 44 h 44"/>
                  <a:gd name="T2" fmla="*/ 2 w 194"/>
                  <a:gd name="T3" fmla="*/ 41 h 44"/>
                  <a:gd name="T4" fmla="*/ 4 w 194"/>
                  <a:gd name="T5" fmla="*/ 31 h 44"/>
                  <a:gd name="T6" fmla="*/ 188 w 194"/>
                  <a:gd name="T7" fmla="*/ 19 h 44"/>
                  <a:gd name="T8" fmla="*/ 193 w 194"/>
                  <a:gd name="T9" fmla="*/ 27 h 44"/>
                  <a:gd name="T10" fmla="*/ 185 w 194"/>
                  <a:gd name="T11" fmla="*/ 32 h 44"/>
                  <a:gd name="T12" fmla="*/ 12 w 194"/>
                  <a:gd name="T13" fmla="*/ 43 h 44"/>
                  <a:gd name="T14" fmla="*/ 8 w 194"/>
                  <a:gd name="T15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4">
                    <a:moveTo>
                      <a:pt x="8" y="44"/>
                    </a:moveTo>
                    <a:cubicBezTo>
                      <a:pt x="6" y="44"/>
                      <a:pt x="4" y="43"/>
                      <a:pt x="2" y="41"/>
                    </a:cubicBezTo>
                    <a:cubicBezTo>
                      <a:pt x="0" y="38"/>
                      <a:pt x="1" y="33"/>
                      <a:pt x="4" y="31"/>
                    </a:cubicBezTo>
                    <a:cubicBezTo>
                      <a:pt x="45" y="5"/>
                      <a:pt x="121" y="0"/>
                      <a:pt x="188" y="19"/>
                    </a:cubicBezTo>
                    <a:cubicBezTo>
                      <a:pt x="192" y="20"/>
                      <a:pt x="194" y="23"/>
                      <a:pt x="193" y="27"/>
                    </a:cubicBezTo>
                    <a:cubicBezTo>
                      <a:pt x="192" y="31"/>
                      <a:pt x="188" y="33"/>
                      <a:pt x="185" y="32"/>
                    </a:cubicBezTo>
                    <a:cubicBezTo>
                      <a:pt x="113" y="12"/>
                      <a:pt x="44" y="23"/>
                      <a:pt x="12" y="43"/>
                    </a:cubicBezTo>
                    <a:cubicBezTo>
                      <a:pt x="11" y="44"/>
                      <a:pt x="10" y="44"/>
                      <a:pt x="8" y="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auto"/>
                <a:endParaRPr lang="zh-CN" altLang="en-US" sz="1350" strike="noStrike" noProof="1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69" name="Freeform 30"/>
              <p:cNvSpPr/>
              <p:nvPr/>
            </p:nvSpPr>
            <p:spPr bwMode="auto">
              <a:xfrm>
                <a:off x="4321175" y="2149476"/>
                <a:ext cx="230187" cy="53975"/>
              </a:xfrm>
              <a:custGeom>
                <a:avLst/>
                <a:gdLst>
                  <a:gd name="T0" fmla="*/ 8 w 194"/>
                  <a:gd name="T1" fmla="*/ 45 h 45"/>
                  <a:gd name="T2" fmla="*/ 2 w 194"/>
                  <a:gd name="T3" fmla="*/ 42 h 45"/>
                  <a:gd name="T4" fmla="*/ 5 w 194"/>
                  <a:gd name="T5" fmla="*/ 32 h 45"/>
                  <a:gd name="T6" fmla="*/ 189 w 194"/>
                  <a:gd name="T7" fmla="*/ 19 h 45"/>
                  <a:gd name="T8" fmla="*/ 193 w 194"/>
                  <a:gd name="T9" fmla="*/ 28 h 45"/>
                  <a:gd name="T10" fmla="*/ 185 w 194"/>
                  <a:gd name="T11" fmla="*/ 33 h 45"/>
                  <a:gd name="T12" fmla="*/ 12 w 194"/>
                  <a:gd name="T13" fmla="*/ 44 h 45"/>
                  <a:gd name="T14" fmla="*/ 8 w 194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5">
                    <a:moveTo>
                      <a:pt x="8" y="45"/>
                    </a:moveTo>
                    <a:cubicBezTo>
                      <a:pt x="6" y="45"/>
                      <a:pt x="4" y="44"/>
                      <a:pt x="2" y="42"/>
                    </a:cubicBezTo>
                    <a:cubicBezTo>
                      <a:pt x="0" y="38"/>
                      <a:pt x="1" y="34"/>
                      <a:pt x="5" y="32"/>
                    </a:cubicBezTo>
                    <a:cubicBezTo>
                      <a:pt x="45" y="6"/>
                      <a:pt x="121" y="0"/>
                      <a:pt x="189" y="19"/>
                    </a:cubicBezTo>
                    <a:cubicBezTo>
                      <a:pt x="192" y="20"/>
                      <a:pt x="194" y="24"/>
                      <a:pt x="193" y="28"/>
                    </a:cubicBezTo>
                    <a:cubicBezTo>
                      <a:pt x="192" y="32"/>
                      <a:pt x="189" y="34"/>
                      <a:pt x="185" y="33"/>
                    </a:cubicBezTo>
                    <a:cubicBezTo>
                      <a:pt x="113" y="13"/>
                      <a:pt x="44" y="23"/>
                      <a:pt x="12" y="44"/>
                    </a:cubicBezTo>
                    <a:cubicBezTo>
                      <a:pt x="11" y="44"/>
                      <a:pt x="10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auto"/>
                <a:endParaRPr lang="zh-CN" altLang="en-US" sz="1350" strike="noStrike" noProof="1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70" name="Freeform 31"/>
              <p:cNvSpPr/>
              <p:nvPr/>
            </p:nvSpPr>
            <p:spPr bwMode="auto">
              <a:xfrm>
                <a:off x="4321175" y="2214563"/>
                <a:ext cx="230187" cy="53975"/>
              </a:xfrm>
              <a:custGeom>
                <a:avLst/>
                <a:gdLst>
                  <a:gd name="T0" fmla="*/ 8 w 195"/>
                  <a:gd name="T1" fmla="*/ 45 h 45"/>
                  <a:gd name="T2" fmla="*/ 3 w 195"/>
                  <a:gd name="T3" fmla="*/ 41 h 45"/>
                  <a:gd name="T4" fmla="*/ 5 w 195"/>
                  <a:gd name="T5" fmla="*/ 32 h 45"/>
                  <a:gd name="T6" fmla="*/ 189 w 195"/>
                  <a:gd name="T7" fmla="*/ 19 h 45"/>
                  <a:gd name="T8" fmla="*/ 193 w 195"/>
                  <a:gd name="T9" fmla="*/ 28 h 45"/>
                  <a:gd name="T10" fmla="*/ 185 w 195"/>
                  <a:gd name="T11" fmla="*/ 32 h 45"/>
                  <a:gd name="T12" fmla="*/ 12 w 195"/>
                  <a:gd name="T13" fmla="*/ 43 h 45"/>
                  <a:gd name="T14" fmla="*/ 8 w 195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5" h="45">
                    <a:moveTo>
                      <a:pt x="8" y="45"/>
                    </a:moveTo>
                    <a:cubicBezTo>
                      <a:pt x="6" y="45"/>
                      <a:pt x="4" y="43"/>
                      <a:pt x="3" y="41"/>
                    </a:cubicBezTo>
                    <a:cubicBezTo>
                      <a:pt x="0" y="38"/>
                      <a:pt x="1" y="34"/>
                      <a:pt x="5" y="32"/>
                    </a:cubicBezTo>
                    <a:cubicBezTo>
                      <a:pt x="45" y="5"/>
                      <a:pt x="121" y="0"/>
                      <a:pt x="189" y="19"/>
                    </a:cubicBezTo>
                    <a:cubicBezTo>
                      <a:pt x="192" y="20"/>
                      <a:pt x="195" y="24"/>
                      <a:pt x="193" y="28"/>
                    </a:cubicBezTo>
                    <a:cubicBezTo>
                      <a:pt x="192" y="31"/>
                      <a:pt x="189" y="33"/>
                      <a:pt x="185" y="32"/>
                    </a:cubicBezTo>
                    <a:cubicBezTo>
                      <a:pt x="113" y="12"/>
                      <a:pt x="44" y="23"/>
                      <a:pt x="12" y="43"/>
                    </a:cubicBezTo>
                    <a:cubicBezTo>
                      <a:pt x="11" y="44"/>
                      <a:pt x="10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auto"/>
                <a:endParaRPr lang="zh-CN" altLang="en-US" sz="1350" strike="noStrike" noProof="1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71" name="Freeform 32"/>
              <p:cNvSpPr/>
              <p:nvPr/>
            </p:nvSpPr>
            <p:spPr bwMode="auto">
              <a:xfrm>
                <a:off x="4321175" y="2278063"/>
                <a:ext cx="230187" cy="52388"/>
              </a:xfrm>
              <a:custGeom>
                <a:avLst/>
                <a:gdLst>
                  <a:gd name="T0" fmla="*/ 8 w 195"/>
                  <a:gd name="T1" fmla="*/ 45 h 45"/>
                  <a:gd name="T2" fmla="*/ 3 w 195"/>
                  <a:gd name="T3" fmla="*/ 42 h 45"/>
                  <a:gd name="T4" fmla="*/ 5 w 195"/>
                  <a:gd name="T5" fmla="*/ 32 h 45"/>
                  <a:gd name="T6" fmla="*/ 189 w 195"/>
                  <a:gd name="T7" fmla="*/ 20 h 45"/>
                  <a:gd name="T8" fmla="*/ 194 w 195"/>
                  <a:gd name="T9" fmla="*/ 28 h 45"/>
                  <a:gd name="T10" fmla="*/ 185 w 195"/>
                  <a:gd name="T11" fmla="*/ 33 h 45"/>
                  <a:gd name="T12" fmla="*/ 12 w 195"/>
                  <a:gd name="T13" fmla="*/ 44 h 45"/>
                  <a:gd name="T14" fmla="*/ 8 w 195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5" h="45">
                    <a:moveTo>
                      <a:pt x="8" y="45"/>
                    </a:moveTo>
                    <a:cubicBezTo>
                      <a:pt x="6" y="45"/>
                      <a:pt x="4" y="44"/>
                      <a:pt x="3" y="42"/>
                    </a:cubicBezTo>
                    <a:cubicBezTo>
                      <a:pt x="0" y="39"/>
                      <a:pt x="1" y="34"/>
                      <a:pt x="5" y="32"/>
                    </a:cubicBezTo>
                    <a:cubicBezTo>
                      <a:pt x="38" y="11"/>
                      <a:pt x="118" y="0"/>
                      <a:pt x="189" y="20"/>
                    </a:cubicBezTo>
                    <a:cubicBezTo>
                      <a:pt x="192" y="21"/>
                      <a:pt x="195" y="25"/>
                      <a:pt x="194" y="28"/>
                    </a:cubicBezTo>
                    <a:cubicBezTo>
                      <a:pt x="192" y="32"/>
                      <a:pt x="189" y="34"/>
                      <a:pt x="185" y="33"/>
                    </a:cubicBezTo>
                    <a:cubicBezTo>
                      <a:pt x="120" y="15"/>
                      <a:pt x="43" y="24"/>
                      <a:pt x="12" y="44"/>
                    </a:cubicBezTo>
                    <a:cubicBezTo>
                      <a:pt x="11" y="45"/>
                      <a:pt x="10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auto"/>
                <a:endParaRPr lang="zh-CN" altLang="en-US" sz="1350" strike="noStrike" noProof="1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72" name="Freeform 33"/>
              <p:cNvSpPr/>
              <p:nvPr/>
            </p:nvSpPr>
            <p:spPr bwMode="auto">
              <a:xfrm>
                <a:off x="4321175" y="2343151"/>
                <a:ext cx="230187" cy="53975"/>
              </a:xfrm>
              <a:custGeom>
                <a:avLst/>
                <a:gdLst>
                  <a:gd name="T0" fmla="*/ 8 w 194"/>
                  <a:gd name="T1" fmla="*/ 45 h 45"/>
                  <a:gd name="T2" fmla="*/ 2 w 194"/>
                  <a:gd name="T3" fmla="*/ 42 h 45"/>
                  <a:gd name="T4" fmla="*/ 4 w 194"/>
                  <a:gd name="T5" fmla="*/ 32 h 45"/>
                  <a:gd name="T6" fmla="*/ 188 w 194"/>
                  <a:gd name="T7" fmla="*/ 19 h 45"/>
                  <a:gd name="T8" fmla="*/ 193 w 194"/>
                  <a:gd name="T9" fmla="*/ 28 h 45"/>
                  <a:gd name="T10" fmla="*/ 184 w 194"/>
                  <a:gd name="T11" fmla="*/ 33 h 45"/>
                  <a:gd name="T12" fmla="*/ 11 w 194"/>
                  <a:gd name="T13" fmla="*/ 44 h 45"/>
                  <a:gd name="T14" fmla="*/ 8 w 194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5">
                    <a:moveTo>
                      <a:pt x="8" y="45"/>
                    </a:moveTo>
                    <a:cubicBezTo>
                      <a:pt x="5" y="45"/>
                      <a:pt x="3" y="44"/>
                      <a:pt x="2" y="42"/>
                    </a:cubicBezTo>
                    <a:cubicBezTo>
                      <a:pt x="0" y="38"/>
                      <a:pt x="0" y="34"/>
                      <a:pt x="4" y="32"/>
                    </a:cubicBezTo>
                    <a:cubicBezTo>
                      <a:pt x="44" y="6"/>
                      <a:pt x="120" y="0"/>
                      <a:pt x="188" y="19"/>
                    </a:cubicBezTo>
                    <a:cubicBezTo>
                      <a:pt x="191" y="20"/>
                      <a:pt x="194" y="24"/>
                      <a:pt x="193" y="28"/>
                    </a:cubicBezTo>
                    <a:cubicBezTo>
                      <a:pt x="192" y="32"/>
                      <a:pt x="188" y="34"/>
                      <a:pt x="184" y="33"/>
                    </a:cubicBezTo>
                    <a:cubicBezTo>
                      <a:pt x="113" y="13"/>
                      <a:pt x="43" y="23"/>
                      <a:pt x="11" y="44"/>
                    </a:cubicBezTo>
                    <a:cubicBezTo>
                      <a:pt x="10" y="45"/>
                      <a:pt x="9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auto"/>
                <a:endParaRPr lang="zh-CN" altLang="en-US" sz="1350" strike="noStrike" noProof="1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</p:grpSp>
      </p:grpSp>
      <p:grpSp>
        <p:nvGrpSpPr>
          <p:cNvPr id="13" name="组合 12"/>
          <p:cNvGrpSpPr/>
          <p:nvPr/>
        </p:nvGrpSpPr>
        <p:grpSpPr>
          <a:xfrm>
            <a:off x="8904288" y="2727960"/>
            <a:ext cx="1166812" cy="1166813"/>
            <a:chOff x="6839012" y="2446144"/>
            <a:chExt cx="1556194" cy="1556194"/>
          </a:xfrm>
        </p:grpSpPr>
        <p:grpSp>
          <p:nvGrpSpPr>
            <p:cNvPr id="51" name="组合 50"/>
            <p:cNvGrpSpPr/>
            <p:nvPr/>
          </p:nvGrpSpPr>
          <p:grpSpPr>
            <a:xfrm>
              <a:off x="6839012" y="2446144"/>
              <a:ext cx="1556194" cy="1556194"/>
              <a:chOff x="3154508" y="1821271"/>
              <a:chExt cx="2785107" cy="2785102"/>
            </a:xfrm>
          </p:grpSpPr>
          <p:sp>
            <p:nvSpPr>
              <p:cNvPr id="55" name="Freeform 5"/>
              <p:cNvSpPr/>
              <p:nvPr/>
            </p:nvSpPr>
            <p:spPr bwMode="auto">
              <a:xfrm rot="10800000">
                <a:off x="3154508" y="1821271"/>
                <a:ext cx="2785107" cy="27851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auto"/>
                <a:endParaRPr lang="zh-CN" altLang="en-US" sz="1050" strike="noStrike" noProof="1">
                  <a:solidFill>
                    <a:prstClr val="black"/>
                  </a:solidFill>
                </a:endParaRPr>
              </a:p>
            </p:txBody>
          </p:sp>
          <p:sp>
            <p:nvSpPr>
              <p:cNvPr id="56" name="Freeform 5"/>
              <p:cNvSpPr/>
              <p:nvPr/>
            </p:nvSpPr>
            <p:spPr bwMode="auto">
              <a:xfrm rot="10800000">
                <a:off x="3447677" y="2114440"/>
                <a:ext cx="2198769" cy="2198765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3"/>
                  </a:gs>
                  <a:gs pos="100000">
                    <a:schemeClr val="accent3">
                      <a:lumMod val="75000"/>
                    </a:schemeClr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0">
                      <a:schemeClr val="accent3">
                        <a:lumMod val="75000"/>
                      </a:schemeClr>
                    </a:gs>
                    <a:gs pos="100000">
                      <a:schemeClr val="accent3"/>
                    </a:gs>
                  </a:gsLst>
                  <a:lin ang="2700000" scaled="1"/>
                  <a:tileRect/>
                </a:gradFill>
              </a:ln>
              <a:effectLst>
                <a:outerShdw blurRad="2540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auto"/>
                <a:endParaRPr lang="zh-CN" altLang="en-US" sz="1050" strike="noStrike" noProof="1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73" name="Freeform 18"/>
            <p:cNvSpPr>
              <a:spLocks noChangeAspect="1" noEditPoints="1"/>
            </p:cNvSpPr>
            <p:nvPr/>
          </p:nvSpPr>
          <p:spPr bwMode="auto">
            <a:xfrm>
              <a:off x="7356190" y="2831801"/>
              <a:ext cx="594186" cy="712675"/>
            </a:xfrm>
            <a:custGeom>
              <a:avLst/>
              <a:gdLst>
                <a:gd name="T0" fmla="*/ 456 w 456"/>
                <a:gd name="T1" fmla="*/ 528 h 548"/>
                <a:gd name="T2" fmla="*/ 436 w 456"/>
                <a:gd name="T3" fmla="*/ 548 h 548"/>
                <a:gd name="T4" fmla="*/ 84 w 456"/>
                <a:gd name="T5" fmla="*/ 548 h 548"/>
                <a:gd name="T6" fmla="*/ 0 w 456"/>
                <a:gd name="T7" fmla="*/ 464 h 548"/>
                <a:gd name="T8" fmla="*/ 84 w 456"/>
                <a:gd name="T9" fmla="*/ 380 h 548"/>
                <a:gd name="T10" fmla="*/ 436 w 456"/>
                <a:gd name="T11" fmla="*/ 380 h 548"/>
                <a:gd name="T12" fmla="*/ 456 w 456"/>
                <a:gd name="T13" fmla="*/ 399 h 548"/>
                <a:gd name="T14" fmla="*/ 436 w 456"/>
                <a:gd name="T15" fmla="*/ 419 h 548"/>
                <a:gd name="T16" fmla="*/ 90 w 456"/>
                <a:gd name="T17" fmla="*/ 419 h 548"/>
                <a:gd name="T18" fmla="*/ 45 w 456"/>
                <a:gd name="T19" fmla="*/ 464 h 548"/>
                <a:gd name="T20" fmla="*/ 90 w 456"/>
                <a:gd name="T21" fmla="*/ 509 h 548"/>
                <a:gd name="T22" fmla="*/ 436 w 456"/>
                <a:gd name="T23" fmla="*/ 509 h 548"/>
                <a:gd name="T24" fmla="*/ 456 w 456"/>
                <a:gd name="T25" fmla="*/ 528 h 548"/>
                <a:gd name="T26" fmla="*/ 235 w 456"/>
                <a:gd name="T27" fmla="*/ 78 h 548"/>
                <a:gd name="T28" fmla="*/ 309 w 456"/>
                <a:gd name="T29" fmla="*/ 6 h 548"/>
                <a:gd name="T30" fmla="*/ 309 w 456"/>
                <a:gd name="T31" fmla="*/ 0 h 548"/>
                <a:gd name="T32" fmla="*/ 303 w 456"/>
                <a:gd name="T33" fmla="*/ 0 h 548"/>
                <a:gd name="T34" fmla="*/ 228 w 456"/>
                <a:gd name="T35" fmla="*/ 72 h 548"/>
                <a:gd name="T36" fmla="*/ 229 w 456"/>
                <a:gd name="T37" fmla="*/ 77 h 548"/>
                <a:gd name="T38" fmla="*/ 235 w 456"/>
                <a:gd name="T39" fmla="*/ 78 h 548"/>
                <a:gd name="T40" fmla="*/ 372 w 456"/>
                <a:gd name="T41" fmla="*/ 137 h 548"/>
                <a:gd name="T42" fmla="*/ 295 w 456"/>
                <a:gd name="T43" fmla="*/ 85 h 548"/>
                <a:gd name="T44" fmla="*/ 232 w 456"/>
                <a:gd name="T45" fmla="*/ 98 h 548"/>
                <a:gd name="T46" fmla="*/ 170 w 456"/>
                <a:gd name="T47" fmla="*/ 85 h 548"/>
                <a:gd name="T48" fmla="*/ 93 w 456"/>
                <a:gd name="T49" fmla="*/ 137 h 548"/>
                <a:gd name="T50" fmla="*/ 175 w 456"/>
                <a:gd name="T51" fmla="*/ 341 h 548"/>
                <a:gd name="T52" fmla="*/ 232 w 456"/>
                <a:gd name="T53" fmla="*/ 328 h 548"/>
                <a:gd name="T54" fmla="*/ 290 w 456"/>
                <a:gd name="T55" fmla="*/ 341 h 548"/>
                <a:gd name="T56" fmla="*/ 372 w 456"/>
                <a:gd name="T57" fmla="*/ 137 h 548"/>
                <a:gd name="T58" fmla="*/ 172 w 456"/>
                <a:gd name="T59" fmla="*/ 126 h 548"/>
                <a:gd name="T60" fmla="*/ 168 w 456"/>
                <a:gd name="T61" fmla="*/ 126 h 548"/>
                <a:gd name="T62" fmla="*/ 128 w 456"/>
                <a:gd name="T63" fmla="*/ 161 h 548"/>
                <a:gd name="T64" fmla="*/ 119 w 456"/>
                <a:gd name="T65" fmla="*/ 169 h 548"/>
                <a:gd name="T66" fmla="*/ 118 w 456"/>
                <a:gd name="T67" fmla="*/ 169 h 548"/>
                <a:gd name="T68" fmla="*/ 116 w 456"/>
                <a:gd name="T69" fmla="*/ 168 h 548"/>
                <a:gd name="T70" fmla="*/ 109 w 456"/>
                <a:gd name="T71" fmla="*/ 157 h 548"/>
                <a:gd name="T72" fmla="*/ 168 w 456"/>
                <a:gd name="T73" fmla="*/ 106 h 548"/>
                <a:gd name="T74" fmla="*/ 173 w 456"/>
                <a:gd name="T75" fmla="*/ 106 h 548"/>
                <a:gd name="T76" fmla="*/ 181 w 456"/>
                <a:gd name="T77" fmla="*/ 117 h 548"/>
                <a:gd name="T78" fmla="*/ 172 w 456"/>
                <a:gd name="T79" fmla="*/ 126 h 5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56" h="548">
                  <a:moveTo>
                    <a:pt x="456" y="528"/>
                  </a:moveTo>
                  <a:cubicBezTo>
                    <a:pt x="456" y="539"/>
                    <a:pt x="447" y="548"/>
                    <a:pt x="436" y="548"/>
                  </a:cubicBezTo>
                  <a:cubicBezTo>
                    <a:pt x="84" y="548"/>
                    <a:pt x="84" y="548"/>
                    <a:pt x="84" y="548"/>
                  </a:cubicBezTo>
                  <a:cubicBezTo>
                    <a:pt x="38" y="548"/>
                    <a:pt x="0" y="510"/>
                    <a:pt x="0" y="464"/>
                  </a:cubicBezTo>
                  <a:cubicBezTo>
                    <a:pt x="0" y="417"/>
                    <a:pt x="38" y="380"/>
                    <a:pt x="84" y="380"/>
                  </a:cubicBezTo>
                  <a:cubicBezTo>
                    <a:pt x="436" y="380"/>
                    <a:pt x="436" y="380"/>
                    <a:pt x="436" y="380"/>
                  </a:cubicBezTo>
                  <a:cubicBezTo>
                    <a:pt x="447" y="380"/>
                    <a:pt x="456" y="389"/>
                    <a:pt x="456" y="399"/>
                  </a:cubicBezTo>
                  <a:cubicBezTo>
                    <a:pt x="456" y="410"/>
                    <a:pt x="447" y="419"/>
                    <a:pt x="436" y="419"/>
                  </a:cubicBezTo>
                  <a:cubicBezTo>
                    <a:pt x="90" y="419"/>
                    <a:pt x="90" y="419"/>
                    <a:pt x="90" y="419"/>
                  </a:cubicBezTo>
                  <a:cubicBezTo>
                    <a:pt x="65" y="419"/>
                    <a:pt x="45" y="439"/>
                    <a:pt x="45" y="464"/>
                  </a:cubicBezTo>
                  <a:cubicBezTo>
                    <a:pt x="45" y="488"/>
                    <a:pt x="65" y="509"/>
                    <a:pt x="90" y="509"/>
                  </a:cubicBezTo>
                  <a:cubicBezTo>
                    <a:pt x="436" y="509"/>
                    <a:pt x="436" y="509"/>
                    <a:pt x="436" y="509"/>
                  </a:cubicBezTo>
                  <a:cubicBezTo>
                    <a:pt x="447" y="509"/>
                    <a:pt x="456" y="518"/>
                    <a:pt x="456" y="528"/>
                  </a:cubicBezTo>
                  <a:close/>
                  <a:moveTo>
                    <a:pt x="235" y="78"/>
                  </a:moveTo>
                  <a:cubicBezTo>
                    <a:pt x="276" y="78"/>
                    <a:pt x="309" y="45"/>
                    <a:pt x="309" y="6"/>
                  </a:cubicBezTo>
                  <a:cubicBezTo>
                    <a:pt x="309" y="4"/>
                    <a:pt x="309" y="2"/>
                    <a:pt x="309" y="0"/>
                  </a:cubicBezTo>
                  <a:cubicBezTo>
                    <a:pt x="307" y="0"/>
                    <a:pt x="305" y="0"/>
                    <a:pt x="303" y="0"/>
                  </a:cubicBezTo>
                  <a:cubicBezTo>
                    <a:pt x="262" y="0"/>
                    <a:pt x="228" y="32"/>
                    <a:pt x="228" y="72"/>
                  </a:cubicBezTo>
                  <a:cubicBezTo>
                    <a:pt x="228" y="74"/>
                    <a:pt x="228" y="76"/>
                    <a:pt x="229" y="77"/>
                  </a:cubicBezTo>
                  <a:cubicBezTo>
                    <a:pt x="231" y="78"/>
                    <a:pt x="233" y="78"/>
                    <a:pt x="235" y="78"/>
                  </a:cubicBezTo>
                  <a:close/>
                  <a:moveTo>
                    <a:pt x="372" y="137"/>
                  </a:moveTo>
                  <a:cubicBezTo>
                    <a:pt x="357" y="102"/>
                    <a:pt x="321" y="85"/>
                    <a:pt x="295" y="85"/>
                  </a:cubicBezTo>
                  <a:cubicBezTo>
                    <a:pt x="263" y="85"/>
                    <a:pt x="257" y="98"/>
                    <a:pt x="232" y="98"/>
                  </a:cubicBezTo>
                  <a:cubicBezTo>
                    <a:pt x="208" y="98"/>
                    <a:pt x="202" y="85"/>
                    <a:pt x="170" y="85"/>
                  </a:cubicBezTo>
                  <a:cubicBezTo>
                    <a:pt x="143" y="85"/>
                    <a:pt x="108" y="102"/>
                    <a:pt x="93" y="137"/>
                  </a:cubicBezTo>
                  <a:cubicBezTo>
                    <a:pt x="62" y="207"/>
                    <a:pt x="114" y="341"/>
                    <a:pt x="175" y="341"/>
                  </a:cubicBezTo>
                  <a:cubicBezTo>
                    <a:pt x="199" y="341"/>
                    <a:pt x="210" y="328"/>
                    <a:pt x="232" y="328"/>
                  </a:cubicBezTo>
                  <a:cubicBezTo>
                    <a:pt x="255" y="328"/>
                    <a:pt x="265" y="341"/>
                    <a:pt x="290" y="341"/>
                  </a:cubicBezTo>
                  <a:cubicBezTo>
                    <a:pt x="351" y="341"/>
                    <a:pt x="403" y="207"/>
                    <a:pt x="372" y="137"/>
                  </a:cubicBezTo>
                  <a:close/>
                  <a:moveTo>
                    <a:pt x="172" y="126"/>
                  </a:moveTo>
                  <a:cubicBezTo>
                    <a:pt x="170" y="126"/>
                    <a:pt x="169" y="126"/>
                    <a:pt x="168" y="126"/>
                  </a:cubicBezTo>
                  <a:cubicBezTo>
                    <a:pt x="154" y="126"/>
                    <a:pt x="132" y="138"/>
                    <a:pt x="128" y="161"/>
                  </a:cubicBezTo>
                  <a:cubicBezTo>
                    <a:pt x="127" y="165"/>
                    <a:pt x="123" y="169"/>
                    <a:pt x="119" y="169"/>
                  </a:cubicBezTo>
                  <a:cubicBezTo>
                    <a:pt x="118" y="169"/>
                    <a:pt x="118" y="169"/>
                    <a:pt x="118" y="169"/>
                  </a:cubicBezTo>
                  <a:cubicBezTo>
                    <a:pt x="118" y="169"/>
                    <a:pt x="117" y="169"/>
                    <a:pt x="116" y="168"/>
                  </a:cubicBezTo>
                  <a:cubicBezTo>
                    <a:pt x="111" y="167"/>
                    <a:pt x="108" y="162"/>
                    <a:pt x="109" y="157"/>
                  </a:cubicBezTo>
                  <a:cubicBezTo>
                    <a:pt x="115" y="125"/>
                    <a:pt x="144" y="106"/>
                    <a:pt x="168" y="106"/>
                  </a:cubicBezTo>
                  <a:cubicBezTo>
                    <a:pt x="170" y="106"/>
                    <a:pt x="171" y="106"/>
                    <a:pt x="173" y="106"/>
                  </a:cubicBezTo>
                  <a:cubicBezTo>
                    <a:pt x="178" y="107"/>
                    <a:pt x="182" y="112"/>
                    <a:pt x="181" y="117"/>
                  </a:cubicBezTo>
                  <a:cubicBezTo>
                    <a:pt x="181" y="122"/>
                    <a:pt x="177" y="126"/>
                    <a:pt x="172" y="12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pPr fontAlgn="auto"/>
              <a:endParaRPr lang="zh-CN" altLang="en-US" sz="1350" strike="noStrike" noProof="1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2163763" y="4079875"/>
            <a:ext cx="14020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400" dirty="0">
                <a:solidFill>
                  <a:srgbClr val="7F7F7F"/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要点梳理</a:t>
            </a:r>
            <a:endParaRPr lang="zh-CN" altLang="en-US" sz="2400" dirty="0">
              <a:solidFill>
                <a:srgbClr val="7F7F7F"/>
              </a:solidFill>
              <a:latin typeface="造字工房悦黑（非商用）常规体" pitchFamily="2" charset="-122"/>
              <a:ea typeface="造字工房悦黑（非商用）常规体" pitchFamily="2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2278063" y="2690813"/>
            <a:ext cx="1166812" cy="1166812"/>
            <a:chOff x="997758" y="2442742"/>
            <a:chExt cx="1556194" cy="1556194"/>
          </a:xfrm>
        </p:grpSpPr>
        <p:grpSp>
          <p:nvGrpSpPr>
            <p:cNvPr id="10" name="组合 9"/>
            <p:cNvGrpSpPr/>
            <p:nvPr/>
          </p:nvGrpSpPr>
          <p:grpSpPr>
            <a:xfrm>
              <a:off x="997758" y="2442742"/>
              <a:ext cx="1556194" cy="1556194"/>
              <a:chOff x="3154508" y="1821271"/>
              <a:chExt cx="2785107" cy="2785102"/>
            </a:xfrm>
          </p:grpSpPr>
          <p:sp>
            <p:nvSpPr>
              <p:cNvPr id="11" name="Freeform 5"/>
              <p:cNvSpPr/>
              <p:nvPr/>
            </p:nvSpPr>
            <p:spPr bwMode="auto">
              <a:xfrm rot="10800000">
                <a:off x="3154508" y="1821271"/>
                <a:ext cx="2785107" cy="27851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auto"/>
                <a:endParaRPr lang="zh-CN" altLang="en-US" sz="1050" strike="noStrike" noProof="1">
                  <a:solidFill>
                    <a:prstClr val="black"/>
                  </a:solidFill>
                </a:endParaRPr>
              </a:p>
            </p:txBody>
          </p:sp>
          <p:sp>
            <p:nvSpPr>
              <p:cNvPr id="12" name="Freeform 5"/>
              <p:cNvSpPr/>
              <p:nvPr/>
            </p:nvSpPr>
            <p:spPr bwMode="auto">
              <a:xfrm rot="10800000">
                <a:off x="3447677" y="2114440"/>
                <a:ext cx="2198769" cy="2198765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0">
                      <a:schemeClr val="accent1">
                        <a:lumMod val="75000"/>
                      </a:schemeClr>
                    </a:gs>
                    <a:gs pos="100000">
                      <a:schemeClr val="accent1"/>
                    </a:gs>
                  </a:gsLst>
                  <a:lin ang="2700000" scaled="1"/>
                  <a:tileRect/>
                </a:gradFill>
              </a:ln>
              <a:effectLst>
                <a:outerShdw blurRad="2540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auto"/>
                <a:endParaRPr lang="zh-CN" altLang="en-US" sz="1050" strike="noStrike" noProof="1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15" name="Freeform 7"/>
            <p:cNvSpPr>
              <a:spLocks noChangeAspect="1" noEditPoints="1"/>
            </p:cNvSpPr>
            <p:nvPr/>
          </p:nvSpPr>
          <p:spPr bwMode="auto">
            <a:xfrm>
              <a:off x="1432097" y="2948295"/>
              <a:ext cx="677075" cy="554847"/>
            </a:xfrm>
            <a:custGeom>
              <a:avLst/>
              <a:gdLst>
                <a:gd name="T0" fmla="*/ 310 w 563"/>
                <a:gd name="T1" fmla="*/ 372 h 461"/>
                <a:gd name="T2" fmla="*/ 321 w 563"/>
                <a:gd name="T3" fmla="*/ 370 h 461"/>
                <a:gd name="T4" fmla="*/ 552 w 563"/>
                <a:gd name="T5" fmla="*/ 248 h 461"/>
                <a:gd name="T6" fmla="*/ 559 w 563"/>
                <a:gd name="T7" fmla="*/ 226 h 461"/>
                <a:gd name="T8" fmla="*/ 537 w 563"/>
                <a:gd name="T9" fmla="*/ 220 h 461"/>
                <a:gd name="T10" fmla="*/ 311 w 563"/>
                <a:gd name="T11" fmla="*/ 339 h 461"/>
                <a:gd name="T12" fmla="*/ 59 w 563"/>
                <a:gd name="T13" fmla="*/ 285 h 461"/>
                <a:gd name="T14" fmla="*/ 38 w 563"/>
                <a:gd name="T15" fmla="*/ 253 h 461"/>
                <a:gd name="T16" fmla="*/ 71 w 563"/>
                <a:gd name="T17" fmla="*/ 232 h 461"/>
                <a:gd name="T18" fmla="*/ 313 w 563"/>
                <a:gd name="T19" fmla="*/ 283 h 461"/>
                <a:gd name="T20" fmla="*/ 321 w 563"/>
                <a:gd name="T21" fmla="*/ 281 h 461"/>
                <a:gd name="T22" fmla="*/ 552 w 563"/>
                <a:gd name="T23" fmla="*/ 159 h 461"/>
                <a:gd name="T24" fmla="*/ 559 w 563"/>
                <a:gd name="T25" fmla="*/ 138 h 461"/>
                <a:gd name="T26" fmla="*/ 537 w 563"/>
                <a:gd name="T27" fmla="*/ 131 h 461"/>
                <a:gd name="T28" fmla="*/ 310 w 563"/>
                <a:gd name="T29" fmla="*/ 251 h 461"/>
                <a:gd name="T30" fmla="*/ 59 w 563"/>
                <a:gd name="T31" fmla="*/ 197 h 461"/>
                <a:gd name="T32" fmla="*/ 38 w 563"/>
                <a:gd name="T33" fmla="*/ 164 h 461"/>
                <a:gd name="T34" fmla="*/ 71 w 563"/>
                <a:gd name="T35" fmla="*/ 143 h 461"/>
                <a:gd name="T36" fmla="*/ 298 w 563"/>
                <a:gd name="T37" fmla="*/ 191 h 461"/>
                <a:gd name="T38" fmla="*/ 306 w 563"/>
                <a:gd name="T39" fmla="*/ 189 h 461"/>
                <a:gd name="T40" fmla="*/ 538 w 563"/>
                <a:gd name="T41" fmla="*/ 69 h 461"/>
                <a:gd name="T42" fmla="*/ 535 w 563"/>
                <a:gd name="T43" fmla="*/ 48 h 461"/>
                <a:gd name="T44" fmla="*/ 310 w 563"/>
                <a:gd name="T45" fmla="*/ 4 h 461"/>
                <a:gd name="T46" fmla="*/ 249 w 563"/>
                <a:gd name="T47" fmla="*/ 12 h 461"/>
                <a:gd name="T48" fmla="*/ 41 w 563"/>
                <a:gd name="T49" fmla="*/ 114 h 461"/>
                <a:gd name="T50" fmla="*/ 33 w 563"/>
                <a:gd name="T51" fmla="*/ 119 h 461"/>
                <a:gd name="T52" fmla="*/ 7 w 563"/>
                <a:gd name="T53" fmla="*/ 157 h 461"/>
                <a:gd name="T54" fmla="*/ 25 w 563"/>
                <a:gd name="T55" fmla="*/ 214 h 461"/>
                <a:gd name="T56" fmla="*/ 7 w 563"/>
                <a:gd name="T57" fmla="*/ 246 h 461"/>
                <a:gd name="T58" fmla="*/ 25 w 563"/>
                <a:gd name="T59" fmla="*/ 303 h 461"/>
                <a:gd name="T60" fmla="*/ 7 w 563"/>
                <a:gd name="T61" fmla="*/ 335 h 461"/>
                <a:gd name="T62" fmla="*/ 52 w 563"/>
                <a:gd name="T63" fmla="*/ 405 h 461"/>
                <a:gd name="T64" fmla="*/ 311 w 563"/>
                <a:gd name="T65" fmla="*/ 460 h 461"/>
                <a:gd name="T66" fmla="*/ 321 w 563"/>
                <a:gd name="T67" fmla="*/ 459 h 461"/>
                <a:gd name="T68" fmla="*/ 552 w 563"/>
                <a:gd name="T69" fmla="*/ 337 h 461"/>
                <a:gd name="T70" fmla="*/ 559 w 563"/>
                <a:gd name="T71" fmla="*/ 315 h 461"/>
                <a:gd name="T72" fmla="*/ 537 w 563"/>
                <a:gd name="T73" fmla="*/ 308 h 461"/>
                <a:gd name="T74" fmla="*/ 310 w 563"/>
                <a:gd name="T75" fmla="*/ 428 h 461"/>
                <a:gd name="T76" fmla="*/ 59 w 563"/>
                <a:gd name="T77" fmla="*/ 374 h 461"/>
                <a:gd name="T78" fmla="*/ 38 w 563"/>
                <a:gd name="T79" fmla="*/ 341 h 461"/>
                <a:gd name="T80" fmla="*/ 71 w 563"/>
                <a:gd name="T81" fmla="*/ 320 h 461"/>
                <a:gd name="T82" fmla="*/ 310 w 563"/>
                <a:gd name="T83" fmla="*/ 372 h 461"/>
                <a:gd name="T84" fmla="*/ 296 w 563"/>
                <a:gd name="T85" fmla="*/ 57 h 461"/>
                <a:gd name="T86" fmla="*/ 404 w 563"/>
                <a:gd name="T87" fmla="*/ 78 h 461"/>
                <a:gd name="T88" fmla="*/ 357 w 563"/>
                <a:gd name="T89" fmla="*/ 101 h 461"/>
                <a:gd name="T90" fmla="*/ 249 w 563"/>
                <a:gd name="T91" fmla="*/ 79 h 461"/>
                <a:gd name="T92" fmla="*/ 296 w 563"/>
                <a:gd name="T93" fmla="*/ 57 h 4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563" h="461">
                  <a:moveTo>
                    <a:pt x="310" y="372"/>
                  </a:moveTo>
                  <a:cubicBezTo>
                    <a:pt x="314" y="372"/>
                    <a:pt x="318" y="371"/>
                    <a:pt x="321" y="370"/>
                  </a:cubicBezTo>
                  <a:cubicBezTo>
                    <a:pt x="552" y="248"/>
                    <a:pt x="552" y="248"/>
                    <a:pt x="552" y="248"/>
                  </a:cubicBezTo>
                  <a:cubicBezTo>
                    <a:pt x="560" y="244"/>
                    <a:pt x="563" y="234"/>
                    <a:pt x="559" y="226"/>
                  </a:cubicBezTo>
                  <a:cubicBezTo>
                    <a:pt x="555" y="218"/>
                    <a:pt x="545" y="215"/>
                    <a:pt x="537" y="220"/>
                  </a:cubicBezTo>
                  <a:cubicBezTo>
                    <a:pt x="311" y="339"/>
                    <a:pt x="311" y="339"/>
                    <a:pt x="311" y="339"/>
                  </a:cubicBezTo>
                  <a:cubicBezTo>
                    <a:pt x="59" y="285"/>
                    <a:pt x="59" y="285"/>
                    <a:pt x="59" y="285"/>
                  </a:cubicBezTo>
                  <a:cubicBezTo>
                    <a:pt x="44" y="282"/>
                    <a:pt x="35" y="268"/>
                    <a:pt x="38" y="253"/>
                  </a:cubicBezTo>
                  <a:cubicBezTo>
                    <a:pt x="41" y="238"/>
                    <a:pt x="56" y="228"/>
                    <a:pt x="71" y="232"/>
                  </a:cubicBezTo>
                  <a:cubicBezTo>
                    <a:pt x="71" y="232"/>
                    <a:pt x="313" y="283"/>
                    <a:pt x="313" y="283"/>
                  </a:cubicBezTo>
                  <a:cubicBezTo>
                    <a:pt x="316" y="283"/>
                    <a:pt x="318" y="283"/>
                    <a:pt x="321" y="281"/>
                  </a:cubicBezTo>
                  <a:cubicBezTo>
                    <a:pt x="552" y="159"/>
                    <a:pt x="552" y="159"/>
                    <a:pt x="552" y="159"/>
                  </a:cubicBezTo>
                  <a:cubicBezTo>
                    <a:pt x="560" y="155"/>
                    <a:pt x="563" y="146"/>
                    <a:pt x="559" y="138"/>
                  </a:cubicBezTo>
                  <a:cubicBezTo>
                    <a:pt x="555" y="130"/>
                    <a:pt x="545" y="127"/>
                    <a:pt x="537" y="131"/>
                  </a:cubicBezTo>
                  <a:cubicBezTo>
                    <a:pt x="310" y="251"/>
                    <a:pt x="310" y="251"/>
                    <a:pt x="310" y="251"/>
                  </a:cubicBezTo>
                  <a:cubicBezTo>
                    <a:pt x="59" y="197"/>
                    <a:pt x="59" y="197"/>
                    <a:pt x="59" y="197"/>
                  </a:cubicBezTo>
                  <a:cubicBezTo>
                    <a:pt x="44" y="194"/>
                    <a:pt x="35" y="179"/>
                    <a:pt x="38" y="164"/>
                  </a:cubicBezTo>
                  <a:cubicBezTo>
                    <a:pt x="41" y="149"/>
                    <a:pt x="56" y="140"/>
                    <a:pt x="71" y="143"/>
                  </a:cubicBezTo>
                  <a:cubicBezTo>
                    <a:pt x="71" y="143"/>
                    <a:pt x="297" y="191"/>
                    <a:pt x="298" y="191"/>
                  </a:cubicBezTo>
                  <a:cubicBezTo>
                    <a:pt x="301" y="191"/>
                    <a:pt x="303" y="191"/>
                    <a:pt x="306" y="189"/>
                  </a:cubicBezTo>
                  <a:cubicBezTo>
                    <a:pt x="306" y="189"/>
                    <a:pt x="538" y="69"/>
                    <a:pt x="538" y="69"/>
                  </a:cubicBezTo>
                  <a:cubicBezTo>
                    <a:pt x="554" y="61"/>
                    <a:pt x="553" y="51"/>
                    <a:pt x="535" y="48"/>
                  </a:cubicBezTo>
                  <a:cubicBezTo>
                    <a:pt x="310" y="4"/>
                    <a:pt x="310" y="4"/>
                    <a:pt x="310" y="4"/>
                  </a:cubicBezTo>
                  <a:cubicBezTo>
                    <a:pt x="292" y="0"/>
                    <a:pt x="265" y="4"/>
                    <a:pt x="249" y="12"/>
                  </a:cubicBezTo>
                  <a:cubicBezTo>
                    <a:pt x="41" y="114"/>
                    <a:pt x="41" y="114"/>
                    <a:pt x="41" y="114"/>
                  </a:cubicBezTo>
                  <a:cubicBezTo>
                    <a:pt x="38" y="116"/>
                    <a:pt x="35" y="118"/>
                    <a:pt x="33" y="119"/>
                  </a:cubicBezTo>
                  <a:cubicBezTo>
                    <a:pt x="20" y="128"/>
                    <a:pt x="10" y="141"/>
                    <a:pt x="7" y="157"/>
                  </a:cubicBezTo>
                  <a:cubicBezTo>
                    <a:pt x="2" y="179"/>
                    <a:pt x="10" y="200"/>
                    <a:pt x="25" y="214"/>
                  </a:cubicBezTo>
                  <a:cubicBezTo>
                    <a:pt x="16" y="222"/>
                    <a:pt x="9" y="233"/>
                    <a:pt x="7" y="246"/>
                  </a:cubicBezTo>
                  <a:cubicBezTo>
                    <a:pt x="2" y="268"/>
                    <a:pt x="10" y="289"/>
                    <a:pt x="25" y="303"/>
                  </a:cubicBezTo>
                  <a:cubicBezTo>
                    <a:pt x="16" y="311"/>
                    <a:pt x="9" y="322"/>
                    <a:pt x="7" y="335"/>
                  </a:cubicBezTo>
                  <a:cubicBezTo>
                    <a:pt x="0" y="367"/>
                    <a:pt x="20" y="399"/>
                    <a:pt x="52" y="405"/>
                  </a:cubicBezTo>
                  <a:cubicBezTo>
                    <a:pt x="52" y="405"/>
                    <a:pt x="310" y="461"/>
                    <a:pt x="311" y="460"/>
                  </a:cubicBezTo>
                  <a:cubicBezTo>
                    <a:pt x="314" y="460"/>
                    <a:pt x="318" y="460"/>
                    <a:pt x="321" y="459"/>
                  </a:cubicBezTo>
                  <a:cubicBezTo>
                    <a:pt x="552" y="337"/>
                    <a:pt x="552" y="337"/>
                    <a:pt x="552" y="337"/>
                  </a:cubicBezTo>
                  <a:cubicBezTo>
                    <a:pt x="560" y="332"/>
                    <a:pt x="563" y="323"/>
                    <a:pt x="559" y="315"/>
                  </a:cubicBezTo>
                  <a:cubicBezTo>
                    <a:pt x="555" y="307"/>
                    <a:pt x="545" y="304"/>
                    <a:pt x="537" y="308"/>
                  </a:cubicBezTo>
                  <a:cubicBezTo>
                    <a:pt x="310" y="428"/>
                    <a:pt x="310" y="428"/>
                    <a:pt x="310" y="428"/>
                  </a:cubicBezTo>
                  <a:cubicBezTo>
                    <a:pt x="59" y="374"/>
                    <a:pt x="59" y="374"/>
                    <a:pt x="59" y="374"/>
                  </a:cubicBezTo>
                  <a:cubicBezTo>
                    <a:pt x="44" y="371"/>
                    <a:pt x="35" y="356"/>
                    <a:pt x="38" y="341"/>
                  </a:cubicBezTo>
                  <a:cubicBezTo>
                    <a:pt x="41" y="327"/>
                    <a:pt x="56" y="317"/>
                    <a:pt x="71" y="320"/>
                  </a:cubicBezTo>
                  <a:cubicBezTo>
                    <a:pt x="71" y="320"/>
                    <a:pt x="309" y="372"/>
                    <a:pt x="310" y="372"/>
                  </a:cubicBezTo>
                  <a:close/>
                  <a:moveTo>
                    <a:pt x="296" y="57"/>
                  </a:moveTo>
                  <a:cubicBezTo>
                    <a:pt x="404" y="78"/>
                    <a:pt x="404" y="78"/>
                    <a:pt x="404" y="78"/>
                  </a:cubicBezTo>
                  <a:cubicBezTo>
                    <a:pt x="357" y="101"/>
                    <a:pt x="357" y="101"/>
                    <a:pt x="357" y="101"/>
                  </a:cubicBezTo>
                  <a:cubicBezTo>
                    <a:pt x="249" y="79"/>
                    <a:pt x="249" y="79"/>
                    <a:pt x="249" y="79"/>
                  </a:cubicBezTo>
                  <a:lnTo>
                    <a:pt x="296" y="5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pPr fontAlgn="auto"/>
              <a:endParaRPr lang="zh-CN" altLang="en-US" sz="1350" strike="noStrike" noProof="1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</p:spTree>
  </p:cSld>
  <p:clrMapOvr>
    <a:masterClrMapping/>
  </p:clrMapOvr>
  <p:transition spd="slow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/>
      <p:bldP spid="53" grpId="0"/>
      <p:bldP spid="60" grpId="0"/>
      <p:bldP spid="2" grpId="1"/>
      <p:bldP spid="2" grpId="2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9458" name="文本框 99"/>
          <p:cNvSpPr txBox="1"/>
          <p:nvPr/>
        </p:nvSpPr>
        <p:spPr>
          <a:xfrm>
            <a:off x="1700213" y="1212850"/>
            <a:ext cx="892175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5. 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已知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＋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b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＝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5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，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ab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＝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10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，求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    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r>
              <a:rPr lang="en-US" altLang="zh-CN" sz="2800" baseline="30000" dirty="0">
                <a:latin typeface="Times New Roman" panose="02020603050405020304" pitchFamily="18" charset="0"/>
                <a:ea typeface="黑体" panose="02010609060101010101" charset="-122"/>
              </a:rPr>
              <a:t>3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b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＋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r>
              <a:rPr lang="en-US" altLang="zh-CN" sz="2800" baseline="30000" dirty="0"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b</a:t>
            </a:r>
            <a:r>
              <a:rPr lang="en-US" altLang="zh-CN" sz="2800" baseline="30000" dirty="0"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＋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    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ab</a:t>
            </a:r>
            <a:r>
              <a:rPr lang="en-US" altLang="zh-CN" sz="2800" baseline="30000" dirty="0">
                <a:latin typeface="Times New Roman" panose="02020603050405020304" pitchFamily="18" charset="0"/>
                <a:ea typeface="黑体" panose="02010609060101010101" charset="-122"/>
              </a:rPr>
              <a:t>3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的值．</a:t>
            </a:r>
            <a:endParaRPr lang="zh-CN" altLang="en-US" sz="2800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9459" name="文本框 1"/>
          <p:cNvSpPr txBox="1"/>
          <p:nvPr/>
        </p:nvSpPr>
        <p:spPr>
          <a:xfrm>
            <a:off x="2301875" y="2252663"/>
            <a:ext cx="7391400" cy="319214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8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解：   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r>
              <a:rPr lang="en-US" altLang="zh-CN" sz="2800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3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b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＋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r>
              <a:rPr lang="en-US" altLang="zh-CN" sz="2800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b</a:t>
            </a:r>
            <a:r>
              <a:rPr lang="en-US" altLang="zh-CN" sz="2800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＋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1/2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ab</a:t>
            </a:r>
            <a:r>
              <a:rPr lang="en-US" altLang="zh-CN" sz="2800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3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＝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   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ab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(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r>
              <a:rPr lang="en-US" altLang="zh-CN" sz="2800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＋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ab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＋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b</a:t>
            </a:r>
            <a:r>
              <a:rPr lang="en-US" altLang="zh-CN" sz="2800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)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  <a:p>
            <a:pPr>
              <a:lnSpc>
                <a:spcPct val="18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                                       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＝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   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ab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(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＋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b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)</a:t>
            </a:r>
            <a:r>
              <a:rPr lang="en-US" altLang="zh-CN" sz="2800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.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  <a:p>
            <a:pPr>
              <a:lnSpc>
                <a:spcPct val="18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    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当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＋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b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＝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5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，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ab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＝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10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时，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  <a:p>
            <a:pPr>
              <a:lnSpc>
                <a:spcPct val="18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     原式＝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 ×10×5</a:t>
            </a:r>
            <a:r>
              <a:rPr lang="en-US" altLang="zh-CN" sz="2800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＝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125.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graphicFrame>
        <p:nvGraphicFramePr>
          <p:cNvPr id="19460" name="对象 19459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6227763" y="1028700"/>
          <a:ext cx="368300" cy="887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8" name="" r:id="rId1" imgW="152400" imgH="393700" progId="Equation.DSMT4">
                  <p:embed/>
                </p:oleObj>
              </mc:Choice>
              <mc:Fallback>
                <p:oleObj name="" r:id="rId1" imgW="152400" imgH="393700" progId="Equation.DSMT4">
                  <p:embed/>
                  <p:pic>
                    <p:nvPicPr>
                      <p:cNvPr id="0" name="图片 3077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6227763" y="1028700"/>
                        <a:ext cx="368300" cy="88741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461" name="对象 19460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8359775" y="1028700"/>
          <a:ext cx="369888" cy="887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2" name="" r:id="rId3" imgW="152400" imgH="393700" progId="Equation.DSMT4">
                  <p:embed/>
                </p:oleObj>
              </mc:Choice>
              <mc:Fallback>
                <p:oleObj name="" r:id="rId3" imgW="152400" imgH="393700" progId="Equation.DSMT4">
                  <p:embed/>
                  <p:pic>
                    <p:nvPicPr>
                      <p:cNvPr id="0" name="图片 3081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8359775" y="1028700"/>
                        <a:ext cx="369888" cy="88741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462" name="对象 19461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2974975" y="2252663"/>
          <a:ext cx="368300" cy="8874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9" name="" r:id="rId4" imgW="152400" imgH="393700" progId="Equation.DSMT4">
                  <p:embed/>
                </p:oleObj>
              </mc:Choice>
              <mc:Fallback>
                <p:oleObj name="" r:id="rId4" imgW="152400" imgH="393700" progId="Equation.DSMT4">
                  <p:embed/>
                  <p:pic>
                    <p:nvPicPr>
                      <p:cNvPr id="0" name="图片 3078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974975" y="2252663"/>
                        <a:ext cx="368300" cy="88741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463" name="对象 19462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6421438" y="2252663"/>
          <a:ext cx="369887" cy="8874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0" name="" r:id="rId6" imgW="152400" imgH="393700" progId="Equation.DSMT4">
                  <p:embed/>
                </p:oleObj>
              </mc:Choice>
              <mc:Fallback>
                <p:oleObj name="" r:id="rId6" imgW="152400" imgH="393700" progId="Equation.DSMT4">
                  <p:embed/>
                  <p:pic>
                    <p:nvPicPr>
                      <p:cNvPr id="0" name="图片 3079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421438" y="2252663"/>
                        <a:ext cx="369887" cy="88741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464" name="对象 19463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6421438" y="3108325"/>
          <a:ext cx="369887" cy="887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1" name="" r:id="rId7" imgW="152400" imgH="393700" progId="Equation.DSMT4">
                  <p:embed/>
                </p:oleObj>
              </mc:Choice>
              <mc:Fallback>
                <p:oleObj name="" r:id="rId7" imgW="152400" imgH="393700" progId="Equation.DSMT4">
                  <p:embed/>
                  <p:pic>
                    <p:nvPicPr>
                      <p:cNvPr id="0" name="图片 3080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421438" y="3108325"/>
                        <a:ext cx="369887" cy="88741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465" name="对象 19464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3902075" y="4681538"/>
          <a:ext cx="368300" cy="8874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3" name="" r:id="rId8" imgW="152400" imgH="393700" progId="Equation.DSMT4">
                  <p:embed/>
                </p:oleObj>
              </mc:Choice>
              <mc:Fallback>
                <p:oleObj name="" r:id="rId8" imgW="152400" imgH="393700" progId="Equation.DSMT4">
                  <p:embed/>
                  <p:pic>
                    <p:nvPicPr>
                      <p:cNvPr id="0" name="图片 3082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902075" y="4681538"/>
                        <a:ext cx="368300" cy="88741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94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94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charRg st="0" end="3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9459">
                                            <p:txEl>
                                              <p:charRg st="0" end="3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9459">
                                            <p:txEl>
                                              <p:charRg st="0" end="3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94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94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charRg st="39" end="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9459">
                                            <p:txEl>
                                              <p:charRg st="39" end="9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9459">
                                            <p:txEl>
                                              <p:charRg st="39" end="9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94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94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charRg st="95" end="1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9459">
                                            <p:txEl>
                                              <p:charRg st="95" end="11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9459">
                                            <p:txEl>
                                              <p:charRg st="95" end="11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charRg st="116" end="13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9459">
                                            <p:txEl>
                                              <p:charRg st="116" end="13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9459">
                                            <p:txEl>
                                              <p:charRg st="116" end="13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94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94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>
            <a:grpSpLocks noChangeAspect="1"/>
          </p:cNvGrpSpPr>
          <p:nvPr/>
        </p:nvGrpSpPr>
        <p:grpSpPr>
          <a:xfrm>
            <a:off x="3702495" y="2617997"/>
            <a:ext cx="1404000" cy="1404000"/>
            <a:chOff x="9674578" y="2446144"/>
            <a:chExt cx="1556194" cy="1556194"/>
          </a:xfrm>
        </p:grpSpPr>
        <p:grpSp>
          <p:nvGrpSpPr>
            <p:cNvPr id="17" name="组合 16"/>
            <p:cNvGrpSpPr/>
            <p:nvPr/>
          </p:nvGrpSpPr>
          <p:grpSpPr>
            <a:xfrm>
              <a:off x="9674578" y="2446144"/>
              <a:ext cx="1556194" cy="1556194"/>
              <a:chOff x="3154508" y="1821271"/>
              <a:chExt cx="2785107" cy="2785102"/>
            </a:xfrm>
          </p:grpSpPr>
          <p:sp>
            <p:nvSpPr>
              <p:cNvPr id="19" name="Freeform 5"/>
              <p:cNvSpPr/>
              <p:nvPr/>
            </p:nvSpPr>
            <p:spPr bwMode="auto">
              <a:xfrm rot="10800000">
                <a:off x="3154508" y="1821271"/>
                <a:ext cx="2785107" cy="27851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>
                  <a:solidFill>
                    <a:prstClr val="black"/>
                  </a:solidFill>
                </a:endParaRPr>
              </a:p>
            </p:txBody>
          </p:sp>
          <p:sp>
            <p:nvSpPr>
              <p:cNvPr id="20" name="Freeform 5"/>
              <p:cNvSpPr/>
              <p:nvPr/>
            </p:nvSpPr>
            <p:spPr bwMode="auto">
              <a:xfrm rot="10800000">
                <a:off x="3447677" y="2114440"/>
                <a:ext cx="2198769" cy="2198765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4"/>
                  </a:gs>
                  <a:gs pos="100000">
                    <a:schemeClr val="accent4">
                      <a:lumMod val="75000"/>
                    </a:schemeClr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0">
                      <a:schemeClr val="accent4">
                        <a:lumMod val="75000"/>
                      </a:schemeClr>
                    </a:gs>
                    <a:gs pos="100000">
                      <a:schemeClr val="accent4"/>
                    </a:gs>
                  </a:gsLst>
                  <a:lin ang="2700000" scaled="1"/>
                  <a:tileRect/>
                </a:gradFill>
              </a:ln>
              <a:effectLst>
                <a:outerShdw blurRad="2540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18" name="Freeform 5"/>
            <p:cNvSpPr>
              <a:spLocks noChangeAspect="1" noEditPoints="1"/>
            </p:cNvSpPr>
            <p:nvPr/>
          </p:nvSpPr>
          <p:spPr bwMode="auto">
            <a:xfrm>
              <a:off x="10262139" y="2880262"/>
              <a:ext cx="400923" cy="592899"/>
            </a:xfrm>
            <a:custGeom>
              <a:avLst/>
              <a:gdLst>
                <a:gd name="T0" fmla="*/ 189 w 316"/>
                <a:gd name="T1" fmla="*/ 16 h 467"/>
                <a:gd name="T2" fmla="*/ 225 w 316"/>
                <a:gd name="T3" fmla="*/ 7 h 467"/>
                <a:gd name="T4" fmla="*/ 300 w 316"/>
                <a:gd name="T5" fmla="*/ 52 h 467"/>
                <a:gd name="T6" fmla="*/ 309 w 316"/>
                <a:gd name="T7" fmla="*/ 89 h 467"/>
                <a:gd name="T8" fmla="*/ 298 w 316"/>
                <a:gd name="T9" fmla="*/ 105 h 467"/>
                <a:gd name="T10" fmla="*/ 179 w 316"/>
                <a:gd name="T11" fmla="*/ 33 h 467"/>
                <a:gd name="T12" fmla="*/ 189 w 316"/>
                <a:gd name="T13" fmla="*/ 16 h 467"/>
                <a:gd name="T14" fmla="*/ 164 w 316"/>
                <a:gd name="T15" fmla="*/ 58 h 467"/>
                <a:gd name="T16" fmla="*/ 147 w 316"/>
                <a:gd name="T17" fmla="*/ 85 h 467"/>
                <a:gd name="T18" fmla="*/ 266 w 316"/>
                <a:gd name="T19" fmla="*/ 157 h 467"/>
                <a:gd name="T20" fmla="*/ 283 w 316"/>
                <a:gd name="T21" fmla="*/ 130 h 467"/>
                <a:gd name="T22" fmla="*/ 164 w 316"/>
                <a:gd name="T23" fmla="*/ 58 h 467"/>
                <a:gd name="T24" fmla="*/ 2 w 316"/>
                <a:gd name="T25" fmla="*/ 446 h 467"/>
                <a:gd name="T26" fmla="*/ 13 w 316"/>
                <a:gd name="T27" fmla="*/ 354 h 467"/>
                <a:gd name="T28" fmla="*/ 90 w 316"/>
                <a:gd name="T29" fmla="*/ 401 h 467"/>
                <a:gd name="T30" fmla="*/ 13 w 316"/>
                <a:gd name="T31" fmla="*/ 453 h 467"/>
                <a:gd name="T32" fmla="*/ 2 w 316"/>
                <a:gd name="T33" fmla="*/ 446 h 467"/>
                <a:gd name="T34" fmla="*/ 20 w 316"/>
                <a:gd name="T35" fmla="*/ 296 h 467"/>
                <a:gd name="T36" fmla="*/ 133 w 316"/>
                <a:gd name="T37" fmla="*/ 109 h 467"/>
                <a:gd name="T38" fmla="*/ 172 w 316"/>
                <a:gd name="T39" fmla="*/ 133 h 467"/>
                <a:gd name="T40" fmla="*/ 59 w 316"/>
                <a:gd name="T41" fmla="*/ 320 h 467"/>
                <a:gd name="T42" fmla="*/ 20 w 316"/>
                <a:gd name="T43" fmla="*/ 296 h 467"/>
                <a:gd name="T44" fmla="*/ 99 w 316"/>
                <a:gd name="T45" fmla="*/ 344 h 467"/>
                <a:gd name="T46" fmla="*/ 212 w 316"/>
                <a:gd name="T47" fmla="*/ 158 h 467"/>
                <a:gd name="T48" fmla="*/ 252 w 316"/>
                <a:gd name="T49" fmla="*/ 182 h 467"/>
                <a:gd name="T50" fmla="*/ 139 w 316"/>
                <a:gd name="T51" fmla="*/ 368 h 467"/>
                <a:gd name="T52" fmla="*/ 99 w 316"/>
                <a:gd name="T53" fmla="*/ 344 h 467"/>
                <a:gd name="T54" fmla="*/ 95 w 316"/>
                <a:gd name="T55" fmla="*/ 446 h 467"/>
                <a:gd name="T56" fmla="*/ 301 w 316"/>
                <a:gd name="T57" fmla="*/ 446 h 467"/>
                <a:gd name="T58" fmla="*/ 311 w 316"/>
                <a:gd name="T59" fmla="*/ 456 h 467"/>
                <a:gd name="T60" fmla="*/ 301 w 316"/>
                <a:gd name="T61" fmla="*/ 467 h 467"/>
                <a:gd name="T62" fmla="*/ 95 w 316"/>
                <a:gd name="T63" fmla="*/ 467 h 467"/>
                <a:gd name="T64" fmla="*/ 84 w 316"/>
                <a:gd name="T65" fmla="*/ 456 h 467"/>
                <a:gd name="T66" fmla="*/ 95 w 316"/>
                <a:gd name="T67" fmla="*/ 446 h 4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16" h="467">
                  <a:moveTo>
                    <a:pt x="189" y="16"/>
                  </a:moveTo>
                  <a:cubicBezTo>
                    <a:pt x="197" y="4"/>
                    <a:pt x="213" y="0"/>
                    <a:pt x="225" y="7"/>
                  </a:cubicBezTo>
                  <a:cubicBezTo>
                    <a:pt x="300" y="52"/>
                    <a:pt x="300" y="52"/>
                    <a:pt x="300" y="52"/>
                  </a:cubicBezTo>
                  <a:cubicBezTo>
                    <a:pt x="312" y="60"/>
                    <a:pt x="316" y="76"/>
                    <a:pt x="309" y="89"/>
                  </a:cubicBezTo>
                  <a:cubicBezTo>
                    <a:pt x="298" y="105"/>
                    <a:pt x="298" y="105"/>
                    <a:pt x="298" y="105"/>
                  </a:cubicBezTo>
                  <a:cubicBezTo>
                    <a:pt x="179" y="33"/>
                    <a:pt x="179" y="33"/>
                    <a:pt x="179" y="33"/>
                  </a:cubicBezTo>
                  <a:lnTo>
                    <a:pt x="189" y="16"/>
                  </a:lnTo>
                  <a:close/>
                  <a:moveTo>
                    <a:pt x="164" y="58"/>
                  </a:moveTo>
                  <a:cubicBezTo>
                    <a:pt x="147" y="85"/>
                    <a:pt x="147" y="85"/>
                    <a:pt x="147" y="85"/>
                  </a:cubicBezTo>
                  <a:cubicBezTo>
                    <a:pt x="266" y="157"/>
                    <a:pt x="266" y="157"/>
                    <a:pt x="266" y="157"/>
                  </a:cubicBezTo>
                  <a:cubicBezTo>
                    <a:pt x="283" y="130"/>
                    <a:pt x="283" y="130"/>
                    <a:pt x="283" y="130"/>
                  </a:cubicBezTo>
                  <a:lnTo>
                    <a:pt x="164" y="58"/>
                  </a:lnTo>
                  <a:close/>
                  <a:moveTo>
                    <a:pt x="2" y="446"/>
                  </a:moveTo>
                  <a:cubicBezTo>
                    <a:pt x="13" y="354"/>
                    <a:pt x="13" y="354"/>
                    <a:pt x="13" y="354"/>
                  </a:cubicBezTo>
                  <a:cubicBezTo>
                    <a:pt x="90" y="401"/>
                    <a:pt x="90" y="401"/>
                    <a:pt x="90" y="401"/>
                  </a:cubicBezTo>
                  <a:cubicBezTo>
                    <a:pt x="13" y="453"/>
                    <a:pt x="13" y="453"/>
                    <a:pt x="13" y="453"/>
                  </a:cubicBezTo>
                  <a:cubicBezTo>
                    <a:pt x="5" y="459"/>
                    <a:pt x="0" y="456"/>
                    <a:pt x="2" y="446"/>
                  </a:cubicBezTo>
                  <a:close/>
                  <a:moveTo>
                    <a:pt x="20" y="296"/>
                  </a:moveTo>
                  <a:cubicBezTo>
                    <a:pt x="133" y="109"/>
                    <a:pt x="133" y="109"/>
                    <a:pt x="133" y="109"/>
                  </a:cubicBezTo>
                  <a:cubicBezTo>
                    <a:pt x="172" y="133"/>
                    <a:pt x="172" y="133"/>
                    <a:pt x="172" y="133"/>
                  </a:cubicBezTo>
                  <a:cubicBezTo>
                    <a:pt x="59" y="320"/>
                    <a:pt x="59" y="320"/>
                    <a:pt x="59" y="320"/>
                  </a:cubicBezTo>
                  <a:lnTo>
                    <a:pt x="20" y="296"/>
                  </a:lnTo>
                  <a:close/>
                  <a:moveTo>
                    <a:pt x="99" y="344"/>
                  </a:moveTo>
                  <a:cubicBezTo>
                    <a:pt x="212" y="158"/>
                    <a:pt x="212" y="158"/>
                    <a:pt x="212" y="158"/>
                  </a:cubicBezTo>
                  <a:cubicBezTo>
                    <a:pt x="252" y="182"/>
                    <a:pt x="252" y="182"/>
                    <a:pt x="252" y="182"/>
                  </a:cubicBezTo>
                  <a:cubicBezTo>
                    <a:pt x="139" y="368"/>
                    <a:pt x="139" y="368"/>
                    <a:pt x="139" y="368"/>
                  </a:cubicBezTo>
                  <a:lnTo>
                    <a:pt x="99" y="344"/>
                  </a:lnTo>
                  <a:close/>
                  <a:moveTo>
                    <a:pt x="95" y="446"/>
                  </a:moveTo>
                  <a:cubicBezTo>
                    <a:pt x="301" y="446"/>
                    <a:pt x="301" y="446"/>
                    <a:pt x="301" y="446"/>
                  </a:cubicBezTo>
                  <a:cubicBezTo>
                    <a:pt x="307" y="446"/>
                    <a:pt x="311" y="450"/>
                    <a:pt x="311" y="456"/>
                  </a:cubicBezTo>
                  <a:cubicBezTo>
                    <a:pt x="311" y="462"/>
                    <a:pt x="307" y="467"/>
                    <a:pt x="301" y="467"/>
                  </a:cubicBezTo>
                  <a:cubicBezTo>
                    <a:pt x="95" y="467"/>
                    <a:pt x="95" y="467"/>
                    <a:pt x="95" y="467"/>
                  </a:cubicBezTo>
                  <a:cubicBezTo>
                    <a:pt x="89" y="467"/>
                    <a:pt x="84" y="462"/>
                    <a:pt x="84" y="456"/>
                  </a:cubicBezTo>
                  <a:cubicBezTo>
                    <a:pt x="84" y="450"/>
                    <a:pt x="89" y="446"/>
                    <a:pt x="95" y="44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cxnSp>
        <p:nvCxnSpPr>
          <p:cNvPr id="15" name="直接连接符 14"/>
          <p:cNvCxnSpPr/>
          <p:nvPr/>
        </p:nvCxnSpPr>
        <p:spPr>
          <a:xfrm>
            <a:off x="5224059" y="3319997"/>
            <a:ext cx="3236046" cy="0"/>
          </a:xfrm>
          <a:prstGeom prst="line">
            <a:avLst/>
          </a:prstGeom>
          <a:ln w="19050">
            <a:solidFill>
              <a:schemeClr val="bg2">
                <a:lumMod val="50000"/>
              </a:schemeClr>
            </a:solidFill>
            <a:prstDash val="sysDot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5224059" y="2726861"/>
            <a:ext cx="1859280" cy="5988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300" dirty="0">
                <a:solidFill>
                  <a:schemeClr val="accent4"/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课堂小结</a:t>
            </a:r>
            <a:endParaRPr lang="zh-CN" altLang="en-US" sz="3300" dirty="0">
              <a:solidFill>
                <a:schemeClr val="accent4"/>
              </a:solidFill>
              <a:latin typeface="造字工房悦黑（非商用）常规体" pitchFamily="2" charset="-122"/>
              <a:ea typeface="造字工房悦黑（非商用）常规体" pitchFamily="2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5224059" y="3451781"/>
            <a:ext cx="1383030" cy="3683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dirty="0" smtClean="0">
                <a:solidFill>
                  <a:schemeClr val="tx1"/>
                </a:solidFill>
                <a:latin typeface="+mn-ea"/>
              </a:rPr>
              <a:t>归纳总结</a:t>
            </a:r>
            <a:endParaRPr lang="zh-CN" altLang="en-US" dirty="0" smtClean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6638079" y="3451781"/>
            <a:ext cx="1383030" cy="3683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dirty="0" smtClean="0">
                <a:solidFill>
                  <a:schemeClr val="tx1"/>
                </a:solidFill>
                <a:latin typeface="+mn-ea"/>
              </a:rPr>
              <a:t>构建脉络</a:t>
            </a:r>
            <a:endParaRPr lang="zh-CN" altLang="en-US" dirty="0" smtClean="0">
              <a:solidFill>
                <a:schemeClr val="tx1"/>
              </a:solidFill>
              <a:latin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0">
        <p14:flip dir="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6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6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78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280"/>
                            </p:stCondLst>
                            <p:childTnLst>
                              <p:par>
                                <p:cTn id="19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decel="10000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35" grpId="0"/>
      <p:bldP spid="3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4373267" y="516046"/>
            <a:ext cx="3445466" cy="773918"/>
            <a:chOff x="3590568" y="400194"/>
            <a:chExt cx="5213316" cy="1031890"/>
          </a:xfrm>
        </p:grpSpPr>
        <p:grpSp>
          <p:nvGrpSpPr>
            <p:cNvPr id="9" name="组合 8"/>
            <p:cNvGrpSpPr/>
            <p:nvPr/>
          </p:nvGrpSpPr>
          <p:grpSpPr>
            <a:xfrm>
              <a:off x="3590568" y="400194"/>
              <a:ext cx="5213316" cy="1031890"/>
              <a:chOff x="7038412" y="5298115"/>
              <a:chExt cx="3099874" cy="517828"/>
            </a:xfrm>
          </p:grpSpPr>
          <p:grpSp>
            <p:nvGrpSpPr>
              <p:cNvPr id="10" name="组合 9"/>
              <p:cNvGrpSpPr/>
              <p:nvPr/>
            </p:nvGrpSpPr>
            <p:grpSpPr>
              <a:xfrm>
                <a:off x="7038412" y="5298115"/>
                <a:ext cx="3099874" cy="517828"/>
                <a:chOff x="5718131" y="5650928"/>
                <a:chExt cx="4596458" cy="767829"/>
              </a:xfrm>
            </p:grpSpPr>
            <p:sp>
              <p:nvSpPr>
                <p:cNvPr id="12" name="圆角矩形 11"/>
                <p:cNvSpPr/>
                <p:nvPr/>
              </p:nvSpPr>
              <p:spPr>
                <a:xfrm>
                  <a:off x="5718131" y="5650928"/>
                  <a:ext cx="4596458" cy="767829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F3F3F3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/>
                  <a:endParaRPr lang="zh-CN" altLang="en-US" sz="135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3" name="圆角矩形 12"/>
                <p:cNvSpPr/>
                <p:nvPr/>
              </p:nvSpPr>
              <p:spPr>
                <a:xfrm>
                  <a:off x="5829672" y="5747159"/>
                  <a:ext cx="4373372" cy="575365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3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/>
                  <a:endParaRPr lang="zh-CN" altLang="en-US" sz="135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14" name="TextBox 19"/>
              <p:cNvSpPr txBox="1"/>
              <p:nvPr/>
            </p:nvSpPr>
            <p:spPr>
              <a:xfrm>
                <a:off x="7752953" y="5433395"/>
                <a:ext cx="278798" cy="16910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p>
                <a:endParaRPr lang="zh-CN" altLang="en-US" sz="105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5" name="矩形 14"/>
            <p:cNvSpPr/>
            <p:nvPr/>
          </p:nvSpPr>
          <p:spPr>
            <a:xfrm>
              <a:off x="4055479" y="575194"/>
              <a:ext cx="4283494" cy="737446"/>
            </a:xfrm>
            <a:prstGeom prst="rect">
              <a:avLst/>
            </a:prstGeom>
          </p:spPr>
          <p:txBody>
            <a:bodyPr wrap="square">
              <a:spAutoFit/>
            </a:bodyPr>
            <a:p>
              <a:pPr algn="ctr"/>
              <a:r>
                <a:rPr lang="zh-CN" altLang="en-US" sz="3000" dirty="0" smtClean="0">
                  <a:solidFill>
                    <a:schemeClr val="bg1"/>
                  </a:solidFill>
                  <a:latin typeface="造字工房悦黑（非商用）常规体" pitchFamily="2" charset="-122"/>
                  <a:ea typeface="造字工房悦黑（非商用）常规体" pitchFamily="2" charset="-122"/>
                </a:rPr>
                <a:t>课堂小结</a:t>
              </a:r>
              <a:endParaRPr lang="zh-CN" altLang="en-US" sz="3000" dirty="0">
                <a:solidFill>
                  <a:schemeClr val="bg1"/>
                </a:solidFill>
                <a:latin typeface="造字工房悦黑（非商用）常规体" pitchFamily="2" charset="-122"/>
                <a:ea typeface="造字工房悦黑（非商用）常规体" pitchFamily="2" charset="-122"/>
              </a:endParaRPr>
            </a:p>
          </p:txBody>
        </p:sp>
      </p:grpSp>
      <p:sp>
        <p:nvSpPr>
          <p:cNvPr id="20482" name="TextBox 32"/>
          <p:cNvSpPr txBox="1"/>
          <p:nvPr/>
        </p:nvSpPr>
        <p:spPr>
          <a:xfrm>
            <a:off x="2903220" y="3071495"/>
            <a:ext cx="1754505" cy="521970"/>
          </a:xfrm>
          <a:prstGeom prst="rect">
            <a:avLst/>
          </a:prstGeom>
          <a:noFill/>
          <a:ln w="28575" cap="flat" cmpd="sng">
            <a:solidFill>
              <a:schemeClr val="accent1">
                <a:alpha val="37999"/>
              </a:schemeClr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p>
            <a:pPr algn="ctr"/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因式分解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0483" name="左大括号 11"/>
          <p:cNvSpPr/>
          <p:nvPr/>
        </p:nvSpPr>
        <p:spPr>
          <a:xfrm>
            <a:off x="4752023" y="2209483"/>
            <a:ext cx="285750" cy="2209800"/>
          </a:xfrm>
          <a:prstGeom prst="leftBrace">
            <a:avLst>
              <a:gd name="adj1" fmla="val 8306"/>
              <a:gd name="adj2" fmla="val 50000"/>
            </a:avLst>
          </a:prstGeom>
          <a:noFill/>
          <a:ln w="28575" cap="flat" cmpd="sng">
            <a:solidFill>
              <a:schemeClr val="accent1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ctr" anchorCtr="0"/>
          <a:p>
            <a:pPr algn="ctr" defTabSz="914400">
              <a:buFont typeface="Arial" panose="020B0604020202020204" pitchFamily="34" charset="0"/>
            </a:pP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484" name="TextBox 12"/>
          <p:cNvSpPr txBox="1"/>
          <p:nvPr/>
        </p:nvSpPr>
        <p:spPr>
          <a:xfrm>
            <a:off x="5110798" y="1922145"/>
            <a:ext cx="1366837" cy="521970"/>
          </a:xfrm>
          <a:prstGeom prst="rect">
            <a:avLst/>
          </a:prstGeom>
          <a:noFill/>
          <a:ln w="28575" cap="flat" cmpd="sng">
            <a:solidFill>
              <a:schemeClr val="accent1">
                <a:alpha val="37999"/>
              </a:schemeClr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>
            <a:spAutoFit/>
          </a:bodyPr>
          <a:p>
            <a:pPr algn="dist"/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定义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0485" name="TextBox 17"/>
          <p:cNvSpPr txBox="1"/>
          <p:nvPr/>
        </p:nvSpPr>
        <p:spPr>
          <a:xfrm>
            <a:off x="5036185" y="3057525"/>
            <a:ext cx="2000250" cy="521970"/>
          </a:xfrm>
          <a:prstGeom prst="rect">
            <a:avLst/>
          </a:prstGeom>
          <a:noFill/>
          <a:ln w="28575" cap="flat" cmpd="sng">
            <a:solidFill>
              <a:schemeClr val="accent1">
                <a:alpha val="37999"/>
              </a:schemeClr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p>
            <a:pPr algn="dist"/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提公因式法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0486" name="TextBox 22"/>
          <p:cNvSpPr txBox="1"/>
          <p:nvPr/>
        </p:nvSpPr>
        <p:spPr>
          <a:xfrm>
            <a:off x="5080000" y="4190683"/>
            <a:ext cx="1439863" cy="521970"/>
          </a:xfrm>
          <a:prstGeom prst="rect">
            <a:avLst/>
          </a:prstGeom>
          <a:noFill/>
          <a:ln w="28575" cap="flat" cmpd="sng">
            <a:solidFill>
              <a:schemeClr val="accent1">
                <a:alpha val="37999"/>
              </a:schemeClr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>
            <a:spAutoFit/>
          </a:bodyPr>
          <a:p>
            <a:pPr algn="dist"/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公式法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0487" name="左大括号 24"/>
          <p:cNvSpPr/>
          <p:nvPr/>
        </p:nvSpPr>
        <p:spPr>
          <a:xfrm>
            <a:off x="6540183" y="4055745"/>
            <a:ext cx="215900" cy="787400"/>
          </a:xfrm>
          <a:prstGeom prst="leftBrace">
            <a:avLst>
              <a:gd name="adj1" fmla="val 8324"/>
              <a:gd name="adj2" fmla="val 50000"/>
            </a:avLst>
          </a:prstGeom>
          <a:noFill/>
          <a:ln w="28575" cap="flat" cmpd="sng">
            <a:solidFill>
              <a:schemeClr val="accent1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ctr" anchorCtr="0"/>
          <a:p>
            <a:pPr algn="ctr" defTabSz="914400">
              <a:buFont typeface="Arial" panose="020B0604020202020204" pitchFamily="34" charset="0"/>
            </a:pP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488" name="TextBox 25"/>
          <p:cNvSpPr txBox="1"/>
          <p:nvPr/>
        </p:nvSpPr>
        <p:spPr>
          <a:xfrm>
            <a:off x="6766243" y="3801745"/>
            <a:ext cx="2012950" cy="521970"/>
          </a:xfrm>
          <a:prstGeom prst="rect">
            <a:avLst/>
          </a:prstGeom>
          <a:noFill/>
          <a:ln w="28575" cap="flat" cmpd="sng">
            <a:solidFill>
              <a:schemeClr val="accent1">
                <a:alpha val="37999"/>
              </a:schemeClr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p>
            <a:pPr algn="dist"/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平方差公式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0489" name="TextBox 28"/>
          <p:cNvSpPr txBox="1"/>
          <p:nvPr/>
        </p:nvSpPr>
        <p:spPr>
          <a:xfrm>
            <a:off x="6766243" y="4601845"/>
            <a:ext cx="2406650" cy="521970"/>
          </a:xfrm>
          <a:prstGeom prst="rect">
            <a:avLst/>
          </a:prstGeom>
          <a:noFill/>
          <a:ln w="28575" cap="flat" cmpd="sng">
            <a:solidFill>
              <a:schemeClr val="accent1">
                <a:alpha val="37999"/>
              </a:schemeClr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p>
            <a:pPr algn="dist"/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完全平方公式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Click="0" advTm="0">
        <p15:prstTrans prst="pageCurlDouble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0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20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204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04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04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3" dur="500"/>
                                        <p:tgtEl>
                                          <p:spTgt spid="204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500"/>
                                        <p:tgtEl>
                                          <p:spTgt spid="204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500"/>
                                        <p:tgtEl>
                                          <p:spTgt spid="204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2" grpId="0" bldLvl="0" animBg="1"/>
      <p:bldP spid="20483" grpId="0" bldLvl="0" animBg="1"/>
      <p:bldP spid="20484" grpId="0" bldLvl="0" animBg="1"/>
      <p:bldP spid="20485" grpId="0" bldLvl="0" animBg="1"/>
      <p:bldP spid="20486" grpId="0" bldLvl="0" animBg="1"/>
      <p:bldP spid="20487" grpId="0" bldLvl="0" animBg="1"/>
      <p:bldP spid="20488" grpId="0" bldLvl="0" animBg="1"/>
      <p:bldP spid="2048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5" name="直接连接符 14"/>
          <p:cNvCxnSpPr/>
          <p:nvPr/>
        </p:nvCxnSpPr>
        <p:spPr>
          <a:xfrm>
            <a:off x="5224463" y="3319463"/>
            <a:ext cx="3235325" cy="0"/>
          </a:xfrm>
          <a:prstGeom prst="line">
            <a:avLst/>
          </a:prstGeom>
          <a:ln w="19050">
            <a:solidFill>
              <a:schemeClr val="bg2">
                <a:lumMod val="50000"/>
              </a:schemeClr>
            </a:solidFill>
            <a:prstDash val="sysDot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5594033" y="2720975"/>
            <a:ext cx="1859280" cy="59880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300" dirty="0">
                <a:solidFill>
                  <a:schemeClr val="accent1"/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要点梳理</a:t>
            </a:r>
            <a:endParaRPr lang="zh-CN" altLang="en-US" sz="3300" dirty="0">
              <a:solidFill>
                <a:schemeClr val="accent1"/>
              </a:solidFill>
              <a:latin typeface="造字工房悦黑（非商用）常规体" pitchFamily="2" charset="-122"/>
              <a:ea typeface="造字工房悦黑（非商用）常规体" pitchFamily="2" charset="-122"/>
            </a:endParaRPr>
          </a:p>
        </p:txBody>
      </p:sp>
      <p:grpSp>
        <p:nvGrpSpPr>
          <p:cNvPr id="42" name="组合 41"/>
          <p:cNvGrpSpPr/>
          <p:nvPr/>
        </p:nvGrpSpPr>
        <p:grpSpPr>
          <a:xfrm>
            <a:off x="3689350" y="2595563"/>
            <a:ext cx="1417638" cy="1417637"/>
            <a:chOff x="997758" y="2442742"/>
            <a:chExt cx="1556194" cy="1556194"/>
          </a:xfrm>
        </p:grpSpPr>
        <p:grpSp>
          <p:nvGrpSpPr>
            <p:cNvPr id="43" name="组合 42"/>
            <p:cNvGrpSpPr/>
            <p:nvPr/>
          </p:nvGrpSpPr>
          <p:grpSpPr>
            <a:xfrm>
              <a:off x="997758" y="2442742"/>
              <a:ext cx="1556194" cy="1556194"/>
              <a:chOff x="3154508" y="1821271"/>
              <a:chExt cx="2785107" cy="2785102"/>
            </a:xfrm>
          </p:grpSpPr>
          <p:sp>
            <p:nvSpPr>
              <p:cNvPr id="45" name="Freeform 5"/>
              <p:cNvSpPr/>
              <p:nvPr/>
            </p:nvSpPr>
            <p:spPr bwMode="auto">
              <a:xfrm rot="10800000">
                <a:off x="3154508" y="1821271"/>
                <a:ext cx="2785107" cy="27851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auto"/>
                <a:endParaRPr lang="zh-CN" altLang="en-US" sz="1050" strike="noStrike" noProof="1">
                  <a:solidFill>
                    <a:prstClr val="black"/>
                  </a:solidFill>
                </a:endParaRPr>
              </a:p>
            </p:txBody>
          </p:sp>
          <p:sp>
            <p:nvSpPr>
              <p:cNvPr id="46" name="Freeform 5"/>
              <p:cNvSpPr/>
              <p:nvPr/>
            </p:nvSpPr>
            <p:spPr bwMode="auto">
              <a:xfrm rot="10800000">
                <a:off x="3447677" y="2114440"/>
                <a:ext cx="2198769" cy="2198765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0">
                      <a:schemeClr val="accent1">
                        <a:lumMod val="75000"/>
                      </a:schemeClr>
                    </a:gs>
                    <a:gs pos="100000">
                      <a:schemeClr val="accent1"/>
                    </a:gs>
                  </a:gsLst>
                  <a:lin ang="2700000" scaled="1"/>
                  <a:tileRect/>
                </a:gradFill>
              </a:ln>
              <a:effectLst>
                <a:outerShdw blurRad="2540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auto"/>
                <a:endParaRPr lang="zh-CN" altLang="en-US" sz="1050" strike="noStrike" noProof="1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44" name="Freeform 7"/>
            <p:cNvSpPr>
              <a:spLocks noChangeAspect="1" noEditPoints="1"/>
            </p:cNvSpPr>
            <p:nvPr/>
          </p:nvSpPr>
          <p:spPr bwMode="auto">
            <a:xfrm>
              <a:off x="1432097" y="2948295"/>
              <a:ext cx="677075" cy="554847"/>
            </a:xfrm>
            <a:custGeom>
              <a:avLst/>
              <a:gdLst>
                <a:gd name="T0" fmla="*/ 310 w 563"/>
                <a:gd name="T1" fmla="*/ 372 h 461"/>
                <a:gd name="T2" fmla="*/ 321 w 563"/>
                <a:gd name="T3" fmla="*/ 370 h 461"/>
                <a:gd name="T4" fmla="*/ 552 w 563"/>
                <a:gd name="T5" fmla="*/ 248 h 461"/>
                <a:gd name="T6" fmla="*/ 559 w 563"/>
                <a:gd name="T7" fmla="*/ 226 h 461"/>
                <a:gd name="T8" fmla="*/ 537 w 563"/>
                <a:gd name="T9" fmla="*/ 220 h 461"/>
                <a:gd name="T10" fmla="*/ 311 w 563"/>
                <a:gd name="T11" fmla="*/ 339 h 461"/>
                <a:gd name="T12" fmla="*/ 59 w 563"/>
                <a:gd name="T13" fmla="*/ 285 h 461"/>
                <a:gd name="T14" fmla="*/ 38 w 563"/>
                <a:gd name="T15" fmla="*/ 253 h 461"/>
                <a:gd name="T16" fmla="*/ 71 w 563"/>
                <a:gd name="T17" fmla="*/ 232 h 461"/>
                <a:gd name="T18" fmla="*/ 313 w 563"/>
                <a:gd name="T19" fmla="*/ 283 h 461"/>
                <a:gd name="T20" fmla="*/ 321 w 563"/>
                <a:gd name="T21" fmla="*/ 281 h 461"/>
                <a:gd name="T22" fmla="*/ 552 w 563"/>
                <a:gd name="T23" fmla="*/ 159 h 461"/>
                <a:gd name="T24" fmla="*/ 559 w 563"/>
                <a:gd name="T25" fmla="*/ 138 h 461"/>
                <a:gd name="T26" fmla="*/ 537 w 563"/>
                <a:gd name="T27" fmla="*/ 131 h 461"/>
                <a:gd name="T28" fmla="*/ 310 w 563"/>
                <a:gd name="T29" fmla="*/ 251 h 461"/>
                <a:gd name="T30" fmla="*/ 59 w 563"/>
                <a:gd name="T31" fmla="*/ 197 h 461"/>
                <a:gd name="T32" fmla="*/ 38 w 563"/>
                <a:gd name="T33" fmla="*/ 164 h 461"/>
                <a:gd name="T34" fmla="*/ 71 w 563"/>
                <a:gd name="T35" fmla="*/ 143 h 461"/>
                <a:gd name="T36" fmla="*/ 298 w 563"/>
                <a:gd name="T37" fmla="*/ 191 h 461"/>
                <a:gd name="T38" fmla="*/ 306 w 563"/>
                <a:gd name="T39" fmla="*/ 189 h 461"/>
                <a:gd name="T40" fmla="*/ 538 w 563"/>
                <a:gd name="T41" fmla="*/ 69 h 461"/>
                <a:gd name="T42" fmla="*/ 535 w 563"/>
                <a:gd name="T43" fmla="*/ 48 h 461"/>
                <a:gd name="T44" fmla="*/ 310 w 563"/>
                <a:gd name="T45" fmla="*/ 4 h 461"/>
                <a:gd name="T46" fmla="*/ 249 w 563"/>
                <a:gd name="T47" fmla="*/ 12 h 461"/>
                <a:gd name="T48" fmla="*/ 41 w 563"/>
                <a:gd name="T49" fmla="*/ 114 h 461"/>
                <a:gd name="T50" fmla="*/ 33 w 563"/>
                <a:gd name="T51" fmla="*/ 119 h 461"/>
                <a:gd name="T52" fmla="*/ 7 w 563"/>
                <a:gd name="T53" fmla="*/ 157 h 461"/>
                <a:gd name="T54" fmla="*/ 25 w 563"/>
                <a:gd name="T55" fmla="*/ 214 h 461"/>
                <a:gd name="T56" fmla="*/ 7 w 563"/>
                <a:gd name="T57" fmla="*/ 246 h 461"/>
                <a:gd name="T58" fmla="*/ 25 w 563"/>
                <a:gd name="T59" fmla="*/ 303 h 461"/>
                <a:gd name="T60" fmla="*/ 7 w 563"/>
                <a:gd name="T61" fmla="*/ 335 h 461"/>
                <a:gd name="T62" fmla="*/ 52 w 563"/>
                <a:gd name="T63" fmla="*/ 405 h 461"/>
                <a:gd name="T64" fmla="*/ 311 w 563"/>
                <a:gd name="T65" fmla="*/ 460 h 461"/>
                <a:gd name="T66" fmla="*/ 321 w 563"/>
                <a:gd name="T67" fmla="*/ 459 h 461"/>
                <a:gd name="T68" fmla="*/ 552 w 563"/>
                <a:gd name="T69" fmla="*/ 337 h 461"/>
                <a:gd name="T70" fmla="*/ 559 w 563"/>
                <a:gd name="T71" fmla="*/ 315 h 461"/>
                <a:gd name="T72" fmla="*/ 537 w 563"/>
                <a:gd name="T73" fmla="*/ 308 h 461"/>
                <a:gd name="T74" fmla="*/ 310 w 563"/>
                <a:gd name="T75" fmla="*/ 428 h 461"/>
                <a:gd name="T76" fmla="*/ 59 w 563"/>
                <a:gd name="T77" fmla="*/ 374 h 461"/>
                <a:gd name="T78" fmla="*/ 38 w 563"/>
                <a:gd name="T79" fmla="*/ 341 h 461"/>
                <a:gd name="T80" fmla="*/ 71 w 563"/>
                <a:gd name="T81" fmla="*/ 320 h 461"/>
                <a:gd name="T82" fmla="*/ 310 w 563"/>
                <a:gd name="T83" fmla="*/ 372 h 461"/>
                <a:gd name="T84" fmla="*/ 296 w 563"/>
                <a:gd name="T85" fmla="*/ 57 h 461"/>
                <a:gd name="T86" fmla="*/ 404 w 563"/>
                <a:gd name="T87" fmla="*/ 78 h 461"/>
                <a:gd name="T88" fmla="*/ 357 w 563"/>
                <a:gd name="T89" fmla="*/ 101 h 461"/>
                <a:gd name="T90" fmla="*/ 249 w 563"/>
                <a:gd name="T91" fmla="*/ 79 h 461"/>
                <a:gd name="T92" fmla="*/ 296 w 563"/>
                <a:gd name="T93" fmla="*/ 57 h 4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563" h="461">
                  <a:moveTo>
                    <a:pt x="310" y="372"/>
                  </a:moveTo>
                  <a:cubicBezTo>
                    <a:pt x="314" y="372"/>
                    <a:pt x="318" y="371"/>
                    <a:pt x="321" y="370"/>
                  </a:cubicBezTo>
                  <a:cubicBezTo>
                    <a:pt x="552" y="248"/>
                    <a:pt x="552" y="248"/>
                    <a:pt x="552" y="248"/>
                  </a:cubicBezTo>
                  <a:cubicBezTo>
                    <a:pt x="560" y="244"/>
                    <a:pt x="563" y="234"/>
                    <a:pt x="559" y="226"/>
                  </a:cubicBezTo>
                  <a:cubicBezTo>
                    <a:pt x="555" y="218"/>
                    <a:pt x="545" y="215"/>
                    <a:pt x="537" y="220"/>
                  </a:cubicBezTo>
                  <a:cubicBezTo>
                    <a:pt x="311" y="339"/>
                    <a:pt x="311" y="339"/>
                    <a:pt x="311" y="339"/>
                  </a:cubicBezTo>
                  <a:cubicBezTo>
                    <a:pt x="59" y="285"/>
                    <a:pt x="59" y="285"/>
                    <a:pt x="59" y="285"/>
                  </a:cubicBezTo>
                  <a:cubicBezTo>
                    <a:pt x="44" y="282"/>
                    <a:pt x="35" y="268"/>
                    <a:pt x="38" y="253"/>
                  </a:cubicBezTo>
                  <a:cubicBezTo>
                    <a:pt x="41" y="238"/>
                    <a:pt x="56" y="228"/>
                    <a:pt x="71" y="232"/>
                  </a:cubicBezTo>
                  <a:cubicBezTo>
                    <a:pt x="71" y="232"/>
                    <a:pt x="313" y="283"/>
                    <a:pt x="313" y="283"/>
                  </a:cubicBezTo>
                  <a:cubicBezTo>
                    <a:pt x="316" y="283"/>
                    <a:pt x="318" y="283"/>
                    <a:pt x="321" y="281"/>
                  </a:cubicBezTo>
                  <a:cubicBezTo>
                    <a:pt x="552" y="159"/>
                    <a:pt x="552" y="159"/>
                    <a:pt x="552" y="159"/>
                  </a:cubicBezTo>
                  <a:cubicBezTo>
                    <a:pt x="560" y="155"/>
                    <a:pt x="563" y="146"/>
                    <a:pt x="559" y="138"/>
                  </a:cubicBezTo>
                  <a:cubicBezTo>
                    <a:pt x="555" y="130"/>
                    <a:pt x="545" y="127"/>
                    <a:pt x="537" y="131"/>
                  </a:cubicBezTo>
                  <a:cubicBezTo>
                    <a:pt x="310" y="251"/>
                    <a:pt x="310" y="251"/>
                    <a:pt x="310" y="251"/>
                  </a:cubicBezTo>
                  <a:cubicBezTo>
                    <a:pt x="59" y="197"/>
                    <a:pt x="59" y="197"/>
                    <a:pt x="59" y="197"/>
                  </a:cubicBezTo>
                  <a:cubicBezTo>
                    <a:pt x="44" y="194"/>
                    <a:pt x="35" y="179"/>
                    <a:pt x="38" y="164"/>
                  </a:cubicBezTo>
                  <a:cubicBezTo>
                    <a:pt x="41" y="149"/>
                    <a:pt x="56" y="140"/>
                    <a:pt x="71" y="143"/>
                  </a:cubicBezTo>
                  <a:cubicBezTo>
                    <a:pt x="71" y="143"/>
                    <a:pt x="297" y="191"/>
                    <a:pt x="298" y="191"/>
                  </a:cubicBezTo>
                  <a:cubicBezTo>
                    <a:pt x="301" y="191"/>
                    <a:pt x="303" y="191"/>
                    <a:pt x="306" y="189"/>
                  </a:cubicBezTo>
                  <a:cubicBezTo>
                    <a:pt x="306" y="189"/>
                    <a:pt x="538" y="69"/>
                    <a:pt x="538" y="69"/>
                  </a:cubicBezTo>
                  <a:cubicBezTo>
                    <a:pt x="554" y="61"/>
                    <a:pt x="553" y="51"/>
                    <a:pt x="535" y="48"/>
                  </a:cubicBezTo>
                  <a:cubicBezTo>
                    <a:pt x="310" y="4"/>
                    <a:pt x="310" y="4"/>
                    <a:pt x="310" y="4"/>
                  </a:cubicBezTo>
                  <a:cubicBezTo>
                    <a:pt x="292" y="0"/>
                    <a:pt x="265" y="4"/>
                    <a:pt x="249" y="12"/>
                  </a:cubicBezTo>
                  <a:cubicBezTo>
                    <a:pt x="41" y="114"/>
                    <a:pt x="41" y="114"/>
                    <a:pt x="41" y="114"/>
                  </a:cubicBezTo>
                  <a:cubicBezTo>
                    <a:pt x="38" y="116"/>
                    <a:pt x="35" y="118"/>
                    <a:pt x="33" y="119"/>
                  </a:cubicBezTo>
                  <a:cubicBezTo>
                    <a:pt x="20" y="128"/>
                    <a:pt x="10" y="141"/>
                    <a:pt x="7" y="157"/>
                  </a:cubicBezTo>
                  <a:cubicBezTo>
                    <a:pt x="2" y="179"/>
                    <a:pt x="10" y="200"/>
                    <a:pt x="25" y="214"/>
                  </a:cubicBezTo>
                  <a:cubicBezTo>
                    <a:pt x="16" y="222"/>
                    <a:pt x="9" y="233"/>
                    <a:pt x="7" y="246"/>
                  </a:cubicBezTo>
                  <a:cubicBezTo>
                    <a:pt x="2" y="268"/>
                    <a:pt x="10" y="289"/>
                    <a:pt x="25" y="303"/>
                  </a:cubicBezTo>
                  <a:cubicBezTo>
                    <a:pt x="16" y="311"/>
                    <a:pt x="9" y="322"/>
                    <a:pt x="7" y="335"/>
                  </a:cubicBezTo>
                  <a:cubicBezTo>
                    <a:pt x="0" y="367"/>
                    <a:pt x="20" y="399"/>
                    <a:pt x="52" y="405"/>
                  </a:cubicBezTo>
                  <a:cubicBezTo>
                    <a:pt x="52" y="405"/>
                    <a:pt x="310" y="461"/>
                    <a:pt x="311" y="460"/>
                  </a:cubicBezTo>
                  <a:cubicBezTo>
                    <a:pt x="314" y="460"/>
                    <a:pt x="318" y="460"/>
                    <a:pt x="321" y="459"/>
                  </a:cubicBezTo>
                  <a:cubicBezTo>
                    <a:pt x="552" y="337"/>
                    <a:pt x="552" y="337"/>
                    <a:pt x="552" y="337"/>
                  </a:cubicBezTo>
                  <a:cubicBezTo>
                    <a:pt x="560" y="332"/>
                    <a:pt x="563" y="323"/>
                    <a:pt x="559" y="315"/>
                  </a:cubicBezTo>
                  <a:cubicBezTo>
                    <a:pt x="555" y="307"/>
                    <a:pt x="545" y="304"/>
                    <a:pt x="537" y="308"/>
                  </a:cubicBezTo>
                  <a:cubicBezTo>
                    <a:pt x="310" y="428"/>
                    <a:pt x="310" y="428"/>
                    <a:pt x="310" y="428"/>
                  </a:cubicBezTo>
                  <a:cubicBezTo>
                    <a:pt x="59" y="374"/>
                    <a:pt x="59" y="374"/>
                    <a:pt x="59" y="374"/>
                  </a:cubicBezTo>
                  <a:cubicBezTo>
                    <a:pt x="44" y="371"/>
                    <a:pt x="35" y="356"/>
                    <a:pt x="38" y="341"/>
                  </a:cubicBezTo>
                  <a:cubicBezTo>
                    <a:pt x="41" y="327"/>
                    <a:pt x="56" y="317"/>
                    <a:pt x="71" y="320"/>
                  </a:cubicBezTo>
                  <a:cubicBezTo>
                    <a:pt x="71" y="320"/>
                    <a:pt x="309" y="372"/>
                    <a:pt x="310" y="372"/>
                  </a:cubicBezTo>
                  <a:close/>
                  <a:moveTo>
                    <a:pt x="296" y="57"/>
                  </a:moveTo>
                  <a:cubicBezTo>
                    <a:pt x="404" y="78"/>
                    <a:pt x="404" y="78"/>
                    <a:pt x="404" y="78"/>
                  </a:cubicBezTo>
                  <a:cubicBezTo>
                    <a:pt x="357" y="101"/>
                    <a:pt x="357" y="101"/>
                    <a:pt x="357" y="101"/>
                  </a:cubicBezTo>
                  <a:cubicBezTo>
                    <a:pt x="249" y="79"/>
                    <a:pt x="249" y="79"/>
                    <a:pt x="249" y="79"/>
                  </a:cubicBezTo>
                  <a:lnTo>
                    <a:pt x="296" y="5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pPr fontAlgn="auto"/>
              <a:endParaRPr lang="zh-CN" altLang="en-US" sz="1350" strike="noStrike" noProof="1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sp>
        <p:nvSpPr>
          <p:cNvPr id="48" name="矩形 47"/>
          <p:cNvSpPr/>
          <p:nvPr/>
        </p:nvSpPr>
        <p:spPr>
          <a:xfrm>
            <a:off x="5297488" y="3467100"/>
            <a:ext cx="138303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教学目标</a:t>
            </a:r>
            <a:endParaRPr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6777038" y="3465513"/>
            <a:ext cx="138303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教学重点</a:t>
            </a:r>
            <a:endParaRPr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6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279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" presetClass="entr" presetSubtype="4" decel="100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decel="100000" fill="hold" grpId="0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48" grpId="0"/>
      <p:bldP spid="5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4098" name="Text Box 20"/>
          <p:cNvSpPr/>
          <p:nvPr/>
        </p:nvSpPr>
        <p:spPr>
          <a:xfrm>
            <a:off x="1969770" y="1319213"/>
            <a:ext cx="2798763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eaLnBrk="0" hangingPunct="0"/>
            <a:r>
              <a:rPr lang="zh-CN" altLang="en-US" sz="2800" dirty="0">
                <a:solidFill>
                  <a:schemeClr val="accent1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一、因式分解</a:t>
            </a:r>
            <a:endParaRPr lang="zh-CN" altLang="en-US" sz="2800" dirty="0">
              <a:solidFill>
                <a:schemeClr val="accent1"/>
              </a:solidFill>
              <a:latin typeface="Times New Roman" panose="02020603050405020304" pitchFamily="18" charset="0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4100" name="文本框 1"/>
          <p:cNvSpPr txBox="1"/>
          <p:nvPr/>
        </p:nvSpPr>
        <p:spPr>
          <a:xfrm>
            <a:off x="1689100" y="1919605"/>
            <a:ext cx="8774113" cy="396938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indent="266700">
              <a:lnSpc>
                <a:spcPct val="150000"/>
              </a:lnSpc>
            </a:pP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</a:rPr>
              <a:t>1.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把一个多项式化成几个整式的</a:t>
            </a:r>
            <a:r>
              <a:rPr lang="zh-CN" altLang="en-US" sz="2800" u="sng" dirty="0">
                <a:latin typeface="黑体" panose="02010609060101010101" charset="-122"/>
                <a:ea typeface="黑体" panose="02010609060101010101" charset="-122"/>
              </a:rPr>
              <a:t>　</a:t>
            </a:r>
            <a:r>
              <a:rPr lang="en-US" altLang="zh-CN" sz="2800" u="sng" dirty="0">
                <a:latin typeface="黑体" panose="02010609060101010101" charset="-122"/>
                <a:ea typeface="黑体" panose="02010609060101010101" charset="-122"/>
              </a:rPr>
              <a:t>____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的形式，叫 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  <a:p>
            <a:pPr indent="266700">
              <a:lnSpc>
                <a:spcPct val="150000"/>
              </a:lnSpc>
            </a:pP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  做多项式的</a:t>
            </a: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</a:rPr>
              <a:t>_________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，也叫将多项式</a:t>
            </a: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</a:rPr>
              <a:t>__________.</a:t>
            </a:r>
            <a:endParaRPr lang="en-US" altLang="zh-CN" sz="2800" dirty="0">
              <a:latin typeface="黑体" panose="02010609060101010101" charset="-122"/>
              <a:ea typeface="黑体" panose="02010609060101010101" charset="-122"/>
            </a:endParaRPr>
          </a:p>
          <a:p>
            <a:pPr indent="266700">
              <a:lnSpc>
                <a:spcPct val="150000"/>
              </a:lnSpc>
            </a:pP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</a:rPr>
              <a:t>2.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因式分解的过程和</a:t>
            </a:r>
            <a:r>
              <a:rPr lang="zh-CN" altLang="en-US" sz="2800" u="sng" dirty="0">
                <a:latin typeface="黑体" panose="02010609060101010101" charset="-122"/>
                <a:ea typeface="黑体" panose="02010609060101010101" charset="-122"/>
              </a:rPr>
              <a:t>　     　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的过程正好</a:t>
            </a: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</a:rPr>
              <a:t>____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．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  <a:p>
            <a:pPr indent="266700">
              <a:lnSpc>
                <a:spcPct val="150000"/>
              </a:lnSpc>
            </a:pP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</a:rPr>
              <a:t>3.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前者是把一个多项式化为几个整式的</a:t>
            </a: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</a:rPr>
              <a:t>_____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，后者 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  <a:p>
            <a:pPr indent="266700">
              <a:lnSpc>
                <a:spcPct val="150000"/>
              </a:lnSpc>
            </a:pP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  是把几个整式的</a:t>
            </a: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</a:rPr>
              <a:t>______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化为一个</a:t>
            </a: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</a:rPr>
              <a:t>_________.</a:t>
            </a:r>
            <a:r>
              <a:rPr lang="zh-CN" altLang="en-US" sz="2800" u="sng" dirty="0">
                <a:latin typeface="黑体" panose="02010609060101010101" charset="-122"/>
                <a:ea typeface="黑体" panose="02010609060101010101" charset="-122"/>
              </a:rPr>
              <a:t>     </a:t>
            </a:r>
            <a:endParaRPr lang="en-US" altLang="zh-CN" sz="2800" u="sng" dirty="0">
              <a:latin typeface="黑体" panose="02010609060101010101" charset="-122"/>
              <a:ea typeface="黑体" panose="02010609060101010101" charset="-122"/>
            </a:endParaRPr>
          </a:p>
          <a:p>
            <a:pPr indent="266700">
              <a:lnSpc>
                <a:spcPct val="150000"/>
              </a:lnSpc>
            </a:pPr>
            <a:endParaRPr lang="zh-CN" altLang="en-US" sz="2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101" name="文本框 2"/>
          <p:cNvSpPr txBox="1"/>
          <p:nvPr/>
        </p:nvSpPr>
        <p:spPr>
          <a:xfrm>
            <a:off x="4184650" y="2691765"/>
            <a:ext cx="16052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因式分解</a:t>
            </a:r>
            <a:endParaRPr lang="zh-CN" altLang="en-US" sz="28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4102" name="文本框 16"/>
          <p:cNvSpPr txBox="1"/>
          <p:nvPr/>
        </p:nvSpPr>
        <p:spPr>
          <a:xfrm>
            <a:off x="7113588" y="2062480"/>
            <a:ext cx="1074737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乘积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 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103" name="文本框 16"/>
          <p:cNvSpPr txBox="1"/>
          <p:nvPr/>
        </p:nvSpPr>
        <p:spPr>
          <a:xfrm>
            <a:off x="8315325" y="2693670"/>
            <a:ext cx="163830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分解因式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 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104" name="Rectangle 28"/>
          <p:cNvSpPr/>
          <p:nvPr/>
        </p:nvSpPr>
        <p:spPr>
          <a:xfrm>
            <a:off x="5238750" y="3332163"/>
            <a:ext cx="16052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整式乘法</a:t>
            </a:r>
            <a:endParaRPr lang="zh-CN" altLang="en-US" sz="28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105" name="文本框 3"/>
          <p:cNvSpPr txBox="1"/>
          <p:nvPr/>
        </p:nvSpPr>
        <p:spPr>
          <a:xfrm>
            <a:off x="8540115" y="3332163"/>
            <a:ext cx="8940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相反</a:t>
            </a:r>
            <a:endParaRPr lang="zh-CN" altLang="en-US" sz="28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4106" name="文本框 16"/>
          <p:cNvSpPr txBox="1"/>
          <p:nvPr/>
        </p:nvSpPr>
        <p:spPr>
          <a:xfrm>
            <a:off x="7497763" y="4587558"/>
            <a:ext cx="139382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多项式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 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107" name="文本框 16"/>
          <p:cNvSpPr txBox="1"/>
          <p:nvPr/>
        </p:nvSpPr>
        <p:spPr>
          <a:xfrm>
            <a:off x="8121650" y="3967480"/>
            <a:ext cx="998538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乘积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 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108" name="文本框 16"/>
          <p:cNvSpPr txBox="1"/>
          <p:nvPr/>
        </p:nvSpPr>
        <p:spPr>
          <a:xfrm>
            <a:off x="4906963" y="4607878"/>
            <a:ext cx="998537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乘积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 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1701800" y="548005"/>
            <a:ext cx="2125345" cy="588010"/>
            <a:chOff x="3590568" y="400194"/>
            <a:chExt cx="5213316" cy="1031890"/>
          </a:xfrm>
        </p:grpSpPr>
        <p:grpSp>
          <p:nvGrpSpPr>
            <p:cNvPr id="6" name="组合 5"/>
            <p:cNvGrpSpPr/>
            <p:nvPr/>
          </p:nvGrpSpPr>
          <p:grpSpPr>
            <a:xfrm>
              <a:off x="3590568" y="400194"/>
              <a:ext cx="5213316" cy="1031890"/>
              <a:chOff x="7038412" y="5298115"/>
              <a:chExt cx="3099874" cy="517828"/>
            </a:xfrm>
          </p:grpSpPr>
          <p:grpSp>
            <p:nvGrpSpPr>
              <p:cNvPr id="7" name="组合 6"/>
              <p:cNvGrpSpPr/>
              <p:nvPr/>
            </p:nvGrpSpPr>
            <p:grpSpPr>
              <a:xfrm>
                <a:off x="7038412" y="5298115"/>
                <a:ext cx="3099874" cy="517828"/>
                <a:chOff x="5718131" y="5650928"/>
                <a:chExt cx="4596458" cy="767829"/>
              </a:xfrm>
            </p:grpSpPr>
            <p:sp>
              <p:nvSpPr>
                <p:cNvPr id="10" name="圆角矩形 9"/>
                <p:cNvSpPr/>
                <p:nvPr/>
              </p:nvSpPr>
              <p:spPr>
                <a:xfrm>
                  <a:off x="5718131" y="5650928"/>
                  <a:ext cx="4596458" cy="767829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F3F3F3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 fontAlgn="auto"/>
                  <a:endParaRPr lang="zh-CN" altLang="en-US" sz="1350" strike="noStrike" noProof="1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2" name="圆角矩形 11"/>
                <p:cNvSpPr/>
                <p:nvPr/>
              </p:nvSpPr>
              <p:spPr>
                <a:xfrm>
                  <a:off x="5829672" y="5747159"/>
                  <a:ext cx="4373372" cy="575365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1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 fontAlgn="auto"/>
                  <a:endParaRPr lang="zh-CN" altLang="en-US" sz="1350" strike="noStrike" noProof="1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13" name="TextBox 19"/>
              <p:cNvSpPr txBox="1"/>
              <p:nvPr/>
            </p:nvSpPr>
            <p:spPr>
              <a:xfrm>
                <a:off x="7752953" y="5433395"/>
                <a:ext cx="278798" cy="2225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pPr fontAlgn="auto"/>
                <a:endParaRPr lang="zh-CN" altLang="en-US" sz="1050" noProof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4" name="矩形 22"/>
            <p:cNvSpPr/>
            <p:nvPr/>
          </p:nvSpPr>
          <p:spPr>
            <a:xfrm>
              <a:off x="4223116" y="462012"/>
              <a:ext cx="4283494" cy="91599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r>
                <a:rPr lang="zh-CN" altLang="en-US" sz="2800" dirty="0">
                  <a:solidFill>
                    <a:schemeClr val="bg1"/>
                  </a:solidFill>
                  <a:latin typeface="造字工房悦黑（非商用）常规体" pitchFamily="2" charset="-122"/>
                  <a:ea typeface="造字工房悦黑（非商用）常规体" pitchFamily="2" charset="-122"/>
                </a:rPr>
                <a:t>要点梳理</a:t>
              </a:r>
              <a:endParaRPr lang="zh-CN" altLang="en-US" sz="2800" dirty="0">
                <a:solidFill>
                  <a:schemeClr val="bg1"/>
                </a:solidFill>
                <a:latin typeface="造字工房悦黑（非商用）常规体" pitchFamily="2" charset="-122"/>
                <a:ea typeface="造字工房悦黑（非商用）常规体" pitchFamily="2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>
                                            <p:txEl>
                                              <p:charRg st="0" end="2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100">
                                            <p:txEl>
                                              <p:charRg st="0" end="2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100">
                                            <p:txEl>
                                              <p:charRg st="0" end="2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>
                                            <p:txEl>
                                              <p:charRg st="27" end="6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100">
                                            <p:txEl>
                                              <p:charRg st="27" end="6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100">
                                            <p:txEl>
                                              <p:charRg st="27" end="6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>
                                            <p:txEl>
                                              <p:charRg st="62" end="9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100">
                                            <p:txEl>
                                              <p:charRg st="62" end="9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100">
                                            <p:txEl>
                                              <p:charRg st="62" end="9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4104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4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4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>
                                            <p:txEl>
                                              <p:charRg st="90" end="1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4100">
                                            <p:txEl>
                                              <p:charRg st="90" end="11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4100">
                                            <p:txEl>
                                              <p:charRg st="90" end="11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>
                                            <p:txEl>
                                              <p:charRg st="118" end="15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4100">
                                            <p:txEl>
                                              <p:charRg st="118" end="15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4100">
                                            <p:txEl>
                                              <p:charRg st="118" end="15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4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4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4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4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4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4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8" grpId="0"/>
      <p:bldP spid="4102" grpId="0"/>
      <p:bldP spid="4103" grpId="0"/>
      <p:bldP spid="4106" grpId="0"/>
      <p:bldP spid="4107" grpId="0"/>
      <p:bldP spid="4108" grpId="0"/>
      <p:bldP spid="4101" grpId="0"/>
      <p:bldP spid="410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5122" name="Text Box 20"/>
          <p:cNvSpPr/>
          <p:nvPr/>
        </p:nvSpPr>
        <p:spPr>
          <a:xfrm>
            <a:off x="2054860" y="233680"/>
            <a:ext cx="2798763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eaLnBrk="0" hangingPunct="0"/>
            <a:r>
              <a:rPr lang="zh-CN" altLang="en-US" sz="2800" dirty="0">
                <a:solidFill>
                  <a:schemeClr val="accent1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二、提公因式法</a:t>
            </a:r>
            <a:endParaRPr lang="zh-CN" altLang="en-US" sz="2800" dirty="0">
              <a:solidFill>
                <a:schemeClr val="accent1"/>
              </a:solidFill>
              <a:latin typeface="Times New Roman" panose="02020603050405020304" pitchFamily="18" charset="0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5123" name="文本框 5"/>
          <p:cNvSpPr txBox="1"/>
          <p:nvPr/>
        </p:nvSpPr>
        <p:spPr>
          <a:xfrm>
            <a:off x="2086293" y="695008"/>
            <a:ext cx="8283575" cy="526224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50000"/>
              </a:lnSpc>
            </a:pP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1. 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一般地，多项式的各项都含有的因式，叫做这个 </a:t>
            </a:r>
            <a:endParaRPr lang="zh-CN" altLang="en-US" sz="2800" dirty="0">
              <a:latin typeface="Times New Roman" panose="02020603050405020304" pitchFamily="18" charset="0"/>
              <a:ea typeface="黑体" panose="02010609060101010101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    多项式各项的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________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，简称多项式的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________.</a:t>
            </a:r>
            <a:endParaRPr lang="en-US" altLang="zh-CN" sz="2800" dirty="0">
              <a:latin typeface="Times New Roman" panose="02020603050405020304" pitchFamily="18" charset="0"/>
              <a:ea typeface="黑体" panose="02010609060101010101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2. 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公因式的确定：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(1)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系数：多项式各项整数系数的</a:t>
            </a:r>
            <a:r>
              <a:rPr lang="zh-CN" altLang="en-US" sz="2800" u="sng" dirty="0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          </a:t>
            </a:r>
            <a:r>
              <a:rPr lang="en-US" altLang="zh-CN" sz="2800" u="sng" dirty="0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___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； 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(2)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字母：多项式各项</a:t>
            </a:r>
            <a:r>
              <a:rPr lang="zh-CN" altLang="en-US" sz="2800" u="sng" dirty="0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　   　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的字母；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(3)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各字母指数：取次数最</a:t>
            </a:r>
            <a:r>
              <a:rPr lang="zh-CN" altLang="en-US" sz="2800" u="sng" dirty="0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　　</a:t>
            </a:r>
            <a:r>
              <a:rPr lang="en-US" altLang="zh-CN" sz="2800" u="sng" dirty="0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__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的．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         </a:t>
            </a:r>
            <a:endParaRPr lang="en-US" altLang="zh-CN" sz="2800" dirty="0">
              <a:latin typeface="黑体" panose="02010609060101010101" charset="-122"/>
              <a:ea typeface="黑体" panose="02010609060101010101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endParaRPr lang="zh-CN" altLang="en-US" sz="28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124" name="文本框 10"/>
          <p:cNvSpPr txBox="1"/>
          <p:nvPr/>
        </p:nvSpPr>
        <p:spPr>
          <a:xfrm>
            <a:off x="4685030" y="1504633"/>
            <a:ext cx="12496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公因式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125" name="文本框 6"/>
          <p:cNvSpPr txBox="1"/>
          <p:nvPr/>
        </p:nvSpPr>
        <p:spPr>
          <a:xfrm>
            <a:off x="8587423" y="1495108"/>
            <a:ext cx="12496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公因式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5126" name="文本框 16"/>
          <p:cNvSpPr txBox="1"/>
          <p:nvPr/>
        </p:nvSpPr>
        <p:spPr>
          <a:xfrm>
            <a:off x="7457758" y="2755583"/>
            <a:ext cx="2166937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最大公约数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 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127" name="文本框 16"/>
          <p:cNvSpPr txBox="1"/>
          <p:nvPr/>
        </p:nvSpPr>
        <p:spPr>
          <a:xfrm>
            <a:off x="5724843" y="3371533"/>
            <a:ext cx="92710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相同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 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128" name="文本框 16"/>
          <p:cNvSpPr txBox="1"/>
          <p:nvPr/>
        </p:nvSpPr>
        <p:spPr>
          <a:xfrm>
            <a:off x="6309043" y="4019550"/>
            <a:ext cx="2166937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最低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 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146" name="文本框 3"/>
          <p:cNvSpPr txBox="1"/>
          <p:nvPr/>
        </p:nvSpPr>
        <p:spPr>
          <a:xfrm>
            <a:off x="2022475" y="4505960"/>
            <a:ext cx="8147050" cy="203009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50000"/>
              </a:lnSpc>
            </a:pP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3.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定义：逆用乘法对加法的</a:t>
            </a: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______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律，可以把  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  </a:t>
            </a: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_______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写在括号外边，作为积的一个</a:t>
            </a: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_____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，这 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  种将多项式分解因式的方法，叫做提公因式法</a:t>
            </a: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.</a:t>
            </a:r>
            <a:endParaRPr lang="zh-CN" altLang="en-US" sz="2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47" name="文本框 16"/>
          <p:cNvSpPr txBox="1"/>
          <p:nvPr/>
        </p:nvSpPr>
        <p:spPr>
          <a:xfrm>
            <a:off x="6421438" y="4665663"/>
            <a:ext cx="97790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分配</a:t>
            </a:r>
            <a:endParaRPr lang="zh-CN" altLang="en-US" sz="28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6148" name="文本框 11"/>
          <p:cNvSpPr txBox="1"/>
          <p:nvPr/>
        </p:nvSpPr>
        <p:spPr>
          <a:xfrm>
            <a:off x="2490788" y="5304473"/>
            <a:ext cx="12496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公因式</a:t>
            </a:r>
            <a:endParaRPr lang="zh-CN" altLang="en-US" sz="28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6149" name="文本框 12"/>
          <p:cNvSpPr txBox="1"/>
          <p:nvPr/>
        </p:nvSpPr>
        <p:spPr>
          <a:xfrm>
            <a:off x="8336915" y="5304473"/>
            <a:ext cx="8940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因式</a:t>
            </a:r>
            <a:endParaRPr lang="zh-CN" altLang="en-US" sz="28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charRg st="0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123">
                                            <p:txEl>
                                              <p:charRg st="0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123">
                                            <p:txEl>
                                              <p:charRg st="0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charRg st="26" end="6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123">
                                            <p:txEl>
                                              <p:charRg st="26" end="6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123">
                                            <p:txEl>
                                              <p:charRg st="26" end="6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charRg st="61" end="7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5123">
                                            <p:txEl>
                                              <p:charRg st="61" end="7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5123">
                                            <p:txEl>
                                              <p:charRg st="61" end="7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charRg st="72" end="10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123">
                                            <p:txEl>
                                              <p:charRg st="72" end="10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5123">
                                            <p:txEl>
                                              <p:charRg st="72" end="10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charRg st="104" end="12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5123">
                                            <p:txEl>
                                              <p:charRg st="104" end="12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5123">
                                            <p:txEl>
                                              <p:charRg st="104" end="12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charRg st="125" end="14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5123">
                                            <p:txEl>
                                              <p:charRg st="125" end="14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5123">
                                            <p:txEl>
                                              <p:charRg st="125" end="14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5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5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>
                                            <p:txEl>
                                              <p:charRg st="0" end="2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6146">
                                            <p:txEl>
                                              <p:charRg st="0" end="2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6146">
                                            <p:txEl>
                                              <p:charRg st="0" end="2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>
                                            <p:txEl>
                                              <p:charRg st="27" end="5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6146">
                                            <p:txEl>
                                              <p:charRg st="27" end="5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6146">
                                            <p:txEl>
                                              <p:charRg st="27" end="5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>
                                            <p:txEl>
                                              <p:charRg st="58" end="8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6146">
                                            <p:txEl>
                                              <p:charRg st="58" end="8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6146">
                                            <p:txEl>
                                              <p:charRg st="58" end="8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2" grpId="0"/>
      <p:bldP spid="5124" grpId="0"/>
      <p:bldP spid="5126" grpId="0"/>
      <p:bldP spid="5127" grpId="0"/>
      <p:bldP spid="5128" grpId="0"/>
      <p:bldP spid="5125" grpId="0"/>
      <p:bldP spid="6147" grpId="0"/>
      <p:bldP spid="6148" grpId="0"/>
      <p:bldP spid="614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7170" name="矩形 73729"/>
          <p:cNvSpPr/>
          <p:nvPr/>
        </p:nvSpPr>
        <p:spPr>
          <a:xfrm>
            <a:off x="2063750" y="477838"/>
            <a:ext cx="8066088" cy="6508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eaLnBrk="0" hangingPunct="0">
              <a:lnSpc>
                <a:spcPct val="130000"/>
              </a:lnSpc>
            </a:pPr>
            <a:r>
              <a:rPr lang="zh-CN" altLang="en-US" sz="2800" dirty="0">
                <a:solidFill>
                  <a:schemeClr val="accent1"/>
                </a:solidFill>
                <a:latin typeface="Times New Roman" panose="02020603050405020304" pitchFamily="18" charset="0"/>
                <a:ea typeface="黑体" panose="02010609060101010101" charset="-122"/>
              </a:rPr>
              <a:t>三、公式法 </a:t>
            </a:r>
            <a:r>
              <a:rPr lang="en-US" altLang="zh-CN" sz="2800" b="1" dirty="0">
                <a:solidFill>
                  <a:schemeClr val="accent1"/>
                </a:solidFill>
                <a:latin typeface="Times New Roman" panose="02020603050405020304" pitchFamily="18" charset="0"/>
                <a:ea typeface="黑体" panose="02010609060101010101" charset="-122"/>
              </a:rPr>
              <a:t>——</a:t>
            </a:r>
            <a:r>
              <a:rPr lang="zh-CN" altLang="en-US" sz="2800" dirty="0">
                <a:solidFill>
                  <a:schemeClr val="accent1"/>
                </a:solidFill>
                <a:latin typeface="Times New Roman" panose="02020603050405020304" pitchFamily="18" charset="0"/>
                <a:ea typeface="黑体" panose="02010609060101010101" charset="-122"/>
              </a:rPr>
              <a:t> 平方差公式</a:t>
            </a:r>
            <a:endParaRPr lang="zh-CN" altLang="en-US" sz="2800" dirty="0">
              <a:solidFill>
                <a:schemeClr val="accent1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7171" name="文本框 2"/>
          <p:cNvSpPr txBox="1"/>
          <p:nvPr/>
        </p:nvSpPr>
        <p:spPr>
          <a:xfrm>
            <a:off x="1806575" y="1214438"/>
            <a:ext cx="8601075" cy="526224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indent="266700">
              <a:lnSpc>
                <a:spcPct val="150000"/>
              </a:lnSpc>
            </a:pP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1.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因式分解中的平方差公式</a:t>
            </a:r>
            <a:endParaRPr lang="zh-CN" altLang="en-US" sz="2800" dirty="0">
              <a:latin typeface="Times New Roman" panose="02020603050405020304" pitchFamily="18" charset="0"/>
              <a:ea typeface="黑体" panose="02010609060101010101" charset="-122"/>
            </a:endParaRPr>
          </a:p>
          <a:p>
            <a:pPr indent="266700">
              <a:lnSpc>
                <a:spcPct val="150000"/>
              </a:lnSpc>
            </a:pP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  </a:t>
            </a:r>
            <a:r>
              <a:rPr lang="zh-CN" altLang="en-US" sz="2800" i="1" dirty="0">
                <a:solidFill>
                  <a:schemeClr val="tx2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a</a:t>
            </a:r>
            <a:r>
              <a:rPr lang="zh-CN" altLang="en-US" sz="2800" baseline="30000" dirty="0">
                <a:solidFill>
                  <a:schemeClr val="tx2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2</a:t>
            </a:r>
            <a:r>
              <a:rPr lang="zh-CN" altLang="en-US" sz="2800" dirty="0">
                <a:solidFill>
                  <a:schemeClr val="tx2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－</a:t>
            </a:r>
            <a:r>
              <a:rPr lang="zh-CN" altLang="en-US" sz="2800" i="1" dirty="0">
                <a:solidFill>
                  <a:schemeClr val="tx2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b</a:t>
            </a:r>
            <a:r>
              <a:rPr lang="zh-CN" altLang="en-US" sz="2800" baseline="30000" dirty="0">
                <a:solidFill>
                  <a:schemeClr val="tx2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2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＝</a:t>
            </a:r>
            <a:r>
              <a:rPr lang="zh-CN" altLang="en-US" sz="2800" u="sng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　           　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.</a:t>
            </a:r>
            <a:endParaRPr lang="zh-CN" altLang="en-US" sz="2800" dirty="0">
              <a:latin typeface="Times New Roman" panose="02020603050405020304" pitchFamily="18" charset="0"/>
              <a:ea typeface="黑体" panose="02010609060101010101" charset="-122"/>
              <a:sym typeface="宋体" panose="02010600030101010101" pitchFamily="2" charset="-122"/>
            </a:endParaRPr>
          </a:p>
          <a:p>
            <a:pPr indent="266700">
              <a:lnSpc>
                <a:spcPct val="150000"/>
              </a:lnSpc>
            </a:pP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2.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多项式的特征：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(1)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可化为个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____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整式；</a:t>
            </a:r>
            <a:endParaRPr lang="zh-CN" altLang="en-US" sz="2800" dirty="0">
              <a:latin typeface="Times New Roman" panose="02020603050405020304" pitchFamily="18" charset="0"/>
              <a:ea typeface="黑体" panose="02010609060101010101" charset="-122"/>
            </a:endParaRPr>
          </a:p>
          <a:p>
            <a:pPr indent="266700">
              <a:lnSpc>
                <a:spcPct val="150000"/>
              </a:lnSpc>
            </a:pP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                               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(2)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两项负号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______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；</a:t>
            </a:r>
            <a:endParaRPr lang="zh-CN" altLang="en-US" sz="2800" dirty="0">
              <a:latin typeface="Times New Roman" panose="02020603050405020304" pitchFamily="18" charset="0"/>
              <a:ea typeface="黑体" panose="02010609060101010101" charset="-122"/>
            </a:endParaRPr>
          </a:p>
          <a:p>
            <a:pPr indent="266700">
              <a:lnSpc>
                <a:spcPct val="150000"/>
              </a:lnSpc>
            </a:pP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                               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(3)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每一项都是整式的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______.</a:t>
            </a:r>
            <a:endParaRPr lang="en-US" altLang="zh-CN" sz="2800" dirty="0">
              <a:latin typeface="Times New Roman" panose="02020603050405020304" pitchFamily="18" charset="0"/>
              <a:ea typeface="黑体" panose="02010609060101010101" charset="-122"/>
            </a:endParaRPr>
          </a:p>
          <a:p>
            <a:pPr indent="266700">
              <a:lnSpc>
                <a:spcPct val="150000"/>
              </a:lnSpc>
            </a:pP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3.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注意事项：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(1)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有公因式时，先提出公因式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;</a:t>
            </a:r>
            <a:endParaRPr lang="en-US" altLang="zh-CN" sz="2800" dirty="0">
              <a:latin typeface="Times New Roman" panose="02020603050405020304" pitchFamily="18" charset="0"/>
              <a:ea typeface="黑体" panose="02010609060101010101" charset="-122"/>
            </a:endParaRPr>
          </a:p>
          <a:p>
            <a:pPr indent="266700">
              <a:lnSpc>
                <a:spcPct val="150000"/>
              </a:lnSpc>
            </a:pP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                       (2)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进行到每一个多项式都不能再</a:t>
            </a:r>
            <a:endParaRPr lang="zh-CN" altLang="en-US" sz="2800" dirty="0">
              <a:latin typeface="Times New Roman" panose="02020603050405020304" pitchFamily="18" charset="0"/>
              <a:ea typeface="黑体" panose="02010609060101010101" charset="-122"/>
              <a:sym typeface="宋体" panose="02010600030101010101" pitchFamily="2" charset="-122"/>
            </a:endParaRPr>
          </a:p>
          <a:p>
            <a:pPr indent="266700">
              <a:lnSpc>
                <a:spcPct val="150000"/>
              </a:lnSpc>
            </a:pP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                           分解为止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.</a:t>
            </a:r>
            <a:r>
              <a:rPr lang="zh-CN" altLang="en-US" sz="2800" u="sng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 </a:t>
            </a:r>
            <a:endParaRPr lang="en-US" altLang="zh-CN" sz="2800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7172" name="Rectangle 17"/>
          <p:cNvSpPr/>
          <p:nvPr/>
        </p:nvSpPr>
        <p:spPr>
          <a:xfrm>
            <a:off x="3636963" y="1949450"/>
            <a:ext cx="18084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(</a:t>
            </a:r>
            <a:r>
              <a:rPr lang="en-US" altLang="zh-CN" sz="24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a</a:t>
            </a: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＋</a:t>
            </a:r>
            <a:r>
              <a:rPr lang="en-US" altLang="zh-CN" sz="24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b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)(</a:t>
            </a:r>
            <a:r>
              <a:rPr lang="en-US" altLang="zh-CN" sz="24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a</a:t>
            </a: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－</a:t>
            </a:r>
            <a:r>
              <a:rPr lang="en-US" altLang="zh-CN" sz="24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b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)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7173" name="文本框 3"/>
          <p:cNvSpPr txBox="1"/>
          <p:nvPr/>
        </p:nvSpPr>
        <p:spPr>
          <a:xfrm>
            <a:off x="6872288" y="2587625"/>
            <a:ext cx="538162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两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7174" name="文本框 4"/>
          <p:cNvSpPr txBox="1"/>
          <p:nvPr/>
        </p:nvSpPr>
        <p:spPr>
          <a:xfrm>
            <a:off x="6872288" y="3241675"/>
            <a:ext cx="8940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相反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7175" name="文本框 5"/>
          <p:cNvSpPr txBox="1"/>
          <p:nvPr/>
        </p:nvSpPr>
        <p:spPr>
          <a:xfrm>
            <a:off x="8274050" y="3863975"/>
            <a:ext cx="8940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平方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171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171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charRg st="14" end="3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171">
                                            <p:txEl>
                                              <p:charRg st="14" end="3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171">
                                            <p:txEl>
                                              <p:charRg st="14" end="3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7172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charRg st="37" end="6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171">
                                            <p:txEl>
                                              <p:charRg st="37" end="6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171">
                                            <p:txEl>
                                              <p:charRg st="37" end="6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charRg st="61" end="10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7171">
                                            <p:txEl>
                                              <p:charRg st="61" end="10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7171">
                                            <p:txEl>
                                              <p:charRg st="61" end="10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charRg st="107" end="15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7171">
                                            <p:txEl>
                                              <p:charRg st="107" end="15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7171">
                                            <p:txEl>
                                              <p:charRg st="107" end="15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71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71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charRg st="157" end="18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7171">
                                            <p:txEl>
                                              <p:charRg st="157" end="18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7171">
                                            <p:txEl>
                                              <p:charRg st="157" end="18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charRg st="181" end="22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7171">
                                            <p:txEl>
                                              <p:charRg st="181" end="22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7171">
                                            <p:txEl>
                                              <p:charRg st="181" end="22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charRg st="221" end="25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7171">
                                            <p:txEl>
                                              <p:charRg st="221" end="25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7171">
                                            <p:txEl>
                                              <p:charRg st="221" end="25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0" grpId="0"/>
      <p:bldP spid="7173" grpId="0"/>
      <p:bldP spid="7174" grpId="0"/>
      <p:bldP spid="717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8194" name="矩形 73729"/>
          <p:cNvSpPr/>
          <p:nvPr/>
        </p:nvSpPr>
        <p:spPr>
          <a:xfrm>
            <a:off x="1962150" y="406400"/>
            <a:ext cx="8066088" cy="6508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eaLnBrk="0" hangingPunct="0">
              <a:lnSpc>
                <a:spcPct val="130000"/>
              </a:lnSpc>
            </a:pPr>
            <a:r>
              <a:rPr lang="zh-CN" altLang="en-US" sz="2800" dirty="0">
                <a:solidFill>
                  <a:schemeClr val="accent1"/>
                </a:solidFill>
                <a:latin typeface="Times New Roman" panose="02020603050405020304" pitchFamily="18" charset="0"/>
                <a:ea typeface="黑体" panose="02010609060101010101" charset="-122"/>
              </a:rPr>
              <a:t>四、公式法 </a:t>
            </a:r>
            <a:r>
              <a:rPr lang="en-US" altLang="zh-CN" sz="2800" b="1" dirty="0">
                <a:solidFill>
                  <a:schemeClr val="accent1"/>
                </a:solidFill>
                <a:latin typeface="Times New Roman" panose="02020603050405020304" pitchFamily="18" charset="0"/>
                <a:ea typeface="黑体" panose="02010609060101010101" charset="-122"/>
              </a:rPr>
              <a:t>——</a:t>
            </a:r>
            <a:r>
              <a:rPr lang="zh-CN" altLang="en-US" sz="2800" dirty="0">
                <a:solidFill>
                  <a:schemeClr val="accent1"/>
                </a:solidFill>
                <a:latin typeface="Times New Roman" panose="02020603050405020304" pitchFamily="18" charset="0"/>
                <a:ea typeface="黑体" panose="02010609060101010101" charset="-122"/>
              </a:rPr>
              <a:t> 完全平方公式</a:t>
            </a:r>
            <a:endParaRPr lang="zh-CN" altLang="en-US" sz="2800" dirty="0">
              <a:solidFill>
                <a:schemeClr val="accent1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8195" name="文本框 3"/>
          <p:cNvSpPr txBox="1"/>
          <p:nvPr/>
        </p:nvSpPr>
        <p:spPr>
          <a:xfrm>
            <a:off x="1951038" y="1008063"/>
            <a:ext cx="8178800" cy="56927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50000"/>
              </a:lnSpc>
            </a:pP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1.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完全平方公式：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a</a:t>
            </a:r>
            <a:r>
              <a:rPr lang="en-US" altLang="zh-CN" sz="2800" baseline="30000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2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+2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ab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+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b</a:t>
            </a:r>
            <a:r>
              <a:rPr lang="en-US" altLang="zh-CN" sz="2800" baseline="30000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2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=(          )</a:t>
            </a:r>
            <a:r>
              <a:rPr lang="en-US" altLang="zh-CN" sz="2800" baseline="30000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2</a:t>
            </a:r>
            <a:endParaRPr lang="en-US" altLang="zh-CN" sz="2800" baseline="30000" dirty="0">
              <a:latin typeface="Times New Roman" panose="02020603050405020304" pitchFamily="18" charset="0"/>
              <a:ea typeface="黑体" panose="02010609060101010101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                               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a</a:t>
            </a:r>
            <a:r>
              <a:rPr lang="en-US" altLang="zh-CN" sz="2800" baseline="30000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2 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-2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ab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+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b</a:t>
            </a:r>
            <a:r>
              <a:rPr lang="en-US" altLang="zh-CN" sz="2800" baseline="30000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2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=(          )</a:t>
            </a:r>
            <a:r>
              <a:rPr lang="en-US" altLang="zh-CN" sz="2800" baseline="30000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2</a:t>
            </a:r>
            <a:endParaRPr lang="en-US" altLang="zh-CN" sz="2800" baseline="30000" dirty="0">
              <a:latin typeface="Times New Roman" panose="02020603050405020304" pitchFamily="18" charset="0"/>
              <a:ea typeface="黑体" panose="02010609060101010101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2.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多项式的特征：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(1)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三项式；</a:t>
            </a:r>
            <a:endParaRPr lang="zh-CN" altLang="en-US" sz="2800" dirty="0">
              <a:latin typeface="Times New Roman" panose="02020603050405020304" pitchFamily="18" charset="0"/>
              <a:ea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                               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(2)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有两项符号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_____,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能写成两个 </a:t>
            </a:r>
            <a:endParaRPr lang="zh-CN" altLang="en-US" sz="2800" dirty="0">
              <a:latin typeface="Times New Roman" panose="02020603050405020304" pitchFamily="18" charset="0"/>
              <a:ea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                                    整式的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_________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的形式；</a:t>
            </a:r>
            <a:endParaRPr lang="zh-CN" altLang="en-US" sz="2800" dirty="0">
              <a:latin typeface="Times New Roman" panose="02020603050405020304" pitchFamily="18" charset="0"/>
              <a:ea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                              (3)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另一项是这两整式的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______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的</a:t>
            </a:r>
            <a:endParaRPr lang="zh-CN" altLang="en-US" sz="2800" dirty="0">
              <a:latin typeface="Times New Roman" panose="02020603050405020304" pitchFamily="18" charset="0"/>
              <a:ea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                                   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_____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倍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.</a:t>
            </a:r>
            <a:endParaRPr lang="en-US" altLang="zh-CN" sz="2800" dirty="0">
              <a:latin typeface="Times New Roman" panose="02020603050405020304" pitchFamily="18" charset="0"/>
              <a:ea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3.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注意事项：有公因式时，应先提出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_______.</a:t>
            </a:r>
            <a:endParaRPr lang="en-US" altLang="zh-CN" sz="2800" dirty="0">
              <a:latin typeface="Times New Roman" panose="02020603050405020304" pitchFamily="18" charset="0"/>
              <a:ea typeface="黑体" panose="02010609060101010101" charset="-122"/>
            </a:endParaRPr>
          </a:p>
          <a:p>
            <a:r>
              <a:rPr lang="en-US" altLang="zh-CN" sz="2800" dirty="0">
                <a:latin typeface="Arial" panose="020B0604020202020204" pitchFamily="34" charset="0"/>
                <a:ea typeface="宋体" panose="02010600030101010101" pitchFamily="2" charset="-122"/>
              </a:rPr>
              <a:t>                </a:t>
            </a:r>
            <a:endParaRPr lang="en-US" altLang="zh-CN" sz="2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196" name="文本框 4"/>
          <p:cNvSpPr txBox="1"/>
          <p:nvPr/>
        </p:nvSpPr>
        <p:spPr>
          <a:xfrm>
            <a:off x="6678613" y="1162050"/>
            <a:ext cx="73914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a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+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b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197" name="文本框 10"/>
          <p:cNvSpPr txBox="1"/>
          <p:nvPr/>
        </p:nvSpPr>
        <p:spPr>
          <a:xfrm>
            <a:off x="6719888" y="1835150"/>
            <a:ext cx="65659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a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-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b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198" name="文本框 16"/>
          <p:cNvSpPr txBox="1"/>
          <p:nvPr/>
        </p:nvSpPr>
        <p:spPr>
          <a:xfrm>
            <a:off x="6995478" y="3094673"/>
            <a:ext cx="99695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相同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 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199" name="文本框 16"/>
          <p:cNvSpPr txBox="1"/>
          <p:nvPr/>
        </p:nvSpPr>
        <p:spPr>
          <a:xfrm>
            <a:off x="6451600" y="3730308"/>
            <a:ext cx="1258888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平方和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 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200" name="文本框 16"/>
          <p:cNvSpPr txBox="1"/>
          <p:nvPr/>
        </p:nvSpPr>
        <p:spPr>
          <a:xfrm>
            <a:off x="8374380" y="4362450"/>
            <a:ext cx="125730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乘积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 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201" name="文本框 16"/>
          <p:cNvSpPr txBox="1"/>
          <p:nvPr/>
        </p:nvSpPr>
        <p:spPr>
          <a:xfrm>
            <a:off x="5183505" y="5040630"/>
            <a:ext cx="94551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±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2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 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202" name="文本框 16"/>
          <p:cNvSpPr txBox="1"/>
          <p:nvPr/>
        </p:nvSpPr>
        <p:spPr>
          <a:xfrm>
            <a:off x="7629208" y="5630863"/>
            <a:ext cx="2168525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公因式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 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charRg st="0" end="3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195">
                                            <p:txEl>
                                              <p:charRg st="0" end="3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195">
                                            <p:txEl>
                                              <p:charRg st="0" end="3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charRg st="33" end="8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195">
                                            <p:txEl>
                                              <p:charRg st="33" end="8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195">
                                            <p:txEl>
                                              <p:charRg st="33" end="8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charRg st="89" end="10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8195">
                                            <p:txEl>
                                              <p:charRg st="89" end="10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8195">
                                            <p:txEl>
                                              <p:charRg st="89" end="10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charRg st="106" end="15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8195">
                                            <p:txEl>
                                              <p:charRg st="106" end="15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8195">
                                            <p:txEl>
                                              <p:charRg st="106" end="15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charRg st="158" end="2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8195">
                                            <p:txEl>
                                              <p:charRg st="158" end="2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8195">
                                            <p:txEl>
                                              <p:charRg st="158" end="2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81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81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charRg st="211" end="26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8195">
                                            <p:txEl>
                                              <p:charRg st="211" end="26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8195">
                                            <p:txEl>
                                              <p:charRg st="211" end="26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charRg st="261" end="30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8195">
                                            <p:txEl>
                                              <p:charRg st="261" end="30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8195">
                                            <p:txEl>
                                              <p:charRg st="261" end="30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82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82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82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82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charRg st="304" end="33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8195">
                                            <p:txEl>
                                              <p:charRg st="304" end="33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8195">
                                            <p:txEl>
                                              <p:charRg st="304" end="33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82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82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4" grpId="0"/>
      <p:bldP spid="8196" grpId="0"/>
      <p:bldP spid="8197" grpId="0"/>
      <p:bldP spid="8198" grpId="0"/>
      <p:bldP spid="8199" grpId="0"/>
      <p:bldP spid="8200" grpId="0"/>
      <p:bldP spid="8201" grpId="0"/>
      <p:bldP spid="820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>
            <a:grpSpLocks noChangeAspect="1"/>
          </p:cNvGrpSpPr>
          <p:nvPr/>
        </p:nvGrpSpPr>
        <p:grpSpPr>
          <a:xfrm>
            <a:off x="3702497" y="2601941"/>
            <a:ext cx="1404000" cy="1404000"/>
            <a:chOff x="3843955" y="2446144"/>
            <a:chExt cx="1556194" cy="1556194"/>
          </a:xfrm>
        </p:grpSpPr>
        <p:grpSp>
          <p:nvGrpSpPr>
            <p:cNvPr id="14" name="组合 13"/>
            <p:cNvGrpSpPr/>
            <p:nvPr/>
          </p:nvGrpSpPr>
          <p:grpSpPr>
            <a:xfrm>
              <a:off x="3843955" y="2446144"/>
              <a:ext cx="1556194" cy="1556194"/>
              <a:chOff x="3154508" y="1821271"/>
              <a:chExt cx="2785107" cy="2785102"/>
            </a:xfrm>
          </p:grpSpPr>
          <p:sp>
            <p:nvSpPr>
              <p:cNvPr id="28" name="Freeform 5"/>
              <p:cNvSpPr/>
              <p:nvPr/>
            </p:nvSpPr>
            <p:spPr bwMode="auto">
              <a:xfrm rot="10800000">
                <a:off x="3154508" y="1821271"/>
                <a:ext cx="2785107" cy="27851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auto"/>
                <a:endParaRPr lang="zh-CN" altLang="en-US" sz="1050" strike="noStrike" noProof="1">
                  <a:solidFill>
                    <a:prstClr val="black"/>
                  </a:solidFill>
                </a:endParaRPr>
              </a:p>
            </p:txBody>
          </p:sp>
          <p:sp>
            <p:nvSpPr>
              <p:cNvPr id="29" name="Freeform 5"/>
              <p:cNvSpPr/>
              <p:nvPr/>
            </p:nvSpPr>
            <p:spPr bwMode="auto">
              <a:xfrm rot="10800000">
                <a:off x="3447677" y="2114440"/>
                <a:ext cx="2198769" cy="2198765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2"/>
                  </a:gs>
                  <a:gs pos="100000">
                    <a:schemeClr val="accent2">
                      <a:lumMod val="75000"/>
                    </a:schemeClr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0">
                      <a:schemeClr val="accent2">
                        <a:lumMod val="75000"/>
                      </a:schemeClr>
                    </a:gs>
                    <a:gs pos="100000">
                      <a:schemeClr val="accent2"/>
                    </a:gs>
                  </a:gsLst>
                  <a:lin ang="2700000" scaled="1"/>
                  <a:tileRect/>
                </a:gradFill>
              </a:ln>
              <a:effectLst>
                <a:outerShdw blurRad="2540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auto"/>
                <a:endParaRPr lang="zh-CN" altLang="en-US" sz="1050" strike="noStrike" noProof="1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6" name="组合 15"/>
            <p:cNvGrpSpPr>
              <a:grpSpLocks noChangeAspect="1"/>
            </p:cNvGrpSpPr>
            <p:nvPr/>
          </p:nvGrpSpPr>
          <p:grpSpPr>
            <a:xfrm>
              <a:off x="4305202" y="2997957"/>
              <a:ext cx="675251" cy="459226"/>
              <a:chOff x="3897313" y="2016126"/>
              <a:chExt cx="749300" cy="509588"/>
            </a:xfrm>
            <a:solidFill>
              <a:schemeClr val="bg1"/>
            </a:solidFill>
          </p:grpSpPr>
          <p:sp>
            <p:nvSpPr>
              <p:cNvPr id="17" name="Freeform 8"/>
              <p:cNvSpPr>
                <a:spLocks noEditPoints="1"/>
              </p:cNvSpPr>
              <p:nvPr/>
            </p:nvSpPr>
            <p:spPr bwMode="auto">
              <a:xfrm>
                <a:off x="3897313" y="2016126"/>
                <a:ext cx="749300" cy="509588"/>
              </a:xfrm>
              <a:custGeom>
                <a:avLst/>
                <a:gdLst>
                  <a:gd name="T0" fmla="*/ 627 w 631"/>
                  <a:gd name="T1" fmla="*/ 44 h 429"/>
                  <a:gd name="T2" fmla="*/ 469 w 631"/>
                  <a:gd name="T3" fmla="*/ 0 h 429"/>
                  <a:gd name="T4" fmla="*/ 315 w 631"/>
                  <a:gd name="T5" fmla="*/ 41 h 429"/>
                  <a:gd name="T6" fmla="*/ 168 w 631"/>
                  <a:gd name="T7" fmla="*/ 0 h 429"/>
                  <a:gd name="T8" fmla="*/ 3 w 631"/>
                  <a:gd name="T9" fmla="*/ 44 h 429"/>
                  <a:gd name="T10" fmla="*/ 0 w 631"/>
                  <a:gd name="T11" fmla="*/ 52 h 429"/>
                  <a:gd name="T12" fmla="*/ 0 w 631"/>
                  <a:gd name="T13" fmla="*/ 412 h 429"/>
                  <a:gd name="T14" fmla="*/ 23 w 631"/>
                  <a:gd name="T15" fmla="*/ 429 h 429"/>
                  <a:gd name="T16" fmla="*/ 313 w 631"/>
                  <a:gd name="T17" fmla="*/ 429 h 429"/>
                  <a:gd name="T18" fmla="*/ 608 w 631"/>
                  <a:gd name="T19" fmla="*/ 429 h 429"/>
                  <a:gd name="T20" fmla="*/ 631 w 631"/>
                  <a:gd name="T21" fmla="*/ 413 h 429"/>
                  <a:gd name="T22" fmla="*/ 631 w 631"/>
                  <a:gd name="T23" fmla="*/ 52 h 429"/>
                  <a:gd name="T24" fmla="*/ 627 w 631"/>
                  <a:gd name="T25" fmla="*/ 44 h 429"/>
                  <a:gd name="T26" fmla="*/ 304 w 631"/>
                  <a:gd name="T27" fmla="*/ 60 h 429"/>
                  <a:gd name="T28" fmla="*/ 304 w 631"/>
                  <a:gd name="T29" fmla="*/ 393 h 429"/>
                  <a:gd name="T30" fmla="*/ 167 w 631"/>
                  <a:gd name="T31" fmla="*/ 355 h 429"/>
                  <a:gd name="T32" fmla="*/ 40 w 631"/>
                  <a:gd name="T33" fmla="*/ 380 h 429"/>
                  <a:gd name="T34" fmla="*/ 40 w 631"/>
                  <a:gd name="T35" fmla="*/ 46 h 429"/>
                  <a:gd name="T36" fmla="*/ 169 w 631"/>
                  <a:gd name="T37" fmla="*/ 21 h 429"/>
                  <a:gd name="T38" fmla="*/ 304 w 631"/>
                  <a:gd name="T39" fmla="*/ 60 h 429"/>
                  <a:gd name="T40" fmla="*/ 590 w 631"/>
                  <a:gd name="T41" fmla="*/ 45 h 429"/>
                  <a:gd name="T42" fmla="*/ 590 w 631"/>
                  <a:gd name="T43" fmla="*/ 381 h 429"/>
                  <a:gd name="T44" fmla="*/ 462 w 631"/>
                  <a:gd name="T45" fmla="*/ 359 h 429"/>
                  <a:gd name="T46" fmla="*/ 323 w 631"/>
                  <a:gd name="T47" fmla="*/ 394 h 429"/>
                  <a:gd name="T48" fmla="*/ 323 w 631"/>
                  <a:gd name="T49" fmla="*/ 61 h 429"/>
                  <a:gd name="T50" fmla="*/ 469 w 631"/>
                  <a:gd name="T51" fmla="*/ 21 h 429"/>
                  <a:gd name="T52" fmla="*/ 590 w 631"/>
                  <a:gd name="T53" fmla="*/ 45 h 4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631" h="429">
                    <a:moveTo>
                      <a:pt x="627" y="44"/>
                    </a:moveTo>
                    <a:cubicBezTo>
                      <a:pt x="593" y="16"/>
                      <a:pt x="534" y="0"/>
                      <a:pt x="469" y="0"/>
                    </a:cubicBezTo>
                    <a:cubicBezTo>
                      <a:pt x="407" y="0"/>
                      <a:pt x="350" y="15"/>
                      <a:pt x="315" y="41"/>
                    </a:cubicBezTo>
                    <a:cubicBezTo>
                      <a:pt x="288" y="15"/>
                      <a:pt x="234" y="0"/>
                      <a:pt x="168" y="0"/>
                    </a:cubicBezTo>
                    <a:cubicBezTo>
                      <a:pt x="100" y="0"/>
                      <a:pt x="37" y="17"/>
                      <a:pt x="3" y="44"/>
                    </a:cubicBezTo>
                    <a:cubicBezTo>
                      <a:pt x="1" y="46"/>
                      <a:pt x="0" y="49"/>
                      <a:pt x="0" y="52"/>
                    </a:cubicBezTo>
                    <a:cubicBezTo>
                      <a:pt x="0" y="412"/>
                      <a:pt x="0" y="412"/>
                      <a:pt x="0" y="412"/>
                    </a:cubicBezTo>
                    <a:cubicBezTo>
                      <a:pt x="0" y="419"/>
                      <a:pt x="9" y="429"/>
                      <a:pt x="23" y="429"/>
                    </a:cubicBezTo>
                    <a:cubicBezTo>
                      <a:pt x="313" y="429"/>
                      <a:pt x="313" y="429"/>
                      <a:pt x="313" y="429"/>
                    </a:cubicBezTo>
                    <a:cubicBezTo>
                      <a:pt x="314" y="429"/>
                      <a:pt x="608" y="429"/>
                      <a:pt x="608" y="429"/>
                    </a:cubicBezTo>
                    <a:cubicBezTo>
                      <a:pt x="618" y="429"/>
                      <a:pt x="631" y="424"/>
                      <a:pt x="631" y="413"/>
                    </a:cubicBezTo>
                    <a:cubicBezTo>
                      <a:pt x="631" y="52"/>
                      <a:pt x="631" y="52"/>
                      <a:pt x="631" y="52"/>
                    </a:cubicBezTo>
                    <a:cubicBezTo>
                      <a:pt x="631" y="49"/>
                      <a:pt x="630" y="46"/>
                      <a:pt x="627" y="44"/>
                    </a:cubicBezTo>
                    <a:close/>
                    <a:moveTo>
                      <a:pt x="304" y="60"/>
                    </a:moveTo>
                    <a:cubicBezTo>
                      <a:pt x="304" y="66"/>
                      <a:pt x="304" y="393"/>
                      <a:pt x="304" y="393"/>
                    </a:cubicBezTo>
                    <a:cubicBezTo>
                      <a:pt x="275" y="369"/>
                      <a:pt x="227" y="355"/>
                      <a:pt x="167" y="355"/>
                    </a:cubicBezTo>
                    <a:cubicBezTo>
                      <a:pt x="120" y="355"/>
                      <a:pt x="75" y="364"/>
                      <a:pt x="40" y="380"/>
                    </a:cubicBezTo>
                    <a:cubicBezTo>
                      <a:pt x="40" y="46"/>
                      <a:pt x="40" y="46"/>
                      <a:pt x="40" y="46"/>
                    </a:cubicBezTo>
                    <a:cubicBezTo>
                      <a:pt x="40" y="46"/>
                      <a:pt x="85" y="21"/>
                      <a:pt x="169" y="21"/>
                    </a:cubicBezTo>
                    <a:cubicBezTo>
                      <a:pt x="266" y="21"/>
                      <a:pt x="304" y="58"/>
                      <a:pt x="304" y="60"/>
                    </a:cubicBezTo>
                    <a:close/>
                    <a:moveTo>
                      <a:pt x="590" y="45"/>
                    </a:moveTo>
                    <a:cubicBezTo>
                      <a:pt x="590" y="381"/>
                      <a:pt x="590" y="381"/>
                      <a:pt x="590" y="381"/>
                    </a:cubicBezTo>
                    <a:cubicBezTo>
                      <a:pt x="554" y="366"/>
                      <a:pt x="505" y="359"/>
                      <a:pt x="462" y="359"/>
                    </a:cubicBezTo>
                    <a:cubicBezTo>
                      <a:pt x="401" y="359"/>
                      <a:pt x="352" y="371"/>
                      <a:pt x="323" y="394"/>
                    </a:cubicBezTo>
                    <a:cubicBezTo>
                      <a:pt x="323" y="61"/>
                      <a:pt x="323" y="61"/>
                      <a:pt x="323" y="61"/>
                    </a:cubicBezTo>
                    <a:cubicBezTo>
                      <a:pt x="323" y="61"/>
                      <a:pt x="368" y="21"/>
                      <a:pt x="469" y="21"/>
                    </a:cubicBezTo>
                    <a:cubicBezTo>
                      <a:pt x="547" y="21"/>
                      <a:pt x="590" y="45"/>
                      <a:pt x="590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auto"/>
                <a:endParaRPr lang="zh-CN" altLang="en-US" sz="1350" strike="noStrike" noProof="1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18" name="Freeform 24"/>
              <p:cNvSpPr/>
              <p:nvPr/>
            </p:nvSpPr>
            <p:spPr bwMode="auto">
              <a:xfrm>
                <a:off x="3992563" y="2085976"/>
                <a:ext cx="228600" cy="52388"/>
              </a:xfrm>
              <a:custGeom>
                <a:avLst/>
                <a:gdLst>
                  <a:gd name="T0" fmla="*/ 184 w 192"/>
                  <a:gd name="T1" fmla="*/ 44 h 44"/>
                  <a:gd name="T2" fmla="*/ 180 w 192"/>
                  <a:gd name="T3" fmla="*/ 43 h 44"/>
                  <a:gd name="T4" fmla="*/ 10 w 192"/>
                  <a:gd name="T5" fmla="*/ 32 h 44"/>
                  <a:gd name="T6" fmla="*/ 1 w 192"/>
                  <a:gd name="T7" fmla="*/ 27 h 44"/>
                  <a:gd name="T8" fmla="*/ 6 w 192"/>
                  <a:gd name="T9" fmla="*/ 19 h 44"/>
                  <a:gd name="T10" fmla="*/ 188 w 192"/>
                  <a:gd name="T11" fmla="*/ 31 h 44"/>
                  <a:gd name="T12" fmla="*/ 190 w 192"/>
                  <a:gd name="T13" fmla="*/ 41 h 44"/>
                  <a:gd name="T14" fmla="*/ 184 w 192"/>
                  <a:gd name="T15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2" h="44">
                    <a:moveTo>
                      <a:pt x="184" y="44"/>
                    </a:moveTo>
                    <a:cubicBezTo>
                      <a:pt x="183" y="44"/>
                      <a:pt x="181" y="44"/>
                      <a:pt x="180" y="43"/>
                    </a:cubicBezTo>
                    <a:cubicBezTo>
                      <a:pt x="150" y="23"/>
                      <a:pt x="83" y="12"/>
                      <a:pt x="10" y="32"/>
                    </a:cubicBezTo>
                    <a:cubicBezTo>
                      <a:pt x="6" y="33"/>
                      <a:pt x="2" y="31"/>
                      <a:pt x="1" y="27"/>
                    </a:cubicBezTo>
                    <a:cubicBezTo>
                      <a:pt x="0" y="23"/>
                      <a:pt x="2" y="20"/>
                      <a:pt x="6" y="19"/>
                    </a:cubicBezTo>
                    <a:cubicBezTo>
                      <a:pt x="73" y="0"/>
                      <a:pt x="148" y="5"/>
                      <a:pt x="188" y="31"/>
                    </a:cubicBezTo>
                    <a:cubicBezTo>
                      <a:pt x="191" y="33"/>
                      <a:pt x="192" y="38"/>
                      <a:pt x="190" y="41"/>
                    </a:cubicBezTo>
                    <a:cubicBezTo>
                      <a:pt x="189" y="43"/>
                      <a:pt x="186" y="44"/>
                      <a:pt x="184" y="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auto"/>
                <a:endParaRPr lang="zh-CN" altLang="en-US" sz="1350" strike="noStrike" noProof="1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19" name="Freeform 25"/>
              <p:cNvSpPr/>
              <p:nvPr/>
            </p:nvSpPr>
            <p:spPr bwMode="auto">
              <a:xfrm>
                <a:off x="3992563" y="2151063"/>
                <a:ext cx="228600" cy="50800"/>
              </a:xfrm>
              <a:custGeom>
                <a:avLst/>
                <a:gdLst>
                  <a:gd name="T0" fmla="*/ 184 w 192"/>
                  <a:gd name="T1" fmla="*/ 43 h 43"/>
                  <a:gd name="T2" fmla="*/ 180 w 192"/>
                  <a:gd name="T3" fmla="*/ 42 h 43"/>
                  <a:gd name="T4" fmla="*/ 10 w 192"/>
                  <a:gd name="T5" fmla="*/ 32 h 43"/>
                  <a:gd name="T6" fmla="*/ 1 w 192"/>
                  <a:gd name="T7" fmla="*/ 27 h 43"/>
                  <a:gd name="T8" fmla="*/ 6 w 192"/>
                  <a:gd name="T9" fmla="*/ 19 h 43"/>
                  <a:gd name="T10" fmla="*/ 188 w 192"/>
                  <a:gd name="T11" fmla="*/ 30 h 43"/>
                  <a:gd name="T12" fmla="*/ 190 w 192"/>
                  <a:gd name="T13" fmla="*/ 40 h 43"/>
                  <a:gd name="T14" fmla="*/ 184 w 192"/>
                  <a:gd name="T15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2" h="43">
                    <a:moveTo>
                      <a:pt x="184" y="43"/>
                    </a:moveTo>
                    <a:cubicBezTo>
                      <a:pt x="183" y="43"/>
                      <a:pt x="181" y="43"/>
                      <a:pt x="180" y="42"/>
                    </a:cubicBezTo>
                    <a:cubicBezTo>
                      <a:pt x="150" y="23"/>
                      <a:pt x="84" y="11"/>
                      <a:pt x="10" y="32"/>
                    </a:cubicBezTo>
                    <a:cubicBezTo>
                      <a:pt x="6" y="33"/>
                      <a:pt x="2" y="31"/>
                      <a:pt x="1" y="27"/>
                    </a:cubicBezTo>
                    <a:cubicBezTo>
                      <a:pt x="0" y="23"/>
                      <a:pt x="2" y="20"/>
                      <a:pt x="6" y="19"/>
                    </a:cubicBezTo>
                    <a:cubicBezTo>
                      <a:pt x="73" y="0"/>
                      <a:pt x="148" y="4"/>
                      <a:pt x="188" y="30"/>
                    </a:cubicBezTo>
                    <a:cubicBezTo>
                      <a:pt x="191" y="32"/>
                      <a:pt x="192" y="37"/>
                      <a:pt x="190" y="40"/>
                    </a:cubicBezTo>
                    <a:cubicBezTo>
                      <a:pt x="188" y="42"/>
                      <a:pt x="186" y="43"/>
                      <a:pt x="184" y="4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auto"/>
                <a:endParaRPr lang="zh-CN" altLang="en-US" sz="1350" strike="noStrike" noProof="1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0" name="Freeform 26"/>
              <p:cNvSpPr/>
              <p:nvPr/>
            </p:nvSpPr>
            <p:spPr bwMode="auto">
              <a:xfrm>
                <a:off x="3992563" y="2214563"/>
                <a:ext cx="230187" cy="50800"/>
              </a:xfrm>
              <a:custGeom>
                <a:avLst/>
                <a:gdLst>
                  <a:gd name="T0" fmla="*/ 185 w 193"/>
                  <a:gd name="T1" fmla="*/ 43 h 43"/>
                  <a:gd name="T2" fmla="*/ 181 w 193"/>
                  <a:gd name="T3" fmla="*/ 42 h 43"/>
                  <a:gd name="T4" fmla="*/ 10 w 193"/>
                  <a:gd name="T5" fmla="*/ 32 h 43"/>
                  <a:gd name="T6" fmla="*/ 1 w 193"/>
                  <a:gd name="T7" fmla="*/ 27 h 43"/>
                  <a:gd name="T8" fmla="*/ 6 w 193"/>
                  <a:gd name="T9" fmla="*/ 18 h 43"/>
                  <a:gd name="T10" fmla="*/ 189 w 193"/>
                  <a:gd name="T11" fmla="*/ 30 h 43"/>
                  <a:gd name="T12" fmla="*/ 191 w 193"/>
                  <a:gd name="T13" fmla="*/ 40 h 43"/>
                  <a:gd name="T14" fmla="*/ 185 w 193"/>
                  <a:gd name="T15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3" h="43">
                    <a:moveTo>
                      <a:pt x="185" y="43"/>
                    </a:moveTo>
                    <a:cubicBezTo>
                      <a:pt x="184" y="43"/>
                      <a:pt x="182" y="43"/>
                      <a:pt x="181" y="42"/>
                    </a:cubicBezTo>
                    <a:cubicBezTo>
                      <a:pt x="151" y="22"/>
                      <a:pt x="85" y="11"/>
                      <a:pt x="10" y="32"/>
                    </a:cubicBezTo>
                    <a:cubicBezTo>
                      <a:pt x="6" y="33"/>
                      <a:pt x="2" y="31"/>
                      <a:pt x="1" y="27"/>
                    </a:cubicBezTo>
                    <a:cubicBezTo>
                      <a:pt x="0" y="23"/>
                      <a:pt x="2" y="20"/>
                      <a:pt x="6" y="18"/>
                    </a:cubicBezTo>
                    <a:cubicBezTo>
                      <a:pt x="74" y="0"/>
                      <a:pt x="149" y="4"/>
                      <a:pt x="189" y="30"/>
                    </a:cubicBezTo>
                    <a:cubicBezTo>
                      <a:pt x="192" y="32"/>
                      <a:pt x="193" y="37"/>
                      <a:pt x="191" y="40"/>
                    </a:cubicBezTo>
                    <a:cubicBezTo>
                      <a:pt x="190" y="42"/>
                      <a:pt x="187" y="43"/>
                      <a:pt x="185" y="4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auto"/>
                <a:endParaRPr lang="zh-CN" altLang="en-US" sz="1350" strike="noStrike" noProof="1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1" name="Freeform 27"/>
              <p:cNvSpPr/>
              <p:nvPr/>
            </p:nvSpPr>
            <p:spPr bwMode="auto">
              <a:xfrm>
                <a:off x="3992563" y="2278063"/>
                <a:ext cx="230187" cy="52388"/>
              </a:xfrm>
              <a:custGeom>
                <a:avLst/>
                <a:gdLst>
                  <a:gd name="T0" fmla="*/ 186 w 194"/>
                  <a:gd name="T1" fmla="*/ 44 h 44"/>
                  <a:gd name="T2" fmla="*/ 182 w 194"/>
                  <a:gd name="T3" fmla="*/ 43 h 44"/>
                  <a:gd name="T4" fmla="*/ 10 w 194"/>
                  <a:gd name="T5" fmla="*/ 34 h 44"/>
                  <a:gd name="T6" fmla="*/ 1 w 194"/>
                  <a:gd name="T7" fmla="*/ 30 h 44"/>
                  <a:gd name="T8" fmla="*/ 6 w 194"/>
                  <a:gd name="T9" fmla="*/ 21 h 44"/>
                  <a:gd name="T10" fmla="*/ 190 w 194"/>
                  <a:gd name="T11" fmla="*/ 31 h 44"/>
                  <a:gd name="T12" fmla="*/ 192 w 194"/>
                  <a:gd name="T13" fmla="*/ 41 h 44"/>
                  <a:gd name="T14" fmla="*/ 186 w 194"/>
                  <a:gd name="T15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4">
                    <a:moveTo>
                      <a:pt x="186" y="44"/>
                    </a:moveTo>
                    <a:cubicBezTo>
                      <a:pt x="185" y="44"/>
                      <a:pt x="183" y="44"/>
                      <a:pt x="182" y="43"/>
                    </a:cubicBezTo>
                    <a:cubicBezTo>
                      <a:pt x="144" y="19"/>
                      <a:pt x="78" y="15"/>
                      <a:pt x="10" y="34"/>
                    </a:cubicBezTo>
                    <a:cubicBezTo>
                      <a:pt x="6" y="35"/>
                      <a:pt x="2" y="33"/>
                      <a:pt x="1" y="30"/>
                    </a:cubicBezTo>
                    <a:cubicBezTo>
                      <a:pt x="0" y="26"/>
                      <a:pt x="2" y="22"/>
                      <a:pt x="6" y="21"/>
                    </a:cubicBezTo>
                    <a:cubicBezTo>
                      <a:pt x="79" y="0"/>
                      <a:pt x="148" y="4"/>
                      <a:pt x="190" y="31"/>
                    </a:cubicBezTo>
                    <a:cubicBezTo>
                      <a:pt x="193" y="34"/>
                      <a:pt x="194" y="38"/>
                      <a:pt x="192" y="41"/>
                    </a:cubicBezTo>
                    <a:cubicBezTo>
                      <a:pt x="191" y="43"/>
                      <a:pt x="188" y="44"/>
                      <a:pt x="186" y="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auto"/>
                <a:endParaRPr lang="zh-CN" altLang="en-US" sz="1350" strike="noStrike" noProof="1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2" name="Freeform 28"/>
              <p:cNvSpPr/>
              <p:nvPr/>
            </p:nvSpPr>
            <p:spPr bwMode="auto">
              <a:xfrm>
                <a:off x="3992563" y="2339976"/>
                <a:ext cx="230187" cy="55563"/>
              </a:xfrm>
              <a:custGeom>
                <a:avLst/>
                <a:gdLst>
                  <a:gd name="T0" fmla="*/ 186 w 194"/>
                  <a:gd name="T1" fmla="*/ 47 h 47"/>
                  <a:gd name="T2" fmla="*/ 182 w 194"/>
                  <a:gd name="T3" fmla="*/ 46 h 47"/>
                  <a:gd name="T4" fmla="*/ 10 w 194"/>
                  <a:gd name="T5" fmla="*/ 38 h 47"/>
                  <a:gd name="T6" fmla="*/ 1 w 194"/>
                  <a:gd name="T7" fmla="*/ 34 h 47"/>
                  <a:gd name="T8" fmla="*/ 5 w 194"/>
                  <a:gd name="T9" fmla="*/ 25 h 47"/>
                  <a:gd name="T10" fmla="*/ 190 w 194"/>
                  <a:gd name="T11" fmla="*/ 34 h 47"/>
                  <a:gd name="T12" fmla="*/ 192 w 194"/>
                  <a:gd name="T13" fmla="*/ 44 h 47"/>
                  <a:gd name="T14" fmla="*/ 186 w 194"/>
                  <a:gd name="T15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7">
                    <a:moveTo>
                      <a:pt x="186" y="47"/>
                    </a:moveTo>
                    <a:cubicBezTo>
                      <a:pt x="185" y="47"/>
                      <a:pt x="183" y="46"/>
                      <a:pt x="182" y="46"/>
                    </a:cubicBezTo>
                    <a:cubicBezTo>
                      <a:pt x="148" y="23"/>
                      <a:pt x="67" y="15"/>
                      <a:pt x="10" y="38"/>
                    </a:cubicBezTo>
                    <a:cubicBezTo>
                      <a:pt x="7" y="39"/>
                      <a:pt x="3" y="37"/>
                      <a:pt x="1" y="34"/>
                    </a:cubicBezTo>
                    <a:cubicBezTo>
                      <a:pt x="0" y="30"/>
                      <a:pt x="1" y="26"/>
                      <a:pt x="5" y="25"/>
                    </a:cubicBezTo>
                    <a:cubicBezTo>
                      <a:pt x="67" y="0"/>
                      <a:pt x="152" y="10"/>
                      <a:pt x="190" y="34"/>
                    </a:cubicBezTo>
                    <a:cubicBezTo>
                      <a:pt x="193" y="36"/>
                      <a:pt x="194" y="40"/>
                      <a:pt x="192" y="44"/>
                    </a:cubicBezTo>
                    <a:cubicBezTo>
                      <a:pt x="190" y="46"/>
                      <a:pt x="188" y="47"/>
                      <a:pt x="186" y="4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auto"/>
                <a:endParaRPr lang="zh-CN" altLang="en-US" sz="1350" strike="noStrike" noProof="1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3" name="Freeform 29"/>
              <p:cNvSpPr/>
              <p:nvPr/>
            </p:nvSpPr>
            <p:spPr bwMode="auto">
              <a:xfrm>
                <a:off x="4321175" y="2085976"/>
                <a:ext cx="230187" cy="52388"/>
              </a:xfrm>
              <a:custGeom>
                <a:avLst/>
                <a:gdLst>
                  <a:gd name="T0" fmla="*/ 8 w 194"/>
                  <a:gd name="T1" fmla="*/ 44 h 44"/>
                  <a:gd name="T2" fmla="*/ 2 w 194"/>
                  <a:gd name="T3" fmla="*/ 41 h 44"/>
                  <a:gd name="T4" fmla="*/ 4 w 194"/>
                  <a:gd name="T5" fmla="*/ 31 h 44"/>
                  <a:gd name="T6" fmla="*/ 188 w 194"/>
                  <a:gd name="T7" fmla="*/ 19 h 44"/>
                  <a:gd name="T8" fmla="*/ 193 w 194"/>
                  <a:gd name="T9" fmla="*/ 27 h 44"/>
                  <a:gd name="T10" fmla="*/ 185 w 194"/>
                  <a:gd name="T11" fmla="*/ 32 h 44"/>
                  <a:gd name="T12" fmla="*/ 12 w 194"/>
                  <a:gd name="T13" fmla="*/ 43 h 44"/>
                  <a:gd name="T14" fmla="*/ 8 w 194"/>
                  <a:gd name="T15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4">
                    <a:moveTo>
                      <a:pt x="8" y="44"/>
                    </a:moveTo>
                    <a:cubicBezTo>
                      <a:pt x="6" y="44"/>
                      <a:pt x="4" y="43"/>
                      <a:pt x="2" y="41"/>
                    </a:cubicBezTo>
                    <a:cubicBezTo>
                      <a:pt x="0" y="38"/>
                      <a:pt x="1" y="33"/>
                      <a:pt x="4" y="31"/>
                    </a:cubicBezTo>
                    <a:cubicBezTo>
                      <a:pt x="45" y="5"/>
                      <a:pt x="121" y="0"/>
                      <a:pt x="188" y="19"/>
                    </a:cubicBezTo>
                    <a:cubicBezTo>
                      <a:pt x="192" y="20"/>
                      <a:pt x="194" y="23"/>
                      <a:pt x="193" y="27"/>
                    </a:cubicBezTo>
                    <a:cubicBezTo>
                      <a:pt x="192" y="31"/>
                      <a:pt x="188" y="33"/>
                      <a:pt x="185" y="32"/>
                    </a:cubicBezTo>
                    <a:cubicBezTo>
                      <a:pt x="113" y="12"/>
                      <a:pt x="44" y="23"/>
                      <a:pt x="12" y="43"/>
                    </a:cubicBezTo>
                    <a:cubicBezTo>
                      <a:pt x="11" y="44"/>
                      <a:pt x="10" y="44"/>
                      <a:pt x="8" y="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auto"/>
                <a:endParaRPr lang="zh-CN" altLang="en-US" sz="1350" strike="noStrike" noProof="1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4" name="Freeform 30"/>
              <p:cNvSpPr/>
              <p:nvPr/>
            </p:nvSpPr>
            <p:spPr bwMode="auto">
              <a:xfrm>
                <a:off x="4321175" y="2149476"/>
                <a:ext cx="230187" cy="53975"/>
              </a:xfrm>
              <a:custGeom>
                <a:avLst/>
                <a:gdLst>
                  <a:gd name="T0" fmla="*/ 8 w 194"/>
                  <a:gd name="T1" fmla="*/ 45 h 45"/>
                  <a:gd name="T2" fmla="*/ 2 w 194"/>
                  <a:gd name="T3" fmla="*/ 42 h 45"/>
                  <a:gd name="T4" fmla="*/ 5 w 194"/>
                  <a:gd name="T5" fmla="*/ 32 h 45"/>
                  <a:gd name="T6" fmla="*/ 189 w 194"/>
                  <a:gd name="T7" fmla="*/ 19 h 45"/>
                  <a:gd name="T8" fmla="*/ 193 w 194"/>
                  <a:gd name="T9" fmla="*/ 28 h 45"/>
                  <a:gd name="T10" fmla="*/ 185 w 194"/>
                  <a:gd name="T11" fmla="*/ 33 h 45"/>
                  <a:gd name="T12" fmla="*/ 12 w 194"/>
                  <a:gd name="T13" fmla="*/ 44 h 45"/>
                  <a:gd name="T14" fmla="*/ 8 w 194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5">
                    <a:moveTo>
                      <a:pt x="8" y="45"/>
                    </a:moveTo>
                    <a:cubicBezTo>
                      <a:pt x="6" y="45"/>
                      <a:pt x="4" y="44"/>
                      <a:pt x="2" y="42"/>
                    </a:cubicBezTo>
                    <a:cubicBezTo>
                      <a:pt x="0" y="38"/>
                      <a:pt x="1" y="34"/>
                      <a:pt x="5" y="32"/>
                    </a:cubicBezTo>
                    <a:cubicBezTo>
                      <a:pt x="45" y="6"/>
                      <a:pt x="121" y="0"/>
                      <a:pt x="189" y="19"/>
                    </a:cubicBezTo>
                    <a:cubicBezTo>
                      <a:pt x="192" y="20"/>
                      <a:pt x="194" y="24"/>
                      <a:pt x="193" y="28"/>
                    </a:cubicBezTo>
                    <a:cubicBezTo>
                      <a:pt x="192" y="32"/>
                      <a:pt x="189" y="34"/>
                      <a:pt x="185" y="33"/>
                    </a:cubicBezTo>
                    <a:cubicBezTo>
                      <a:pt x="113" y="13"/>
                      <a:pt x="44" y="23"/>
                      <a:pt x="12" y="44"/>
                    </a:cubicBezTo>
                    <a:cubicBezTo>
                      <a:pt x="11" y="44"/>
                      <a:pt x="10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auto"/>
                <a:endParaRPr lang="zh-CN" altLang="en-US" sz="1350" strike="noStrike" noProof="1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5" name="Freeform 31"/>
              <p:cNvSpPr/>
              <p:nvPr/>
            </p:nvSpPr>
            <p:spPr bwMode="auto">
              <a:xfrm>
                <a:off x="4321175" y="2214563"/>
                <a:ext cx="230187" cy="53975"/>
              </a:xfrm>
              <a:custGeom>
                <a:avLst/>
                <a:gdLst>
                  <a:gd name="T0" fmla="*/ 8 w 195"/>
                  <a:gd name="T1" fmla="*/ 45 h 45"/>
                  <a:gd name="T2" fmla="*/ 3 w 195"/>
                  <a:gd name="T3" fmla="*/ 41 h 45"/>
                  <a:gd name="T4" fmla="*/ 5 w 195"/>
                  <a:gd name="T5" fmla="*/ 32 h 45"/>
                  <a:gd name="T6" fmla="*/ 189 w 195"/>
                  <a:gd name="T7" fmla="*/ 19 h 45"/>
                  <a:gd name="T8" fmla="*/ 193 w 195"/>
                  <a:gd name="T9" fmla="*/ 28 h 45"/>
                  <a:gd name="T10" fmla="*/ 185 w 195"/>
                  <a:gd name="T11" fmla="*/ 32 h 45"/>
                  <a:gd name="T12" fmla="*/ 12 w 195"/>
                  <a:gd name="T13" fmla="*/ 43 h 45"/>
                  <a:gd name="T14" fmla="*/ 8 w 195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5" h="45">
                    <a:moveTo>
                      <a:pt x="8" y="45"/>
                    </a:moveTo>
                    <a:cubicBezTo>
                      <a:pt x="6" y="45"/>
                      <a:pt x="4" y="43"/>
                      <a:pt x="3" y="41"/>
                    </a:cubicBezTo>
                    <a:cubicBezTo>
                      <a:pt x="0" y="38"/>
                      <a:pt x="1" y="34"/>
                      <a:pt x="5" y="32"/>
                    </a:cubicBezTo>
                    <a:cubicBezTo>
                      <a:pt x="45" y="5"/>
                      <a:pt x="121" y="0"/>
                      <a:pt x="189" y="19"/>
                    </a:cubicBezTo>
                    <a:cubicBezTo>
                      <a:pt x="192" y="20"/>
                      <a:pt x="195" y="24"/>
                      <a:pt x="193" y="28"/>
                    </a:cubicBezTo>
                    <a:cubicBezTo>
                      <a:pt x="192" y="31"/>
                      <a:pt x="189" y="33"/>
                      <a:pt x="185" y="32"/>
                    </a:cubicBezTo>
                    <a:cubicBezTo>
                      <a:pt x="113" y="12"/>
                      <a:pt x="44" y="23"/>
                      <a:pt x="12" y="43"/>
                    </a:cubicBezTo>
                    <a:cubicBezTo>
                      <a:pt x="11" y="44"/>
                      <a:pt x="10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auto"/>
                <a:endParaRPr lang="zh-CN" altLang="en-US" sz="1350" strike="noStrike" noProof="1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6" name="Freeform 32"/>
              <p:cNvSpPr/>
              <p:nvPr/>
            </p:nvSpPr>
            <p:spPr bwMode="auto">
              <a:xfrm>
                <a:off x="4321175" y="2278063"/>
                <a:ext cx="230187" cy="52388"/>
              </a:xfrm>
              <a:custGeom>
                <a:avLst/>
                <a:gdLst>
                  <a:gd name="T0" fmla="*/ 8 w 195"/>
                  <a:gd name="T1" fmla="*/ 45 h 45"/>
                  <a:gd name="T2" fmla="*/ 3 w 195"/>
                  <a:gd name="T3" fmla="*/ 42 h 45"/>
                  <a:gd name="T4" fmla="*/ 5 w 195"/>
                  <a:gd name="T5" fmla="*/ 32 h 45"/>
                  <a:gd name="T6" fmla="*/ 189 w 195"/>
                  <a:gd name="T7" fmla="*/ 20 h 45"/>
                  <a:gd name="T8" fmla="*/ 194 w 195"/>
                  <a:gd name="T9" fmla="*/ 28 h 45"/>
                  <a:gd name="T10" fmla="*/ 185 w 195"/>
                  <a:gd name="T11" fmla="*/ 33 h 45"/>
                  <a:gd name="T12" fmla="*/ 12 w 195"/>
                  <a:gd name="T13" fmla="*/ 44 h 45"/>
                  <a:gd name="T14" fmla="*/ 8 w 195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5" h="45">
                    <a:moveTo>
                      <a:pt x="8" y="45"/>
                    </a:moveTo>
                    <a:cubicBezTo>
                      <a:pt x="6" y="45"/>
                      <a:pt x="4" y="44"/>
                      <a:pt x="3" y="42"/>
                    </a:cubicBezTo>
                    <a:cubicBezTo>
                      <a:pt x="0" y="39"/>
                      <a:pt x="1" y="34"/>
                      <a:pt x="5" y="32"/>
                    </a:cubicBezTo>
                    <a:cubicBezTo>
                      <a:pt x="38" y="11"/>
                      <a:pt x="118" y="0"/>
                      <a:pt x="189" y="20"/>
                    </a:cubicBezTo>
                    <a:cubicBezTo>
                      <a:pt x="192" y="21"/>
                      <a:pt x="195" y="25"/>
                      <a:pt x="194" y="28"/>
                    </a:cubicBezTo>
                    <a:cubicBezTo>
                      <a:pt x="192" y="32"/>
                      <a:pt x="189" y="34"/>
                      <a:pt x="185" y="33"/>
                    </a:cubicBezTo>
                    <a:cubicBezTo>
                      <a:pt x="120" y="15"/>
                      <a:pt x="43" y="24"/>
                      <a:pt x="12" y="44"/>
                    </a:cubicBezTo>
                    <a:cubicBezTo>
                      <a:pt x="11" y="45"/>
                      <a:pt x="10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auto"/>
                <a:endParaRPr lang="zh-CN" altLang="en-US" sz="1350" strike="noStrike" noProof="1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7" name="Freeform 33"/>
              <p:cNvSpPr/>
              <p:nvPr/>
            </p:nvSpPr>
            <p:spPr bwMode="auto">
              <a:xfrm>
                <a:off x="4321175" y="2343151"/>
                <a:ext cx="230187" cy="53975"/>
              </a:xfrm>
              <a:custGeom>
                <a:avLst/>
                <a:gdLst>
                  <a:gd name="T0" fmla="*/ 8 w 194"/>
                  <a:gd name="T1" fmla="*/ 45 h 45"/>
                  <a:gd name="T2" fmla="*/ 2 w 194"/>
                  <a:gd name="T3" fmla="*/ 42 h 45"/>
                  <a:gd name="T4" fmla="*/ 4 w 194"/>
                  <a:gd name="T5" fmla="*/ 32 h 45"/>
                  <a:gd name="T6" fmla="*/ 188 w 194"/>
                  <a:gd name="T7" fmla="*/ 19 h 45"/>
                  <a:gd name="T8" fmla="*/ 193 w 194"/>
                  <a:gd name="T9" fmla="*/ 28 h 45"/>
                  <a:gd name="T10" fmla="*/ 184 w 194"/>
                  <a:gd name="T11" fmla="*/ 33 h 45"/>
                  <a:gd name="T12" fmla="*/ 11 w 194"/>
                  <a:gd name="T13" fmla="*/ 44 h 45"/>
                  <a:gd name="T14" fmla="*/ 8 w 194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5">
                    <a:moveTo>
                      <a:pt x="8" y="45"/>
                    </a:moveTo>
                    <a:cubicBezTo>
                      <a:pt x="5" y="45"/>
                      <a:pt x="3" y="44"/>
                      <a:pt x="2" y="42"/>
                    </a:cubicBezTo>
                    <a:cubicBezTo>
                      <a:pt x="0" y="38"/>
                      <a:pt x="0" y="34"/>
                      <a:pt x="4" y="32"/>
                    </a:cubicBezTo>
                    <a:cubicBezTo>
                      <a:pt x="44" y="6"/>
                      <a:pt x="120" y="0"/>
                      <a:pt x="188" y="19"/>
                    </a:cubicBezTo>
                    <a:cubicBezTo>
                      <a:pt x="191" y="20"/>
                      <a:pt x="194" y="24"/>
                      <a:pt x="193" y="28"/>
                    </a:cubicBezTo>
                    <a:cubicBezTo>
                      <a:pt x="192" y="32"/>
                      <a:pt x="188" y="34"/>
                      <a:pt x="184" y="33"/>
                    </a:cubicBezTo>
                    <a:cubicBezTo>
                      <a:pt x="113" y="13"/>
                      <a:pt x="43" y="23"/>
                      <a:pt x="11" y="44"/>
                    </a:cubicBezTo>
                    <a:cubicBezTo>
                      <a:pt x="10" y="45"/>
                      <a:pt x="9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auto"/>
                <a:endParaRPr lang="zh-CN" altLang="en-US" sz="1350" strike="noStrike" noProof="1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</p:grpSp>
      </p:grpSp>
      <p:cxnSp>
        <p:nvCxnSpPr>
          <p:cNvPr id="15" name="直接连接符 14"/>
          <p:cNvCxnSpPr/>
          <p:nvPr/>
        </p:nvCxnSpPr>
        <p:spPr>
          <a:xfrm>
            <a:off x="5224463" y="3319463"/>
            <a:ext cx="3235325" cy="0"/>
          </a:xfrm>
          <a:prstGeom prst="line">
            <a:avLst/>
          </a:prstGeom>
          <a:ln w="19050">
            <a:solidFill>
              <a:schemeClr val="bg2">
                <a:lumMod val="50000"/>
              </a:schemeClr>
            </a:solidFill>
            <a:prstDash val="sysDot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5224463" y="2727325"/>
            <a:ext cx="1859280" cy="59880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300" dirty="0">
                <a:solidFill>
                  <a:schemeClr val="accent2"/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考点精讲</a:t>
            </a:r>
            <a:endParaRPr lang="zh-CN" altLang="en-US" sz="3300" dirty="0">
              <a:solidFill>
                <a:schemeClr val="accent2"/>
              </a:solidFill>
              <a:latin typeface="造字工房悦黑（非商用）常规体" pitchFamily="2" charset="-122"/>
              <a:ea typeface="造字工房悦黑（非商用）常规体" pitchFamily="2" charset="-122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5224463" y="3451225"/>
            <a:ext cx="138303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典例精讲</a:t>
            </a:r>
            <a:endParaRPr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6715125" y="3451225"/>
            <a:ext cx="138303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归纳总结</a:t>
            </a:r>
            <a:endParaRPr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6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78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280"/>
                            </p:stCondLst>
                            <p:childTnLst>
                              <p:par>
                                <p:cTn id="19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decel="10000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47" grpId="0"/>
      <p:bldP spid="4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19"/>
          <p:cNvSpPr/>
          <p:nvPr/>
        </p:nvSpPr>
        <p:spPr>
          <a:xfrm>
            <a:off x="1781591" y="162421"/>
            <a:ext cx="1717061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考点精讲</a:t>
            </a:r>
            <a:endParaRPr lang="zh-CN" altLang="en-US" sz="2800" dirty="0">
              <a:solidFill>
                <a:schemeClr val="bg1"/>
              </a:solidFill>
              <a:latin typeface="造字工房悦黑（非商用）常规体" pitchFamily="2" charset="-122"/>
              <a:ea typeface="造字工房悦黑（非商用）常规体" pitchFamily="2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1630680" y="143510"/>
            <a:ext cx="2089785" cy="621030"/>
            <a:chOff x="3590568" y="400194"/>
            <a:chExt cx="5213316" cy="1031890"/>
          </a:xfrm>
        </p:grpSpPr>
        <p:grpSp>
          <p:nvGrpSpPr>
            <p:cNvPr id="15" name="组合 1"/>
            <p:cNvGrpSpPr/>
            <p:nvPr/>
          </p:nvGrpSpPr>
          <p:grpSpPr>
            <a:xfrm>
              <a:off x="3590568" y="400194"/>
              <a:ext cx="5213316" cy="1031890"/>
              <a:chOff x="7038412" y="5298115"/>
              <a:chExt cx="3099874" cy="517828"/>
            </a:xfrm>
          </p:grpSpPr>
          <p:grpSp>
            <p:nvGrpSpPr>
              <p:cNvPr id="16" name="组合 15"/>
              <p:cNvGrpSpPr/>
              <p:nvPr/>
            </p:nvGrpSpPr>
            <p:grpSpPr>
              <a:xfrm>
                <a:off x="7038412" y="5298115"/>
                <a:ext cx="3099874" cy="517828"/>
                <a:chOff x="5718131" y="5650928"/>
                <a:chExt cx="4596458" cy="767829"/>
              </a:xfrm>
            </p:grpSpPr>
            <p:sp>
              <p:nvSpPr>
                <p:cNvPr id="18" name="圆角矩形 17"/>
                <p:cNvSpPr/>
                <p:nvPr/>
              </p:nvSpPr>
              <p:spPr>
                <a:xfrm>
                  <a:off x="5718131" y="5650928"/>
                  <a:ext cx="4596458" cy="767829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F3F3F3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fontAlgn="auto"/>
                  <a:endParaRPr lang="zh-CN" altLang="en-US" sz="1350" strike="noStrike" noProof="1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0" name="圆角矩形 19"/>
                <p:cNvSpPr/>
                <p:nvPr/>
              </p:nvSpPr>
              <p:spPr>
                <a:xfrm>
                  <a:off x="5829672" y="5747159"/>
                  <a:ext cx="4373372" cy="575365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1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fontAlgn="auto"/>
                  <a:endParaRPr lang="zh-CN" altLang="en-US" sz="1350" strike="noStrike" noProof="1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22" name="TextBox 19"/>
              <p:cNvSpPr txBox="1"/>
              <p:nvPr/>
            </p:nvSpPr>
            <p:spPr>
              <a:xfrm>
                <a:off x="7752953" y="5433395"/>
                <a:ext cx="278798" cy="2107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fontAlgn="auto"/>
                <a:endParaRPr lang="zh-CN" altLang="en-US" sz="1050" noProof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3" name="矩形 19"/>
            <p:cNvSpPr/>
            <p:nvPr/>
          </p:nvSpPr>
          <p:spPr>
            <a:xfrm>
              <a:off x="4220498" y="482261"/>
              <a:ext cx="4283494" cy="86729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zh-CN" altLang="en-US" sz="2800" dirty="0">
                  <a:solidFill>
                    <a:schemeClr val="bg1"/>
                  </a:solidFill>
                  <a:latin typeface="造字工房悦黑（非商用）常规体" pitchFamily="2" charset="-122"/>
                  <a:ea typeface="造字工房悦黑（非商用）常规体" pitchFamily="2" charset="-122"/>
                </a:rPr>
                <a:t>考点精讲</a:t>
              </a:r>
              <a:endParaRPr lang="zh-CN" altLang="en-US" sz="2800" dirty="0">
                <a:solidFill>
                  <a:schemeClr val="bg1"/>
                </a:solidFill>
                <a:latin typeface="造字工房悦黑（非商用）常规体" pitchFamily="2" charset="-122"/>
                <a:ea typeface="造字工房悦黑（非商用）常规体" pitchFamily="2" charset="-122"/>
              </a:endParaRPr>
            </a:p>
          </p:txBody>
        </p:sp>
      </p:grpSp>
      <p:sp>
        <p:nvSpPr>
          <p:cNvPr id="33" name="文本框 19"/>
          <p:cNvSpPr/>
          <p:nvPr/>
        </p:nvSpPr>
        <p:spPr>
          <a:xfrm>
            <a:off x="1736725" y="934720"/>
            <a:ext cx="5292725" cy="510137"/>
          </a:xfrm>
          <a:prstGeom prst="flowChartAlternateProcess">
            <a:avLst/>
          </a:prstGeom>
          <a:solidFill>
            <a:schemeClr val="accent1"/>
          </a:solidFill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考点</a:t>
            </a:r>
            <a:r>
              <a:rPr lang="en-US" altLang="zh-CN" sz="2400" b="1" dirty="0">
                <a:solidFill>
                  <a:schemeClr val="bg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1  </a:t>
            </a:r>
            <a:r>
              <a:rPr lang="zh-CN" altLang="en-US" sz="2400" b="1" dirty="0">
                <a:solidFill>
                  <a:schemeClr val="bg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Arial" panose="020B0604020202020204" pitchFamily="34" charset="0"/>
              </a:rPr>
              <a:t>因式</a:t>
            </a:r>
            <a:r>
              <a:rPr lang="zh-CN" altLang="en-US" sz="2400" b="1" dirty="0">
                <a:solidFill>
                  <a:schemeClr val="bg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分解与整式乘法的关系</a:t>
            </a:r>
            <a:endParaRPr lang="zh-CN" altLang="en-US" sz="2400" b="1" dirty="0">
              <a:solidFill>
                <a:schemeClr val="bg1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  <a:sym typeface="+mn-ea"/>
            </a:endParaRPr>
          </a:p>
        </p:txBody>
      </p:sp>
      <p:sp>
        <p:nvSpPr>
          <p:cNvPr id="2" name="TextBox 11"/>
          <p:cNvSpPr txBox="1"/>
          <p:nvPr/>
        </p:nvSpPr>
        <p:spPr>
          <a:xfrm>
            <a:off x="1515110" y="1570355"/>
            <a:ext cx="9060815" cy="267525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20000"/>
              </a:lnSpc>
            </a:pPr>
            <a:r>
              <a:rPr lang="zh-CN" altLang="en-US" sz="2800" dirty="0">
                <a:solidFill>
                  <a:schemeClr val="accent1"/>
                </a:solidFill>
                <a:effectLst/>
                <a:latin typeface="黑体" panose="02010609060101010101" charset="-122"/>
                <a:ea typeface="黑体" panose="02010609060101010101" charset="-122"/>
              </a:rPr>
              <a:t>【例</a:t>
            </a:r>
            <a:r>
              <a:rPr lang="en-US" altLang="zh-CN" sz="2800" dirty="0">
                <a:solidFill>
                  <a:schemeClr val="accent1"/>
                </a:solidFill>
                <a:effectLst/>
                <a:latin typeface="Times New Roman" panose="02020603050405020304" pitchFamily="18" charset="0"/>
                <a:ea typeface="黑体" panose="02010609060101010101" charset="-122"/>
              </a:rPr>
              <a:t>1</a:t>
            </a:r>
            <a:r>
              <a:rPr lang="zh-CN" altLang="en-US" sz="2800" dirty="0">
                <a:solidFill>
                  <a:schemeClr val="accent1"/>
                </a:solidFill>
                <a:effectLst/>
                <a:latin typeface="Times New Roman" panose="02020603050405020304" pitchFamily="18" charset="0"/>
                <a:ea typeface="黑体" panose="02010609060101010101" charset="-122"/>
              </a:rPr>
              <a:t>】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判断下列各式变形是不是分解因式，并说明理由：</a:t>
            </a:r>
            <a:endParaRPr lang="en-US" altLang="zh-CN" sz="2800" dirty="0"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</a:rPr>
              <a:t>          (1)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r>
              <a:rPr lang="en-US" altLang="zh-CN" sz="2800" b="1" baseline="30000" dirty="0"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</a:rPr>
              <a:t>-4+3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</a:rPr>
              <a:t>=(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</a:rPr>
              <a:t>+2)(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</a:rPr>
              <a:t>-2)+3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</a:rPr>
              <a:t>;  </a:t>
            </a:r>
            <a:endParaRPr lang="en-US" altLang="zh-CN" sz="2800" b="1" dirty="0">
              <a:latin typeface="Times New Roman" panose="02020603050405020304" pitchFamily="18" charset="0"/>
              <a:ea typeface="黑体" panose="02010609060101010101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</a:rPr>
              <a:t>          (2)(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</a:rPr>
              <a:t>+2)(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</a:rPr>
              <a:t>-5)=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r>
              <a:rPr lang="en-US" altLang="zh-CN" sz="2800" b="1" baseline="30000" dirty="0"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</a:rPr>
              <a:t>-3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</a:rPr>
              <a:t>-10;</a:t>
            </a:r>
            <a:endParaRPr lang="en-US" altLang="zh-CN" sz="2800" b="1" dirty="0">
              <a:latin typeface="Times New Roman" panose="02020603050405020304" pitchFamily="18" charset="0"/>
              <a:ea typeface="黑体" panose="02010609060101010101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</a:rPr>
              <a:t>          (3)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en-US" altLang="zh-CN" sz="2800" b="1" baseline="30000" dirty="0"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</a:rPr>
              <a:t>-6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</a:rPr>
              <a:t>+9=(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</a:rPr>
              <a:t>-3)</a:t>
            </a:r>
            <a:r>
              <a:rPr lang="en-US" altLang="zh-CN" sz="2800" b="1" baseline="30000" dirty="0"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  <a:sym typeface="Arial" panose="020B0604020202020204" pitchFamily="34" charset="0"/>
              </a:rPr>
              <a:t>; 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</a:rPr>
              <a:t> </a:t>
            </a:r>
            <a:endParaRPr lang="en-US" altLang="zh-CN" sz="2800" b="1" dirty="0">
              <a:latin typeface="Times New Roman" panose="02020603050405020304" pitchFamily="18" charset="0"/>
              <a:ea typeface="黑体" panose="02010609060101010101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</a:rPr>
              <a:t>          (4)3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en-US" altLang="zh-CN" sz="2800" b="1" baseline="30000" dirty="0"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</a:rPr>
              <a:t>-2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charset="-122"/>
              </a:rPr>
              <a:t>xy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</a:rPr>
              <a:t>+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</a:rPr>
              <a:t>=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</a:rPr>
              <a:t>(3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</a:rPr>
              <a:t>-2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charset="-122"/>
              </a:rPr>
              <a:t>y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</a:rPr>
              <a:t>)</a:t>
            </a:r>
            <a:r>
              <a:rPr lang="en-US" altLang="zh-CN" sz="2800" b="1" baseline="30000" dirty="0"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</a:rPr>
              <a:t>.</a:t>
            </a:r>
            <a:endParaRPr lang="zh-CN" altLang="en-US" sz="28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9222" name="TextBox 6"/>
          <p:cNvSpPr txBox="1"/>
          <p:nvPr/>
        </p:nvSpPr>
        <p:spPr>
          <a:xfrm>
            <a:off x="2278063" y="4285615"/>
            <a:ext cx="7961312" cy="22072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ts val="3300"/>
              </a:lnSpc>
            </a:pPr>
            <a:r>
              <a:rPr lang="en-US" altLang="zh-CN" sz="2800" dirty="0">
                <a:solidFill>
                  <a:schemeClr val="accent1"/>
                </a:solidFill>
                <a:latin typeface="黑体" panose="02010609060101010101" charset="-122"/>
                <a:ea typeface="黑体" panose="02010609060101010101" charset="-122"/>
                <a:sym typeface="Arial" panose="020B0604020202020204" pitchFamily="34" charset="0"/>
              </a:rPr>
              <a:t>【</a:t>
            </a:r>
            <a:r>
              <a:rPr lang="zh-CN" altLang="en-US" sz="2800" dirty="0">
                <a:solidFill>
                  <a:schemeClr val="accent1"/>
                </a:solidFill>
                <a:latin typeface="黑体" panose="02010609060101010101" charset="-122"/>
                <a:ea typeface="黑体" panose="02010609060101010101" charset="-122"/>
                <a:sym typeface="Arial" panose="020B0604020202020204" pitchFamily="34" charset="0"/>
              </a:rPr>
              <a:t>解析</a:t>
            </a:r>
            <a:r>
              <a:rPr lang="en-US" altLang="zh-CN" sz="2800" dirty="0">
                <a:solidFill>
                  <a:schemeClr val="accent1"/>
                </a:solidFill>
                <a:latin typeface="黑体" panose="02010609060101010101" charset="-122"/>
                <a:ea typeface="黑体" panose="02010609060101010101" charset="-122"/>
                <a:sym typeface="Arial" panose="020B0604020202020204" pitchFamily="34" charset="0"/>
              </a:rPr>
              <a:t>】</a:t>
            </a:r>
            <a:r>
              <a:rPr lang="zh-CN" altLang="en-US" sz="2800" dirty="0">
                <a:solidFill>
                  <a:schemeClr val="accent1"/>
                </a:solidFill>
                <a:latin typeface="Times New Roman" panose="02020603050405020304" pitchFamily="18" charset="0"/>
                <a:ea typeface="黑体" panose="02010609060101010101" charset="-122"/>
              </a:rPr>
              <a:t>（1）</a:t>
            </a:r>
            <a:r>
              <a:rPr lang="zh-CN" altLang="en-US" sz="2800" dirty="0">
                <a:solidFill>
                  <a:schemeClr val="accent1"/>
                </a:solidFill>
                <a:latin typeface="黑体" panose="02010609060101010101" charset="-122"/>
                <a:ea typeface="黑体" panose="02010609060101010101" charset="-122"/>
              </a:rPr>
              <a:t>多项式的因式分解的定义包含两个方面的条件，第一，等式的左边是一个多项式；其二，等式的右边要化成几个整式的乘积的形式，这里指等式的整个右边化成积的形式；</a:t>
            </a:r>
            <a:r>
              <a:rPr lang="zh-CN" altLang="en-US" sz="2800" dirty="0">
                <a:solidFill>
                  <a:schemeClr val="accent1"/>
                </a:solidFill>
                <a:latin typeface="Times New Roman" panose="02020603050405020304" pitchFamily="18" charset="0"/>
                <a:ea typeface="黑体" panose="02010609060101010101" charset="-122"/>
              </a:rPr>
              <a:t>（2）</a:t>
            </a:r>
            <a:r>
              <a:rPr lang="zh-CN" altLang="en-US" sz="2800" dirty="0">
                <a:solidFill>
                  <a:schemeClr val="accent1"/>
                </a:solidFill>
                <a:latin typeface="黑体" panose="02010609060101010101" charset="-122"/>
                <a:ea typeface="黑体" panose="02010609060101010101" charset="-122"/>
              </a:rPr>
              <a:t>判断过程要从左到右保持恒等变形.</a:t>
            </a:r>
            <a:endParaRPr lang="zh-CN" altLang="en-US" sz="2800" dirty="0">
              <a:solidFill>
                <a:schemeClr val="accent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文本框 2"/>
          <p:cNvSpPr txBox="1"/>
          <p:nvPr/>
        </p:nvSpPr>
        <p:spPr>
          <a:xfrm>
            <a:off x="7029450" y="2174875"/>
            <a:ext cx="8940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不是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5" name="文本框 3"/>
          <p:cNvSpPr txBox="1"/>
          <p:nvPr/>
        </p:nvSpPr>
        <p:spPr>
          <a:xfrm>
            <a:off x="7078663" y="2754313"/>
            <a:ext cx="8940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不是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207250" y="3271838"/>
            <a:ext cx="5384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是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9227" name="文本框 6"/>
          <p:cNvSpPr txBox="1"/>
          <p:nvPr/>
        </p:nvSpPr>
        <p:spPr>
          <a:xfrm>
            <a:off x="7029450" y="3727450"/>
            <a:ext cx="8940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不是</a:t>
            </a:r>
            <a:endParaRPr lang="zh-CN" altLang="en-US" sz="28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92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2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222" grpId="0"/>
      <p:bldP spid="4" grpId="0"/>
      <p:bldP spid="5" grpId="0"/>
      <p:bldP spid="6" grpId="0"/>
      <p:bldP spid="9227" grpId="0"/>
    </p:bldLst>
  </p:timing>
</p:sld>
</file>

<file path=ppt/theme/theme1.xml><?xml version="1.0" encoding="utf-8"?>
<a:theme xmlns:a="http://schemas.openxmlformats.org/drawingml/2006/main" name="Office 主题">
  <a:themeElements>
    <a:clrScheme name="自定义 42-绿色清新">
      <a:dk1>
        <a:sysClr val="windowText" lastClr="000000"/>
      </a:dk1>
      <a:lt1>
        <a:sysClr val="window" lastClr="FFFFFF"/>
      </a:lt1>
      <a:dk2>
        <a:srgbClr val="212745"/>
      </a:dk2>
      <a:lt2>
        <a:srgbClr val="7F7F7F"/>
      </a:lt2>
      <a:accent1>
        <a:srgbClr val="138A40"/>
      </a:accent1>
      <a:accent2>
        <a:srgbClr val="138A40"/>
      </a:accent2>
      <a:accent3>
        <a:srgbClr val="138A40"/>
      </a:accent3>
      <a:accent4>
        <a:srgbClr val="138A40"/>
      </a:accent4>
      <a:accent5>
        <a:srgbClr val="138A40"/>
      </a:accent5>
      <a:accent6>
        <a:srgbClr val="138A40"/>
      </a:accent6>
      <a:hlink>
        <a:srgbClr val="56C7AA"/>
      </a:hlink>
      <a:folHlink>
        <a:srgbClr val="59A8D1"/>
      </a:folHlink>
    </a:clrScheme>
    <a:fontScheme name="自定义 6">
      <a:majorFont>
        <a:latin typeface="Arial"/>
        <a:ea typeface="微软雅黑 Light"/>
        <a:cs typeface=""/>
      </a:majorFont>
      <a:minorFont>
        <a:latin typeface="Arial"/>
        <a:ea typeface="微软雅黑 Light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3154</Words>
  <Application>WPS 演示</Application>
  <PresentationFormat>全屏显示(4:3)</PresentationFormat>
  <Paragraphs>261</Paragraphs>
  <Slides>22</Slides>
  <Notes>8</Notes>
  <HiddenSlides>0</HiddenSlides>
  <MMClips>0</MMClips>
  <ScaleCrop>false</ScaleCrop>
  <HeadingPairs>
    <vt:vector size="8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15</vt:i4>
      </vt:variant>
      <vt:variant>
        <vt:lpstr>幻灯片标题</vt:lpstr>
      </vt:variant>
      <vt:variant>
        <vt:i4>22</vt:i4>
      </vt:variant>
    </vt:vector>
  </HeadingPairs>
  <TitlesOfParts>
    <vt:vector size="52" baseType="lpstr">
      <vt:lpstr>Arial</vt:lpstr>
      <vt:lpstr>宋体</vt:lpstr>
      <vt:lpstr>Wingdings</vt:lpstr>
      <vt:lpstr>微软雅黑 Light</vt:lpstr>
      <vt:lpstr>华文行楷</vt:lpstr>
      <vt:lpstr>微软雅黑</vt:lpstr>
      <vt:lpstr>Calibri</vt:lpstr>
      <vt:lpstr>黑体</vt:lpstr>
      <vt:lpstr>隶书</vt:lpstr>
      <vt:lpstr>造字工房悦黑（非商用）常规体</vt:lpstr>
      <vt:lpstr>Times New Roman</vt:lpstr>
      <vt:lpstr>仿宋</vt:lpstr>
      <vt:lpstr>Arial Unicode MS</vt:lpstr>
      <vt:lpstr>Comic Sans MS</vt:lpstr>
      <vt:lpstr>Office 主题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Sky123.Org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Sky123.Org</dc:creator>
  <cp:lastModifiedBy>慢慢来</cp:lastModifiedBy>
  <cp:revision>144</cp:revision>
  <dcterms:created xsi:type="dcterms:W3CDTF">2015-10-07T07:18:00Z</dcterms:created>
  <dcterms:modified xsi:type="dcterms:W3CDTF">2025-02-07T01:23:53Z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CF53C3154D594217BBB8E2A8A5338162</vt:lpwstr>
  </property>
</Properties>
</file>