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539" r:id="rId3"/>
    <p:sldId id="540" r:id="rId4"/>
    <p:sldId id="541" r:id="rId6"/>
    <p:sldId id="439" r:id="rId7"/>
    <p:sldId id="275" r:id="rId8"/>
    <p:sldId id="454" r:id="rId9"/>
    <p:sldId id="542" r:id="rId10"/>
    <p:sldId id="428" r:id="rId11"/>
    <p:sldId id="471" r:id="rId12"/>
    <p:sldId id="508" r:id="rId13"/>
    <p:sldId id="400" r:id="rId14"/>
    <p:sldId id="473" r:id="rId15"/>
    <p:sldId id="509" r:id="rId16"/>
    <p:sldId id="510" r:id="rId17"/>
    <p:sldId id="511" r:id="rId18"/>
    <p:sldId id="516" r:id="rId19"/>
    <p:sldId id="517" r:id="rId20"/>
    <p:sldId id="518" r:id="rId21"/>
    <p:sldId id="480" r:id="rId22"/>
    <p:sldId id="427" r:id="rId23"/>
    <p:sldId id="468" r:id="rId24"/>
    <p:sldId id="469" r:id="rId25"/>
    <p:sldId id="512" r:id="rId26"/>
    <p:sldId id="513" r:id="rId27"/>
    <p:sldId id="514" r:id="rId28"/>
    <p:sldId id="515" r:id="rId29"/>
    <p:sldId id="543" r:id="rId30"/>
    <p:sldId id="579" r:id="rId31"/>
    <p:sldId id="581" r:id="rId32"/>
    <p:sldId id="580" r:id="rId33"/>
    <p:sldId id="523" r:id="rId34"/>
    <p:sldId id="527" r:id="rId35"/>
    <p:sldId id="520" r:id="rId36"/>
    <p:sldId id="519" r:id="rId37"/>
    <p:sldId id="578" r:id="rId38"/>
    <p:sldId id="528" r:id="rId39"/>
    <p:sldId id="525" r:id="rId40"/>
    <p:sldId id="544" r:id="rId41"/>
    <p:sldId id="526" r:id="rId42"/>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406" userDrawn="1">
          <p15:clr>
            <a:srgbClr val="A4A3A4"/>
          </p15:clr>
        </p15:guide>
        <p15:guide id="2" pos="39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406"/>
        <p:guide pos="3919"/>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Rectangle 2"/>
          <p:cNvSpPr>
            <a:spLocks noGrp="1"/>
          </p:cNvSpPr>
          <p:nvPr>
            <p:ph type="sldImg"/>
          </p:nvPr>
        </p:nvSpPr>
        <p:spPr>
          <a:xfrm>
            <a:off x="408870" y="754063"/>
            <a:ext cx="5856110" cy="3294062"/>
          </a:xfrm>
          <a:prstGeom prst="rect">
            <a:avLst/>
          </a:prstGeom>
          <a:noFill/>
          <a:ln w="9525">
            <a:noFill/>
          </a:ln>
        </p:spPr>
      </p:sp>
      <p:sp>
        <p:nvSpPr>
          <p:cNvPr id="5123" name="Rectangle 3"/>
          <p:cNvSpPr>
            <a:spLocks noGrp="1"/>
          </p:cNvSpPr>
          <p:nvPr>
            <p:ph type="body" sz="quarter"/>
          </p:nvPr>
        </p:nvSpPr>
        <p:spPr>
          <a:xfrm>
            <a:off x="538163" y="4387850"/>
            <a:ext cx="5780087" cy="3952875"/>
          </a:xfrm>
          <a:prstGeom prst="rect">
            <a:avLst/>
          </a:prstGeom>
          <a:noFill/>
          <a:ln w="9525">
            <a:noFill/>
          </a:ln>
        </p:spPr>
        <p:txBody>
          <a:bodyPr wrap="square"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p>
            <a:pPr lvl="0" indent="0" defTabSz="914400" fontAlgn="base"/>
            <a:endParaRPr lang="zh-CN" altLang="en-US" sz="1200" strike="noStrike" noProof="1" dirty="0"/>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p>
            <a:pPr lvl="0" indent="0" algn="r" defTabSz="914400" fontAlgn="base"/>
            <a:endParaRPr lang="zh-CN" altLang="en-US" sz="1200" strike="noStrike" noProof="1" dirty="0"/>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p>
            <a:pPr lvl="0" indent="0" defTabSz="914400" fontAlgn="base"/>
            <a:endParaRPr lang="zh-CN" altLang="en-US" sz="1200" strike="noStrike" noProof="1" dirty="0"/>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p>
            <a:pPr lvl="0" indent="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wrap="square" lIns="91440" tIns="45720" rIns="91440" bIns="45720" anchor="t" anchorCtr="0"/>
          <a:p>
            <a:pPr lvl="0"/>
            <a:endParaRPr lang="zh-CN" altLang="en-US">
              <a:ea typeface="Arial" panose="020B0604020202020204" pitchFamily="34" charset="0"/>
            </a:endParaRPr>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wrap="square" lIns="91440" tIns="45720" rIns="91440" bIns="45720" anchor="t" anchorCtr="0"/>
          <a:p>
            <a:pPr lvl="0"/>
            <a:endParaRPr lang="zh-CN" altLang="en-US">
              <a:ea typeface="Arial" panose="020B0604020202020204" pitchFamily="34" charset="0"/>
            </a:endParaRPr>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p:cNvSpPr>
          <p:nvPr>
            <p:ph type="sldImg"/>
          </p:nvPr>
        </p:nvSpPr>
        <p:spPr/>
      </p:sp>
      <p:sp>
        <p:nvSpPr>
          <p:cNvPr id="17410" name="备注占位符 2"/>
          <p:cNvSpPr>
            <a:spLocks noGrp="1"/>
          </p:cNvSpPr>
          <p:nvPr>
            <p:ph type="body"/>
          </p:nvPr>
        </p:nvSpPr>
        <p:spPr/>
        <p:txBody>
          <a:bodyPr wrap="square" lIns="91440" tIns="45720" rIns="91440" bIns="45720" anchor="t" anchorCtr="0"/>
          <a:p>
            <a:pPr lvl="0"/>
            <a:endParaRPr lang="zh-CN" altLang="en-US">
              <a:ea typeface="Arial" panose="020B0604020202020204" pitchFamily="34" charset="0"/>
            </a:endParaRPr>
          </a:p>
        </p:txBody>
      </p:sp>
      <p:sp>
        <p:nvSpPr>
          <p:cNvPr id="17411"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wrap="square" lIns="91440" tIns="45720" rIns="91440" bIns="45720" anchor="t" anchorCtr="0"/>
          <a:p>
            <a:pPr lvl="0"/>
            <a:endParaRPr lang="zh-CN" altLang="en-US">
              <a:ea typeface="Arial" panose="020B0604020202020204" pitchFamily="34" charset="0"/>
            </a:endParaRPr>
          </a:p>
        </p:txBody>
      </p:sp>
      <p:sp>
        <p:nvSpPr>
          <p:cNvPr id="38915"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幻灯片图像占位符 1"/>
          <p:cNvSpPr>
            <a:spLocks noGrp="1" noRot="1" noChangeAspect="1"/>
          </p:cNvSpPr>
          <p:nvPr>
            <p:ph type="sldImg"/>
          </p:nvPr>
        </p:nvSpPr>
        <p:spPr/>
      </p:sp>
      <p:sp>
        <p:nvSpPr>
          <p:cNvPr id="49154" name="备注占位符 2"/>
          <p:cNvSpPr>
            <a:spLocks noGrp="1"/>
          </p:cNvSpPr>
          <p:nvPr>
            <p:ph type="body"/>
          </p:nvPr>
        </p:nvSpPr>
        <p:spPr/>
        <p:txBody>
          <a:bodyPr wrap="square" lIns="91440" tIns="45720" rIns="91440" bIns="45720" anchor="t" anchorCtr="0"/>
          <a:p>
            <a:pPr lvl="0"/>
            <a:endParaRPr lang="zh-CN" altLang="en-US">
              <a:ea typeface="Arial" panose="020B0604020202020204" pitchFamily="34" charset="0"/>
            </a:endParaRPr>
          </a:p>
        </p:txBody>
      </p:sp>
      <p:sp>
        <p:nvSpPr>
          <p:cNvPr id="49155"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p:spPr>
        <p:txBody>
          <a:body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仅标题">
    <p:spTree>
      <p:nvGrpSpPr>
        <p:cNvPr id="1" name=""/>
        <p:cNvGrpSpPr/>
        <p:nvPr/>
      </p:nvGrpSpPr>
      <p:grpSpPr>
        <a:xfrm>
          <a:off x="0" y="0"/>
          <a:ext cx="0" cy="0"/>
          <a:chOff x="0" y="0"/>
          <a:chExt cx="0" cy="0"/>
        </a:xfrm>
      </p:grpSpPr>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lvl="0" defTabSz="91440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Blank New Slide">
    <p:spTree>
      <p:nvGrpSpPr>
        <p:cNvPr id="1" name=""/>
        <p:cNvGrpSpPr/>
        <p:nvPr/>
      </p:nvGrpSpPr>
      <p:grpSpPr>
        <a:xfrm>
          <a:off x="0" y="0"/>
          <a:ext cx="0" cy="0"/>
          <a:chOff x="0" y="0"/>
          <a:chExt cx="0" cy="0"/>
        </a:xfrm>
      </p:grpSpPr>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ítulo y objetos">
    <p:spTree>
      <p:nvGrpSpPr>
        <p:cNvPr id="1" name=""/>
        <p:cNvGrpSpPr/>
        <p:nvPr/>
      </p:nvGrpSpPr>
      <p:grpSpPr>
        <a:xfrm>
          <a:off x="0" y="0"/>
          <a:ext cx="0" cy="0"/>
          <a:chOff x="0" y="0"/>
          <a:chExt cx="0" cy="0"/>
        </a:xfrm>
      </p:grpSpPr>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pic>
        <p:nvPicPr>
          <p:cNvPr id="4103" name="图片 6"/>
          <p:cNvPicPr>
            <a:picLocks noChangeAspect="1"/>
          </p:cNvPicPr>
          <p:nvPr/>
        </p:nvPicPr>
        <p:blipFill>
          <a:blip r:embed="rId2"/>
          <a:stretch>
            <a:fillRect/>
          </a:stretch>
        </p:blipFill>
        <p:spPr>
          <a:xfrm>
            <a:off x="0" y="0"/>
            <a:ext cx="12192000" cy="6858000"/>
          </a:xfrm>
          <a:prstGeom prst="rect">
            <a:avLst/>
          </a:prstGeom>
          <a:noFill/>
          <a:ln w="9525">
            <a:noFill/>
          </a:ln>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Whitout Titl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3.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9"/>
          <a:stretch>
            <a:fillRect/>
          </a:stretch>
        </a:blipFill>
        <a:effectLst/>
      </p:bgPr>
    </p:bg>
    <p:spTree>
      <p:nvGrpSpPr>
        <p:cNvPr id="1" name=""/>
        <p:cNvGrpSpPr/>
        <p:nvPr/>
      </p:nvGrpSpPr>
      <p:grpSpPr/>
      <p:pic>
        <p:nvPicPr>
          <p:cNvPr id="1026" name="Picture 2" descr="C:\Users\Administrator\Desktop\PPT整理\用途\asf.png"/>
          <p:cNvPicPr>
            <a:picLocks noChangeAspect="1"/>
          </p:cNvPicPr>
          <p:nvPr/>
        </p:nvPicPr>
        <p:blipFill>
          <a:blip r:embed="rId10"/>
          <a:stretch>
            <a:fillRect/>
          </a:stretch>
        </p:blipFill>
        <p:spPr>
          <a:xfrm>
            <a:off x="0" y="0"/>
            <a:ext cx="12192000" cy="6859588"/>
          </a:xfrm>
          <a:prstGeom prst="rect">
            <a:avLst/>
          </a:prstGeom>
          <a:noFill/>
          <a:ln w="9525" cap="flat" cmpd="sng">
            <a:solidFill>
              <a:schemeClr val="accent1">
                <a:alpha val="0"/>
              </a:schemeClr>
            </a:solidFill>
            <a:prstDash val="solid"/>
            <a:round/>
            <a:headEnd type="none" w="med" len="med"/>
            <a:tailEnd type="none" w="med" len="med"/>
          </a:ln>
        </p:spPr>
      </p:pic>
      <p:cxnSp>
        <p:nvCxnSpPr>
          <p:cNvPr id="5" name="直接连接符 4"/>
          <p:cNvCxnSpPr>
            <a:endCxn id="1028" idx="1"/>
          </p:cNvCxnSpPr>
          <p:nvPr/>
        </p:nvCxnSpPr>
        <p:spPr>
          <a:xfrm flipV="1">
            <a:off x="1394884" y="6662738"/>
            <a:ext cx="8610600" cy="142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Freeform 5"/>
          <p:cNvSpPr>
            <a:spLocks noChangeAspect="1" noEditPoints="1"/>
          </p:cNvSpPr>
          <p:nvPr/>
        </p:nvSpPr>
        <p:spPr bwMode="auto">
          <a:xfrm>
            <a:off x="412751" y="6356350"/>
            <a:ext cx="400051" cy="444500"/>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accent2"/>
          </a:solidFill>
          <a:ln>
            <a:noFill/>
          </a:ln>
        </p:spPr>
        <p:txBody>
          <a:bodyPr vert="horz" wrap="square" lIns="68580" tIns="34290" rIns="68580" bIns="34290" numCol="1" anchor="t" anchorCtr="0" compatLnSpc="1"/>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029" name="文本框 5"/>
          <p:cNvSpPr txBox="1"/>
          <p:nvPr/>
        </p:nvSpPr>
        <p:spPr>
          <a:xfrm>
            <a:off x="1043517" y="6446838"/>
            <a:ext cx="2038349" cy="213995"/>
          </a:xfrm>
          <a:prstGeom prst="rect">
            <a:avLst/>
          </a:prstGeom>
          <a:noFill/>
          <a:ln w="9525">
            <a:noFill/>
          </a:ln>
        </p:spPr>
        <p:txBody>
          <a:bodyPr wrap="square" anchor="t" anchorCtr="0">
            <a:spAutoFit/>
          </a:bodyPr>
          <a:p>
            <a:pPr lvl="0"/>
            <a:r>
              <a:rPr lang="zh-CN" altLang="en-US" sz="800">
                <a:solidFill>
                  <a:schemeClr val="bg1"/>
                </a:solidFill>
                <a:latin typeface="Arial" panose="020B0604020202020204" pitchFamily="34" charset="0"/>
                <a:ea typeface="微软雅黑 Light" panose="020B0502040204020203" pitchFamily="34" charset="-122"/>
              </a:rPr>
              <a:t>侵权必究</a:t>
            </a:r>
            <a:endParaRPr lang="zh-CN" altLang="en-US" sz="800">
              <a:solidFill>
                <a:schemeClr val="bg1"/>
              </a:solidFill>
              <a:latin typeface="Arial" panose="020B0604020202020204" pitchFamily="34" charset="0"/>
              <a:ea typeface="微软雅黑 Light" panose="020B0502040204020203" pitchFamily="34" charset="-122"/>
            </a:endParaRPr>
          </a:p>
        </p:txBody>
      </p:sp>
      <p:sp>
        <p:nvSpPr>
          <p:cNvPr id="7" name="矩形 6"/>
          <p:cNvSpPr/>
          <p:nvPr/>
        </p:nvSpPr>
        <p:spPr>
          <a:xfrm>
            <a:off x="9929707" y="6389370"/>
            <a:ext cx="2116667" cy="460375"/>
          </a:xfrm>
          <a:prstGeom prst="rect">
            <a:avLst/>
          </a:prstGeom>
          <a:noFill/>
          <a:ln>
            <a:noFill/>
          </a:ln>
        </p:spPr>
        <p:txBody>
          <a:bodyPr wrap="square" rtlCol="0" anchor="t">
            <a:spAutoFit/>
            <a:scene3d>
              <a:camera prst="orthographicFront"/>
              <a:lightRig rig="threePt" dir="t"/>
            </a:scene3d>
          </a:bodyPr>
          <a:p>
            <a:pPr algn="ctr" fontAlgn="auto"/>
            <a:r>
              <a:rPr lang="zh-CN" altLang="en-US" sz="2400" b="1" strike="noStrike" noProof="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cs typeface="+mn-cs"/>
              </a:rPr>
              <a:t>名校课堂</a:t>
            </a:r>
            <a:endParaRPr lang="zh-CN" altLang="en-US" sz="2400" b="1" strike="noStrike" noProof="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3.xml"/><Relationship Id="rId7" Type="http://schemas.openxmlformats.org/officeDocument/2006/relationships/image" Target="../media/image16.png"/><Relationship Id="rId6" Type="http://schemas.openxmlformats.org/officeDocument/2006/relationships/image" Target="../media/image15.wmf"/><Relationship Id="rId5" Type="http://schemas.openxmlformats.org/officeDocument/2006/relationships/oleObject" Target="../embeddings/oleObject6.bin"/><Relationship Id="rId4" Type="http://schemas.openxmlformats.org/officeDocument/2006/relationships/image" Target="../media/image14.png"/><Relationship Id="rId3" Type="http://schemas.openxmlformats.org/officeDocument/2006/relationships/image" Target="../media/image13.wmf"/><Relationship Id="rId2" Type="http://schemas.openxmlformats.org/officeDocument/2006/relationships/oleObject" Target="../embeddings/oleObject5.bin"/><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3.xml"/><Relationship Id="rId2" Type="http://schemas.openxmlformats.org/officeDocument/2006/relationships/image" Target="../media/image17.wmf"/><Relationship Id="rId1"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3.xml"/><Relationship Id="rId4" Type="http://schemas.openxmlformats.org/officeDocument/2006/relationships/image" Target="../media/image19.wmf"/><Relationship Id="rId3" Type="http://schemas.openxmlformats.org/officeDocument/2006/relationships/oleObject" Target="../embeddings/oleObject9.bin"/><Relationship Id="rId2" Type="http://schemas.openxmlformats.org/officeDocument/2006/relationships/image" Target="../media/image18.wmf"/><Relationship Id="rId1"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3.xml"/><Relationship Id="rId4" Type="http://schemas.openxmlformats.org/officeDocument/2006/relationships/image" Target="../media/image24.wmf"/><Relationship Id="rId3" Type="http://schemas.openxmlformats.org/officeDocument/2006/relationships/oleObject" Target="../embeddings/oleObject11.bin"/><Relationship Id="rId2" Type="http://schemas.openxmlformats.org/officeDocument/2006/relationships/image" Target="../media/image23.wmf"/><Relationship Id="rId1" Type="http://schemas.openxmlformats.org/officeDocument/2006/relationships/oleObject" Target="../embeddings/oleObject10.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3.xml"/><Relationship Id="rId4" Type="http://schemas.openxmlformats.org/officeDocument/2006/relationships/image" Target="../media/image26.wmf"/><Relationship Id="rId3" Type="http://schemas.openxmlformats.org/officeDocument/2006/relationships/oleObject" Target="../embeddings/oleObject13.bin"/><Relationship Id="rId2" Type="http://schemas.openxmlformats.org/officeDocument/2006/relationships/image" Target="../media/image25.wmf"/><Relationship Id="rId1" Type="http://schemas.openxmlformats.org/officeDocument/2006/relationships/oleObject" Target="../embeddings/oleObject12.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3.xml"/><Relationship Id="rId6" Type="http://schemas.openxmlformats.org/officeDocument/2006/relationships/image" Target="../media/image29.wmf"/><Relationship Id="rId5" Type="http://schemas.openxmlformats.org/officeDocument/2006/relationships/oleObject" Target="../embeddings/oleObject16.bin"/><Relationship Id="rId4" Type="http://schemas.openxmlformats.org/officeDocument/2006/relationships/image" Target="../media/image28.wmf"/><Relationship Id="rId3" Type="http://schemas.openxmlformats.org/officeDocument/2006/relationships/oleObject" Target="../embeddings/oleObject15.bin"/><Relationship Id="rId2" Type="http://schemas.openxmlformats.org/officeDocument/2006/relationships/image" Target="../media/image27.wmf"/><Relationship Id="rId1" Type="http://schemas.openxmlformats.org/officeDocument/2006/relationships/oleObject" Target="../embeddings/oleObject14.bin"/></Relationships>
</file>

<file path=ppt/slides/_rels/slide29.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3.xml"/><Relationship Id="rId7" Type="http://schemas.openxmlformats.org/officeDocument/2006/relationships/image" Target="../media/image33.wmf"/><Relationship Id="rId6" Type="http://schemas.openxmlformats.org/officeDocument/2006/relationships/oleObject" Target="../embeddings/oleObject19.bin"/><Relationship Id="rId5" Type="http://schemas.openxmlformats.org/officeDocument/2006/relationships/image" Target="../media/image32.wmf"/><Relationship Id="rId4" Type="http://schemas.openxmlformats.org/officeDocument/2006/relationships/oleObject" Target="../embeddings/oleObject18.bin"/><Relationship Id="rId3" Type="http://schemas.openxmlformats.org/officeDocument/2006/relationships/image" Target="../media/image31.wmf"/><Relationship Id="rId2" Type="http://schemas.openxmlformats.org/officeDocument/2006/relationships/oleObject" Target="../embeddings/oleObject17.bin"/><Relationship Id="rId1" Type="http://schemas.openxmlformats.org/officeDocument/2006/relationships/image" Target="../media/image3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3.xml"/><Relationship Id="rId2" Type="http://schemas.openxmlformats.org/officeDocument/2006/relationships/image" Target="../media/image34.wmf"/><Relationship Id="rId1"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3.xml"/><Relationship Id="rId2" Type="http://schemas.openxmlformats.org/officeDocument/2006/relationships/image" Target="../media/image35.wmf"/><Relationship Id="rId1" Type="http://schemas.openxmlformats.org/officeDocument/2006/relationships/oleObject" Target="../embeddings/oleObject21.bin"/></Relationships>
</file>

<file path=ppt/slides/_rels/slide32.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3.xml"/><Relationship Id="rId4" Type="http://schemas.openxmlformats.org/officeDocument/2006/relationships/image" Target="../media/image37.wmf"/><Relationship Id="rId3" Type="http://schemas.openxmlformats.org/officeDocument/2006/relationships/oleObject" Target="../embeddings/oleObject23.bin"/><Relationship Id="rId2" Type="http://schemas.openxmlformats.org/officeDocument/2006/relationships/image" Target="../media/image36.wmf"/><Relationship Id="rId1" Type="http://schemas.openxmlformats.org/officeDocument/2006/relationships/oleObject" Target="../embeddings/oleObject22.bin"/></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41.wmf"/><Relationship Id="rId7" Type="http://schemas.openxmlformats.org/officeDocument/2006/relationships/oleObject" Target="../embeddings/oleObject27.bin"/><Relationship Id="rId6" Type="http://schemas.openxmlformats.org/officeDocument/2006/relationships/image" Target="../media/image40.wmf"/><Relationship Id="rId5" Type="http://schemas.openxmlformats.org/officeDocument/2006/relationships/oleObject" Target="../embeddings/oleObject26.bin"/><Relationship Id="rId4" Type="http://schemas.openxmlformats.org/officeDocument/2006/relationships/image" Target="../media/image39.wmf"/><Relationship Id="rId3" Type="http://schemas.openxmlformats.org/officeDocument/2006/relationships/oleObject" Target="../embeddings/oleObject25.bin"/><Relationship Id="rId2" Type="http://schemas.openxmlformats.org/officeDocument/2006/relationships/image" Target="../media/image38.wmf"/><Relationship Id="rId10" Type="http://schemas.openxmlformats.org/officeDocument/2006/relationships/vmlDrawing" Target="../drawings/vmlDrawing13.vml"/><Relationship Id="rId1" Type="http://schemas.openxmlformats.org/officeDocument/2006/relationships/oleObject" Target="../embeddings/oleObject24.bin"/></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3.xml"/><Relationship Id="rId4" Type="http://schemas.openxmlformats.org/officeDocument/2006/relationships/image" Target="../media/image44.wmf"/><Relationship Id="rId3" Type="http://schemas.openxmlformats.org/officeDocument/2006/relationships/oleObject" Target="../embeddings/oleObject29.bin"/><Relationship Id="rId2" Type="http://schemas.openxmlformats.org/officeDocument/2006/relationships/image" Target="../media/image43.wmf"/><Relationship Id="rId1" Type="http://schemas.openxmlformats.org/officeDocument/2006/relationships/oleObject" Target="../embeddings/oleObject28.bin"/></Relationships>
</file>

<file path=ppt/slides/_rels/slide36.xml.rels><?xml version="1.0" encoding="UTF-8" standalone="yes"?>
<Relationships xmlns="http://schemas.openxmlformats.org/package/2006/relationships"><Relationship Id="rId6" Type="http://schemas.openxmlformats.org/officeDocument/2006/relationships/vmlDrawing" Target="../drawings/vmlDrawing15.vml"/><Relationship Id="rId5" Type="http://schemas.openxmlformats.org/officeDocument/2006/relationships/slideLayout" Target="../slideLayouts/slideLayout3.xml"/><Relationship Id="rId4" Type="http://schemas.openxmlformats.org/officeDocument/2006/relationships/image" Target="../media/image46.wmf"/><Relationship Id="rId3" Type="http://schemas.openxmlformats.org/officeDocument/2006/relationships/oleObject" Target="../embeddings/oleObject31.bin"/><Relationship Id="rId2" Type="http://schemas.openxmlformats.org/officeDocument/2006/relationships/image" Target="../media/image45.wmf"/><Relationship Id="rId1" Type="http://schemas.openxmlformats.org/officeDocument/2006/relationships/oleObject" Target="../embeddings/oleObject30.bin"/></Relationships>
</file>

<file path=ppt/slides/_rels/slide37.xml.rels><?xml version="1.0" encoding="UTF-8" standalone="yes"?>
<Relationships xmlns="http://schemas.openxmlformats.org/package/2006/relationships"><Relationship Id="rId4" Type="http://schemas.openxmlformats.org/officeDocument/2006/relationships/vmlDrawing" Target="../drawings/vmlDrawing16.vml"/><Relationship Id="rId3" Type="http://schemas.openxmlformats.org/officeDocument/2006/relationships/slideLayout" Target="../slideLayouts/slideLayout3.xml"/><Relationship Id="rId2" Type="http://schemas.openxmlformats.org/officeDocument/2006/relationships/image" Target="../media/image47.wmf"/><Relationship Id="rId1" Type="http://schemas.openxmlformats.org/officeDocument/2006/relationships/oleObject" Target="../embeddings/oleObject32.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3.xml"/><Relationship Id="rId2" Type="http://schemas.openxmlformats.org/officeDocument/2006/relationships/image" Target="../media/image8.wmf"/><Relationship Id="rId1"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3.xml"/><Relationship Id="rId6" Type="http://schemas.openxmlformats.org/officeDocument/2006/relationships/image" Target="../media/image10.wmf"/><Relationship Id="rId5" Type="http://schemas.openxmlformats.org/officeDocument/2006/relationships/oleObject" Target="../embeddings/oleObject4.bin"/><Relationship Id="rId4" Type="http://schemas.openxmlformats.org/officeDocument/2006/relationships/image" Target="../media/image9.wmf"/><Relationship Id="rId3" Type="http://schemas.openxmlformats.org/officeDocument/2006/relationships/oleObject" Target="../embeddings/oleObject3.bin"/><Relationship Id="rId2" Type="http://schemas.openxmlformats.org/officeDocument/2006/relationships/image" Target="../media/image8.wmf"/><Relationship Id="rId1"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Rectangle 5"/>
          <p:cNvSpPr/>
          <p:nvPr/>
        </p:nvSpPr>
        <p:spPr>
          <a:xfrm>
            <a:off x="1197610" y="3144203"/>
            <a:ext cx="6748780" cy="768350"/>
          </a:xfrm>
          <a:prstGeom prst="rect">
            <a:avLst/>
          </a:prstGeom>
          <a:noFill/>
          <a:ln w="9525">
            <a:noFill/>
          </a:ln>
        </p:spPr>
        <p:txBody>
          <a:bodyPr wrap="none" anchor="ctr" anchorCtr="0">
            <a:spAutoFit/>
          </a:bodyPr>
          <a:p>
            <a:pPr algn="ctr"/>
            <a:r>
              <a:rPr lang="en-US" altLang="zh-CN" sz="4400" dirty="0">
                <a:solidFill>
                  <a:schemeClr val="accent1"/>
                </a:solidFill>
                <a:latin typeface="Times New Roman" panose="02020603050405020304" pitchFamily="2" charset="0"/>
                <a:ea typeface="黑体" panose="02010609060101010101" pitchFamily="1" charset="-122"/>
              </a:rPr>
              <a:t>6.3</a:t>
            </a:r>
            <a:r>
              <a:rPr lang="zh-CN" altLang="en-US" sz="4400" dirty="0">
                <a:solidFill>
                  <a:schemeClr val="accent1"/>
                </a:solidFill>
                <a:latin typeface="黑体" panose="02010609060101010101" pitchFamily="1" charset="-122"/>
                <a:ea typeface="黑体" panose="02010609060101010101" pitchFamily="1" charset="-122"/>
              </a:rPr>
              <a:t> 二元一次方程组的应用</a:t>
            </a:r>
            <a:endParaRPr lang="zh-CN" altLang="en-US" sz="4400" dirty="0">
              <a:solidFill>
                <a:schemeClr val="accent1"/>
              </a:solidFill>
              <a:latin typeface="黑体" panose="02010609060101010101" pitchFamily="1" charset="-122"/>
              <a:ea typeface="黑体" panose="02010609060101010101" pitchFamily="1" charset="-122"/>
            </a:endParaRPr>
          </a:p>
        </p:txBody>
      </p:sp>
      <p:sp>
        <p:nvSpPr>
          <p:cNvPr id="8194" name="Rectangle 5"/>
          <p:cNvSpPr/>
          <p:nvPr/>
        </p:nvSpPr>
        <p:spPr>
          <a:xfrm>
            <a:off x="482600" y="4106069"/>
            <a:ext cx="8283575" cy="1198880"/>
          </a:xfrm>
          <a:prstGeom prst="rect">
            <a:avLst/>
          </a:prstGeom>
          <a:noFill/>
          <a:ln w="9525">
            <a:noFill/>
          </a:ln>
        </p:spPr>
        <p:txBody>
          <a:bodyPr wrap="square" anchor="ctr" anchorCtr="0">
            <a:spAutoFit/>
          </a:bodyPr>
          <a:p>
            <a:pPr algn="ctr"/>
            <a:r>
              <a:rPr lang="zh-CN" altLang="en-US" sz="3600" dirty="0">
                <a:solidFill>
                  <a:schemeClr val="accent1"/>
                </a:solidFill>
                <a:latin typeface="方正黑体_GBK" panose="03000509000000000000" charset="-122"/>
                <a:ea typeface="方正黑体_GBK" panose="03000509000000000000" charset="-122"/>
              </a:rPr>
              <a:t>第</a:t>
            </a:r>
            <a:r>
              <a:rPr lang="en-US" altLang="zh-CN" sz="3600" dirty="0">
                <a:solidFill>
                  <a:schemeClr val="accent1"/>
                </a:solidFill>
                <a:latin typeface="Times New Roman" panose="02020603050405020304" pitchFamily="2" charset="0"/>
                <a:ea typeface="方正黑体_GBK" panose="03000509000000000000" charset="-122"/>
              </a:rPr>
              <a:t>1</a:t>
            </a:r>
            <a:r>
              <a:rPr lang="zh-CN" altLang="en-US" sz="3600" dirty="0">
                <a:solidFill>
                  <a:schemeClr val="accent1"/>
                </a:solidFill>
                <a:latin typeface="方正黑体_GBK" panose="03000509000000000000" charset="-122"/>
                <a:ea typeface="方正黑体_GBK" panose="03000509000000000000" charset="-122"/>
              </a:rPr>
              <a:t>课时 和差倍分问题、配套问题及行程问题</a:t>
            </a:r>
            <a:endParaRPr lang="zh-CN" altLang="en-US" sz="3600" dirty="0">
              <a:solidFill>
                <a:schemeClr val="accent1"/>
              </a:solidFill>
              <a:latin typeface="方正黑体_GBK" panose="03000509000000000000" charset="-122"/>
              <a:ea typeface="方正黑体_GBK" panose="03000509000000000000" charset="-122"/>
            </a:endParaRPr>
          </a:p>
        </p:txBody>
      </p:sp>
      <p:sp>
        <p:nvSpPr>
          <p:cNvPr id="2" name="Text Box 4"/>
          <p:cNvSpPr txBox="1"/>
          <p:nvPr/>
        </p:nvSpPr>
        <p:spPr>
          <a:xfrm>
            <a:off x="395605" y="1772603"/>
            <a:ext cx="8964613" cy="1014730"/>
          </a:xfrm>
          <a:prstGeom prst="rect">
            <a:avLst/>
          </a:prstGeom>
          <a:noFill/>
          <a:ln w="9525">
            <a:noFill/>
          </a:ln>
        </p:spPr>
        <p:txBody>
          <a:bodyPr anchor="t" anchorCtr="0">
            <a:spAutoFit/>
          </a:bodyPr>
          <a:p>
            <a:r>
              <a:rPr lang="zh-CN" altLang="en-US" sz="6000" dirty="0">
                <a:solidFill>
                  <a:srgbClr val="070707"/>
                </a:solidFill>
                <a:latin typeface="隶书" panose="02010509060101010101" pitchFamily="1" charset="-122"/>
                <a:ea typeface="隶书" panose="02010509060101010101" pitchFamily="1" charset="-122"/>
              </a:rPr>
              <a:t>第六章 二元一次方程组</a:t>
            </a:r>
            <a:endParaRPr lang="zh-CN" altLang="en-US" sz="6000" dirty="0">
              <a:solidFill>
                <a:srgbClr val="070707"/>
              </a:solidFill>
              <a:latin typeface="隶书" panose="02010509060101010101" pitchFamily="1" charset="-122"/>
              <a:ea typeface="隶书" panose="02010509060101010101" pitchFamily="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圆角矩形 31"/>
          <p:cNvSpPr/>
          <p:nvPr/>
        </p:nvSpPr>
        <p:spPr>
          <a:xfrm>
            <a:off x="1998663" y="739775"/>
            <a:ext cx="1531937" cy="51117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sym typeface="微软雅黑" panose="020B0503020204020204" charset="-122"/>
              </a:rPr>
              <a:t>归纳总结</a:t>
            </a:r>
            <a:endParaRPr lang="zh-CN" altLang="en-US" sz="2400" b="1" dirty="0">
              <a:latin typeface="微软雅黑" panose="020B0503020204020204" charset="-122"/>
              <a:ea typeface="微软雅黑" panose="020B0503020204020204" charset="-122"/>
              <a:sym typeface="微软雅黑" panose="020B0503020204020204" charset="-122"/>
            </a:endParaRPr>
          </a:p>
        </p:txBody>
      </p:sp>
      <p:sp>
        <p:nvSpPr>
          <p:cNvPr id="9219" name="Text Box 2"/>
          <p:cNvSpPr txBox="1"/>
          <p:nvPr/>
        </p:nvSpPr>
        <p:spPr>
          <a:xfrm>
            <a:off x="2536825" y="1320800"/>
            <a:ext cx="3738880" cy="737235"/>
          </a:xfrm>
          <a:prstGeom prst="rect">
            <a:avLst/>
          </a:prstGeom>
          <a:noFill/>
          <a:ln w="9525">
            <a:noFill/>
          </a:ln>
        </p:spPr>
        <p:txBody>
          <a:bodyPr wrap="none" anchor="t" anchorCtr="0">
            <a:spAutoFit/>
          </a:bodyPr>
          <a:p>
            <a:pPr>
              <a:lnSpc>
                <a:spcPct val="150000"/>
              </a:lnSpc>
            </a:pPr>
            <a:r>
              <a:rPr lang="zh-CN" altLang="en-US" sz="2800" dirty="0">
                <a:latin typeface="Times New Roman" panose="02020603050405020304" pitchFamily="2" charset="0"/>
                <a:ea typeface="黑体" panose="02010609060101010101" pitchFamily="1" charset="-122"/>
              </a:rPr>
              <a:t>列方程解应用题的步骤</a:t>
            </a:r>
            <a:endParaRPr lang="zh-CN" altLang="en-US" sz="2800" dirty="0">
              <a:latin typeface="Times New Roman" panose="02020603050405020304" pitchFamily="2" charset="0"/>
              <a:ea typeface="黑体" panose="02010609060101010101" pitchFamily="1" charset="-122"/>
            </a:endParaRPr>
          </a:p>
        </p:txBody>
      </p:sp>
      <p:sp>
        <p:nvSpPr>
          <p:cNvPr id="9220" name="Text Box 3"/>
          <p:cNvSpPr txBox="1"/>
          <p:nvPr/>
        </p:nvSpPr>
        <p:spPr>
          <a:xfrm>
            <a:off x="2700338" y="2052638"/>
            <a:ext cx="6119812" cy="3322955"/>
          </a:xfrm>
          <a:prstGeom prst="rect">
            <a:avLst/>
          </a:prstGeom>
          <a:noFill/>
          <a:ln w="9525">
            <a:noFill/>
          </a:ln>
        </p:spPr>
        <p:txBody>
          <a:bodyPr anchor="t" anchorCtr="0">
            <a:spAutoFit/>
          </a:bodyPr>
          <a:p>
            <a:pPr>
              <a:lnSpc>
                <a:spcPct val="150000"/>
              </a:lnSpc>
            </a:pP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审题  </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找等量关系）</a:t>
            </a:r>
            <a:endParaRPr lang="zh-CN" altLang="en-US" sz="2800" dirty="0">
              <a:latin typeface="Times New Roman" panose="02020603050405020304" pitchFamily="2" charset="0"/>
              <a:ea typeface="黑体" panose="02010609060101010101" pitchFamily="1" charset="-122"/>
            </a:endParaRPr>
          </a:p>
          <a:p>
            <a:pPr>
              <a:lnSpc>
                <a:spcPct val="150000"/>
              </a:lnSpc>
            </a:pPr>
            <a:r>
              <a:rPr lang="en-US" altLang="zh-CN" sz="28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设未知数                      </a:t>
            </a:r>
            <a:endParaRPr lang="zh-CN" altLang="en-US" sz="2800" dirty="0">
              <a:latin typeface="Times New Roman" panose="02020603050405020304" pitchFamily="2" charset="0"/>
              <a:ea typeface="黑体" panose="02010609060101010101" pitchFamily="1" charset="-122"/>
            </a:endParaRPr>
          </a:p>
          <a:p>
            <a:pPr>
              <a:lnSpc>
                <a:spcPct val="150000"/>
              </a:lnSpc>
            </a:pPr>
            <a:r>
              <a:rPr lang="en-US" altLang="zh-CN" sz="2800" dirty="0">
                <a:latin typeface="Times New Roman" panose="02020603050405020304" pitchFamily="2" charset="0"/>
                <a:ea typeface="黑体" panose="02010609060101010101" pitchFamily="1" charset="-122"/>
              </a:rPr>
              <a:t>3.</a:t>
            </a:r>
            <a:r>
              <a:rPr lang="zh-CN" altLang="en-US" sz="2800" dirty="0">
                <a:latin typeface="Times New Roman" panose="02020603050405020304" pitchFamily="2" charset="0"/>
                <a:ea typeface="黑体" panose="02010609060101010101" pitchFamily="1" charset="-122"/>
              </a:rPr>
              <a:t>列方程                          </a:t>
            </a:r>
            <a:endParaRPr lang="zh-CN" altLang="en-US" sz="2800" dirty="0">
              <a:latin typeface="Times New Roman" panose="02020603050405020304" pitchFamily="2" charset="0"/>
              <a:ea typeface="黑体" panose="02010609060101010101" pitchFamily="1" charset="-122"/>
            </a:endParaRPr>
          </a:p>
          <a:p>
            <a:pPr>
              <a:lnSpc>
                <a:spcPct val="150000"/>
              </a:lnSpc>
            </a:pPr>
            <a:r>
              <a:rPr lang="en-US" altLang="zh-CN" sz="2800" dirty="0">
                <a:latin typeface="Times New Roman" panose="02020603050405020304" pitchFamily="2" charset="0"/>
                <a:ea typeface="黑体" panose="02010609060101010101" pitchFamily="1" charset="-122"/>
              </a:rPr>
              <a:t>4.</a:t>
            </a:r>
            <a:r>
              <a:rPr lang="zh-CN" altLang="en-US" sz="2800" dirty="0">
                <a:latin typeface="Times New Roman" panose="02020603050405020304" pitchFamily="2" charset="0"/>
                <a:ea typeface="黑体" panose="02010609060101010101" pitchFamily="1" charset="-122"/>
              </a:rPr>
              <a:t>解方程                          </a:t>
            </a:r>
            <a:endParaRPr lang="zh-CN" altLang="en-US" sz="2800" dirty="0">
              <a:latin typeface="Times New Roman" panose="02020603050405020304" pitchFamily="2" charset="0"/>
              <a:ea typeface="黑体" panose="02010609060101010101" pitchFamily="1" charset="-122"/>
            </a:endParaRPr>
          </a:p>
          <a:p>
            <a:pPr>
              <a:lnSpc>
                <a:spcPct val="150000"/>
              </a:lnSpc>
            </a:pPr>
            <a:r>
              <a:rPr lang="en-US" altLang="zh-CN" sz="2800" dirty="0">
                <a:latin typeface="Times New Roman" panose="02020603050405020304" pitchFamily="2" charset="0"/>
                <a:ea typeface="黑体" panose="02010609060101010101" pitchFamily="1" charset="-122"/>
              </a:rPr>
              <a:t>5.</a:t>
            </a:r>
            <a:r>
              <a:rPr lang="zh-CN" altLang="en-US" sz="2800" dirty="0">
                <a:latin typeface="Times New Roman" panose="02020603050405020304" pitchFamily="2" charset="0"/>
                <a:ea typeface="黑体" panose="02010609060101010101" pitchFamily="1" charset="-122"/>
              </a:rPr>
              <a:t>检验，作答</a:t>
            </a:r>
            <a:endParaRPr lang="zh-CN" altLang="en-US" sz="2800" dirty="0">
              <a:latin typeface="Times New Roman" panose="02020603050405020304" pitchFamily="2" charset="0"/>
              <a:ea typeface="黑体" panose="02010609060101010101" pitchFamily="1" charset="-122"/>
            </a:endParaRPr>
          </a:p>
        </p:txBody>
      </p:sp>
      <p:sp>
        <p:nvSpPr>
          <p:cNvPr id="9221" name="Rectangle 10"/>
          <p:cNvSpPr/>
          <p:nvPr/>
        </p:nvSpPr>
        <p:spPr>
          <a:xfrm>
            <a:off x="2536825" y="5343525"/>
            <a:ext cx="4450080" cy="737235"/>
          </a:xfrm>
          <a:prstGeom prst="rect">
            <a:avLst/>
          </a:prstGeom>
          <a:noFill/>
          <a:ln w="9525">
            <a:noFill/>
          </a:ln>
        </p:spPr>
        <p:txBody>
          <a:bodyPr wrap="none" anchor="t" anchorCtr="0">
            <a:spAutoFit/>
          </a:bodyPr>
          <a:p>
            <a:pPr>
              <a:lnSpc>
                <a:spcPct val="150000"/>
              </a:lnSpc>
            </a:pPr>
            <a:r>
              <a:rPr lang="zh-CN" altLang="en-US" sz="2800" dirty="0">
                <a:solidFill>
                  <a:srgbClr val="FF0000"/>
                </a:solidFill>
                <a:latin typeface="Times New Roman" panose="02020603050405020304" pitchFamily="2" charset="0"/>
                <a:ea typeface="黑体" panose="02010609060101010101" pitchFamily="1" charset="-122"/>
              </a:rPr>
              <a:t>关键：找等量关系、列方程</a:t>
            </a:r>
            <a:endParaRPr lang="zh-CN" altLang="en-US" sz="2800" dirty="0">
              <a:solidFill>
                <a:srgbClr val="FF0000"/>
              </a:solidFill>
              <a:latin typeface="Times New Roman" panose="02020603050405020304" pitchFamily="2" charset="0"/>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2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2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219"/>
                                        </p:tgtEl>
                                        <p:attrNameLst>
                                          <p:attrName>style.visibility</p:attrName>
                                        </p:attrNameLst>
                                      </p:cBhvr>
                                      <p:to>
                                        <p:strVal val="visible"/>
                                      </p:to>
                                    </p:set>
                                    <p:anim calcmode="lin" valueType="num">
                                      <p:cBhvr>
                                        <p:cTn id="15" dur="500" fill="hold"/>
                                        <p:tgtEl>
                                          <p:spTgt spid="9219"/>
                                        </p:tgtEl>
                                        <p:attrNameLst>
                                          <p:attrName>ppt_x</p:attrName>
                                        </p:attrNameLst>
                                      </p:cBhvr>
                                      <p:tavLst>
                                        <p:tav tm="0">
                                          <p:val>
                                            <p:strVal val="#ppt_x"/>
                                          </p:val>
                                        </p:tav>
                                        <p:tav tm="100000">
                                          <p:val>
                                            <p:strVal val="#ppt_x"/>
                                          </p:val>
                                        </p:tav>
                                      </p:tavLst>
                                    </p:anim>
                                    <p:anim calcmode="lin" valueType="num">
                                      <p:cBhvr>
                                        <p:cTn id="16"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7" presetClass="entr" presetSubtype="4" fill="hold" grpId="0" nodeType="clickEffect">
                                  <p:stCondLst>
                                    <p:cond delay="0"/>
                                  </p:stCondLst>
                                  <p:childTnLst>
                                    <p:set>
                                      <p:cBhvr>
                                        <p:cTn id="20" dur="1" fill="hold">
                                          <p:stCondLst>
                                            <p:cond delay="0"/>
                                          </p:stCondLst>
                                        </p:cTn>
                                        <p:tgtEl>
                                          <p:spTgt spid="9220"/>
                                        </p:tgtEl>
                                        <p:attrNameLst>
                                          <p:attrName>style.visibility</p:attrName>
                                        </p:attrNameLst>
                                      </p:cBhvr>
                                      <p:to>
                                        <p:strVal val="visible"/>
                                      </p:to>
                                    </p:set>
                                    <p:anim calcmode="lin" valueType="num">
                                      <p:cBhvr>
                                        <p:cTn id="21" dur="5000" fill="hold"/>
                                        <p:tgtEl>
                                          <p:spTgt spid="9220"/>
                                        </p:tgtEl>
                                        <p:attrNameLst>
                                          <p:attrName>ppt_x</p:attrName>
                                        </p:attrNameLst>
                                      </p:cBhvr>
                                      <p:tavLst>
                                        <p:tav tm="0">
                                          <p:val>
                                            <p:strVal val="#ppt_x"/>
                                          </p:val>
                                        </p:tav>
                                        <p:tav tm="100000">
                                          <p:val>
                                            <p:strVal val="#ppt_x"/>
                                          </p:val>
                                        </p:tav>
                                      </p:tavLst>
                                    </p:anim>
                                    <p:anim calcmode="lin" valueType="num">
                                      <p:cBhvr>
                                        <p:cTn id="22" dur="50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9221"/>
                                        </p:tgtEl>
                                        <p:attrNameLst>
                                          <p:attrName>style.visibility</p:attrName>
                                        </p:attrNameLst>
                                      </p:cBhvr>
                                      <p:to>
                                        <p:strVal val="visible"/>
                                      </p:to>
                                    </p:set>
                                    <p:anim calcmode="lin" valueType="num">
                                      <p:cBhvr>
                                        <p:cTn id="27" dur="1000" fill="hold"/>
                                        <p:tgtEl>
                                          <p:spTgt spid="9221"/>
                                        </p:tgtEl>
                                        <p:attrNameLst>
                                          <p:attrName>ppt_w</p:attrName>
                                        </p:attrNameLst>
                                      </p:cBhvr>
                                      <p:tavLst>
                                        <p:tav tm="0">
                                          <p:val>
                                            <p:strVal val="#ppt_w*0.70"/>
                                          </p:val>
                                        </p:tav>
                                        <p:tav tm="100000">
                                          <p:val>
                                            <p:strVal val="#ppt_w"/>
                                          </p:val>
                                        </p:tav>
                                      </p:tavLst>
                                    </p:anim>
                                    <p:anim calcmode="lin" valueType="num">
                                      <p:cBhvr>
                                        <p:cTn id="28" dur="1000" fill="hold"/>
                                        <p:tgtEl>
                                          <p:spTgt spid="9221"/>
                                        </p:tgtEl>
                                        <p:attrNameLst>
                                          <p:attrName>ppt_h</p:attrName>
                                        </p:attrNameLst>
                                      </p:cBhvr>
                                      <p:tavLst>
                                        <p:tav tm="0">
                                          <p:val>
                                            <p:strVal val="#ppt_h"/>
                                          </p:val>
                                        </p:tav>
                                        <p:tav tm="100000">
                                          <p:val>
                                            <p:strVal val="#ppt_h"/>
                                          </p:val>
                                        </p:tav>
                                      </p:tavLst>
                                    </p:anim>
                                    <p:animEffect transition="in" filter="fade">
                                      <p:cBhvr>
                                        <p:cTn id="29" dur="10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9219" grpId="0"/>
      <p:bldP spid="9220" grpId="0"/>
      <p:bldP spid="922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5" name="圆角矩形 31"/>
          <p:cNvSpPr/>
          <p:nvPr/>
        </p:nvSpPr>
        <p:spPr>
          <a:xfrm>
            <a:off x="2035175" y="617538"/>
            <a:ext cx="1527175" cy="512762"/>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rPr>
              <a:t>典例精析</a:t>
            </a:r>
            <a:endParaRPr lang="zh-CN" altLang="en-US" sz="2400" b="1" dirty="0">
              <a:latin typeface="微软雅黑" panose="020B0503020204020204" charset="-122"/>
              <a:ea typeface="微软雅黑" panose="020B0503020204020204" charset="-122"/>
            </a:endParaRPr>
          </a:p>
        </p:txBody>
      </p:sp>
      <p:sp>
        <p:nvSpPr>
          <p:cNvPr id="10243" name="Text Box 3"/>
          <p:cNvSpPr txBox="1"/>
          <p:nvPr/>
        </p:nvSpPr>
        <p:spPr>
          <a:xfrm>
            <a:off x="2027238" y="1212850"/>
            <a:ext cx="8275637" cy="2330450"/>
          </a:xfrm>
          <a:prstGeom prst="rect">
            <a:avLst/>
          </a:prstGeom>
          <a:noFill/>
          <a:ln w="9525">
            <a:noFill/>
          </a:ln>
        </p:spPr>
        <p:txBody>
          <a:bodyPr wrap="square" anchor="t" anchorCtr="0">
            <a:spAutoFit/>
          </a:bodyPr>
          <a:p>
            <a:pPr algn="just">
              <a:lnSpc>
                <a:spcPct val="130000"/>
              </a:lnSpc>
            </a:pPr>
            <a:r>
              <a:rPr lang="zh-CN" altLang="en-US" sz="2800" dirty="0">
                <a:solidFill>
                  <a:schemeClr val="accent1"/>
                </a:solidFill>
                <a:latin typeface="Times New Roman" panose="02020603050405020304" pitchFamily="2" charset="0"/>
                <a:ea typeface="黑体" panose="02010609060101010101" pitchFamily="1" charset="-122"/>
              </a:rPr>
              <a:t>例</a:t>
            </a:r>
            <a:r>
              <a:rPr lang="en-US" altLang="zh-CN" sz="2800" dirty="0">
                <a:solidFill>
                  <a:schemeClr val="accent1"/>
                </a:solidFill>
                <a:latin typeface="Times New Roman" panose="02020603050405020304" pitchFamily="2" charset="0"/>
                <a:ea typeface="黑体" panose="02010609060101010101" pitchFamily="1" charset="-122"/>
              </a:rPr>
              <a:t>1</a:t>
            </a:r>
            <a:r>
              <a:rPr lang="en-US" altLang="zh-CN" sz="2800" b="1" dirty="0">
                <a:solidFill>
                  <a:srgbClr val="228B8B"/>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化肥厂往某地区发运了两批化肥，第一批装满了</a:t>
            </a:r>
            <a:r>
              <a:rPr lang="en-US" altLang="zh-CN" sz="2800" dirty="0">
                <a:latin typeface="Times New Roman" panose="02020603050405020304" pitchFamily="2" charset="0"/>
                <a:ea typeface="黑体" panose="02010609060101010101" pitchFamily="1" charset="-122"/>
              </a:rPr>
              <a:t>9</a:t>
            </a:r>
            <a:r>
              <a:rPr lang="zh-CN" altLang="en-US" sz="2800" dirty="0">
                <a:latin typeface="Times New Roman" panose="02020603050405020304" pitchFamily="2" charset="0"/>
                <a:ea typeface="黑体" panose="02010609060101010101" pitchFamily="1" charset="-122"/>
              </a:rPr>
              <a:t>节火车车厢和</a:t>
            </a:r>
            <a:r>
              <a:rPr lang="en-US" altLang="zh-CN" sz="2800" dirty="0">
                <a:latin typeface="Times New Roman" panose="02020603050405020304" pitchFamily="2" charset="0"/>
                <a:ea typeface="黑体" panose="02010609060101010101" pitchFamily="1" charset="-122"/>
              </a:rPr>
              <a:t>25</a:t>
            </a:r>
            <a:r>
              <a:rPr lang="zh-CN" altLang="en-US" sz="2800" dirty="0">
                <a:latin typeface="Times New Roman" panose="02020603050405020304" pitchFamily="2" charset="0"/>
                <a:ea typeface="黑体" panose="02010609060101010101" pitchFamily="1" charset="-122"/>
              </a:rPr>
              <a:t>辆卡车，共运走了</a:t>
            </a:r>
            <a:r>
              <a:rPr lang="en-US" altLang="zh-CN" sz="2800" dirty="0">
                <a:latin typeface="Times New Roman" panose="02020603050405020304" pitchFamily="2" charset="0"/>
                <a:ea typeface="黑体" panose="02010609060101010101" pitchFamily="1" charset="-122"/>
              </a:rPr>
              <a:t>640t;</a:t>
            </a:r>
            <a:r>
              <a:rPr lang="zh-CN" altLang="en-US" sz="2800" dirty="0">
                <a:latin typeface="Times New Roman" panose="02020603050405020304" pitchFamily="2" charset="0"/>
                <a:ea typeface="黑体" panose="02010609060101010101" pitchFamily="1" charset="-122"/>
              </a:rPr>
              <a:t>第二批装满了</a:t>
            </a:r>
            <a:r>
              <a:rPr lang="en-US" altLang="zh-CN" sz="2800" dirty="0">
                <a:latin typeface="Times New Roman" panose="02020603050405020304" pitchFamily="2" charset="0"/>
                <a:ea typeface="黑体" panose="02010609060101010101" pitchFamily="1" charset="-122"/>
              </a:rPr>
              <a:t>12</a:t>
            </a:r>
            <a:r>
              <a:rPr lang="zh-CN" altLang="en-US" sz="2800" dirty="0">
                <a:latin typeface="Times New Roman" panose="02020603050405020304" pitchFamily="2" charset="0"/>
                <a:ea typeface="黑体" panose="02010609060101010101" pitchFamily="1" charset="-122"/>
              </a:rPr>
              <a:t>节火车车厢和</a:t>
            </a:r>
            <a:r>
              <a:rPr lang="en-US" altLang="zh-CN" sz="2800" dirty="0">
                <a:latin typeface="Times New Roman" panose="02020603050405020304" pitchFamily="2" charset="0"/>
                <a:ea typeface="黑体" panose="02010609060101010101" pitchFamily="1" charset="-122"/>
              </a:rPr>
              <a:t>10</a:t>
            </a:r>
            <a:r>
              <a:rPr lang="zh-CN" altLang="en-US" sz="2800" dirty="0">
                <a:latin typeface="Times New Roman" panose="02020603050405020304" pitchFamily="2" charset="0"/>
                <a:ea typeface="黑体" panose="02010609060101010101" pitchFamily="1" charset="-122"/>
              </a:rPr>
              <a:t>辆卡车，共运走了</a:t>
            </a:r>
            <a:r>
              <a:rPr lang="en-US" altLang="zh-CN" sz="2800" dirty="0">
                <a:latin typeface="Times New Roman" panose="02020603050405020304" pitchFamily="2" charset="0"/>
                <a:ea typeface="黑体" panose="02010609060101010101" pitchFamily="1" charset="-122"/>
              </a:rPr>
              <a:t>760t.</a:t>
            </a:r>
            <a:r>
              <a:rPr lang="zh-CN" altLang="en-US" sz="2800" dirty="0">
                <a:latin typeface="Times New Roman" panose="02020603050405020304" pitchFamily="2" charset="0"/>
                <a:ea typeface="黑体" panose="02010609060101010101" pitchFamily="1" charset="-122"/>
              </a:rPr>
              <a:t>平均每节火车车厢和每辆卡车分别装运化肥多少吨？</a:t>
            </a:r>
            <a:endParaRPr lang="zh-CN" altLang="en-US" sz="2800" dirty="0">
              <a:latin typeface="Times New Roman" panose="02020603050405020304" pitchFamily="2" charset="0"/>
              <a:ea typeface="黑体" panose="02010609060101010101" pitchFamily="1" charset="-122"/>
            </a:endParaRPr>
          </a:p>
        </p:txBody>
      </p:sp>
      <p:sp>
        <p:nvSpPr>
          <p:cNvPr id="10244" name="文本框 5"/>
          <p:cNvSpPr txBox="1"/>
          <p:nvPr/>
        </p:nvSpPr>
        <p:spPr>
          <a:xfrm>
            <a:off x="2141538" y="3686175"/>
            <a:ext cx="6831012" cy="521970"/>
          </a:xfrm>
          <a:prstGeom prst="rect">
            <a:avLst/>
          </a:prstGeom>
          <a:noFill/>
          <a:ln w="9525">
            <a:noFill/>
          </a:ln>
        </p:spPr>
        <p:txBody>
          <a:bodyPr wrap="square" anchor="t" anchorCtr="0">
            <a:spAutoFit/>
          </a:bodyPr>
          <a:p>
            <a:r>
              <a:rPr lang="zh-CN" altLang="en-US" sz="2800" dirty="0">
                <a:solidFill>
                  <a:srgbClr val="0000FF"/>
                </a:solidFill>
                <a:latin typeface="Times New Roman" panose="02020603050405020304" pitchFamily="2" charset="0"/>
                <a:ea typeface="黑体" panose="02010609060101010101" pitchFamily="1" charset="-122"/>
              </a:rPr>
              <a:t>分析：本题中的等量关系是：</a:t>
            </a:r>
            <a:endParaRPr lang="zh-CN" altLang="en-US" sz="2800" dirty="0">
              <a:solidFill>
                <a:srgbClr val="0000FF"/>
              </a:solidFill>
              <a:latin typeface="Times New Roman" panose="02020603050405020304" pitchFamily="2" charset="0"/>
              <a:ea typeface="黑体" panose="02010609060101010101" pitchFamily="1" charset="-122"/>
            </a:endParaRPr>
          </a:p>
        </p:txBody>
      </p:sp>
      <p:sp>
        <p:nvSpPr>
          <p:cNvPr id="10245" name="文本框 7"/>
          <p:cNvSpPr txBox="1"/>
          <p:nvPr/>
        </p:nvSpPr>
        <p:spPr>
          <a:xfrm>
            <a:off x="1966913" y="4532313"/>
            <a:ext cx="8335962" cy="521970"/>
          </a:xfrm>
          <a:prstGeom prst="rect">
            <a:avLst/>
          </a:prstGeom>
          <a:noFill/>
          <a:ln w="9525">
            <a:noFill/>
          </a:ln>
        </p:spPr>
        <p:txBody>
          <a:bodyPr wrap="square" anchor="t" anchorCtr="0">
            <a:spAutoFit/>
          </a:bodyPr>
          <a:p>
            <a:r>
              <a:rPr lang="zh-CN" altLang="en-US" sz="2800" dirty="0">
                <a:solidFill>
                  <a:srgbClr val="0000FF"/>
                </a:solidFill>
                <a:latin typeface="Times New Roman" panose="02020603050405020304" pitchFamily="2" charset="0"/>
                <a:ea typeface="黑体" panose="02010609060101010101" pitchFamily="1" charset="-122"/>
              </a:rPr>
              <a:t>第一批，</a:t>
            </a:r>
            <a:r>
              <a:rPr lang="en-US" altLang="zh-CN" sz="2800" dirty="0">
                <a:solidFill>
                  <a:srgbClr val="0000FF"/>
                </a:solidFill>
                <a:latin typeface="Times New Roman" panose="02020603050405020304" pitchFamily="2" charset="0"/>
                <a:ea typeface="黑体" panose="02010609060101010101" pitchFamily="1" charset="-122"/>
              </a:rPr>
              <a:t>9</a:t>
            </a:r>
            <a:r>
              <a:rPr lang="zh-CN" altLang="en-US" sz="2800" dirty="0">
                <a:solidFill>
                  <a:srgbClr val="0000FF"/>
                </a:solidFill>
                <a:latin typeface="Times New Roman" panose="02020603050405020304" pitchFamily="2" charset="0"/>
                <a:ea typeface="黑体" panose="02010609060101010101" pitchFamily="1" charset="-122"/>
              </a:rPr>
              <a:t>节车厢运货吨数</a:t>
            </a:r>
            <a:r>
              <a:rPr lang="en-US" altLang="zh-CN" sz="2800" dirty="0">
                <a:solidFill>
                  <a:srgbClr val="0000FF"/>
                </a:solidFill>
                <a:latin typeface="Times New Roman" panose="02020603050405020304" pitchFamily="2" charset="0"/>
                <a:ea typeface="黑体" panose="02010609060101010101" pitchFamily="1" charset="-122"/>
              </a:rPr>
              <a:t>+25</a:t>
            </a:r>
            <a:r>
              <a:rPr lang="zh-CN" altLang="en-US" sz="2800" dirty="0">
                <a:solidFill>
                  <a:srgbClr val="0000FF"/>
                </a:solidFill>
                <a:latin typeface="Times New Roman" panose="02020603050405020304" pitchFamily="2" charset="0"/>
                <a:ea typeface="黑体" panose="02010609060101010101" pitchFamily="1" charset="-122"/>
              </a:rPr>
              <a:t>辆卡车运货吨数</a:t>
            </a:r>
            <a:r>
              <a:rPr lang="en-US" altLang="zh-CN" sz="2800" dirty="0">
                <a:solidFill>
                  <a:srgbClr val="0000FF"/>
                </a:solidFill>
                <a:latin typeface="Times New Roman" panose="02020603050405020304" pitchFamily="2" charset="0"/>
                <a:ea typeface="黑体" panose="02010609060101010101" pitchFamily="1" charset="-122"/>
              </a:rPr>
              <a:t>=640</a:t>
            </a:r>
            <a:r>
              <a:rPr lang="zh-CN" altLang="en-US" sz="2800" dirty="0">
                <a:solidFill>
                  <a:srgbClr val="0000FF"/>
                </a:solidFill>
                <a:latin typeface="Times New Roman" panose="02020603050405020304" pitchFamily="2" charset="0"/>
                <a:ea typeface="黑体" panose="02010609060101010101" pitchFamily="1" charset="-122"/>
              </a:rPr>
              <a:t>；</a:t>
            </a:r>
            <a:endParaRPr lang="zh-CN" altLang="en-US" sz="2800" dirty="0">
              <a:solidFill>
                <a:srgbClr val="0000FF"/>
              </a:solidFill>
              <a:latin typeface="Times New Roman" panose="02020603050405020304" pitchFamily="2" charset="0"/>
              <a:ea typeface="黑体" panose="02010609060101010101" pitchFamily="1" charset="-122"/>
            </a:endParaRPr>
          </a:p>
        </p:txBody>
      </p:sp>
      <p:sp>
        <p:nvSpPr>
          <p:cNvPr id="10246" name="文本框 8"/>
          <p:cNvSpPr txBox="1"/>
          <p:nvPr/>
        </p:nvSpPr>
        <p:spPr>
          <a:xfrm>
            <a:off x="1966913" y="5205413"/>
            <a:ext cx="8443912" cy="521970"/>
          </a:xfrm>
          <a:prstGeom prst="rect">
            <a:avLst/>
          </a:prstGeom>
          <a:noFill/>
          <a:ln w="9525">
            <a:noFill/>
          </a:ln>
        </p:spPr>
        <p:txBody>
          <a:bodyPr wrap="square" anchor="t" anchorCtr="0">
            <a:spAutoFit/>
          </a:bodyPr>
          <a:p>
            <a:r>
              <a:rPr lang="zh-CN" altLang="en-US" sz="2800" dirty="0">
                <a:solidFill>
                  <a:srgbClr val="0000FF"/>
                </a:solidFill>
                <a:latin typeface="Times New Roman" panose="02020603050405020304" pitchFamily="2" charset="0"/>
                <a:ea typeface="黑体" panose="02010609060101010101" pitchFamily="1" charset="-122"/>
              </a:rPr>
              <a:t>第二批，</a:t>
            </a:r>
            <a:r>
              <a:rPr lang="en-US" altLang="zh-CN" sz="2800" dirty="0">
                <a:solidFill>
                  <a:srgbClr val="0000FF"/>
                </a:solidFill>
                <a:latin typeface="Times New Roman" panose="02020603050405020304" pitchFamily="2" charset="0"/>
                <a:ea typeface="黑体" panose="02010609060101010101" pitchFamily="1" charset="-122"/>
              </a:rPr>
              <a:t>12</a:t>
            </a:r>
            <a:r>
              <a:rPr lang="zh-CN" altLang="en-US" sz="2800" dirty="0">
                <a:solidFill>
                  <a:srgbClr val="0000FF"/>
                </a:solidFill>
                <a:latin typeface="Times New Roman" panose="02020603050405020304" pitchFamily="2" charset="0"/>
                <a:ea typeface="黑体" panose="02010609060101010101" pitchFamily="1" charset="-122"/>
              </a:rPr>
              <a:t>节车厢运货吨数</a:t>
            </a:r>
            <a:r>
              <a:rPr lang="en-US" altLang="zh-CN" sz="2800" dirty="0">
                <a:solidFill>
                  <a:srgbClr val="0000FF"/>
                </a:solidFill>
                <a:latin typeface="Times New Roman" panose="02020603050405020304" pitchFamily="2" charset="0"/>
                <a:ea typeface="黑体" panose="02010609060101010101" pitchFamily="1" charset="-122"/>
              </a:rPr>
              <a:t>+10</a:t>
            </a:r>
            <a:r>
              <a:rPr lang="zh-CN" altLang="en-US" sz="2800" dirty="0">
                <a:solidFill>
                  <a:srgbClr val="0000FF"/>
                </a:solidFill>
                <a:latin typeface="Times New Roman" panose="02020603050405020304" pitchFamily="2" charset="0"/>
                <a:ea typeface="黑体" panose="02010609060101010101" pitchFamily="1" charset="-122"/>
              </a:rPr>
              <a:t>辆卡车运货吨数</a:t>
            </a:r>
            <a:r>
              <a:rPr lang="en-US" altLang="zh-CN" sz="2800" dirty="0">
                <a:solidFill>
                  <a:srgbClr val="0000FF"/>
                </a:solidFill>
                <a:latin typeface="Times New Roman" panose="02020603050405020304" pitchFamily="2" charset="0"/>
                <a:ea typeface="黑体" panose="02010609060101010101" pitchFamily="1" charset="-122"/>
              </a:rPr>
              <a:t>=760.</a:t>
            </a:r>
            <a:endParaRPr lang="en-US" altLang="zh-CN" sz="2800" dirty="0">
              <a:solidFill>
                <a:srgbClr val="0000FF"/>
              </a:solidFill>
              <a:latin typeface="Times New Roman" panose="02020603050405020304" pitchFamily="2" charset="0"/>
              <a:ea typeface="黑体" panose="02010609060101010101" pitchFamily="1" charset="-122"/>
            </a:endParaRPr>
          </a:p>
        </p:txBody>
      </p:sp>
      <p:pic>
        <p:nvPicPr>
          <p:cNvPr id="10247" name="组合 11"/>
          <p:cNvPicPr>
            <a:picLocks noGrp="1" noChangeAspect="1"/>
          </p:cNvPicPr>
          <p:nvPr/>
        </p:nvPicPr>
        <p:blipFill>
          <a:blip r:embed="rId1"/>
          <a:stretch>
            <a:fillRect/>
          </a:stretch>
        </p:blipFill>
        <p:spPr>
          <a:xfrm>
            <a:off x="2139950" y="3776663"/>
            <a:ext cx="6354763" cy="5222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fade">
                                      <p:cBhvr>
                                        <p:cTn id="12" dur="800" decel="100000"/>
                                        <p:tgtEl>
                                          <p:spTgt spid="10247"/>
                                        </p:tgtEl>
                                      </p:cBhvr>
                                    </p:animEffect>
                                    <p:anim calcmode="lin" valueType="num">
                                      <p:cBhvr>
                                        <p:cTn id="13" dur="800" decel="100000" fill="hold"/>
                                        <p:tgtEl>
                                          <p:spTgt spid="10247"/>
                                        </p:tgtEl>
                                        <p:attrNameLst>
                                          <p:attrName>style.rotation</p:attrName>
                                        </p:attrNameLst>
                                      </p:cBhvr>
                                      <p:tavLst>
                                        <p:tav tm="0">
                                          <p:val>
                                            <p:fltVal val="-90.000000"/>
                                          </p:val>
                                        </p:tav>
                                        <p:tav tm="100000">
                                          <p:val>
                                            <p:fltVal val="0.000000"/>
                                          </p:val>
                                        </p:tav>
                                      </p:tavLst>
                                    </p:anim>
                                    <p:anim calcmode="lin" valueType="num">
                                      <p:cBhvr>
                                        <p:cTn id="14" dur="800" decel="100000" fill="hold"/>
                                        <p:tgtEl>
                                          <p:spTgt spid="10247"/>
                                        </p:tgtEl>
                                        <p:attrNameLst>
                                          <p:attrName>ppt_x</p:attrName>
                                        </p:attrNameLst>
                                      </p:cBhvr>
                                      <p:tavLst>
                                        <p:tav tm="0">
                                          <p:val>
                                            <p:strVal val="#ppt_x+0.4"/>
                                          </p:val>
                                        </p:tav>
                                        <p:tav tm="100000">
                                          <p:val>
                                            <p:strVal val="#ppt_x-0.05"/>
                                          </p:val>
                                        </p:tav>
                                      </p:tavLst>
                                    </p:anim>
                                    <p:anim calcmode="lin" valueType="num">
                                      <p:cBhvr>
                                        <p:cTn id="15" dur="800" decel="100000" fill="hold"/>
                                        <p:tgtEl>
                                          <p:spTgt spid="10247"/>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0247"/>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0247"/>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xit" presetSubtype="0" fill="hold" nodeType="clickEffect">
                                  <p:stCondLst>
                                    <p:cond delay="0"/>
                                  </p:stCondLst>
                                  <p:childTnLst>
                                    <p:animEffect transition="out" filter="fade">
                                      <p:cBhvr>
                                        <p:cTn id="21" dur="800" accel="100000">
                                          <p:stCondLst>
                                            <p:cond delay="200"/>
                                          </p:stCondLst>
                                        </p:cTn>
                                        <p:tgtEl>
                                          <p:spTgt spid="10247"/>
                                        </p:tgtEl>
                                      </p:cBhvr>
                                    </p:animEffect>
                                    <p:anim calcmode="lin" valueType="num">
                                      <p:cBhvr>
                                        <p:cTn id="22" dur="800" accel="100000">
                                          <p:stCondLst>
                                            <p:cond delay="200"/>
                                          </p:stCondLst>
                                        </p:cTn>
                                        <p:tgtEl>
                                          <p:spTgt spid="10247"/>
                                        </p:tgtEl>
                                        <p:attrNameLst>
                                          <p:attrName>style.rotation</p:attrName>
                                        </p:attrNameLst>
                                      </p:cBhvr>
                                      <p:tavLst>
                                        <p:tav tm="0">
                                          <p:val>
                                            <p:fltVal val="0.000000"/>
                                          </p:val>
                                        </p:tav>
                                        <p:tav tm="100000">
                                          <p:val>
                                            <p:fltVal val="-90.000000"/>
                                          </p:val>
                                        </p:tav>
                                      </p:tavLst>
                                    </p:anim>
                                    <p:anim calcmode="lin" valueType="num">
                                      <p:cBhvr>
                                        <p:cTn id="23" dur="200" decel="100000"/>
                                        <p:tgtEl>
                                          <p:spTgt spid="10247"/>
                                        </p:tgtEl>
                                        <p:attrNameLst>
                                          <p:attrName>ppt_x</p:attrName>
                                        </p:attrNameLst>
                                      </p:cBhvr>
                                      <p:tavLst>
                                        <p:tav tm="0">
                                          <p:val>
                                            <p:strVal val="ppt_x"/>
                                          </p:val>
                                        </p:tav>
                                        <p:tav tm="100000">
                                          <p:val>
                                            <p:strVal val="ppt_x-0.05"/>
                                          </p:val>
                                        </p:tav>
                                      </p:tavLst>
                                    </p:anim>
                                    <p:anim calcmode="lin" valueType="num">
                                      <p:cBhvr>
                                        <p:cTn id="24" dur="200" decel="100000"/>
                                        <p:tgtEl>
                                          <p:spTgt spid="10247"/>
                                        </p:tgtEl>
                                        <p:attrNameLst>
                                          <p:attrName>ppt_y</p:attrName>
                                        </p:attrNameLst>
                                      </p:cBhvr>
                                      <p:tavLst>
                                        <p:tav tm="0">
                                          <p:val>
                                            <p:strVal val="ppt_y"/>
                                          </p:val>
                                        </p:tav>
                                        <p:tav tm="100000">
                                          <p:val>
                                            <p:strVal val="ppt_y+0.1"/>
                                          </p:val>
                                        </p:tav>
                                      </p:tavLst>
                                    </p:anim>
                                    <p:anim calcmode="lin" valueType="num">
                                      <p:cBhvr>
                                        <p:cTn id="25" dur="800" accel="100000">
                                          <p:stCondLst>
                                            <p:cond delay="200"/>
                                          </p:stCondLst>
                                        </p:cTn>
                                        <p:tgtEl>
                                          <p:spTgt spid="10247"/>
                                        </p:tgtEl>
                                        <p:attrNameLst>
                                          <p:attrName>ppt_x</p:attrName>
                                        </p:attrNameLst>
                                      </p:cBhvr>
                                      <p:tavLst>
                                        <p:tav tm="0">
                                          <p:val>
                                            <p:strVal val="ppt_x"/>
                                          </p:val>
                                        </p:tav>
                                        <p:tav tm="100000">
                                          <p:val>
                                            <p:strVal val="ppt_x+0.4+0.05"/>
                                          </p:val>
                                        </p:tav>
                                      </p:tavLst>
                                    </p:anim>
                                    <p:anim calcmode="lin" valueType="num">
                                      <p:cBhvr>
                                        <p:cTn id="26" dur="800" accel="100000">
                                          <p:stCondLst>
                                            <p:cond delay="200"/>
                                          </p:stCondLst>
                                        </p:cTn>
                                        <p:tgtEl>
                                          <p:spTgt spid="10247"/>
                                        </p:tgtEl>
                                        <p:attrNameLst>
                                          <p:attrName>ppt_y</p:attrName>
                                        </p:attrNameLst>
                                      </p:cBhvr>
                                      <p:tavLst>
                                        <p:tav tm="0">
                                          <p:val>
                                            <p:strVal val="ppt_y"/>
                                          </p:val>
                                        </p:tav>
                                        <p:tav tm="100000">
                                          <p:val>
                                            <p:strVal val="ppt_y-0.4-0.1"/>
                                          </p:val>
                                        </p:tav>
                                      </p:tavLst>
                                    </p:anim>
                                    <p:set>
                                      <p:cBhvr>
                                        <p:cTn id="27" dur="1" fill="hold">
                                          <p:stCondLst>
                                            <p:cond delay="999"/>
                                          </p:stCondLst>
                                        </p:cTn>
                                        <p:tgtEl>
                                          <p:spTgt spid="1024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childTnLst>
                                    <p:set>
                                      <p:cBhvr>
                                        <p:cTn id="31" dur="1" fill="hold">
                                          <p:stCondLst>
                                            <p:cond delay="0"/>
                                          </p:stCondLst>
                                        </p:cTn>
                                        <p:tgtEl>
                                          <p:spTgt spid="10244"/>
                                        </p:tgtEl>
                                        <p:attrNameLst>
                                          <p:attrName>style.visibility</p:attrName>
                                        </p:attrNameLst>
                                      </p:cBhvr>
                                      <p:to>
                                        <p:strVal val="visible"/>
                                      </p:to>
                                    </p:set>
                                    <p:animScale>
                                      <p:cBhvr>
                                        <p:cTn id="32" dur="1000" decel="50000" fill="hold">
                                          <p:stCondLst>
                                            <p:cond delay="0"/>
                                          </p:stCondLst>
                                        </p:cTn>
                                        <p:tgtEl>
                                          <p:spTgt spid="102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244"/>
                                        </p:tgtEl>
                                        <p:attrNameLst>
                                          <p:attrName>ppt_x</p:attrName>
                                          <p:attrName>ppt_y</p:attrName>
                                        </p:attrNameLst>
                                      </p:cBhvr>
                                    </p:animMotion>
                                    <p:animEffect transition="in" filter="fade">
                                      <p:cBhvr>
                                        <p:cTn id="34" dur="1000"/>
                                        <p:tgtEl>
                                          <p:spTgt spid="10244"/>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grpId="0" nodeType="clickEffect">
                                  <p:stCondLst>
                                    <p:cond delay="0"/>
                                  </p:stCondLst>
                                  <p:childTnLst>
                                    <p:set>
                                      <p:cBhvr>
                                        <p:cTn id="38" dur="1" fill="hold">
                                          <p:stCondLst>
                                            <p:cond delay="0"/>
                                          </p:stCondLst>
                                        </p:cTn>
                                        <p:tgtEl>
                                          <p:spTgt spid="10245"/>
                                        </p:tgtEl>
                                        <p:attrNameLst>
                                          <p:attrName>style.visibility</p:attrName>
                                        </p:attrNameLst>
                                      </p:cBhvr>
                                      <p:to>
                                        <p:strVal val="visible"/>
                                      </p:to>
                                    </p:set>
                                    <p:animScale>
                                      <p:cBhvr>
                                        <p:cTn id="39" dur="1000" decel="50000" fill="hold">
                                          <p:stCondLst>
                                            <p:cond delay="0"/>
                                          </p:stCondLst>
                                        </p:cTn>
                                        <p:tgtEl>
                                          <p:spTgt spid="102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0245"/>
                                        </p:tgtEl>
                                        <p:attrNameLst>
                                          <p:attrName>ppt_x</p:attrName>
                                          <p:attrName>ppt_y</p:attrName>
                                        </p:attrNameLst>
                                      </p:cBhvr>
                                    </p:animMotion>
                                    <p:animEffect transition="in" filter="fade">
                                      <p:cBhvr>
                                        <p:cTn id="41" dur="1000"/>
                                        <p:tgtEl>
                                          <p:spTgt spid="10245"/>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0246"/>
                                        </p:tgtEl>
                                        <p:attrNameLst>
                                          <p:attrName>style.visibility</p:attrName>
                                        </p:attrNameLst>
                                      </p:cBhvr>
                                      <p:to>
                                        <p:strVal val="visible"/>
                                      </p:to>
                                    </p:set>
                                    <p:animScale>
                                      <p:cBhvr>
                                        <p:cTn id="46" dur="1000" decel="50000" fill="hold">
                                          <p:stCondLst>
                                            <p:cond delay="0"/>
                                          </p:stCondLst>
                                        </p:cTn>
                                        <p:tgtEl>
                                          <p:spTgt spid="102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0246"/>
                                        </p:tgtEl>
                                        <p:attrNameLst>
                                          <p:attrName>ppt_x</p:attrName>
                                          <p:attrName>ppt_y</p:attrName>
                                        </p:attrNameLst>
                                      </p:cBhvr>
                                    </p:animMotion>
                                    <p:animEffect transition="in" filter="fade">
                                      <p:cBhvr>
                                        <p:cTn id="48" dur="10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6" name="文本框 18"/>
          <p:cNvSpPr txBox="1"/>
          <p:nvPr/>
        </p:nvSpPr>
        <p:spPr>
          <a:xfrm>
            <a:off x="2814638" y="5137150"/>
            <a:ext cx="7053262" cy="1383665"/>
          </a:xfrm>
          <a:prstGeom prst="rect">
            <a:avLst/>
          </a:prstGeom>
          <a:noFill/>
          <a:ln w="9525">
            <a:noFill/>
          </a:ln>
        </p:spPr>
        <p:txBody>
          <a:bodyPr wrap="square" anchor="t" anchorCtr="0">
            <a:spAutoFit/>
          </a:bodyPr>
          <a:p>
            <a:pPr>
              <a:lnSpc>
                <a:spcPct val="150000"/>
              </a:lnSpc>
            </a:pPr>
            <a:r>
              <a:rPr lang="zh-CN" altLang="en-US" sz="2800" dirty="0">
                <a:solidFill>
                  <a:srgbClr val="FF0000"/>
                </a:solidFill>
                <a:latin typeface="Times New Roman" panose="02020603050405020304" pitchFamily="2" charset="0"/>
                <a:ea typeface="黑体" panose="02010609060101010101" pitchFamily="1" charset="-122"/>
              </a:rPr>
              <a:t>答：平均每节火车车厢装运化肥</a:t>
            </a:r>
            <a:r>
              <a:rPr lang="en-US" altLang="zh-CN" sz="2800" dirty="0">
                <a:solidFill>
                  <a:srgbClr val="FF0000"/>
                </a:solidFill>
                <a:latin typeface="Times New Roman" panose="02020603050405020304" pitchFamily="2" charset="0"/>
                <a:ea typeface="黑体" panose="02010609060101010101" pitchFamily="1" charset="-122"/>
              </a:rPr>
              <a:t>60</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t</a:t>
            </a:r>
            <a:r>
              <a:rPr lang="zh-CN" altLang="en-US" sz="2800" dirty="0">
                <a:solidFill>
                  <a:srgbClr val="FF0000"/>
                </a:solidFill>
                <a:latin typeface="Times New Roman" panose="02020603050405020304" pitchFamily="2" charset="0"/>
                <a:ea typeface="黑体" panose="02010609060101010101" pitchFamily="1" charset="-122"/>
              </a:rPr>
              <a:t>，每辆卡车装运化肥</a:t>
            </a:r>
            <a:r>
              <a:rPr lang="en-US" altLang="zh-CN" sz="2800" dirty="0">
                <a:solidFill>
                  <a:srgbClr val="FF0000"/>
                </a:solidFill>
                <a:latin typeface="Times New Roman" panose="02020603050405020304" pitchFamily="2" charset="0"/>
                <a:ea typeface="黑体" panose="02010609060101010101" pitchFamily="1" charset="-122"/>
              </a:rPr>
              <a:t>4t.</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11267" name="文本框 7"/>
          <p:cNvSpPr txBox="1"/>
          <p:nvPr/>
        </p:nvSpPr>
        <p:spPr>
          <a:xfrm>
            <a:off x="2816225" y="579438"/>
            <a:ext cx="7051675" cy="121094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Times New Roman" panose="02020603050405020304" pitchFamily="2" charset="0"/>
                <a:ea typeface="黑体" panose="02010609060101010101" pitchFamily="1" charset="-122"/>
              </a:rPr>
              <a:t>解：设平均每节火车车厢装运化肥</a:t>
            </a:r>
            <a:r>
              <a:rPr lang="en-US" altLang="zh-CN" sz="2800" i="1" dirty="0">
                <a:solidFill>
                  <a:srgbClr val="FF0000"/>
                </a:solidFill>
                <a:latin typeface="Times New Roman" panose="02020603050405020304" pitchFamily="2" charset="0"/>
                <a:ea typeface="黑体" panose="02010609060101010101" pitchFamily="1" charset="-122"/>
              </a:rPr>
              <a:t>x</a:t>
            </a:r>
            <a:r>
              <a:rPr lang="en-US" altLang="zh-CN" sz="2800" dirty="0">
                <a:solidFill>
                  <a:srgbClr val="FF0000"/>
                </a:solidFill>
                <a:latin typeface="Times New Roman" panose="02020603050405020304" pitchFamily="2" charset="0"/>
                <a:ea typeface="黑体" panose="02010609060101010101" pitchFamily="1" charset="-122"/>
              </a:rPr>
              <a:t>t</a:t>
            </a:r>
            <a:r>
              <a:rPr lang="zh-CN" altLang="en-US" sz="2800" dirty="0">
                <a:solidFill>
                  <a:srgbClr val="FF0000"/>
                </a:solidFill>
                <a:latin typeface="Times New Roman" panose="02020603050405020304" pitchFamily="2" charset="0"/>
                <a:ea typeface="黑体" panose="02010609060101010101" pitchFamily="1" charset="-122"/>
              </a:rPr>
              <a:t>，每辆卡车装运化肥</a:t>
            </a:r>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t.</a:t>
            </a:r>
            <a:endParaRPr lang="en-US" altLang="zh-CN" sz="2800" dirty="0">
              <a:solidFill>
                <a:srgbClr val="FF0000"/>
              </a:solidFill>
              <a:latin typeface="Times New Roman" panose="02020603050405020304" pitchFamily="2" charset="0"/>
              <a:ea typeface="黑体" panose="02010609060101010101" pitchFamily="1" charset="-122"/>
            </a:endParaRPr>
          </a:p>
        </p:txBody>
      </p:sp>
      <p:pic>
        <p:nvPicPr>
          <p:cNvPr id="11268" name="组合 14"/>
          <p:cNvPicPr>
            <a:picLocks noGrp="1" noChangeAspect="1"/>
          </p:cNvPicPr>
          <p:nvPr/>
        </p:nvPicPr>
        <p:blipFill>
          <a:blip r:embed="rId1"/>
          <a:stretch>
            <a:fillRect/>
          </a:stretch>
        </p:blipFill>
        <p:spPr>
          <a:xfrm>
            <a:off x="2259013" y="722313"/>
            <a:ext cx="3054350" cy="522287"/>
          </a:xfrm>
          <a:prstGeom prst="rect">
            <a:avLst/>
          </a:prstGeom>
          <a:noFill/>
          <a:ln w="9525">
            <a:noFill/>
          </a:ln>
        </p:spPr>
      </p:pic>
      <p:sp>
        <p:nvSpPr>
          <p:cNvPr id="11269" name="文本框 3"/>
          <p:cNvSpPr txBox="1"/>
          <p:nvPr/>
        </p:nvSpPr>
        <p:spPr>
          <a:xfrm>
            <a:off x="3444875" y="1704975"/>
            <a:ext cx="2405380" cy="737235"/>
          </a:xfrm>
          <a:prstGeom prst="rect">
            <a:avLst/>
          </a:prstGeom>
          <a:noFill/>
          <a:ln w="9525">
            <a:noFill/>
          </a:ln>
        </p:spPr>
        <p:txBody>
          <a:bodyPr wrap="none" anchor="t" anchorCtr="0">
            <a:spAutoFit/>
          </a:bodyPr>
          <a:p>
            <a:pPr>
              <a:lnSpc>
                <a:spcPct val="150000"/>
              </a:lnSpc>
            </a:pPr>
            <a:r>
              <a:rPr lang="zh-CN" altLang="en-US" sz="2800" dirty="0">
                <a:solidFill>
                  <a:srgbClr val="FF0000"/>
                </a:solidFill>
                <a:latin typeface="Times New Roman" panose="02020603050405020304" pitchFamily="2" charset="0"/>
                <a:ea typeface="黑体" panose="02010609060101010101" pitchFamily="1" charset="-122"/>
              </a:rPr>
              <a:t>根据题意，得</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grpSp>
        <p:nvGrpSpPr>
          <p:cNvPr id="11270" name="组合 2"/>
          <p:cNvGrpSpPr/>
          <p:nvPr/>
        </p:nvGrpSpPr>
        <p:grpSpPr>
          <a:xfrm>
            <a:off x="2276475" y="1914525"/>
            <a:ext cx="7073900" cy="521653"/>
            <a:chOff x="0" y="0"/>
            <a:chExt cx="11141" cy="821"/>
          </a:xfrm>
        </p:grpSpPr>
        <p:sp>
          <p:nvSpPr>
            <p:cNvPr id="22534" name="文本框 6"/>
            <p:cNvSpPr txBox="1"/>
            <p:nvPr/>
          </p:nvSpPr>
          <p:spPr>
            <a:xfrm>
              <a:off x="0" y="0"/>
              <a:ext cx="1507" cy="821"/>
            </a:xfrm>
            <a:prstGeom prst="rect">
              <a:avLst/>
            </a:prstGeom>
            <a:solidFill>
              <a:srgbClr val="FFFFC5"/>
            </a:solidFill>
            <a:ln w="9525">
              <a:noFill/>
            </a:ln>
          </p:spPr>
          <p:txBody>
            <a:bodyPr wrap="square" anchor="t" anchorCtr="0">
              <a:spAutoFit/>
            </a:bodyPr>
            <a:p>
              <a:r>
                <a:rPr lang="en-US" altLang="zh-CN" sz="2800" dirty="0">
                  <a:latin typeface="Times New Roman" panose="02020603050405020304" pitchFamily="2" charset="0"/>
                  <a:ea typeface="黑体" panose="02010609060101010101" pitchFamily="1" charset="-122"/>
                  <a:sym typeface="宋体" panose="02010600030101010101" pitchFamily="2" charset="-122"/>
                </a:rPr>
                <a:t>3.</a:t>
              </a:r>
              <a:r>
                <a:rPr lang="zh-CN" altLang="en-US" sz="2800" dirty="0">
                  <a:latin typeface="Times New Roman" panose="02020603050405020304" pitchFamily="2" charset="0"/>
                  <a:ea typeface="黑体" panose="02010609060101010101" pitchFamily="1" charset="-122"/>
                  <a:sym typeface="宋体" panose="02010600030101010101" pitchFamily="2" charset="-122"/>
                </a:rPr>
                <a:t>列 </a:t>
              </a:r>
              <a:endParaRPr lang="zh-CN" altLang="en-US" sz="2800" dirty="0">
                <a:latin typeface="Times New Roman" panose="02020603050405020304" pitchFamily="2" charset="0"/>
                <a:ea typeface="黑体" panose="02010609060101010101" pitchFamily="1" charset="-122"/>
              </a:endParaRPr>
            </a:p>
          </p:txBody>
        </p:sp>
        <p:sp>
          <p:nvSpPr>
            <p:cNvPr id="22535" name="文本框 1"/>
            <p:cNvSpPr txBox="1"/>
            <p:nvPr/>
          </p:nvSpPr>
          <p:spPr>
            <a:xfrm>
              <a:off x="1747" y="0"/>
              <a:ext cx="9394" cy="821"/>
            </a:xfrm>
            <a:prstGeom prst="rect">
              <a:avLst/>
            </a:prstGeom>
            <a:solidFill>
              <a:srgbClr val="FFFFC5"/>
            </a:solidFill>
            <a:ln w="9525">
              <a:noFill/>
            </a:ln>
          </p:spPr>
          <p:txBody>
            <a:bodyPr wrap="square" anchor="t" anchorCtr="0">
              <a:spAutoFit/>
            </a:bodyPr>
            <a:p>
              <a:r>
                <a:rPr lang="zh-CN" altLang="en-US" sz="2800" dirty="0">
                  <a:latin typeface="Times New Roman" panose="02020603050405020304" pitchFamily="2" charset="0"/>
                  <a:ea typeface="黑体" panose="02010609060101010101" pitchFamily="1" charset="-122"/>
                </a:rPr>
                <a:t>根据题目中的等量关系列出方程组；</a:t>
              </a:r>
              <a:endParaRPr lang="zh-CN" altLang="en-US" sz="2800" dirty="0">
                <a:latin typeface="Times New Roman" panose="02020603050405020304" pitchFamily="2" charset="0"/>
                <a:ea typeface="黑体" panose="02010609060101010101" pitchFamily="1" charset="-122"/>
              </a:endParaRPr>
            </a:p>
          </p:txBody>
        </p:sp>
      </p:grpSp>
      <p:graphicFrame>
        <p:nvGraphicFramePr>
          <p:cNvPr id="11273" name="对象 11272">
            <a:hlinkClick r:id="" action="ppaction://ole?verb="/>
          </p:cNvPr>
          <p:cNvGraphicFramePr>
            <a:graphicFrameLocks noChangeAspect="1"/>
          </p:cNvGraphicFramePr>
          <p:nvPr/>
        </p:nvGraphicFramePr>
        <p:xfrm>
          <a:off x="3582988" y="2436813"/>
          <a:ext cx="2686050" cy="1058862"/>
        </p:xfrm>
        <a:graphic>
          <a:graphicData uri="http://schemas.openxmlformats.org/presentationml/2006/ole">
            <mc:AlternateContent xmlns:mc="http://schemas.openxmlformats.org/markup-compatibility/2006">
              <mc:Choice xmlns:v="urn:schemas-microsoft-com:vml" Requires="v">
                <p:oleObj spid="_x0000_s3076" name="" r:id="rId2" imgW="1118870" imgH="457835" progId="Equation.DSMT4">
                  <p:embed/>
                </p:oleObj>
              </mc:Choice>
              <mc:Fallback>
                <p:oleObj name="" r:id="rId2" imgW="1118870" imgH="457835" progId="Equation.DSMT4">
                  <p:embed/>
                  <p:pic>
                    <p:nvPicPr>
                      <p:cNvPr id="0" name="图片 3075"/>
                      <p:cNvPicPr/>
                      <p:nvPr/>
                    </p:nvPicPr>
                    <p:blipFill>
                      <a:blip r:embed="rId3"/>
                      <a:stretch>
                        <a:fillRect/>
                      </a:stretch>
                    </p:blipFill>
                    <p:spPr>
                      <a:xfrm>
                        <a:off x="3582988" y="2436813"/>
                        <a:ext cx="2686050" cy="1058862"/>
                      </a:xfrm>
                      <a:prstGeom prst="rect">
                        <a:avLst/>
                      </a:prstGeom>
                      <a:noFill/>
                      <a:ln w="38100">
                        <a:noFill/>
                        <a:miter/>
                      </a:ln>
                    </p:spPr>
                  </p:pic>
                </p:oleObj>
              </mc:Fallback>
            </mc:AlternateContent>
          </a:graphicData>
        </a:graphic>
      </p:graphicFrame>
      <p:sp>
        <p:nvSpPr>
          <p:cNvPr id="11274" name="文本框 10"/>
          <p:cNvSpPr txBox="1"/>
          <p:nvPr/>
        </p:nvSpPr>
        <p:spPr>
          <a:xfrm>
            <a:off x="3514725" y="3570288"/>
            <a:ext cx="30276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解这个方程组，得</a:t>
            </a:r>
            <a:endParaRPr lang="zh-CN" altLang="en-US" sz="2800" dirty="0">
              <a:solidFill>
                <a:srgbClr val="FF0000"/>
              </a:solidFill>
              <a:latin typeface="Times New Roman" panose="02020603050405020304" pitchFamily="2" charset="0"/>
              <a:ea typeface="黑体" panose="02010609060101010101" pitchFamily="1" charset="-122"/>
            </a:endParaRPr>
          </a:p>
        </p:txBody>
      </p:sp>
      <p:pic>
        <p:nvPicPr>
          <p:cNvPr id="11275" name="组合 5"/>
          <p:cNvPicPr>
            <a:picLocks noGrp="1" noChangeAspect="1"/>
          </p:cNvPicPr>
          <p:nvPr/>
        </p:nvPicPr>
        <p:blipFill>
          <a:blip r:embed="rId4"/>
          <a:stretch>
            <a:fillRect/>
          </a:stretch>
        </p:blipFill>
        <p:spPr>
          <a:xfrm>
            <a:off x="2333625" y="3549650"/>
            <a:ext cx="7016750" cy="522288"/>
          </a:xfrm>
          <a:prstGeom prst="rect">
            <a:avLst/>
          </a:prstGeom>
          <a:noFill/>
          <a:ln w="9525">
            <a:noFill/>
          </a:ln>
        </p:spPr>
      </p:pic>
      <p:graphicFrame>
        <p:nvGraphicFramePr>
          <p:cNvPr id="11276" name="对象 11275">
            <a:hlinkClick r:id="" action="ppaction://ole?verb="/>
          </p:cNvPr>
          <p:cNvGraphicFramePr>
            <a:graphicFrameLocks noChangeAspect="1"/>
          </p:cNvGraphicFramePr>
          <p:nvPr/>
        </p:nvGraphicFramePr>
        <p:xfrm>
          <a:off x="4362450" y="4151313"/>
          <a:ext cx="1311275" cy="1058862"/>
        </p:xfrm>
        <a:graphic>
          <a:graphicData uri="http://schemas.openxmlformats.org/presentationml/2006/ole">
            <mc:AlternateContent xmlns:mc="http://schemas.openxmlformats.org/markup-compatibility/2006">
              <mc:Choice xmlns:v="urn:schemas-microsoft-com:vml" Requires="v">
                <p:oleObj spid="_x0000_s3077" name="" r:id="rId5" imgW="546100" imgH="457835" progId="Equation.DSMT4">
                  <p:embed/>
                </p:oleObj>
              </mc:Choice>
              <mc:Fallback>
                <p:oleObj name="" r:id="rId5" imgW="546100" imgH="457835" progId="Equation.DSMT4">
                  <p:embed/>
                  <p:pic>
                    <p:nvPicPr>
                      <p:cNvPr id="0" name="图片 3076"/>
                      <p:cNvPicPr/>
                      <p:nvPr/>
                    </p:nvPicPr>
                    <p:blipFill>
                      <a:blip r:embed="rId6"/>
                      <a:stretch>
                        <a:fillRect/>
                      </a:stretch>
                    </p:blipFill>
                    <p:spPr>
                      <a:xfrm>
                        <a:off x="4362450" y="4151313"/>
                        <a:ext cx="1311275" cy="1058862"/>
                      </a:xfrm>
                      <a:prstGeom prst="rect">
                        <a:avLst/>
                      </a:prstGeom>
                      <a:noFill/>
                      <a:ln w="38100">
                        <a:noFill/>
                        <a:miter/>
                      </a:ln>
                    </p:spPr>
                  </p:pic>
                </p:oleObj>
              </mc:Fallback>
            </mc:AlternateContent>
          </a:graphicData>
        </a:graphic>
      </p:graphicFrame>
      <p:pic>
        <p:nvPicPr>
          <p:cNvPr id="11277" name="组合 17"/>
          <p:cNvPicPr>
            <a:picLocks noGrp="1" noChangeAspect="1"/>
          </p:cNvPicPr>
          <p:nvPr/>
        </p:nvPicPr>
        <p:blipFill>
          <a:blip r:embed="rId7"/>
          <a:stretch>
            <a:fillRect/>
          </a:stretch>
        </p:blipFill>
        <p:spPr>
          <a:xfrm>
            <a:off x="2209800" y="5137150"/>
            <a:ext cx="6092825" cy="11604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800" decel="100000"/>
                                        <p:tgtEl>
                                          <p:spTgt spid="11268"/>
                                        </p:tgtEl>
                                      </p:cBhvr>
                                    </p:animEffect>
                                    <p:anim calcmode="lin" valueType="num">
                                      <p:cBhvr>
                                        <p:cTn id="8" dur="800" decel="100000" fill="hold"/>
                                        <p:tgtEl>
                                          <p:spTgt spid="11268"/>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1268"/>
                                        </p:tgtEl>
                                        <p:attrNameLst>
                                          <p:attrName>ppt_x</p:attrName>
                                        </p:attrNameLst>
                                      </p:cBhvr>
                                      <p:tavLst>
                                        <p:tav tm="0">
                                          <p:val>
                                            <p:strVal val="#ppt_x+0.4"/>
                                          </p:val>
                                        </p:tav>
                                        <p:tav tm="100000">
                                          <p:val>
                                            <p:strVal val="#ppt_x-0.05"/>
                                          </p:val>
                                        </p:tav>
                                      </p:tavLst>
                                    </p:anim>
                                    <p:anim calcmode="lin" valueType="num">
                                      <p:cBhvr>
                                        <p:cTn id="10" dur="800" decel="100000" fill="hold"/>
                                        <p:tgtEl>
                                          <p:spTgt spid="1126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26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26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xit" presetSubtype="0" fill="hold" nodeType="clickEffect">
                                  <p:stCondLst>
                                    <p:cond delay="0"/>
                                  </p:stCondLst>
                                  <p:childTnLst>
                                    <p:animEffect transition="out" filter="fade">
                                      <p:cBhvr>
                                        <p:cTn id="16" dur="800" accel="100000">
                                          <p:stCondLst>
                                            <p:cond delay="200"/>
                                          </p:stCondLst>
                                        </p:cTn>
                                        <p:tgtEl>
                                          <p:spTgt spid="11268"/>
                                        </p:tgtEl>
                                      </p:cBhvr>
                                    </p:animEffect>
                                    <p:anim calcmode="lin" valueType="num">
                                      <p:cBhvr>
                                        <p:cTn id="17" dur="800" accel="100000">
                                          <p:stCondLst>
                                            <p:cond delay="200"/>
                                          </p:stCondLst>
                                        </p:cTn>
                                        <p:tgtEl>
                                          <p:spTgt spid="11268"/>
                                        </p:tgtEl>
                                        <p:attrNameLst>
                                          <p:attrName>style.rotation</p:attrName>
                                        </p:attrNameLst>
                                      </p:cBhvr>
                                      <p:tavLst>
                                        <p:tav tm="0">
                                          <p:val>
                                            <p:fltVal val="0.000000"/>
                                          </p:val>
                                        </p:tav>
                                        <p:tav tm="100000">
                                          <p:val>
                                            <p:fltVal val="-90.000000"/>
                                          </p:val>
                                        </p:tav>
                                      </p:tavLst>
                                    </p:anim>
                                    <p:anim calcmode="lin" valueType="num">
                                      <p:cBhvr>
                                        <p:cTn id="18" dur="200" decel="100000"/>
                                        <p:tgtEl>
                                          <p:spTgt spid="11268"/>
                                        </p:tgtEl>
                                        <p:attrNameLst>
                                          <p:attrName>ppt_x</p:attrName>
                                        </p:attrNameLst>
                                      </p:cBhvr>
                                      <p:tavLst>
                                        <p:tav tm="0">
                                          <p:val>
                                            <p:strVal val="ppt_x"/>
                                          </p:val>
                                        </p:tav>
                                        <p:tav tm="100000">
                                          <p:val>
                                            <p:strVal val="ppt_x-0.05"/>
                                          </p:val>
                                        </p:tav>
                                      </p:tavLst>
                                    </p:anim>
                                    <p:anim calcmode="lin" valueType="num">
                                      <p:cBhvr>
                                        <p:cTn id="19" dur="200" decel="100000"/>
                                        <p:tgtEl>
                                          <p:spTgt spid="11268"/>
                                        </p:tgtEl>
                                        <p:attrNameLst>
                                          <p:attrName>ppt_y</p:attrName>
                                        </p:attrNameLst>
                                      </p:cBhvr>
                                      <p:tavLst>
                                        <p:tav tm="0">
                                          <p:val>
                                            <p:strVal val="ppt_y"/>
                                          </p:val>
                                        </p:tav>
                                        <p:tav tm="100000">
                                          <p:val>
                                            <p:strVal val="ppt_y+0.1"/>
                                          </p:val>
                                        </p:tav>
                                      </p:tavLst>
                                    </p:anim>
                                    <p:anim calcmode="lin" valueType="num">
                                      <p:cBhvr>
                                        <p:cTn id="20" dur="800" accel="100000">
                                          <p:stCondLst>
                                            <p:cond delay="200"/>
                                          </p:stCondLst>
                                        </p:cTn>
                                        <p:tgtEl>
                                          <p:spTgt spid="11268"/>
                                        </p:tgtEl>
                                        <p:attrNameLst>
                                          <p:attrName>ppt_x</p:attrName>
                                        </p:attrNameLst>
                                      </p:cBhvr>
                                      <p:tavLst>
                                        <p:tav tm="0">
                                          <p:val>
                                            <p:strVal val="ppt_x"/>
                                          </p:val>
                                        </p:tav>
                                        <p:tav tm="100000">
                                          <p:val>
                                            <p:strVal val="ppt_x+0.4+0.05"/>
                                          </p:val>
                                        </p:tav>
                                      </p:tavLst>
                                    </p:anim>
                                    <p:anim calcmode="lin" valueType="num">
                                      <p:cBhvr>
                                        <p:cTn id="21" dur="800" accel="100000">
                                          <p:stCondLst>
                                            <p:cond delay="200"/>
                                          </p:stCondLst>
                                        </p:cTn>
                                        <p:tgtEl>
                                          <p:spTgt spid="11268"/>
                                        </p:tgtEl>
                                        <p:attrNameLst>
                                          <p:attrName>ppt_y</p:attrName>
                                        </p:attrNameLst>
                                      </p:cBhvr>
                                      <p:tavLst>
                                        <p:tav tm="0">
                                          <p:val>
                                            <p:strVal val="ppt_y"/>
                                          </p:val>
                                        </p:tav>
                                        <p:tav tm="100000">
                                          <p:val>
                                            <p:strVal val="ppt_y-0.4-0.1"/>
                                          </p:val>
                                        </p:tav>
                                      </p:tavLst>
                                    </p:anim>
                                    <p:set>
                                      <p:cBhvr>
                                        <p:cTn id="22" dur="1" fill="hold">
                                          <p:stCondLst>
                                            <p:cond delay="999"/>
                                          </p:stCondLst>
                                        </p:cTn>
                                        <p:tgtEl>
                                          <p:spTgt spid="1126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childTnLst>
                                    <p:set>
                                      <p:cBhvr>
                                        <p:cTn id="26" dur="1" fill="hold">
                                          <p:stCondLst>
                                            <p:cond delay="0"/>
                                          </p:stCondLst>
                                        </p:cTn>
                                        <p:tgtEl>
                                          <p:spTgt spid="11267"/>
                                        </p:tgtEl>
                                        <p:attrNameLst>
                                          <p:attrName>style.visibility</p:attrName>
                                        </p:attrNameLst>
                                      </p:cBhvr>
                                      <p:to>
                                        <p:strVal val="visible"/>
                                      </p:to>
                                    </p:set>
                                    <p:animScale>
                                      <p:cBhvr>
                                        <p:cTn id="27" dur="1000" decel="50000" fill="hold">
                                          <p:stCondLst>
                                            <p:cond delay="0"/>
                                          </p:stCondLst>
                                        </p:cTn>
                                        <p:tgtEl>
                                          <p:spTgt spid="112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1267"/>
                                        </p:tgtEl>
                                        <p:attrNameLst>
                                          <p:attrName>ppt_x</p:attrName>
                                          <p:attrName>ppt_y</p:attrName>
                                        </p:attrNameLst>
                                      </p:cBhvr>
                                    </p:animMotion>
                                    <p:animEffect transition="in" filter="fade">
                                      <p:cBhvr>
                                        <p:cTn id="29" dur="1000"/>
                                        <p:tgtEl>
                                          <p:spTgt spid="11267"/>
                                        </p:tgtEl>
                                      </p:cBhvr>
                                    </p:animEffect>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nodeType="clickEffect">
                                  <p:stCondLst>
                                    <p:cond delay="0"/>
                                  </p:stCondLst>
                                  <p:childTnLst>
                                    <p:set>
                                      <p:cBhvr>
                                        <p:cTn id="33" dur="1" fill="hold">
                                          <p:stCondLst>
                                            <p:cond delay="0"/>
                                          </p:stCondLst>
                                        </p:cTn>
                                        <p:tgtEl>
                                          <p:spTgt spid="11270"/>
                                        </p:tgtEl>
                                        <p:attrNameLst>
                                          <p:attrName>style.visibility</p:attrName>
                                        </p:attrNameLst>
                                      </p:cBhvr>
                                      <p:to>
                                        <p:strVal val="visible"/>
                                      </p:to>
                                    </p:set>
                                    <p:animEffect transition="in" filter="fade">
                                      <p:cBhvr>
                                        <p:cTn id="34" dur="800" decel="100000"/>
                                        <p:tgtEl>
                                          <p:spTgt spid="11270"/>
                                        </p:tgtEl>
                                      </p:cBhvr>
                                    </p:animEffect>
                                    <p:anim calcmode="lin" valueType="num">
                                      <p:cBhvr>
                                        <p:cTn id="35" dur="800" decel="100000" fill="hold"/>
                                        <p:tgtEl>
                                          <p:spTgt spid="11270"/>
                                        </p:tgtEl>
                                        <p:attrNameLst>
                                          <p:attrName>style.rotation</p:attrName>
                                        </p:attrNameLst>
                                      </p:cBhvr>
                                      <p:tavLst>
                                        <p:tav tm="0">
                                          <p:val>
                                            <p:fltVal val="-90.000000"/>
                                          </p:val>
                                        </p:tav>
                                        <p:tav tm="100000">
                                          <p:val>
                                            <p:fltVal val="0.000000"/>
                                          </p:val>
                                        </p:tav>
                                      </p:tavLst>
                                    </p:anim>
                                    <p:anim calcmode="lin" valueType="num">
                                      <p:cBhvr>
                                        <p:cTn id="36" dur="800" decel="100000" fill="hold"/>
                                        <p:tgtEl>
                                          <p:spTgt spid="11270"/>
                                        </p:tgtEl>
                                        <p:attrNameLst>
                                          <p:attrName>ppt_x</p:attrName>
                                        </p:attrNameLst>
                                      </p:cBhvr>
                                      <p:tavLst>
                                        <p:tav tm="0">
                                          <p:val>
                                            <p:strVal val="#ppt_x+0.4"/>
                                          </p:val>
                                        </p:tav>
                                        <p:tav tm="100000">
                                          <p:val>
                                            <p:strVal val="#ppt_x-0.05"/>
                                          </p:val>
                                        </p:tav>
                                      </p:tavLst>
                                    </p:anim>
                                    <p:anim calcmode="lin" valueType="num">
                                      <p:cBhvr>
                                        <p:cTn id="37" dur="800" decel="100000" fill="hold"/>
                                        <p:tgtEl>
                                          <p:spTgt spid="11270"/>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1270"/>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1270"/>
                                        </p:tgtEl>
                                        <p:attrNameLst>
                                          <p:attrName>ppt_y</p:attrName>
                                        </p:attrNameLst>
                                      </p:cBhvr>
                                      <p:tavLst>
                                        <p:tav tm="0">
                                          <p:val>
                                            <p:strVal val="#ppt_y+0.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0" presetClass="exit" presetSubtype="0" fill="hold" nodeType="clickEffect">
                                  <p:stCondLst>
                                    <p:cond delay="0"/>
                                  </p:stCondLst>
                                  <p:childTnLst>
                                    <p:animEffect transition="out" filter="fade">
                                      <p:cBhvr>
                                        <p:cTn id="43" dur="800" accel="100000">
                                          <p:stCondLst>
                                            <p:cond delay="200"/>
                                          </p:stCondLst>
                                        </p:cTn>
                                        <p:tgtEl>
                                          <p:spTgt spid="11270"/>
                                        </p:tgtEl>
                                      </p:cBhvr>
                                    </p:animEffect>
                                    <p:anim calcmode="lin" valueType="num">
                                      <p:cBhvr>
                                        <p:cTn id="44" dur="800" accel="100000">
                                          <p:stCondLst>
                                            <p:cond delay="200"/>
                                          </p:stCondLst>
                                        </p:cTn>
                                        <p:tgtEl>
                                          <p:spTgt spid="11270"/>
                                        </p:tgtEl>
                                        <p:attrNameLst>
                                          <p:attrName>style.rotation</p:attrName>
                                        </p:attrNameLst>
                                      </p:cBhvr>
                                      <p:tavLst>
                                        <p:tav tm="0">
                                          <p:val>
                                            <p:fltVal val="0.000000"/>
                                          </p:val>
                                        </p:tav>
                                        <p:tav tm="100000">
                                          <p:val>
                                            <p:fltVal val="-90.000000"/>
                                          </p:val>
                                        </p:tav>
                                      </p:tavLst>
                                    </p:anim>
                                    <p:anim calcmode="lin" valueType="num">
                                      <p:cBhvr>
                                        <p:cTn id="45" dur="200" decel="100000"/>
                                        <p:tgtEl>
                                          <p:spTgt spid="11270"/>
                                        </p:tgtEl>
                                        <p:attrNameLst>
                                          <p:attrName>ppt_x</p:attrName>
                                        </p:attrNameLst>
                                      </p:cBhvr>
                                      <p:tavLst>
                                        <p:tav tm="0">
                                          <p:val>
                                            <p:strVal val="ppt_x"/>
                                          </p:val>
                                        </p:tav>
                                        <p:tav tm="100000">
                                          <p:val>
                                            <p:strVal val="ppt_x-0.05"/>
                                          </p:val>
                                        </p:tav>
                                      </p:tavLst>
                                    </p:anim>
                                    <p:anim calcmode="lin" valueType="num">
                                      <p:cBhvr>
                                        <p:cTn id="46" dur="200" decel="100000"/>
                                        <p:tgtEl>
                                          <p:spTgt spid="11270"/>
                                        </p:tgtEl>
                                        <p:attrNameLst>
                                          <p:attrName>ppt_y</p:attrName>
                                        </p:attrNameLst>
                                      </p:cBhvr>
                                      <p:tavLst>
                                        <p:tav tm="0">
                                          <p:val>
                                            <p:strVal val="ppt_y"/>
                                          </p:val>
                                        </p:tav>
                                        <p:tav tm="100000">
                                          <p:val>
                                            <p:strVal val="ppt_y+0.1"/>
                                          </p:val>
                                        </p:tav>
                                      </p:tavLst>
                                    </p:anim>
                                    <p:anim calcmode="lin" valueType="num">
                                      <p:cBhvr>
                                        <p:cTn id="47" dur="800" accel="100000">
                                          <p:stCondLst>
                                            <p:cond delay="200"/>
                                          </p:stCondLst>
                                        </p:cTn>
                                        <p:tgtEl>
                                          <p:spTgt spid="11270"/>
                                        </p:tgtEl>
                                        <p:attrNameLst>
                                          <p:attrName>ppt_x</p:attrName>
                                        </p:attrNameLst>
                                      </p:cBhvr>
                                      <p:tavLst>
                                        <p:tav tm="0">
                                          <p:val>
                                            <p:strVal val="ppt_x"/>
                                          </p:val>
                                        </p:tav>
                                        <p:tav tm="100000">
                                          <p:val>
                                            <p:strVal val="ppt_x+0.4+0.05"/>
                                          </p:val>
                                        </p:tav>
                                      </p:tavLst>
                                    </p:anim>
                                    <p:anim calcmode="lin" valueType="num">
                                      <p:cBhvr>
                                        <p:cTn id="48" dur="800" accel="100000">
                                          <p:stCondLst>
                                            <p:cond delay="200"/>
                                          </p:stCondLst>
                                        </p:cTn>
                                        <p:tgtEl>
                                          <p:spTgt spid="11270"/>
                                        </p:tgtEl>
                                        <p:attrNameLst>
                                          <p:attrName>ppt_y</p:attrName>
                                        </p:attrNameLst>
                                      </p:cBhvr>
                                      <p:tavLst>
                                        <p:tav tm="0">
                                          <p:val>
                                            <p:strVal val="ppt_y"/>
                                          </p:val>
                                        </p:tav>
                                        <p:tav tm="100000">
                                          <p:val>
                                            <p:strVal val="ppt_y-0.4-0.1"/>
                                          </p:val>
                                        </p:tav>
                                      </p:tavLst>
                                    </p:anim>
                                    <p:set>
                                      <p:cBhvr>
                                        <p:cTn id="49" dur="1" fill="hold">
                                          <p:stCondLst>
                                            <p:cond delay="999"/>
                                          </p:stCondLst>
                                        </p:cTn>
                                        <p:tgtEl>
                                          <p:spTgt spid="1127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1269"/>
                                        </p:tgtEl>
                                        <p:attrNameLst>
                                          <p:attrName>style.visibility</p:attrName>
                                        </p:attrNameLst>
                                      </p:cBhvr>
                                      <p:to>
                                        <p:strVal val="visible"/>
                                      </p:to>
                                    </p:set>
                                    <p:animEffect transition="in" filter="blinds(horizontal)">
                                      <p:cBhvr>
                                        <p:cTn id="54" dur="500"/>
                                        <p:tgtEl>
                                          <p:spTgt spid="11269"/>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1273"/>
                                        </p:tgtEl>
                                        <p:attrNameLst>
                                          <p:attrName>style.visibility</p:attrName>
                                        </p:attrNameLst>
                                      </p:cBhvr>
                                      <p:to>
                                        <p:strVal val="visible"/>
                                      </p:to>
                                    </p:set>
                                    <p:animEffect transition="in" filter="blinds(horizontal)">
                                      <p:cBhvr>
                                        <p:cTn id="59" dur="500"/>
                                        <p:tgtEl>
                                          <p:spTgt spid="11273"/>
                                        </p:tgtEl>
                                      </p:cBhvr>
                                    </p:animEffect>
                                  </p:childTnLst>
                                </p:cTn>
                              </p:par>
                            </p:childTnLst>
                          </p:cTn>
                        </p:par>
                      </p:childTnLst>
                    </p:cTn>
                  </p:par>
                  <p:par>
                    <p:cTn id="60" fill="hold">
                      <p:stCondLst>
                        <p:cond delay="indefinite"/>
                      </p:stCondLst>
                      <p:childTnLst>
                        <p:par>
                          <p:cTn id="61" fill="hold">
                            <p:stCondLst>
                              <p:cond delay="0"/>
                            </p:stCondLst>
                            <p:childTnLst>
                              <p:par>
                                <p:cTn id="62" presetID="30" presetClass="entr" presetSubtype="0" fill="hold" nodeType="clickEffect">
                                  <p:stCondLst>
                                    <p:cond delay="0"/>
                                  </p:stCondLst>
                                  <p:childTnLst>
                                    <p:set>
                                      <p:cBhvr>
                                        <p:cTn id="63" dur="1" fill="hold">
                                          <p:stCondLst>
                                            <p:cond delay="0"/>
                                          </p:stCondLst>
                                        </p:cTn>
                                        <p:tgtEl>
                                          <p:spTgt spid="11275"/>
                                        </p:tgtEl>
                                        <p:attrNameLst>
                                          <p:attrName>style.visibility</p:attrName>
                                        </p:attrNameLst>
                                      </p:cBhvr>
                                      <p:to>
                                        <p:strVal val="visible"/>
                                      </p:to>
                                    </p:set>
                                    <p:animEffect transition="in" filter="fade">
                                      <p:cBhvr>
                                        <p:cTn id="64" dur="800" decel="100000"/>
                                        <p:tgtEl>
                                          <p:spTgt spid="11275"/>
                                        </p:tgtEl>
                                      </p:cBhvr>
                                    </p:animEffect>
                                    <p:anim calcmode="lin" valueType="num">
                                      <p:cBhvr>
                                        <p:cTn id="65" dur="800" decel="100000" fill="hold"/>
                                        <p:tgtEl>
                                          <p:spTgt spid="11275"/>
                                        </p:tgtEl>
                                        <p:attrNameLst>
                                          <p:attrName>style.rotation</p:attrName>
                                        </p:attrNameLst>
                                      </p:cBhvr>
                                      <p:tavLst>
                                        <p:tav tm="0">
                                          <p:val>
                                            <p:fltVal val="-90.000000"/>
                                          </p:val>
                                        </p:tav>
                                        <p:tav tm="100000">
                                          <p:val>
                                            <p:fltVal val="0.000000"/>
                                          </p:val>
                                        </p:tav>
                                      </p:tavLst>
                                    </p:anim>
                                    <p:anim calcmode="lin" valueType="num">
                                      <p:cBhvr>
                                        <p:cTn id="66" dur="800" decel="100000" fill="hold"/>
                                        <p:tgtEl>
                                          <p:spTgt spid="11275"/>
                                        </p:tgtEl>
                                        <p:attrNameLst>
                                          <p:attrName>ppt_x</p:attrName>
                                        </p:attrNameLst>
                                      </p:cBhvr>
                                      <p:tavLst>
                                        <p:tav tm="0">
                                          <p:val>
                                            <p:strVal val="#ppt_x+0.4"/>
                                          </p:val>
                                        </p:tav>
                                        <p:tav tm="100000">
                                          <p:val>
                                            <p:strVal val="#ppt_x-0.05"/>
                                          </p:val>
                                        </p:tav>
                                      </p:tavLst>
                                    </p:anim>
                                    <p:anim calcmode="lin" valueType="num">
                                      <p:cBhvr>
                                        <p:cTn id="67" dur="800" decel="100000" fill="hold"/>
                                        <p:tgtEl>
                                          <p:spTgt spid="11275"/>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11275"/>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11275"/>
                                        </p:tgtEl>
                                        <p:attrNameLst>
                                          <p:attrName>ppt_y</p:attrName>
                                        </p:attrNameLst>
                                      </p:cBhvr>
                                      <p:tavLst>
                                        <p:tav tm="0">
                                          <p:val>
                                            <p:strVal val="#ppt_y+0.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0" presetClass="exit" presetSubtype="0" fill="hold" nodeType="clickEffect">
                                  <p:stCondLst>
                                    <p:cond delay="0"/>
                                  </p:stCondLst>
                                  <p:childTnLst>
                                    <p:animEffect transition="out" filter="fade">
                                      <p:cBhvr>
                                        <p:cTn id="73" dur="800" accel="100000">
                                          <p:stCondLst>
                                            <p:cond delay="200"/>
                                          </p:stCondLst>
                                        </p:cTn>
                                        <p:tgtEl>
                                          <p:spTgt spid="11275"/>
                                        </p:tgtEl>
                                      </p:cBhvr>
                                    </p:animEffect>
                                    <p:anim calcmode="lin" valueType="num">
                                      <p:cBhvr>
                                        <p:cTn id="74" dur="800" accel="100000">
                                          <p:stCondLst>
                                            <p:cond delay="200"/>
                                          </p:stCondLst>
                                        </p:cTn>
                                        <p:tgtEl>
                                          <p:spTgt spid="11275"/>
                                        </p:tgtEl>
                                        <p:attrNameLst>
                                          <p:attrName>style.rotation</p:attrName>
                                        </p:attrNameLst>
                                      </p:cBhvr>
                                      <p:tavLst>
                                        <p:tav tm="0">
                                          <p:val>
                                            <p:fltVal val="0.000000"/>
                                          </p:val>
                                        </p:tav>
                                        <p:tav tm="100000">
                                          <p:val>
                                            <p:fltVal val="-90.000000"/>
                                          </p:val>
                                        </p:tav>
                                      </p:tavLst>
                                    </p:anim>
                                    <p:anim calcmode="lin" valueType="num">
                                      <p:cBhvr>
                                        <p:cTn id="75" dur="200" decel="100000"/>
                                        <p:tgtEl>
                                          <p:spTgt spid="11275"/>
                                        </p:tgtEl>
                                        <p:attrNameLst>
                                          <p:attrName>ppt_x</p:attrName>
                                        </p:attrNameLst>
                                      </p:cBhvr>
                                      <p:tavLst>
                                        <p:tav tm="0">
                                          <p:val>
                                            <p:strVal val="ppt_x"/>
                                          </p:val>
                                        </p:tav>
                                        <p:tav tm="100000">
                                          <p:val>
                                            <p:strVal val="ppt_x-0.05"/>
                                          </p:val>
                                        </p:tav>
                                      </p:tavLst>
                                    </p:anim>
                                    <p:anim calcmode="lin" valueType="num">
                                      <p:cBhvr>
                                        <p:cTn id="76" dur="200" decel="100000"/>
                                        <p:tgtEl>
                                          <p:spTgt spid="11275"/>
                                        </p:tgtEl>
                                        <p:attrNameLst>
                                          <p:attrName>ppt_y</p:attrName>
                                        </p:attrNameLst>
                                      </p:cBhvr>
                                      <p:tavLst>
                                        <p:tav tm="0">
                                          <p:val>
                                            <p:strVal val="ppt_y"/>
                                          </p:val>
                                        </p:tav>
                                        <p:tav tm="100000">
                                          <p:val>
                                            <p:strVal val="ppt_y+0.1"/>
                                          </p:val>
                                        </p:tav>
                                      </p:tavLst>
                                    </p:anim>
                                    <p:anim calcmode="lin" valueType="num">
                                      <p:cBhvr>
                                        <p:cTn id="77" dur="800" accel="100000">
                                          <p:stCondLst>
                                            <p:cond delay="200"/>
                                          </p:stCondLst>
                                        </p:cTn>
                                        <p:tgtEl>
                                          <p:spTgt spid="11275"/>
                                        </p:tgtEl>
                                        <p:attrNameLst>
                                          <p:attrName>ppt_x</p:attrName>
                                        </p:attrNameLst>
                                      </p:cBhvr>
                                      <p:tavLst>
                                        <p:tav tm="0">
                                          <p:val>
                                            <p:strVal val="ppt_x"/>
                                          </p:val>
                                        </p:tav>
                                        <p:tav tm="100000">
                                          <p:val>
                                            <p:strVal val="ppt_x+0.4+0.05"/>
                                          </p:val>
                                        </p:tav>
                                      </p:tavLst>
                                    </p:anim>
                                    <p:anim calcmode="lin" valueType="num">
                                      <p:cBhvr>
                                        <p:cTn id="78" dur="800" accel="100000">
                                          <p:stCondLst>
                                            <p:cond delay="200"/>
                                          </p:stCondLst>
                                        </p:cTn>
                                        <p:tgtEl>
                                          <p:spTgt spid="11275"/>
                                        </p:tgtEl>
                                        <p:attrNameLst>
                                          <p:attrName>ppt_y</p:attrName>
                                        </p:attrNameLst>
                                      </p:cBhvr>
                                      <p:tavLst>
                                        <p:tav tm="0">
                                          <p:val>
                                            <p:strVal val="ppt_y"/>
                                          </p:val>
                                        </p:tav>
                                        <p:tav tm="100000">
                                          <p:val>
                                            <p:strVal val="ppt_y-0.4-0.1"/>
                                          </p:val>
                                        </p:tav>
                                      </p:tavLst>
                                    </p:anim>
                                    <p:set>
                                      <p:cBhvr>
                                        <p:cTn id="79" dur="1" fill="hold">
                                          <p:stCondLst>
                                            <p:cond delay="999"/>
                                          </p:stCondLst>
                                        </p:cTn>
                                        <p:tgtEl>
                                          <p:spTgt spid="1127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1274"/>
                                        </p:tgtEl>
                                        <p:attrNameLst>
                                          <p:attrName>style.visibility</p:attrName>
                                        </p:attrNameLst>
                                      </p:cBhvr>
                                      <p:to>
                                        <p:strVal val="visible"/>
                                      </p:to>
                                    </p:set>
                                    <p:animEffect transition="in" filter="blinds(horizontal)">
                                      <p:cBhvr>
                                        <p:cTn id="84" dur="500"/>
                                        <p:tgtEl>
                                          <p:spTgt spid="11274"/>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nodeType="clickEffect">
                                  <p:stCondLst>
                                    <p:cond delay="0"/>
                                  </p:stCondLst>
                                  <p:childTnLst>
                                    <p:set>
                                      <p:cBhvr>
                                        <p:cTn id="88" dur="1" fill="hold">
                                          <p:stCondLst>
                                            <p:cond delay="0"/>
                                          </p:stCondLst>
                                        </p:cTn>
                                        <p:tgtEl>
                                          <p:spTgt spid="11276"/>
                                        </p:tgtEl>
                                        <p:attrNameLst>
                                          <p:attrName>style.visibility</p:attrName>
                                        </p:attrNameLst>
                                      </p:cBhvr>
                                      <p:to>
                                        <p:strVal val="visible"/>
                                      </p:to>
                                    </p:set>
                                    <p:animEffect transition="in" filter="blinds(horizontal)">
                                      <p:cBhvr>
                                        <p:cTn id="89" dur="500"/>
                                        <p:tgtEl>
                                          <p:spTgt spid="11276"/>
                                        </p:tgtEl>
                                      </p:cBhvr>
                                    </p:animEffect>
                                  </p:childTnLst>
                                </p:cTn>
                              </p:par>
                            </p:childTnLst>
                          </p:cTn>
                        </p:par>
                      </p:childTnLst>
                    </p:cTn>
                  </p:par>
                  <p:par>
                    <p:cTn id="90" fill="hold">
                      <p:stCondLst>
                        <p:cond delay="indefinite"/>
                      </p:stCondLst>
                      <p:childTnLst>
                        <p:par>
                          <p:cTn id="91" fill="hold">
                            <p:stCondLst>
                              <p:cond delay="0"/>
                            </p:stCondLst>
                            <p:childTnLst>
                              <p:par>
                                <p:cTn id="92" presetID="30" presetClass="entr" presetSubtype="0" fill="hold" nodeType="clickEffect">
                                  <p:stCondLst>
                                    <p:cond delay="0"/>
                                  </p:stCondLst>
                                  <p:childTnLst>
                                    <p:set>
                                      <p:cBhvr>
                                        <p:cTn id="93" dur="1" fill="hold">
                                          <p:stCondLst>
                                            <p:cond delay="0"/>
                                          </p:stCondLst>
                                        </p:cTn>
                                        <p:tgtEl>
                                          <p:spTgt spid="11277"/>
                                        </p:tgtEl>
                                        <p:attrNameLst>
                                          <p:attrName>style.visibility</p:attrName>
                                        </p:attrNameLst>
                                      </p:cBhvr>
                                      <p:to>
                                        <p:strVal val="visible"/>
                                      </p:to>
                                    </p:set>
                                    <p:animEffect transition="in" filter="fade">
                                      <p:cBhvr>
                                        <p:cTn id="94" dur="800" decel="100000"/>
                                        <p:tgtEl>
                                          <p:spTgt spid="11277"/>
                                        </p:tgtEl>
                                      </p:cBhvr>
                                    </p:animEffect>
                                    <p:anim calcmode="lin" valueType="num">
                                      <p:cBhvr>
                                        <p:cTn id="95" dur="800" decel="100000" fill="hold"/>
                                        <p:tgtEl>
                                          <p:spTgt spid="11277"/>
                                        </p:tgtEl>
                                        <p:attrNameLst>
                                          <p:attrName>style.rotation</p:attrName>
                                        </p:attrNameLst>
                                      </p:cBhvr>
                                      <p:tavLst>
                                        <p:tav tm="0">
                                          <p:val>
                                            <p:fltVal val="-90.000000"/>
                                          </p:val>
                                        </p:tav>
                                        <p:tav tm="100000">
                                          <p:val>
                                            <p:fltVal val="0.000000"/>
                                          </p:val>
                                        </p:tav>
                                      </p:tavLst>
                                    </p:anim>
                                    <p:anim calcmode="lin" valueType="num">
                                      <p:cBhvr>
                                        <p:cTn id="96" dur="800" decel="100000" fill="hold"/>
                                        <p:tgtEl>
                                          <p:spTgt spid="11277"/>
                                        </p:tgtEl>
                                        <p:attrNameLst>
                                          <p:attrName>ppt_x</p:attrName>
                                        </p:attrNameLst>
                                      </p:cBhvr>
                                      <p:tavLst>
                                        <p:tav tm="0">
                                          <p:val>
                                            <p:strVal val="#ppt_x+0.4"/>
                                          </p:val>
                                        </p:tav>
                                        <p:tav tm="100000">
                                          <p:val>
                                            <p:strVal val="#ppt_x-0.05"/>
                                          </p:val>
                                        </p:tav>
                                      </p:tavLst>
                                    </p:anim>
                                    <p:anim calcmode="lin" valueType="num">
                                      <p:cBhvr>
                                        <p:cTn id="97" dur="800" decel="100000" fill="hold"/>
                                        <p:tgtEl>
                                          <p:spTgt spid="11277"/>
                                        </p:tgtEl>
                                        <p:attrNameLst>
                                          <p:attrName>ppt_y</p:attrName>
                                        </p:attrNameLst>
                                      </p:cBhvr>
                                      <p:tavLst>
                                        <p:tav tm="0">
                                          <p:val>
                                            <p:strVal val="#ppt_y-0.4"/>
                                          </p:val>
                                        </p:tav>
                                        <p:tav tm="100000">
                                          <p:val>
                                            <p:strVal val="#ppt_y+0.1"/>
                                          </p:val>
                                        </p:tav>
                                      </p:tavLst>
                                    </p:anim>
                                    <p:anim calcmode="lin" valueType="num">
                                      <p:cBhvr>
                                        <p:cTn id="98" dur="200" accel="100000" fill="hold">
                                          <p:stCondLst>
                                            <p:cond delay="800"/>
                                          </p:stCondLst>
                                        </p:cTn>
                                        <p:tgtEl>
                                          <p:spTgt spid="11277"/>
                                        </p:tgtEl>
                                        <p:attrNameLst>
                                          <p:attrName>ppt_x</p:attrName>
                                        </p:attrNameLst>
                                      </p:cBhvr>
                                      <p:tavLst>
                                        <p:tav tm="0">
                                          <p:val>
                                            <p:strVal val="#ppt_x-0.05"/>
                                          </p:val>
                                        </p:tav>
                                        <p:tav tm="100000">
                                          <p:val>
                                            <p:strVal val="#ppt_x"/>
                                          </p:val>
                                        </p:tav>
                                      </p:tavLst>
                                    </p:anim>
                                    <p:anim calcmode="lin" valueType="num">
                                      <p:cBhvr>
                                        <p:cTn id="99" dur="200" accel="100000" fill="hold">
                                          <p:stCondLst>
                                            <p:cond delay="800"/>
                                          </p:stCondLst>
                                        </p:cTn>
                                        <p:tgtEl>
                                          <p:spTgt spid="11277"/>
                                        </p:tgtEl>
                                        <p:attrNameLst>
                                          <p:attrName>ppt_y</p:attrName>
                                        </p:attrNameLst>
                                      </p:cBhvr>
                                      <p:tavLst>
                                        <p:tav tm="0">
                                          <p:val>
                                            <p:strVal val="#ppt_y+0.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30" presetClass="exit" presetSubtype="0" fill="hold" nodeType="clickEffect">
                                  <p:stCondLst>
                                    <p:cond delay="0"/>
                                  </p:stCondLst>
                                  <p:childTnLst>
                                    <p:animEffect transition="out" filter="fade">
                                      <p:cBhvr>
                                        <p:cTn id="103" dur="800" accel="100000">
                                          <p:stCondLst>
                                            <p:cond delay="200"/>
                                          </p:stCondLst>
                                        </p:cTn>
                                        <p:tgtEl>
                                          <p:spTgt spid="11277"/>
                                        </p:tgtEl>
                                      </p:cBhvr>
                                    </p:animEffect>
                                    <p:anim calcmode="lin" valueType="num">
                                      <p:cBhvr>
                                        <p:cTn id="104" dur="800" accel="100000">
                                          <p:stCondLst>
                                            <p:cond delay="200"/>
                                          </p:stCondLst>
                                        </p:cTn>
                                        <p:tgtEl>
                                          <p:spTgt spid="11277"/>
                                        </p:tgtEl>
                                        <p:attrNameLst>
                                          <p:attrName>style.rotation</p:attrName>
                                        </p:attrNameLst>
                                      </p:cBhvr>
                                      <p:tavLst>
                                        <p:tav tm="0">
                                          <p:val>
                                            <p:fltVal val="0.000000"/>
                                          </p:val>
                                        </p:tav>
                                        <p:tav tm="100000">
                                          <p:val>
                                            <p:fltVal val="-90.000000"/>
                                          </p:val>
                                        </p:tav>
                                      </p:tavLst>
                                    </p:anim>
                                    <p:anim calcmode="lin" valueType="num">
                                      <p:cBhvr>
                                        <p:cTn id="105" dur="200" decel="100000"/>
                                        <p:tgtEl>
                                          <p:spTgt spid="11277"/>
                                        </p:tgtEl>
                                        <p:attrNameLst>
                                          <p:attrName>ppt_x</p:attrName>
                                        </p:attrNameLst>
                                      </p:cBhvr>
                                      <p:tavLst>
                                        <p:tav tm="0">
                                          <p:val>
                                            <p:strVal val="ppt_x"/>
                                          </p:val>
                                        </p:tav>
                                        <p:tav tm="100000">
                                          <p:val>
                                            <p:strVal val="ppt_x-0.05"/>
                                          </p:val>
                                        </p:tav>
                                      </p:tavLst>
                                    </p:anim>
                                    <p:anim calcmode="lin" valueType="num">
                                      <p:cBhvr>
                                        <p:cTn id="106" dur="200" decel="100000"/>
                                        <p:tgtEl>
                                          <p:spTgt spid="11277"/>
                                        </p:tgtEl>
                                        <p:attrNameLst>
                                          <p:attrName>ppt_y</p:attrName>
                                        </p:attrNameLst>
                                      </p:cBhvr>
                                      <p:tavLst>
                                        <p:tav tm="0">
                                          <p:val>
                                            <p:strVal val="ppt_y"/>
                                          </p:val>
                                        </p:tav>
                                        <p:tav tm="100000">
                                          <p:val>
                                            <p:strVal val="ppt_y+0.1"/>
                                          </p:val>
                                        </p:tav>
                                      </p:tavLst>
                                    </p:anim>
                                    <p:anim calcmode="lin" valueType="num">
                                      <p:cBhvr>
                                        <p:cTn id="107" dur="800" accel="100000">
                                          <p:stCondLst>
                                            <p:cond delay="200"/>
                                          </p:stCondLst>
                                        </p:cTn>
                                        <p:tgtEl>
                                          <p:spTgt spid="11277"/>
                                        </p:tgtEl>
                                        <p:attrNameLst>
                                          <p:attrName>ppt_x</p:attrName>
                                        </p:attrNameLst>
                                      </p:cBhvr>
                                      <p:tavLst>
                                        <p:tav tm="0">
                                          <p:val>
                                            <p:strVal val="ppt_x"/>
                                          </p:val>
                                        </p:tav>
                                        <p:tav tm="100000">
                                          <p:val>
                                            <p:strVal val="ppt_x+0.4+0.05"/>
                                          </p:val>
                                        </p:tav>
                                      </p:tavLst>
                                    </p:anim>
                                    <p:anim calcmode="lin" valueType="num">
                                      <p:cBhvr>
                                        <p:cTn id="108" dur="800" accel="100000">
                                          <p:stCondLst>
                                            <p:cond delay="200"/>
                                          </p:stCondLst>
                                        </p:cTn>
                                        <p:tgtEl>
                                          <p:spTgt spid="11277"/>
                                        </p:tgtEl>
                                        <p:attrNameLst>
                                          <p:attrName>ppt_y</p:attrName>
                                        </p:attrNameLst>
                                      </p:cBhvr>
                                      <p:tavLst>
                                        <p:tav tm="0">
                                          <p:val>
                                            <p:strVal val="ppt_y"/>
                                          </p:val>
                                        </p:tav>
                                        <p:tav tm="100000">
                                          <p:val>
                                            <p:strVal val="ppt_y-0.4-0.1"/>
                                          </p:val>
                                        </p:tav>
                                      </p:tavLst>
                                    </p:anim>
                                    <p:set>
                                      <p:cBhvr>
                                        <p:cTn id="109" dur="1" fill="hold">
                                          <p:stCondLst>
                                            <p:cond delay="999"/>
                                          </p:stCondLst>
                                        </p:cTn>
                                        <p:tgtEl>
                                          <p:spTgt spid="11277"/>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52" presetClass="entr" presetSubtype="0" fill="hold" grpId="0" nodeType="clickEffect">
                                  <p:stCondLst>
                                    <p:cond delay="0"/>
                                  </p:stCondLst>
                                  <p:childTnLst>
                                    <p:set>
                                      <p:cBhvr>
                                        <p:cTn id="113" dur="1" fill="hold">
                                          <p:stCondLst>
                                            <p:cond delay="0"/>
                                          </p:stCondLst>
                                        </p:cTn>
                                        <p:tgtEl>
                                          <p:spTgt spid="11266"/>
                                        </p:tgtEl>
                                        <p:attrNameLst>
                                          <p:attrName>style.visibility</p:attrName>
                                        </p:attrNameLst>
                                      </p:cBhvr>
                                      <p:to>
                                        <p:strVal val="visible"/>
                                      </p:to>
                                    </p:set>
                                    <p:animScale>
                                      <p:cBhvr>
                                        <p:cTn id="114" dur="1000" decel="50000" fill="hold">
                                          <p:stCondLst>
                                            <p:cond delay="0"/>
                                          </p:stCondLst>
                                        </p:cTn>
                                        <p:tgtEl>
                                          <p:spTgt spid="112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5" dur="1000" decel="50000" fill="hold">
                                          <p:stCondLst>
                                            <p:cond delay="0"/>
                                          </p:stCondLst>
                                        </p:cTn>
                                        <p:tgtEl>
                                          <p:spTgt spid="11266"/>
                                        </p:tgtEl>
                                        <p:attrNameLst>
                                          <p:attrName>ppt_x</p:attrName>
                                          <p:attrName>ppt_y</p:attrName>
                                        </p:attrNameLst>
                                      </p:cBhvr>
                                    </p:animMotion>
                                    <p:animEffect transition="in" filter="fade">
                                      <p:cBhvr>
                                        <p:cTn id="116"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9" grpId="0"/>
      <p:bldP spid="11266" grpId="0"/>
      <p:bldP spid="1127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文本框 2"/>
          <p:cNvSpPr txBox="1"/>
          <p:nvPr/>
        </p:nvSpPr>
        <p:spPr>
          <a:xfrm>
            <a:off x="2114550" y="969963"/>
            <a:ext cx="8075613" cy="1706880"/>
          </a:xfrm>
          <a:prstGeom prst="rect">
            <a:avLst/>
          </a:prstGeom>
          <a:noFill/>
          <a:ln w="9525">
            <a:noFill/>
          </a:ln>
        </p:spPr>
        <p:txBody>
          <a:bodyPr wrap="square" anchor="t" anchorCtr="0">
            <a:spAutoFit/>
          </a:bodyPr>
          <a:p>
            <a:pPr>
              <a:lnSpc>
                <a:spcPct val="125000"/>
              </a:lnSpc>
            </a:pPr>
            <a:r>
              <a:rPr lang="zh-CN" altLang="en-US" sz="2800" dirty="0">
                <a:solidFill>
                  <a:schemeClr val="accent1"/>
                </a:solidFill>
                <a:latin typeface="Times New Roman" panose="02020603050405020304" pitchFamily="2" charset="0"/>
                <a:ea typeface="黑体" panose="02010609060101010101" pitchFamily="1" charset="-122"/>
              </a:rPr>
              <a:t>例</a:t>
            </a:r>
            <a:r>
              <a:rPr lang="en-US" altLang="zh-CN" sz="2800" dirty="0">
                <a:solidFill>
                  <a:schemeClr val="accent1"/>
                </a:solidFill>
                <a:latin typeface="Times New Roman" panose="02020603050405020304" pitchFamily="2" charset="0"/>
                <a:ea typeface="黑体" panose="02010609060101010101" pitchFamily="1" charset="-122"/>
              </a:rPr>
              <a:t>2</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某市举办中学生足球比赛，规定胜一场得</a:t>
            </a:r>
            <a:r>
              <a:rPr lang="en-US" altLang="zh-CN" sz="2800" dirty="0">
                <a:latin typeface="Times New Roman" panose="02020603050405020304" pitchFamily="2" charset="0"/>
                <a:ea typeface="黑体" panose="02010609060101010101" pitchFamily="1" charset="-122"/>
              </a:rPr>
              <a:t>3</a:t>
            </a:r>
            <a:r>
              <a:rPr lang="zh-CN" altLang="en-US" sz="2800" dirty="0">
                <a:latin typeface="Times New Roman" panose="02020603050405020304" pitchFamily="2" charset="0"/>
                <a:ea typeface="黑体" panose="02010609060101010101" pitchFamily="1" charset="-122"/>
              </a:rPr>
              <a:t>分，平一场得</a:t>
            </a: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分</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市第二中学足球队比赛</a:t>
            </a:r>
            <a:r>
              <a:rPr lang="en-US" altLang="zh-CN" sz="2800" dirty="0">
                <a:latin typeface="Times New Roman" panose="02020603050405020304" pitchFamily="2" charset="0"/>
                <a:ea typeface="黑体" panose="02010609060101010101" pitchFamily="1" charset="-122"/>
              </a:rPr>
              <a:t>11</a:t>
            </a:r>
            <a:r>
              <a:rPr lang="zh-CN" altLang="en-US" sz="2800" dirty="0">
                <a:latin typeface="Times New Roman" panose="02020603050405020304" pitchFamily="2" charset="0"/>
                <a:ea typeface="黑体" panose="02010609060101010101" pitchFamily="1" charset="-122"/>
              </a:rPr>
              <a:t>场，没有输过一场，共得</a:t>
            </a:r>
            <a:r>
              <a:rPr lang="en-US" altLang="zh-CN" sz="2800" dirty="0">
                <a:latin typeface="Times New Roman" panose="02020603050405020304" pitchFamily="2" charset="0"/>
                <a:ea typeface="黑体" panose="02010609060101010101" pitchFamily="1" charset="-122"/>
              </a:rPr>
              <a:t>27</a:t>
            </a:r>
            <a:r>
              <a:rPr lang="zh-CN" altLang="en-US" sz="2800" dirty="0">
                <a:latin typeface="Times New Roman" panose="02020603050405020304" pitchFamily="2" charset="0"/>
                <a:ea typeface="黑体" panose="02010609060101010101" pitchFamily="1" charset="-122"/>
              </a:rPr>
              <a:t>分，试问该队胜几场，平几场？</a:t>
            </a:r>
            <a:endParaRPr lang="zh-CN" altLang="en-US" sz="2800" dirty="0">
              <a:latin typeface="Times New Roman" panose="02020603050405020304" pitchFamily="2" charset="0"/>
              <a:ea typeface="黑体" panose="02010609060101010101" pitchFamily="1" charset="-122"/>
            </a:endParaRPr>
          </a:p>
        </p:txBody>
      </p:sp>
      <p:sp>
        <p:nvSpPr>
          <p:cNvPr id="12291" name="文本框 18"/>
          <p:cNvSpPr txBox="1"/>
          <p:nvPr/>
        </p:nvSpPr>
        <p:spPr>
          <a:xfrm>
            <a:off x="2289175" y="2879725"/>
            <a:ext cx="7153275" cy="1512570"/>
          </a:xfrm>
          <a:prstGeom prst="rect">
            <a:avLst/>
          </a:prstGeom>
          <a:noFill/>
          <a:ln w="9525">
            <a:noFill/>
          </a:ln>
        </p:spPr>
        <p:txBody>
          <a:bodyPr wrap="square" anchor="t" anchorCtr="0">
            <a:spAutoFit/>
          </a:bodyPr>
          <a:p>
            <a:pPr>
              <a:lnSpc>
                <a:spcPct val="110000"/>
              </a:lnSpc>
            </a:pPr>
            <a:r>
              <a:rPr lang="zh-CN" altLang="en-US" sz="2800" dirty="0">
                <a:solidFill>
                  <a:srgbClr val="FF0000"/>
                </a:solidFill>
                <a:latin typeface="黑体" panose="02010609060101010101" pitchFamily="1" charset="-122"/>
                <a:ea typeface="黑体" panose="02010609060101010101" pitchFamily="1" charset="-122"/>
              </a:rPr>
              <a:t>分析：题中的未知量有胜的场数和平的场数，等量关系有：胜的场数</a:t>
            </a:r>
            <a:r>
              <a:rPr lang="en-US" altLang="zh-CN" sz="2800" dirty="0">
                <a:solidFill>
                  <a:srgbClr val="FF0000"/>
                </a:solidFill>
                <a:latin typeface="黑体" panose="02010609060101010101" pitchFamily="1" charset="-122"/>
                <a:ea typeface="黑体" panose="02010609060101010101" pitchFamily="1" charset="-122"/>
              </a:rPr>
              <a:t>+</a:t>
            </a:r>
            <a:r>
              <a:rPr lang="zh-CN" altLang="en-US" sz="2800" dirty="0">
                <a:solidFill>
                  <a:srgbClr val="FF0000"/>
                </a:solidFill>
                <a:latin typeface="黑体" panose="02010609060101010101" pitchFamily="1" charset="-122"/>
                <a:ea typeface="黑体" panose="02010609060101010101" pitchFamily="1" charset="-122"/>
              </a:rPr>
              <a:t>平的场数</a:t>
            </a:r>
            <a:r>
              <a:rPr lang="en-US" altLang="zh-CN" sz="2800" dirty="0">
                <a:solidFill>
                  <a:srgbClr val="FF0000"/>
                </a:solidFill>
                <a:latin typeface="黑体" panose="02010609060101010101" pitchFamily="1" charset="-122"/>
                <a:ea typeface="黑体" panose="02010609060101010101" pitchFamily="1" charset="-122"/>
              </a:rPr>
              <a:t>=11</a:t>
            </a:r>
            <a:r>
              <a:rPr lang="zh-CN" altLang="en-US" sz="2800" dirty="0">
                <a:solidFill>
                  <a:srgbClr val="FF0000"/>
                </a:solidFill>
                <a:latin typeface="黑体" panose="02010609060101010101" pitchFamily="1" charset="-122"/>
                <a:ea typeface="黑体" panose="02010609060101010101" pitchFamily="1" charset="-122"/>
              </a:rPr>
              <a:t>；</a:t>
            </a:r>
            <a:endParaRPr lang="zh-CN" altLang="en-US" sz="2800" dirty="0">
              <a:solidFill>
                <a:srgbClr val="FF0000"/>
              </a:solidFill>
              <a:latin typeface="黑体" panose="02010609060101010101" pitchFamily="1" charset="-122"/>
              <a:ea typeface="黑体" panose="02010609060101010101" pitchFamily="1" charset="-122"/>
            </a:endParaRPr>
          </a:p>
          <a:p>
            <a:pPr>
              <a:lnSpc>
                <a:spcPct val="110000"/>
              </a:lnSpc>
            </a:pPr>
            <a:r>
              <a:rPr lang="zh-CN" altLang="en-US" sz="2800" dirty="0">
                <a:solidFill>
                  <a:srgbClr val="FF0000"/>
                </a:solidFill>
                <a:latin typeface="黑体" panose="02010609060101010101" pitchFamily="1" charset="-122"/>
                <a:ea typeface="黑体" panose="02010609060101010101" pitchFamily="1" charset="-122"/>
              </a:rPr>
              <a:t>            胜场得分</a:t>
            </a:r>
            <a:r>
              <a:rPr lang="en-US" altLang="zh-CN" sz="2800" dirty="0">
                <a:solidFill>
                  <a:srgbClr val="FF0000"/>
                </a:solidFill>
                <a:latin typeface="黑体" panose="02010609060101010101" pitchFamily="1" charset="-122"/>
                <a:ea typeface="黑体" panose="02010609060101010101" pitchFamily="1" charset="-122"/>
              </a:rPr>
              <a:t>+</a:t>
            </a:r>
            <a:r>
              <a:rPr lang="zh-CN" altLang="en-US" sz="2800" dirty="0">
                <a:solidFill>
                  <a:srgbClr val="FF0000"/>
                </a:solidFill>
                <a:latin typeface="黑体" panose="02010609060101010101" pitchFamily="1" charset="-122"/>
                <a:ea typeface="黑体" panose="02010609060101010101" pitchFamily="1" charset="-122"/>
              </a:rPr>
              <a:t>平场得分</a:t>
            </a:r>
            <a:r>
              <a:rPr lang="en-US" altLang="zh-CN" sz="2800" dirty="0">
                <a:solidFill>
                  <a:srgbClr val="FF0000"/>
                </a:solidFill>
                <a:latin typeface="黑体" panose="02010609060101010101" pitchFamily="1" charset="-122"/>
                <a:ea typeface="黑体" panose="02010609060101010101" pitchFamily="1" charset="-122"/>
              </a:rPr>
              <a:t>=27. </a:t>
            </a:r>
            <a:endParaRPr lang="en-US" altLang="zh-CN" sz="2800" dirty="0">
              <a:solidFill>
                <a:srgbClr val="FF0000"/>
              </a:solidFill>
              <a:latin typeface="黑体" panose="02010609060101010101" pitchFamily="1" charset="-122"/>
              <a:ea typeface="黑体" panose="02010609060101010101" pitchFamily="1" charset="-122"/>
            </a:endParaRPr>
          </a:p>
        </p:txBody>
      </p:sp>
      <p:graphicFrame>
        <p:nvGraphicFramePr>
          <p:cNvPr id="12292" name="表格 12291"/>
          <p:cNvGraphicFramePr/>
          <p:nvPr/>
        </p:nvGraphicFramePr>
        <p:xfrm>
          <a:off x="2466975" y="4552950"/>
          <a:ext cx="5735320" cy="1496060"/>
        </p:xfrm>
        <a:graphic>
          <a:graphicData uri="http://schemas.openxmlformats.org/drawingml/2006/table">
            <a:tbl>
              <a:tblPr/>
              <a:tblGrid>
                <a:gridCol w="1136650"/>
                <a:gridCol w="1259205"/>
                <a:gridCol w="1440815"/>
                <a:gridCol w="1898650"/>
              </a:tblGrid>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zh-CN" altLang="en-US" sz="2400">
                        <a:latin typeface="黑体" panose="02010609060101010101" pitchFamily="1" charset="-122"/>
                        <a:ea typeface="黑体" panose="02010609060101010101" pitchFamily="1" charset="-122"/>
                      </a:endParaRPr>
                    </a:p>
                  </a:txBody>
                  <a:tcPr vert="horz" anchor="t">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胜场</a:t>
                      </a:r>
                      <a:endParaRPr lang="zh-CN" altLang="en-US" sz="2400">
                        <a:latin typeface="黑体" panose="02010609060101010101" pitchFamily="1" charset="-122"/>
                        <a:ea typeface="黑体" panose="02010609060101010101" pitchFamily="1" charset="-122"/>
                      </a:endParaRPr>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平场</a:t>
                      </a:r>
                      <a:endParaRPr lang="zh-CN" altLang="en-US" sz="2400">
                        <a:latin typeface="黑体" panose="02010609060101010101" pitchFamily="1" charset="-122"/>
                        <a:ea typeface="黑体" panose="02010609060101010101" pitchFamily="1" charset="-122"/>
                      </a:endParaRPr>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合计</a:t>
                      </a:r>
                      <a:endParaRPr lang="zh-CN" altLang="en-US" sz="2400">
                        <a:latin typeface="黑体" panose="02010609060101010101" pitchFamily="1" charset="-122"/>
                        <a:ea typeface="黑体" panose="02010609060101010101" pitchFamily="1" charset="-122"/>
                      </a:endParaRPr>
                    </a:p>
                  </a:txBody>
                  <a:tcPr vert="horz" anchor="t">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r>
                        <a:rPr lang="zh-CN" altLang="en-US" sz="2400" b="0">
                          <a:solidFill>
                            <a:srgbClr val="1C1C1C"/>
                          </a:solidFill>
                          <a:latin typeface="黑体" panose="02010609060101010101" pitchFamily="1" charset="-122"/>
                          <a:ea typeface="黑体" panose="02010609060101010101" pitchFamily="1" charset="-122"/>
                        </a:rPr>
                        <a:t>场数</a:t>
                      </a:r>
                      <a:endParaRPr lang="zh-CN" altLang="en-US" sz="2400">
                        <a:solidFill>
                          <a:srgbClr val="1C1C1C"/>
                        </a:solidFill>
                        <a:latin typeface="黑体" panose="02010609060101010101" pitchFamily="1" charset="-122"/>
                        <a:ea typeface="黑体" panose="02010609060101010101" pitchFamily="1" charset="-122"/>
                      </a:endParaRPr>
                    </a:p>
                  </a:txBody>
                  <a:tcPr vert="horz" anchor="t">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en-US" altLang="x-none" sz="2800" b="0" dirty="0"/>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zh-CN" altLang="en-US" sz="2800" b="0"/>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en-US" altLang="x-none" sz="2800" b="0" dirty="0"/>
                    </a:p>
                  </a:txBody>
                  <a:tcPr vert="horz" anchor="t">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07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r>
                        <a:rPr lang="zh-CN" altLang="en-US" sz="2400" b="0">
                          <a:solidFill>
                            <a:srgbClr val="1C1C1C"/>
                          </a:solidFill>
                          <a:latin typeface="黑体" panose="02010609060101010101" pitchFamily="1" charset="-122"/>
                          <a:ea typeface="黑体" panose="02010609060101010101" pitchFamily="1" charset="-122"/>
                        </a:rPr>
                        <a:t>得分</a:t>
                      </a:r>
                      <a:endParaRPr lang="zh-CN" altLang="en-US" sz="2400">
                        <a:solidFill>
                          <a:srgbClr val="1C1C1C"/>
                        </a:solidFill>
                        <a:latin typeface="黑体" panose="02010609060101010101" pitchFamily="1" charset="-122"/>
                        <a:ea typeface="黑体" panose="02010609060101010101" pitchFamily="1" charset="-122"/>
                      </a:endParaRPr>
                    </a:p>
                  </a:txBody>
                  <a:tcPr vert="horz" anchor="t">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zh-CN" altLang="en-US" sz="2800" b="0"/>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zh-CN" altLang="en-US" sz="2800" b="0"/>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Font typeface="Arial" panose="020B0604020202020204" pitchFamily="34" charset="0"/>
                        <a:buNone/>
                      </a:pPr>
                      <a:endParaRPr lang="zh-CN" altLang="en-US" sz="2800" b="0"/>
                    </a:p>
                  </a:txBody>
                  <a:tcPr vert="horz" anchor="t">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2314" name="Text Box 21"/>
          <p:cNvSpPr txBox="1"/>
          <p:nvPr/>
        </p:nvSpPr>
        <p:spPr>
          <a:xfrm>
            <a:off x="3917950" y="5072063"/>
            <a:ext cx="641350" cy="460375"/>
          </a:xfrm>
          <a:prstGeom prst="rect">
            <a:avLst/>
          </a:prstGeom>
          <a:noFill/>
          <a:ln w="9525">
            <a:noFill/>
          </a:ln>
        </p:spPr>
        <p:txBody>
          <a:bodyPr anchor="t" anchorCtr="0">
            <a:spAutoFit/>
          </a:bodyPr>
          <a:p>
            <a:r>
              <a:rPr lang="zh-CN" altLang="en-US" sz="2400" b="1" i="1" dirty="0">
                <a:solidFill>
                  <a:srgbClr val="FF0066"/>
                </a:solidFill>
                <a:latin typeface="Times New Roman" panose="02020603050405020304" pitchFamily="2" charset="0"/>
                <a:ea typeface="宋体" panose="02010600030101010101" pitchFamily="2" charset="-122"/>
              </a:rPr>
              <a:t>x</a:t>
            </a:r>
            <a:endParaRPr lang="zh-CN" altLang="en-US" sz="2400" b="1" i="1" dirty="0">
              <a:solidFill>
                <a:srgbClr val="FF0066"/>
              </a:solidFill>
              <a:latin typeface="Times New Roman" panose="02020603050405020304" pitchFamily="2" charset="0"/>
              <a:ea typeface="宋体" panose="02010600030101010101" pitchFamily="2" charset="-122"/>
            </a:endParaRPr>
          </a:p>
        </p:txBody>
      </p:sp>
      <p:sp>
        <p:nvSpPr>
          <p:cNvPr id="12315" name="Text Box 21"/>
          <p:cNvSpPr txBox="1"/>
          <p:nvPr/>
        </p:nvSpPr>
        <p:spPr>
          <a:xfrm>
            <a:off x="3917950" y="5589588"/>
            <a:ext cx="641350" cy="460375"/>
          </a:xfrm>
          <a:prstGeom prst="rect">
            <a:avLst/>
          </a:prstGeom>
          <a:noFill/>
          <a:ln w="9525">
            <a:noFill/>
          </a:ln>
        </p:spPr>
        <p:txBody>
          <a:bodyPr anchor="t" anchorCtr="0">
            <a:spAutoFit/>
          </a:bodyPr>
          <a:p>
            <a:r>
              <a:rPr lang="en-US" altLang="zh-CN" sz="2400" b="1" dirty="0">
                <a:solidFill>
                  <a:srgbClr val="FF0066"/>
                </a:solidFill>
                <a:latin typeface="Times New Roman" panose="02020603050405020304" pitchFamily="2" charset="0"/>
                <a:ea typeface="宋体" panose="02010600030101010101" pitchFamily="2" charset="-122"/>
              </a:rPr>
              <a:t>3</a:t>
            </a:r>
            <a:r>
              <a:rPr lang="zh-CN" altLang="en-US" sz="2400" b="1" i="1" dirty="0">
                <a:solidFill>
                  <a:srgbClr val="FF0066"/>
                </a:solidFill>
                <a:latin typeface="Times New Roman" panose="02020603050405020304" pitchFamily="2" charset="0"/>
                <a:ea typeface="宋体" panose="02010600030101010101" pitchFamily="2" charset="-122"/>
              </a:rPr>
              <a:t>x</a:t>
            </a:r>
            <a:endParaRPr lang="zh-CN" altLang="en-US" sz="2400" b="1" i="1" dirty="0">
              <a:solidFill>
                <a:srgbClr val="FF0066"/>
              </a:solidFill>
              <a:latin typeface="Times New Roman" panose="02020603050405020304" pitchFamily="2" charset="0"/>
              <a:ea typeface="宋体" panose="02010600030101010101" pitchFamily="2" charset="-122"/>
            </a:endParaRPr>
          </a:p>
        </p:txBody>
      </p:sp>
      <p:sp>
        <p:nvSpPr>
          <p:cNvPr id="12316" name="Text Box 21"/>
          <p:cNvSpPr txBox="1"/>
          <p:nvPr/>
        </p:nvSpPr>
        <p:spPr>
          <a:xfrm>
            <a:off x="5389563" y="5072063"/>
            <a:ext cx="642937" cy="460375"/>
          </a:xfrm>
          <a:prstGeom prst="rect">
            <a:avLst/>
          </a:prstGeom>
          <a:noFill/>
          <a:ln w="9525">
            <a:noFill/>
          </a:ln>
        </p:spPr>
        <p:txBody>
          <a:bodyPr anchor="t" anchorCtr="0">
            <a:spAutoFit/>
          </a:bodyPr>
          <a:p>
            <a:r>
              <a:rPr lang="en-US" altLang="zh-CN" sz="2400" b="1" i="1" dirty="0">
                <a:solidFill>
                  <a:srgbClr val="FF0066"/>
                </a:solidFill>
                <a:latin typeface="Times New Roman" panose="02020603050405020304" pitchFamily="2" charset="0"/>
                <a:ea typeface="宋体" panose="02010600030101010101" pitchFamily="2" charset="-122"/>
              </a:rPr>
              <a:t>y</a:t>
            </a:r>
            <a:endParaRPr lang="en-US" altLang="zh-CN" sz="2400" b="1" i="1" dirty="0">
              <a:solidFill>
                <a:srgbClr val="FF0066"/>
              </a:solidFill>
              <a:latin typeface="Times New Roman" panose="02020603050405020304" pitchFamily="2" charset="0"/>
              <a:ea typeface="宋体" panose="02010600030101010101" pitchFamily="2" charset="-122"/>
            </a:endParaRPr>
          </a:p>
        </p:txBody>
      </p:sp>
      <p:sp>
        <p:nvSpPr>
          <p:cNvPr id="12317" name="Text Box 21"/>
          <p:cNvSpPr txBox="1"/>
          <p:nvPr/>
        </p:nvSpPr>
        <p:spPr>
          <a:xfrm>
            <a:off x="5445760" y="5591175"/>
            <a:ext cx="642938" cy="460375"/>
          </a:xfrm>
          <a:prstGeom prst="rect">
            <a:avLst/>
          </a:prstGeom>
          <a:noFill/>
          <a:ln w="9525">
            <a:noFill/>
          </a:ln>
        </p:spPr>
        <p:txBody>
          <a:bodyPr anchor="t" anchorCtr="0">
            <a:spAutoFit/>
          </a:bodyPr>
          <a:p>
            <a:r>
              <a:rPr lang="en-US" altLang="zh-CN" sz="2400" b="1" i="1" dirty="0">
                <a:solidFill>
                  <a:srgbClr val="FF0066"/>
                </a:solidFill>
                <a:latin typeface="Times New Roman" panose="02020603050405020304" pitchFamily="2" charset="0"/>
                <a:ea typeface="宋体" panose="02010600030101010101" pitchFamily="2" charset="-122"/>
              </a:rPr>
              <a:t>y</a:t>
            </a:r>
            <a:endParaRPr lang="en-US" altLang="zh-CN" sz="2400" b="1" i="1" dirty="0">
              <a:solidFill>
                <a:srgbClr val="FF0066"/>
              </a:solidFill>
              <a:latin typeface="Times New Roman" panose="02020603050405020304" pitchFamily="2" charset="0"/>
              <a:ea typeface="宋体" panose="02010600030101010101" pitchFamily="2" charset="-122"/>
            </a:endParaRPr>
          </a:p>
        </p:txBody>
      </p:sp>
      <p:sp>
        <p:nvSpPr>
          <p:cNvPr id="12318" name="Text Box 21"/>
          <p:cNvSpPr txBox="1"/>
          <p:nvPr/>
        </p:nvSpPr>
        <p:spPr>
          <a:xfrm>
            <a:off x="6862763" y="5072063"/>
            <a:ext cx="642937" cy="460375"/>
          </a:xfrm>
          <a:prstGeom prst="rect">
            <a:avLst/>
          </a:prstGeom>
          <a:noFill/>
          <a:ln w="9525">
            <a:noFill/>
          </a:ln>
        </p:spPr>
        <p:txBody>
          <a:bodyPr anchor="t" anchorCtr="0">
            <a:spAutoFit/>
          </a:bodyPr>
          <a:p>
            <a:r>
              <a:rPr lang="en-US" altLang="zh-CN" sz="2400" b="1" dirty="0">
                <a:solidFill>
                  <a:srgbClr val="FF0066"/>
                </a:solidFill>
                <a:latin typeface="Times New Roman" panose="02020603050405020304" pitchFamily="2" charset="0"/>
                <a:ea typeface="宋体" panose="02010600030101010101" pitchFamily="2" charset="-122"/>
              </a:rPr>
              <a:t>11</a:t>
            </a:r>
            <a:endParaRPr lang="en-US" altLang="zh-CN" sz="2400" b="1" dirty="0">
              <a:solidFill>
                <a:srgbClr val="FF0066"/>
              </a:solidFill>
              <a:latin typeface="Times New Roman" panose="02020603050405020304" pitchFamily="2" charset="0"/>
              <a:ea typeface="宋体" panose="02010600030101010101" pitchFamily="2" charset="-122"/>
            </a:endParaRPr>
          </a:p>
        </p:txBody>
      </p:sp>
      <p:sp>
        <p:nvSpPr>
          <p:cNvPr id="12319" name="Text Box 21"/>
          <p:cNvSpPr txBox="1"/>
          <p:nvPr/>
        </p:nvSpPr>
        <p:spPr>
          <a:xfrm>
            <a:off x="6872288" y="5589588"/>
            <a:ext cx="642937" cy="460375"/>
          </a:xfrm>
          <a:prstGeom prst="rect">
            <a:avLst/>
          </a:prstGeom>
          <a:noFill/>
          <a:ln w="9525">
            <a:noFill/>
          </a:ln>
        </p:spPr>
        <p:txBody>
          <a:bodyPr anchor="t" anchorCtr="0">
            <a:spAutoFit/>
          </a:bodyPr>
          <a:p>
            <a:r>
              <a:rPr lang="en-US" altLang="zh-CN" sz="2400" b="1" dirty="0">
                <a:solidFill>
                  <a:srgbClr val="FF0066"/>
                </a:solidFill>
                <a:latin typeface="Times New Roman" panose="02020603050405020304" pitchFamily="2" charset="0"/>
                <a:ea typeface="宋体" panose="02010600030101010101" pitchFamily="2" charset="-122"/>
              </a:rPr>
              <a:t>27</a:t>
            </a:r>
            <a:endParaRPr lang="en-US" altLang="zh-CN" sz="2400" b="1" dirty="0">
              <a:solidFill>
                <a:srgbClr val="FF0066"/>
              </a:solidFill>
              <a:latin typeface="Times New Roman" panose="02020603050405020304" pitchFamily="2"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500" fill="hold"/>
                                        <p:tgtEl>
                                          <p:spTgt spid="12291"/>
                                        </p:tgtEl>
                                        <p:attrNameLst>
                                          <p:attrName>ppt_x</p:attrName>
                                        </p:attrNameLst>
                                      </p:cBhvr>
                                      <p:tavLst>
                                        <p:tav tm="0">
                                          <p:val>
                                            <p:strVal val="#ppt_x"/>
                                          </p:val>
                                        </p:tav>
                                        <p:tav tm="100000">
                                          <p:val>
                                            <p:strVal val="#ppt_x"/>
                                          </p:val>
                                        </p:tav>
                                      </p:tavLst>
                                    </p:anim>
                                    <p:anim calcmode="lin" valueType="num">
                                      <p:cBhvr>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2292"/>
                                        </p:tgtEl>
                                        <p:attrNameLst>
                                          <p:attrName>style.visibility</p:attrName>
                                        </p:attrNameLst>
                                      </p:cBhvr>
                                      <p:to>
                                        <p:strVal val="visible"/>
                                      </p:to>
                                    </p:set>
                                    <p:animEffect transition="in" filter="checkerboard(across)">
                                      <p:cBhvr>
                                        <p:cTn id="13" dur="500"/>
                                        <p:tgtEl>
                                          <p:spTgt spid="12292"/>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12314"/>
                                        </p:tgtEl>
                                        <p:attrNameLst>
                                          <p:attrName>style.visibility</p:attrName>
                                        </p:attrNameLst>
                                      </p:cBhvr>
                                      <p:to>
                                        <p:strVal val="visible"/>
                                      </p:to>
                                    </p:set>
                                    <p:animEffect transition="in" filter="wheel(4)">
                                      <p:cBhvr>
                                        <p:cTn id="18" dur="2000"/>
                                        <p:tgtEl>
                                          <p:spTgt spid="12314"/>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12315"/>
                                        </p:tgtEl>
                                        <p:attrNameLst>
                                          <p:attrName>style.visibility</p:attrName>
                                        </p:attrNameLst>
                                      </p:cBhvr>
                                      <p:to>
                                        <p:strVal val="visible"/>
                                      </p:to>
                                    </p:set>
                                    <p:animEffect transition="in" filter="wheel(4)">
                                      <p:cBhvr>
                                        <p:cTn id="23" dur="2000"/>
                                        <p:tgtEl>
                                          <p:spTgt spid="12315"/>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12316"/>
                                        </p:tgtEl>
                                        <p:attrNameLst>
                                          <p:attrName>style.visibility</p:attrName>
                                        </p:attrNameLst>
                                      </p:cBhvr>
                                      <p:to>
                                        <p:strVal val="visible"/>
                                      </p:to>
                                    </p:set>
                                    <p:animEffect transition="in" filter="wheel(4)">
                                      <p:cBhvr>
                                        <p:cTn id="28" dur="2000"/>
                                        <p:tgtEl>
                                          <p:spTgt spid="12316"/>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2317"/>
                                        </p:tgtEl>
                                        <p:attrNameLst>
                                          <p:attrName>style.visibility</p:attrName>
                                        </p:attrNameLst>
                                      </p:cBhvr>
                                      <p:to>
                                        <p:strVal val="visible"/>
                                      </p:to>
                                    </p:set>
                                    <p:animEffect transition="in" filter="wheel(4)">
                                      <p:cBhvr>
                                        <p:cTn id="33" dur="2000"/>
                                        <p:tgtEl>
                                          <p:spTgt spid="12317"/>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grpId="0" nodeType="clickEffect">
                                  <p:stCondLst>
                                    <p:cond delay="0"/>
                                  </p:stCondLst>
                                  <p:childTnLst>
                                    <p:set>
                                      <p:cBhvr>
                                        <p:cTn id="37" dur="1" fill="hold">
                                          <p:stCondLst>
                                            <p:cond delay="0"/>
                                          </p:stCondLst>
                                        </p:cTn>
                                        <p:tgtEl>
                                          <p:spTgt spid="12318"/>
                                        </p:tgtEl>
                                        <p:attrNameLst>
                                          <p:attrName>style.visibility</p:attrName>
                                        </p:attrNameLst>
                                      </p:cBhvr>
                                      <p:to>
                                        <p:strVal val="visible"/>
                                      </p:to>
                                    </p:set>
                                    <p:animEffect transition="in" filter="wheel(4)">
                                      <p:cBhvr>
                                        <p:cTn id="38" dur="2000"/>
                                        <p:tgtEl>
                                          <p:spTgt spid="12318"/>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2319"/>
                                        </p:tgtEl>
                                        <p:attrNameLst>
                                          <p:attrName>style.visibility</p:attrName>
                                        </p:attrNameLst>
                                      </p:cBhvr>
                                      <p:to>
                                        <p:strVal val="visible"/>
                                      </p:to>
                                    </p:set>
                                    <p:animEffect transition="in" filter="wheel(4)">
                                      <p:cBhvr>
                                        <p:cTn id="43" dur="2000"/>
                                        <p:tgtEl>
                                          <p:spTgt spid="12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4" grpId="0" bldLvl="0"/>
      <p:bldP spid="12315" grpId="0" bldLvl="0"/>
      <p:bldP spid="12316" grpId="0" bldLvl="0"/>
      <p:bldP spid="12317" grpId="0" bldLvl="0"/>
      <p:bldP spid="12318" grpId="0" bldLvl="0"/>
      <p:bldP spid="12319" grpId="0" bldLvl="0"/>
      <p:bldP spid="1229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Text Box 24"/>
          <p:cNvSpPr txBox="1"/>
          <p:nvPr/>
        </p:nvSpPr>
        <p:spPr>
          <a:xfrm>
            <a:off x="2224088" y="1257300"/>
            <a:ext cx="805561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解：设市第二中学足球队胜</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场，平</a:t>
            </a:r>
            <a:r>
              <a:rPr lang="en-US" altLang="zh-CN" sz="2800" i="1" dirty="0">
                <a:solidFill>
                  <a:srgbClr val="FF0000"/>
                </a:solidFill>
                <a:latin typeface="Times New Roman" panose="02020603050405020304" pitchFamily="2" charset="0"/>
                <a:ea typeface="黑体" panose="02010609060101010101" pitchFamily="1" charset="-122"/>
              </a:rPr>
              <a:t>y</a:t>
            </a:r>
            <a:r>
              <a:rPr lang="zh-CN" altLang="en-US" sz="2800" dirty="0">
                <a:solidFill>
                  <a:srgbClr val="FF0000"/>
                </a:solidFill>
                <a:latin typeface="Times New Roman" panose="02020603050405020304" pitchFamily="2" charset="0"/>
                <a:ea typeface="黑体" panose="02010609060101010101" pitchFamily="1" charset="-122"/>
              </a:rPr>
              <a:t>场</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依题意可得</a:t>
            </a:r>
            <a:endParaRPr lang="zh-CN" altLang="en-US" sz="2800" dirty="0">
              <a:solidFill>
                <a:srgbClr val="FF0000"/>
              </a:solidFill>
              <a:latin typeface="Times New Roman" panose="02020603050405020304" pitchFamily="2" charset="0"/>
              <a:ea typeface="黑体" panose="02010609060101010101" pitchFamily="1" charset="-122"/>
            </a:endParaRPr>
          </a:p>
        </p:txBody>
      </p:sp>
      <p:graphicFrame>
        <p:nvGraphicFramePr>
          <p:cNvPr id="13315" name="对象 13314"/>
          <p:cNvGraphicFramePr>
            <a:graphicFrameLocks noChangeAspect="1"/>
          </p:cNvGraphicFramePr>
          <p:nvPr/>
        </p:nvGraphicFramePr>
        <p:xfrm>
          <a:off x="3086100" y="1841500"/>
          <a:ext cx="3514725" cy="2546350"/>
        </p:xfrm>
        <a:graphic>
          <a:graphicData uri="http://schemas.openxmlformats.org/presentationml/2006/ole">
            <mc:AlternateContent xmlns:mc="http://schemas.openxmlformats.org/markup-compatibility/2006">
              <mc:Choice xmlns:v="urn:schemas-microsoft-com:vml" Requires="v">
                <p:oleObj spid="_x0000_s3078" name="" r:id="rId1" imgW="1106805" imgH="1183005" progId="Equation.3">
                  <p:embed/>
                </p:oleObj>
              </mc:Choice>
              <mc:Fallback>
                <p:oleObj name="" r:id="rId1" imgW="1106805" imgH="1183005" progId="Equation.3">
                  <p:embed/>
                  <p:pic>
                    <p:nvPicPr>
                      <p:cNvPr id="0" name="图片 3077"/>
                      <p:cNvPicPr/>
                      <p:nvPr/>
                    </p:nvPicPr>
                    <p:blipFill>
                      <a:blip r:embed="rId2"/>
                      <a:stretch>
                        <a:fillRect/>
                      </a:stretch>
                    </p:blipFill>
                    <p:spPr>
                      <a:xfrm>
                        <a:off x="3086100" y="1841500"/>
                        <a:ext cx="3514725" cy="2546350"/>
                      </a:xfrm>
                      <a:prstGeom prst="rect">
                        <a:avLst/>
                      </a:prstGeom>
                      <a:noFill/>
                      <a:ln w="38100">
                        <a:noFill/>
                        <a:miter/>
                      </a:ln>
                    </p:spPr>
                  </p:pic>
                </p:oleObj>
              </mc:Fallback>
            </mc:AlternateContent>
          </a:graphicData>
        </a:graphic>
      </p:graphicFrame>
      <p:sp>
        <p:nvSpPr>
          <p:cNvPr id="13316" name="Text Box 21"/>
          <p:cNvSpPr txBox="1"/>
          <p:nvPr/>
        </p:nvSpPr>
        <p:spPr>
          <a:xfrm>
            <a:off x="4224338" y="3335338"/>
            <a:ext cx="642937" cy="521970"/>
          </a:xfrm>
          <a:prstGeom prst="rect">
            <a:avLst/>
          </a:prstGeom>
          <a:noFill/>
          <a:ln w="9525">
            <a:noFill/>
          </a:ln>
        </p:spPr>
        <p:txBody>
          <a:bodyPr anchor="t" anchorCtr="0">
            <a:spAutoFit/>
          </a:bodyPr>
          <a:p>
            <a:r>
              <a:rPr lang="en-US" altLang="zh-CN" sz="2800" b="1" dirty="0">
                <a:solidFill>
                  <a:srgbClr val="FF0066"/>
                </a:solidFill>
                <a:latin typeface="Times New Roman" panose="02020603050405020304" pitchFamily="2" charset="0"/>
                <a:ea typeface="宋体" panose="02010600030101010101" pitchFamily="2" charset="-122"/>
              </a:rPr>
              <a:t>8</a:t>
            </a:r>
            <a:endParaRPr lang="en-US" altLang="zh-CN" sz="2800" b="1" dirty="0">
              <a:solidFill>
                <a:srgbClr val="FF0066"/>
              </a:solidFill>
              <a:latin typeface="Times New Roman" panose="02020603050405020304" pitchFamily="2" charset="0"/>
              <a:ea typeface="宋体" panose="02010600030101010101" pitchFamily="2" charset="-122"/>
            </a:endParaRPr>
          </a:p>
        </p:txBody>
      </p:sp>
      <p:sp>
        <p:nvSpPr>
          <p:cNvPr id="13317" name="Text Box 21"/>
          <p:cNvSpPr txBox="1"/>
          <p:nvPr/>
        </p:nvSpPr>
        <p:spPr>
          <a:xfrm>
            <a:off x="4776788" y="1787525"/>
            <a:ext cx="641350" cy="521970"/>
          </a:xfrm>
          <a:prstGeom prst="rect">
            <a:avLst/>
          </a:prstGeom>
          <a:noFill/>
          <a:ln w="9525">
            <a:noFill/>
          </a:ln>
        </p:spPr>
        <p:txBody>
          <a:bodyPr anchor="t" anchorCtr="0">
            <a:spAutoFit/>
          </a:bodyPr>
          <a:p>
            <a:r>
              <a:rPr lang="en-US" altLang="zh-CN" sz="2800" b="1" i="1" dirty="0">
                <a:solidFill>
                  <a:srgbClr val="FF0066"/>
                </a:solidFill>
                <a:latin typeface="Times New Roman" panose="02020603050405020304" pitchFamily="2" charset="0"/>
                <a:ea typeface="宋体" panose="02010600030101010101" pitchFamily="2" charset="-122"/>
              </a:rPr>
              <a:t>y</a:t>
            </a:r>
            <a:endParaRPr lang="en-US" altLang="zh-CN" sz="2800" b="1" i="1" dirty="0">
              <a:solidFill>
                <a:srgbClr val="FF0066"/>
              </a:solidFill>
              <a:latin typeface="Times New Roman" panose="02020603050405020304" pitchFamily="2" charset="0"/>
              <a:ea typeface="宋体" panose="02010600030101010101" pitchFamily="2" charset="-122"/>
            </a:endParaRPr>
          </a:p>
        </p:txBody>
      </p:sp>
      <p:sp>
        <p:nvSpPr>
          <p:cNvPr id="13318" name="Text Box 21"/>
          <p:cNvSpPr txBox="1"/>
          <p:nvPr/>
        </p:nvSpPr>
        <p:spPr>
          <a:xfrm>
            <a:off x="3408363" y="2309813"/>
            <a:ext cx="642937" cy="521970"/>
          </a:xfrm>
          <a:prstGeom prst="rect">
            <a:avLst/>
          </a:prstGeom>
          <a:noFill/>
          <a:ln w="9525">
            <a:noFill/>
          </a:ln>
        </p:spPr>
        <p:txBody>
          <a:bodyPr anchor="t" anchorCtr="0">
            <a:spAutoFit/>
          </a:bodyPr>
          <a:p>
            <a:r>
              <a:rPr lang="en-US" altLang="zh-CN" sz="2800" b="1" dirty="0">
                <a:solidFill>
                  <a:srgbClr val="FF0066"/>
                </a:solidFill>
                <a:latin typeface="Times New Roman" panose="02020603050405020304" pitchFamily="2" charset="0"/>
                <a:ea typeface="宋体" panose="02010600030101010101" pitchFamily="2" charset="-122"/>
              </a:rPr>
              <a:t>3</a:t>
            </a:r>
            <a:r>
              <a:rPr lang="zh-CN" altLang="en-US" sz="2800" b="1" i="1" dirty="0">
                <a:solidFill>
                  <a:srgbClr val="FF0066"/>
                </a:solidFill>
                <a:latin typeface="Times New Roman" panose="02020603050405020304" pitchFamily="2" charset="0"/>
                <a:ea typeface="宋体" panose="02010600030101010101" pitchFamily="2" charset="-122"/>
              </a:rPr>
              <a:t>x</a:t>
            </a:r>
            <a:endParaRPr lang="zh-CN" altLang="en-US" sz="2800" b="1" i="1" dirty="0">
              <a:solidFill>
                <a:srgbClr val="FF0066"/>
              </a:solidFill>
              <a:latin typeface="Times New Roman" panose="02020603050405020304" pitchFamily="2" charset="0"/>
              <a:ea typeface="宋体" panose="02010600030101010101" pitchFamily="2" charset="-122"/>
            </a:endParaRPr>
          </a:p>
        </p:txBody>
      </p:sp>
      <p:sp>
        <p:nvSpPr>
          <p:cNvPr id="13319" name="Text Box 21"/>
          <p:cNvSpPr txBox="1"/>
          <p:nvPr/>
        </p:nvSpPr>
        <p:spPr>
          <a:xfrm>
            <a:off x="4776788" y="2309813"/>
            <a:ext cx="403225" cy="521970"/>
          </a:xfrm>
          <a:prstGeom prst="rect">
            <a:avLst/>
          </a:prstGeom>
          <a:noFill/>
          <a:ln w="9525">
            <a:noFill/>
          </a:ln>
        </p:spPr>
        <p:txBody>
          <a:bodyPr anchor="t" anchorCtr="0">
            <a:spAutoFit/>
          </a:bodyPr>
          <a:p>
            <a:r>
              <a:rPr lang="en-US" altLang="zh-CN" sz="2800" b="1" i="1" dirty="0">
                <a:solidFill>
                  <a:srgbClr val="FF0066"/>
                </a:solidFill>
                <a:latin typeface="Times New Roman" panose="02020603050405020304" pitchFamily="2" charset="0"/>
                <a:ea typeface="宋体" panose="02010600030101010101" pitchFamily="2" charset="-122"/>
              </a:rPr>
              <a:t>y</a:t>
            </a:r>
            <a:endParaRPr lang="en-US" altLang="zh-CN" sz="2800" b="1" i="1" dirty="0">
              <a:solidFill>
                <a:srgbClr val="FF0066"/>
              </a:solidFill>
              <a:latin typeface="Times New Roman" panose="02020603050405020304" pitchFamily="2" charset="0"/>
              <a:ea typeface="宋体" panose="02010600030101010101" pitchFamily="2" charset="-122"/>
            </a:endParaRPr>
          </a:p>
        </p:txBody>
      </p:sp>
      <p:sp>
        <p:nvSpPr>
          <p:cNvPr id="13320" name="Text Box 21"/>
          <p:cNvSpPr txBox="1"/>
          <p:nvPr/>
        </p:nvSpPr>
        <p:spPr>
          <a:xfrm>
            <a:off x="4224338" y="3806825"/>
            <a:ext cx="642937" cy="521970"/>
          </a:xfrm>
          <a:prstGeom prst="rect">
            <a:avLst/>
          </a:prstGeom>
          <a:noFill/>
          <a:ln w="9525">
            <a:noFill/>
          </a:ln>
        </p:spPr>
        <p:txBody>
          <a:bodyPr anchor="t" anchorCtr="0">
            <a:spAutoFit/>
          </a:bodyPr>
          <a:p>
            <a:r>
              <a:rPr lang="en-US" altLang="zh-CN" sz="2800" b="1" dirty="0">
                <a:solidFill>
                  <a:srgbClr val="FF0066"/>
                </a:solidFill>
                <a:latin typeface="Times New Roman" panose="02020603050405020304" pitchFamily="2" charset="0"/>
                <a:ea typeface="宋体" panose="02010600030101010101" pitchFamily="2" charset="-122"/>
              </a:rPr>
              <a:t>3</a:t>
            </a:r>
            <a:endParaRPr lang="en-US" altLang="zh-CN" sz="2800" b="1" dirty="0">
              <a:solidFill>
                <a:srgbClr val="FF0066"/>
              </a:solidFill>
              <a:latin typeface="Times New Roman" panose="02020603050405020304" pitchFamily="2" charset="0"/>
              <a:ea typeface="宋体" panose="02010600030101010101" pitchFamily="2" charset="-122"/>
            </a:endParaRPr>
          </a:p>
        </p:txBody>
      </p:sp>
      <p:sp>
        <p:nvSpPr>
          <p:cNvPr id="13321" name="Text Box 24"/>
          <p:cNvSpPr txBox="1"/>
          <p:nvPr/>
        </p:nvSpPr>
        <p:spPr>
          <a:xfrm>
            <a:off x="2155825" y="4521200"/>
            <a:ext cx="64058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1" charset="-122"/>
                <a:ea typeface="黑体" panose="02010609060101010101" pitchFamily="1" charset="-122"/>
              </a:rPr>
              <a:t>答：该市第二中学足球队胜</a:t>
            </a:r>
            <a:r>
              <a:rPr lang="en-US" altLang="zh-CN" sz="2800" dirty="0">
                <a:solidFill>
                  <a:srgbClr val="FF0000"/>
                </a:solidFill>
                <a:latin typeface="黑体" panose="02010609060101010101" pitchFamily="1" charset="-122"/>
                <a:ea typeface="黑体" panose="02010609060101010101" pitchFamily="1" charset="-122"/>
              </a:rPr>
              <a:t>8</a:t>
            </a:r>
            <a:r>
              <a:rPr lang="zh-CN" altLang="en-US" sz="2800" dirty="0">
                <a:solidFill>
                  <a:srgbClr val="FF0000"/>
                </a:solidFill>
                <a:latin typeface="黑体" panose="02010609060101010101" pitchFamily="1" charset="-122"/>
                <a:ea typeface="黑体" panose="02010609060101010101" pitchFamily="1" charset="-122"/>
              </a:rPr>
              <a:t>场，平</a:t>
            </a:r>
            <a:r>
              <a:rPr lang="en-US" altLang="zh-CN" sz="2800" dirty="0">
                <a:solidFill>
                  <a:srgbClr val="FF0000"/>
                </a:solidFill>
                <a:latin typeface="黑体" panose="02010609060101010101" pitchFamily="1" charset="-122"/>
                <a:ea typeface="黑体" panose="02010609060101010101" pitchFamily="1" charset="-122"/>
              </a:rPr>
              <a:t>3</a:t>
            </a:r>
            <a:r>
              <a:rPr lang="zh-CN" altLang="en-US" sz="2800" dirty="0">
                <a:solidFill>
                  <a:srgbClr val="FF0000"/>
                </a:solidFill>
                <a:latin typeface="黑体" panose="02010609060101010101" pitchFamily="1" charset="-122"/>
                <a:ea typeface="黑体" panose="02010609060101010101" pitchFamily="1" charset="-122"/>
              </a:rPr>
              <a:t>场</a:t>
            </a:r>
            <a:r>
              <a:rPr lang="en-US" altLang="zh-CN" sz="2800" dirty="0">
                <a:solidFill>
                  <a:srgbClr val="FF0000"/>
                </a:solidFill>
                <a:latin typeface="黑体" panose="02010609060101010101" pitchFamily="1" charset="-122"/>
                <a:ea typeface="黑体" panose="02010609060101010101" pitchFamily="1" charset="-122"/>
              </a:rPr>
              <a:t>.</a:t>
            </a:r>
            <a:endParaRPr lang="en-US" altLang="zh-CN" sz="2800" dirty="0">
              <a:solidFill>
                <a:srgbClr val="FF0000"/>
              </a:solidFill>
              <a:latin typeface="黑体" panose="02010609060101010101" pitchFamily="1" charset="-122"/>
              <a:ea typeface="黑体" panose="02010609060101010101" pitchFamily="1" charset="-122"/>
            </a:endParaRPr>
          </a:p>
        </p:txBody>
      </p:sp>
      <p:sp>
        <p:nvSpPr>
          <p:cNvPr id="13322" name="Text Box 21"/>
          <p:cNvSpPr txBox="1"/>
          <p:nvPr/>
        </p:nvSpPr>
        <p:spPr>
          <a:xfrm>
            <a:off x="3492500" y="1787525"/>
            <a:ext cx="642938" cy="521970"/>
          </a:xfrm>
          <a:prstGeom prst="rect">
            <a:avLst/>
          </a:prstGeom>
          <a:noFill/>
          <a:ln w="9525">
            <a:noFill/>
          </a:ln>
        </p:spPr>
        <p:txBody>
          <a:bodyPr anchor="t" anchorCtr="0">
            <a:spAutoFit/>
          </a:bodyPr>
          <a:p>
            <a:r>
              <a:rPr lang="zh-CN" altLang="en-US" sz="2800" b="1" i="1" dirty="0">
                <a:solidFill>
                  <a:srgbClr val="FF0066"/>
                </a:solidFill>
                <a:latin typeface="Times New Roman" panose="02020603050405020304" pitchFamily="2" charset="0"/>
                <a:ea typeface="宋体" panose="02010600030101010101" pitchFamily="2" charset="-122"/>
              </a:rPr>
              <a:t>x</a:t>
            </a:r>
            <a:endParaRPr lang="zh-CN" altLang="en-US" sz="2800" b="1" i="1" dirty="0">
              <a:solidFill>
                <a:srgbClr val="FF0066"/>
              </a:solidFill>
              <a:latin typeface="Times New Roman" panose="02020603050405020304" pitchFamily="2" charset="0"/>
              <a:ea typeface="宋体" panose="02010600030101010101" pitchFamily="2" charset="-122"/>
            </a:endParaRPr>
          </a:p>
        </p:txBody>
      </p:sp>
      <p:grpSp>
        <p:nvGrpSpPr>
          <p:cNvPr id="13323" name="组合 12"/>
          <p:cNvGrpSpPr/>
          <p:nvPr/>
        </p:nvGrpSpPr>
        <p:grpSpPr>
          <a:xfrm>
            <a:off x="5716588" y="2309813"/>
            <a:ext cx="3916997" cy="2001837"/>
            <a:chOff x="0" y="0"/>
            <a:chExt cx="6167" cy="3154"/>
          </a:xfrm>
          <a:solidFill>
            <a:schemeClr val="accent1">
              <a:lumMod val="20000"/>
              <a:lumOff val="80000"/>
            </a:schemeClr>
          </a:solidFill>
        </p:grpSpPr>
        <p:sp>
          <p:nvSpPr>
            <p:cNvPr id="24587" name="云形标注 9"/>
            <p:cNvSpPr/>
            <p:nvPr/>
          </p:nvSpPr>
          <p:spPr>
            <a:xfrm>
              <a:off x="0" y="0"/>
              <a:ext cx="6167" cy="3154"/>
            </a:xfrm>
            <a:prstGeom prst="cloudCallout">
              <a:avLst>
                <a:gd name="adj1" fmla="val 47338"/>
                <a:gd name="adj2" fmla="val 99778"/>
              </a:avLst>
            </a:prstGeom>
            <a:grpFill/>
            <a:ln w="9525" cap="flat" cmpd="sng">
              <a:solidFill>
                <a:schemeClr val="tx1"/>
              </a:solidFill>
              <a:prstDash val="solid"/>
              <a:miter/>
              <a:headEnd type="none" w="med" len="med"/>
              <a:tailEnd type="none" w="med" len="med"/>
            </a:ln>
          </p:spPr>
          <p:txBody>
            <a:bodyPr anchor="t" anchorCtr="0"/>
            <a:p>
              <a:endParaRPr lang="zh-CN" altLang="en-US" dirty="0">
                <a:solidFill>
                  <a:srgbClr val="F4F400"/>
                </a:solidFill>
                <a:latin typeface="Arial" panose="020B0604020202020204" pitchFamily="34" charset="0"/>
                <a:ea typeface="宋体" panose="02010600030101010101" pitchFamily="2" charset="-122"/>
              </a:endParaRPr>
            </a:p>
          </p:txBody>
        </p:sp>
        <p:sp>
          <p:nvSpPr>
            <p:cNvPr id="24588" name="Text Box 24"/>
            <p:cNvSpPr txBox="1"/>
            <p:nvPr/>
          </p:nvSpPr>
          <p:spPr>
            <a:xfrm>
              <a:off x="780" y="536"/>
              <a:ext cx="4607" cy="2326"/>
            </a:xfrm>
            <a:prstGeom prst="rect">
              <a:avLst/>
            </a:prstGeom>
            <a:noFill/>
            <a:ln w="9525">
              <a:noFill/>
            </a:ln>
            <a:extLst>
              <a:ext uri="{909E8E84-426E-40DD-AFC4-6F175D3DCCD1}">
                <a14:hiddenFill xmlns:a14="http://schemas.microsoft.com/office/drawing/2010/main">
                  <a:grpFill/>
                </a14:hiddenFill>
              </a:ext>
            </a:extLst>
          </p:spPr>
          <p:txBody>
            <a:bodyPr wrap="none" anchor="t" anchorCtr="0">
              <a:spAutoFit/>
            </a:bodyPr>
            <a:p>
              <a:pPr>
                <a:lnSpc>
                  <a:spcPct val="125000"/>
                </a:lnSpc>
              </a:pPr>
              <a:r>
                <a:rPr lang="zh-CN" altLang="en-US" sz="2400" dirty="0">
                  <a:latin typeface="黑体" panose="02010609060101010101" pitchFamily="1" charset="-122"/>
                  <a:ea typeface="黑体" panose="02010609060101010101" pitchFamily="1" charset="-122"/>
                </a:rPr>
                <a:t>通过上述两题，总结</a:t>
              </a:r>
              <a:endParaRPr lang="zh-CN" altLang="en-US" sz="2400" dirty="0">
                <a:latin typeface="黑体" panose="02010609060101010101" pitchFamily="1" charset="-122"/>
                <a:ea typeface="黑体" panose="02010609060101010101" pitchFamily="1" charset="-122"/>
              </a:endParaRPr>
            </a:p>
            <a:p>
              <a:pPr>
                <a:lnSpc>
                  <a:spcPct val="125000"/>
                </a:lnSpc>
              </a:pPr>
              <a:r>
                <a:rPr lang="zh-CN" altLang="en-US" sz="2400" dirty="0">
                  <a:latin typeface="黑体" panose="02010609060101010101" pitchFamily="1" charset="-122"/>
                  <a:ea typeface="黑体" panose="02010609060101010101" pitchFamily="1" charset="-122"/>
                </a:rPr>
                <a:t>用二元一次方程组解</a:t>
              </a:r>
              <a:endParaRPr lang="zh-CN" altLang="en-US" sz="2400" dirty="0">
                <a:latin typeface="黑体" panose="02010609060101010101" pitchFamily="1" charset="-122"/>
                <a:ea typeface="黑体" panose="02010609060101010101" pitchFamily="1" charset="-122"/>
              </a:endParaRPr>
            </a:p>
            <a:p>
              <a:pPr>
                <a:lnSpc>
                  <a:spcPct val="125000"/>
                </a:lnSpc>
              </a:pPr>
              <a:r>
                <a:rPr lang="zh-CN" altLang="en-US" sz="2400" dirty="0">
                  <a:latin typeface="黑体" panose="02010609060101010101" pitchFamily="1" charset="-122"/>
                  <a:ea typeface="黑体" panose="02010609060101010101" pitchFamily="1" charset="-122"/>
                </a:rPr>
                <a:t>决实际问题的步骤</a:t>
              </a:r>
              <a:endParaRPr lang="zh-CN" altLang="en-US" sz="2400" dirty="0">
                <a:latin typeface="黑体" panose="02010609060101010101" pitchFamily="1" charset="-122"/>
                <a:ea typeface="黑体" panose="02010609060101010101" pitchFamily="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strVal val="#ppt_w*0.70"/>
                                          </p:val>
                                        </p:tav>
                                        <p:tav tm="100000">
                                          <p:val>
                                            <p:strVal val="#ppt_w"/>
                                          </p:val>
                                        </p:tav>
                                      </p:tavLst>
                                    </p:anim>
                                    <p:anim calcmode="lin" valueType="num">
                                      <p:cBhvr>
                                        <p:cTn id="8" dur="1000" fill="hold"/>
                                        <p:tgtEl>
                                          <p:spTgt spid="13314"/>
                                        </p:tgtEl>
                                        <p:attrNameLst>
                                          <p:attrName>ppt_h</p:attrName>
                                        </p:attrNameLst>
                                      </p:cBhvr>
                                      <p:tavLst>
                                        <p:tav tm="0">
                                          <p:val>
                                            <p:strVal val="#ppt_h"/>
                                          </p:val>
                                        </p:tav>
                                        <p:tav tm="100000">
                                          <p:val>
                                            <p:strVal val="#ppt_h"/>
                                          </p:val>
                                        </p:tav>
                                      </p:tavLst>
                                    </p:anim>
                                    <p:animEffect transition="in" filter="fade">
                                      <p:cBhvr>
                                        <p:cTn id="9" dur="1000"/>
                                        <p:tgtEl>
                                          <p:spTgt spid="133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3315"/>
                                        </p:tgtEl>
                                        <p:attrNameLst>
                                          <p:attrName>style.visibility</p:attrName>
                                        </p:attrNameLst>
                                      </p:cBhvr>
                                      <p:to>
                                        <p:strVal val="visible"/>
                                      </p:to>
                                    </p:set>
                                    <p:anim calcmode="lin" valueType="num">
                                      <p:cBhvr>
                                        <p:cTn id="14" dur="500" fill="hold"/>
                                        <p:tgtEl>
                                          <p:spTgt spid="13315"/>
                                        </p:tgtEl>
                                        <p:attrNameLst>
                                          <p:attrName>ppt_x</p:attrName>
                                        </p:attrNameLst>
                                      </p:cBhvr>
                                      <p:tavLst>
                                        <p:tav tm="0">
                                          <p:val>
                                            <p:strVal val="#ppt_x"/>
                                          </p:val>
                                        </p:tav>
                                        <p:tav tm="100000">
                                          <p:val>
                                            <p:strVal val="#ppt_x"/>
                                          </p:val>
                                        </p:tav>
                                      </p:tavLst>
                                    </p:anim>
                                    <p:anim calcmode="lin" valueType="num">
                                      <p:cBhvr>
                                        <p:cTn id="15"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322"/>
                                        </p:tgtEl>
                                        <p:attrNameLst>
                                          <p:attrName>style.visibility</p:attrName>
                                        </p:attrNameLst>
                                      </p:cBhvr>
                                      <p:to>
                                        <p:strVal val="visible"/>
                                      </p:to>
                                    </p:set>
                                    <p:animEffect transition="in" filter="barn(inVertical)">
                                      <p:cBhvr>
                                        <p:cTn id="20" dur="500"/>
                                        <p:tgtEl>
                                          <p:spTgt spid="13322"/>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3317"/>
                                        </p:tgtEl>
                                        <p:attrNameLst>
                                          <p:attrName>style.visibility</p:attrName>
                                        </p:attrNameLst>
                                      </p:cBhvr>
                                      <p:to>
                                        <p:strVal val="visible"/>
                                      </p:to>
                                    </p:set>
                                    <p:animEffect transition="in" filter="barn(inVertical)">
                                      <p:cBhvr>
                                        <p:cTn id="23" dur="500"/>
                                        <p:tgtEl>
                                          <p:spTgt spid="1331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318"/>
                                        </p:tgtEl>
                                        <p:attrNameLst>
                                          <p:attrName>style.visibility</p:attrName>
                                        </p:attrNameLst>
                                      </p:cBhvr>
                                      <p:to>
                                        <p:strVal val="visible"/>
                                      </p:to>
                                    </p:set>
                                    <p:animEffect transition="in" filter="barn(inVertical)">
                                      <p:cBhvr>
                                        <p:cTn id="28" dur="500"/>
                                        <p:tgtEl>
                                          <p:spTgt spid="13318"/>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3319"/>
                                        </p:tgtEl>
                                        <p:attrNameLst>
                                          <p:attrName>style.visibility</p:attrName>
                                        </p:attrNameLst>
                                      </p:cBhvr>
                                      <p:to>
                                        <p:strVal val="visible"/>
                                      </p:to>
                                    </p:set>
                                    <p:animEffect transition="in" filter="barn(inVertical)">
                                      <p:cBhvr>
                                        <p:cTn id="31" dur="500"/>
                                        <p:tgtEl>
                                          <p:spTgt spid="1331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316"/>
                                        </p:tgtEl>
                                        <p:attrNameLst>
                                          <p:attrName>style.visibility</p:attrName>
                                        </p:attrNameLst>
                                      </p:cBhvr>
                                      <p:to>
                                        <p:strVal val="visible"/>
                                      </p:to>
                                    </p:set>
                                    <p:anim calcmode="lin" valueType="num">
                                      <p:cBhvr>
                                        <p:cTn id="36" dur="500" fill="hold"/>
                                        <p:tgtEl>
                                          <p:spTgt spid="13316"/>
                                        </p:tgtEl>
                                        <p:attrNameLst>
                                          <p:attrName>ppt_x</p:attrName>
                                        </p:attrNameLst>
                                      </p:cBhvr>
                                      <p:tavLst>
                                        <p:tav tm="0">
                                          <p:val>
                                            <p:strVal val="#ppt_x"/>
                                          </p:val>
                                        </p:tav>
                                        <p:tav tm="100000">
                                          <p:val>
                                            <p:strVal val="#ppt_x"/>
                                          </p:val>
                                        </p:tav>
                                      </p:tavLst>
                                    </p:anim>
                                    <p:anim calcmode="lin" valueType="num">
                                      <p:cBhvr>
                                        <p:cTn id="37"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320"/>
                                        </p:tgtEl>
                                        <p:attrNameLst>
                                          <p:attrName>style.visibility</p:attrName>
                                        </p:attrNameLst>
                                      </p:cBhvr>
                                      <p:to>
                                        <p:strVal val="visible"/>
                                      </p:to>
                                    </p:set>
                                    <p:anim calcmode="lin" valueType="num">
                                      <p:cBhvr>
                                        <p:cTn id="42" dur="500" fill="hold"/>
                                        <p:tgtEl>
                                          <p:spTgt spid="13320"/>
                                        </p:tgtEl>
                                        <p:attrNameLst>
                                          <p:attrName>ppt_x</p:attrName>
                                        </p:attrNameLst>
                                      </p:cBhvr>
                                      <p:tavLst>
                                        <p:tav tm="0">
                                          <p:val>
                                            <p:strVal val="#ppt_x"/>
                                          </p:val>
                                        </p:tav>
                                        <p:tav tm="100000">
                                          <p:val>
                                            <p:strVal val="#ppt_x"/>
                                          </p:val>
                                        </p:tav>
                                      </p:tavLst>
                                    </p:anim>
                                    <p:anim calcmode="lin" valueType="num">
                                      <p:cBhvr>
                                        <p:cTn id="43"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321"/>
                                        </p:tgtEl>
                                        <p:attrNameLst>
                                          <p:attrName>style.visibility</p:attrName>
                                        </p:attrNameLst>
                                      </p:cBhvr>
                                      <p:to>
                                        <p:strVal val="visible"/>
                                      </p:to>
                                    </p:set>
                                    <p:anim calcmode="lin" valueType="num">
                                      <p:cBhvr>
                                        <p:cTn id="48" dur="500" fill="hold"/>
                                        <p:tgtEl>
                                          <p:spTgt spid="13321"/>
                                        </p:tgtEl>
                                        <p:attrNameLst>
                                          <p:attrName>ppt_x</p:attrName>
                                        </p:attrNameLst>
                                      </p:cBhvr>
                                      <p:tavLst>
                                        <p:tav tm="0">
                                          <p:val>
                                            <p:strVal val="#ppt_x"/>
                                          </p:val>
                                        </p:tav>
                                        <p:tav tm="100000">
                                          <p:val>
                                            <p:strVal val="#ppt_x"/>
                                          </p:val>
                                        </p:tav>
                                      </p:tavLst>
                                    </p:anim>
                                    <p:anim calcmode="lin" valueType="num">
                                      <p:cBhvr>
                                        <p:cTn id="49"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13323"/>
                                        </p:tgtEl>
                                        <p:attrNameLst>
                                          <p:attrName>style.visibility</p:attrName>
                                        </p:attrNameLst>
                                      </p:cBhvr>
                                      <p:to>
                                        <p:strVal val="visible"/>
                                      </p:to>
                                    </p:set>
                                    <p:animEffect transition="in" filter="wipe(up)">
                                      <p:cBhvr>
                                        <p:cTn id="54"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6" grpId="0"/>
      <p:bldP spid="13317" grpId="0"/>
      <p:bldP spid="13318" grpId="0"/>
      <p:bldP spid="13319" grpId="0"/>
      <p:bldP spid="13320" grpId="0"/>
      <p:bldP spid="13321" grpId="0"/>
      <p:bldP spid="133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338" name="Group 19"/>
          <p:cNvGrpSpPr/>
          <p:nvPr/>
        </p:nvGrpSpPr>
        <p:grpSpPr>
          <a:xfrm>
            <a:off x="1960563" y="1057275"/>
            <a:ext cx="8316912" cy="5406384"/>
            <a:chOff x="0" y="0"/>
            <a:chExt cx="12359" cy="8515"/>
          </a:xfrm>
        </p:grpSpPr>
        <p:sp>
          <p:nvSpPr>
            <p:cNvPr id="25602" name="AutoShape 8"/>
            <p:cNvSpPr/>
            <p:nvPr/>
          </p:nvSpPr>
          <p:spPr>
            <a:xfrm>
              <a:off x="0" y="0"/>
              <a:ext cx="12132" cy="7939"/>
            </a:xfrm>
            <a:prstGeom prst="roundRect">
              <a:avLst>
                <a:gd name="adj" fmla="val 16667"/>
              </a:avLst>
            </a:prstGeom>
            <a:solidFill>
              <a:srgbClr val="FFFFFF">
                <a:alpha val="89999"/>
              </a:srgbClr>
            </a:solidFill>
            <a:ln w="9525">
              <a:noFill/>
            </a:ln>
          </p:spPr>
          <p:txBody>
            <a:bodyPr wrap="none" anchor="ctr" anchorCtr="0"/>
            <a:p>
              <a:pPr algn="ctr"/>
              <a:endParaRPr lang="zh-CN" altLang="en-US" sz="2400" dirty="0">
                <a:latin typeface="黑体" panose="02010609060101010101" pitchFamily="1" charset="-122"/>
                <a:ea typeface="黑体" panose="02010609060101010101" pitchFamily="1" charset="-122"/>
              </a:endParaRPr>
            </a:p>
          </p:txBody>
        </p:sp>
        <p:sp>
          <p:nvSpPr>
            <p:cNvPr id="25603" name="Text Box 21"/>
            <p:cNvSpPr txBox="1"/>
            <p:nvPr/>
          </p:nvSpPr>
          <p:spPr>
            <a:xfrm>
              <a:off x="339" y="227"/>
              <a:ext cx="12020" cy="8288"/>
            </a:xfrm>
            <a:prstGeom prst="rect">
              <a:avLst/>
            </a:prstGeom>
            <a:noFill/>
            <a:ln w="9525">
              <a:noFill/>
            </a:ln>
          </p:spPr>
          <p:txBody>
            <a:bodyPr anchor="t" anchorCtr="0">
              <a:spAutoFit/>
            </a:bodyPr>
            <a:p>
              <a:pPr>
                <a:lnSpc>
                  <a:spcPct val="150000"/>
                </a:lnSpc>
              </a:pPr>
              <a:r>
                <a:rPr lang="zh-CN" altLang="en-US" sz="2800" dirty="0">
                  <a:solidFill>
                    <a:srgbClr val="FF0066"/>
                  </a:solidFill>
                  <a:latin typeface="黑体" panose="02010609060101010101" pitchFamily="1" charset="-122"/>
                  <a:ea typeface="黑体" panose="02010609060101010101" pitchFamily="1" charset="-122"/>
                </a:rPr>
                <a:t>解题小结：用二元一次方程组解决实际问题的步骤：</a:t>
              </a:r>
              <a:endParaRPr lang="zh-CN" altLang="en-US" sz="2800" dirty="0">
                <a:solidFill>
                  <a:srgbClr val="FF0066"/>
                </a:solidFill>
                <a:latin typeface="黑体" panose="02010609060101010101" pitchFamily="1" charset="-122"/>
                <a:ea typeface="黑体" panose="02010609060101010101" pitchFamily="1" charset="-122"/>
              </a:endParaRPr>
            </a:p>
            <a:p>
              <a:pPr>
                <a:lnSpc>
                  <a:spcPct val="150000"/>
                </a:lnSpc>
              </a:pPr>
              <a:r>
                <a:rPr lang="zh-CN" altLang="en-US" sz="2800" dirty="0">
                  <a:solidFill>
                    <a:srgbClr val="0000CC"/>
                  </a:solidFill>
                  <a:latin typeface="黑体" panose="02010609060101010101" pitchFamily="1" charset="-122"/>
                  <a:ea typeface="黑体" panose="02010609060101010101" pitchFamily="1" charset="-122"/>
                </a:rPr>
                <a:t>(1)审题：</a:t>
              </a:r>
              <a:r>
                <a:rPr lang="zh-CN" altLang="en-US" sz="2800" dirty="0">
                  <a:latin typeface="黑体" panose="02010609060101010101" pitchFamily="1" charset="-122"/>
                  <a:ea typeface="黑体" panose="02010609060101010101" pitchFamily="1" charset="-122"/>
                </a:rPr>
                <a:t>弄清题意和题目中的_________；</a:t>
              </a:r>
              <a:endParaRPr lang="zh-CN" altLang="en-US" sz="2800" dirty="0">
                <a:latin typeface="黑体" panose="02010609060101010101" pitchFamily="1" charset="-122"/>
                <a:ea typeface="黑体" panose="02010609060101010101" pitchFamily="1" charset="-122"/>
              </a:endParaRPr>
            </a:p>
            <a:p>
              <a:pPr>
                <a:lnSpc>
                  <a:spcPct val="150000"/>
                </a:lnSpc>
              </a:pPr>
              <a:r>
                <a:rPr lang="zh-CN" altLang="en-US" sz="2800" dirty="0">
                  <a:solidFill>
                    <a:srgbClr val="0000CC"/>
                  </a:solidFill>
                  <a:latin typeface="黑体" panose="02010609060101010101" pitchFamily="1" charset="-122"/>
                  <a:ea typeface="黑体" panose="02010609060101010101" pitchFamily="1" charset="-122"/>
                </a:rPr>
                <a:t>(2)设元：</a:t>
              </a:r>
              <a:r>
                <a:rPr lang="zh-CN" altLang="en-US" sz="2800" dirty="0">
                  <a:latin typeface="黑体" panose="02010609060101010101" pitchFamily="1" charset="-122"/>
                  <a:ea typeface="黑体" panose="02010609060101010101" pitchFamily="1" charset="-122"/>
                </a:rPr>
                <a:t>用___________表示题目中的未知数；</a:t>
              </a:r>
              <a:endParaRPr lang="zh-CN" altLang="en-US" sz="2800" dirty="0">
                <a:latin typeface="黑体" panose="02010609060101010101" pitchFamily="1" charset="-122"/>
                <a:ea typeface="黑体" panose="02010609060101010101" pitchFamily="1" charset="-122"/>
              </a:endParaRPr>
            </a:p>
            <a:p>
              <a:pPr>
                <a:lnSpc>
                  <a:spcPct val="150000"/>
                </a:lnSpc>
              </a:pPr>
              <a:r>
                <a:rPr lang="zh-CN" altLang="en-US" sz="2800" dirty="0">
                  <a:solidFill>
                    <a:srgbClr val="0000CC"/>
                  </a:solidFill>
                  <a:latin typeface="黑体" panose="02010609060101010101" pitchFamily="1" charset="-122"/>
                  <a:ea typeface="黑体" panose="02010609060101010101" pitchFamily="1" charset="-122"/>
                </a:rPr>
                <a:t>(3)列方程组：</a:t>
              </a:r>
              <a:r>
                <a:rPr lang="zh-CN" altLang="en-US" sz="2800" dirty="0">
                  <a:latin typeface="黑体" panose="02010609060101010101" pitchFamily="1" charset="-122"/>
                  <a:ea typeface="黑体" panose="02010609060101010101" pitchFamily="1" charset="-122"/>
                </a:rPr>
                <a:t>根据___个等量关系列出方程组；</a:t>
              </a:r>
              <a:endParaRPr lang="zh-CN" altLang="en-US" sz="2800" dirty="0">
                <a:latin typeface="黑体" panose="02010609060101010101" pitchFamily="1" charset="-122"/>
                <a:ea typeface="黑体" panose="02010609060101010101" pitchFamily="1" charset="-122"/>
              </a:endParaRPr>
            </a:p>
            <a:p>
              <a:pPr>
                <a:lnSpc>
                  <a:spcPct val="150000"/>
                </a:lnSpc>
              </a:pPr>
              <a:r>
                <a:rPr lang="zh-CN" altLang="en-US" sz="2800" dirty="0">
                  <a:solidFill>
                    <a:srgbClr val="0000CC"/>
                  </a:solidFill>
                  <a:latin typeface="黑体" panose="02010609060101010101" pitchFamily="1" charset="-122"/>
                  <a:ea typeface="黑体" panose="02010609060101010101" pitchFamily="1" charset="-122"/>
                </a:rPr>
                <a:t>(4)解方程组：</a:t>
              </a:r>
              <a:r>
                <a:rPr lang="zh-CN" altLang="en-US" sz="2800" dirty="0">
                  <a:latin typeface="黑体" panose="02010609060101010101" pitchFamily="1" charset="-122"/>
                  <a:ea typeface="黑体" panose="02010609060101010101" pitchFamily="1" charset="-122"/>
                </a:rPr>
                <a:t>利用__________法或___________解</a:t>
              </a:r>
              <a:endParaRPr lang="zh-CN" altLang="en-US" sz="2800" dirty="0">
                <a:latin typeface="黑体" panose="02010609060101010101" pitchFamily="1" charset="-122"/>
                <a:ea typeface="黑体" panose="02010609060101010101" pitchFamily="1" charset="-122"/>
              </a:endParaRPr>
            </a:p>
            <a:p>
              <a:pPr>
                <a:lnSpc>
                  <a:spcPct val="150000"/>
                </a:lnSpc>
              </a:pPr>
              <a:r>
                <a:rPr lang="zh-CN" altLang="en-US" sz="2800" dirty="0">
                  <a:latin typeface="黑体" panose="02010609060101010101" pitchFamily="1" charset="-122"/>
                  <a:ea typeface="黑体" panose="02010609060101010101" pitchFamily="1" charset="-122"/>
                </a:rPr>
                <a:t>   出未知数的值；</a:t>
              </a:r>
              <a:endParaRPr lang="zh-CN" altLang="en-US" sz="2800" dirty="0">
                <a:latin typeface="黑体" panose="02010609060101010101" pitchFamily="1" charset="-122"/>
                <a:ea typeface="黑体" panose="02010609060101010101" pitchFamily="1" charset="-122"/>
              </a:endParaRPr>
            </a:p>
            <a:p>
              <a:pPr>
                <a:lnSpc>
                  <a:spcPct val="150000"/>
                </a:lnSpc>
              </a:pPr>
              <a:r>
                <a:rPr lang="zh-CN" altLang="en-US" sz="2800" dirty="0">
                  <a:solidFill>
                    <a:srgbClr val="0000CC"/>
                  </a:solidFill>
                  <a:latin typeface="黑体" panose="02010609060101010101" pitchFamily="1" charset="-122"/>
                  <a:ea typeface="黑体" panose="02010609060101010101" pitchFamily="1" charset="-122"/>
                </a:rPr>
                <a:t>(5)检验并答：</a:t>
              </a:r>
              <a:r>
                <a:rPr lang="zh-CN" altLang="en-US" sz="2800" dirty="0">
                  <a:latin typeface="黑体" panose="02010609060101010101" pitchFamily="1" charset="-122"/>
                  <a:ea typeface="黑体" panose="02010609060101010101" pitchFamily="1" charset="-122"/>
                </a:rPr>
                <a:t>检验所求的解是否符合实际意义，</a:t>
              </a:r>
              <a:endParaRPr lang="zh-CN" altLang="en-US" sz="2800" dirty="0">
                <a:latin typeface="黑体" panose="02010609060101010101" pitchFamily="1" charset="-122"/>
                <a:ea typeface="黑体" panose="02010609060101010101" pitchFamily="1" charset="-122"/>
              </a:endParaRPr>
            </a:p>
            <a:p>
              <a:pPr>
                <a:lnSpc>
                  <a:spcPct val="150000"/>
                </a:lnSpc>
              </a:pPr>
              <a:r>
                <a:rPr lang="zh-CN" altLang="en-US" sz="2800" dirty="0">
                  <a:latin typeface="黑体" panose="02010609060101010101" pitchFamily="1" charset="-122"/>
                  <a:ea typeface="黑体" panose="02010609060101010101" pitchFamily="1" charset="-122"/>
                </a:rPr>
                <a:t>   然后作答.</a:t>
              </a:r>
              <a:endParaRPr lang="zh-CN" altLang="en-US" sz="2800" dirty="0">
                <a:latin typeface="黑体" panose="02010609060101010101" pitchFamily="1" charset="-122"/>
                <a:ea typeface="黑体" panose="02010609060101010101" pitchFamily="1" charset="-122"/>
              </a:endParaRPr>
            </a:p>
          </p:txBody>
        </p:sp>
      </p:grpSp>
      <p:sp>
        <p:nvSpPr>
          <p:cNvPr id="25604" name="圆角矩形 31"/>
          <p:cNvSpPr/>
          <p:nvPr/>
        </p:nvSpPr>
        <p:spPr>
          <a:xfrm>
            <a:off x="1960563" y="650875"/>
            <a:ext cx="1597025" cy="512763"/>
          </a:xfrm>
          <a:prstGeom prst="roundRect">
            <a:avLst>
              <a:gd name="adj" fmla="val 16667"/>
            </a:avLst>
          </a:prstGeom>
          <a:solidFill>
            <a:srgbClr val="FFFFD9"/>
          </a:solidFill>
          <a:ln w="25400" cap="flat" cmpd="sng">
            <a:solidFill>
              <a:schemeClr val="accent1"/>
            </a:solidFill>
            <a:prstDash val="solid"/>
            <a:miter/>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rPr>
              <a:t>总结归纳</a:t>
            </a:r>
            <a:endParaRPr lang="zh-CN" altLang="en-US" sz="2400" b="1" dirty="0">
              <a:latin typeface="微软雅黑" panose="020B0503020204020204" charset="-122"/>
              <a:ea typeface="微软雅黑" panose="020B0503020204020204" charset="-122"/>
            </a:endParaRPr>
          </a:p>
        </p:txBody>
      </p:sp>
      <p:sp>
        <p:nvSpPr>
          <p:cNvPr id="14342" name="Text Box 22"/>
          <p:cNvSpPr txBox="1"/>
          <p:nvPr/>
        </p:nvSpPr>
        <p:spPr>
          <a:xfrm>
            <a:off x="7204075" y="2043113"/>
            <a:ext cx="1555750" cy="460375"/>
          </a:xfrm>
          <a:prstGeom prst="rect">
            <a:avLst/>
          </a:prstGeom>
          <a:noFill/>
          <a:ln w="9525">
            <a:noFill/>
          </a:ln>
        </p:spPr>
        <p:txBody>
          <a:bodyPr anchor="t" anchorCtr="0">
            <a:spAutoFit/>
          </a:bodyPr>
          <a:p>
            <a:r>
              <a:rPr lang="zh-CN" altLang="en-US" sz="2400" dirty="0">
                <a:solidFill>
                  <a:srgbClr val="FF0000"/>
                </a:solidFill>
                <a:latin typeface="Arial" panose="020B0604020202020204" pitchFamily="34" charset="0"/>
                <a:ea typeface="黑体" panose="02010609060101010101" pitchFamily="1" charset="-122"/>
              </a:rPr>
              <a:t>数量关系</a:t>
            </a:r>
            <a:endParaRPr lang="zh-CN" altLang="en-US" sz="2400" dirty="0">
              <a:solidFill>
                <a:srgbClr val="FF0000"/>
              </a:solidFill>
              <a:latin typeface="Arial" panose="020B0604020202020204" pitchFamily="34" charset="0"/>
              <a:ea typeface="黑体" panose="02010609060101010101" pitchFamily="1" charset="-122"/>
            </a:endParaRPr>
          </a:p>
        </p:txBody>
      </p:sp>
      <p:sp>
        <p:nvSpPr>
          <p:cNvPr id="14343" name="Text Box 23"/>
          <p:cNvSpPr txBox="1"/>
          <p:nvPr/>
        </p:nvSpPr>
        <p:spPr>
          <a:xfrm>
            <a:off x="4727575" y="2659063"/>
            <a:ext cx="936625" cy="460375"/>
          </a:xfrm>
          <a:prstGeom prst="rect">
            <a:avLst/>
          </a:prstGeom>
          <a:noFill/>
          <a:ln w="9525">
            <a:noFill/>
          </a:ln>
        </p:spPr>
        <p:txBody>
          <a:bodyPr anchor="t" anchorCtr="0">
            <a:spAutoFit/>
          </a:bodyPr>
          <a:p>
            <a:r>
              <a:rPr lang="zh-CN" altLang="en-US" sz="2400" dirty="0">
                <a:solidFill>
                  <a:srgbClr val="FF0000"/>
                </a:solidFill>
                <a:latin typeface="Arial" panose="020B0604020202020204" pitchFamily="34" charset="0"/>
                <a:ea typeface="黑体" panose="02010609060101010101" pitchFamily="1" charset="-122"/>
              </a:rPr>
              <a:t>字母</a:t>
            </a:r>
            <a:endParaRPr lang="zh-CN" altLang="en-US" sz="2400" dirty="0">
              <a:solidFill>
                <a:srgbClr val="FF0000"/>
              </a:solidFill>
              <a:latin typeface="Arial" panose="020B0604020202020204" pitchFamily="34" charset="0"/>
              <a:ea typeface="黑体" panose="02010609060101010101" pitchFamily="1" charset="-122"/>
            </a:endParaRPr>
          </a:p>
        </p:txBody>
      </p:sp>
      <p:sp>
        <p:nvSpPr>
          <p:cNvPr id="14344" name="Text Box 24"/>
          <p:cNvSpPr txBox="1"/>
          <p:nvPr/>
        </p:nvSpPr>
        <p:spPr>
          <a:xfrm>
            <a:off x="5399088" y="3303588"/>
            <a:ext cx="504825" cy="460375"/>
          </a:xfrm>
          <a:prstGeom prst="rect">
            <a:avLst/>
          </a:prstGeom>
          <a:noFill/>
          <a:ln w="9525">
            <a:noFill/>
          </a:ln>
        </p:spPr>
        <p:txBody>
          <a:bodyPr anchor="t" anchorCtr="0">
            <a:spAutoFit/>
          </a:bodyPr>
          <a:p>
            <a:r>
              <a:rPr lang="zh-CN" altLang="en-US" sz="2400" b="1" dirty="0">
                <a:solidFill>
                  <a:srgbClr val="FF0000"/>
                </a:solidFill>
                <a:latin typeface="Times New Roman" panose="02020603050405020304" pitchFamily="2" charset="0"/>
                <a:ea typeface="宋体" panose="02010600030101010101" pitchFamily="2" charset="-122"/>
              </a:rPr>
              <a:t>2</a:t>
            </a:r>
            <a:endParaRPr lang="zh-CN" altLang="en-US" sz="2400" b="1" dirty="0">
              <a:solidFill>
                <a:srgbClr val="FF0000"/>
              </a:solidFill>
              <a:latin typeface="Times New Roman" panose="02020603050405020304" pitchFamily="2" charset="0"/>
              <a:ea typeface="宋体" panose="02010600030101010101" pitchFamily="2" charset="-122"/>
            </a:endParaRPr>
          </a:p>
        </p:txBody>
      </p:sp>
      <p:sp>
        <p:nvSpPr>
          <p:cNvPr id="14345" name="Text Box 25"/>
          <p:cNvSpPr txBox="1"/>
          <p:nvPr/>
        </p:nvSpPr>
        <p:spPr>
          <a:xfrm>
            <a:off x="5399088" y="3933825"/>
            <a:ext cx="1555750" cy="460375"/>
          </a:xfrm>
          <a:prstGeom prst="rect">
            <a:avLst/>
          </a:prstGeom>
          <a:noFill/>
          <a:ln w="9525">
            <a:noFill/>
          </a:ln>
        </p:spPr>
        <p:txBody>
          <a:bodyPr anchor="t" anchorCtr="0">
            <a:spAutoFit/>
          </a:bodyPr>
          <a:p>
            <a:r>
              <a:rPr lang="zh-CN" altLang="en-US" sz="2400" dirty="0">
                <a:solidFill>
                  <a:srgbClr val="FF0000"/>
                </a:solidFill>
                <a:latin typeface="Arial" panose="020B0604020202020204" pitchFamily="34" charset="0"/>
                <a:ea typeface="黑体" panose="02010609060101010101" pitchFamily="1" charset="-122"/>
              </a:rPr>
              <a:t>代入消元</a:t>
            </a:r>
            <a:endParaRPr lang="zh-CN" altLang="en-US" sz="2400" dirty="0">
              <a:solidFill>
                <a:srgbClr val="FF0000"/>
              </a:solidFill>
              <a:latin typeface="Arial" panose="020B0604020202020204" pitchFamily="34" charset="0"/>
              <a:ea typeface="黑体" panose="02010609060101010101" pitchFamily="1" charset="-122"/>
            </a:endParaRPr>
          </a:p>
        </p:txBody>
      </p:sp>
      <p:sp>
        <p:nvSpPr>
          <p:cNvPr id="14346" name="Text Box 26"/>
          <p:cNvSpPr txBox="1"/>
          <p:nvPr/>
        </p:nvSpPr>
        <p:spPr>
          <a:xfrm>
            <a:off x="7962900" y="3933825"/>
            <a:ext cx="2089150" cy="460375"/>
          </a:xfrm>
          <a:prstGeom prst="rect">
            <a:avLst/>
          </a:prstGeom>
          <a:noFill/>
          <a:ln w="9525">
            <a:noFill/>
          </a:ln>
        </p:spPr>
        <p:txBody>
          <a:bodyPr anchor="t" anchorCtr="0">
            <a:spAutoFit/>
          </a:bodyPr>
          <a:p>
            <a:r>
              <a:rPr lang="zh-CN" altLang="en-US" sz="2400" dirty="0">
                <a:solidFill>
                  <a:srgbClr val="FF0000"/>
                </a:solidFill>
                <a:latin typeface="Arial" panose="020B0604020202020204" pitchFamily="34" charset="0"/>
                <a:ea typeface="黑体" panose="02010609060101010101" pitchFamily="1" charset="-122"/>
              </a:rPr>
              <a:t>加减消元法</a:t>
            </a:r>
            <a:endParaRPr lang="zh-CN" altLang="en-US" sz="2400" dirty="0">
              <a:solidFill>
                <a:srgbClr val="FF0000"/>
              </a:solidFill>
              <a:latin typeface="Arial" panose="020B0604020202020204" pitchFamily="34" charset="0"/>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decel="50000" fill="hold">
                                          <p:stCondLst>
                                            <p:cond delay="0"/>
                                          </p:stCondLst>
                                        </p:cTn>
                                        <p:tgtEl>
                                          <p:spTgt spid="14338"/>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433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338"/>
                                        </p:tgtEl>
                                        <p:attrNameLst>
                                          <p:attrName>ppt_w</p:attrName>
                                        </p:attrNameLst>
                                      </p:cBhvr>
                                      <p:tavLst>
                                        <p:tav tm="0">
                                          <p:val>
                                            <p:strVal val="#ppt_w*.05"/>
                                          </p:val>
                                        </p:tav>
                                        <p:tav tm="100000">
                                          <p:val>
                                            <p:strVal val="#ppt_w"/>
                                          </p:val>
                                        </p:tav>
                                      </p:tavLst>
                                    </p:anim>
                                    <p:anim calcmode="lin" valueType="num">
                                      <p:cBhvr>
                                        <p:cTn id="10" dur="1000" fill="hold"/>
                                        <p:tgtEl>
                                          <p:spTgt spid="1433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33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33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33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4342"/>
                                        </p:tgtEl>
                                        <p:attrNameLst>
                                          <p:attrName>style.visibility</p:attrName>
                                        </p:attrNameLst>
                                      </p:cBhvr>
                                      <p:to>
                                        <p:strVal val="visible"/>
                                      </p:to>
                                    </p:set>
                                    <p:anim calcmode="lin" valueType="num">
                                      <p:cBhvr>
                                        <p:cTn id="19" dur="500" decel="50000" fill="hold">
                                          <p:stCondLst>
                                            <p:cond delay="0"/>
                                          </p:stCondLst>
                                        </p:cTn>
                                        <p:tgtEl>
                                          <p:spTgt spid="14342"/>
                                        </p:tgtEl>
                                        <p:attrNameLst>
                                          <p:attrName>style.rotation</p:attrName>
                                        </p:attrNameLst>
                                      </p:cBhvr>
                                      <p:tavLst>
                                        <p:tav tm="0">
                                          <p:val>
                                            <p:fltVal val="-90.000000"/>
                                          </p:val>
                                        </p:tav>
                                        <p:tav tm="100000">
                                          <p:val>
                                            <p:fltVal val="0.000000"/>
                                          </p:val>
                                        </p:tav>
                                      </p:tavLst>
                                    </p:anim>
                                    <p:anim calcmode="lin" valueType="num">
                                      <p:cBhvr>
                                        <p:cTn id="20" dur="500" decel="50000" fill="hold">
                                          <p:stCondLst>
                                            <p:cond delay="0"/>
                                          </p:stCondLst>
                                        </p:cTn>
                                        <p:tgtEl>
                                          <p:spTgt spid="1434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4342"/>
                                        </p:tgtEl>
                                        <p:attrNameLst>
                                          <p:attrName>ppt_w</p:attrName>
                                        </p:attrNameLst>
                                      </p:cBhvr>
                                      <p:tavLst>
                                        <p:tav tm="0">
                                          <p:val>
                                            <p:strVal val="#ppt_w*.05"/>
                                          </p:val>
                                        </p:tav>
                                        <p:tav tm="100000">
                                          <p:val>
                                            <p:strVal val="#ppt_w"/>
                                          </p:val>
                                        </p:tav>
                                      </p:tavLst>
                                    </p:anim>
                                    <p:anim calcmode="lin" valueType="num">
                                      <p:cBhvr>
                                        <p:cTn id="22" dur="1000" fill="hold"/>
                                        <p:tgtEl>
                                          <p:spTgt spid="1434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434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434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434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434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4343"/>
                                        </p:tgtEl>
                                        <p:attrNameLst>
                                          <p:attrName>style.visibility</p:attrName>
                                        </p:attrNameLst>
                                      </p:cBhvr>
                                      <p:to>
                                        <p:strVal val="visible"/>
                                      </p:to>
                                    </p:set>
                                    <p:anim calcmode="lin" valueType="num">
                                      <p:cBhvr>
                                        <p:cTn id="31" dur="500" decel="50000" fill="hold">
                                          <p:stCondLst>
                                            <p:cond delay="0"/>
                                          </p:stCondLst>
                                        </p:cTn>
                                        <p:tgtEl>
                                          <p:spTgt spid="14343"/>
                                        </p:tgtEl>
                                        <p:attrNameLst>
                                          <p:attrName>style.rotation</p:attrName>
                                        </p:attrNameLst>
                                      </p:cBhvr>
                                      <p:tavLst>
                                        <p:tav tm="0">
                                          <p:val>
                                            <p:fltVal val="-90.000000"/>
                                          </p:val>
                                        </p:tav>
                                        <p:tav tm="100000">
                                          <p:val>
                                            <p:fltVal val="0.000000"/>
                                          </p:val>
                                        </p:tav>
                                      </p:tavLst>
                                    </p:anim>
                                    <p:anim calcmode="lin" valueType="num">
                                      <p:cBhvr>
                                        <p:cTn id="32" dur="500" decel="50000" fill="hold">
                                          <p:stCondLst>
                                            <p:cond delay="0"/>
                                          </p:stCondLst>
                                        </p:cTn>
                                        <p:tgtEl>
                                          <p:spTgt spid="1434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4343"/>
                                        </p:tgtEl>
                                        <p:attrNameLst>
                                          <p:attrName>ppt_w</p:attrName>
                                        </p:attrNameLst>
                                      </p:cBhvr>
                                      <p:tavLst>
                                        <p:tav tm="0">
                                          <p:val>
                                            <p:strVal val="#ppt_w*.05"/>
                                          </p:val>
                                        </p:tav>
                                        <p:tav tm="100000">
                                          <p:val>
                                            <p:strVal val="#ppt_w"/>
                                          </p:val>
                                        </p:tav>
                                      </p:tavLst>
                                    </p:anim>
                                    <p:anim calcmode="lin" valueType="num">
                                      <p:cBhvr>
                                        <p:cTn id="34" dur="1000" fill="hold"/>
                                        <p:tgtEl>
                                          <p:spTgt spid="1434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434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434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434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4343"/>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4344"/>
                                        </p:tgtEl>
                                        <p:attrNameLst>
                                          <p:attrName>style.visibility</p:attrName>
                                        </p:attrNameLst>
                                      </p:cBhvr>
                                      <p:to>
                                        <p:strVal val="visible"/>
                                      </p:to>
                                    </p:set>
                                    <p:anim calcmode="lin" valueType="num">
                                      <p:cBhvr>
                                        <p:cTn id="43" dur="500" decel="50000" fill="hold">
                                          <p:stCondLst>
                                            <p:cond delay="0"/>
                                          </p:stCondLst>
                                        </p:cTn>
                                        <p:tgtEl>
                                          <p:spTgt spid="14344"/>
                                        </p:tgtEl>
                                        <p:attrNameLst>
                                          <p:attrName>style.rotation</p:attrName>
                                        </p:attrNameLst>
                                      </p:cBhvr>
                                      <p:tavLst>
                                        <p:tav tm="0">
                                          <p:val>
                                            <p:fltVal val="-90.000000"/>
                                          </p:val>
                                        </p:tav>
                                        <p:tav tm="100000">
                                          <p:val>
                                            <p:fltVal val="0.000000"/>
                                          </p:val>
                                        </p:tav>
                                      </p:tavLst>
                                    </p:anim>
                                    <p:anim calcmode="lin" valueType="num">
                                      <p:cBhvr>
                                        <p:cTn id="44" dur="500" decel="50000" fill="hold">
                                          <p:stCondLst>
                                            <p:cond delay="0"/>
                                          </p:stCondLst>
                                        </p:cTn>
                                        <p:tgtEl>
                                          <p:spTgt spid="1434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4344"/>
                                        </p:tgtEl>
                                        <p:attrNameLst>
                                          <p:attrName>ppt_w</p:attrName>
                                        </p:attrNameLst>
                                      </p:cBhvr>
                                      <p:tavLst>
                                        <p:tav tm="0">
                                          <p:val>
                                            <p:strVal val="#ppt_w*.05"/>
                                          </p:val>
                                        </p:tav>
                                        <p:tav tm="100000">
                                          <p:val>
                                            <p:strVal val="#ppt_w"/>
                                          </p:val>
                                        </p:tav>
                                      </p:tavLst>
                                    </p:anim>
                                    <p:anim calcmode="lin" valueType="num">
                                      <p:cBhvr>
                                        <p:cTn id="46" dur="1000" fill="hold"/>
                                        <p:tgtEl>
                                          <p:spTgt spid="1434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434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434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434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4344"/>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4345"/>
                                        </p:tgtEl>
                                        <p:attrNameLst>
                                          <p:attrName>style.visibility</p:attrName>
                                        </p:attrNameLst>
                                      </p:cBhvr>
                                      <p:to>
                                        <p:strVal val="visible"/>
                                      </p:to>
                                    </p:set>
                                    <p:anim calcmode="lin" valueType="num">
                                      <p:cBhvr>
                                        <p:cTn id="55" dur="500" decel="50000" fill="hold">
                                          <p:stCondLst>
                                            <p:cond delay="0"/>
                                          </p:stCondLst>
                                        </p:cTn>
                                        <p:tgtEl>
                                          <p:spTgt spid="14345"/>
                                        </p:tgtEl>
                                        <p:attrNameLst>
                                          <p:attrName>style.rotation</p:attrName>
                                        </p:attrNameLst>
                                      </p:cBhvr>
                                      <p:tavLst>
                                        <p:tav tm="0">
                                          <p:val>
                                            <p:fltVal val="-90.000000"/>
                                          </p:val>
                                        </p:tav>
                                        <p:tav tm="100000">
                                          <p:val>
                                            <p:fltVal val="0.000000"/>
                                          </p:val>
                                        </p:tav>
                                      </p:tavLst>
                                    </p:anim>
                                    <p:anim calcmode="lin" valueType="num">
                                      <p:cBhvr>
                                        <p:cTn id="56" dur="500" decel="50000" fill="hold">
                                          <p:stCondLst>
                                            <p:cond delay="0"/>
                                          </p:stCondLst>
                                        </p:cTn>
                                        <p:tgtEl>
                                          <p:spTgt spid="1434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4345"/>
                                        </p:tgtEl>
                                        <p:attrNameLst>
                                          <p:attrName>ppt_w</p:attrName>
                                        </p:attrNameLst>
                                      </p:cBhvr>
                                      <p:tavLst>
                                        <p:tav tm="0">
                                          <p:val>
                                            <p:strVal val="#ppt_w*.05"/>
                                          </p:val>
                                        </p:tav>
                                        <p:tav tm="100000">
                                          <p:val>
                                            <p:strVal val="#ppt_w"/>
                                          </p:val>
                                        </p:tav>
                                      </p:tavLst>
                                    </p:anim>
                                    <p:anim calcmode="lin" valueType="num">
                                      <p:cBhvr>
                                        <p:cTn id="58" dur="1000" fill="hold"/>
                                        <p:tgtEl>
                                          <p:spTgt spid="1434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434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434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434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4345"/>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4346"/>
                                        </p:tgtEl>
                                        <p:attrNameLst>
                                          <p:attrName>style.visibility</p:attrName>
                                        </p:attrNameLst>
                                      </p:cBhvr>
                                      <p:to>
                                        <p:strVal val="visible"/>
                                      </p:to>
                                    </p:set>
                                    <p:anim calcmode="lin" valueType="num">
                                      <p:cBhvr>
                                        <p:cTn id="67" dur="500" decel="50000" fill="hold">
                                          <p:stCondLst>
                                            <p:cond delay="0"/>
                                          </p:stCondLst>
                                        </p:cTn>
                                        <p:tgtEl>
                                          <p:spTgt spid="14346"/>
                                        </p:tgtEl>
                                        <p:attrNameLst>
                                          <p:attrName>style.rotation</p:attrName>
                                        </p:attrNameLst>
                                      </p:cBhvr>
                                      <p:tavLst>
                                        <p:tav tm="0">
                                          <p:val>
                                            <p:fltVal val="-90.000000"/>
                                          </p:val>
                                        </p:tav>
                                        <p:tav tm="100000">
                                          <p:val>
                                            <p:fltVal val="0.000000"/>
                                          </p:val>
                                        </p:tav>
                                      </p:tavLst>
                                    </p:anim>
                                    <p:anim calcmode="lin" valueType="num">
                                      <p:cBhvr>
                                        <p:cTn id="68" dur="500" decel="50000" fill="hold">
                                          <p:stCondLst>
                                            <p:cond delay="0"/>
                                          </p:stCondLst>
                                        </p:cTn>
                                        <p:tgtEl>
                                          <p:spTgt spid="1434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4346"/>
                                        </p:tgtEl>
                                        <p:attrNameLst>
                                          <p:attrName>ppt_w</p:attrName>
                                        </p:attrNameLst>
                                      </p:cBhvr>
                                      <p:tavLst>
                                        <p:tav tm="0">
                                          <p:val>
                                            <p:strVal val="#ppt_w*.05"/>
                                          </p:val>
                                        </p:tav>
                                        <p:tav tm="100000">
                                          <p:val>
                                            <p:strVal val="#ppt_w"/>
                                          </p:val>
                                        </p:tav>
                                      </p:tavLst>
                                    </p:anim>
                                    <p:anim calcmode="lin" valueType="num">
                                      <p:cBhvr>
                                        <p:cTn id="70" dur="1000" fill="hold"/>
                                        <p:tgtEl>
                                          <p:spTgt spid="1434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434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434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434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bldLvl="0"/>
      <p:bldP spid="14343" grpId="0" bldLvl="0"/>
      <p:bldP spid="14344" grpId="0" bldLvl="0"/>
      <p:bldP spid="14345" grpId="0" bldLvl="0"/>
      <p:bldP spid="14346" grpId="0" bldLvl="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5" name="文本框 1"/>
          <p:cNvSpPr txBox="1"/>
          <p:nvPr/>
        </p:nvSpPr>
        <p:spPr>
          <a:xfrm>
            <a:off x="1743075" y="512763"/>
            <a:ext cx="8586788" cy="2245360"/>
          </a:xfrm>
          <a:prstGeom prst="rect">
            <a:avLst/>
          </a:prstGeom>
          <a:noFill/>
          <a:ln w="9525">
            <a:noFill/>
          </a:ln>
        </p:spPr>
        <p:txBody>
          <a:bodyPr wrap="square" anchor="t" anchorCtr="0">
            <a:spAutoFit/>
          </a:bodyPr>
          <a:p>
            <a:pPr marL="342900" eaLnBrk="0" hangingPunct="0">
              <a:lnSpc>
                <a:spcPct val="125000"/>
              </a:lnSpc>
            </a:pPr>
            <a:r>
              <a:rPr lang="zh-CN" altLang="en-US" sz="2800" dirty="0">
                <a:solidFill>
                  <a:schemeClr val="accent1"/>
                </a:solidFill>
                <a:latin typeface="黑体" panose="02010609060101010101" pitchFamily="1" charset="-122"/>
                <a:ea typeface="黑体" panose="02010609060101010101" pitchFamily="1" charset="-122"/>
                <a:sym typeface="宋体" panose="02010600030101010101" pitchFamily="2" charset="-122"/>
              </a:rPr>
              <a:t>例</a:t>
            </a:r>
            <a:r>
              <a:rPr lang="en-US" altLang="zh-CN" sz="2800" dirty="0">
                <a:solidFill>
                  <a:schemeClr val="accent1"/>
                </a:solidFill>
                <a:latin typeface="黑体" panose="02010609060101010101" pitchFamily="1" charset="-122"/>
                <a:ea typeface="黑体" panose="02010609060101010101" pitchFamily="1" charset="-122"/>
                <a:sym typeface="宋体" panose="02010600030101010101" pitchFamily="2" charset="-122"/>
              </a:rPr>
              <a:t>3.</a:t>
            </a:r>
            <a:r>
              <a:rPr lang="en-US" altLang="zh-CN" sz="2800" dirty="0">
                <a:latin typeface="黑体" panose="02010609060101010101" pitchFamily="1" charset="-122"/>
                <a:ea typeface="黑体" panose="02010609060101010101" pitchFamily="1" charset="-122"/>
                <a:sym typeface="宋体" panose="02010600030101010101" pitchFamily="2" charset="-122"/>
              </a:rPr>
              <a:t> </a:t>
            </a:r>
            <a:r>
              <a:rPr lang="zh-CN" altLang="en-US" sz="2800" dirty="0">
                <a:latin typeface="黑体" panose="02010609060101010101" pitchFamily="1" charset="-122"/>
                <a:ea typeface="黑体" panose="02010609060101010101" pitchFamily="1" charset="-122"/>
                <a:sym typeface="宋体" panose="02010600030101010101" pitchFamily="2" charset="-122"/>
              </a:rPr>
              <a:t>某村</a:t>
            </a:r>
            <a:r>
              <a:rPr lang="en-US" altLang="zh-CN" sz="2800" dirty="0">
                <a:latin typeface="黑体" panose="02010609060101010101" pitchFamily="1" charset="-122"/>
                <a:ea typeface="黑体" panose="02010609060101010101" pitchFamily="1" charset="-122"/>
                <a:sym typeface="宋体" panose="02010600030101010101" pitchFamily="2" charset="-122"/>
              </a:rPr>
              <a:t>18</a:t>
            </a:r>
            <a:r>
              <a:rPr lang="zh-CN" altLang="en-US" sz="2800" dirty="0">
                <a:latin typeface="黑体" panose="02010609060101010101" pitchFamily="1" charset="-122"/>
                <a:ea typeface="黑体" panose="02010609060101010101" pitchFamily="1" charset="-122"/>
                <a:sym typeface="宋体" panose="02010600030101010101" pitchFamily="2" charset="-122"/>
              </a:rPr>
              <a:t>位农民筹集</a:t>
            </a:r>
            <a:r>
              <a:rPr lang="en-US" altLang="zh-CN" sz="2800" dirty="0">
                <a:latin typeface="黑体" panose="02010609060101010101" pitchFamily="1" charset="-122"/>
                <a:ea typeface="黑体" panose="02010609060101010101" pitchFamily="1" charset="-122"/>
                <a:sym typeface="宋体" panose="02010600030101010101" pitchFamily="2" charset="-122"/>
              </a:rPr>
              <a:t>5</a:t>
            </a:r>
            <a:r>
              <a:rPr lang="zh-CN" altLang="en-US" sz="2800" dirty="0">
                <a:latin typeface="黑体" panose="02010609060101010101" pitchFamily="1" charset="-122"/>
                <a:ea typeface="黑体" panose="02010609060101010101" pitchFamily="1" charset="-122"/>
                <a:sym typeface="宋体" panose="02010600030101010101" pitchFamily="2" charset="-122"/>
              </a:rPr>
              <a:t>万元资金，承包了一些低产田地</a:t>
            </a:r>
            <a:r>
              <a:rPr lang="en-US" altLang="zh-CN" sz="2800" dirty="0">
                <a:latin typeface="黑体" panose="02010609060101010101" pitchFamily="1" charset="-122"/>
                <a:ea typeface="黑体" panose="02010609060101010101" pitchFamily="1" charset="-122"/>
                <a:sym typeface="宋体" panose="02010600030101010101" pitchFamily="2" charset="-122"/>
              </a:rPr>
              <a:t>.</a:t>
            </a:r>
            <a:r>
              <a:rPr lang="zh-CN" altLang="en-US" sz="2800" dirty="0">
                <a:latin typeface="黑体" panose="02010609060101010101" pitchFamily="1" charset="-122"/>
                <a:ea typeface="黑体" panose="02010609060101010101" pitchFamily="1" charset="-122"/>
                <a:sym typeface="宋体" panose="02010600030101010101" pitchFamily="2" charset="-122"/>
              </a:rPr>
              <a:t>根据市场调查，他们计划对种植作物的品种进行调整，该种蔬菜和荞麦</a:t>
            </a:r>
            <a:r>
              <a:rPr lang="en-US" altLang="zh-CN" sz="2800" dirty="0">
                <a:latin typeface="黑体" panose="02010609060101010101" pitchFamily="1" charset="-122"/>
                <a:ea typeface="黑体" panose="02010609060101010101" pitchFamily="1" charset="-122"/>
                <a:sym typeface="宋体" panose="02010600030101010101" pitchFamily="2" charset="-122"/>
              </a:rPr>
              <a:t>.</a:t>
            </a:r>
            <a:r>
              <a:rPr lang="zh-CN" altLang="en-US" sz="2800" dirty="0">
                <a:latin typeface="黑体" panose="02010609060101010101" pitchFamily="1" charset="-122"/>
                <a:ea typeface="黑体" panose="02010609060101010101" pitchFamily="1" charset="-122"/>
                <a:sym typeface="宋体" panose="02010600030101010101" pitchFamily="2" charset="-122"/>
              </a:rPr>
              <a:t>种这两种作物每公顷所需的人数和需投入的资金如下表：</a:t>
            </a:r>
            <a:endParaRPr lang="zh-CN" altLang="en-US" sz="2800" dirty="0">
              <a:latin typeface="黑体" panose="02010609060101010101" pitchFamily="1" charset="-122"/>
              <a:ea typeface="黑体" panose="02010609060101010101" pitchFamily="1" charset="-122"/>
              <a:sym typeface="宋体" panose="02010600030101010101" pitchFamily="2" charset="-122"/>
            </a:endParaRPr>
          </a:p>
        </p:txBody>
      </p:sp>
      <p:graphicFrame>
        <p:nvGraphicFramePr>
          <p:cNvPr id="15363" name="表格 15362"/>
          <p:cNvGraphicFramePr/>
          <p:nvPr/>
        </p:nvGraphicFramePr>
        <p:xfrm>
          <a:off x="2211388" y="2884488"/>
          <a:ext cx="7731125" cy="1530350"/>
        </p:xfrm>
        <a:graphic>
          <a:graphicData uri="http://schemas.openxmlformats.org/drawingml/2006/table">
            <a:tbl>
              <a:tblPr/>
              <a:tblGrid>
                <a:gridCol w="1805305"/>
                <a:gridCol w="2620645"/>
                <a:gridCol w="3305175"/>
              </a:tblGrid>
              <a:tr h="61595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作物品种</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每公顷所需人数</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dirty="0">
                          <a:latin typeface="黑体" panose="02010609060101010101" pitchFamily="1" charset="-122"/>
                          <a:ea typeface="黑体" panose="02010609060101010101" pitchFamily="1" charset="-122"/>
                        </a:rPr>
                        <a:t>每公顷投入资金</a:t>
                      </a:r>
                      <a:r>
                        <a:rPr lang="en-US" altLang="zh-CN" sz="2400" b="0" dirty="0">
                          <a:latin typeface="黑体" panose="02010609060101010101" pitchFamily="1" charset="-122"/>
                          <a:ea typeface="黑体" panose="02010609060101010101" pitchFamily="1" charset="-122"/>
                        </a:rPr>
                        <a:t>/</a:t>
                      </a:r>
                      <a:r>
                        <a:rPr lang="zh-CN" altLang="en-US" sz="2400" b="0" dirty="0">
                          <a:latin typeface="黑体" panose="02010609060101010101" pitchFamily="1" charset="-122"/>
                          <a:ea typeface="黑体" panose="02010609060101010101" pitchFamily="1" charset="-122"/>
                        </a:rPr>
                        <a:t>万元</a:t>
                      </a:r>
                      <a:endParaRPr lang="zh-CN" altLang="en-US"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蔬菜</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黑体" panose="02010609060101010101" pitchFamily="1" charset="-122"/>
                          <a:ea typeface="黑体" panose="02010609060101010101" pitchFamily="1" charset="-122"/>
                        </a:rPr>
                        <a:t>5</a:t>
                      </a:r>
                      <a:endParaRPr lang="en-US" altLang="zh-CN"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黑体" panose="02010609060101010101" pitchFamily="1" charset="-122"/>
                          <a:ea typeface="黑体" panose="02010609060101010101" pitchFamily="1" charset="-122"/>
                        </a:rPr>
                        <a:t>1.5</a:t>
                      </a:r>
                      <a:endParaRPr lang="en-US" altLang="zh-CN"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荞麦</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黑体" panose="02010609060101010101" pitchFamily="1" charset="-122"/>
                          <a:ea typeface="黑体" panose="02010609060101010101" pitchFamily="1" charset="-122"/>
                        </a:rPr>
                        <a:t>4</a:t>
                      </a:r>
                      <a:endParaRPr lang="en-US" altLang="zh-CN"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黑体" panose="02010609060101010101" pitchFamily="1" charset="-122"/>
                          <a:ea typeface="黑体" panose="02010609060101010101" pitchFamily="1" charset="-122"/>
                        </a:rPr>
                        <a:t>1</a:t>
                      </a:r>
                      <a:endParaRPr lang="en-US" altLang="zh-CN"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bl>
          </a:graphicData>
        </a:graphic>
      </p:graphicFrame>
      <p:sp>
        <p:nvSpPr>
          <p:cNvPr id="15381" name="文本框 3"/>
          <p:cNvSpPr txBox="1"/>
          <p:nvPr/>
        </p:nvSpPr>
        <p:spPr>
          <a:xfrm>
            <a:off x="1916113" y="4752975"/>
            <a:ext cx="8758237" cy="1168400"/>
          </a:xfrm>
          <a:prstGeom prst="rect">
            <a:avLst/>
          </a:prstGeom>
          <a:noFill/>
          <a:ln w="9525">
            <a:noFill/>
          </a:ln>
        </p:spPr>
        <p:txBody>
          <a:bodyPr wrap="square" anchor="t" anchorCtr="0">
            <a:spAutoFit/>
          </a:bodyPr>
          <a:p>
            <a:pPr>
              <a:lnSpc>
                <a:spcPct val="125000"/>
              </a:lnSpc>
            </a:pPr>
            <a:r>
              <a:rPr lang="zh-CN" altLang="en-US" sz="2800" dirty="0">
                <a:latin typeface="黑体" panose="02010609060101010101" pitchFamily="1" charset="-122"/>
                <a:ea typeface="黑体" panose="02010609060101010101" pitchFamily="1" charset="-122"/>
              </a:rPr>
              <a:t>在现有情况下</a:t>
            </a:r>
            <a:r>
              <a:rPr lang="en-US" altLang="zh-CN" sz="2800" dirty="0">
                <a:latin typeface="黑体" panose="02010609060101010101" pitchFamily="1" charset="-122"/>
                <a:ea typeface="黑体" panose="02010609060101010101" pitchFamily="1" charset="-122"/>
              </a:rPr>
              <a:t>,</a:t>
            </a:r>
            <a:r>
              <a:rPr lang="zh-CN" altLang="en-US" sz="2800" dirty="0">
                <a:latin typeface="黑体" panose="02010609060101010101" pitchFamily="1" charset="-122"/>
                <a:ea typeface="黑体" panose="02010609060101010101" pitchFamily="1" charset="-122"/>
              </a:rPr>
              <a:t>这</a:t>
            </a:r>
            <a:r>
              <a:rPr lang="en-US" altLang="zh-CN" sz="2800" dirty="0">
                <a:latin typeface="黑体" panose="02010609060101010101" pitchFamily="1" charset="-122"/>
                <a:ea typeface="黑体" panose="02010609060101010101" pitchFamily="1" charset="-122"/>
              </a:rPr>
              <a:t>18</a:t>
            </a:r>
            <a:r>
              <a:rPr lang="zh-CN" altLang="en-US" sz="2800" dirty="0">
                <a:latin typeface="黑体" panose="02010609060101010101" pitchFamily="1" charset="-122"/>
                <a:ea typeface="黑体" panose="02010609060101010101" pitchFamily="1" charset="-122"/>
              </a:rPr>
              <a:t>位农民应承包多少公顷田地</a:t>
            </a:r>
            <a:r>
              <a:rPr lang="en-US" altLang="zh-CN" sz="2800" dirty="0">
                <a:latin typeface="黑体" panose="02010609060101010101" pitchFamily="1" charset="-122"/>
                <a:ea typeface="黑体" panose="02010609060101010101" pitchFamily="1" charset="-122"/>
              </a:rPr>
              <a:t>,</a:t>
            </a:r>
            <a:r>
              <a:rPr lang="zh-CN" altLang="en-US" sz="2800" dirty="0">
                <a:latin typeface="黑体" panose="02010609060101010101" pitchFamily="1" charset="-122"/>
                <a:ea typeface="黑体" panose="02010609060101010101" pitchFamily="1" charset="-122"/>
              </a:rPr>
              <a:t>怎样安排终止才能使所有人都有工资</a:t>
            </a:r>
            <a:r>
              <a:rPr lang="en-US" altLang="zh-CN" sz="2800" dirty="0">
                <a:latin typeface="黑体" panose="02010609060101010101" pitchFamily="1" charset="-122"/>
                <a:ea typeface="黑体" panose="02010609060101010101" pitchFamily="1" charset="-122"/>
              </a:rPr>
              <a:t>,</a:t>
            </a:r>
            <a:r>
              <a:rPr lang="zh-CN" altLang="en-US" sz="2800" dirty="0">
                <a:latin typeface="黑体" panose="02010609060101010101" pitchFamily="1" charset="-122"/>
                <a:ea typeface="黑体" panose="02010609060101010101" pitchFamily="1" charset="-122"/>
              </a:rPr>
              <a:t>且资金正好够用？</a:t>
            </a:r>
            <a:endParaRPr lang="zh-CN" altLang="en-US" sz="2800" dirty="0">
              <a:latin typeface="黑体" panose="02010609060101010101" pitchFamily="1" charset="-122"/>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ppt_x</p:attrName>
                                        </p:attrNameLst>
                                      </p:cBhvr>
                                      <p:tavLst>
                                        <p:tav tm="0">
                                          <p:val>
                                            <p:strVal val="#ppt_x"/>
                                          </p:val>
                                        </p:tav>
                                        <p:tav tm="100000">
                                          <p:val>
                                            <p:strVal val="#ppt_x"/>
                                          </p:val>
                                        </p:tav>
                                      </p:tavLst>
                                    </p:anim>
                                    <p:anim calcmode="lin" valueType="num">
                                      <p:cBhvr>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81"/>
                                        </p:tgtEl>
                                        <p:attrNameLst>
                                          <p:attrName>style.visibility</p:attrName>
                                        </p:attrNameLst>
                                      </p:cBhvr>
                                      <p:to>
                                        <p:strVal val="visible"/>
                                      </p:to>
                                    </p:set>
                                    <p:anim calcmode="lin" valueType="num">
                                      <p:cBhvr>
                                        <p:cTn id="13" dur="500" fill="hold"/>
                                        <p:tgtEl>
                                          <p:spTgt spid="15381"/>
                                        </p:tgtEl>
                                        <p:attrNameLst>
                                          <p:attrName>ppt_x</p:attrName>
                                        </p:attrNameLst>
                                      </p:cBhvr>
                                      <p:tavLst>
                                        <p:tav tm="0">
                                          <p:val>
                                            <p:strVal val="#ppt_x"/>
                                          </p:val>
                                        </p:tav>
                                        <p:tav tm="100000">
                                          <p:val>
                                            <p:strVal val="#ppt_x"/>
                                          </p:val>
                                        </p:tav>
                                      </p:tavLst>
                                    </p:anim>
                                    <p:anim calcmode="lin" valueType="num">
                                      <p:cBhvr>
                                        <p:cTn id="14" dur="500" fill="hold"/>
                                        <p:tgtEl>
                                          <p:spTgt spid="153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6386" name="表格 16385"/>
          <p:cNvGraphicFramePr/>
          <p:nvPr/>
        </p:nvGraphicFramePr>
        <p:xfrm>
          <a:off x="1884363" y="1265238"/>
          <a:ext cx="7356475" cy="1987550"/>
        </p:xfrm>
        <a:graphic>
          <a:graphicData uri="http://schemas.openxmlformats.org/drawingml/2006/table">
            <a:tbl>
              <a:tblPr/>
              <a:tblGrid>
                <a:gridCol w="1670050"/>
                <a:gridCol w="2008505"/>
                <a:gridCol w="1487170"/>
                <a:gridCol w="2190750"/>
              </a:tblGrid>
              <a:tr h="61595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dirty="0">
                          <a:latin typeface="黑体" panose="02010609060101010101" pitchFamily="1" charset="-122"/>
                          <a:ea typeface="黑体" panose="02010609060101010101" pitchFamily="1" charset="-122"/>
                        </a:rPr>
                        <a:t>作物品种</a:t>
                      </a:r>
                      <a:endParaRPr lang="en-US" altLang="zh-CN"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dirty="0">
                          <a:latin typeface="黑体" panose="02010609060101010101" pitchFamily="1" charset="-122"/>
                          <a:ea typeface="黑体" panose="02010609060101010101" pitchFamily="1" charset="-122"/>
                        </a:rPr>
                        <a:t>种植面积</a:t>
                      </a:r>
                      <a:r>
                        <a:rPr lang="en-US" altLang="zh-CN" sz="2400" b="0" dirty="0">
                          <a:latin typeface="黑体" panose="02010609060101010101" pitchFamily="1" charset="-122"/>
                          <a:ea typeface="黑体" panose="02010609060101010101" pitchFamily="1" charset="-122"/>
                        </a:rPr>
                        <a:t>/hm</a:t>
                      </a:r>
                      <a:r>
                        <a:rPr lang="en-US" altLang="zh-CN" sz="2400" b="0" baseline="30000" dirty="0">
                          <a:latin typeface="黑体" panose="02010609060101010101" pitchFamily="1" charset="-122"/>
                          <a:ea typeface="黑体" panose="02010609060101010101" pitchFamily="1" charset="-122"/>
                        </a:rPr>
                        <a:t>2</a:t>
                      </a:r>
                      <a:endParaRPr lang="en-US" altLang="zh-CN" sz="2400" b="0" baseline="3000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需要人数</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dirty="0">
                          <a:latin typeface="黑体" panose="02010609060101010101" pitchFamily="1" charset="-122"/>
                          <a:ea typeface="黑体" panose="02010609060101010101" pitchFamily="1" charset="-122"/>
                        </a:rPr>
                        <a:t>投入资金</a:t>
                      </a:r>
                      <a:r>
                        <a:rPr lang="en-US" altLang="zh-CN" sz="2400" b="0" dirty="0">
                          <a:latin typeface="黑体" panose="02010609060101010101" pitchFamily="1" charset="-122"/>
                          <a:ea typeface="黑体" panose="02010609060101010101" pitchFamily="1" charset="-122"/>
                        </a:rPr>
                        <a:t>/</a:t>
                      </a:r>
                      <a:r>
                        <a:rPr lang="zh-CN" altLang="en-US" sz="2400" b="0" dirty="0">
                          <a:latin typeface="黑体" panose="02010609060101010101" pitchFamily="1" charset="-122"/>
                          <a:ea typeface="黑体" panose="02010609060101010101" pitchFamily="1" charset="-122"/>
                        </a:rPr>
                        <a:t>万元</a:t>
                      </a:r>
                      <a:endParaRPr lang="zh-CN" altLang="en-US"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蔬菜</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i="1" dirty="0">
                          <a:latin typeface="Times New Roman" panose="02020603050405020304" pitchFamily="2" charset="0"/>
                          <a:ea typeface="黑体" panose="02010609060101010101" pitchFamily="1" charset="-122"/>
                        </a:rPr>
                        <a:t>x</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Times New Roman" panose="02020603050405020304" pitchFamily="2" charset="0"/>
                          <a:ea typeface="黑体" panose="02010609060101010101" pitchFamily="1" charset="-122"/>
                        </a:rPr>
                        <a:t>5</a:t>
                      </a:r>
                      <a:r>
                        <a:rPr lang="en-US" altLang="zh-CN" sz="2400" b="0" i="1" dirty="0">
                          <a:latin typeface="Times New Roman" panose="02020603050405020304" pitchFamily="2" charset="0"/>
                          <a:ea typeface="黑体" panose="02010609060101010101" pitchFamily="1" charset="-122"/>
                        </a:rPr>
                        <a:t>x</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Times New Roman" panose="02020603050405020304" pitchFamily="2" charset="0"/>
                          <a:ea typeface="黑体" panose="02010609060101010101" pitchFamily="1" charset="-122"/>
                        </a:rPr>
                        <a:t>1.5</a:t>
                      </a:r>
                      <a:r>
                        <a:rPr lang="en-US" altLang="zh-CN" sz="2400" b="0" i="1" dirty="0">
                          <a:latin typeface="Times New Roman" panose="02020603050405020304" pitchFamily="2" charset="0"/>
                          <a:ea typeface="黑体" panose="02010609060101010101" pitchFamily="1" charset="-122"/>
                        </a:rPr>
                        <a:t>x</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荞麦</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i="1" dirty="0">
                          <a:latin typeface="Times New Roman" panose="02020603050405020304" pitchFamily="2" charset="0"/>
                          <a:ea typeface="黑体" panose="02010609060101010101" pitchFamily="1" charset="-122"/>
                        </a:rPr>
                        <a:t>y</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Times New Roman" panose="02020603050405020304" pitchFamily="2" charset="0"/>
                          <a:ea typeface="黑体" panose="02010609060101010101" pitchFamily="1" charset="-122"/>
                        </a:rPr>
                        <a:t>4</a:t>
                      </a:r>
                      <a:r>
                        <a:rPr lang="en-US" altLang="zh-CN" sz="2400" b="0" i="1" dirty="0">
                          <a:latin typeface="Times New Roman" panose="02020603050405020304" pitchFamily="2" charset="0"/>
                          <a:ea typeface="黑体" panose="02010609060101010101" pitchFamily="1" charset="-122"/>
                        </a:rPr>
                        <a:t>y</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i="1" dirty="0">
                          <a:latin typeface="Times New Roman" panose="02020603050405020304" pitchFamily="2" charset="0"/>
                          <a:ea typeface="黑体" panose="02010609060101010101" pitchFamily="1" charset="-122"/>
                        </a:rPr>
                        <a:t>y</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合计</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黑体" panose="02010609060101010101" pitchFamily="1" charset="-122"/>
                          <a:ea typeface="黑体" panose="02010609060101010101" pitchFamily="1" charset="-122"/>
                        </a:rPr>
                        <a:t>-----</a:t>
                      </a:r>
                      <a:endParaRPr lang="en-US" altLang="zh-CN" sz="2400" b="0" dirty="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Times New Roman" panose="02020603050405020304" pitchFamily="2" charset="0"/>
                          <a:ea typeface="黑体" panose="02010609060101010101" pitchFamily="1" charset="-122"/>
                        </a:rPr>
                        <a:t>18</a:t>
                      </a:r>
                      <a:endParaRPr lang="en-US" altLang="zh-CN" sz="2400" b="0"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dirty="0">
                          <a:latin typeface="Times New Roman" panose="02020603050405020304" pitchFamily="2" charset="0"/>
                          <a:ea typeface="黑体" panose="02010609060101010101" pitchFamily="1" charset="-122"/>
                        </a:rPr>
                        <a:t>5</a:t>
                      </a:r>
                      <a:endParaRPr lang="en-US" altLang="zh-CN" sz="2400" b="0"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bl>
          </a:graphicData>
        </a:graphic>
      </p:graphicFrame>
      <p:sp>
        <p:nvSpPr>
          <p:cNvPr id="27676" name="文本框 1"/>
          <p:cNvSpPr txBox="1"/>
          <p:nvPr/>
        </p:nvSpPr>
        <p:spPr>
          <a:xfrm>
            <a:off x="1884363" y="612775"/>
            <a:ext cx="4829175" cy="521970"/>
          </a:xfrm>
          <a:prstGeom prst="rect">
            <a:avLst/>
          </a:prstGeom>
          <a:noFill/>
          <a:ln w="9525">
            <a:noFill/>
          </a:ln>
        </p:spPr>
        <p:txBody>
          <a:bodyPr anchor="t" anchorCtr="0">
            <a:spAutoFit/>
          </a:bodyPr>
          <a:p>
            <a:r>
              <a:rPr lang="zh-CN" altLang="en-US" sz="2800" dirty="0">
                <a:latin typeface="黑体" panose="02010609060101010101" pitchFamily="1" charset="-122"/>
                <a:ea typeface="黑体" panose="02010609060101010101" pitchFamily="1" charset="-122"/>
              </a:rPr>
              <a:t>将题中出现的量在表格中呈现</a:t>
            </a:r>
            <a:endParaRPr lang="zh-CN" altLang="en-US" sz="2800" dirty="0">
              <a:latin typeface="黑体" panose="02010609060101010101" pitchFamily="1" charset="-122"/>
              <a:ea typeface="黑体" panose="02010609060101010101" pitchFamily="1" charset="-122"/>
            </a:endParaRPr>
          </a:p>
        </p:txBody>
      </p:sp>
      <p:sp>
        <p:nvSpPr>
          <p:cNvPr id="16414" name="文本框 3"/>
          <p:cNvSpPr txBox="1"/>
          <p:nvPr/>
        </p:nvSpPr>
        <p:spPr>
          <a:xfrm>
            <a:off x="2141538" y="3422650"/>
            <a:ext cx="7000875" cy="521970"/>
          </a:xfrm>
          <a:prstGeom prst="rect">
            <a:avLst/>
          </a:prstGeom>
          <a:noFill/>
          <a:ln w="9525">
            <a:noFill/>
          </a:ln>
        </p:spPr>
        <p:txBody>
          <a:bodyPr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解：设蔬菜种植</a:t>
            </a:r>
            <a:r>
              <a:rPr lang="en-US" altLang="zh-CN" sz="2800" i="1" dirty="0">
                <a:solidFill>
                  <a:srgbClr val="FF0000"/>
                </a:solidFill>
                <a:latin typeface="Times New Roman" panose="02020603050405020304" pitchFamily="2" charset="0"/>
                <a:ea typeface="黑体" panose="02010609060101010101" pitchFamily="1" charset="-122"/>
              </a:rPr>
              <a:t>x</a:t>
            </a:r>
            <a:r>
              <a:rPr lang="en-US" altLang="zh-CN" sz="2800" dirty="0">
                <a:solidFill>
                  <a:srgbClr val="FF0000"/>
                </a:solidFill>
                <a:latin typeface="Times New Roman" panose="02020603050405020304" pitchFamily="2" charset="0"/>
                <a:ea typeface="黑体" panose="02010609060101010101" pitchFamily="1" charset="-122"/>
              </a:rPr>
              <a:t> hm</a:t>
            </a:r>
            <a:r>
              <a:rPr lang="en-US" altLang="zh-CN" sz="2800" baseline="30000" dirty="0">
                <a:solidFill>
                  <a:srgbClr val="FF0000"/>
                </a:solidFill>
                <a:latin typeface="Times New Roman" panose="02020603050405020304" pitchFamily="2" charset="0"/>
                <a:ea typeface="黑体" panose="02010609060101010101" pitchFamily="1" charset="-122"/>
              </a:rPr>
              <a:t>2</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荞麦种植</a:t>
            </a:r>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 hm</a:t>
            </a:r>
            <a:r>
              <a:rPr lang="en-US" altLang="zh-CN" sz="2800" baseline="30000" dirty="0">
                <a:solidFill>
                  <a:srgbClr val="FF0000"/>
                </a:solidFill>
                <a:latin typeface="Times New Roman" panose="02020603050405020304" pitchFamily="2" charset="0"/>
                <a:ea typeface="黑体" panose="02010609060101010101" pitchFamily="1" charset="-122"/>
              </a:rPr>
              <a:t>2</a:t>
            </a:r>
            <a:endParaRPr lang="en-US" altLang="zh-CN" sz="2800" baseline="30000" dirty="0">
              <a:solidFill>
                <a:srgbClr val="FF0000"/>
              </a:solidFill>
              <a:latin typeface="Times New Roman" panose="02020603050405020304" pitchFamily="2" charset="0"/>
              <a:ea typeface="黑体" panose="02010609060101010101" pitchFamily="1" charset="-122"/>
            </a:endParaRPr>
          </a:p>
        </p:txBody>
      </p:sp>
      <p:sp>
        <p:nvSpPr>
          <p:cNvPr id="16415" name="文本框 4"/>
          <p:cNvSpPr txBox="1"/>
          <p:nvPr/>
        </p:nvSpPr>
        <p:spPr>
          <a:xfrm>
            <a:off x="2800350" y="3997325"/>
            <a:ext cx="4627563" cy="521970"/>
          </a:xfrm>
          <a:prstGeom prst="rect">
            <a:avLst/>
          </a:prstGeom>
          <a:noFill/>
          <a:ln w="9525">
            <a:noFill/>
          </a:ln>
        </p:spPr>
        <p:txBody>
          <a:bodyPr anchor="t" anchorCtr="0">
            <a:spAutoFit/>
          </a:bodyPr>
          <a:p>
            <a:r>
              <a:rPr lang="zh-CN" altLang="en-US" sz="2800" dirty="0">
                <a:solidFill>
                  <a:srgbClr val="FF0000"/>
                </a:solidFill>
                <a:latin typeface="黑体" panose="02010609060101010101" pitchFamily="1" charset="-122"/>
                <a:ea typeface="黑体" panose="02010609060101010101" pitchFamily="1" charset="-122"/>
              </a:rPr>
              <a:t>根据题意可列出方程组</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16416" name="对象 16415">
            <a:hlinkClick r:id="" action="ppaction://ole?verb="/>
          </p:cNvPr>
          <p:cNvGraphicFramePr>
            <a:graphicFrameLocks noChangeAspect="1"/>
          </p:cNvGraphicFramePr>
          <p:nvPr/>
        </p:nvGraphicFramePr>
        <p:xfrm>
          <a:off x="3292475" y="4454525"/>
          <a:ext cx="1909763" cy="1095375"/>
        </p:xfrm>
        <a:graphic>
          <a:graphicData uri="http://schemas.openxmlformats.org/presentationml/2006/ole">
            <mc:AlternateContent xmlns:mc="http://schemas.openxmlformats.org/markup-compatibility/2006">
              <mc:Choice xmlns:v="urn:schemas-microsoft-com:vml" Requires="v">
                <p:oleObj spid="_x0000_s3079" name="" r:id="rId1" imgW="902970" imgH="457835" progId="Equation.DSMT4">
                  <p:embed/>
                </p:oleObj>
              </mc:Choice>
              <mc:Fallback>
                <p:oleObj name="" r:id="rId1" imgW="902970" imgH="457835" progId="Equation.DSMT4">
                  <p:embed/>
                  <p:pic>
                    <p:nvPicPr>
                      <p:cNvPr id="0" name="图片 3078"/>
                      <p:cNvPicPr/>
                      <p:nvPr/>
                    </p:nvPicPr>
                    <p:blipFill>
                      <a:blip r:embed="rId2"/>
                      <a:stretch>
                        <a:fillRect/>
                      </a:stretch>
                    </p:blipFill>
                    <p:spPr>
                      <a:xfrm>
                        <a:off x="3292475" y="4454525"/>
                        <a:ext cx="1909763" cy="1095375"/>
                      </a:xfrm>
                      <a:prstGeom prst="rect">
                        <a:avLst/>
                      </a:prstGeom>
                      <a:noFill/>
                      <a:ln w="38100">
                        <a:noFill/>
                        <a:miter/>
                      </a:ln>
                    </p:spPr>
                  </p:pic>
                </p:oleObj>
              </mc:Fallback>
            </mc:AlternateContent>
          </a:graphicData>
        </a:graphic>
      </p:graphicFrame>
      <p:sp>
        <p:nvSpPr>
          <p:cNvPr id="16417" name="文本框 6"/>
          <p:cNvSpPr txBox="1"/>
          <p:nvPr/>
        </p:nvSpPr>
        <p:spPr>
          <a:xfrm>
            <a:off x="2524125" y="5802313"/>
            <a:ext cx="2401888" cy="521970"/>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1" charset="-122"/>
                <a:ea typeface="黑体" panose="02010609060101010101" pitchFamily="1" charset="-122"/>
              </a:rPr>
              <a:t>解方程组，得</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16418" name="对象 16417">
            <a:hlinkClick r:id="" action="ppaction://ole?verb="/>
          </p:cNvPr>
          <p:cNvGraphicFramePr>
            <a:graphicFrameLocks noChangeAspect="1"/>
          </p:cNvGraphicFramePr>
          <p:nvPr/>
        </p:nvGraphicFramePr>
        <p:xfrm>
          <a:off x="4814888" y="5513388"/>
          <a:ext cx="995362" cy="1093787"/>
        </p:xfrm>
        <a:graphic>
          <a:graphicData uri="http://schemas.openxmlformats.org/presentationml/2006/ole">
            <mc:AlternateContent xmlns:mc="http://schemas.openxmlformats.org/markup-compatibility/2006">
              <mc:Choice xmlns:v="urn:schemas-microsoft-com:vml" Requires="v">
                <p:oleObj spid="_x0000_s3080" name="" r:id="rId3" imgW="471805" imgH="459105" progId="Equation.DSMT4">
                  <p:embed/>
                </p:oleObj>
              </mc:Choice>
              <mc:Fallback>
                <p:oleObj name="" r:id="rId3" imgW="471805" imgH="459105" progId="Equation.DSMT4">
                  <p:embed/>
                  <p:pic>
                    <p:nvPicPr>
                      <p:cNvPr id="0" name="图片 3079"/>
                      <p:cNvPicPr/>
                      <p:nvPr/>
                    </p:nvPicPr>
                    <p:blipFill>
                      <a:blip r:embed="rId4"/>
                      <a:stretch>
                        <a:fillRect/>
                      </a:stretch>
                    </p:blipFill>
                    <p:spPr>
                      <a:xfrm>
                        <a:off x="4814888" y="5513388"/>
                        <a:ext cx="995362" cy="109378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ppt_x</p:attrName>
                                        </p:attrNameLst>
                                      </p:cBhvr>
                                      <p:tavLst>
                                        <p:tav tm="0">
                                          <p:val>
                                            <p:strVal val="#ppt_x"/>
                                          </p:val>
                                        </p:tav>
                                        <p:tav tm="100000">
                                          <p:val>
                                            <p:strVal val="#ppt_x"/>
                                          </p:val>
                                        </p:tav>
                                      </p:tavLst>
                                    </p:anim>
                                    <p:anim calcmode="lin" valueType="num">
                                      <p:cBhvr>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414"/>
                                        </p:tgtEl>
                                        <p:attrNameLst>
                                          <p:attrName>style.visibility</p:attrName>
                                        </p:attrNameLst>
                                      </p:cBhvr>
                                      <p:to>
                                        <p:strVal val="visible"/>
                                      </p:to>
                                    </p:set>
                                    <p:anim calcmode="lin" valueType="num">
                                      <p:cBhvr>
                                        <p:cTn id="13" dur="500" fill="hold"/>
                                        <p:tgtEl>
                                          <p:spTgt spid="16414"/>
                                        </p:tgtEl>
                                        <p:attrNameLst>
                                          <p:attrName>ppt_x</p:attrName>
                                        </p:attrNameLst>
                                      </p:cBhvr>
                                      <p:tavLst>
                                        <p:tav tm="0">
                                          <p:val>
                                            <p:strVal val="#ppt_x"/>
                                          </p:val>
                                        </p:tav>
                                        <p:tav tm="100000">
                                          <p:val>
                                            <p:strVal val="#ppt_x"/>
                                          </p:val>
                                        </p:tav>
                                      </p:tavLst>
                                    </p:anim>
                                    <p:anim calcmode="lin" valueType="num">
                                      <p:cBhvr>
                                        <p:cTn id="14"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415"/>
                                        </p:tgtEl>
                                        <p:attrNameLst>
                                          <p:attrName>style.visibility</p:attrName>
                                        </p:attrNameLst>
                                      </p:cBhvr>
                                      <p:to>
                                        <p:strVal val="visible"/>
                                      </p:to>
                                    </p:set>
                                    <p:anim calcmode="lin" valueType="num">
                                      <p:cBhvr>
                                        <p:cTn id="19" dur="500" fill="hold"/>
                                        <p:tgtEl>
                                          <p:spTgt spid="16415"/>
                                        </p:tgtEl>
                                        <p:attrNameLst>
                                          <p:attrName>ppt_x</p:attrName>
                                        </p:attrNameLst>
                                      </p:cBhvr>
                                      <p:tavLst>
                                        <p:tav tm="0">
                                          <p:val>
                                            <p:strVal val="#ppt_x"/>
                                          </p:val>
                                        </p:tav>
                                        <p:tav tm="100000">
                                          <p:val>
                                            <p:strVal val="#ppt_x"/>
                                          </p:val>
                                        </p:tav>
                                      </p:tavLst>
                                    </p:anim>
                                    <p:anim calcmode="lin" valueType="num">
                                      <p:cBhvr>
                                        <p:cTn id="20" dur="500" fill="hold"/>
                                        <p:tgtEl>
                                          <p:spTgt spid="164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416"/>
                                        </p:tgtEl>
                                        <p:attrNameLst>
                                          <p:attrName>style.visibility</p:attrName>
                                        </p:attrNameLst>
                                      </p:cBhvr>
                                      <p:to>
                                        <p:strVal val="visible"/>
                                      </p:to>
                                    </p:set>
                                    <p:anim calcmode="lin" valueType="num">
                                      <p:cBhvr>
                                        <p:cTn id="23" dur="500" fill="hold"/>
                                        <p:tgtEl>
                                          <p:spTgt spid="16416"/>
                                        </p:tgtEl>
                                        <p:attrNameLst>
                                          <p:attrName>ppt_x</p:attrName>
                                        </p:attrNameLst>
                                      </p:cBhvr>
                                      <p:tavLst>
                                        <p:tav tm="0">
                                          <p:val>
                                            <p:strVal val="#ppt_x"/>
                                          </p:val>
                                        </p:tav>
                                        <p:tav tm="100000">
                                          <p:val>
                                            <p:strVal val="#ppt_x"/>
                                          </p:val>
                                        </p:tav>
                                      </p:tavLst>
                                    </p:anim>
                                    <p:anim calcmode="lin" valueType="num">
                                      <p:cBhvr>
                                        <p:cTn id="24"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417"/>
                                        </p:tgtEl>
                                        <p:attrNameLst>
                                          <p:attrName>style.visibility</p:attrName>
                                        </p:attrNameLst>
                                      </p:cBhvr>
                                      <p:to>
                                        <p:strVal val="visible"/>
                                      </p:to>
                                    </p:set>
                                    <p:anim calcmode="lin" valueType="num">
                                      <p:cBhvr>
                                        <p:cTn id="29" dur="500" fill="hold"/>
                                        <p:tgtEl>
                                          <p:spTgt spid="16417"/>
                                        </p:tgtEl>
                                        <p:attrNameLst>
                                          <p:attrName>ppt_x</p:attrName>
                                        </p:attrNameLst>
                                      </p:cBhvr>
                                      <p:tavLst>
                                        <p:tav tm="0">
                                          <p:val>
                                            <p:strVal val="#ppt_x"/>
                                          </p:val>
                                        </p:tav>
                                        <p:tav tm="100000">
                                          <p:val>
                                            <p:strVal val="#ppt_x"/>
                                          </p:val>
                                        </p:tav>
                                      </p:tavLst>
                                    </p:anim>
                                    <p:anim calcmode="lin" valueType="num">
                                      <p:cBhvr>
                                        <p:cTn id="30" dur="500" fill="hold"/>
                                        <p:tgtEl>
                                          <p:spTgt spid="1641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6418"/>
                                        </p:tgtEl>
                                        <p:attrNameLst>
                                          <p:attrName>style.visibility</p:attrName>
                                        </p:attrNameLst>
                                      </p:cBhvr>
                                      <p:to>
                                        <p:strVal val="visible"/>
                                      </p:to>
                                    </p:set>
                                    <p:anim calcmode="lin" valueType="num">
                                      <p:cBhvr>
                                        <p:cTn id="33" dur="500" fill="hold"/>
                                        <p:tgtEl>
                                          <p:spTgt spid="16418"/>
                                        </p:tgtEl>
                                        <p:attrNameLst>
                                          <p:attrName>ppt_x</p:attrName>
                                        </p:attrNameLst>
                                      </p:cBhvr>
                                      <p:tavLst>
                                        <p:tav tm="0">
                                          <p:val>
                                            <p:strVal val="#ppt_x"/>
                                          </p:val>
                                        </p:tav>
                                        <p:tav tm="100000">
                                          <p:val>
                                            <p:strVal val="#ppt_x"/>
                                          </p:val>
                                        </p:tav>
                                      </p:tavLst>
                                    </p:anim>
                                    <p:anim calcmode="lin" valueType="num">
                                      <p:cBhvr>
                                        <p:cTn id="34" dur="500" fill="hold"/>
                                        <p:tgtEl>
                                          <p:spTgt spid="16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4" grpId="0"/>
      <p:bldP spid="16415" grpId="0"/>
      <p:bldP spid="1641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文本框 4"/>
          <p:cNvSpPr txBox="1"/>
          <p:nvPr/>
        </p:nvSpPr>
        <p:spPr>
          <a:xfrm>
            <a:off x="2406650" y="1338263"/>
            <a:ext cx="6259513"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故，承包田地的面积为</a:t>
            </a:r>
            <a:r>
              <a:rPr lang="zh-CN" altLang="en-US" sz="2800" i="1"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x</a:t>
            </a: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=4 hm</a:t>
            </a:r>
            <a:r>
              <a:rPr lang="en-US" altLang="zh-CN" sz="2800" baseline="30000" dirty="0">
                <a:solidFill>
                  <a:srgbClr val="FF0000"/>
                </a:solidFill>
                <a:latin typeface="Times New Roman" panose="02020603050405020304" pitchFamily="2" charset="0"/>
                <a:ea typeface="黑体" panose="02010609060101010101" pitchFamily="1" charset="-122"/>
              </a:rPr>
              <a:t>2</a:t>
            </a:r>
            <a:endParaRPr lang="en-US" altLang="zh-CN" sz="2800" baseline="30000" dirty="0">
              <a:solidFill>
                <a:srgbClr val="FF0000"/>
              </a:solidFill>
              <a:latin typeface="Times New Roman" panose="02020603050405020304" pitchFamily="2" charset="0"/>
              <a:ea typeface="黑体" panose="02010609060101010101" pitchFamily="1" charset="-122"/>
            </a:endParaRPr>
          </a:p>
        </p:txBody>
      </p:sp>
      <p:sp>
        <p:nvSpPr>
          <p:cNvPr id="17411" name="文本框 2"/>
          <p:cNvSpPr txBox="1"/>
          <p:nvPr/>
        </p:nvSpPr>
        <p:spPr>
          <a:xfrm>
            <a:off x="2406650" y="2243138"/>
            <a:ext cx="6942138" cy="1192530"/>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1" charset="-122"/>
                <a:ea typeface="黑体" panose="02010609060101010101" pitchFamily="1" charset="-122"/>
              </a:rPr>
              <a:t>人员安排为 </a:t>
            </a:r>
            <a:endParaRPr lang="zh-CN" altLang="en-US" sz="2800" dirty="0">
              <a:solidFill>
                <a:srgbClr val="FF0000"/>
              </a:solidFill>
              <a:latin typeface="黑体" panose="02010609060101010101" pitchFamily="1" charset="-122"/>
              <a:ea typeface="黑体" panose="02010609060101010101" pitchFamily="1" charset="-122"/>
            </a:endParaRPr>
          </a:p>
          <a:p>
            <a:r>
              <a:rPr lang="en-US" altLang="zh-CN" sz="2400" baseline="30000" dirty="0">
                <a:solidFill>
                  <a:srgbClr val="FF0000"/>
                </a:solidFill>
                <a:latin typeface="黑体" panose="02010609060101010101" pitchFamily="1" charset="-122"/>
                <a:ea typeface="黑体" panose="02010609060101010101" pitchFamily="1" charset="-122"/>
              </a:rPr>
              <a:t>    </a:t>
            </a:r>
            <a:endParaRPr lang="en-US" altLang="zh-CN" sz="2400" baseline="30000" dirty="0">
              <a:solidFill>
                <a:srgbClr val="FF0000"/>
              </a:solidFill>
              <a:latin typeface="黑体" panose="02010609060101010101" pitchFamily="1" charset="-122"/>
              <a:ea typeface="黑体" panose="02010609060101010101" pitchFamily="1" charset="-122"/>
            </a:endParaRPr>
          </a:p>
          <a:p>
            <a:r>
              <a:rPr lang="en-US" altLang="zh-CN" sz="2400" dirty="0">
                <a:solidFill>
                  <a:srgbClr val="FF0000"/>
                </a:solidFill>
                <a:latin typeface="黑体" panose="02010609060101010101" pitchFamily="1" charset="-122"/>
                <a:ea typeface="黑体" panose="02010609060101010101" pitchFamily="1" charset="-122"/>
              </a:rPr>
              <a:t>       </a:t>
            </a:r>
            <a:r>
              <a:rPr lang="en-US" altLang="zh-CN" sz="2400" dirty="0">
                <a:solidFill>
                  <a:srgbClr val="FF0000"/>
                </a:solidFill>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rPr>
              <a:t>5</a:t>
            </a:r>
            <a:r>
              <a:rPr lang="en-US" altLang="zh-CN" sz="2800" i="1" dirty="0">
                <a:solidFill>
                  <a:srgbClr val="FF0000"/>
                </a:solidFill>
                <a:latin typeface="Times New Roman" panose="02020603050405020304" pitchFamily="2" charset="0"/>
                <a:ea typeface="黑体" panose="02010609060101010101" pitchFamily="1" charset="-122"/>
              </a:rPr>
              <a:t>x</a:t>
            </a:r>
            <a:r>
              <a:rPr lang="en-US" altLang="zh-CN" sz="2800" dirty="0">
                <a:solidFill>
                  <a:srgbClr val="FF0000"/>
                </a:solidFill>
                <a:latin typeface="Times New Roman" panose="02020603050405020304" pitchFamily="2" charset="0"/>
                <a:ea typeface="黑体" panose="02010609060101010101" pitchFamily="1" charset="-122"/>
              </a:rPr>
              <a:t>=5×2=10(</a:t>
            </a:r>
            <a:r>
              <a:rPr lang="zh-CN" altLang="en-US" sz="2800" dirty="0">
                <a:solidFill>
                  <a:srgbClr val="FF0000"/>
                </a:solidFill>
                <a:latin typeface="Times New Roman" panose="02020603050405020304" pitchFamily="2" charset="0"/>
                <a:ea typeface="黑体" panose="02010609060101010101" pitchFamily="1" charset="-122"/>
              </a:rPr>
              <a:t>人</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4</a:t>
            </a:r>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=4×2=8(</a:t>
            </a:r>
            <a:r>
              <a:rPr lang="zh-CN" altLang="en-US" sz="2800" dirty="0">
                <a:solidFill>
                  <a:srgbClr val="FF0000"/>
                </a:solidFill>
                <a:latin typeface="Times New Roman" panose="02020603050405020304" pitchFamily="2" charset="0"/>
                <a:ea typeface="黑体" panose="02010609060101010101" pitchFamily="1" charset="-122"/>
              </a:rPr>
              <a:t>人</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17412" name="文本框 3"/>
          <p:cNvSpPr txBox="1"/>
          <p:nvPr/>
        </p:nvSpPr>
        <p:spPr>
          <a:xfrm>
            <a:off x="2406650" y="3668713"/>
            <a:ext cx="7654925" cy="1770380"/>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黑体" panose="02010609060101010101" pitchFamily="1" charset="-122"/>
                <a:ea typeface="黑体" panose="02010609060101010101" pitchFamily="1" charset="-122"/>
              </a:rPr>
              <a:t>答：这</a:t>
            </a:r>
            <a:r>
              <a:rPr lang="en-US" altLang="zh-CN" sz="2800" dirty="0">
                <a:solidFill>
                  <a:srgbClr val="FF0000"/>
                </a:solidFill>
                <a:latin typeface="黑体" panose="02010609060101010101" pitchFamily="1" charset="-122"/>
                <a:ea typeface="黑体" panose="02010609060101010101" pitchFamily="1" charset="-122"/>
              </a:rPr>
              <a:t>18</a:t>
            </a:r>
            <a:r>
              <a:rPr lang="zh-CN" altLang="en-US" sz="2800" dirty="0">
                <a:solidFill>
                  <a:srgbClr val="FF0000"/>
                </a:solidFill>
                <a:latin typeface="黑体" panose="02010609060101010101" pitchFamily="1" charset="-122"/>
                <a:ea typeface="黑体" panose="02010609060101010101" pitchFamily="1" charset="-122"/>
              </a:rPr>
              <a:t>位农民应承包</a:t>
            </a:r>
            <a:r>
              <a:rPr lang="en-US" altLang="zh-CN" sz="2800" dirty="0">
                <a:solidFill>
                  <a:srgbClr val="FF0000"/>
                </a:solidFill>
                <a:latin typeface="黑体" panose="02010609060101010101" pitchFamily="1" charset="-122"/>
                <a:ea typeface="黑体" panose="02010609060101010101" pitchFamily="1" charset="-122"/>
              </a:rPr>
              <a:t>4</a:t>
            </a:r>
            <a:r>
              <a:rPr lang="zh-CN" altLang="en-US" sz="2800" dirty="0">
                <a:solidFill>
                  <a:srgbClr val="FF0000"/>
                </a:solidFill>
                <a:latin typeface="黑体" panose="02010609060101010101" pitchFamily="1" charset="-122"/>
                <a:ea typeface="黑体" panose="02010609060101010101" pitchFamily="1" charset="-122"/>
              </a:rPr>
              <a:t>公顷田地，种植蔬菜和荞麦各</a:t>
            </a:r>
            <a:r>
              <a:rPr lang="en-US" altLang="zh-CN" sz="2800" dirty="0">
                <a:solidFill>
                  <a:srgbClr val="FF0000"/>
                </a:solidFill>
                <a:latin typeface="黑体" panose="02010609060101010101" pitchFamily="1" charset="-122"/>
                <a:ea typeface="黑体" panose="02010609060101010101" pitchFamily="1" charset="-122"/>
              </a:rPr>
              <a:t>2</a:t>
            </a:r>
            <a:r>
              <a:rPr lang="zh-CN" altLang="en-US" sz="2800" dirty="0">
                <a:solidFill>
                  <a:srgbClr val="FF0000"/>
                </a:solidFill>
                <a:latin typeface="黑体" panose="02010609060101010101" pitchFamily="1" charset="-122"/>
                <a:ea typeface="黑体" panose="02010609060101010101" pitchFamily="1" charset="-122"/>
              </a:rPr>
              <a:t>公顷，并安排</a:t>
            </a:r>
            <a:r>
              <a:rPr lang="en-US" altLang="zh-CN" sz="2800" dirty="0">
                <a:solidFill>
                  <a:srgbClr val="FF0000"/>
                </a:solidFill>
                <a:latin typeface="黑体" panose="02010609060101010101" pitchFamily="1" charset="-122"/>
                <a:ea typeface="黑体" panose="02010609060101010101" pitchFamily="1" charset="-122"/>
              </a:rPr>
              <a:t>10</a:t>
            </a:r>
            <a:r>
              <a:rPr lang="zh-CN" altLang="en-US" sz="2800" dirty="0">
                <a:solidFill>
                  <a:srgbClr val="FF0000"/>
                </a:solidFill>
                <a:latin typeface="黑体" panose="02010609060101010101" pitchFamily="1" charset="-122"/>
                <a:ea typeface="黑体" panose="02010609060101010101" pitchFamily="1" charset="-122"/>
              </a:rPr>
              <a:t>人种植蔬菜，</a:t>
            </a:r>
            <a:r>
              <a:rPr lang="en-US" altLang="zh-CN" sz="2800" dirty="0">
                <a:solidFill>
                  <a:srgbClr val="FF0000"/>
                </a:solidFill>
                <a:latin typeface="黑体" panose="02010609060101010101" pitchFamily="1" charset="-122"/>
                <a:ea typeface="黑体" panose="02010609060101010101" pitchFamily="1" charset="-122"/>
              </a:rPr>
              <a:t>8</a:t>
            </a:r>
            <a:r>
              <a:rPr lang="zh-CN" altLang="en-US" sz="2800" dirty="0">
                <a:solidFill>
                  <a:srgbClr val="FF0000"/>
                </a:solidFill>
                <a:latin typeface="黑体" panose="02010609060101010101" pitchFamily="1" charset="-122"/>
                <a:ea typeface="黑体" panose="02010609060101010101" pitchFamily="1" charset="-122"/>
              </a:rPr>
              <a:t>人种植荞麦，这样能使所有人都有工作且资金正好够用</a:t>
            </a:r>
            <a:r>
              <a:rPr lang="en-US" altLang="zh-CN" sz="2800" dirty="0">
                <a:solidFill>
                  <a:srgbClr val="FF0000"/>
                </a:solidFill>
                <a:latin typeface="黑体" panose="02010609060101010101" pitchFamily="1" charset="-122"/>
                <a:ea typeface="黑体" panose="02010609060101010101" pitchFamily="1" charset="-122"/>
              </a:rPr>
              <a:t>.</a:t>
            </a:r>
            <a:endParaRPr lang="en-US" altLang="zh-CN" sz="2800" baseline="30000" dirty="0">
              <a:solidFill>
                <a:srgbClr val="FF0000"/>
              </a:solidFill>
              <a:latin typeface="黑体" panose="02010609060101010101" pitchFamily="1" charset="-122"/>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ppt_x</p:attrName>
                                        </p:attrNameLst>
                                      </p:cBhvr>
                                      <p:tavLst>
                                        <p:tav tm="0">
                                          <p:val>
                                            <p:strVal val="#ppt_x"/>
                                          </p:val>
                                        </p:tav>
                                        <p:tav tm="100000">
                                          <p:val>
                                            <p:strVal val="#ppt_x"/>
                                          </p:val>
                                        </p:tav>
                                      </p:tavLst>
                                    </p:anim>
                                    <p:anim calcmode="lin" valueType="num">
                                      <p:cBhvr>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 calcmode="lin" valueType="num">
                                      <p:cBhvr>
                                        <p:cTn id="13" dur="500" fill="hold"/>
                                        <p:tgtEl>
                                          <p:spTgt spid="17411"/>
                                        </p:tgtEl>
                                        <p:attrNameLst>
                                          <p:attrName>ppt_x</p:attrName>
                                        </p:attrNameLst>
                                      </p:cBhvr>
                                      <p:tavLst>
                                        <p:tav tm="0">
                                          <p:val>
                                            <p:strVal val="#ppt_x"/>
                                          </p:val>
                                        </p:tav>
                                        <p:tav tm="100000">
                                          <p:val>
                                            <p:strVal val="#ppt_x"/>
                                          </p:val>
                                        </p:tav>
                                      </p:tavLst>
                                    </p:anim>
                                    <p:anim calcmode="lin" valueType="num">
                                      <p:cBhvr>
                                        <p:cTn id="14"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2"/>
                                        </p:tgtEl>
                                        <p:attrNameLst>
                                          <p:attrName>style.visibility</p:attrName>
                                        </p:attrNameLst>
                                      </p:cBhvr>
                                      <p:to>
                                        <p:strVal val="visible"/>
                                      </p:to>
                                    </p:set>
                                    <p:anim calcmode="lin" valueType="num">
                                      <p:cBhvr>
                                        <p:cTn id="19" dur="500" fill="hold"/>
                                        <p:tgtEl>
                                          <p:spTgt spid="17412"/>
                                        </p:tgtEl>
                                        <p:attrNameLst>
                                          <p:attrName>ppt_x</p:attrName>
                                        </p:attrNameLst>
                                      </p:cBhvr>
                                      <p:tavLst>
                                        <p:tav tm="0">
                                          <p:val>
                                            <p:strVal val="#ppt_x"/>
                                          </p:val>
                                        </p:tav>
                                        <p:tav tm="100000">
                                          <p:val>
                                            <p:strVal val="#ppt_x"/>
                                          </p:val>
                                        </p:tav>
                                      </p:tavLst>
                                    </p:anim>
                                    <p:anim calcmode="lin" valueType="num">
                                      <p:cBhvr>
                                        <p:cTn id="20"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1741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矩形 3"/>
          <p:cNvSpPr/>
          <p:nvPr/>
        </p:nvSpPr>
        <p:spPr>
          <a:xfrm>
            <a:off x="1849438" y="1363663"/>
            <a:ext cx="8304212" cy="2030095"/>
          </a:xfrm>
          <a:prstGeom prst="rect">
            <a:avLst/>
          </a:prstGeom>
          <a:noFill/>
          <a:ln w="9525">
            <a:noFill/>
          </a:ln>
        </p:spPr>
        <p:txBody>
          <a:bodyPr wrap="square" anchor="t" anchorCtr="0">
            <a:spAutoFit/>
          </a:bodyPr>
          <a:p>
            <a:pPr>
              <a:lnSpc>
                <a:spcPct val="150000"/>
              </a:lnSpc>
            </a:pPr>
            <a:r>
              <a:rPr lang="zh-CN" altLang="en-US" sz="2800" dirty="0">
                <a:latin typeface="黑体" panose="02010609060101010101" pitchFamily="1" charset="-122"/>
                <a:ea typeface="黑体" panose="02010609060101010101" pitchFamily="1" charset="-122"/>
              </a:rPr>
              <a:t>    生活中，有很多需要进行配套的问题，如课桌和凳子、螺钉和螺母、电扇叶片和电机等，大家能举出生活中配套问题的例子吗？</a:t>
            </a:r>
            <a:endParaRPr lang="zh-CN" altLang="en-US" sz="2800" dirty="0">
              <a:latin typeface="黑体" panose="02010609060101010101" pitchFamily="1" charset="-122"/>
              <a:ea typeface="黑体" panose="02010609060101010101" pitchFamily="1" charset="-122"/>
            </a:endParaRPr>
          </a:p>
        </p:txBody>
      </p:sp>
      <p:pic>
        <p:nvPicPr>
          <p:cNvPr id="18435" name="图片 4"/>
          <p:cNvPicPr>
            <a:picLocks noChangeAspect="1"/>
          </p:cNvPicPr>
          <p:nvPr/>
        </p:nvPicPr>
        <p:blipFill>
          <a:blip r:embed="rId1"/>
          <a:stretch>
            <a:fillRect/>
          </a:stretch>
        </p:blipFill>
        <p:spPr>
          <a:xfrm>
            <a:off x="2211388" y="3687763"/>
            <a:ext cx="2274887" cy="2349500"/>
          </a:xfrm>
          <a:prstGeom prst="rect">
            <a:avLst/>
          </a:prstGeom>
          <a:noFill/>
          <a:ln w="9525">
            <a:noFill/>
          </a:ln>
        </p:spPr>
      </p:pic>
      <p:pic>
        <p:nvPicPr>
          <p:cNvPr id="18436" name="图片 5"/>
          <p:cNvPicPr>
            <a:picLocks noChangeAspect="1"/>
          </p:cNvPicPr>
          <p:nvPr/>
        </p:nvPicPr>
        <p:blipFill>
          <a:blip r:embed="rId2"/>
          <a:stretch>
            <a:fillRect/>
          </a:stretch>
        </p:blipFill>
        <p:spPr>
          <a:xfrm>
            <a:off x="4587875" y="3814763"/>
            <a:ext cx="2787650" cy="2095500"/>
          </a:xfrm>
          <a:prstGeom prst="rect">
            <a:avLst/>
          </a:prstGeom>
          <a:noFill/>
          <a:ln w="9525">
            <a:noFill/>
          </a:ln>
        </p:spPr>
      </p:pic>
      <p:pic>
        <p:nvPicPr>
          <p:cNvPr id="18437" name="图片 6"/>
          <p:cNvPicPr>
            <a:picLocks noChangeAspect="1"/>
          </p:cNvPicPr>
          <p:nvPr/>
        </p:nvPicPr>
        <p:blipFill>
          <a:blip r:embed="rId3"/>
          <a:stretch>
            <a:fillRect/>
          </a:stretch>
        </p:blipFill>
        <p:spPr>
          <a:xfrm>
            <a:off x="7461250" y="3476625"/>
            <a:ext cx="3019425" cy="2171700"/>
          </a:xfrm>
          <a:prstGeom prst="rect">
            <a:avLst/>
          </a:prstGeom>
          <a:noFill/>
          <a:ln w="9525">
            <a:noFill/>
          </a:ln>
        </p:spPr>
      </p:pic>
      <p:grpSp>
        <p:nvGrpSpPr>
          <p:cNvPr id="29701" name="组合 6147"/>
          <p:cNvGrpSpPr/>
          <p:nvPr/>
        </p:nvGrpSpPr>
        <p:grpSpPr>
          <a:xfrm>
            <a:off x="1849438" y="246063"/>
            <a:ext cx="4295775" cy="809615"/>
            <a:chOff x="0" y="0"/>
            <a:chExt cx="6763" cy="1274"/>
          </a:xfrm>
        </p:grpSpPr>
        <p:sp>
          <p:nvSpPr>
            <p:cNvPr id="29702" name="矩形 7"/>
            <p:cNvSpPr/>
            <p:nvPr/>
          </p:nvSpPr>
          <p:spPr>
            <a:xfrm>
              <a:off x="882" y="0"/>
              <a:ext cx="2634" cy="1200"/>
            </a:xfrm>
            <a:custGeom>
              <a:avLst/>
              <a:gdLst/>
              <a:ahLst/>
              <a:cxnLst>
                <a:cxn ang="0">
                  <a:pos x="0" y="0"/>
                </a:cxn>
                <a:cxn ang="0">
                  <a:pos x="0" y="0"/>
                </a:cxn>
                <a:cxn ang="0">
                  <a:pos x="0" y="0"/>
                </a:cxn>
                <a:cxn ang="0">
                  <a:pos x="0" y="0"/>
                </a:cxn>
                <a:cxn ang="0">
                  <a:pos x="0"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round/>
              <a:headEnd type="none" w="med" len="med"/>
              <a:tailEnd type="none" w="med" len="med"/>
            </a:ln>
          </p:spPr>
          <p:txBody>
            <a:bodyPr/>
            <a:p>
              <a:endParaRPr lang="zh-CN" altLang="en-US">
                <a:solidFill>
                  <a:schemeClr val="accent1"/>
                </a:solidFill>
              </a:endParaRPr>
            </a:p>
          </p:txBody>
        </p:sp>
        <p:sp>
          <p:nvSpPr>
            <p:cNvPr id="29703" name="任意多边形 16"/>
            <p:cNvSpPr/>
            <p:nvPr/>
          </p:nvSpPr>
          <p:spPr>
            <a:xfrm>
              <a:off x="0" y="454"/>
              <a:ext cx="826" cy="760"/>
            </a:xfrm>
            <a:custGeom>
              <a:avLst/>
              <a:gdLst/>
              <a:ahLst/>
              <a:cxnLst>
                <a:cxn ang="0">
                  <a:pos x="0" y="0"/>
                </a:cxn>
                <a:cxn ang="0">
                  <a:pos x="0" y="0"/>
                </a:cxn>
                <a:cxn ang="0">
                  <a:pos x="0" y="0"/>
                </a:cxn>
                <a:cxn ang="0">
                  <a:pos x="0" y="0"/>
                </a:cxn>
                <a:cxn ang="0">
                  <a:pos x="0" y="0"/>
                </a:cxn>
                <a:cxn ang="0">
                  <a:pos x="0" y="0"/>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a:solidFill>
                  <a:schemeClr val="accent1"/>
                </a:solidFill>
              </a:endParaRPr>
            </a:p>
          </p:txBody>
        </p:sp>
        <p:sp>
          <p:nvSpPr>
            <p:cNvPr id="29704" name="矩形 17"/>
            <p:cNvSpPr/>
            <p:nvPr/>
          </p:nvSpPr>
          <p:spPr>
            <a:xfrm>
              <a:off x="570" y="374"/>
              <a:ext cx="258" cy="265"/>
            </a:xfrm>
            <a:prstGeom prst="rect">
              <a:avLst/>
            </a:prstGeom>
            <a:solidFill>
              <a:srgbClr val="008080">
                <a:alpha val="50999"/>
              </a:srgbClr>
            </a:solidFill>
            <a:ln w="9525">
              <a:noFill/>
            </a:ln>
          </p:spPr>
          <p:txBody>
            <a:bodyPr lIns="0" tIns="215900" rIns="179705" bIns="0" anchor="ctr" anchorCtr="0"/>
            <a:p>
              <a:pPr algn="ctr"/>
              <a:endParaRPr lang="zh-CN" altLang="en-US" sz="400" dirty="0">
                <a:solidFill>
                  <a:schemeClr val="accent1"/>
                </a:solidFill>
                <a:latin typeface="Arial" panose="020B0604020202020204" pitchFamily="34" charset="0"/>
                <a:ea typeface="微软雅黑" panose="020B0503020204020204" charset="-122"/>
              </a:endParaRPr>
            </a:p>
          </p:txBody>
        </p:sp>
        <p:sp>
          <p:nvSpPr>
            <p:cNvPr id="29705" name="文本框 6151"/>
            <p:cNvSpPr txBox="1"/>
            <p:nvPr/>
          </p:nvSpPr>
          <p:spPr>
            <a:xfrm>
              <a:off x="877" y="431"/>
              <a:ext cx="5886" cy="821"/>
            </a:xfrm>
            <a:prstGeom prst="rect">
              <a:avLst/>
            </a:prstGeom>
            <a:noFill/>
            <a:ln w="9525">
              <a:noFill/>
            </a:ln>
          </p:spPr>
          <p:txBody>
            <a:bodyPr wrap="none" anchor="t" anchorCtr="0">
              <a:spAutoFit/>
            </a:bodyPr>
            <a:p>
              <a:r>
                <a:rPr lang="zh-CN" altLang="en-US" sz="2800" b="1" dirty="0">
                  <a:solidFill>
                    <a:schemeClr val="accent1"/>
                  </a:solidFill>
                  <a:latin typeface="微软雅黑" panose="020B0503020204020204" charset="-122"/>
                  <a:ea typeface="微软雅黑" panose="020B0503020204020204" charset="-122"/>
                  <a:sym typeface="宋体" panose="02010600030101010101" pitchFamily="2" charset="-122"/>
                </a:rPr>
                <a:t>列方程组解决配套问题</a:t>
              </a:r>
              <a:endParaRPr lang="zh-CN" altLang="en-US" sz="2800" b="1" dirty="0">
                <a:solidFill>
                  <a:schemeClr val="accent1"/>
                </a:solidFill>
                <a:latin typeface="微软雅黑" panose="020B0503020204020204" charset="-122"/>
                <a:ea typeface="微软雅黑" panose="020B0503020204020204" charset="-122"/>
                <a:sym typeface="宋体" panose="02010600030101010101" pitchFamily="2" charset="-122"/>
              </a:endParaRPr>
            </a:p>
          </p:txBody>
        </p:sp>
        <p:sp>
          <p:nvSpPr>
            <p:cNvPr id="29706" name="文本框 6152"/>
            <p:cNvSpPr txBox="1"/>
            <p:nvPr/>
          </p:nvSpPr>
          <p:spPr>
            <a:xfrm>
              <a:off x="0" y="453"/>
              <a:ext cx="872" cy="821"/>
            </a:xfrm>
            <a:prstGeom prst="rect">
              <a:avLst/>
            </a:prstGeom>
            <a:noFill/>
            <a:ln w="9525">
              <a:noFill/>
            </a:ln>
          </p:spPr>
          <p:txBody>
            <a:bodyPr anchor="t" anchorCtr="0">
              <a:spAutoFit/>
            </a:bodyPr>
            <a:p>
              <a:r>
                <a:rPr lang="zh-CN" altLang="en-US" sz="2800" dirty="0">
                  <a:solidFill>
                    <a:schemeClr val="accent1"/>
                  </a:solidFill>
                  <a:latin typeface="Arial" panose="020B0604020202020204" pitchFamily="34" charset="0"/>
                  <a:ea typeface="微软雅黑" panose="020B0503020204020204" charset="-122"/>
                </a:rPr>
                <a:t>二</a:t>
              </a:r>
              <a:endParaRPr lang="zh-CN" altLang="en-US" sz="2800" dirty="0">
                <a:solidFill>
                  <a:schemeClr val="accent1"/>
                </a:solidFill>
                <a:latin typeface="Arial" panose="020B0604020202020204" pitchFamily="34" charset="0"/>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4">
                                            <p:txEl>
                                              <p:charRg st="0" end="61"/>
                                            </p:txEl>
                                          </p:spTgt>
                                        </p:tgtEl>
                                        <p:attrNameLst>
                                          <p:attrName>style.visibility</p:attrName>
                                        </p:attrNameLst>
                                      </p:cBhvr>
                                      <p:to>
                                        <p:strVal val="visible"/>
                                      </p:to>
                                    </p:set>
                                    <p:animEffect transition="in" filter="diamond(in)">
                                      <p:cBhvr>
                                        <p:cTn id="7" dur="2000"/>
                                        <p:tgtEl>
                                          <p:spTgt spid="18434">
                                            <p:txEl>
                                              <p:charRg st="0" end="61"/>
                                            </p:txEl>
                                          </p:spTgt>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18435"/>
                                        </p:tgtEl>
                                        <p:attrNameLst>
                                          <p:attrName>style.visibility</p:attrName>
                                        </p:attrNameLst>
                                      </p:cBhvr>
                                      <p:to>
                                        <p:strVal val="visible"/>
                                      </p:to>
                                    </p:set>
                                    <p:animEffect transition="in" filter="dissolve">
                                      <p:cBhvr>
                                        <p:cTn id="11" dur="500"/>
                                        <p:tgtEl>
                                          <p:spTgt spid="18435"/>
                                        </p:tgtEl>
                                      </p:cBhvr>
                                    </p:animEffect>
                                  </p:childTnLst>
                                </p:cTn>
                              </p:par>
                            </p:childTnLst>
                          </p:cTn>
                        </p:par>
                        <p:par>
                          <p:cTn id="12" fill="hold">
                            <p:stCondLst>
                              <p:cond delay="2500"/>
                            </p:stCondLst>
                            <p:childTnLst>
                              <p:par>
                                <p:cTn id="13" presetID="9" presetClass="entr" presetSubtype="0" fill="hold" nodeType="afterEffect">
                                  <p:stCondLst>
                                    <p:cond delay="0"/>
                                  </p:stCondLst>
                                  <p:childTnLst>
                                    <p:set>
                                      <p:cBhvr>
                                        <p:cTn id="14" dur="1" fill="hold">
                                          <p:stCondLst>
                                            <p:cond delay="0"/>
                                          </p:stCondLst>
                                        </p:cTn>
                                        <p:tgtEl>
                                          <p:spTgt spid="18436"/>
                                        </p:tgtEl>
                                        <p:attrNameLst>
                                          <p:attrName>style.visibility</p:attrName>
                                        </p:attrNameLst>
                                      </p:cBhvr>
                                      <p:to>
                                        <p:strVal val="visible"/>
                                      </p:to>
                                    </p:set>
                                    <p:animEffect transition="in" filter="dissolve">
                                      <p:cBhvr>
                                        <p:cTn id="15" dur="500"/>
                                        <p:tgtEl>
                                          <p:spTgt spid="18436"/>
                                        </p:tgtEl>
                                      </p:cBhvr>
                                    </p:animEffect>
                                  </p:childTnLst>
                                </p:cTn>
                              </p:par>
                            </p:childTnLst>
                          </p:cTn>
                        </p:par>
                        <p:par>
                          <p:cTn id="16" fill="hold">
                            <p:stCondLst>
                              <p:cond delay="3000"/>
                            </p:stCondLst>
                            <p:childTnLst>
                              <p:par>
                                <p:cTn id="17" presetID="9" presetClass="entr" presetSubtype="0" fill="hold" nodeType="afterEffect">
                                  <p:stCondLst>
                                    <p:cond delay="0"/>
                                  </p:stCondLst>
                                  <p:childTnLst>
                                    <p:set>
                                      <p:cBhvr>
                                        <p:cTn id="18" dur="1" fill="hold">
                                          <p:stCondLst>
                                            <p:cond delay="0"/>
                                          </p:stCondLst>
                                        </p:cTn>
                                        <p:tgtEl>
                                          <p:spTgt spid="18437"/>
                                        </p:tgtEl>
                                        <p:attrNameLst>
                                          <p:attrName>style.visibility</p:attrName>
                                        </p:attrNameLst>
                                      </p:cBhvr>
                                      <p:to>
                                        <p:strVal val="visible"/>
                                      </p:to>
                                    </p:set>
                                    <p:animEffect transition="in" filter="dissolve">
                                      <p:cBhvr>
                                        <p:cTn id="19"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9217" name="组合 151"/>
          <p:cNvGrpSpPr/>
          <p:nvPr/>
        </p:nvGrpSpPr>
        <p:grpSpPr>
          <a:xfrm>
            <a:off x="4216400" y="1204913"/>
            <a:ext cx="3910013" cy="774700"/>
            <a:chOff x="7038412" y="5298115"/>
            <a:chExt cx="3099874" cy="517828"/>
          </a:xfrm>
        </p:grpSpPr>
        <p:grpSp>
          <p:nvGrpSpPr>
            <p:cNvPr id="153" name="组合 152"/>
            <p:cNvGrpSpPr/>
            <p:nvPr/>
          </p:nvGrpSpPr>
          <p:grpSpPr>
            <a:xfrm>
              <a:off x="7038412" y="5298115"/>
              <a:ext cx="3099874" cy="517828"/>
              <a:chOff x="5718131" y="5650928"/>
              <a:chExt cx="4596458" cy="767829"/>
            </a:xfrm>
          </p:grpSpPr>
          <p:sp>
            <p:nvSpPr>
              <p:cNvPr id="156" name="圆角矩形 15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sp>
            <p:nvSpPr>
              <p:cNvPr id="158" name="圆角矩形 157"/>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grpSp>
        <p:sp>
          <p:nvSpPr>
            <p:cNvPr id="155" name="TextBox 19"/>
            <p:cNvSpPr txBox="1"/>
            <p:nvPr/>
          </p:nvSpPr>
          <p:spPr>
            <a:xfrm>
              <a:off x="7752953" y="5433395"/>
              <a:ext cx="245674" cy="168931"/>
            </a:xfrm>
            <a:prstGeom prst="rect">
              <a:avLst/>
            </a:prstGeom>
            <a:noFill/>
          </p:spPr>
          <p:txBody>
            <a:bodyPr wrap="none" rtlCol="0">
              <a:spAutoFit/>
            </a:bodyPr>
            <a:lstStyle/>
            <a:p>
              <a:pPr fontAlgn="auto"/>
              <a:endParaRPr lang="zh-CN" altLang="en-US" sz="1050" noProof="1" dirty="0">
                <a:solidFill>
                  <a:schemeClr val="bg1"/>
                </a:solidFill>
                <a:latin typeface="微软雅黑" panose="020B0503020204020204" charset="-122"/>
                <a:ea typeface="微软雅黑" panose="020B0503020204020204" charset="-122"/>
              </a:endParaRPr>
            </a:p>
          </p:txBody>
        </p:sp>
      </p:grpSp>
      <p:sp>
        <p:nvSpPr>
          <p:cNvPr id="9220" name="标题 1"/>
          <p:cNvSpPr txBox="1"/>
          <p:nvPr/>
        </p:nvSpPr>
        <p:spPr>
          <a:xfrm>
            <a:off x="4670425" y="1214438"/>
            <a:ext cx="3003550" cy="512762"/>
          </a:xfrm>
          <a:prstGeom prst="rect">
            <a:avLst/>
          </a:prstGeom>
          <a:noFill/>
          <a:ln w="9525">
            <a:noFill/>
          </a:ln>
        </p:spPr>
        <p:txBody>
          <a:bodyPr lIns="68561" tIns="34281" rIns="68561" bIns="34281" anchor="t" anchorCtr="0"/>
          <a:p>
            <a:pPr algn="ctr">
              <a:lnSpc>
                <a:spcPct val="150000"/>
              </a:lnSpc>
            </a:pPr>
            <a:r>
              <a:rPr lang="zh-CN" altLang="en-US" sz="2700" dirty="0">
                <a:solidFill>
                  <a:schemeClr val="bg1"/>
                </a:solidFill>
                <a:latin typeface="造字工房悦黑（非商用）常规体" pitchFamily="2" charset="-122"/>
                <a:ea typeface="造字工房悦黑（非商用）常规体" pitchFamily="2" charset="-122"/>
              </a:rPr>
              <a:t>目录页</a:t>
            </a:r>
            <a:endParaRPr lang="zh-CN" altLang="en-US" sz="2700" dirty="0">
              <a:solidFill>
                <a:schemeClr val="bg1"/>
              </a:solidFill>
              <a:latin typeface="造字工房悦黑（非商用）常规体" pitchFamily="2" charset="-122"/>
              <a:ea typeface="造字工房悦黑（非商用）常规体" pitchFamily="2" charset="-122"/>
            </a:endParaRPr>
          </a:p>
        </p:txBody>
      </p:sp>
      <p:sp>
        <p:nvSpPr>
          <p:cNvPr id="46" name="矩形 45"/>
          <p:cNvSpPr/>
          <p:nvPr/>
        </p:nvSpPr>
        <p:spPr>
          <a:xfrm>
            <a:off x="4244975" y="4079875"/>
            <a:ext cx="1402080" cy="460375"/>
          </a:xfrm>
          <a:prstGeom prst="rect">
            <a:avLst/>
          </a:prstGeom>
          <a:noFill/>
          <a:ln w="9525">
            <a:noFill/>
          </a:ln>
        </p:spPr>
        <p:txBody>
          <a:bodyPr wrap="none" anchor="t" anchorCtr="0">
            <a:spAutoFit/>
          </a:bodyPr>
          <a:p>
            <a:r>
              <a:rPr lang="zh-CN" altLang="en-US" sz="2400" dirty="0">
                <a:solidFill>
                  <a:srgbClr val="7F7F7F"/>
                </a:solidFill>
                <a:latin typeface="造字工房悦黑（非商用）常规体" pitchFamily="2" charset="-122"/>
                <a:ea typeface="造字工房悦黑（非商用）常规体" pitchFamily="2" charset="-122"/>
              </a:rPr>
              <a:t>讲授新课</a:t>
            </a:r>
            <a:endParaRPr lang="zh-CN" altLang="en-US" sz="2400" dirty="0">
              <a:solidFill>
                <a:srgbClr val="7F7F7F"/>
              </a:solidFill>
              <a:latin typeface="造字工房悦黑（非商用）常规体" pitchFamily="2" charset="-122"/>
              <a:ea typeface="造字工房悦黑（非商用）常规体" pitchFamily="2" charset="-122"/>
            </a:endParaRPr>
          </a:p>
        </p:txBody>
      </p:sp>
      <p:sp>
        <p:nvSpPr>
          <p:cNvPr id="53" name="矩形 52"/>
          <p:cNvSpPr/>
          <p:nvPr/>
        </p:nvSpPr>
        <p:spPr>
          <a:xfrm>
            <a:off x="6581617" y="4079875"/>
            <a:ext cx="1402080" cy="460375"/>
          </a:xfrm>
          <a:prstGeom prst="rect">
            <a:avLst/>
          </a:prstGeom>
          <a:noFill/>
          <a:ln w="9525">
            <a:noFill/>
          </a:ln>
        </p:spPr>
        <p:txBody>
          <a:bodyPr wrap="none" anchor="t" anchorCtr="0">
            <a:spAutoFit/>
          </a:bodyPr>
          <a:p>
            <a:pPr algn="ctr"/>
            <a:r>
              <a:rPr lang="zh-CN" altLang="en-US" sz="2400" dirty="0">
                <a:solidFill>
                  <a:srgbClr val="7F7F7F"/>
                </a:solidFill>
                <a:latin typeface="造字工房悦黑（非商用）常规体" pitchFamily="2" charset="-122"/>
                <a:ea typeface="造字工房悦黑（非商用）常规体" pitchFamily="2" charset="-122"/>
              </a:rPr>
              <a:t>当堂练习</a:t>
            </a:r>
            <a:endParaRPr lang="zh-CN" altLang="en-US" sz="2400" dirty="0">
              <a:solidFill>
                <a:srgbClr val="7F7F7F"/>
              </a:solidFill>
              <a:latin typeface="造字工房悦黑（非商用）常规体" pitchFamily="2" charset="-122"/>
              <a:ea typeface="造字工房悦黑（非商用）常规体" pitchFamily="2" charset="-122"/>
            </a:endParaRPr>
          </a:p>
        </p:txBody>
      </p:sp>
      <p:sp>
        <p:nvSpPr>
          <p:cNvPr id="60" name="矩形 59"/>
          <p:cNvSpPr/>
          <p:nvPr/>
        </p:nvSpPr>
        <p:spPr>
          <a:xfrm>
            <a:off x="8729663" y="4079875"/>
            <a:ext cx="1402080" cy="460375"/>
          </a:xfrm>
          <a:prstGeom prst="rect">
            <a:avLst/>
          </a:prstGeom>
          <a:noFill/>
          <a:ln w="9525">
            <a:noFill/>
          </a:ln>
        </p:spPr>
        <p:txBody>
          <a:bodyPr wrap="none" anchor="t" anchorCtr="0">
            <a:spAutoFit/>
          </a:bodyPr>
          <a:p>
            <a:r>
              <a:rPr lang="zh-CN" altLang="en-US" sz="2400" dirty="0">
                <a:solidFill>
                  <a:srgbClr val="7F7F7F"/>
                </a:solidFill>
                <a:latin typeface="造字工房悦黑（非商用）常规体" pitchFamily="2" charset="-122"/>
                <a:ea typeface="造字工房悦黑（非商用）常规体" pitchFamily="2" charset="-122"/>
              </a:rPr>
              <a:t>课堂小结</a:t>
            </a:r>
            <a:endParaRPr lang="zh-CN" altLang="en-US" sz="2400" dirty="0">
              <a:solidFill>
                <a:srgbClr val="7F7F7F"/>
              </a:solidFill>
              <a:latin typeface="造字工房悦黑（非商用）常规体" pitchFamily="2" charset="-122"/>
              <a:ea typeface="造字工房悦黑（非商用）常规体" pitchFamily="2" charset="-122"/>
            </a:endParaRPr>
          </a:p>
        </p:txBody>
      </p:sp>
      <p:grpSp>
        <p:nvGrpSpPr>
          <p:cNvPr id="14" name="组合 13"/>
          <p:cNvGrpSpPr/>
          <p:nvPr/>
        </p:nvGrpSpPr>
        <p:grpSpPr>
          <a:xfrm>
            <a:off x="8780463" y="2692400"/>
            <a:ext cx="1166812" cy="1166813"/>
            <a:chOff x="9674578" y="2446144"/>
            <a:chExt cx="1556194" cy="1556194"/>
          </a:xfrm>
        </p:grpSpPr>
        <p:grpSp>
          <p:nvGrpSpPr>
            <p:cNvPr id="58" name="组合 57"/>
            <p:cNvGrpSpPr/>
            <p:nvPr/>
          </p:nvGrpSpPr>
          <p:grpSpPr>
            <a:xfrm>
              <a:off x="9674578" y="2446144"/>
              <a:ext cx="1556194" cy="1556194"/>
              <a:chOff x="3154508" y="1821271"/>
              <a:chExt cx="2785107" cy="2785102"/>
            </a:xfrm>
          </p:grpSpPr>
          <p:sp>
            <p:nvSpPr>
              <p:cNvPr id="62"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63"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sp>
          <p:nvSpPr>
            <p:cNvPr id="42"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grpSp>
        <p:nvGrpSpPr>
          <p:cNvPr id="4" name="组合 3"/>
          <p:cNvGrpSpPr/>
          <p:nvPr/>
        </p:nvGrpSpPr>
        <p:grpSpPr>
          <a:xfrm>
            <a:off x="4406966" y="2691858"/>
            <a:ext cx="1167146" cy="1167146"/>
            <a:chOff x="3843955" y="2446144"/>
            <a:chExt cx="1556194" cy="1556194"/>
          </a:xfrm>
        </p:grpSpPr>
        <p:grpSp>
          <p:nvGrpSpPr>
            <p:cNvPr id="44" name="组合 43"/>
            <p:cNvGrpSpPr/>
            <p:nvPr/>
          </p:nvGrpSpPr>
          <p:grpSpPr>
            <a:xfrm>
              <a:off x="3843955" y="2446144"/>
              <a:ext cx="1556194" cy="1556194"/>
              <a:chOff x="3154508" y="1821271"/>
              <a:chExt cx="2785107" cy="2785102"/>
            </a:xfrm>
          </p:grpSpPr>
          <p:sp>
            <p:nvSpPr>
              <p:cNvPr id="4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4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grpSp>
          <p:nvGrpSpPr>
            <p:cNvPr id="43" name="组合 42"/>
            <p:cNvGrpSpPr>
              <a:grpSpLocks noChangeAspect="1"/>
            </p:cNvGrpSpPr>
            <p:nvPr/>
          </p:nvGrpSpPr>
          <p:grpSpPr>
            <a:xfrm>
              <a:off x="4305202" y="2997957"/>
              <a:ext cx="675251" cy="459226"/>
              <a:chOff x="3897313" y="2016126"/>
              <a:chExt cx="749300" cy="509588"/>
            </a:xfrm>
            <a:solidFill>
              <a:schemeClr val="bg1"/>
            </a:solidFill>
          </p:grpSpPr>
          <p:sp>
            <p:nvSpPr>
              <p:cNvPr id="50"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57"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64"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65"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66"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67"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68"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69"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70"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71"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72"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13" name="组合 12"/>
          <p:cNvGrpSpPr/>
          <p:nvPr/>
        </p:nvGrpSpPr>
        <p:grpSpPr>
          <a:xfrm>
            <a:off x="6653213" y="2692400"/>
            <a:ext cx="1166812" cy="1166813"/>
            <a:chOff x="6839012" y="2446144"/>
            <a:chExt cx="1556194" cy="1556194"/>
          </a:xfrm>
        </p:grpSpPr>
        <p:grpSp>
          <p:nvGrpSpPr>
            <p:cNvPr id="51" name="组合 50"/>
            <p:cNvGrpSpPr/>
            <p:nvPr/>
          </p:nvGrpSpPr>
          <p:grpSpPr>
            <a:xfrm>
              <a:off x="6839012" y="2446144"/>
              <a:ext cx="1556194" cy="1556194"/>
              <a:chOff x="3154508" y="1821271"/>
              <a:chExt cx="2785107" cy="2785102"/>
            </a:xfrm>
          </p:grpSpPr>
          <p:sp>
            <p:nvSpPr>
              <p:cNvPr id="55"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56"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sp>
          <p:nvSpPr>
            <p:cNvPr id="73"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sp>
        <p:nvSpPr>
          <p:cNvPr id="2" name="矩形 1"/>
          <p:cNvSpPr/>
          <p:nvPr/>
        </p:nvSpPr>
        <p:spPr>
          <a:xfrm>
            <a:off x="2163763" y="4079875"/>
            <a:ext cx="1402080" cy="460375"/>
          </a:xfrm>
          <a:prstGeom prst="rect">
            <a:avLst/>
          </a:prstGeom>
          <a:noFill/>
          <a:ln w="9525">
            <a:noFill/>
          </a:ln>
        </p:spPr>
        <p:txBody>
          <a:bodyPr wrap="none" anchor="t" anchorCtr="0">
            <a:spAutoFit/>
          </a:bodyPr>
          <a:p>
            <a:r>
              <a:rPr lang="zh-CN" altLang="en-US" sz="2400" dirty="0">
                <a:solidFill>
                  <a:srgbClr val="7F7F7F"/>
                </a:solidFill>
                <a:latin typeface="造字工房悦黑（非商用）常规体" pitchFamily="2" charset="-122"/>
                <a:ea typeface="造字工房悦黑（非商用）常规体" pitchFamily="2" charset="-122"/>
              </a:rPr>
              <a:t>新课导入</a:t>
            </a:r>
            <a:endParaRPr lang="zh-CN" altLang="en-US" sz="2400" dirty="0">
              <a:solidFill>
                <a:srgbClr val="7F7F7F"/>
              </a:solidFill>
              <a:latin typeface="造字工房悦黑（非商用）常规体" pitchFamily="2" charset="-122"/>
              <a:ea typeface="造字工房悦黑（非商用）常规体" pitchFamily="2" charset="-122"/>
            </a:endParaRPr>
          </a:p>
        </p:txBody>
      </p:sp>
      <p:grpSp>
        <p:nvGrpSpPr>
          <p:cNvPr id="9" name="组合 8"/>
          <p:cNvGrpSpPr/>
          <p:nvPr/>
        </p:nvGrpSpPr>
        <p:grpSpPr>
          <a:xfrm>
            <a:off x="2278063" y="2690813"/>
            <a:ext cx="1166812" cy="1166812"/>
            <a:chOff x="997758" y="2442742"/>
            <a:chExt cx="1556194" cy="1556194"/>
          </a:xfrm>
        </p:grpSpPr>
        <p:grpSp>
          <p:nvGrpSpPr>
            <p:cNvPr id="10" name="组合 9"/>
            <p:cNvGrpSpPr/>
            <p:nvPr/>
          </p:nvGrpSpPr>
          <p:grpSpPr>
            <a:xfrm>
              <a:off x="997758" y="2442742"/>
              <a:ext cx="1556194" cy="1556194"/>
              <a:chOff x="3154508" y="1821271"/>
              <a:chExt cx="2785107" cy="2785102"/>
            </a:xfrm>
          </p:grpSpPr>
          <p:sp>
            <p:nvSpPr>
              <p:cNvPr id="11"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12"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dirty="0">
                  <a:solidFill>
                    <a:prstClr val="black"/>
                  </a:solidFill>
                </a:endParaRPr>
              </a:p>
            </p:txBody>
          </p:sp>
        </p:grpSp>
        <p:sp>
          <p:nvSpPr>
            <p:cNvPr id="15"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2"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000"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par>
                                <p:cTn id="16" presetID="22" presetClass="entr" presetSubtype="8" fill="hold" grpId="0" nodeType="withEffect">
                                  <p:stCondLst>
                                    <p:cond delay="0"/>
                                  </p:stCondLst>
                                  <p:childTnLst>
                                    <p:set>
                                      <p:cBhvr>
                                        <p:cTn id="17" dur="1000" fill="hold">
                                          <p:stCondLst>
                                            <p:cond delay="0"/>
                                          </p:stCondLst>
                                        </p:cTn>
                                        <p:tgtEl>
                                          <p:spTgt spid="46"/>
                                        </p:tgtEl>
                                        <p:attrNameLst>
                                          <p:attrName>style.visibility</p:attrName>
                                        </p:attrNameLst>
                                      </p:cBhvr>
                                      <p:to>
                                        <p:strVal val="visible"/>
                                      </p:to>
                                    </p:set>
                                    <p:animEffect transition="in" filter="wipe(left)">
                                      <p:cBhvr>
                                        <p:cTn id="18" dur="10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par>
                                <p:cTn id="24" presetID="22" presetClass="entr" presetSubtype="8" fill="hold" grpId="0" nodeType="withEffect">
                                  <p:stCondLst>
                                    <p:cond delay="0"/>
                                  </p:stCondLst>
                                  <p:childTnLst>
                                    <p:set>
                                      <p:cBhvr>
                                        <p:cTn id="25" dur="1000" fill="hold">
                                          <p:stCondLst>
                                            <p:cond delay="0"/>
                                          </p:stCondLst>
                                        </p:cTn>
                                        <p:tgtEl>
                                          <p:spTgt spid="53"/>
                                        </p:tgtEl>
                                        <p:attrNameLst>
                                          <p:attrName>style.visibility</p:attrName>
                                        </p:attrNameLst>
                                      </p:cBhvr>
                                      <p:to>
                                        <p:strVal val="visible"/>
                                      </p:to>
                                    </p:set>
                                    <p:animEffect transition="in" filter="wipe(left)">
                                      <p:cBhvr>
                                        <p:cTn id="26" dur="10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000" fill="hold">
                                          <p:stCondLst>
                                            <p:cond delay="0"/>
                                          </p:stCondLst>
                                        </p:cTn>
                                        <p:tgtEl>
                                          <p:spTgt spid="14"/>
                                        </p:tgtEl>
                                        <p:attrNameLst>
                                          <p:attrName>style.visibility</p:attrName>
                                        </p:attrNameLst>
                                      </p:cBhvr>
                                      <p:to>
                                        <p:strVal val="visible"/>
                                      </p:to>
                                    </p:set>
                                    <p:animEffect transition="in" filter="wipe(left)">
                                      <p:cBhvr>
                                        <p:cTn id="31" dur="1000"/>
                                        <p:tgtEl>
                                          <p:spTgt spid="14"/>
                                        </p:tgtEl>
                                      </p:cBhvr>
                                    </p:animEffect>
                                  </p:childTnLst>
                                </p:cTn>
                              </p:par>
                              <p:par>
                                <p:cTn id="32" presetID="22" presetClass="entr" presetSubtype="8" fill="hold" grpId="0" nodeType="withEffect">
                                  <p:stCondLst>
                                    <p:cond delay="0"/>
                                  </p:stCondLst>
                                  <p:childTnLst>
                                    <p:set>
                                      <p:cBhvr>
                                        <p:cTn id="33" dur="1000" fill="hold">
                                          <p:stCondLst>
                                            <p:cond delay="0"/>
                                          </p:stCondLst>
                                        </p:cTn>
                                        <p:tgtEl>
                                          <p:spTgt spid="60"/>
                                        </p:tgtEl>
                                        <p:attrNameLst>
                                          <p:attrName>style.visibility</p:attrName>
                                        </p:attrNameLst>
                                      </p:cBhvr>
                                      <p:to>
                                        <p:strVal val="visible"/>
                                      </p:to>
                                    </p:set>
                                    <p:animEffect transition="in" filter="wipe(left)">
                                      <p:cBhvr>
                                        <p:cTn id="34"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6" grpId="0"/>
      <p:bldP spid="53" grpId="0"/>
      <p:bldP spid="60" grpId="0"/>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1" name="圆角矩形 31"/>
          <p:cNvSpPr/>
          <p:nvPr/>
        </p:nvSpPr>
        <p:spPr>
          <a:xfrm>
            <a:off x="1954213" y="661988"/>
            <a:ext cx="1543050" cy="47942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rPr>
              <a:t>合作探究</a:t>
            </a:r>
            <a:endParaRPr lang="zh-CN" altLang="en-US" sz="2400" b="1" dirty="0">
              <a:latin typeface="微软雅黑" panose="020B0503020204020204" charset="-122"/>
              <a:ea typeface="微软雅黑" panose="020B0503020204020204" charset="-122"/>
            </a:endParaRPr>
          </a:p>
        </p:txBody>
      </p:sp>
      <p:sp>
        <p:nvSpPr>
          <p:cNvPr id="19459" name="Text Box 3"/>
          <p:cNvSpPr txBox="1"/>
          <p:nvPr/>
        </p:nvSpPr>
        <p:spPr>
          <a:xfrm>
            <a:off x="1954213" y="1217613"/>
            <a:ext cx="8242300" cy="2330450"/>
          </a:xfrm>
          <a:prstGeom prst="rect">
            <a:avLst/>
          </a:prstGeom>
          <a:noFill/>
          <a:ln w="9525">
            <a:noFill/>
          </a:ln>
        </p:spPr>
        <p:txBody>
          <a:bodyPr wrap="square" anchor="t" anchorCtr="0">
            <a:spAutoFit/>
          </a:bodyPr>
          <a:p>
            <a:pPr algn="just">
              <a:lnSpc>
                <a:spcPct val="130000"/>
              </a:lnSpc>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某车间有工人</a:t>
            </a:r>
            <a:r>
              <a:rPr lang="en-US" altLang="zh-CN" sz="2800" dirty="0">
                <a:latin typeface="Times New Roman" panose="02020603050405020304" pitchFamily="2" charset="0"/>
                <a:ea typeface="黑体" panose="02010609060101010101" pitchFamily="1" charset="-122"/>
              </a:rPr>
              <a:t>660</a:t>
            </a:r>
            <a:r>
              <a:rPr lang="zh-CN" altLang="en-US" sz="2800" dirty="0">
                <a:latin typeface="Times New Roman" panose="02020603050405020304" pitchFamily="2" charset="0"/>
                <a:ea typeface="黑体" panose="02010609060101010101" pitchFamily="1" charset="-122"/>
              </a:rPr>
              <a:t>名， 生产甲、乙两种零件</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已知每人每天平均生产甲种零件</a:t>
            </a:r>
            <a:r>
              <a:rPr lang="en-US" altLang="zh-CN" sz="2800" dirty="0">
                <a:latin typeface="Times New Roman" panose="02020603050405020304" pitchFamily="2" charset="0"/>
                <a:ea typeface="黑体" panose="02010609060101010101" pitchFamily="1" charset="-122"/>
              </a:rPr>
              <a:t>14</a:t>
            </a:r>
            <a:r>
              <a:rPr lang="zh-CN" altLang="en-US" sz="2800" dirty="0">
                <a:latin typeface="Times New Roman" panose="02020603050405020304" pitchFamily="2" charset="0"/>
                <a:ea typeface="黑体" panose="02010609060101010101" pitchFamily="1" charset="-122"/>
              </a:rPr>
              <a:t>个或乙种零件</a:t>
            </a:r>
            <a:r>
              <a:rPr lang="en-US" altLang="zh-CN" sz="2800" dirty="0">
                <a:latin typeface="Times New Roman" panose="02020603050405020304" pitchFamily="2" charset="0"/>
                <a:ea typeface="黑体" panose="02010609060101010101" pitchFamily="1" charset="-122"/>
              </a:rPr>
              <a:t>20</a:t>
            </a:r>
            <a:r>
              <a:rPr lang="zh-CN" altLang="en-US" sz="2800" dirty="0">
                <a:latin typeface="Times New Roman" panose="02020603050405020304" pitchFamily="2" charset="0"/>
                <a:ea typeface="黑体" panose="02010609060101010101" pitchFamily="1" charset="-122"/>
              </a:rPr>
              <a:t>个，</a:t>
            </a: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个甲种零件与</a:t>
            </a:r>
            <a:r>
              <a:rPr lang="en-US" altLang="zh-CN" sz="28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个乙种零件为一套</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如何调配人员可使每天产的两种零件刚好配套？</a:t>
            </a:r>
            <a:endParaRPr lang="zh-CN" altLang="en-US" sz="2800" dirty="0">
              <a:latin typeface="Times New Roman" panose="02020603050405020304" pitchFamily="2" charset="0"/>
              <a:ea typeface="黑体" panose="02010609060101010101" pitchFamily="1" charset="-122"/>
            </a:endParaRPr>
          </a:p>
        </p:txBody>
      </p:sp>
      <p:sp>
        <p:nvSpPr>
          <p:cNvPr id="19460" name="Text Box 3"/>
          <p:cNvSpPr txBox="1"/>
          <p:nvPr/>
        </p:nvSpPr>
        <p:spPr>
          <a:xfrm>
            <a:off x="2028825" y="3630613"/>
            <a:ext cx="7197725" cy="737235"/>
          </a:xfrm>
          <a:prstGeom prst="rect">
            <a:avLst/>
          </a:prstGeom>
          <a:noFill/>
          <a:ln w="9525">
            <a:noFill/>
          </a:ln>
        </p:spPr>
        <p:txBody>
          <a:bodyPr wrap="square" anchor="t" anchorCtr="0">
            <a:spAutoFit/>
          </a:bodyPr>
          <a:p>
            <a:pPr algn="just">
              <a:lnSpc>
                <a:spcPct val="150000"/>
              </a:lnSpc>
            </a:pPr>
            <a:r>
              <a:rPr lang="zh-CN" altLang="en-US" sz="2800" dirty="0">
                <a:solidFill>
                  <a:schemeClr val="accent1"/>
                </a:solidFill>
                <a:latin typeface="黑体" panose="02010609060101010101" pitchFamily="1" charset="-122"/>
                <a:ea typeface="黑体" panose="02010609060101010101" pitchFamily="1" charset="-122"/>
              </a:rPr>
              <a:t>问题</a:t>
            </a:r>
            <a:r>
              <a:rPr lang="en-US" altLang="zh-CN" sz="2800" b="1" dirty="0">
                <a:solidFill>
                  <a:schemeClr val="accent1"/>
                </a:solidFill>
                <a:latin typeface="Times New Roman" panose="02020603050405020304" pitchFamily="2" charset="0"/>
                <a:ea typeface="黑体" panose="02010609060101010101" pitchFamily="1" charset="-122"/>
              </a:rPr>
              <a:t>1</a:t>
            </a:r>
            <a:r>
              <a:rPr lang="en-US" altLang="zh-CN" sz="2800" b="1" dirty="0">
                <a:solidFill>
                  <a:srgbClr val="228B8B"/>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找出本题中的等量关系</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19461" name="文本框 5"/>
          <p:cNvSpPr txBox="1"/>
          <p:nvPr/>
        </p:nvSpPr>
        <p:spPr>
          <a:xfrm>
            <a:off x="2106613" y="4568825"/>
            <a:ext cx="8089900" cy="491490"/>
          </a:xfrm>
          <a:prstGeom prst="rect">
            <a:avLst/>
          </a:prstGeom>
          <a:noFill/>
          <a:ln w="9525">
            <a:noFill/>
          </a:ln>
        </p:spPr>
        <p:txBody>
          <a:bodyPr wrap="square" anchor="t" anchorCtr="0">
            <a:spAutoFit/>
          </a:bodyPr>
          <a:p>
            <a:r>
              <a:rPr lang="en-US" altLang="zh-CN" sz="2600" dirty="0">
                <a:solidFill>
                  <a:srgbClr val="FF0000"/>
                </a:solidFill>
                <a:latin typeface="Times New Roman" panose="02020603050405020304" pitchFamily="2" charset="0"/>
                <a:ea typeface="黑体" panose="02010609060101010101" pitchFamily="1" charset="-122"/>
              </a:rPr>
              <a:t>(1)  </a:t>
            </a:r>
            <a:r>
              <a:rPr lang="zh-CN" altLang="en-US" sz="2600" dirty="0">
                <a:solidFill>
                  <a:srgbClr val="FF0000"/>
                </a:solidFill>
                <a:latin typeface="Times New Roman" panose="02020603050405020304" pitchFamily="2" charset="0"/>
                <a:ea typeface="黑体" panose="02010609060101010101" pitchFamily="1" charset="-122"/>
              </a:rPr>
              <a:t>生产甲种零件的人数</a:t>
            </a:r>
            <a:r>
              <a:rPr lang="en-US" altLang="zh-CN" sz="2600" dirty="0">
                <a:solidFill>
                  <a:srgbClr val="FF0000"/>
                </a:solidFill>
                <a:latin typeface="Times New Roman" panose="02020603050405020304" pitchFamily="2" charset="0"/>
                <a:ea typeface="黑体" panose="02010609060101010101" pitchFamily="1" charset="-122"/>
              </a:rPr>
              <a:t>+</a:t>
            </a:r>
            <a:r>
              <a:rPr lang="zh-CN" altLang="en-US" sz="2600" dirty="0">
                <a:solidFill>
                  <a:srgbClr val="FF0000"/>
                </a:solidFill>
                <a:latin typeface="Times New Roman" panose="02020603050405020304" pitchFamily="2" charset="0"/>
                <a:ea typeface="黑体" panose="02010609060101010101" pitchFamily="1" charset="-122"/>
              </a:rPr>
              <a:t>生产乙种零件的人数</a:t>
            </a:r>
            <a:r>
              <a:rPr lang="en-US" altLang="zh-CN" sz="2600" dirty="0">
                <a:solidFill>
                  <a:srgbClr val="FF0000"/>
                </a:solidFill>
                <a:latin typeface="Times New Roman" panose="02020603050405020304" pitchFamily="2" charset="0"/>
                <a:ea typeface="黑体" panose="02010609060101010101" pitchFamily="1" charset="-122"/>
              </a:rPr>
              <a:t>=660;</a:t>
            </a:r>
            <a:endParaRPr lang="en-US" altLang="zh-CN" sz="2600" dirty="0">
              <a:solidFill>
                <a:srgbClr val="FF0000"/>
              </a:solidFill>
              <a:latin typeface="Times New Roman" panose="02020603050405020304" pitchFamily="2" charset="0"/>
              <a:ea typeface="黑体" panose="02010609060101010101" pitchFamily="1" charset="-122"/>
            </a:endParaRPr>
          </a:p>
        </p:txBody>
      </p:sp>
      <p:sp>
        <p:nvSpPr>
          <p:cNvPr id="19462" name="文本框 7"/>
          <p:cNvSpPr txBox="1"/>
          <p:nvPr/>
        </p:nvSpPr>
        <p:spPr>
          <a:xfrm>
            <a:off x="2106613" y="5262563"/>
            <a:ext cx="7929562" cy="491490"/>
          </a:xfrm>
          <a:prstGeom prst="rect">
            <a:avLst/>
          </a:prstGeom>
          <a:noFill/>
          <a:ln w="9525">
            <a:noFill/>
          </a:ln>
        </p:spPr>
        <p:txBody>
          <a:bodyPr wrap="square" anchor="t" anchorCtr="0">
            <a:spAutoFit/>
          </a:bodyPr>
          <a:p>
            <a:r>
              <a:rPr lang="en-US" altLang="zh-CN" sz="2600" dirty="0">
                <a:solidFill>
                  <a:srgbClr val="FF0000"/>
                </a:solidFill>
                <a:latin typeface="Times New Roman" panose="02020603050405020304" pitchFamily="2" charset="0"/>
                <a:ea typeface="黑体" panose="02010609060101010101" pitchFamily="1" charset="-122"/>
              </a:rPr>
              <a:t>(2)  </a:t>
            </a:r>
            <a:r>
              <a:rPr lang="zh-CN" altLang="en-US" sz="2600" dirty="0">
                <a:solidFill>
                  <a:srgbClr val="FF0000"/>
                </a:solidFill>
                <a:latin typeface="Times New Roman" panose="02020603050405020304" pitchFamily="2" charset="0"/>
                <a:ea typeface="黑体" panose="02010609060101010101" pitchFamily="1" charset="-122"/>
              </a:rPr>
              <a:t>生产的甲种零件的个数×</a:t>
            </a:r>
            <a:r>
              <a:rPr lang="en-US" altLang="zh-CN" sz="2600" dirty="0">
                <a:solidFill>
                  <a:srgbClr val="FF0000"/>
                </a:solidFill>
                <a:latin typeface="Times New Roman" panose="02020603050405020304" pitchFamily="2" charset="0"/>
                <a:ea typeface="黑体" panose="02010609060101010101" pitchFamily="1" charset="-122"/>
              </a:rPr>
              <a:t>2=</a:t>
            </a:r>
            <a:r>
              <a:rPr lang="zh-CN" altLang="en-US" sz="2600" dirty="0">
                <a:solidFill>
                  <a:srgbClr val="FF0000"/>
                </a:solidFill>
                <a:latin typeface="Times New Roman" panose="02020603050405020304" pitchFamily="2" charset="0"/>
                <a:ea typeface="黑体" panose="02010609060101010101" pitchFamily="1" charset="-122"/>
              </a:rPr>
              <a:t>生产乙种零件的个数</a:t>
            </a:r>
            <a:r>
              <a:rPr lang="en-US" altLang="zh-CN" sz="2600" dirty="0">
                <a:solidFill>
                  <a:srgbClr val="FF0000"/>
                </a:solidFill>
                <a:latin typeface="Times New Roman" panose="02020603050405020304" pitchFamily="2" charset="0"/>
                <a:ea typeface="黑体" panose="02010609060101010101" pitchFamily="1" charset="-122"/>
              </a:rPr>
              <a:t>.</a:t>
            </a:r>
            <a:endParaRPr lang="en-US" altLang="zh-CN" sz="2600" dirty="0">
              <a:solidFill>
                <a:srgbClr val="FF0000"/>
              </a:solidFill>
              <a:latin typeface="Times New Roman" panose="02020603050405020304" pitchFamily="2" charset="0"/>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linds(horizontal)">
                                      <p:cBhvr>
                                        <p:cTn id="12" dur="500"/>
                                        <p:tgtEl>
                                          <p:spTgt spid="194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1"/>
                                        </p:tgtEl>
                                        <p:attrNameLst>
                                          <p:attrName>style.visibility</p:attrName>
                                        </p:attrNameLst>
                                      </p:cBhvr>
                                      <p:to>
                                        <p:strVal val="visible"/>
                                      </p:to>
                                    </p:set>
                                    <p:animEffect transition="in" filter="blinds(horizontal)">
                                      <p:cBhvr>
                                        <p:cTn id="17" dur="500"/>
                                        <p:tgtEl>
                                          <p:spTgt spid="1946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blinds(horizontal)">
                                      <p:cBhvr>
                                        <p:cTn id="22"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P spid="19461" grpId="0"/>
      <p:bldP spid="1946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Text Box 3"/>
          <p:cNvSpPr txBox="1"/>
          <p:nvPr/>
        </p:nvSpPr>
        <p:spPr>
          <a:xfrm>
            <a:off x="1995488" y="625475"/>
            <a:ext cx="8480425" cy="650875"/>
          </a:xfrm>
          <a:prstGeom prst="rect">
            <a:avLst/>
          </a:prstGeom>
          <a:noFill/>
          <a:ln w="9525">
            <a:noFill/>
          </a:ln>
        </p:spPr>
        <p:txBody>
          <a:bodyPr wrap="square" anchor="t" anchorCtr="0">
            <a:spAutoFit/>
          </a:bodyPr>
          <a:p>
            <a:pPr algn="just">
              <a:lnSpc>
                <a:spcPct val="130000"/>
              </a:lnSpc>
            </a:pPr>
            <a:r>
              <a:rPr lang="zh-CN" altLang="en-US" sz="2800" dirty="0">
                <a:solidFill>
                  <a:schemeClr val="accent1"/>
                </a:solidFill>
                <a:latin typeface="黑体" panose="02010609060101010101" pitchFamily="1" charset="-122"/>
                <a:ea typeface="黑体" panose="02010609060101010101" pitchFamily="1" charset="-122"/>
              </a:rPr>
              <a:t>问题</a:t>
            </a:r>
            <a:r>
              <a:rPr lang="en-US" altLang="zh-CN" sz="2800" b="1" dirty="0">
                <a:solidFill>
                  <a:schemeClr val="accent1"/>
                </a:solidFill>
                <a:latin typeface="Times New Roman" panose="02020603050405020304" pitchFamily="2" charset="0"/>
                <a:ea typeface="黑体" panose="02010609060101010101" pitchFamily="1" charset="-122"/>
              </a:rPr>
              <a:t>2</a:t>
            </a:r>
            <a:r>
              <a:rPr lang="en-US" altLang="zh-CN" sz="2800" b="1" dirty="0">
                <a:solidFill>
                  <a:srgbClr val="228B8B"/>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适当设未知数，列出方程组，并解这个方程组</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20483" name="文本框 9"/>
          <p:cNvSpPr txBox="1"/>
          <p:nvPr/>
        </p:nvSpPr>
        <p:spPr>
          <a:xfrm>
            <a:off x="2076450" y="1276350"/>
            <a:ext cx="8039100" cy="1770380"/>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Times New Roman" panose="02020603050405020304" pitchFamily="2" charset="0"/>
                <a:ea typeface="黑体" panose="02010609060101010101" pitchFamily="1" charset="-122"/>
              </a:rPr>
              <a:t>解：</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设生产甲种零件的工人有</a:t>
            </a:r>
            <a:r>
              <a:rPr lang="en-US" altLang="zh-CN" sz="2800"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人</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生产乙种零件的工人有</a:t>
            </a:r>
            <a:r>
              <a:rPr lang="en-US" altLang="zh-CN" sz="2800"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y</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人</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则生产的甲种零件的个数为</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14</a:t>
            </a:r>
            <a:r>
              <a:rPr lang="en-US" altLang="zh-CN" sz="2800"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个，生产的乙种零件的个数为</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20</a:t>
            </a:r>
            <a:r>
              <a:rPr lang="en-US" altLang="zh-CN" sz="2800"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y</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个</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endPar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endParaRPr>
          </a:p>
        </p:txBody>
      </p:sp>
      <p:sp>
        <p:nvSpPr>
          <p:cNvPr id="20484" name="Text Box 4"/>
          <p:cNvSpPr txBox="1"/>
          <p:nvPr/>
        </p:nvSpPr>
        <p:spPr>
          <a:xfrm>
            <a:off x="2139950" y="3209925"/>
            <a:ext cx="2316480" cy="650875"/>
          </a:xfrm>
          <a:prstGeom prst="rect">
            <a:avLst/>
          </a:prstGeom>
          <a:noFill/>
          <a:ln w="9525">
            <a:noFill/>
          </a:ln>
        </p:spPr>
        <p:txBody>
          <a:bodyPr wrap="none" anchor="t" anchorCtr="0">
            <a:spAutoFit/>
          </a:bodyPr>
          <a:p>
            <a:pPr>
              <a:lnSpc>
                <a:spcPct val="130000"/>
              </a:lnSpc>
            </a:pPr>
            <a:r>
              <a:rPr lang="zh-CN" altLang="en-US" sz="2800" dirty="0">
                <a:solidFill>
                  <a:srgbClr val="FF0000"/>
                </a:solidFill>
                <a:latin typeface="黑体" panose="02010609060101010101" pitchFamily="1" charset="-122"/>
                <a:ea typeface="黑体" panose="02010609060101010101" pitchFamily="1" charset="-122"/>
              </a:rPr>
              <a:t>根据题意，得</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20485" name="对象 20484">
            <a:hlinkClick r:id="" action="ppaction://ole?verb="/>
          </p:cNvPr>
          <p:cNvGraphicFramePr>
            <a:graphicFrameLocks noChangeAspect="1"/>
          </p:cNvGraphicFramePr>
          <p:nvPr/>
        </p:nvGraphicFramePr>
        <p:xfrm>
          <a:off x="4456113" y="3128963"/>
          <a:ext cx="2289175" cy="977900"/>
        </p:xfrm>
        <a:graphic>
          <a:graphicData uri="http://schemas.openxmlformats.org/presentationml/2006/ole">
            <mc:AlternateContent xmlns:mc="http://schemas.openxmlformats.org/markup-compatibility/2006">
              <mc:Choice xmlns:v="urn:schemas-microsoft-com:vml" Requires="v">
                <p:oleObj spid="_x0000_s3082" name="" r:id="rId1" imgW="953135" imgH="457835" progId="Equation.DSMT4">
                  <p:embed/>
                </p:oleObj>
              </mc:Choice>
              <mc:Fallback>
                <p:oleObj name="" r:id="rId1" imgW="953135" imgH="457835" progId="Equation.DSMT4">
                  <p:embed/>
                  <p:pic>
                    <p:nvPicPr>
                      <p:cNvPr id="0" name="图片 3081"/>
                      <p:cNvPicPr/>
                      <p:nvPr/>
                    </p:nvPicPr>
                    <p:blipFill>
                      <a:blip r:embed="rId2"/>
                      <a:stretch>
                        <a:fillRect/>
                      </a:stretch>
                    </p:blipFill>
                    <p:spPr>
                      <a:xfrm>
                        <a:off x="4456113" y="3128963"/>
                        <a:ext cx="2289175" cy="977900"/>
                      </a:xfrm>
                      <a:prstGeom prst="rect">
                        <a:avLst/>
                      </a:prstGeom>
                      <a:noFill/>
                      <a:ln w="38100">
                        <a:noFill/>
                        <a:miter/>
                      </a:ln>
                    </p:spPr>
                  </p:pic>
                </p:oleObj>
              </mc:Fallback>
            </mc:AlternateContent>
          </a:graphicData>
        </a:graphic>
      </p:graphicFrame>
      <p:sp>
        <p:nvSpPr>
          <p:cNvPr id="20486" name="Text Box 4"/>
          <p:cNvSpPr txBox="1"/>
          <p:nvPr/>
        </p:nvSpPr>
        <p:spPr>
          <a:xfrm>
            <a:off x="2198688" y="4341813"/>
            <a:ext cx="3027680" cy="650875"/>
          </a:xfrm>
          <a:prstGeom prst="rect">
            <a:avLst/>
          </a:prstGeom>
          <a:noFill/>
          <a:ln w="9525">
            <a:noFill/>
          </a:ln>
        </p:spPr>
        <p:txBody>
          <a:bodyPr wrap="none" anchor="t" anchorCtr="0">
            <a:spAutoFit/>
          </a:bodyPr>
          <a:p>
            <a:pPr>
              <a:lnSpc>
                <a:spcPct val="130000"/>
              </a:lnSpc>
            </a:pPr>
            <a:r>
              <a:rPr lang="zh-CN" altLang="en-US" sz="2800" dirty="0">
                <a:solidFill>
                  <a:srgbClr val="FF0000"/>
                </a:solidFill>
                <a:latin typeface="黑体" panose="02010609060101010101" pitchFamily="1" charset="-122"/>
                <a:ea typeface="黑体" panose="02010609060101010101" pitchFamily="1" charset="-122"/>
              </a:rPr>
              <a:t>解这个方程组，得</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20487" name="对象 20486">
            <a:hlinkClick r:id="" action="ppaction://ole?verb="/>
          </p:cNvPr>
          <p:cNvGraphicFramePr>
            <a:graphicFrameLocks noChangeAspect="1"/>
          </p:cNvGraphicFramePr>
          <p:nvPr/>
        </p:nvGraphicFramePr>
        <p:xfrm>
          <a:off x="5157788" y="4249738"/>
          <a:ext cx="1495425" cy="977900"/>
        </p:xfrm>
        <a:graphic>
          <a:graphicData uri="http://schemas.openxmlformats.org/presentationml/2006/ole">
            <mc:AlternateContent xmlns:mc="http://schemas.openxmlformats.org/markup-compatibility/2006">
              <mc:Choice xmlns:v="urn:schemas-microsoft-com:vml" Requires="v">
                <p:oleObj spid="_x0000_s3083" name="" r:id="rId3" imgW="622935" imgH="457835" progId="Equation.DSMT4">
                  <p:embed/>
                </p:oleObj>
              </mc:Choice>
              <mc:Fallback>
                <p:oleObj name="" r:id="rId3" imgW="622935" imgH="457835" progId="Equation.DSMT4">
                  <p:embed/>
                  <p:pic>
                    <p:nvPicPr>
                      <p:cNvPr id="0" name="图片 3082"/>
                      <p:cNvPicPr/>
                      <p:nvPr/>
                    </p:nvPicPr>
                    <p:blipFill>
                      <a:blip r:embed="rId4"/>
                      <a:stretch>
                        <a:fillRect/>
                      </a:stretch>
                    </p:blipFill>
                    <p:spPr>
                      <a:xfrm>
                        <a:off x="5157788" y="4249738"/>
                        <a:ext cx="1495425" cy="977900"/>
                      </a:xfrm>
                      <a:prstGeom prst="rect">
                        <a:avLst/>
                      </a:prstGeom>
                      <a:noFill/>
                      <a:ln w="38100">
                        <a:noFill/>
                        <a:miter/>
                      </a:ln>
                    </p:spPr>
                  </p:pic>
                </p:oleObj>
              </mc:Fallback>
            </mc:AlternateContent>
          </a:graphicData>
        </a:graphic>
      </p:graphicFrame>
      <p:sp>
        <p:nvSpPr>
          <p:cNvPr id="20488" name="文本框 4"/>
          <p:cNvSpPr txBox="1"/>
          <p:nvPr/>
        </p:nvSpPr>
        <p:spPr>
          <a:xfrm>
            <a:off x="2085975" y="5227638"/>
            <a:ext cx="8018463" cy="121094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Times New Roman" panose="02020603050405020304" pitchFamily="2" charset="0"/>
                <a:ea typeface="黑体" panose="02010609060101010101" pitchFamily="1" charset="-122"/>
              </a:rPr>
              <a:t>答：</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生产甲种零件的工人有</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275</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人</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生产乙种零件的工人有</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385</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人</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endPar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linds(horizontal)">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Scale>
                                      <p:cBhvr>
                                        <p:cTn id="12" dur="1000" decel="50000" fill="hold">
                                          <p:stCondLst>
                                            <p:cond delay="0"/>
                                          </p:stCondLst>
                                        </p:cTn>
                                        <p:tgtEl>
                                          <p:spTgt spid="204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483"/>
                                        </p:tgtEl>
                                        <p:attrNameLst>
                                          <p:attrName>ppt_x</p:attrName>
                                          <p:attrName>ppt_y</p:attrName>
                                        </p:attrNameLst>
                                      </p:cBhvr>
                                    </p:animMotion>
                                    <p:animEffect transition="in" filter="fade">
                                      <p:cBhvr>
                                        <p:cTn id="14" dur="1000"/>
                                        <p:tgtEl>
                                          <p:spTgt spid="2048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20484"/>
                                        </p:tgtEl>
                                        <p:attrNameLst>
                                          <p:attrName>style.visibility</p:attrName>
                                        </p:attrNameLst>
                                      </p:cBhvr>
                                      <p:to>
                                        <p:strVal val="visible"/>
                                      </p:to>
                                    </p:set>
                                    <p:anim calcmode="lin" valueType="num">
                                      <p:cBhvr>
                                        <p:cTn id="19" dur="500" fill="hold"/>
                                        <p:tgtEl>
                                          <p:spTgt spid="20484"/>
                                        </p:tgtEl>
                                        <p:attrNameLst>
                                          <p:attrName>ppt_x</p:attrName>
                                        </p:attrNameLst>
                                      </p:cBhvr>
                                      <p:tavLst>
                                        <p:tav tm="0">
                                          <p:val>
                                            <p:strVal val="0-#ppt_w/2"/>
                                          </p:val>
                                        </p:tav>
                                        <p:tav tm="100000">
                                          <p:val>
                                            <p:strVal val="#ppt_x"/>
                                          </p:val>
                                        </p:tav>
                                      </p:tavLst>
                                    </p:anim>
                                    <p:anim calcmode="lin" valueType="num">
                                      <p:cBhvr>
                                        <p:cTn id="20" dur="500" fill="hold"/>
                                        <p:tgtEl>
                                          <p:spTgt spid="2048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0485"/>
                                        </p:tgtEl>
                                        <p:attrNameLst>
                                          <p:attrName>style.visibility</p:attrName>
                                        </p:attrNameLst>
                                      </p:cBhvr>
                                      <p:to>
                                        <p:strVal val="visible"/>
                                      </p:to>
                                    </p:set>
                                    <p:animEffect transition="in" filter="blinds(horizontal)">
                                      <p:cBhvr>
                                        <p:cTn id="25" dur="500"/>
                                        <p:tgtEl>
                                          <p:spTgt spid="2048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9" fill="hold" grpId="0" nodeType="clickEffect">
                                  <p:stCondLst>
                                    <p:cond delay="0"/>
                                  </p:stCondLst>
                                  <p:childTnLst>
                                    <p:set>
                                      <p:cBhvr>
                                        <p:cTn id="29" dur="1" fill="hold">
                                          <p:stCondLst>
                                            <p:cond delay="0"/>
                                          </p:stCondLst>
                                        </p:cTn>
                                        <p:tgtEl>
                                          <p:spTgt spid="20486"/>
                                        </p:tgtEl>
                                        <p:attrNameLst>
                                          <p:attrName>style.visibility</p:attrName>
                                        </p:attrNameLst>
                                      </p:cBhvr>
                                      <p:to>
                                        <p:strVal val="visible"/>
                                      </p:to>
                                    </p:set>
                                    <p:anim calcmode="lin" valueType="num">
                                      <p:cBhvr>
                                        <p:cTn id="30" dur="500" fill="hold"/>
                                        <p:tgtEl>
                                          <p:spTgt spid="20486"/>
                                        </p:tgtEl>
                                        <p:attrNameLst>
                                          <p:attrName>ppt_x</p:attrName>
                                        </p:attrNameLst>
                                      </p:cBhvr>
                                      <p:tavLst>
                                        <p:tav tm="0">
                                          <p:val>
                                            <p:strVal val="0-#ppt_w/2"/>
                                          </p:val>
                                        </p:tav>
                                        <p:tav tm="100000">
                                          <p:val>
                                            <p:strVal val="#ppt_x"/>
                                          </p:val>
                                        </p:tav>
                                      </p:tavLst>
                                    </p:anim>
                                    <p:anim calcmode="lin" valueType="num">
                                      <p:cBhvr>
                                        <p:cTn id="31" dur="500" fill="hold"/>
                                        <p:tgtEl>
                                          <p:spTgt spid="20486"/>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0487"/>
                                        </p:tgtEl>
                                        <p:attrNameLst>
                                          <p:attrName>style.visibility</p:attrName>
                                        </p:attrNameLst>
                                      </p:cBhvr>
                                      <p:to>
                                        <p:strVal val="visible"/>
                                      </p:to>
                                    </p:set>
                                    <p:animEffect transition="in" filter="blinds(horizontal)">
                                      <p:cBhvr>
                                        <p:cTn id="36" dur="500"/>
                                        <p:tgtEl>
                                          <p:spTgt spid="20487"/>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0488"/>
                                        </p:tgtEl>
                                        <p:attrNameLst>
                                          <p:attrName>style.visibility</p:attrName>
                                        </p:attrNameLst>
                                      </p:cBhvr>
                                      <p:to>
                                        <p:strVal val="visible"/>
                                      </p:to>
                                    </p:set>
                                    <p:anim calcmode="lin" valueType="num">
                                      <p:cBhvr additive="base">
                                        <p:cTn id="41" dur="500" fill="hold"/>
                                        <p:tgtEl>
                                          <p:spTgt spid="20488"/>
                                        </p:tgtEl>
                                        <p:attrNameLst>
                                          <p:attrName>ppt_x</p:attrName>
                                        </p:attrNameLst>
                                      </p:cBhvr>
                                      <p:tavLst>
                                        <p:tav tm="0">
                                          <p:val>
                                            <p:strVal val="#ppt_x"/>
                                          </p:val>
                                        </p:tav>
                                        <p:tav tm="100000">
                                          <p:val>
                                            <p:strVal val="#ppt_x"/>
                                          </p:val>
                                        </p:tav>
                                      </p:tavLst>
                                    </p:anim>
                                    <p:anim calcmode="lin" valueType="num">
                                      <p:cBhvr additive="base">
                                        <p:cTn id="42" dur="500" fill="hold"/>
                                        <p:tgtEl>
                                          <p:spTgt spid="204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P spid="20484" grpId="0"/>
      <p:bldP spid="20486" grpId="0"/>
      <p:bldP spid="2048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69" name="圆角矩形 31"/>
          <p:cNvSpPr/>
          <p:nvPr/>
        </p:nvSpPr>
        <p:spPr>
          <a:xfrm>
            <a:off x="2382838" y="1144588"/>
            <a:ext cx="1647825" cy="47942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rPr>
              <a:t>归纳总结</a:t>
            </a:r>
            <a:endParaRPr lang="zh-CN" altLang="en-US" sz="2400" b="1" dirty="0">
              <a:latin typeface="微软雅黑" panose="020B0503020204020204" charset="-122"/>
              <a:ea typeface="微软雅黑" panose="020B0503020204020204" charset="-122"/>
            </a:endParaRPr>
          </a:p>
        </p:txBody>
      </p:sp>
      <p:sp>
        <p:nvSpPr>
          <p:cNvPr id="21507" name="文本框 1"/>
          <p:cNvSpPr txBox="1"/>
          <p:nvPr/>
        </p:nvSpPr>
        <p:spPr>
          <a:xfrm>
            <a:off x="2382838" y="2100263"/>
            <a:ext cx="7280275" cy="2030095"/>
          </a:xfrm>
          <a:prstGeom prst="rect">
            <a:avLst/>
          </a:prstGeom>
          <a:noFill/>
          <a:ln w="28575" cap="flat" cmpd="sng">
            <a:solidFill>
              <a:schemeClr val="accent1"/>
            </a:solidFill>
            <a:prstDash val="sysDash"/>
            <a:bevel/>
            <a:headEnd type="none" w="med" len="med"/>
            <a:tailEnd type="none" w="med" len="med"/>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1" charset="-122"/>
              </a:rPr>
              <a:t>解决配套问题要弄清：</a:t>
            </a:r>
            <a:endParaRPr lang="zh-CN" altLang="en-US" sz="2800" dirty="0">
              <a:latin typeface="Times New Roman" panose="02020603050405020304" pitchFamily="2" charset="0"/>
              <a:ea typeface="黑体" panose="02010609060101010101" pitchFamily="1" charset="-122"/>
            </a:endParaRPr>
          </a:p>
          <a:p>
            <a:pPr>
              <a:lnSpc>
                <a:spcPct val="150000"/>
              </a:lnSpc>
            </a:pP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）每套产品中各部分的比例；</a:t>
            </a:r>
            <a:endParaRPr lang="zh-CN" altLang="en-US" sz="2800" dirty="0">
              <a:latin typeface="Times New Roman" panose="02020603050405020304" pitchFamily="2" charset="0"/>
              <a:ea typeface="黑体" panose="02010609060101010101" pitchFamily="1" charset="-122"/>
            </a:endParaRPr>
          </a:p>
          <a:p>
            <a:pPr>
              <a:lnSpc>
                <a:spcPct val="150000"/>
              </a:lnSpc>
            </a:pP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）生产各部分的工人数之和</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工人总数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07"/>
                                        </p:tgtEl>
                                        <p:attrNameLst>
                                          <p:attrName>style.visibility</p:attrName>
                                        </p:attrNameLst>
                                      </p:cBhvr>
                                      <p:to>
                                        <p:strVal val="visible"/>
                                      </p:to>
                                    </p:set>
                                    <p:anim calcmode="discrete" valueType="clr">
                                      <p:cBhvr override="childStyle">
                                        <p:cTn id="7" dur="80"/>
                                        <p:tgtEl>
                                          <p:spTgt spid="2150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7"/>
                                        </p:tgtEl>
                                        <p:attrNameLst>
                                          <p:attrName>fillcolor</p:attrName>
                                        </p:attrNameLst>
                                      </p:cBhvr>
                                      <p:tavLst>
                                        <p:tav tm="0">
                                          <p:val>
                                            <p:clrVal>
                                              <a:schemeClr val="accent2"/>
                                            </p:clrVal>
                                          </p:val>
                                        </p:tav>
                                        <p:tav tm="50000">
                                          <p:val>
                                            <p:clrVal>
                                              <a:schemeClr val="hlink"/>
                                            </p:clrVal>
                                          </p:val>
                                        </p:tav>
                                      </p:tavLst>
                                    </p:anim>
                                    <p:set>
                                      <p:cBhvr>
                                        <p:cTn id="9" dur="80"/>
                                        <p:tgtEl>
                                          <p:spTgt spid="2150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3" name="矩形 14"/>
          <p:cNvSpPr/>
          <p:nvPr/>
        </p:nvSpPr>
        <p:spPr>
          <a:xfrm>
            <a:off x="1933575" y="554038"/>
            <a:ext cx="8489950" cy="2330450"/>
          </a:xfrm>
          <a:prstGeom prst="rect">
            <a:avLst/>
          </a:prstGeom>
          <a:noFill/>
          <a:ln w="9525">
            <a:noFill/>
          </a:ln>
        </p:spPr>
        <p:txBody>
          <a:bodyPr wrap="square" anchor="ctr" anchorCtr="0">
            <a:spAutoFit/>
          </a:bodyPr>
          <a:p>
            <a:pPr>
              <a:lnSpc>
                <a:spcPct val="130000"/>
              </a:lnSpc>
            </a:pPr>
            <a:r>
              <a:rPr lang="zh-CN" altLang="en-US" sz="2800" dirty="0">
                <a:solidFill>
                  <a:schemeClr val="accent1"/>
                </a:solidFill>
                <a:latin typeface="Times New Roman" panose="02020603050405020304" pitchFamily="2" charset="0"/>
                <a:ea typeface="黑体" panose="02010609060101010101" pitchFamily="1" charset="-122"/>
              </a:rPr>
              <a:t>例</a:t>
            </a:r>
            <a:r>
              <a:rPr lang="en-US" altLang="zh-CN" sz="2800" dirty="0">
                <a:solidFill>
                  <a:schemeClr val="accent1"/>
                </a:solidFill>
                <a:latin typeface="Times New Roman" panose="02020603050405020304" pitchFamily="2" charset="0"/>
                <a:ea typeface="黑体" panose="02010609060101010101" pitchFamily="1" charset="-122"/>
              </a:rPr>
              <a:t>4</a:t>
            </a:r>
            <a:r>
              <a:rPr lang="en-US" altLang="zh-CN" sz="2800" dirty="0">
                <a:solidFill>
                  <a:srgbClr val="269999"/>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某车间有</a:t>
            </a:r>
            <a:r>
              <a:rPr lang="en-US" altLang="zh-CN" sz="2800" dirty="0">
                <a:latin typeface="Times New Roman" panose="02020603050405020304" pitchFamily="2" charset="0"/>
                <a:ea typeface="黑体" panose="02010609060101010101" pitchFamily="1" charset="-122"/>
              </a:rPr>
              <a:t>22</a:t>
            </a:r>
            <a:r>
              <a:rPr lang="zh-CN" altLang="en-US" sz="2800" dirty="0">
                <a:latin typeface="Times New Roman" panose="02020603050405020304" pitchFamily="2" charset="0"/>
                <a:ea typeface="黑体" panose="02010609060101010101" pitchFamily="1" charset="-122"/>
              </a:rPr>
              <a:t>名工人，每人每天可以生产</a:t>
            </a:r>
            <a:r>
              <a:rPr lang="en-US" altLang="zh-CN" sz="2800" dirty="0">
                <a:latin typeface="Times New Roman" panose="02020603050405020304" pitchFamily="2" charset="0"/>
                <a:ea typeface="黑体" panose="02010609060101010101" pitchFamily="1" charset="-122"/>
              </a:rPr>
              <a:t>1 200</a:t>
            </a:r>
            <a:r>
              <a:rPr lang="zh-CN" altLang="en-US" sz="2800" dirty="0">
                <a:latin typeface="Times New Roman" panose="02020603050405020304" pitchFamily="2" charset="0"/>
                <a:ea typeface="黑体" panose="02010609060101010101" pitchFamily="1" charset="-122"/>
              </a:rPr>
              <a:t>个螺钉或</a:t>
            </a:r>
            <a:r>
              <a:rPr lang="en-US" altLang="zh-CN" sz="2800" dirty="0">
                <a:latin typeface="Times New Roman" panose="02020603050405020304" pitchFamily="2" charset="0"/>
                <a:ea typeface="黑体" panose="02010609060101010101" pitchFamily="1" charset="-122"/>
              </a:rPr>
              <a:t>2 000</a:t>
            </a:r>
            <a:r>
              <a:rPr lang="zh-CN" altLang="en-US" sz="2800" dirty="0">
                <a:latin typeface="Times New Roman" panose="02020603050405020304" pitchFamily="2" charset="0"/>
                <a:ea typeface="黑体" panose="02010609060101010101" pitchFamily="1" charset="-122"/>
              </a:rPr>
              <a:t>个螺母</a:t>
            </a:r>
            <a:r>
              <a:rPr lang="en-US" altLang="zh-CN" sz="2800" dirty="0">
                <a:latin typeface="Times New Roman" panose="02020603050405020304" pitchFamily="2" charset="0"/>
                <a:ea typeface="黑体" panose="02010609060101010101" pitchFamily="1" charset="-122"/>
              </a:rPr>
              <a:t>. 1</a:t>
            </a:r>
            <a:r>
              <a:rPr lang="zh-CN" altLang="en-US" sz="2800" dirty="0">
                <a:latin typeface="Times New Roman" panose="02020603050405020304" pitchFamily="2" charset="0"/>
                <a:ea typeface="黑体" panose="02010609060101010101" pitchFamily="1" charset="-122"/>
              </a:rPr>
              <a:t>个螺钉需要配 </a:t>
            </a:r>
            <a:r>
              <a:rPr lang="en-US" altLang="zh-CN" sz="28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个螺母，为使每天生产的螺钉和螺母刚好配套，应安排生产螺钉和螺母的工人各多少名？</a:t>
            </a:r>
            <a:endParaRPr lang="zh-CN" altLang="en-US" sz="2800" dirty="0">
              <a:latin typeface="Times New Roman" panose="02020603050405020304" pitchFamily="2" charset="0"/>
              <a:ea typeface="黑体" panose="02010609060101010101" pitchFamily="1" charset="-122"/>
            </a:endParaRPr>
          </a:p>
        </p:txBody>
      </p:sp>
      <p:sp>
        <p:nvSpPr>
          <p:cNvPr id="22531" name="文本框 1"/>
          <p:cNvSpPr txBox="1"/>
          <p:nvPr/>
        </p:nvSpPr>
        <p:spPr>
          <a:xfrm>
            <a:off x="2319338" y="2862263"/>
            <a:ext cx="6170612" cy="521970"/>
          </a:xfrm>
          <a:prstGeom prst="rect">
            <a:avLst/>
          </a:prstGeom>
          <a:noFill/>
          <a:ln w="9525">
            <a:noFill/>
          </a:ln>
        </p:spPr>
        <p:txBody>
          <a:bodyPr anchor="t" anchorCtr="0">
            <a:spAutoFit/>
          </a:bodyPr>
          <a:p>
            <a:r>
              <a:rPr lang="zh-CN" altLang="en-US" sz="2800" dirty="0">
                <a:solidFill>
                  <a:srgbClr val="0000FF"/>
                </a:solidFill>
                <a:latin typeface="黑体" panose="02010609060101010101" pitchFamily="1" charset="-122"/>
                <a:ea typeface="黑体" panose="02010609060101010101" pitchFamily="1" charset="-122"/>
              </a:rPr>
              <a:t>分析： 将题中出现的量在表格中呈现</a:t>
            </a:r>
            <a:endParaRPr lang="zh-CN" altLang="en-US" sz="2800" dirty="0">
              <a:solidFill>
                <a:srgbClr val="0000FF"/>
              </a:solidFill>
              <a:latin typeface="黑体" panose="02010609060101010101" pitchFamily="1" charset="-122"/>
              <a:ea typeface="黑体" panose="02010609060101010101" pitchFamily="1" charset="-122"/>
            </a:endParaRPr>
          </a:p>
        </p:txBody>
      </p:sp>
      <p:graphicFrame>
        <p:nvGraphicFramePr>
          <p:cNvPr id="22532" name="表格 22531"/>
          <p:cNvGraphicFramePr/>
          <p:nvPr/>
        </p:nvGraphicFramePr>
        <p:xfrm>
          <a:off x="3097213" y="3421063"/>
          <a:ext cx="4965700" cy="1527175"/>
        </p:xfrm>
        <a:graphic>
          <a:graphicData uri="http://schemas.openxmlformats.org/drawingml/2006/table">
            <a:tbl>
              <a:tblPr/>
              <a:tblGrid>
                <a:gridCol w="1605280"/>
                <a:gridCol w="1562100"/>
                <a:gridCol w="1798320"/>
              </a:tblGrid>
              <a:tr h="612775">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产品类型</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所需人数</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生产总量</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269999">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螺钉</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i="1" dirty="0">
                          <a:latin typeface="Times New Roman" panose="02020603050405020304" pitchFamily="2" charset="0"/>
                          <a:ea typeface="黑体" panose="02010609060101010101" pitchFamily="1" charset="-122"/>
                        </a:rPr>
                        <a:t>x</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endParaRPr lang="en-US" altLang="x-none" sz="2400" dirty="0">
                        <a:solidFill>
                          <a:srgbClr val="000000"/>
                        </a:solidFill>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r h="45720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zh-CN" altLang="en-US" sz="2400" b="0">
                          <a:latin typeface="黑体" panose="02010609060101010101" pitchFamily="1" charset="-122"/>
                          <a:ea typeface="黑体" panose="02010609060101010101" pitchFamily="1" charset="-122"/>
                        </a:rPr>
                        <a:t>螺母</a:t>
                      </a:r>
                      <a:endParaRPr lang="zh-CN" altLang="en-US" sz="2400" b="0">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r>
                        <a:rPr lang="en-US" altLang="zh-CN" sz="2400" b="0" i="1" dirty="0">
                          <a:latin typeface="Times New Roman" panose="02020603050405020304" pitchFamily="2" charset="0"/>
                          <a:ea typeface="黑体" panose="02010609060101010101" pitchFamily="1" charset="-122"/>
                        </a:rPr>
                        <a:t>y</a:t>
                      </a:r>
                      <a:endParaRPr lang="en-US" altLang="zh-CN" sz="2400" b="0" i="1" dirty="0">
                        <a:latin typeface="Times New Roman" panose="02020603050405020304" pitchFamily="2" charset="0"/>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0"/>
                        </a:spcBef>
                        <a:buFont typeface="Arial" panose="020B0604020202020204" pitchFamily="34" charset="0"/>
                        <a:buNone/>
                      </a:pPr>
                      <a:endParaRPr lang="en-US" altLang="x-none" sz="2400" dirty="0">
                        <a:solidFill>
                          <a:srgbClr val="000000"/>
                        </a:solidFill>
                        <a:latin typeface="黑体" panose="02010609060101010101" pitchFamily="1" charset="-122"/>
                        <a:ea typeface="黑体" panose="02010609060101010101" pitchFamily="1" charset="-122"/>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EBEB">
                        <a:alpha val="100000"/>
                      </a:srgbClr>
                    </a:solidFill>
                  </a:tcPr>
                </a:tc>
              </a:tr>
            </a:tbl>
          </a:graphicData>
        </a:graphic>
      </p:graphicFrame>
      <p:sp>
        <p:nvSpPr>
          <p:cNvPr id="22550" name="下箭头 3"/>
          <p:cNvSpPr/>
          <p:nvPr/>
        </p:nvSpPr>
        <p:spPr>
          <a:xfrm rot="10620000">
            <a:off x="7105650" y="4956175"/>
            <a:ext cx="360363" cy="417513"/>
          </a:xfrm>
          <a:prstGeom prst="downArrow">
            <a:avLst>
              <a:gd name="adj1" fmla="val 50000"/>
              <a:gd name="adj2" fmla="val 49851"/>
            </a:avLst>
          </a:prstGeom>
          <a:solidFill>
            <a:schemeClr val="accent1"/>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2551" name="AutoShape 61"/>
          <p:cNvSpPr/>
          <p:nvPr/>
        </p:nvSpPr>
        <p:spPr>
          <a:xfrm>
            <a:off x="6489700" y="5389563"/>
            <a:ext cx="3541713" cy="423862"/>
          </a:xfrm>
          <a:prstGeom prst="roundRect">
            <a:avLst>
              <a:gd name="adj" fmla="val 16667"/>
            </a:avLst>
          </a:prstGeom>
          <a:solidFill>
            <a:schemeClr val="accent1">
              <a:lumMod val="20000"/>
              <a:lumOff val="80000"/>
            </a:schemeClr>
          </a:solidFill>
          <a:ln w="9525" cap="flat" cmpd="sng">
            <a:solidFill>
              <a:schemeClr val="tx1"/>
            </a:solidFill>
            <a:prstDash val="solid"/>
            <a:bevel/>
            <a:headEnd type="none" w="med" len="med"/>
            <a:tailEnd type="none" w="med" len="med"/>
          </a:ln>
          <a:effectLst>
            <a:prstShdw prst="shdw13" dist="17961" dir="2699999">
              <a:srgbClr val="000000">
                <a:alpha val="50000"/>
              </a:srgbClr>
            </a:prstShdw>
          </a:effectLst>
        </p:spPr>
        <p:txBody>
          <a:bodyPr wrap="none" anchor="ctr" anchorCtr="0"/>
          <a:p>
            <a:pPr algn="ctr">
              <a:lnSpc>
                <a:spcPct val="120000"/>
              </a:lnSpc>
            </a:pPr>
            <a:r>
              <a:rPr lang="zh-CN" altLang="en-US" sz="2400" dirty="0">
                <a:latin typeface="Times New Roman" panose="02020603050405020304" pitchFamily="2" charset="0"/>
                <a:ea typeface="黑体" panose="02010609060101010101" pitchFamily="1" charset="-122"/>
                <a:sym typeface="宋体" panose="02010600030101010101" pitchFamily="2" charset="-122"/>
              </a:rPr>
              <a:t>螺母总产量是螺钉的</a:t>
            </a:r>
            <a:r>
              <a:rPr lang="en-US" altLang="zh-CN" sz="2400" dirty="0">
                <a:latin typeface="Times New Roman" panose="02020603050405020304" pitchFamily="2" charset="0"/>
                <a:ea typeface="黑体" panose="02010609060101010101" pitchFamily="1" charset="-122"/>
                <a:sym typeface="宋体" panose="02010600030101010101" pitchFamily="2" charset="-122"/>
              </a:rPr>
              <a:t>2</a:t>
            </a:r>
            <a:r>
              <a:rPr lang="zh-CN" altLang="en-US" sz="2400" dirty="0">
                <a:latin typeface="Times New Roman" panose="02020603050405020304" pitchFamily="2" charset="0"/>
                <a:ea typeface="黑体" panose="02010609060101010101" pitchFamily="1" charset="-122"/>
                <a:sym typeface="宋体" panose="02010600030101010101" pitchFamily="2" charset="-122"/>
              </a:rPr>
              <a:t>倍</a:t>
            </a:r>
            <a:endParaRPr lang="zh-CN" altLang="en-US" sz="2400" dirty="0">
              <a:latin typeface="Times New Roman" panose="02020603050405020304" pitchFamily="2" charset="0"/>
              <a:ea typeface="黑体" panose="02010609060101010101" pitchFamily="1" charset="-122"/>
            </a:endParaRPr>
          </a:p>
        </p:txBody>
      </p:sp>
      <p:sp>
        <p:nvSpPr>
          <p:cNvPr id="22552" name="下箭头 4"/>
          <p:cNvSpPr/>
          <p:nvPr/>
        </p:nvSpPr>
        <p:spPr>
          <a:xfrm rot="10620000">
            <a:off x="5225415" y="4948238"/>
            <a:ext cx="358775" cy="425450"/>
          </a:xfrm>
          <a:prstGeom prst="downArrow">
            <a:avLst>
              <a:gd name="adj1" fmla="val 50000"/>
              <a:gd name="adj2" fmla="val 50156"/>
            </a:avLst>
          </a:prstGeom>
          <a:solidFill>
            <a:schemeClr val="accent1"/>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2553" name="AutoShape 27"/>
          <p:cNvSpPr/>
          <p:nvPr/>
        </p:nvSpPr>
        <p:spPr>
          <a:xfrm>
            <a:off x="4089400" y="5383213"/>
            <a:ext cx="2032000" cy="430212"/>
          </a:xfrm>
          <a:prstGeom prst="roundRect">
            <a:avLst>
              <a:gd name="adj" fmla="val 16667"/>
            </a:avLst>
          </a:prstGeom>
          <a:solidFill>
            <a:schemeClr val="accent1">
              <a:lumMod val="20000"/>
              <a:lumOff val="80000"/>
            </a:schemeClr>
          </a:solidFill>
          <a:ln w="9525" cap="flat" cmpd="sng">
            <a:solidFill>
              <a:schemeClr val="tx1"/>
            </a:solidFill>
            <a:prstDash val="solid"/>
            <a:bevel/>
            <a:headEnd type="none" w="med" len="med"/>
            <a:tailEnd type="none" w="med" len="med"/>
          </a:ln>
          <a:effectLst>
            <a:prstShdw prst="shdw13" dist="17961" dir="2699999">
              <a:srgbClr val="000000">
                <a:alpha val="50000"/>
              </a:srgbClr>
            </a:prstShdw>
          </a:effectLst>
        </p:spPr>
        <p:txBody>
          <a:bodyPr wrap="none" anchor="ctr" anchorCtr="0"/>
          <a:p>
            <a:pPr>
              <a:spcBef>
                <a:spcPct val="50000"/>
              </a:spcBef>
            </a:pPr>
            <a:r>
              <a:rPr lang="zh-CN" altLang="en-US" sz="2400" dirty="0">
                <a:latin typeface="Times New Roman" panose="02020603050405020304" pitchFamily="2" charset="0"/>
                <a:ea typeface="黑体" panose="02010609060101010101" pitchFamily="1" charset="-122"/>
                <a:sym typeface="宋体" panose="02010600030101010101" pitchFamily="2" charset="-122"/>
              </a:rPr>
              <a:t>人数和为</a:t>
            </a:r>
            <a:r>
              <a:rPr lang="en-US" altLang="zh-CN" sz="2400" dirty="0">
                <a:latin typeface="Times New Roman" panose="02020603050405020304" pitchFamily="2" charset="0"/>
                <a:ea typeface="黑体" panose="02010609060101010101" pitchFamily="1" charset="-122"/>
                <a:sym typeface="宋体" panose="02010600030101010101" pitchFamily="2" charset="-122"/>
              </a:rPr>
              <a:t>22</a:t>
            </a:r>
            <a:r>
              <a:rPr lang="zh-CN" altLang="en-US" sz="2400" dirty="0">
                <a:latin typeface="Times New Roman" panose="02020603050405020304" pitchFamily="2" charset="0"/>
                <a:ea typeface="黑体" panose="02010609060101010101" pitchFamily="1" charset="-122"/>
                <a:sym typeface="宋体" panose="02010600030101010101" pitchFamily="2" charset="-122"/>
              </a:rPr>
              <a:t>人</a:t>
            </a:r>
            <a:endParaRPr lang="zh-CN" altLang="en-US" sz="2400" dirty="0">
              <a:latin typeface="Times New Roman" panose="02020603050405020304" pitchFamily="2" charset="0"/>
              <a:ea typeface="黑体" panose="02010609060101010101" pitchFamily="1" charset="-122"/>
            </a:endParaRPr>
          </a:p>
        </p:txBody>
      </p:sp>
      <p:sp>
        <p:nvSpPr>
          <p:cNvPr id="22554" name="文本框 5"/>
          <p:cNvSpPr txBox="1"/>
          <p:nvPr/>
        </p:nvSpPr>
        <p:spPr>
          <a:xfrm>
            <a:off x="6537802" y="4086225"/>
            <a:ext cx="927735" cy="460375"/>
          </a:xfrm>
          <a:prstGeom prst="rect">
            <a:avLst/>
          </a:prstGeom>
          <a:noFill/>
          <a:ln w="9525">
            <a:noFill/>
          </a:ln>
        </p:spPr>
        <p:txBody>
          <a:bodyPr wrap="none" anchor="t" anchorCtr="0">
            <a:spAutoFit/>
          </a:bodyPr>
          <a:p>
            <a:pPr algn="ctr"/>
            <a:r>
              <a:rPr lang="en-US" altLang="zh-CN" sz="2400" dirty="0">
                <a:latin typeface="Times New Roman" panose="02020603050405020304" pitchFamily="2" charset="0"/>
                <a:ea typeface="黑体" panose="02010609060101010101" pitchFamily="1" charset="-122"/>
                <a:sym typeface="Arial" panose="020B0604020202020204" pitchFamily="34" charset="0"/>
              </a:rPr>
              <a:t>1200</a:t>
            </a:r>
            <a:r>
              <a:rPr lang="en-US" altLang="zh-CN" sz="2400" i="1" dirty="0">
                <a:latin typeface="Times New Roman" panose="02020603050405020304" pitchFamily="2" charset="0"/>
                <a:ea typeface="黑体" panose="02010609060101010101" pitchFamily="1" charset="-122"/>
                <a:sym typeface="Arial" panose="020B0604020202020204" pitchFamily="34" charset="0"/>
              </a:rPr>
              <a:t>x</a:t>
            </a:r>
            <a:endParaRPr lang="en-US" altLang="zh-CN" sz="2400" i="1" dirty="0">
              <a:latin typeface="Times New Roman" panose="02020603050405020304" pitchFamily="2" charset="0"/>
              <a:ea typeface="黑体" panose="02010609060101010101" pitchFamily="1" charset="-122"/>
              <a:sym typeface="Arial" panose="020B0604020202020204" pitchFamily="34" charset="0"/>
            </a:endParaRPr>
          </a:p>
        </p:txBody>
      </p:sp>
      <p:sp>
        <p:nvSpPr>
          <p:cNvPr id="22555" name="文本框 6"/>
          <p:cNvSpPr txBox="1"/>
          <p:nvPr/>
        </p:nvSpPr>
        <p:spPr>
          <a:xfrm>
            <a:off x="6562725" y="4543425"/>
            <a:ext cx="927735" cy="460375"/>
          </a:xfrm>
          <a:prstGeom prst="rect">
            <a:avLst/>
          </a:prstGeom>
          <a:noFill/>
          <a:ln w="9525">
            <a:noFill/>
          </a:ln>
        </p:spPr>
        <p:txBody>
          <a:bodyPr wrap="none" anchor="t" anchorCtr="0">
            <a:spAutoFit/>
          </a:bodyPr>
          <a:p>
            <a:r>
              <a:rPr lang="en-US" altLang="zh-CN" sz="2400" dirty="0">
                <a:latin typeface="Times New Roman" panose="02020603050405020304" pitchFamily="2" charset="0"/>
                <a:ea typeface="黑体" panose="02010609060101010101" pitchFamily="1" charset="-122"/>
                <a:sym typeface="Arial" panose="020B0604020202020204" pitchFamily="34" charset="0"/>
              </a:rPr>
              <a:t>2000</a:t>
            </a:r>
            <a:r>
              <a:rPr lang="en-US" altLang="zh-CN" sz="2400" i="1" dirty="0">
                <a:latin typeface="Times New Roman" panose="02020603050405020304" pitchFamily="2" charset="0"/>
                <a:ea typeface="黑体" panose="02010609060101010101" pitchFamily="1" charset="-122"/>
                <a:sym typeface="Arial" panose="020B0604020202020204" pitchFamily="34" charset="0"/>
              </a:rPr>
              <a:t>y</a:t>
            </a:r>
            <a:endParaRPr lang="en-US" altLang="zh-CN" sz="2400" i="1" dirty="0">
              <a:latin typeface="Times New Roman" panose="02020603050405020304" pitchFamily="2" charset="0"/>
              <a:ea typeface="黑体" panose="02010609060101010101" pitchFamily="1"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left)">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wipe(left)">
                                      <p:cBhvr>
                                        <p:cTn id="12" dur="500"/>
                                        <p:tgtEl>
                                          <p:spTgt spid="2253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22554"/>
                                        </p:tgtEl>
                                        <p:attrNameLst>
                                          <p:attrName>style.visibility</p:attrName>
                                        </p:attrNameLst>
                                      </p:cBhvr>
                                      <p:to>
                                        <p:strVal val="visible"/>
                                      </p:to>
                                    </p:set>
                                    <p:anim calcmode="lin" valueType="num">
                                      <p:cBhvr>
                                        <p:cTn id="17" dur="1000" fill="hold"/>
                                        <p:tgtEl>
                                          <p:spTgt spid="22554"/>
                                        </p:tgtEl>
                                        <p:attrNameLst>
                                          <p:attrName>ppt_w</p:attrName>
                                        </p:attrNameLst>
                                      </p:cBhvr>
                                      <p:tavLst>
                                        <p:tav tm="0">
                                          <p:val>
                                            <p:strVal val="#ppt_w*0.70"/>
                                          </p:val>
                                        </p:tav>
                                        <p:tav tm="100000">
                                          <p:val>
                                            <p:strVal val="#ppt_w"/>
                                          </p:val>
                                        </p:tav>
                                      </p:tavLst>
                                    </p:anim>
                                    <p:anim calcmode="lin" valueType="num">
                                      <p:cBhvr>
                                        <p:cTn id="18" dur="1000" fill="hold"/>
                                        <p:tgtEl>
                                          <p:spTgt spid="22554"/>
                                        </p:tgtEl>
                                        <p:attrNameLst>
                                          <p:attrName>ppt_h</p:attrName>
                                        </p:attrNameLst>
                                      </p:cBhvr>
                                      <p:tavLst>
                                        <p:tav tm="0">
                                          <p:val>
                                            <p:strVal val="#ppt_h"/>
                                          </p:val>
                                        </p:tav>
                                        <p:tav tm="100000">
                                          <p:val>
                                            <p:strVal val="#ppt_h"/>
                                          </p:val>
                                        </p:tav>
                                      </p:tavLst>
                                    </p:anim>
                                    <p:animEffect transition="in" filter="fade">
                                      <p:cBhvr>
                                        <p:cTn id="19" dur="1000"/>
                                        <p:tgtEl>
                                          <p:spTgt spid="22554"/>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22555"/>
                                        </p:tgtEl>
                                        <p:attrNameLst>
                                          <p:attrName>style.visibility</p:attrName>
                                        </p:attrNameLst>
                                      </p:cBhvr>
                                      <p:to>
                                        <p:strVal val="visible"/>
                                      </p:to>
                                    </p:set>
                                    <p:anim calcmode="lin" valueType="num">
                                      <p:cBhvr>
                                        <p:cTn id="24" dur="1000" fill="hold"/>
                                        <p:tgtEl>
                                          <p:spTgt spid="22555"/>
                                        </p:tgtEl>
                                        <p:attrNameLst>
                                          <p:attrName>ppt_w</p:attrName>
                                        </p:attrNameLst>
                                      </p:cBhvr>
                                      <p:tavLst>
                                        <p:tav tm="0">
                                          <p:val>
                                            <p:strVal val="#ppt_w*0.70"/>
                                          </p:val>
                                        </p:tav>
                                        <p:tav tm="100000">
                                          <p:val>
                                            <p:strVal val="#ppt_w"/>
                                          </p:val>
                                        </p:tav>
                                      </p:tavLst>
                                    </p:anim>
                                    <p:anim calcmode="lin" valueType="num">
                                      <p:cBhvr>
                                        <p:cTn id="25" dur="1000" fill="hold"/>
                                        <p:tgtEl>
                                          <p:spTgt spid="22555"/>
                                        </p:tgtEl>
                                        <p:attrNameLst>
                                          <p:attrName>ppt_h</p:attrName>
                                        </p:attrNameLst>
                                      </p:cBhvr>
                                      <p:tavLst>
                                        <p:tav tm="0">
                                          <p:val>
                                            <p:strVal val="#ppt_h"/>
                                          </p:val>
                                        </p:tav>
                                        <p:tav tm="100000">
                                          <p:val>
                                            <p:strVal val="#ppt_h"/>
                                          </p:val>
                                        </p:tav>
                                      </p:tavLst>
                                    </p:anim>
                                    <p:animEffect transition="in" filter="fade">
                                      <p:cBhvr>
                                        <p:cTn id="26" dur="1000"/>
                                        <p:tgtEl>
                                          <p:spTgt spid="2255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52"/>
                                        </p:tgtEl>
                                        <p:attrNameLst>
                                          <p:attrName>style.visibility</p:attrName>
                                        </p:attrNameLst>
                                      </p:cBhvr>
                                      <p:to>
                                        <p:strVal val="visible"/>
                                      </p:to>
                                    </p:set>
                                    <p:anim calcmode="lin" valueType="num">
                                      <p:cBhvr>
                                        <p:cTn id="31" dur="500" fill="hold"/>
                                        <p:tgtEl>
                                          <p:spTgt spid="22552"/>
                                        </p:tgtEl>
                                        <p:attrNameLst>
                                          <p:attrName>ppt_x</p:attrName>
                                        </p:attrNameLst>
                                      </p:cBhvr>
                                      <p:tavLst>
                                        <p:tav tm="0">
                                          <p:val>
                                            <p:strVal val="#ppt_x"/>
                                          </p:val>
                                        </p:tav>
                                        <p:tav tm="100000">
                                          <p:val>
                                            <p:strVal val="#ppt_x"/>
                                          </p:val>
                                        </p:tav>
                                      </p:tavLst>
                                    </p:anim>
                                    <p:anim calcmode="lin" valueType="num">
                                      <p:cBhvr>
                                        <p:cTn id="32" dur="500" fill="hold"/>
                                        <p:tgtEl>
                                          <p:spTgt spid="225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553"/>
                                        </p:tgtEl>
                                        <p:attrNameLst>
                                          <p:attrName>style.visibility</p:attrName>
                                        </p:attrNameLst>
                                      </p:cBhvr>
                                      <p:to>
                                        <p:strVal val="visible"/>
                                      </p:to>
                                    </p:set>
                                    <p:anim calcmode="lin" valueType="num">
                                      <p:cBhvr>
                                        <p:cTn id="35" dur="500" fill="hold"/>
                                        <p:tgtEl>
                                          <p:spTgt spid="22553"/>
                                        </p:tgtEl>
                                        <p:attrNameLst>
                                          <p:attrName>ppt_x</p:attrName>
                                        </p:attrNameLst>
                                      </p:cBhvr>
                                      <p:tavLst>
                                        <p:tav tm="0">
                                          <p:val>
                                            <p:strVal val="#ppt_x"/>
                                          </p:val>
                                        </p:tav>
                                        <p:tav tm="100000">
                                          <p:val>
                                            <p:strVal val="#ppt_x"/>
                                          </p:val>
                                        </p:tav>
                                      </p:tavLst>
                                    </p:anim>
                                    <p:anim calcmode="lin" valueType="num">
                                      <p:cBhvr>
                                        <p:cTn id="36" dur="500" fill="hold"/>
                                        <p:tgtEl>
                                          <p:spTgt spid="2255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2550"/>
                                        </p:tgtEl>
                                        <p:attrNameLst>
                                          <p:attrName>style.visibility</p:attrName>
                                        </p:attrNameLst>
                                      </p:cBhvr>
                                      <p:to>
                                        <p:strVal val="visible"/>
                                      </p:to>
                                    </p:set>
                                    <p:anim calcmode="lin" valueType="num">
                                      <p:cBhvr>
                                        <p:cTn id="41" dur="500" fill="hold"/>
                                        <p:tgtEl>
                                          <p:spTgt spid="22550"/>
                                        </p:tgtEl>
                                        <p:attrNameLst>
                                          <p:attrName>ppt_x</p:attrName>
                                        </p:attrNameLst>
                                      </p:cBhvr>
                                      <p:tavLst>
                                        <p:tav tm="0">
                                          <p:val>
                                            <p:strVal val="#ppt_x"/>
                                          </p:val>
                                        </p:tav>
                                        <p:tav tm="100000">
                                          <p:val>
                                            <p:strVal val="#ppt_x"/>
                                          </p:val>
                                        </p:tav>
                                      </p:tavLst>
                                    </p:anim>
                                    <p:anim calcmode="lin" valueType="num">
                                      <p:cBhvr>
                                        <p:cTn id="42" dur="500" fill="hold"/>
                                        <p:tgtEl>
                                          <p:spTgt spid="2255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2551"/>
                                        </p:tgtEl>
                                        <p:attrNameLst>
                                          <p:attrName>style.visibility</p:attrName>
                                        </p:attrNameLst>
                                      </p:cBhvr>
                                      <p:to>
                                        <p:strVal val="visible"/>
                                      </p:to>
                                    </p:set>
                                    <p:anim calcmode="lin" valueType="num">
                                      <p:cBhvr>
                                        <p:cTn id="45" dur="500" fill="hold"/>
                                        <p:tgtEl>
                                          <p:spTgt spid="22551"/>
                                        </p:tgtEl>
                                        <p:attrNameLst>
                                          <p:attrName>ppt_x</p:attrName>
                                        </p:attrNameLst>
                                      </p:cBhvr>
                                      <p:tavLst>
                                        <p:tav tm="0">
                                          <p:val>
                                            <p:strVal val="#ppt_x"/>
                                          </p:val>
                                        </p:tav>
                                        <p:tav tm="100000">
                                          <p:val>
                                            <p:strVal val="#ppt_x"/>
                                          </p:val>
                                        </p:tav>
                                      </p:tavLst>
                                    </p:anim>
                                    <p:anim calcmode="lin" valueType="num">
                                      <p:cBhvr>
                                        <p:cTn id="46" dur="500" fill="hold"/>
                                        <p:tgtEl>
                                          <p:spTgt spid="225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50" grpId="0" bldLvl="0" animBg="1"/>
      <p:bldP spid="22551" grpId="0" bldLvl="0" animBg="1"/>
      <p:bldP spid="22552" grpId="0" bldLvl="0" animBg="1"/>
      <p:bldP spid="22553" grpId="0" bldLvl="0" animBg="1"/>
      <p:bldP spid="22554" grpId="0"/>
      <p:bldP spid="2255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文本框 3"/>
          <p:cNvSpPr txBox="1"/>
          <p:nvPr/>
        </p:nvSpPr>
        <p:spPr>
          <a:xfrm>
            <a:off x="2227263" y="803275"/>
            <a:ext cx="7000875" cy="521970"/>
          </a:xfrm>
          <a:prstGeom prst="rect">
            <a:avLst/>
          </a:prstGeom>
          <a:noFill/>
          <a:ln w="9525">
            <a:noFill/>
          </a:ln>
        </p:spPr>
        <p:txBody>
          <a:bodyPr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解：设生产螺钉的</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人，生产螺母的</a:t>
            </a:r>
            <a:r>
              <a:rPr lang="en-US" altLang="zh-CN" sz="2800" i="1" dirty="0">
                <a:solidFill>
                  <a:srgbClr val="FF0000"/>
                </a:solidFill>
                <a:latin typeface="Times New Roman" panose="02020603050405020304" pitchFamily="2" charset="0"/>
                <a:ea typeface="黑体" panose="02010609060101010101" pitchFamily="1" charset="-122"/>
              </a:rPr>
              <a:t>y</a:t>
            </a:r>
            <a:r>
              <a:rPr lang="zh-CN" altLang="en-US" sz="2800" dirty="0">
                <a:solidFill>
                  <a:srgbClr val="FF0000"/>
                </a:solidFill>
                <a:latin typeface="Times New Roman" panose="02020603050405020304" pitchFamily="2" charset="0"/>
                <a:ea typeface="黑体" panose="02010609060101010101" pitchFamily="1" charset="-122"/>
              </a:rPr>
              <a:t>人</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23555" name="文本框 1"/>
          <p:cNvSpPr txBox="1"/>
          <p:nvPr/>
        </p:nvSpPr>
        <p:spPr>
          <a:xfrm>
            <a:off x="2227263" y="1485900"/>
            <a:ext cx="7000875" cy="521970"/>
          </a:xfrm>
          <a:prstGeom prst="rect">
            <a:avLst/>
          </a:prstGeom>
          <a:noFill/>
          <a:ln w="9525">
            <a:noFill/>
          </a:ln>
        </p:spPr>
        <p:txBody>
          <a:bodyPr anchor="t" anchorCtr="0">
            <a:spAutoFit/>
          </a:bodyPr>
          <a:p>
            <a:r>
              <a:rPr lang="zh-CN" altLang="en-US" sz="2800" dirty="0">
                <a:solidFill>
                  <a:srgbClr val="FF0000"/>
                </a:solidFill>
                <a:latin typeface="黑体" panose="02010609060101010101" pitchFamily="1" charset="-122"/>
                <a:ea typeface="黑体" panose="02010609060101010101" pitchFamily="1" charset="-122"/>
              </a:rPr>
              <a:t>依题意，可列方程组</a:t>
            </a:r>
            <a:r>
              <a:rPr lang="zh-CN" altLang="en-US" sz="2400" dirty="0">
                <a:solidFill>
                  <a:srgbClr val="FF0000"/>
                </a:solidFill>
                <a:latin typeface="黑体" panose="02010609060101010101" pitchFamily="1" charset="-122"/>
                <a:ea typeface="黑体" panose="02010609060101010101" pitchFamily="1" charset="-122"/>
              </a:rPr>
              <a:t>：</a:t>
            </a:r>
            <a:endParaRPr lang="zh-CN" altLang="en-US" sz="2400" dirty="0">
              <a:solidFill>
                <a:srgbClr val="FF0000"/>
              </a:solidFill>
              <a:latin typeface="黑体" panose="02010609060101010101" pitchFamily="1" charset="-122"/>
              <a:ea typeface="黑体" panose="02010609060101010101" pitchFamily="1" charset="-122"/>
            </a:endParaRPr>
          </a:p>
        </p:txBody>
      </p:sp>
      <p:graphicFrame>
        <p:nvGraphicFramePr>
          <p:cNvPr id="23556" name="对象 23555">
            <a:hlinkClick r:id="" action="ppaction://ole?verb="/>
          </p:cNvPr>
          <p:cNvGraphicFramePr>
            <a:graphicFrameLocks noChangeAspect="1"/>
          </p:cNvGraphicFramePr>
          <p:nvPr/>
        </p:nvGraphicFramePr>
        <p:xfrm>
          <a:off x="5651500" y="1485900"/>
          <a:ext cx="2687638" cy="1095375"/>
        </p:xfrm>
        <a:graphic>
          <a:graphicData uri="http://schemas.openxmlformats.org/presentationml/2006/ole">
            <mc:AlternateContent xmlns:mc="http://schemas.openxmlformats.org/markup-compatibility/2006">
              <mc:Choice xmlns:v="urn:schemas-microsoft-com:vml" Requires="v">
                <p:oleObj spid="_x0000_s3084" name="" r:id="rId1" imgW="1270000" imgH="457200" progId="Equation.DSMT4">
                  <p:embed/>
                </p:oleObj>
              </mc:Choice>
              <mc:Fallback>
                <p:oleObj name="" r:id="rId1" imgW="1270000" imgH="457200" progId="Equation.DSMT4">
                  <p:embed/>
                  <p:pic>
                    <p:nvPicPr>
                      <p:cNvPr id="0" name="图片 3083"/>
                      <p:cNvPicPr/>
                      <p:nvPr/>
                    </p:nvPicPr>
                    <p:blipFill>
                      <a:blip r:embed="rId2"/>
                      <a:stretch>
                        <a:fillRect/>
                      </a:stretch>
                    </p:blipFill>
                    <p:spPr>
                      <a:xfrm>
                        <a:off x="5651500" y="1485900"/>
                        <a:ext cx="2687638" cy="1095375"/>
                      </a:xfrm>
                      <a:prstGeom prst="rect">
                        <a:avLst/>
                      </a:prstGeom>
                      <a:noFill/>
                      <a:ln w="38100">
                        <a:noFill/>
                        <a:miter/>
                      </a:ln>
                    </p:spPr>
                  </p:pic>
                </p:oleObj>
              </mc:Fallback>
            </mc:AlternateContent>
          </a:graphicData>
        </a:graphic>
      </p:graphicFrame>
      <p:sp>
        <p:nvSpPr>
          <p:cNvPr id="23557" name="文本框 2"/>
          <p:cNvSpPr txBox="1"/>
          <p:nvPr/>
        </p:nvSpPr>
        <p:spPr>
          <a:xfrm>
            <a:off x="2286000" y="2676525"/>
            <a:ext cx="7000875" cy="521970"/>
          </a:xfrm>
          <a:prstGeom prst="rect">
            <a:avLst/>
          </a:prstGeom>
          <a:noFill/>
          <a:ln w="9525">
            <a:noFill/>
          </a:ln>
        </p:spPr>
        <p:txBody>
          <a:bodyPr anchor="t" anchorCtr="0">
            <a:spAutoFit/>
          </a:bodyPr>
          <a:p>
            <a:r>
              <a:rPr lang="zh-CN" altLang="en-US" sz="2800" dirty="0">
                <a:solidFill>
                  <a:srgbClr val="FF0000"/>
                </a:solidFill>
                <a:latin typeface="黑体" panose="02010609060101010101" pitchFamily="1" charset="-122"/>
                <a:ea typeface="黑体" panose="02010609060101010101" pitchFamily="1" charset="-122"/>
              </a:rPr>
              <a:t>解方程组，得  </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23558" name="对象 23557">
            <a:hlinkClick r:id="" action="ppaction://ole?verb="/>
          </p:cNvPr>
          <p:cNvGraphicFramePr>
            <a:graphicFrameLocks noChangeAspect="1"/>
          </p:cNvGraphicFramePr>
          <p:nvPr/>
        </p:nvGraphicFramePr>
        <p:xfrm>
          <a:off x="5746750" y="2678113"/>
          <a:ext cx="1127125" cy="1092200"/>
        </p:xfrm>
        <a:graphic>
          <a:graphicData uri="http://schemas.openxmlformats.org/presentationml/2006/ole">
            <mc:AlternateContent xmlns:mc="http://schemas.openxmlformats.org/markup-compatibility/2006">
              <mc:Choice xmlns:v="urn:schemas-microsoft-com:vml" Requires="v">
                <p:oleObj spid="_x0000_s3085" name="" r:id="rId3" imgW="533400" imgH="457200" progId="Equation.DSMT4">
                  <p:embed/>
                </p:oleObj>
              </mc:Choice>
              <mc:Fallback>
                <p:oleObj name="" r:id="rId3" imgW="533400" imgH="457200" progId="Equation.DSMT4">
                  <p:embed/>
                  <p:pic>
                    <p:nvPicPr>
                      <p:cNvPr id="0" name="图片 3084"/>
                      <p:cNvPicPr/>
                      <p:nvPr/>
                    </p:nvPicPr>
                    <p:blipFill>
                      <a:blip r:embed="rId4"/>
                      <a:stretch>
                        <a:fillRect/>
                      </a:stretch>
                    </p:blipFill>
                    <p:spPr>
                      <a:xfrm>
                        <a:off x="5746750" y="2678113"/>
                        <a:ext cx="1127125" cy="1092200"/>
                      </a:xfrm>
                      <a:prstGeom prst="rect">
                        <a:avLst/>
                      </a:prstGeom>
                      <a:noFill/>
                      <a:ln w="38100">
                        <a:noFill/>
                        <a:miter/>
                      </a:ln>
                    </p:spPr>
                  </p:pic>
                </p:oleObj>
              </mc:Fallback>
            </mc:AlternateContent>
          </a:graphicData>
        </a:graphic>
      </p:graphicFrame>
      <p:sp>
        <p:nvSpPr>
          <p:cNvPr id="23559" name="文本框 7"/>
          <p:cNvSpPr txBox="1"/>
          <p:nvPr/>
        </p:nvSpPr>
        <p:spPr>
          <a:xfrm>
            <a:off x="2066925" y="3870325"/>
            <a:ext cx="7000875" cy="521970"/>
          </a:xfrm>
          <a:prstGeom prst="rect">
            <a:avLst/>
          </a:prstGeom>
          <a:noFill/>
          <a:ln w="9525">
            <a:noFill/>
          </a:ln>
        </p:spPr>
        <p:txBody>
          <a:bodyPr anchor="t" anchorCtr="0">
            <a:spAutoFit/>
          </a:bodyPr>
          <a:p>
            <a:r>
              <a:rPr lang="en-US" altLang="zh-CN" sz="2400" dirty="0">
                <a:solidFill>
                  <a:srgbClr val="FF0000"/>
                </a:solidFill>
                <a:latin typeface="黑体" panose="02010609060101010101" pitchFamily="1" charset="-122"/>
                <a:ea typeface="黑体" panose="02010609060101010101" pitchFamily="1" charset="-122"/>
              </a:rPr>
              <a:t> </a:t>
            </a:r>
            <a:r>
              <a:rPr lang="zh-CN" altLang="en-US" sz="2800" dirty="0">
                <a:solidFill>
                  <a:srgbClr val="FF0000"/>
                </a:solidFill>
                <a:latin typeface="黑体" panose="02010609060101010101" pitchFamily="1" charset="-122"/>
                <a:ea typeface="黑体" panose="02010609060101010101" pitchFamily="1" charset="-122"/>
              </a:rPr>
              <a:t>答：设生产螺钉的</a:t>
            </a:r>
            <a:r>
              <a:rPr lang="en-US" altLang="zh-CN" sz="2800" dirty="0">
                <a:solidFill>
                  <a:srgbClr val="FF0000"/>
                </a:solidFill>
                <a:latin typeface="黑体" panose="02010609060101010101" pitchFamily="1" charset="-122"/>
                <a:ea typeface="黑体" panose="02010609060101010101" pitchFamily="1" charset="-122"/>
              </a:rPr>
              <a:t>10</a:t>
            </a:r>
            <a:r>
              <a:rPr lang="zh-CN" altLang="en-US" sz="2800" dirty="0">
                <a:solidFill>
                  <a:srgbClr val="FF0000"/>
                </a:solidFill>
                <a:latin typeface="黑体" panose="02010609060101010101" pitchFamily="1" charset="-122"/>
                <a:ea typeface="黑体" panose="02010609060101010101" pitchFamily="1" charset="-122"/>
              </a:rPr>
              <a:t>人，生产螺母的</a:t>
            </a:r>
            <a:r>
              <a:rPr lang="en-US" altLang="zh-CN" sz="2800" dirty="0">
                <a:solidFill>
                  <a:srgbClr val="FF0000"/>
                </a:solidFill>
                <a:latin typeface="黑体" panose="02010609060101010101" pitchFamily="1" charset="-122"/>
                <a:ea typeface="黑体" panose="02010609060101010101" pitchFamily="1" charset="-122"/>
              </a:rPr>
              <a:t>12</a:t>
            </a:r>
            <a:r>
              <a:rPr lang="zh-CN" altLang="en-US" sz="2800" dirty="0">
                <a:solidFill>
                  <a:srgbClr val="FF0000"/>
                </a:solidFill>
                <a:latin typeface="黑体" panose="02010609060101010101" pitchFamily="1" charset="-122"/>
                <a:ea typeface="黑体" panose="02010609060101010101" pitchFamily="1" charset="-122"/>
              </a:rPr>
              <a:t>人</a:t>
            </a:r>
            <a:r>
              <a:rPr lang="en-US" altLang="zh-CN" sz="2800" dirty="0">
                <a:solidFill>
                  <a:srgbClr val="FF0000"/>
                </a:solidFill>
                <a:latin typeface="黑体" panose="02010609060101010101" pitchFamily="1" charset="-122"/>
                <a:ea typeface="黑体" panose="02010609060101010101" pitchFamily="1" charset="-122"/>
              </a:rPr>
              <a:t>.</a:t>
            </a:r>
            <a:endParaRPr lang="en-US" altLang="zh-CN" sz="2800" dirty="0">
              <a:solidFill>
                <a:srgbClr val="FF0000"/>
              </a:solidFill>
              <a:latin typeface="黑体" panose="02010609060101010101" pitchFamily="1" charset="-122"/>
              <a:ea typeface="黑体" panose="02010609060101010101" pitchFamily="1" charset="-122"/>
            </a:endParaRPr>
          </a:p>
        </p:txBody>
      </p:sp>
      <p:sp>
        <p:nvSpPr>
          <p:cNvPr id="23560" name="流程图: 可选过程 8"/>
          <p:cNvSpPr/>
          <p:nvPr/>
        </p:nvSpPr>
        <p:spPr>
          <a:xfrm>
            <a:off x="2592388" y="4598988"/>
            <a:ext cx="7007225" cy="1660525"/>
          </a:xfrm>
          <a:prstGeom prst="flowChartAlternateProcess">
            <a:avLst/>
          </a:prstGeom>
          <a:solidFill>
            <a:schemeClr val="accent1">
              <a:lumMod val="20000"/>
              <a:lumOff val="80000"/>
            </a:schemeClr>
          </a:solidFill>
          <a:ln w="9525" cap="flat" cmpd="sng">
            <a:solidFill>
              <a:schemeClr val="tx1"/>
            </a:solidFill>
            <a:prstDash val="solid"/>
            <a:bevel/>
            <a:headEnd type="none" w="med" len="med"/>
            <a:tailEnd type="none" w="med" len="med"/>
          </a:ln>
        </p:spPr>
        <p:txBody>
          <a:bodyPr wrap="square" anchor="t" anchorCtr="0"/>
          <a:p>
            <a:pPr>
              <a:lnSpc>
                <a:spcPct val="110000"/>
              </a:lnSpc>
            </a:pPr>
            <a:r>
              <a:rPr lang="zh-CN" altLang="en-US" sz="2800" dirty="0">
                <a:latin typeface="黑体" panose="02010609060101010101" pitchFamily="1" charset="-122"/>
                <a:ea typeface="黑体" panose="02010609060101010101" pitchFamily="1" charset="-122"/>
              </a:rPr>
              <a:t>解决配套问题要弄清：</a:t>
            </a:r>
            <a:endParaRPr lang="zh-CN" altLang="en-US" sz="2800" dirty="0">
              <a:latin typeface="黑体" panose="02010609060101010101" pitchFamily="1" charset="-122"/>
              <a:ea typeface="黑体" panose="02010609060101010101" pitchFamily="1" charset="-122"/>
            </a:endParaRPr>
          </a:p>
          <a:p>
            <a:pPr>
              <a:lnSpc>
                <a:spcPct val="110000"/>
              </a:lnSpc>
            </a:pPr>
            <a:r>
              <a:rPr lang="zh-CN" altLang="en-US" sz="2800" dirty="0">
                <a:latin typeface="黑体" panose="02010609060101010101" pitchFamily="1" charset="-122"/>
                <a:ea typeface="黑体" panose="02010609060101010101" pitchFamily="1" charset="-122"/>
              </a:rPr>
              <a:t>（</a:t>
            </a:r>
            <a:r>
              <a:rPr lang="en-US" altLang="zh-CN" sz="2800" dirty="0">
                <a:latin typeface="黑体" panose="02010609060101010101" pitchFamily="1" charset="-122"/>
                <a:ea typeface="黑体" panose="02010609060101010101" pitchFamily="1" charset="-122"/>
              </a:rPr>
              <a:t>1</a:t>
            </a:r>
            <a:r>
              <a:rPr lang="zh-CN" altLang="en-US" sz="2800" dirty="0">
                <a:latin typeface="黑体" panose="02010609060101010101" pitchFamily="1" charset="-122"/>
                <a:ea typeface="黑体" panose="02010609060101010101" pitchFamily="1" charset="-122"/>
              </a:rPr>
              <a:t>）每套产品中各部分的比例；</a:t>
            </a:r>
            <a:endParaRPr lang="zh-CN" altLang="en-US" sz="2800" dirty="0">
              <a:latin typeface="黑体" panose="02010609060101010101" pitchFamily="1" charset="-122"/>
              <a:ea typeface="黑体" panose="02010609060101010101" pitchFamily="1" charset="-122"/>
            </a:endParaRPr>
          </a:p>
          <a:p>
            <a:pPr>
              <a:lnSpc>
                <a:spcPct val="110000"/>
              </a:lnSpc>
            </a:pPr>
            <a:r>
              <a:rPr lang="zh-CN" altLang="en-US" sz="2800" dirty="0">
                <a:latin typeface="黑体" panose="02010609060101010101" pitchFamily="1" charset="-122"/>
                <a:ea typeface="黑体" panose="02010609060101010101" pitchFamily="1" charset="-122"/>
              </a:rPr>
              <a:t>（</a:t>
            </a:r>
            <a:r>
              <a:rPr lang="en-US" altLang="zh-CN" sz="2800" dirty="0">
                <a:latin typeface="黑体" panose="02010609060101010101" pitchFamily="1" charset="-122"/>
                <a:ea typeface="黑体" panose="02010609060101010101" pitchFamily="1" charset="-122"/>
              </a:rPr>
              <a:t>2</a:t>
            </a:r>
            <a:r>
              <a:rPr lang="zh-CN" altLang="en-US" sz="2800" dirty="0">
                <a:latin typeface="黑体" panose="02010609060101010101" pitchFamily="1" charset="-122"/>
                <a:ea typeface="黑体" panose="02010609060101010101" pitchFamily="1" charset="-122"/>
              </a:rPr>
              <a:t>）生产各部分的工人数之和</a:t>
            </a:r>
            <a:r>
              <a:rPr lang="en-US" altLang="zh-CN" sz="2800" dirty="0">
                <a:latin typeface="黑体" panose="02010609060101010101" pitchFamily="1" charset="-122"/>
                <a:ea typeface="黑体" panose="02010609060101010101" pitchFamily="1" charset="-122"/>
              </a:rPr>
              <a:t>=</a:t>
            </a:r>
            <a:r>
              <a:rPr lang="zh-CN" altLang="en-US" sz="2800" dirty="0">
                <a:latin typeface="黑体" panose="02010609060101010101" pitchFamily="1" charset="-122"/>
                <a:ea typeface="黑体" panose="02010609060101010101" pitchFamily="1" charset="-122"/>
              </a:rPr>
              <a:t>工人总数</a:t>
            </a:r>
            <a:r>
              <a:rPr lang="en-US" altLang="zh-CN" sz="2800" dirty="0">
                <a:latin typeface="黑体" panose="02010609060101010101" pitchFamily="1" charset="-122"/>
                <a:ea typeface="黑体" panose="02010609060101010101" pitchFamily="1" charset="-122"/>
              </a:rPr>
              <a:t>.</a:t>
            </a:r>
            <a:endParaRPr lang="en-US" altLang="zh-CN" sz="2800" dirty="0">
              <a:latin typeface="黑体" panose="02010609060101010101" pitchFamily="1" charset="-122"/>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ppt_x</p:attrName>
                                        </p:attrNameLst>
                                      </p:cBhvr>
                                      <p:tavLst>
                                        <p:tav tm="0">
                                          <p:val>
                                            <p:strVal val="#ppt_x"/>
                                          </p:val>
                                        </p:tav>
                                        <p:tav tm="100000">
                                          <p:val>
                                            <p:strVal val="#ppt_x"/>
                                          </p:val>
                                        </p:tav>
                                      </p:tavLst>
                                    </p:anim>
                                    <p:anim calcmode="lin" valueType="num">
                                      <p:cBhvr>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500" fill="hold"/>
                                        <p:tgtEl>
                                          <p:spTgt spid="23555"/>
                                        </p:tgtEl>
                                        <p:attrNameLst>
                                          <p:attrName>ppt_x</p:attrName>
                                        </p:attrNameLst>
                                      </p:cBhvr>
                                      <p:tavLst>
                                        <p:tav tm="0">
                                          <p:val>
                                            <p:strVal val="#ppt_x"/>
                                          </p:val>
                                        </p:tav>
                                        <p:tav tm="100000">
                                          <p:val>
                                            <p:strVal val="#ppt_x"/>
                                          </p:val>
                                        </p:tav>
                                      </p:tavLst>
                                    </p:anim>
                                    <p:anim calcmode="lin" valueType="num">
                                      <p:cBhvr>
                                        <p:cTn id="14" dur="500" fill="hold"/>
                                        <p:tgtEl>
                                          <p:spTgt spid="2355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6"/>
                                        </p:tgtEl>
                                        <p:attrNameLst>
                                          <p:attrName>style.visibility</p:attrName>
                                        </p:attrNameLst>
                                      </p:cBhvr>
                                      <p:to>
                                        <p:strVal val="visible"/>
                                      </p:to>
                                    </p:set>
                                    <p:anim calcmode="lin" valueType="num">
                                      <p:cBhvr>
                                        <p:cTn id="17" dur="500" fill="hold"/>
                                        <p:tgtEl>
                                          <p:spTgt spid="23556"/>
                                        </p:tgtEl>
                                        <p:attrNameLst>
                                          <p:attrName>ppt_x</p:attrName>
                                        </p:attrNameLst>
                                      </p:cBhvr>
                                      <p:tavLst>
                                        <p:tav tm="0">
                                          <p:val>
                                            <p:strVal val="#ppt_x"/>
                                          </p:val>
                                        </p:tav>
                                        <p:tav tm="100000">
                                          <p:val>
                                            <p:strVal val="#ppt_x"/>
                                          </p:val>
                                        </p:tav>
                                      </p:tavLst>
                                    </p:anim>
                                    <p:anim calcmode="lin" valueType="num">
                                      <p:cBhvr>
                                        <p:cTn id="1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3557"/>
                                        </p:tgtEl>
                                        <p:attrNameLst>
                                          <p:attrName>style.visibility</p:attrName>
                                        </p:attrNameLst>
                                      </p:cBhvr>
                                      <p:to>
                                        <p:strVal val="visible"/>
                                      </p:to>
                                    </p:set>
                                    <p:anim calcmode="lin" valueType="num">
                                      <p:cBhvr>
                                        <p:cTn id="23" dur="500" fill="hold"/>
                                        <p:tgtEl>
                                          <p:spTgt spid="23557"/>
                                        </p:tgtEl>
                                        <p:attrNameLst>
                                          <p:attrName>ppt_x</p:attrName>
                                        </p:attrNameLst>
                                      </p:cBhvr>
                                      <p:tavLst>
                                        <p:tav tm="0">
                                          <p:val>
                                            <p:strVal val="#ppt_x"/>
                                          </p:val>
                                        </p:tav>
                                        <p:tav tm="100000">
                                          <p:val>
                                            <p:strVal val="#ppt_x"/>
                                          </p:val>
                                        </p:tav>
                                      </p:tavLst>
                                    </p:anim>
                                    <p:anim calcmode="lin" valueType="num">
                                      <p:cBhvr>
                                        <p:cTn id="24" dur="500" fill="hold"/>
                                        <p:tgtEl>
                                          <p:spTgt spid="2355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558"/>
                                        </p:tgtEl>
                                        <p:attrNameLst>
                                          <p:attrName>style.visibility</p:attrName>
                                        </p:attrNameLst>
                                      </p:cBhvr>
                                      <p:to>
                                        <p:strVal val="visible"/>
                                      </p:to>
                                    </p:set>
                                    <p:anim calcmode="lin" valueType="num">
                                      <p:cBhvr>
                                        <p:cTn id="27" dur="500" fill="hold"/>
                                        <p:tgtEl>
                                          <p:spTgt spid="23558"/>
                                        </p:tgtEl>
                                        <p:attrNameLst>
                                          <p:attrName>ppt_x</p:attrName>
                                        </p:attrNameLst>
                                      </p:cBhvr>
                                      <p:tavLst>
                                        <p:tav tm="0">
                                          <p:val>
                                            <p:strVal val="#ppt_x"/>
                                          </p:val>
                                        </p:tav>
                                        <p:tav tm="100000">
                                          <p:val>
                                            <p:strVal val="#ppt_x"/>
                                          </p:val>
                                        </p:tav>
                                      </p:tavLst>
                                    </p:anim>
                                    <p:anim calcmode="lin" valueType="num">
                                      <p:cBhvr>
                                        <p:cTn id="28"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3559"/>
                                        </p:tgtEl>
                                        <p:attrNameLst>
                                          <p:attrName>style.visibility</p:attrName>
                                        </p:attrNameLst>
                                      </p:cBhvr>
                                      <p:to>
                                        <p:strVal val="visible"/>
                                      </p:to>
                                    </p:set>
                                    <p:anim calcmode="lin" valueType="num">
                                      <p:cBhvr>
                                        <p:cTn id="33" dur="500" fill="hold"/>
                                        <p:tgtEl>
                                          <p:spTgt spid="23559"/>
                                        </p:tgtEl>
                                        <p:attrNameLst>
                                          <p:attrName>ppt_x</p:attrName>
                                        </p:attrNameLst>
                                      </p:cBhvr>
                                      <p:tavLst>
                                        <p:tav tm="0">
                                          <p:val>
                                            <p:strVal val="#ppt_x"/>
                                          </p:val>
                                        </p:tav>
                                        <p:tav tm="100000">
                                          <p:val>
                                            <p:strVal val="#ppt_x"/>
                                          </p:val>
                                        </p:tav>
                                      </p:tavLst>
                                    </p:anim>
                                    <p:anim calcmode="lin" valueType="num">
                                      <p:cBhvr>
                                        <p:cTn id="34"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3560"/>
                                        </p:tgtEl>
                                        <p:attrNameLst>
                                          <p:attrName>style.visibility</p:attrName>
                                        </p:attrNameLst>
                                      </p:cBhvr>
                                      <p:to>
                                        <p:strVal val="visible"/>
                                      </p:to>
                                    </p:set>
                                    <p:animEffect transition="in" filter="wipe(left)">
                                      <p:cBhvr>
                                        <p:cTn id="39" dur="5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7" grpId="0"/>
      <p:bldP spid="23559" grpId="0"/>
      <p:bldP spid="2356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1" name="Text Box 2"/>
          <p:cNvSpPr txBox="1"/>
          <p:nvPr/>
        </p:nvSpPr>
        <p:spPr>
          <a:xfrm>
            <a:off x="1942465" y="782320"/>
            <a:ext cx="8562975" cy="2749550"/>
          </a:xfrm>
          <a:prstGeom prst="rect">
            <a:avLst/>
          </a:prstGeom>
          <a:noFill/>
          <a:ln w="9525">
            <a:noFill/>
          </a:ln>
        </p:spPr>
        <p:txBody>
          <a:bodyPr wrap="square" anchor="t" anchorCtr="0">
            <a:spAutoFit/>
          </a:bodyPr>
          <a:p>
            <a:pPr>
              <a:lnSpc>
                <a:spcPct val="120000"/>
              </a:lnSpc>
            </a:pPr>
            <a:r>
              <a:rPr lang="zh-CN" altLang="en-US" sz="2400" dirty="0">
                <a:latin typeface="Times New Roman" panose="02020603050405020304" pitchFamily="2" charset="0"/>
                <a:ea typeface="黑体" panose="02010609060101010101" pitchFamily="1" charset="-122"/>
              </a:rPr>
              <a:t>北京和上海都有某种仪器可供外地使用</a:t>
            </a:r>
            <a:r>
              <a:rPr lang="en-US" altLang="zh-CN" sz="2400" dirty="0">
                <a:latin typeface="Times New Roman" panose="02020603050405020304" pitchFamily="2" charset="0"/>
                <a:ea typeface="黑体" panose="02010609060101010101" pitchFamily="1" charset="-122"/>
              </a:rPr>
              <a:t>,</a:t>
            </a:r>
            <a:r>
              <a:rPr lang="zh-CN" altLang="en-US" sz="2400" dirty="0">
                <a:latin typeface="Times New Roman" panose="02020603050405020304" pitchFamily="2" charset="0"/>
                <a:ea typeface="黑体" panose="02010609060101010101" pitchFamily="1" charset="-122"/>
              </a:rPr>
              <a:t>其中北京可提供</a:t>
            </a:r>
            <a:r>
              <a:rPr lang="en-US" altLang="zh-CN" sz="2400" dirty="0">
                <a:latin typeface="Times New Roman" panose="02020603050405020304" pitchFamily="2" charset="0"/>
                <a:ea typeface="黑体" panose="02010609060101010101" pitchFamily="1" charset="-122"/>
              </a:rPr>
              <a:t>10</a:t>
            </a:r>
            <a:r>
              <a:rPr lang="zh-CN" altLang="en-US" sz="2400" dirty="0">
                <a:latin typeface="Times New Roman" panose="02020603050405020304" pitchFamily="2" charset="0"/>
                <a:ea typeface="黑体" panose="02010609060101010101" pitchFamily="1" charset="-122"/>
              </a:rPr>
              <a:t>台，上海可提供</a:t>
            </a:r>
            <a:r>
              <a:rPr lang="en-US" altLang="zh-CN" sz="2400" dirty="0">
                <a:latin typeface="Times New Roman" panose="02020603050405020304" pitchFamily="2" charset="0"/>
                <a:ea typeface="黑体" panose="02010609060101010101" pitchFamily="1" charset="-122"/>
              </a:rPr>
              <a:t>4</a:t>
            </a:r>
            <a:r>
              <a:rPr lang="zh-CN" altLang="en-US" sz="2400" dirty="0">
                <a:latin typeface="Times New Roman" panose="02020603050405020304" pitchFamily="2" charset="0"/>
                <a:ea typeface="黑体" panose="02010609060101010101" pitchFamily="1" charset="-122"/>
              </a:rPr>
              <a:t>台</a:t>
            </a:r>
            <a:r>
              <a:rPr lang="en-US" altLang="zh-CN" sz="2400" dirty="0">
                <a:latin typeface="Times New Roman" panose="02020603050405020304" pitchFamily="2" charset="0"/>
                <a:ea typeface="黑体" panose="02010609060101010101" pitchFamily="1" charset="-122"/>
              </a:rPr>
              <a:t>.</a:t>
            </a:r>
            <a:r>
              <a:rPr lang="zh-CN" altLang="en-US" sz="2400" dirty="0">
                <a:latin typeface="Times New Roman" panose="02020603050405020304" pitchFamily="2" charset="0"/>
                <a:ea typeface="黑体" panose="02010609060101010101" pitchFamily="1" charset="-122"/>
              </a:rPr>
              <a:t>已知重庆需要</a:t>
            </a:r>
            <a:r>
              <a:rPr lang="en-US" altLang="zh-CN" sz="2400" dirty="0">
                <a:latin typeface="Times New Roman" panose="02020603050405020304" pitchFamily="2" charset="0"/>
                <a:ea typeface="黑体" panose="02010609060101010101" pitchFamily="1" charset="-122"/>
              </a:rPr>
              <a:t>8</a:t>
            </a:r>
            <a:r>
              <a:rPr lang="zh-CN" altLang="en-US" sz="2400" dirty="0">
                <a:latin typeface="Times New Roman" panose="02020603050405020304" pitchFamily="2" charset="0"/>
                <a:ea typeface="黑体" panose="02010609060101010101" pitchFamily="1" charset="-122"/>
              </a:rPr>
              <a:t>台，</a:t>
            </a:r>
            <a:endParaRPr lang="zh-CN" altLang="en-US" sz="2400" dirty="0">
              <a:latin typeface="Times New Roman" panose="02020603050405020304" pitchFamily="2" charset="0"/>
              <a:ea typeface="黑体" panose="02010609060101010101" pitchFamily="1" charset="-122"/>
            </a:endParaRPr>
          </a:p>
          <a:p>
            <a:pPr>
              <a:lnSpc>
                <a:spcPct val="120000"/>
              </a:lnSpc>
            </a:pPr>
            <a:r>
              <a:rPr lang="zh-CN" altLang="en-US" sz="2400" dirty="0">
                <a:latin typeface="Times New Roman" panose="02020603050405020304" pitchFamily="2" charset="0"/>
                <a:ea typeface="黑体" panose="02010609060101010101" pitchFamily="1" charset="-122"/>
              </a:rPr>
              <a:t>武汉需要</a:t>
            </a:r>
            <a:r>
              <a:rPr lang="en-US" altLang="zh-CN" sz="2400" dirty="0">
                <a:latin typeface="Times New Roman" panose="02020603050405020304" pitchFamily="2" charset="0"/>
                <a:ea typeface="黑体" panose="02010609060101010101" pitchFamily="1" charset="-122"/>
              </a:rPr>
              <a:t>6</a:t>
            </a:r>
            <a:r>
              <a:rPr lang="zh-CN" altLang="en-US" sz="2400" dirty="0">
                <a:latin typeface="Times New Roman" panose="02020603050405020304" pitchFamily="2" charset="0"/>
                <a:ea typeface="黑体" panose="02010609060101010101" pitchFamily="1" charset="-122"/>
              </a:rPr>
              <a:t>台，从北京、上海将仪器运往重庆、武汉</a:t>
            </a:r>
            <a:endParaRPr lang="zh-CN" altLang="en-US" sz="2400" dirty="0">
              <a:latin typeface="Times New Roman" panose="02020603050405020304" pitchFamily="2" charset="0"/>
              <a:ea typeface="黑体" panose="02010609060101010101" pitchFamily="1" charset="-122"/>
            </a:endParaRPr>
          </a:p>
          <a:p>
            <a:pPr>
              <a:lnSpc>
                <a:spcPct val="120000"/>
              </a:lnSpc>
            </a:pPr>
            <a:r>
              <a:rPr lang="zh-CN" altLang="en-US" sz="2400" dirty="0">
                <a:latin typeface="Times New Roman" panose="02020603050405020304" pitchFamily="2" charset="0"/>
                <a:ea typeface="黑体" panose="02010609060101010101" pitchFamily="1" charset="-122"/>
              </a:rPr>
              <a:t>的费用如下表所示</a:t>
            </a:r>
            <a:r>
              <a:rPr lang="en-US" altLang="zh-CN" sz="2400" dirty="0">
                <a:latin typeface="Times New Roman" panose="02020603050405020304" pitchFamily="2" charset="0"/>
                <a:ea typeface="黑体" panose="02010609060101010101" pitchFamily="1" charset="-122"/>
              </a:rPr>
              <a:t>.</a:t>
            </a:r>
            <a:r>
              <a:rPr lang="zh-CN" altLang="en-US" sz="2400" dirty="0">
                <a:latin typeface="Times New Roman" panose="02020603050405020304" pitchFamily="2" charset="0"/>
                <a:ea typeface="黑体" panose="02010609060101010101" pitchFamily="1" charset="-122"/>
              </a:rPr>
              <a:t>有关部门计划用</a:t>
            </a:r>
            <a:r>
              <a:rPr lang="en-US" altLang="zh-CN" sz="2400" dirty="0">
                <a:latin typeface="Times New Roman" panose="02020603050405020304" pitchFamily="2" charset="0"/>
                <a:ea typeface="黑体" panose="02010609060101010101" pitchFamily="1" charset="-122"/>
              </a:rPr>
              <a:t>8000</a:t>
            </a:r>
            <a:r>
              <a:rPr lang="zh-CN" altLang="en-US" sz="2400" dirty="0">
                <a:latin typeface="Times New Roman" panose="02020603050405020304" pitchFamily="2" charset="0"/>
                <a:ea typeface="黑体" panose="02010609060101010101" pitchFamily="1" charset="-122"/>
              </a:rPr>
              <a:t>元运送这</a:t>
            </a:r>
            <a:endParaRPr lang="zh-CN" altLang="en-US" sz="2400" dirty="0">
              <a:latin typeface="Times New Roman" panose="02020603050405020304" pitchFamily="2" charset="0"/>
              <a:ea typeface="黑体" panose="02010609060101010101" pitchFamily="1" charset="-122"/>
            </a:endParaRPr>
          </a:p>
          <a:p>
            <a:pPr>
              <a:lnSpc>
                <a:spcPct val="120000"/>
              </a:lnSpc>
            </a:pPr>
            <a:r>
              <a:rPr lang="zh-CN" altLang="en-US" sz="2400" dirty="0">
                <a:latin typeface="Times New Roman" panose="02020603050405020304" pitchFamily="2" charset="0"/>
                <a:ea typeface="黑体" panose="02010609060101010101" pitchFamily="1" charset="-122"/>
              </a:rPr>
              <a:t>些仪器，请你设计一种方案，使武汉、重庆能得到</a:t>
            </a:r>
            <a:endParaRPr lang="zh-CN" altLang="en-US" sz="2400" dirty="0">
              <a:latin typeface="Times New Roman" panose="02020603050405020304" pitchFamily="2" charset="0"/>
              <a:ea typeface="黑体" panose="02010609060101010101" pitchFamily="1" charset="-122"/>
            </a:endParaRPr>
          </a:p>
          <a:p>
            <a:pPr>
              <a:lnSpc>
                <a:spcPct val="120000"/>
              </a:lnSpc>
            </a:pPr>
            <a:r>
              <a:rPr lang="zh-CN" altLang="en-US" sz="2400" dirty="0">
                <a:latin typeface="Times New Roman" panose="02020603050405020304" pitchFamily="2" charset="0"/>
                <a:ea typeface="黑体" panose="02010609060101010101" pitchFamily="1" charset="-122"/>
              </a:rPr>
              <a:t>所需仪器，而且运费</a:t>
            </a:r>
            <a:r>
              <a:rPr lang="zh-CN" altLang="en-US" sz="2400" dirty="0">
                <a:solidFill>
                  <a:srgbClr val="FF0000"/>
                </a:solidFill>
                <a:latin typeface="Times New Roman" panose="02020603050405020304" pitchFamily="2" charset="0"/>
                <a:ea typeface="黑体" panose="02010609060101010101" pitchFamily="1" charset="-122"/>
              </a:rPr>
              <a:t>正好够用</a:t>
            </a:r>
            <a:r>
              <a:rPr lang="en-US" altLang="zh-CN" sz="2400" dirty="0">
                <a:latin typeface="Times New Roman" panose="02020603050405020304" pitchFamily="2" charset="0"/>
                <a:ea typeface="黑体" panose="02010609060101010101" pitchFamily="1" charset="-122"/>
              </a:rPr>
              <a:t>.</a:t>
            </a:r>
            <a:endParaRPr lang="en-US" altLang="zh-CN" sz="2400" dirty="0">
              <a:latin typeface="Times New Roman" panose="02020603050405020304" pitchFamily="2" charset="0"/>
              <a:ea typeface="黑体" panose="02010609060101010101" pitchFamily="1" charset="-122"/>
            </a:endParaRPr>
          </a:p>
        </p:txBody>
      </p:sp>
      <p:grpSp>
        <p:nvGrpSpPr>
          <p:cNvPr id="35842" name="Group 143"/>
          <p:cNvGrpSpPr/>
          <p:nvPr/>
        </p:nvGrpSpPr>
        <p:grpSpPr>
          <a:xfrm>
            <a:off x="2815590" y="3647123"/>
            <a:ext cx="6461125" cy="2505075"/>
            <a:chOff x="20" y="0"/>
            <a:chExt cx="4070" cy="1578"/>
          </a:xfrm>
        </p:grpSpPr>
        <p:sp>
          <p:nvSpPr>
            <p:cNvPr id="35843" name="Rectangle 5"/>
            <p:cNvSpPr/>
            <p:nvPr/>
          </p:nvSpPr>
          <p:spPr>
            <a:xfrm>
              <a:off x="555" y="7"/>
              <a:ext cx="576"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运费表</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44" name="Rectangle 6"/>
            <p:cNvSpPr/>
            <p:nvPr/>
          </p:nvSpPr>
          <p:spPr>
            <a:xfrm>
              <a:off x="1198" y="0"/>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45" name="Rectangle 7"/>
            <p:cNvSpPr/>
            <p:nvPr/>
          </p:nvSpPr>
          <p:spPr>
            <a:xfrm>
              <a:off x="1407" y="0"/>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46" name="Rectangle 8"/>
            <p:cNvSpPr/>
            <p:nvPr/>
          </p:nvSpPr>
          <p:spPr>
            <a:xfrm>
              <a:off x="1833" y="0"/>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47" name="Rectangle 9"/>
            <p:cNvSpPr/>
            <p:nvPr/>
          </p:nvSpPr>
          <p:spPr>
            <a:xfrm>
              <a:off x="2160" y="0"/>
              <a:ext cx="960"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单位：（元</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48" name="Rectangle 10"/>
            <p:cNvSpPr/>
            <p:nvPr/>
          </p:nvSpPr>
          <p:spPr>
            <a:xfrm>
              <a:off x="3264" y="0"/>
              <a:ext cx="53"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49" name="Rectangle 11"/>
            <p:cNvSpPr/>
            <p:nvPr/>
          </p:nvSpPr>
          <p:spPr>
            <a:xfrm>
              <a:off x="3360" y="0"/>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台）</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50" name="Rectangle 12"/>
            <p:cNvSpPr/>
            <p:nvPr/>
          </p:nvSpPr>
          <p:spPr>
            <a:xfrm>
              <a:off x="3710" y="0"/>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51" name="Rectangle 13"/>
            <p:cNvSpPr/>
            <p:nvPr/>
          </p:nvSpPr>
          <p:spPr>
            <a:xfrm>
              <a:off x="1069" y="333"/>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终点</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52" name="Rectangle 14"/>
            <p:cNvSpPr/>
            <p:nvPr/>
          </p:nvSpPr>
          <p:spPr>
            <a:xfrm>
              <a:off x="1497" y="326"/>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53" name="Rectangle 15"/>
            <p:cNvSpPr/>
            <p:nvPr/>
          </p:nvSpPr>
          <p:spPr>
            <a:xfrm>
              <a:off x="54" y="649"/>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起点</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54" name="Rectangle 16"/>
            <p:cNvSpPr/>
            <p:nvPr/>
          </p:nvSpPr>
          <p:spPr>
            <a:xfrm>
              <a:off x="482" y="642"/>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55" name="Rectangle 17"/>
            <p:cNvSpPr/>
            <p:nvPr/>
          </p:nvSpPr>
          <p:spPr>
            <a:xfrm>
              <a:off x="1975" y="491"/>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武汉</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56" name="Rectangle 18"/>
            <p:cNvSpPr/>
            <p:nvPr/>
          </p:nvSpPr>
          <p:spPr>
            <a:xfrm>
              <a:off x="2403" y="484"/>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57" name="Rectangle 19"/>
            <p:cNvSpPr/>
            <p:nvPr/>
          </p:nvSpPr>
          <p:spPr>
            <a:xfrm>
              <a:off x="3221" y="491"/>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重庆</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58" name="Rectangle 20"/>
            <p:cNvSpPr/>
            <p:nvPr/>
          </p:nvSpPr>
          <p:spPr>
            <a:xfrm>
              <a:off x="3650" y="484"/>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59" name="Rectangle 21"/>
            <p:cNvSpPr/>
            <p:nvPr/>
          </p:nvSpPr>
          <p:spPr>
            <a:xfrm>
              <a:off x="20"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60" name="Line 22"/>
            <p:cNvSpPr/>
            <p:nvPr/>
          </p:nvSpPr>
          <p:spPr>
            <a:xfrm>
              <a:off x="20" y="272"/>
              <a:ext cx="9" cy="1"/>
            </a:xfrm>
            <a:prstGeom prst="line">
              <a:avLst/>
            </a:prstGeom>
            <a:ln w="25400" cap="flat" cmpd="sng">
              <a:solidFill>
                <a:srgbClr val="000000"/>
              </a:solidFill>
              <a:prstDash val="solid"/>
              <a:bevel/>
              <a:headEnd type="none" w="med" len="med"/>
              <a:tailEnd type="none" w="med" len="med"/>
            </a:ln>
          </p:spPr>
        </p:sp>
        <p:sp>
          <p:nvSpPr>
            <p:cNvPr id="35861" name="Line 23"/>
            <p:cNvSpPr/>
            <p:nvPr/>
          </p:nvSpPr>
          <p:spPr>
            <a:xfrm>
              <a:off x="20" y="272"/>
              <a:ext cx="1" cy="10"/>
            </a:xfrm>
            <a:prstGeom prst="line">
              <a:avLst/>
            </a:prstGeom>
            <a:ln w="25400" cap="flat" cmpd="sng">
              <a:solidFill>
                <a:srgbClr val="000000"/>
              </a:solidFill>
              <a:prstDash val="solid"/>
              <a:bevel/>
              <a:headEnd type="none" w="med" len="med"/>
              <a:tailEnd type="none" w="med" len="med"/>
            </a:ln>
          </p:spPr>
        </p:sp>
        <p:sp>
          <p:nvSpPr>
            <p:cNvPr id="35862" name="Rectangle 24"/>
            <p:cNvSpPr/>
            <p:nvPr/>
          </p:nvSpPr>
          <p:spPr>
            <a:xfrm>
              <a:off x="20"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63" name="Line 25"/>
            <p:cNvSpPr/>
            <p:nvPr/>
          </p:nvSpPr>
          <p:spPr>
            <a:xfrm>
              <a:off x="20" y="272"/>
              <a:ext cx="9" cy="1"/>
            </a:xfrm>
            <a:prstGeom prst="line">
              <a:avLst/>
            </a:prstGeom>
            <a:ln w="25400" cap="flat" cmpd="sng">
              <a:solidFill>
                <a:srgbClr val="000000"/>
              </a:solidFill>
              <a:prstDash val="solid"/>
              <a:bevel/>
              <a:headEnd type="none" w="med" len="med"/>
              <a:tailEnd type="none" w="med" len="med"/>
            </a:ln>
          </p:spPr>
        </p:sp>
        <p:sp>
          <p:nvSpPr>
            <p:cNvPr id="35864" name="Line 26"/>
            <p:cNvSpPr/>
            <p:nvPr/>
          </p:nvSpPr>
          <p:spPr>
            <a:xfrm>
              <a:off x="20" y="272"/>
              <a:ext cx="1" cy="10"/>
            </a:xfrm>
            <a:prstGeom prst="line">
              <a:avLst/>
            </a:prstGeom>
            <a:ln w="25400" cap="flat" cmpd="sng">
              <a:solidFill>
                <a:srgbClr val="000000"/>
              </a:solidFill>
              <a:prstDash val="solid"/>
              <a:bevel/>
              <a:headEnd type="none" w="med" len="med"/>
              <a:tailEnd type="none" w="med" len="med"/>
            </a:ln>
          </p:spPr>
        </p:sp>
        <p:sp>
          <p:nvSpPr>
            <p:cNvPr id="35865" name="Rectangle 27"/>
            <p:cNvSpPr/>
            <p:nvPr/>
          </p:nvSpPr>
          <p:spPr>
            <a:xfrm>
              <a:off x="29" y="272"/>
              <a:ext cx="1554"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66" name="Line 28"/>
            <p:cNvSpPr/>
            <p:nvPr/>
          </p:nvSpPr>
          <p:spPr>
            <a:xfrm>
              <a:off x="29" y="272"/>
              <a:ext cx="1554" cy="1"/>
            </a:xfrm>
            <a:prstGeom prst="line">
              <a:avLst/>
            </a:prstGeom>
            <a:ln w="25400" cap="flat" cmpd="sng">
              <a:solidFill>
                <a:srgbClr val="000000"/>
              </a:solidFill>
              <a:prstDash val="solid"/>
              <a:bevel/>
              <a:headEnd type="none" w="med" len="med"/>
              <a:tailEnd type="none" w="med" len="med"/>
            </a:ln>
          </p:spPr>
        </p:sp>
        <p:sp>
          <p:nvSpPr>
            <p:cNvPr id="35867" name="Rectangle 29"/>
            <p:cNvSpPr/>
            <p:nvPr/>
          </p:nvSpPr>
          <p:spPr>
            <a:xfrm>
              <a:off x="1583"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68" name="Line 30"/>
            <p:cNvSpPr/>
            <p:nvPr/>
          </p:nvSpPr>
          <p:spPr>
            <a:xfrm>
              <a:off x="1583" y="272"/>
              <a:ext cx="9" cy="1"/>
            </a:xfrm>
            <a:prstGeom prst="line">
              <a:avLst/>
            </a:prstGeom>
            <a:ln w="25400" cap="flat" cmpd="sng">
              <a:solidFill>
                <a:srgbClr val="000000"/>
              </a:solidFill>
              <a:prstDash val="solid"/>
              <a:bevel/>
              <a:headEnd type="none" w="med" len="med"/>
              <a:tailEnd type="none" w="med" len="med"/>
            </a:ln>
          </p:spPr>
        </p:sp>
        <p:sp>
          <p:nvSpPr>
            <p:cNvPr id="35869" name="Line 31"/>
            <p:cNvSpPr/>
            <p:nvPr/>
          </p:nvSpPr>
          <p:spPr>
            <a:xfrm>
              <a:off x="1583" y="272"/>
              <a:ext cx="1" cy="10"/>
            </a:xfrm>
            <a:prstGeom prst="line">
              <a:avLst/>
            </a:prstGeom>
            <a:ln w="25400" cap="flat" cmpd="sng">
              <a:solidFill>
                <a:srgbClr val="000000"/>
              </a:solidFill>
              <a:prstDash val="solid"/>
              <a:bevel/>
              <a:headEnd type="none" w="med" len="med"/>
              <a:tailEnd type="none" w="med" len="med"/>
            </a:ln>
          </p:spPr>
        </p:sp>
        <p:sp>
          <p:nvSpPr>
            <p:cNvPr id="35870" name="Rectangle 32"/>
            <p:cNvSpPr/>
            <p:nvPr/>
          </p:nvSpPr>
          <p:spPr>
            <a:xfrm>
              <a:off x="1592" y="272"/>
              <a:ext cx="1196"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71" name="Line 33"/>
            <p:cNvSpPr/>
            <p:nvPr/>
          </p:nvSpPr>
          <p:spPr>
            <a:xfrm>
              <a:off x="1592" y="272"/>
              <a:ext cx="1196" cy="1"/>
            </a:xfrm>
            <a:prstGeom prst="line">
              <a:avLst/>
            </a:prstGeom>
            <a:ln w="25400" cap="flat" cmpd="sng">
              <a:solidFill>
                <a:srgbClr val="000000"/>
              </a:solidFill>
              <a:prstDash val="solid"/>
              <a:bevel/>
              <a:headEnd type="none" w="med" len="med"/>
              <a:tailEnd type="none" w="med" len="med"/>
            </a:ln>
          </p:spPr>
        </p:sp>
        <p:sp>
          <p:nvSpPr>
            <p:cNvPr id="35872" name="Rectangle 34"/>
            <p:cNvSpPr/>
            <p:nvPr/>
          </p:nvSpPr>
          <p:spPr>
            <a:xfrm>
              <a:off x="2788"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73" name="Line 35"/>
            <p:cNvSpPr/>
            <p:nvPr/>
          </p:nvSpPr>
          <p:spPr>
            <a:xfrm>
              <a:off x="2788" y="272"/>
              <a:ext cx="9" cy="1"/>
            </a:xfrm>
            <a:prstGeom prst="line">
              <a:avLst/>
            </a:prstGeom>
            <a:ln w="25400" cap="flat" cmpd="sng">
              <a:solidFill>
                <a:srgbClr val="000000"/>
              </a:solidFill>
              <a:prstDash val="solid"/>
              <a:bevel/>
              <a:headEnd type="none" w="med" len="med"/>
              <a:tailEnd type="none" w="med" len="med"/>
            </a:ln>
          </p:spPr>
        </p:sp>
        <p:sp>
          <p:nvSpPr>
            <p:cNvPr id="35874" name="Line 36"/>
            <p:cNvSpPr/>
            <p:nvPr/>
          </p:nvSpPr>
          <p:spPr>
            <a:xfrm>
              <a:off x="2788" y="272"/>
              <a:ext cx="1" cy="10"/>
            </a:xfrm>
            <a:prstGeom prst="line">
              <a:avLst/>
            </a:prstGeom>
            <a:ln w="25400" cap="flat" cmpd="sng">
              <a:solidFill>
                <a:srgbClr val="000000"/>
              </a:solidFill>
              <a:prstDash val="solid"/>
              <a:bevel/>
              <a:headEnd type="none" w="med" len="med"/>
              <a:tailEnd type="none" w="med" len="med"/>
            </a:ln>
          </p:spPr>
        </p:sp>
        <p:sp>
          <p:nvSpPr>
            <p:cNvPr id="35875" name="Rectangle 37"/>
            <p:cNvSpPr/>
            <p:nvPr/>
          </p:nvSpPr>
          <p:spPr>
            <a:xfrm>
              <a:off x="2797" y="272"/>
              <a:ext cx="1283"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76" name="Line 38"/>
            <p:cNvSpPr/>
            <p:nvPr/>
          </p:nvSpPr>
          <p:spPr>
            <a:xfrm>
              <a:off x="2797" y="272"/>
              <a:ext cx="1283" cy="1"/>
            </a:xfrm>
            <a:prstGeom prst="line">
              <a:avLst/>
            </a:prstGeom>
            <a:ln w="25400" cap="flat" cmpd="sng">
              <a:solidFill>
                <a:srgbClr val="000000"/>
              </a:solidFill>
              <a:prstDash val="solid"/>
              <a:bevel/>
              <a:headEnd type="none" w="med" len="med"/>
              <a:tailEnd type="none" w="med" len="med"/>
            </a:ln>
          </p:spPr>
        </p:sp>
        <p:sp>
          <p:nvSpPr>
            <p:cNvPr id="35877" name="Rectangle 39"/>
            <p:cNvSpPr/>
            <p:nvPr/>
          </p:nvSpPr>
          <p:spPr>
            <a:xfrm>
              <a:off x="4080" y="272"/>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78" name="Line 40"/>
            <p:cNvSpPr/>
            <p:nvPr/>
          </p:nvSpPr>
          <p:spPr>
            <a:xfrm>
              <a:off x="4080" y="272"/>
              <a:ext cx="10" cy="1"/>
            </a:xfrm>
            <a:prstGeom prst="line">
              <a:avLst/>
            </a:prstGeom>
            <a:ln w="25400" cap="flat" cmpd="sng">
              <a:solidFill>
                <a:srgbClr val="000000"/>
              </a:solidFill>
              <a:prstDash val="solid"/>
              <a:bevel/>
              <a:headEnd type="none" w="med" len="med"/>
              <a:tailEnd type="none" w="med" len="med"/>
            </a:ln>
          </p:spPr>
        </p:sp>
        <p:sp>
          <p:nvSpPr>
            <p:cNvPr id="35879" name="Line 41"/>
            <p:cNvSpPr/>
            <p:nvPr/>
          </p:nvSpPr>
          <p:spPr>
            <a:xfrm>
              <a:off x="4080" y="272"/>
              <a:ext cx="1" cy="10"/>
            </a:xfrm>
            <a:prstGeom prst="line">
              <a:avLst/>
            </a:prstGeom>
            <a:ln w="25400" cap="flat" cmpd="sng">
              <a:solidFill>
                <a:srgbClr val="000000"/>
              </a:solidFill>
              <a:prstDash val="solid"/>
              <a:bevel/>
              <a:headEnd type="none" w="med" len="med"/>
              <a:tailEnd type="none" w="med" len="med"/>
            </a:ln>
          </p:spPr>
        </p:sp>
        <p:sp>
          <p:nvSpPr>
            <p:cNvPr id="35880" name="Rectangle 42"/>
            <p:cNvSpPr/>
            <p:nvPr/>
          </p:nvSpPr>
          <p:spPr>
            <a:xfrm>
              <a:off x="4080" y="272"/>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81" name="Line 43"/>
            <p:cNvSpPr/>
            <p:nvPr/>
          </p:nvSpPr>
          <p:spPr>
            <a:xfrm>
              <a:off x="4080" y="272"/>
              <a:ext cx="10" cy="1"/>
            </a:xfrm>
            <a:prstGeom prst="line">
              <a:avLst/>
            </a:prstGeom>
            <a:ln w="25400" cap="flat" cmpd="sng">
              <a:solidFill>
                <a:srgbClr val="000000"/>
              </a:solidFill>
              <a:prstDash val="solid"/>
              <a:bevel/>
              <a:headEnd type="none" w="med" len="med"/>
              <a:tailEnd type="none" w="med" len="med"/>
            </a:ln>
          </p:spPr>
        </p:sp>
        <p:sp>
          <p:nvSpPr>
            <p:cNvPr id="35882" name="Line 44"/>
            <p:cNvSpPr/>
            <p:nvPr/>
          </p:nvSpPr>
          <p:spPr>
            <a:xfrm>
              <a:off x="4080" y="272"/>
              <a:ext cx="1" cy="10"/>
            </a:xfrm>
            <a:prstGeom prst="line">
              <a:avLst/>
            </a:prstGeom>
            <a:ln w="25400" cap="flat" cmpd="sng">
              <a:solidFill>
                <a:srgbClr val="000000"/>
              </a:solidFill>
              <a:prstDash val="solid"/>
              <a:bevel/>
              <a:headEnd type="none" w="med" len="med"/>
              <a:tailEnd type="none" w="med" len="med"/>
            </a:ln>
          </p:spPr>
        </p:sp>
        <p:sp>
          <p:nvSpPr>
            <p:cNvPr id="35883" name="Rectangle 45"/>
            <p:cNvSpPr/>
            <p:nvPr/>
          </p:nvSpPr>
          <p:spPr>
            <a:xfrm>
              <a:off x="20" y="282"/>
              <a:ext cx="9"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84" name="Line 46"/>
            <p:cNvSpPr/>
            <p:nvPr/>
          </p:nvSpPr>
          <p:spPr>
            <a:xfrm>
              <a:off x="20" y="282"/>
              <a:ext cx="1" cy="632"/>
            </a:xfrm>
            <a:prstGeom prst="line">
              <a:avLst/>
            </a:prstGeom>
            <a:ln w="25400" cap="flat" cmpd="sng">
              <a:solidFill>
                <a:srgbClr val="000000"/>
              </a:solidFill>
              <a:prstDash val="solid"/>
              <a:bevel/>
              <a:headEnd type="none" w="med" len="med"/>
              <a:tailEnd type="none" w="med" len="med"/>
            </a:ln>
          </p:spPr>
        </p:sp>
        <p:sp>
          <p:nvSpPr>
            <p:cNvPr id="35885" name="Rectangle 47"/>
            <p:cNvSpPr/>
            <p:nvPr/>
          </p:nvSpPr>
          <p:spPr>
            <a:xfrm>
              <a:off x="1583" y="282"/>
              <a:ext cx="9"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86" name="Line 48"/>
            <p:cNvSpPr/>
            <p:nvPr/>
          </p:nvSpPr>
          <p:spPr>
            <a:xfrm>
              <a:off x="1583" y="282"/>
              <a:ext cx="1" cy="632"/>
            </a:xfrm>
            <a:prstGeom prst="line">
              <a:avLst/>
            </a:prstGeom>
            <a:ln w="25400" cap="flat" cmpd="sng">
              <a:solidFill>
                <a:srgbClr val="000000"/>
              </a:solidFill>
              <a:prstDash val="solid"/>
              <a:bevel/>
              <a:headEnd type="none" w="med" len="med"/>
              <a:tailEnd type="none" w="med" len="med"/>
            </a:ln>
          </p:spPr>
        </p:sp>
        <p:sp>
          <p:nvSpPr>
            <p:cNvPr id="35887" name="Rectangle 49"/>
            <p:cNvSpPr/>
            <p:nvPr/>
          </p:nvSpPr>
          <p:spPr>
            <a:xfrm>
              <a:off x="2788" y="282"/>
              <a:ext cx="9"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88" name="Line 50"/>
            <p:cNvSpPr/>
            <p:nvPr/>
          </p:nvSpPr>
          <p:spPr>
            <a:xfrm>
              <a:off x="2788" y="282"/>
              <a:ext cx="1" cy="632"/>
            </a:xfrm>
            <a:prstGeom prst="line">
              <a:avLst/>
            </a:prstGeom>
            <a:ln w="25400" cap="flat" cmpd="sng">
              <a:solidFill>
                <a:srgbClr val="000000"/>
              </a:solidFill>
              <a:prstDash val="solid"/>
              <a:bevel/>
              <a:headEnd type="none" w="med" len="med"/>
              <a:tailEnd type="none" w="med" len="med"/>
            </a:ln>
          </p:spPr>
        </p:sp>
        <p:sp>
          <p:nvSpPr>
            <p:cNvPr id="35889" name="Rectangle 51"/>
            <p:cNvSpPr/>
            <p:nvPr/>
          </p:nvSpPr>
          <p:spPr>
            <a:xfrm>
              <a:off x="4080" y="282"/>
              <a:ext cx="10"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90" name="Line 52"/>
            <p:cNvSpPr/>
            <p:nvPr/>
          </p:nvSpPr>
          <p:spPr>
            <a:xfrm>
              <a:off x="4080" y="282"/>
              <a:ext cx="1" cy="632"/>
            </a:xfrm>
            <a:prstGeom prst="line">
              <a:avLst/>
            </a:prstGeom>
            <a:ln w="25400" cap="flat" cmpd="sng">
              <a:solidFill>
                <a:srgbClr val="000000"/>
              </a:solidFill>
              <a:prstDash val="solid"/>
              <a:bevel/>
              <a:headEnd type="none" w="med" len="med"/>
              <a:tailEnd type="none" w="med" len="med"/>
            </a:ln>
          </p:spPr>
        </p:sp>
        <p:sp>
          <p:nvSpPr>
            <p:cNvPr id="35891" name="Rectangle 53"/>
            <p:cNvSpPr/>
            <p:nvPr/>
          </p:nvSpPr>
          <p:spPr>
            <a:xfrm>
              <a:off x="592" y="975"/>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北京</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892" name="Rectangle 54"/>
            <p:cNvSpPr/>
            <p:nvPr/>
          </p:nvSpPr>
          <p:spPr>
            <a:xfrm>
              <a:off x="1020" y="968"/>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93" name="Rectangle 55"/>
            <p:cNvSpPr/>
            <p:nvPr/>
          </p:nvSpPr>
          <p:spPr>
            <a:xfrm>
              <a:off x="2028" y="965"/>
              <a:ext cx="28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400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94" name="Rectangle 56"/>
            <p:cNvSpPr/>
            <p:nvPr/>
          </p:nvSpPr>
          <p:spPr>
            <a:xfrm>
              <a:off x="2349" y="965"/>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95" name="Rectangle 57"/>
            <p:cNvSpPr/>
            <p:nvPr/>
          </p:nvSpPr>
          <p:spPr>
            <a:xfrm>
              <a:off x="3275" y="965"/>
              <a:ext cx="28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800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96" name="Rectangle 58"/>
            <p:cNvSpPr/>
            <p:nvPr/>
          </p:nvSpPr>
          <p:spPr>
            <a:xfrm>
              <a:off x="3596" y="965"/>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897" name="Rectangle 59"/>
            <p:cNvSpPr/>
            <p:nvPr/>
          </p:nvSpPr>
          <p:spPr>
            <a:xfrm>
              <a:off x="20" y="914"/>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898" name="Line 60"/>
            <p:cNvSpPr/>
            <p:nvPr/>
          </p:nvSpPr>
          <p:spPr>
            <a:xfrm>
              <a:off x="20" y="914"/>
              <a:ext cx="9" cy="1"/>
            </a:xfrm>
            <a:prstGeom prst="line">
              <a:avLst/>
            </a:prstGeom>
            <a:ln w="25400" cap="flat" cmpd="sng">
              <a:solidFill>
                <a:srgbClr val="000000"/>
              </a:solidFill>
              <a:prstDash val="solid"/>
              <a:bevel/>
              <a:headEnd type="none" w="med" len="med"/>
              <a:tailEnd type="none" w="med" len="med"/>
            </a:ln>
          </p:spPr>
        </p:sp>
        <p:sp>
          <p:nvSpPr>
            <p:cNvPr id="35899" name="Line 61"/>
            <p:cNvSpPr/>
            <p:nvPr/>
          </p:nvSpPr>
          <p:spPr>
            <a:xfrm>
              <a:off x="20" y="914"/>
              <a:ext cx="1" cy="10"/>
            </a:xfrm>
            <a:prstGeom prst="line">
              <a:avLst/>
            </a:prstGeom>
            <a:ln w="25400" cap="flat" cmpd="sng">
              <a:solidFill>
                <a:srgbClr val="000000"/>
              </a:solidFill>
              <a:prstDash val="solid"/>
              <a:bevel/>
              <a:headEnd type="none" w="med" len="med"/>
              <a:tailEnd type="none" w="med" len="med"/>
            </a:ln>
          </p:spPr>
        </p:sp>
        <p:sp>
          <p:nvSpPr>
            <p:cNvPr id="35900" name="Rectangle 62"/>
            <p:cNvSpPr/>
            <p:nvPr/>
          </p:nvSpPr>
          <p:spPr>
            <a:xfrm>
              <a:off x="29" y="914"/>
              <a:ext cx="1554"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01" name="Line 63"/>
            <p:cNvSpPr/>
            <p:nvPr/>
          </p:nvSpPr>
          <p:spPr>
            <a:xfrm>
              <a:off x="29" y="914"/>
              <a:ext cx="1554" cy="1"/>
            </a:xfrm>
            <a:prstGeom prst="line">
              <a:avLst/>
            </a:prstGeom>
            <a:ln w="25400" cap="flat" cmpd="sng">
              <a:solidFill>
                <a:srgbClr val="000000"/>
              </a:solidFill>
              <a:prstDash val="solid"/>
              <a:bevel/>
              <a:headEnd type="none" w="med" len="med"/>
              <a:tailEnd type="none" w="med" len="med"/>
            </a:ln>
          </p:spPr>
        </p:sp>
        <p:sp>
          <p:nvSpPr>
            <p:cNvPr id="35902" name="Rectangle 64"/>
            <p:cNvSpPr/>
            <p:nvPr/>
          </p:nvSpPr>
          <p:spPr>
            <a:xfrm>
              <a:off x="1583" y="914"/>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03" name="Line 65"/>
            <p:cNvSpPr/>
            <p:nvPr/>
          </p:nvSpPr>
          <p:spPr>
            <a:xfrm>
              <a:off x="1583" y="914"/>
              <a:ext cx="9" cy="1"/>
            </a:xfrm>
            <a:prstGeom prst="line">
              <a:avLst/>
            </a:prstGeom>
            <a:ln w="25400" cap="flat" cmpd="sng">
              <a:solidFill>
                <a:srgbClr val="000000"/>
              </a:solidFill>
              <a:prstDash val="solid"/>
              <a:bevel/>
              <a:headEnd type="none" w="med" len="med"/>
              <a:tailEnd type="none" w="med" len="med"/>
            </a:ln>
          </p:spPr>
        </p:sp>
        <p:sp>
          <p:nvSpPr>
            <p:cNvPr id="35904" name="Line 66"/>
            <p:cNvSpPr/>
            <p:nvPr/>
          </p:nvSpPr>
          <p:spPr>
            <a:xfrm>
              <a:off x="1583" y="914"/>
              <a:ext cx="1" cy="10"/>
            </a:xfrm>
            <a:prstGeom prst="line">
              <a:avLst/>
            </a:prstGeom>
            <a:ln w="25400" cap="flat" cmpd="sng">
              <a:solidFill>
                <a:srgbClr val="000000"/>
              </a:solidFill>
              <a:prstDash val="solid"/>
              <a:bevel/>
              <a:headEnd type="none" w="med" len="med"/>
              <a:tailEnd type="none" w="med" len="med"/>
            </a:ln>
          </p:spPr>
        </p:sp>
        <p:sp>
          <p:nvSpPr>
            <p:cNvPr id="35905" name="Rectangle 67"/>
            <p:cNvSpPr/>
            <p:nvPr/>
          </p:nvSpPr>
          <p:spPr>
            <a:xfrm>
              <a:off x="1592" y="914"/>
              <a:ext cx="1196"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06" name="Line 68"/>
            <p:cNvSpPr/>
            <p:nvPr/>
          </p:nvSpPr>
          <p:spPr>
            <a:xfrm>
              <a:off x="1592" y="914"/>
              <a:ext cx="1196" cy="1"/>
            </a:xfrm>
            <a:prstGeom prst="line">
              <a:avLst/>
            </a:prstGeom>
            <a:ln w="25400" cap="flat" cmpd="sng">
              <a:solidFill>
                <a:srgbClr val="000000"/>
              </a:solidFill>
              <a:prstDash val="solid"/>
              <a:bevel/>
              <a:headEnd type="none" w="med" len="med"/>
              <a:tailEnd type="none" w="med" len="med"/>
            </a:ln>
          </p:spPr>
        </p:sp>
        <p:sp>
          <p:nvSpPr>
            <p:cNvPr id="35907" name="Rectangle 69"/>
            <p:cNvSpPr/>
            <p:nvPr/>
          </p:nvSpPr>
          <p:spPr>
            <a:xfrm>
              <a:off x="2788" y="914"/>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08" name="Line 70"/>
            <p:cNvSpPr/>
            <p:nvPr/>
          </p:nvSpPr>
          <p:spPr>
            <a:xfrm>
              <a:off x="2788" y="914"/>
              <a:ext cx="9" cy="1"/>
            </a:xfrm>
            <a:prstGeom prst="line">
              <a:avLst/>
            </a:prstGeom>
            <a:ln w="25400" cap="flat" cmpd="sng">
              <a:solidFill>
                <a:srgbClr val="000000"/>
              </a:solidFill>
              <a:prstDash val="solid"/>
              <a:bevel/>
              <a:headEnd type="none" w="med" len="med"/>
              <a:tailEnd type="none" w="med" len="med"/>
            </a:ln>
          </p:spPr>
        </p:sp>
        <p:sp>
          <p:nvSpPr>
            <p:cNvPr id="35909" name="Line 71"/>
            <p:cNvSpPr/>
            <p:nvPr/>
          </p:nvSpPr>
          <p:spPr>
            <a:xfrm>
              <a:off x="2788" y="914"/>
              <a:ext cx="1" cy="10"/>
            </a:xfrm>
            <a:prstGeom prst="line">
              <a:avLst/>
            </a:prstGeom>
            <a:ln w="25400" cap="flat" cmpd="sng">
              <a:solidFill>
                <a:srgbClr val="000000"/>
              </a:solidFill>
              <a:prstDash val="solid"/>
              <a:bevel/>
              <a:headEnd type="none" w="med" len="med"/>
              <a:tailEnd type="none" w="med" len="med"/>
            </a:ln>
          </p:spPr>
        </p:sp>
        <p:sp>
          <p:nvSpPr>
            <p:cNvPr id="35910" name="Rectangle 72"/>
            <p:cNvSpPr/>
            <p:nvPr/>
          </p:nvSpPr>
          <p:spPr>
            <a:xfrm>
              <a:off x="2797" y="914"/>
              <a:ext cx="1283"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11" name="Line 73"/>
            <p:cNvSpPr/>
            <p:nvPr/>
          </p:nvSpPr>
          <p:spPr>
            <a:xfrm>
              <a:off x="2797" y="914"/>
              <a:ext cx="1283" cy="1"/>
            </a:xfrm>
            <a:prstGeom prst="line">
              <a:avLst/>
            </a:prstGeom>
            <a:ln w="25400" cap="flat" cmpd="sng">
              <a:solidFill>
                <a:srgbClr val="000000"/>
              </a:solidFill>
              <a:prstDash val="solid"/>
              <a:bevel/>
              <a:headEnd type="none" w="med" len="med"/>
              <a:tailEnd type="none" w="med" len="med"/>
            </a:ln>
          </p:spPr>
        </p:sp>
        <p:sp>
          <p:nvSpPr>
            <p:cNvPr id="35912" name="Rectangle 74"/>
            <p:cNvSpPr/>
            <p:nvPr/>
          </p:nvSpPr>
          <p:spPr>
            <a:xfrm>
              <a:off x="4080" y="914"/>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13" name="Line 75"/>
            <p:cNvSpPr/>
            <p:nvPr/>
          </p:nvSpPr>
          <p:spPr>
            <a:xfrm>
              <a:off x="4080" y="914"/>
              <a:ext cx="10" cy="1"/>
            </a:xfrm>
            <a:prstGeom prst="line">
              <a:avLst/>
            </a:prstGeom>
            <a:ln w="25400" cap="flat" cmpd="sng">
              <a:solidFill>
                <a:srgbClr val="000000"/>
              </a:solidFill>
              <a:prstDash val="solid"/>
              <a:bevel/>
              <a:headEnd type="none" w="med" len="med"/>
              <a:tailEnd type="none" w="med" len="med"/>
            </a:ln>
          </p:spPr>
        </p:sp>
        <p:sp>
          <p:nvSpPr>
            <p:cNvPr id="35914" name="Line 76"/>
            <p:cNvSpPr/>
            <p:nvPr/>
          </p:nvSpPr>
          <p:spPr>
            <a:xfrm>
              <a:off x="4080" y="914"/>
              <a:ext cx="1" cy="10"/>
            </a:xfrm>
            <a:prstGeom prst="line">
              <a:avLst/>
            </a:prstGeom>
            <a:ln w="25400" cap="flat" cmpd="sng">
              <a:solidFill>
                <a:srgbClr val="000000"/>
              </a:solidFill>
              <a:prstDash val="solid"/>
              <a:bevel/>
              <a:headEnd type="none" w="med" len="med"/>
              <a:tailEnd type="none" w="med" len="med"/>
            </a:ln>
          </p:spPr>
        </p:sp>
        <p:sp>
          <p:nvSpPr>
            <p:cNvPr id="35915" name="Rectangle 77"/>
            <p:cNvSpPr/>
            <p:nvPr/>
          </p:nvSpPr>
          <p:spPr>
            <a:xfrm>
              <a:off x="20" y="924"/>
              <a:ext cx="9"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16" name="Line 78"/>
            <p:cNvSpPr/>
            <p:nvPr/>
          </p:nvSpPr>
          <p:spPr>
            <a:xfrm>
              <a:off x="20" y="924"/>
              <a:ext cx="1" cy="316"/>
            </a:xfrm>
            <a:prstGeom prst="line">
              <a:avLst/>
            </a:prstGeom>
            <a:ln w="25400" cap="flat" cmpd="sng">
              <a:solidFill>
                <a:srgbClr val="000000"/>
              </a:solidFill>
              <a:prstDash val="solid"/>
              <a:bevel/>
              <a:headEnd type="none" w="med" len="med"/>
              <a:tailEnd type="none" w="med" len="med"/>
            </a:ln>
          </p:spPr>
        </p:sp>
        <p:sp>
          <p:nvSpPr>
            <p:cNvPr id="35917" name="Rectangle 79"/>
            <p:cNvSpPr/>
            <p:nvPr/>
          </p:nvSpPr>
          <p:spPr>
            <a:xfrm>
              <a:off x="1583" y="924"/>
              <a:ext cx="9"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18" name="Line 80"/>
            <p:cNvSpPr/>
            <p:nvPr/>
          </p:nvSpPr>
          <p:spPr>
            <a:xfrm>
              <a:off x="1583" y="924"/>
              <a:ext cx="1" cy="316"/>
            </a:xfrm>
            <a:prstGeom prst="line">
              <a:avLst/>
            </a:prstGeom>
            <a:ln w="25400" cap="flat" cmpd="sng">
              <a:solidFill>
                <a:srgbClr val="000000"/>
              </a:solidFill>
              <a:prstDash val="solid"/>
              <a:bevel/>
              <a:headEnd type="none" w="med" len="med"/>
              <a:tailEnd type="none" w="med" len="med"/>
            </a:ln>
          </p:spPr>
        </p:sp>
        <p:sp>
          <p:nvSpPr>
            <p:cNvPr id="35919" name="Rectangle 81"/>
            <p:cNvSpPr/>
            <p:nvPr/>
          </p:nvSpPr>
          <p:spPr>
            <a:xfrm>
              <a:off x="2788" y="924"/>
              <a:ext cx="9"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20" name="Line 82"/>
            <p:cNvSpPr/>
            <p:nvPr/>
          </p:nvSpPr>
          <p:spPr>
            <a:xfrm>
              <a:off x="2788" y="924"/>
              <a:ext cx="1" cy="316"/>
            </a:xfrm>
            <a:prstGeom prst="line">
              <a:avLst/>
            </a:prstGeom>
            <a:ln w="25400" cap="flat" cmpd="sng">
              <a:solidFill>
                <a:srgbClr val="000000"/>
              </a:solidFill>
              <a:prstDash val="solid"/>
              <a:bevel/>
              <a:headEnd type="none" w="med" len="med"/>
              <a:tailEnd type="none" w="med" len="med"/>
            </a:ln>
          </p:spPr>
        </p:sp>
        <p:sp>
          <p:nvSpPr>
            <p:cNvPr id="35921" name="Rectangle 83"/>
            <p:cNvSpPr/>
            <p:nvPr/>
          </p:nvSpPr>
          <p:spPr>
            <a:xfrm>
              <a:off x="4080" y="924"/>
              <a:ext cx="10"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22" name="Line 84"/>
            <p:cNvSpPr/>
            <p:nvPr/>
          </p:nvSpPr>
          <p:spPr>
            <a:xfrm>
              <a:off x="4080" y="924"/>
              <a:ext cx="1" cy="316"/>
            </a:xfrm>
            <a:prstGeom prst="line">
              <a:avLst/>
            </a:prstGeom>
            <a:ln w="25400" cap="flat" cmpd="sng">
              <a:solidFill>
                <a:srgbClr val="000000"/>
              </a:solidFill>
              <a:prstDash val="solid"/>
              <a:bevel/>
              <a:headEnd type="none" w="med" len="med"/>
              <a:tailEnd type="none" w="med" len="med"/>
            </a:ln>
          </p:spPr>
        </p:sp>
        <p:sp>
          <p:nvSpPr>
            <p:cNvPr id="35923" name="Rectangle 85"/>
            <p:cNvSpPr/>
            <p:nvPr/>
          </p:nvSpPr>
          <p:spPr>
            <a:xfrm>
              <a:off x="582" y="1290"/>
              <a:ext cx="384" cy="279"/>
            </a:xfrm>
            <a:prstGeom prst="rect">
              <a:avLst/>
            </a:prstGeom>
            <a:noFill/>
            <a:ln w="9525">
              <a:noFill/>
            </a:ln>
          </p:spPr>
          <p:txBody>
            <a:bodyPr wrap="non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上海</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5924" name="Rectangle 86"/>
            <p:cNvSpPr/>
            <p:nvPr/>
          </p:nvSpPr>
          <p:spPr>
            <a:xfrm>
              <a:off x="1020" y="1294"/>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925" name="Rectangle 87"/>
            <p:cNvSpPr/>
            <p:nvPr/>
          </p:nvSpPr>
          <p:spPr>
            <a:xfrm>
              <a:off x="2028" y="1291"/>
              <a:ext cx="28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300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926" name="Rectangle 88"/>
            <p:cNvSpPr/>
            <p:nvPr/>
          </p:nvSpPr>
          <p:spPr>
            <a:xfrm>
              <a:off x="2349" y="1291"/>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927" name="Rectangle 89"/>
            <p:cNvSpPr/>
            <p:nvPr/>
          </p:nvSpPr>
          <p:spPr>
            <a:xfrm>
              <a:off x="3275" y="1291"/>
              <a:ext cx="28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500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928" name="Rectangle 90"/>
            <p:cNvSpPr/>
            <p:nvPr/>
          </p:nvSpPr>
          <p:spPr>
            <a:xfrm>
              <a:off x="3596" y="1291"/>
              <a:ext cx="48" cy="279"/>
            </a:xfrm>
            <a:prstGeom prst="rect">
              <a:avLst/>
            </a:prstGeom>
            <a:noFill/>
            <a:ln w="9525">
              <a:noFill/>
            </a:ln>
          </p:spPr>
          <p:txBody>
            <a:bodyPr wrap="non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5929" name="Rectangle 91"/>
            <p:cNvSpPr/>
            <p:nvPr/>
          </p:nvSpPr>
          <p:spPr>
            <a:xfrm>
              <a:off x="20" y="1240"/>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30" name="Line 92"/>
            <p:cNvSpPr/>
            <p:nvPr/>
          </p:nvSpPr>
          <p:spPr>
            <a:xfrm>
              <a:off x="20" y="1240"/>
              <a:ext cx="9" cy="1"/>
            </a:xfrm>
            <a:prstGeom prst="line">
              <a:avLst/>
            </a:prstGeom>
            <a:ln w="25400" cap="flat" cmpd="sng">
              <a:solidFill>
                <a:srgbClr val="000000"/>
              </a:solidFill>
              <a:prstDash val="solid"/>
              <a:bevel/>
              <a:headEnd type="none" w="med" len="med"/>
              <a:tailEnd type="none" w="med" len="med"/>
            </a:ln>
          </p:spPr>
        </p:sp>
        <p:sp>
          <p:nvSpPr>
            <p:cNvPr id="35931" name="Line 93"/>
            <p:cNvSpPr/>
            <p:nvPr/>
          </p:nvSpPr>
          <p:spPr>
            <a:xfrm>
              <a:off x="20" y="1240"/>
              <a:ext cx="1" cy="10"/>
            </a:xfrm>
            <a:prstGeom prst="line">
              <a:avLst/>
            </a:prstGeom>
            <a:ln w="25400" cap="flat" cmpd="sng">
              <a:solidFill>
                <a:srgbClr val="000000"/>
              </a:solidFill>
              <a:prstDash val="solid"/>
              <a:bevel/>
              <a:headEnd type="none" w="med" len="med"/>
              <a:tailEnd type="none" w="med" len="med"/>
            </a:ln>
          </p:spPr>
        </p:sp>
        <p:sp>
          <p:nvSpPr>
            <p:cNvPr id="35932" name="Rectangle 94"/>
            <p:cNvSpPr/>
            <p:nvPr/>
          </p:nvSpPr>
          <p:spPr>
            <a:xfrm>
              <a:off x="29" y="1240"/>
              <a:ext cx="1554"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33" name="Line 95"/>
            <p:cNvSpPr/>
            <p:nvPr/>
          </p:nvSpPr>
          <p:spPr>
            <a:xfrm>
              <a:off x="29" y="1240"/>
              <a:ext cx="1554" cy="1"/>
            </a:xfrm>
            <a:prstGeom prst="line">
              <a:avLst/>
            </a:prstGeom>
            <a:ln w="25400" cap="flat" cmpd="sng">
              <a:solidFill>
                <a:srgbClr val="000000"/>
              </a:solidFill>
              <a:prstDash val="solid"/>
              <a:bevel/>
              <a:headEnd type="none" w="med" len="med"/>
              <a:tailEnd type="none" w="med" len="med"/>
            </a:ln>
          </p:spPr>
        </p:sp>
        <p:sp>
          <p:nvSpPr>
            <p:cNvPr id="35934" name="Rectangle 96"/>
            <p:cNvSpPr/>
            <p:nvPr/>
          </p:nvSpPr>
          <p:spPr>
            <a:xfrm>
              <a:off x="1583" y="1240"/>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35" name="Line 97"/>
            <p:cNvSpPr/>
            <p:nvPr/>
          </p:nvSpPr>
          <p:spPr>
            <a:xfrm>
              <a:off x="1583" y="1240"/>
              <a:ext cx="9" cy="1"/>
            </a:xfrm>
            <a:prstGeom prst="line">
              <a:avLst/>
            </a:prstGeom>
            <a:ln w="25400" cap="flat" cmpd="sng">
              <a:solidFill>
                <a:srgbClr val="000000"/>
              </a:solidFill>
              <a:prstDash val="solid"/>
              <a:bevel/>
              <a:headEnd type="none" w="med" len="med"/>
              <a:tailEnd type="none" w="med" len="med"/>
            </a:ln>
          </p:spPr>
        </p:sp>
        <p:sp>
          <p:nvSpPr>
            <p:cNvPr id="35936" name="Line 98"/>
            <p:cNvSpPr/>
            <p:nvPr/>
          </p:nvSpPr>
          <p:spPr>
            <a:xfrm>
              <a:off x="1583" y="1240"/>
              <a:ext cx="1" cy="10"/>
            </a:xfrm>
            <a:prstGeom prst="line">
              <a:avLst/>
            </a:prstGeom>
            <a:ln w="25400" cap="flat" cmpd="sng">
              <a:solidFill>
                <a:srgbClr val="000000"/>
              </a:solidFill>
              <a:prstDash val="solid"/>
              <a:bevel/>
              <a:headEnd type="none" w="med" len="med"/>
              <a:tailEnd type="none" w="med" len="med"/>
            </a:ln>
          </p:spPr>
        </p:sp>
        <p:sp>
          <p:nvSpPr>
            <p:cNvPr id="35937" name="Rectangle 99"/>
            <p:cNvSpPr/>
            <p:nvPr/>
          </p:nvSpPr>
          <p:spPr>
            <a:xfrm>
              <a:off x="1592" y="1240"/>
              <a:ext cx="1196"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38" name="Line 100"/>
            <p:cNvSpPr/>
            <p:nvPr/>
          </p:nvSpPr>
          <p:spPr>
            <a:xfrm>
              <a:off x="1592" y="1240"/>
              <a:ext cx="1196" cy="1"/>
            </a:xfrm>
            <a:prstGeom prst="line">
              <a:avLst/>
            </a:prstGeom>
            <a:ln w="25400" cap="flat" cmpd="sng">
              <a:solidFill>
                <a:srgbClr val="000000"/>
              </a:solidFill>
              <a:prstDash val="solid"/>
              <a:bevel/>
              <a:headEnd type="none" w="med" len="med"/>
              <a:tailEnd type="none" w="med" len="med"/>
            </a:ln>
          </p:spPr>
        </p:sp>
        <p:sp>
          <p:nvSpPr>
            <p:cNvPr id="35939" name="Rectangle 101"/>
            <p:cNvSpPr/>
            <p:nvPr/>
          </p:nvSpPr>
          <p:spPr>
            <a:xfrm>
              <a:off x="2788" y="1240"/>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40" name="Line 102"/>
            <p:cNvSpPr/>
            <p:nvPr/>
          </p:nvSpPr>
          <p:spPr>
            <a:xfrm>
              <a:off x="2788" y="1240"/>
              <a:ext cx="9" cy="1"/>
            </a:xfrm>
            <a:prstGeom prst="line">
              <a:avLst/>
            </a:prstGeom>
            <a:ln w="25400" cap="flat" cmpd="sng">
              <a:solidFill>
                <a:srgbClr val="000000"/>
              </a:solidFill>
              <a:prstDash val="solid"/>
              <a:bevel/>
              <a:headEnd type="none" w="med" len="med"/>
              <a:tailEnd type="none" w="med" len="med"/>
            </a:ln>
          </p:spPr>
        </p:sp>
        <p:sp>
          <p:nvSpPr>
            <p:cNvPr id="35941" name="Line 103"/>
            <p:cNvSpPr/>
            <p:nvPr/>
          </p:nvSpPr>
          <p:spPr>
            <a:xfrm>
              <a:off x="2788" y="1240"/>
              <a:ext cx="1" cy="10"/>
            </a:xfrm>
            <a:prstGeom prst="line">
              <a:avLst/>
            </a:prstGeom>
            <a:ln w="25400" cap="flat" cmpd="sng">
              <a:solidFill>
                <a:srgbClr val="000000"/>
              </a:solidFill>
              <a:prstDash val="solid"/>
              <a:bevel/>
              <a:headEnd type="none" w="med" len="med"/>
              <a:tailEnd type="none" w="med" len="med"/>
            </a:ln>
          </p:spPr>
        </p:sp>
        <p:sp>
          <p:nvSpPr>
            <p:cNvPr id="35942" name="Rectangle 104"/>
            <p:cNvSpPr/>
            <p:nvPr/>
          </p:nvSpPr>
          <p:spPr>
            <a:xfrm>
              <a:off x="2797" y="1240"/>
              <a:ext cx="1283"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43" name="Line 105"/>
            <p:cNvSpPr/>
            <p:nvPr/>
          </p:nvSpPr>
          <p:spPr>
            <a:xfrm>
              <a:off x="2797" y="1240"/>
              <a:ext cx="1283" cy="1"/>
            </a:xfrm>
            <a:prstGeom prst="line">
              <a:avLst/>
            </a:prstGeom>
            <a:ln w="25400" cap="flat" cmpd="sng">
              <a:solidFill>
                <a:srgbClr val="000000"/>
              </a:solidFill>
              <a:prstDash val="solid"/>
              <a:bevel/>
              <a:headEnd type="none" w="med" len="med"/>
              <a:tailEnd type="none" w="med" len="med"/>
            </a:ln>
          </p:spPr>
        </p:sp>
        <p:sp>
          <p:nvSpPr>
            <p:cNvPr id="35944" name="Rectangle 106"/>
            <p:cNvSpPr/>
            <p:nvPr/>
          </p:nvSpPr>
          <p:spPr>
            <a:xfrm>
              <a:off x="4080" y="1240"/>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45" name="Line 107"/>
            <p:cNvSpPr/>
            <p:nvPr/>
          </p:nvSpPr>
          <p:spPr>
            <a:xfrm>
              <a:off x="4080" y="1240"/>
              <a:ext cx="10" cy="1"/>
            </a:xfrm>
            <a:prstGeom prst="line">
              <a:avLst/>
            </a:prstGeom>
            <a:ln w="25400" cap="flat" cmpd="sng">
              <a:solidFill>
                <a:srgbClr val="000000"/>
              </a:solidFill>
              <a:prstDash val="solid"/>
              <a:bevel/>
              <a:headEnd type="none" w="med" len="med"/>
              <a:tailEnd type="none" w="med" len="med"/>
            </a:ln>
          </p:spPr>
        </p:sp>
        <p:sp>
          <p:nvSpPr>
            <p:cNvPr id="35946" name="Line 108"/>
            <p:cNvSpPr/>
            <p:nvPr/>
          </p:nvSpPr>
          <p:spPr>
            <a:xfrm>
              <a:off x="4080" y="1240"/>
              <a:ext cx="1" cy="10"/>
            </a:xfrm>
            <a:prstGeom prst="line">
              <a:avLst/>
            </a:prstGeom>
            <a:ln w="25400" cap="flat" cmpd="sng">
              <a:solidFill>
                <a:srgbClr val="000000"/>
              </a:solidFill>
              <a:prstDash val="solid"/>
              <a:bevel/>
              <a:headEnd type="none" w="med" len="med"/>
              <a:tailEnd type="none" w="med" len="med"/>
            </a:ln>
          </p:spPr>
        </p:sp>
        <p:sp>
          <p:nvSpPr>
            <p:cNvPr id="35947" name="Rectangle 109"/>
            <p:cNvSpPr/>
            <p:nvPr/>
          </p:nvSpPr>
          <p:spPr>
            <a:xfrm>
              <a:off x="20" y="1250"/>
              <a:ext cx="9" cy="31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48" name="Line 110"/>
            <p:cNvSpPr/>
            <p:nvPr/>
          </p:nvSpPr>
          <p:spPr>
            <a:xfrm>
              <a:off x="20" y="1250"/>
              <a:ext cx="1" cy="319"/>
            </a:xfrm>
            <a:prstGeom prst="line">
              <a:avLst/>
            </a:prstGeom>
            <a:ln w="25400" cap="flat" cmpd="sng">
              <a:solidFill>
                <a:srgbClr val="000000"/>
              </a:solidFill>
              <a:prstDash val="solid"/>
              <a:bevel/>
              <a:headEnd type="none" w="med" len="med"/>
              <a:tailEnd type="none" w="med" len="med"/>
            </a:ln>
          </p:spPr>
        </p:sp>
        <p:sp>
          <p:nvSpPr>
            <p:cNvPr id="35949" name="Rectangle 111"/>
            <p:cNvSpPr/>
            <p:nvPr/>
          </p:nvSpPr>
          <p:spPr>
            <a:xfrm>
              <a:off x="20" y="1569"/>
              <a:ext cx="9"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50" name="Line 112"/>
            <p:cNvSpPr/>
            <p:nvPr/>
          </p:nvSpPr>
          <p:spPr>
            <a:xfrm>
              <a:off x="20" y="1569"/>
              <a:ext cx="9" cy="1"/>
            </a:xfrm>
            <a:prstGeom prst="line">
              <a:avLst/>
            </a:prstGeom>
            <a:ln w="25400" cap="flat" cmpd="sng">
              <a:solidFill>
                <a:srgbClr val="000000"/>
              </a:solidFill>
              <a:prstDash val="solid"/>
              <a:bevel/>
              <a:headEnd type="none" w="med" len="med"/>
              <a:tailEnd type="none" w="med" len="med"/>
            </a:ln>
          </p:spPr>
        </p:sp>
        <p:sp>
          <p:nvSpPr>
            <p:cNvPr id="35951" name="Line 113"/>
            <p:cNvSpPr/>
            <p:nvPr/>
          </p:nvSpPr>
          <p:spPr>
            <a:xfrm>
              <a:off x="20" y="1569"/>
              <a:ext cx="1" cy="9"/>
            </a:xfrm>
            <a:prstGeom prst="line">
              <a:avLst/>
            </a:prstGeom>
            <a:ln w="25400" cap="flat" cmpd="sng">
              <a:solidFill>
                <a:srgbClr val="000000"/>
              </a:solidFill>
              <a:prstDash val="solid"/>
              <a:bevel/>
              <a:headEnd type="none" w="med" len="med"/>
              <a:tailEnd type="none" w="med" len="med"/>
            </a:ln>
          </p:spPr>
        </p:sp>
        <p:sp>
          <p:nvSpPr>
            <p:cNvPr id="35952" name="Rectangle 114"/>
            <p:cNvSpPr/>
            <p:nvPr/>
          </p:nvSpPr>
          <p:spPr>
            <a:xfrm>
              <a:off x="20" y="1569"/>
              <a:ext cx="9"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53" name="Line 115"/>
            <p:cNvSpPr/>
            <p:nvPr/>
          </p:nvSpPr>
          <p:spPr>
            <a:xfrm>
              <a:off x="20" y="1569"/>
              <a:ext cx="9" cy="1"/>
            </a:xfrm>
            <a:prstGeom prst="line">
              <a:avLst/>
            </a:prstGeom>
            <a:ln w="25400" cap="flat" cmpd="sng">
              <a:solidFill>
                <a:srgbClr val="000000"/>
              </a:solidFill>
              <a:prstDash val="solid"/>
              <a:bevel/>
              <a:headEnd type="none" w="med" len="med"/>
              <a:tailEnd type="none" w="med" len="med"/>
            </a:ln>
          </p:spPr>
        </p:sp>
        <p:sp>
          <p:nvSpPr>
            <p:cNvPr id="35954" name="Line 116"/>
            <p:cNvSpPr/>
            <p:nvPr/>
          </p:nvSpPr>
          <p:spPr>
            <a:xfrm>
              <a:off x="20" y="1569"/>
              <a:ext cx="1" cy="9"/>
            </a:xfrm>
            <a:prstGeom prst="line">
              <a:avLst/>
            </a:prstGeom>
            <a:ln w="25400" cap="flat" cmpd="sng">
              <a:solidFill>
                <a:srgbClr val="000000"/>
              </a:solidFill>
              <a:prstDash val="solid"/>
              <a:bevel/>
              <a:headEnd type="none" w="med" len="med"/>
              <a:tailEnd type="none" w="med" len="med"/>
            </a:ln>
          </p:spPr>
        </p:sp>
        <p:sp>
          <p:nvSpPr>
            <p:cNvPr id="35955" name="Rectangle 117"/>
            <p:cNvSpPr/>
            <p:nvPr/>
          </p:nvSpPr>
          <p:spPr>
            <a:xfrm>
              <a:off x="29" y="1569"/>
              <a:ext cx="1554"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56" name="Line 118"/>
            <p:cNvSpPr/>
            <p:nvPr/>
          </p:nvSpPr>
          <p:spPr>
            <a:xfrm>
              <a:off x="29" y="1569"/>
              <a:ext cx="1554" cy="1"/>
            </a:xfrm>
            <a:prstGeom prst="line">
              <a:avLst/>
            </a:prstGeom>
            <a:ln w="25400" cap="flat" cmpd="sng">
              <a:solidFill>
                <a:srgbClr val="000000"/>
              </a:solidFill>
              <a:prstDash val="solid"/>
              <a:bevel/>
              <a:headEnd type="none" w="med" len="med"/>
              <a:tailEnd type="none" w="med" len="med"/>
            </a:ln>
          </p:spPr>
        </p:sp>
        <p:sp>
          <p:nvSpPr>
            <p:cNvPr id="35957" name="Rectangle 119"/>
            <p:cNvSpPr/>
            <p:nvPr/>
          </p:nvSpPr>
          <p:spPr>
            <a:xfrm>
              <a:off x="1583" y="1250"/>
              <a:ext cx="9" cy="31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58" name="Line 120"/>
            <p:cNvSpPr/>
            <p:nvPr/>
          </p:nvSpPr>
          <p:spPr>
            <a:xfrm>
              <a:off x="1583" y="1250"/>
              <a:ext cx="1" cy="319"/>
            </a:xfrm>
            <a:prstGeom prst="line">
              <a:avLst/>
            </a:prstGeom>
            <a:ln w="25400" cap="flat" cmpd="sng">
              <a:solidFill>
                <a:srgbClr val="000000"/>
              </a:solidFill>
              <a:prstDash val="solid"/>
              <a:bevel/>
              <a:headEnd type="none" w="med" len="med"/>
              <a:tailEnd type="none" w="med" len="med"/>
            </a:ln>
          </p:spPr>
        </p:sp>
        <p:sp>
          <p:nvSpPr>
            <p:cNvPr id="35959" name="Rectangle 121"/>
            <p:cNvSpPr/>
            <p:nvPr/>
          </p:nvSpPr>
          <p:spPr>
            <a:xfrm>
              <a:off x="1583" y="1569"/>
              <a:ext cx="9"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60" name="Line 122"/>
            <p:cNvSpPr/>
            <p:nvPr/>
          </p:nvSpPr>
          <p:spPr>
            <a:xfrm>
              <a:off x="1583" y="1569"/>
              <a:ext cx="9" cy="1"/>
            </a:xfrm>
            <a:prstGeom prst="line">
              <a:avLst/>
            </a:prstGeom>
            <a:ln w="25400" cap="flat" cmpd="sng">
              <a:solidFill>
                <a:srgbClr val="000000"/>
              </a:solidFill>
              <a:prstDash val="solid"/>
              <a:bevel/>
              <a:headEnd type="none" w="med" len="med"/>
              <a:tailEnd type="none" w="med" len="med"/>
            </a:ln>
          </p:spPr>
        </p:sp>
        <p:sp>
          <p:nvSpPr>
            <p:cNvPr id="35961" name="Line 123"/>
            <p:cNvSpPr/>
            <p:nvPr/>
          </p:nvSpPr>
          <p:spPr>
            <a:xfrm>
              <a:off x="1583" y="1569"/>
              <a:ext cx="1" cy="9"/>
            </a:xfrm>
            <a:prstGeom prst="line">
              <a:avLst/>
            </a:prstGeom>
            <a:ln w="25400" cap="flat" cmpd="sng">
              <a:solidFill>
                <a:srgbClr val="000000"/>
              </a:solidFill>
              <a:prstDash val="solid"/>
              <a:bevel/>
              <a:headEnd type="none" w="med" len="med"/>
              <a:tailEnd type="none" w="med" len="med"/>
            </a:ln>
          </p:spPr>
        </p:sp>
        <p:sp>
          <p:nvSpPr>
            <p:cNvPr id="35962" name="Rectangle 124"/>
            <p:cNvSpPr/>
            <p:nvPr/>
          </p:nvSpPr>
          <p:spPr>
            <a:xfrm>
              <a:off x="1592" y="1569"/>
              <a:ext cx="1196"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63" name="Line 125"/>
            <p:cNvSpPr/>
            <p:nvPr/>
          </p:nvSpPr>
          <p:spPr>
            <a:xfrm>
              <a:off x="1592" y="1569"/>
              <a:ext cx="1196" cy="1"/>
            </a:xfrm>
            <a:prstGeom prst="line">
              <a:avLst/>
            </a:prstGeom>
            <a:ln w="25400" cap="flat" cmpd="sng">
              <a:solidFill>
                <a:srgbClr val="000000"/>
              </a:solidFill>
              <a:prstDash val="solid"/>
              <a:bevel/>
              <a:headEnd type="none" w="med" len="med"/>
              <a:tailEnd type="none" w="med" len="med"/>
            </a:ln>
          </p:spPr>
        </p:sp>
        <p:sp>
          <p:nvSpPr>
            <p:cNvPr id="35964" name="Rectangle 126"/>
            <p:cNvSpPr/>
            <p:nvPr/>
          </p:nvSpPr>
          <p:spPr>
            <a:xfrm>
              <a:off x="2788" y="1250"/>
              <a:ext cx="9" cy="31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65" name="Line 127"/>
            <p:cNvSpPr/>
            <p:nvPr/>
          </p:nvSpPr>
          <p:spPr>
            <a:xfrm>
              <a:off x="2788" y="1250"/>
              <a:ext cx="1" cy="319"/>
            </a:xfrm>
            <a:prstGeom prst="line">
              <a:avLst/>
            </a:prstGeom>
            <a:ln w="25400" cap="flat" cmpd="sng">
              <a:solidFill>
                <a:srgbClr val="000000"/>
              </a:solidFill>
              <a:prstDash val="solid"/>
              <a:bevel/>
              <a:headEnd type="none" w="med" len="med"/>
              <a:tailEnd type="none" w="med" len="med"/>
            </a:ln>
          </p:spPr>
        </p:sp>
        <p:sp>
          <p:nvSpPr>
            <p:cNvPr id="35966" name="Rectangle 128"/>
            <p:cNvSpPr/>
            <p:nvPr/>
          </p:nvSpPr>
          <p:spPr>
            <a:xfrm>
              <a:off x="2788" y="1569"/>
              <a:ext cx="9"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67" name="Line 129"/>
            <p:cNvSpPr/>
            <p:nvPr/>
          </p:nvSpPr>
          <p:spPr>
            <a:xfrm>
              <a:off x="2788" y="1569"/>
              <a:ext cx="9" cy="1"/>
            </a:xfrm>
            <a:prstGeom prst="line">
              <a:avLst/>
            </a:prstGeom>
            <a:ln w="25400" cap="flat" cmpd="sng">
              <a:solidFill>
                <a:srgbClr val="000000"/>
              </a:solidFill>
              <a:prstDash val="solid"/>
              <a:bevel/>
              <a:headEnd type="none" w="med" len="med"/>
              <a:tailEnd type="none" w="med" len="med"/>
            </a:ln>
          </p:spPr>
        </p:sp>
        <p:sp>
          <p:nvSpPr>
            <p:cNvPr id="35968" name="Line 130"/>
            <p:cNvSpPr/>
            <p:nvPr/>
          </p:nvSpPr>
          <p:spPr>
            <a:xfrm>
              <a:off x="2788" y="1569"/>
              <a:ext cx="1" cy="9"/>
            </a:xfrm>
            <a:prstGeom prst="line">
              <a:avLst/>
            </a:prstGeom>
            <a:ln w="25400" cap="flat" cmpd="sng">
              <a:solidFill>
                <a:srgbClr val="000000"/>
              </a:solidFill>
              <a:prstDash val="solid"/>
              <a:bevel/>
              <a:headEnd type="none" w="med" len="med"/>
              <a:tailEnd type="none" w="med" len="med"/>
            </a:ln>
          </p:spPr>
        </p:sp>
        <p:sp>
          <p:nvSpPr>
            <p:cNvPr id="35969" name="Rectangle 131"/>
            <p:cNvSpPr/>
            <p:nvPr/>
          </p:nvSpPr>
          <p:spPr>
            <a:xfrm>
              <a:off x="2797" y="1569"/>
              <a:ext cx="1283"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70" name="Line 132"/>
            <p:cNvSpPr/>
            <p:nvPr/>
          </p:nvSpPr>
          <p:spPr>
            <a:xfrm>
              <a:off x="2797" y="1569"/>
              <a:ext cx="1283" cy="1"/>
            </a:xfrm>
            <a:prstGeom prst="line">
              <a:avLst/>
            </a:prstGeom>
            <a:ln w="25400" cap="flat" cmpd="sng">
              <a:solidFill>
                <a:srgbClr val="000000"/>
              </a:solidFill>
              <a:prstDash val="solid"/>
              <a:bevel/>
              <a:headEnd type="none" w="med" len="med"/>
              <a:tailEnd type="none" w="med" len="med"/>
            </a:ln>
          </p:spPr>
        </p:sp>
        <p:sp>
          <p:nvSpPr>
            <p:cNvPr id="35971" name="Rectangle 133"/>
            <p:cNvSpPr/>
            <p:nvPr/>
          </p:nvSpPr>
          <p:spPr>
            <a:xfrm>
              <a:off x="4080" y="1250"/>
              <a:ext cx="10" cy="31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72" name="Line 134"/>
            <p:cNvSpPr/>
            <p:nvPr/>
          </p:nvSpPr>
          <p:spPr>
            <a:xfrm>
              <a:off x="4080" y="1250"/>
              <a:ext cx="1" cy="319"/>
            </a:xfrm>
            <a:prstGeom prst="line">
              <a:avLst/>
            </a:prstGeom>
            <a:ln w="25400" cap="flat" cmpd="sng">
              <a:solidFill>
                <a:srgbClr val="000000"/>
              </a:solidFill>
              <a:prstDash val="solid"/>
              <a:bevel/>
              <a:headEnd type="none" w="med" len="med"/>
              <a:tailEnd type="none" w="med" len="med"/>
            </a:ln>
          </p:spPr>
        </p:sp>
        <p:sp>
          <p:nvSpPr>
            <p:cNvPr id="35973" name="Rectangle 135"/>
            <p:cNvSpPr/>
            <p:nvPr/>
          </p:nvSpPr>
          <p:spPr>
            <a:xfrm>
              <a:off x="4080" y="1569"/>
              <a:ext cx="10"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74" name="Line 136"/>
            <p:cNvSpPr/>
            <p:nvPr/>
          </p:nvSpPr>
          <p:spPr>
            <a:xfrm>
              <a:off x="4080" y="1569"/>
              <a:ext cx="10" cy="1"/>
            </a:xfrm>
            <a:prstGeom prst="line">
              <a:avLst/>
            </a:prstGeom>
            <a:ln w="25400" cap="flat" cmpd="sng">
              <a:solidFill>
                <a:srgbClr val="000000"/>
              </a:solidFill>
              <a:prstDash val="solid"/>
              <a:bevel/>
              <a:headEnd type="none" w="med" len="med"/>
              <a:tailEnd type="none" w="med" len="med"/>
            </a:ln>
          </p:spPr>
        </p:sp>
        <p:sp>
          <p:nvSpPr>
            <p:cNvPr id="35975" name="Line 137"/>
            <p:cNvSpPr/>
            <p:nvPr/>
          </p:nvSpPr>
          <p:spPr>
            <a:xfrm>
              <a:off x="4080" y="1569"/>
              <a:ext cx="1" cy="9"/>
            </a:xfrm>
            <a:prstGeom prst="line">
              <a:avLst/>
            </a:prstGeom>
            <a:ln w="25400" cap="flat" cmpd="sng">
              <a:solidFill>
                <a:srgbClr val="000000"/>
              </a:solidFill>
              <a:prstDash val="solid"/>
              <a:bevel/>
              <a:headEnd type="none" w="med" len="med"/>
              <a:tailEnd type="none" w="med" len="med"/>
            </a:ln>
          </p:spPr>
        </p:sp>
        <p:sp>
          <p:nvSpPr>
            <p:cNvPr id="35976" name="Rectangle 138"/>
            <p:cNvSpPr/>
            <p:nvPr/>
          </p:nvSpPr>
          <p:spPr>
            <a:xfrm>
              <a:off x="4080" y="1569"/>
              <a:ext cx="10" cy="9"/>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5977" name="Line 139"/>
            <p:cNvSpPr/>
            <p:nvPr/>
          </p:nvSpPr>
          <p:spPr>
            <a:xfrm>
              <a:off x="4080" y="1569"/>
              <a:ext cx="10" cy="1"/>
            </a:xfrm>
            <a:prstGeom prst="line">
              <a:avLst/>
            </a:prstGeom>
            <a:ln w="25400" cap="flat" cmpd="sng">
              <a:solidFill>
                <a:srgbClr val="000000"/>
              </a:solidFill>
              <a:prstDash val="solid"/>
              <a:bevel/>
              <a:headEnd type="none" w="med" len="med"/>
              <a:tailEnd type="none" w="med" len="med"/>
            </a:ln>
          </p:spPr>
        </p:sp>
        <p:sp>
          <p:nvSpPr>
            <p:cNvPr id="35978" name="Line 140"/>
            <p:cNvSpPr/>
            <p:nvPr/>
          </p:nvSpPr>
          <p:spPr>
            <a:xfrm>
              <a:off x="4080" y="1569"/>
              <a:ext cx="1" cy="9"/>
            </a:xfrm>
            <a:prstGeom prst="line">
              <a:avLst/>
            </a:prstGeom>
            <a:ln w="25400" cap="flat" cmpd="sng">
              <a:solidFill>
                <a:srgbClr val="000000"/>
              </a:solidFill>
              <a:prstDash val="solid"/>
              <a:bevel/>
              <a:headEnd type="none" w="med" len="med"/>
              <a:tailEnd type="none" w="med" len="med"/>
            </a:ln>
          </p:spPr>
        </p:sp>
        <p:sp>
          <p:nvSpPr>
            <p:cNvPr id="35979" name="Line 141"/>
            <p:cNvSpPr/>
            <p:nvPr/>
          </p:nvSpPr>
          <p:spPr>
            <a:xfrm flipH="1" flipV="1">
              <a:off x="30" y="282"/>
              <a:ext cx="1554" cy="632"/>
            </a:xfrm>
            <a:prstGeom prst="line">
              <a:avLst/>
            </a:prstGeom>
            <a:ln w="25400" cap="flat" cmpd="sng">
              <a:solidFill>
                <a:srgbClr val="000000"/>
              </a:solidFill>
              <a:prstDash val="solid"/>
              <a:bevel/>
              <a:headEnd type="none" w="med" len="med"/>
              <a:tailEnd type="none" w="med" len="med"/>
            </a:ln>
          </p:spPr>
        </p:sp>
      </p:grpSp>
      <p:sp>
        <p:nvSpPr>
          <p:cNvPr id="21523" name="圆角矩形 31"/>
          <p:cNvSpPr/>
          <p:nvPr/>
        </p:nvSpPr>
        <p:spPr>
          <a:xfrm>
            <a:off x="1818958" y="286068"/>
            <a:ext cx="1284287" cy="46672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sym typeface="微软雅黑" panose="020B0503020204020204" charset="-122"/>
              </a:rPr>
              <a:t>练一练</a:t>
            </a:r>
            <a:endParaRPr lang="zh-CN" altLang="en-US" sz="24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Text Box 2"/>
          <p:cNvSpPr txBox="1"/>
          <p:nvPr/>
        </p:nvSpPr>
        <p:spPr>
          <a:xfrm>
            <a:off x="1993900" y="2446338"/>
            <a:ext cx="7620000" cy="121094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Times New Roman" panose="02020603050405020304" pitchFamily="2" charset="0"/>
                <a:ea typeface="黑体" panose="02010609060101010101" pitchFamily="1" charset="-122"/>
              </a:rPr>
              <a:t>解</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设从北京运往武汉</a:t>
            </a:r>
            <a:r>
              <a:rPr lang="en-US" altLang="zh-CN" sz="2800" i="1" dirty="0">
                <a:solidFill>
                  <a:srgbClr val="0000FF"/>
                </a:solidFill>
                <a:latin typeface="Times New Roman" panose="02020603050405020304" pitchFamily="2" charset="0"/>
                <a:ea typeface="黑体" panose="02010609060101010101" pitchFamily="1" charset="-122"/>
              </a:rPr>
              <a:t>x</a:t>
            </a:r>
            <a:r>
              <a:rPr lang="zh-CN" altLang="en-US" sz="2800" dirty="0">
                <a:solidFill>
                  <a:srgbClr val="0000FF"/>
                </a:solidFill>
                <a:latin typeface="Times New Roman" panose="02020603050405020304" pitchFamily="2" charset="0"/>
                <a:ea typeface="黑体" panose="02010609060101010101" pitchFamily="1" charset="-122"/>
              </a:rPr>
              <a:t>台，</a:t>
            </a:r>
            <a:r>
              <a:rPr lang="zh-CN" altLang="en-US" sz="2800" dirty="0">
                <a:solidFill>
                  <a:srgbClr val="FF0000"/>
                </a:solidFill>
                <a:latin typeface="Times New Roman" panose="02020603050405020304" pitchFamily="2" charset="0"/>
                <a:ea typeface="黑体" panose="02010609060101010101" pitchFamily="1" charset="-122"/>
              </a:rPr>
              <a:t>运往重庆</a:t>
            </a:r>
            <a:r>
              <a:rPr lang="en-US" altLang="zh-CN" sz="2800" dirty="0">
                <a:solidFill>
                  <a:srgbClr val="0000FF"/>
                </a:solidFill>
                <a:latin typeface="Times New Roman" panose="02020603050405020304" pitchFamily="2" charset="0"/>
                <a:ea typeface="黑体" panose="02010609060101010101" pitchFamily="1" charset="-122"/>
              </a:rPr>
              <a:t>(10-</a:t>
            </a:r>
            <a:r>
              <a:rPr lang="en-US" altLang="zh-CN" sz="2800" i="1" dirty="0">
                <a:solidFill>
                  <a:srgbClr val="0000FF"/>
                </a:solidFill>
                <a:latin typeface="Times New Roman" panose="02020603050405020304" pitchFamily="2" charset="0"/>
                <a:ea typeface="黑体" panose="02010609060101010101" pitchFamily="1" charset="-122"/>
                <a:sym typeface="宋体" panose="02010600030101010101" pitchFamily="2" charset="-122"/>
              </a:rPr>
              <a:t>x</a:t>
            </a:r>
            <a:r>
              <a:rPr lang="en-US" altLang="zh-CN" sz="2800" dirty="0">
                <a:solidFill>
                  <a:srgbClr val="0000FF"/>
                </a:solidFill>
                <a:latin typeface="Times New Roman" panose="02020603050405020304" pitchFamily="2" charset="0"/>
                <a:ea typeface="黑体" panose="02010609060101010101" pitchFamily="1" charset="-122"/>
              </a:rPr>
              <a:t>)</a:t>
            </a:r>
            <a:r>
              <a:rPr lang="zh-CN" altLang="en-US"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台，</a:t>
            </a:r>
            <a:endParaRPr lang="zh-CN" altLang="en-US" sz="2800" dirty="0">
              <a:solidFill>
                <a:srgbClr val="0000FF"/>
              </a:solidFill>
              <a:latin typeface="Times New Roman" panose="02020603050405020304" pitchFamily="2" charset="0"/>
              <a:ea typeface="黑体" panose="02010609060101010101" pitchFamily="1" charset="-122"/>
              <a:sym typeface="宋体" panose="02010600030101010101" pitchFamily="2" charset="-122"/>
            </a:endParaRPr>
          </a:p>
          <a:p>
            <a:pPr>
              <a:lnSpc>
                <a:spcPct val="130000"/>
              </a:lnSpc>
            </a:pPr>
            <a:r>
              <a:rPr lang="zh-CN" altLang="en-US"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rgbClr val="FF0000"/>
                </a:solidFill>
                <a:latin typeface="Times New Roman" panose="02020603050405020304" pitchFamily="2" charset="0"/>
                <a:ea typeface="黑体" panose="02010609060101010101" pitchFamily="1" charset="-122"/>
              </a:rPr>
              <a:t>设从上海运往武汉</a:t>
            </a:r>
            <a:r>
              <a:rPr lang="en-US" altLang="zh-CN" sz="2800" i="1" dirty="0">
                <a:solidFill>
                  <a:srgbClr val="0000FF"/>
                </a:solidFill>
                <a:latin typeface="Times New Roman" panose="02020603050405020304" pitchFamily="2" charset="0"/>
                <a:ea typeface="黑体" panose="02010609060101010101" pitchFamily="1" charset="-122"/>
                <a:sym typeface="宋体" panose="02010600030101010101" pitchFamily="2" charset="-122"/>
              </a:rPr>
              <a:t>y</a:t>
            </a:r>
            <a:r>
              <a:rPr lang="zh-CN" altLang="en-US"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台，</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运往重庆</a:t>
            </a:r>
            <a:r>
              <a:rPr lang="en-US" altLang="zh-CN"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(4-</a:t>
            </a:r>
            <a:r>
              <a:rPr lang="en-US" altLang="zh-CN" sz="2800" i="1" dirty="0">
                <a:solidFill>
                  <a:srgbClr val="0000FF"/>
                </a:solidFill>
                <a:latin typeface="Times New Roman" panose="02020603050405020304" pitchFamily="2" charset="0"/>
                <a:ea typeface="黑体" panose="02010609060101010101" pitchFamily="1" charset="-122"/>
                <a:sym typeface="宋体" panose="02010600030101010101" pitchFamily="2" charset="-122"/>
              </a:rPr>
              <a:t>y</a:t>
            </a:r>
            <a:r>
              <a:rPr lang="en-US" altLang="zh-CN"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a:t>
            </a:r>
            <a:r>
              <a:rPr lang="zh-CN" altLang="en-US"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台，</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25603" name="AutoShape 15"/>
          <p:cNvSpPr/>
          <p:nvPr/>
        </p:nvSpPr>
        <p:spPr>
          <a:xfrm>
            <a:off x="2505075" y="3856038"/>
            <a:ext cx="125413" cy="792162"/>
          </a:xfrm>
          <a:prstGeom prst="leftBrace">
            <a:avLst>
              <a:gd name="adj1" fmla="val 52256"/>
              <a:gd name="adj2" fmla="val 50000"/>
            </a:avLst>
          </a:prstGeom>
          <a:noFill/>
          <a:ln w="25400" cap="flat" cmpd="sng">
            <a:solidFill>
              <a:srgbClr val="FF0000"/>
            </a:solidFill>
            <a:prstDash val="solid"/>
            <a:bevel/>
            <a:headEnd type="none" w="med" len="med"/>
            <a:tailEnd type="none" w="med" len="med"/>
          </a:ln>
        </p:spPr>
        <p:txBody>
          <a:bodyPr wrap="none" anchor="ctr" anchorCtr="0"/>
          <a:p>
            <a:endParaRPr lang="zh-CN" altLang="en-US" sz="2400" dirty="0">
              <a:solidFill>
                <a:srgbClr val="FF0000"/>
              </a:solidFill>
              <a:latin typeface="黑体" panose="02010609060101010101" pitchFamily="1" charset="-122"/>
              <a:ea typeface="黑体" panose="02010609060101010101" pitchFamily="1" charset="-122"/>
            </a:endParaRPr>
          </a:p>
        </p:txBody>
      </p:sp>
      <p:sp>
        <p:nvSpPr>
          <p:cNvPr id="25604" name="Text Box 16"/>
          <p:cNvSpPr txBox="1"/>
          <p:nvPr/>
        </p:nvSpPr>
        <p:spPr>
          <a:xfrm>
            <a:off x="2286000" y="4964430"/>
            <a:ext cx="2365375"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楷体_GB2312" panose="02010609030101010101" pitchFamily="1" charset="-122"/>
                <a:ea typeface="黑体" panose="02010609060101010101" pitchFamily="1" charset="-122"/>
              </a:rPr>
              <a:t>解方程组，得</a:t>
            </a:r>
            <a:endParaRPr lang="zh-CN" altLang="en-US" sz="2800" dirty="0">
              <a:solidFill>
                <a:srgbClr val="FF0000"/>
              </a:solidFill>
              <a:latin typeface="楷体_GB2312" panose="02010609030101010101" pitchFamily="1" charset="-122"/>
              <a:ea typeface="黑体" panose="02010609060101010101" pitchFamily="1" charset="-122"/>
            </a:endParaRPr>
          </a:p>
        </p:txBody>
      </p:sp>
      <p:grpSp>
        <p:nvGrpSpPr>
          <p:cNvPr id="25605" name="Group 17"/>
          <p:cNvGrpSpPr/>
          <p:nvPr/>
        </p:nvGrpSpPr>
        <p:grpSpPr>
          <a:xfrm>
            <a:off x="4622483" y="4741863"/>
            <a:ext cx="2089150" cy="963612"/>
            <a:chOff x="0" y="0"/>
            <a:chExt cx="877" cy="607"/>
          </a:xfrm>
        </p:grpSpPr>
        <p:sp>
          <p:nvSpPr>
            <p:cNvPr id="36869" name="Text Box 18"/>
            <p:cNvSpPr txBox="1"/>
            <p:nvPr/>
          </p:nvSpPr>
          <p:spPr>
            <a:xfrm>
              <a:off x="15" y="0"/>
              <a:ext cx="862" cy="290"/>
            </a:xfrm>
            <a:prstGeom prst="rect">
              <a:avLst/>
            </a:prstGeom>
            <a:noFill/>
            <a:ln w="9525">
              <a:noFill/>
            </a:ln>
          </p:spPr>
          <p:txBody>
            <a:bodyPr anchor="t" anchorCtr="0">
              <a:spAutoFit/>
            </a:bodyPr>
            <a:p>
              <a:pPr>
                <a:spcBef>
                  <a:spcPct val="50000"/>
                </a:spcBef>
              </a:pPr>
              <a:r>
                <a:rPr lang="en-US" altLang="zh-CN" sz="2400" dirty="0">
                  <a:solidFill>
                    <a:srgbClr val="FF0000"/>
                  </a:solidFill>
                  <a:latin typeface="黑体" panose="02010609060101010101" pitchFamily="1" charset="-122"/>
                  <a:ea typeface="黑体" panose="02010609060101010101" pitchFamily="1" charset="-122"/>
                </a:rPr>
                <a:t> </a:t>
              </a:r>
              <a:r>
                <a:rPr lang="en-US" altLang="zh-CN" sz="2400" b="1" i="1" dirty="0">
                  <a:solidFill>
                    <a:srgbClr val="FF0000"/>
                  </a:solidFill>
                  <a:latin typeface="Times New Roman" panose="02020603050405020304" pitchFamily="2" charset="0"/>
                  <a:ea typeface="宋体" panose="02010600030101010101" pitchFamily="2" charset="-122"/>
                </a:rPr>
                <a:t>x</a:t>
              </a:r>
              <a:r>
                <a:rPr lang="en-US" altLang="zh-CN" sz="2400" b="1" dirty="0">
                  <a:solidFill>
                    <a:srgbClr val="FF0000"/>
                  </a:solidFill>
                  <a:latin typeface="Times New Roman" panose="02020603050405020304" pitchFamily="2" charset="0"/>
                  <a:ea typeface="宋体" panose="02010600030101010101" pitchFamily="2" charset="-122"/>
                </a:rPr>
                <a:t>=4</a:t>
              </a:r>
              <a:r>
                <a:rPr lang="zh-CN" altLang="en-US" sz="2400" b="1" dirty="0">
                  <a:solidFill>
                    <a:srgbClr val="FF0000"/>
                  </a:solidFill>
                  <a:latin typeface="Times New Roman" panose="02020603050405020304" pitchFamily="2" charset="0"/>
                  <a:ea typeface="宋体" panose="02010600030101010101" pitchFamily="2" charset="-122"/>
                </a:rPr>
                <a:t>，</a:t>
              </a:r>
              <a:endParaRPr lang="zh-CN" altLang="en-US" sz="2400" b="1" dirty="0">
                <a:solidFill>
                  <a:srgbClr val="FF0000"/>
                </a:solidFill>
                <a:latin typeface="Times New Roman" panose="02020603050405020304" pitchFamily="2" charset="0"/>
                <a:ea typeface="Times New Roman" panose="02020603050405020304" pitchFamily="2" charset="0"/>
              </a:endParaRPr>
            </a:p>
          </p:txBody>
        </p:sp>
        <p:sp>
          <p:nvSpPr>
            <p:cNvPr id="36870" name="Text Box 19"/>
            <p:cNvSpPr txBox="1"/>
            <p:nvPr/>
          </p:nvSpPr>
          <p:spPr>
            <a:xfrm>
              <a:off x="15" y="317"/>
              <a:ext cx="862" cy="290"/>
            </a:xfrm>
            <a:prstGeom prst="rect">
              <a:avLst/>
            </a:prstGeom>
            <a:noFill/>
            <a:ln w="9525">
              <a:noFill/>
            </a:ln>
          </p:spPr>
          <p:txBody>
            <a:bodyPr anchor="t" anchorCtr="0">
              <a:spAutoFit/>
            </a:bodyPr>
            <a:p>
              <a:pPr>
                <a:spcBef>
                  <a:spcPct val="50000"/>
                </a:spcBef>
              </a:pPr>
              <a:r>
                <a:rPr lang="en-US" altLang="zh-CN" sz="2400" dirty="0">
                  <a:solidFill>
                    <a:srgbClr val="FF0000"/>
                  </a:solidFill>
                  <a:latin typeface="黑体" panose="02010609060101010101" pitchFamily="1" charset="-122"/>
                  <a:ea typeface="黑体" panose="02010609060101010101" pitchFamily="1" charset="-122"/>
                </a:rPr>
                <a:t> </a:t>
              </a:r>
              <a:r>
                <a:rPr lang="en-US" altLang="zh-CN" sz="2400" b="1" i="1" dirty="0">
                  <a:solidFill>
                    <a:srgbClr val="FF0000"/>
                  </a:solidFill>
                  <a:latin typeface="Times New Roman" panose="02020603050405020304" pitchFamily="2" charset="0"/>
                  <a:ea typeface="黑体" panose="02010609060101010101" pitchFamily="1" charset="-122"/>
                </a:rPr>
                <a:t>y</a:t>
              </a:r>
              <a:r>
                <a:rPr lang="en-US" altLang="zh-CN" sz="2400" b="1" dirty="0">
                  <a:solidFill>
                    <a:srgbClr val="FF0000"/>
                  </a:solidFill>
                  <a:latin typeface="Times New Roman" panose="02020603050405020304" pitchFamily="2" charset="0"/>
                  <a:ea typeface="黑体" panose="02010609060101010101" pitchFamily="1" charset="-122"/>
                </a:rPr>
                <a:t>=2</a:t>
              </a:r>
              <a:r>
                <a:rPr lang="en-US" altLang="zh-CN" sz="2400" dirty="0">
                  <a:solidFill>
                    <a:srgbClr val="FF0000"/>
                  </a:solidFill>
                  <a:latin typeface="黑体" panose="02010609060101010101" pitchFamily="1" charset="-122"/>
                  <a:ea typeface="黑体" panose="02010609060101010101" pitchFamily="1" charset="-122"/>
                </a:rPr>
                <a:t>.</a:t>
              </a:r>
              <a:endParaRPr lang="en-US" altLang="zh-CN" sz="2400" dirty="0">
                <a:solidFill>
                  <a:srgbClr val="FF0000"/>
                </a:solidFill>
                <a:latin typeface="黑体" panose="02010609060101010101" pitchFamily="1" charset="-122"/>
                <a:ea typeface="黑体" panose="02010609060101010101" pitchFamily="1" charset="-122"/>
              </a:endParaRPr>
            </a:p>
          </p:txBody>
        </p:sp>
        <p:sp>
          <p:nvSpPr>
            <p:cNvPr id="36871" name="AutoShape 20"/>
            <p:cNvSpPr/>
            <p:nvPr/>
          </p:nvSpPr>
          <p:spPr>
            <a:xfrm>
              <a:off x="0" y="136"/>
              <a:ext cx="90" cy="408"/>
            </a:xfrm>
            <a:prstGeom prst="leftBrace">
              <a:avLst>
                <a:gd name="adj1" fmla="val 37504"/>
                <a:gd name="adj2" fmla="val 50000"/>
              </a:avLst>
            </a:prstGeom>
            <a:noFill/>
            <a:ln w="25400" cap="flat" cmpd="sng">
              <a:solidFill>
                <a:srgbClr val="FF0000"/>
              </a:solidFill>
              <a:prstDash val="solid"/>
              <a:bevel/>
              <a:headEnd type="none" w="med" len="med"/>
              <a:tailEnd type="none" w="med" len="med"/>
            </a:ln>
          </p:spPr>
          <p:txBody>
            <a:bodyPr wrap="none" anchor="ctr" anchorCtr="0"/>
            <a:p>
              <a:pPr algn="ctr">
                <a:lnSpc>
                  <a:spcPct val="150000"/>
                </a:lnSpc>
              </a:pPr>
              <a:endParaRPr lang="zh-CN" altLang="en-US" sz="2400" dirty="0">
                <a:solidFill>
                  <a:srgbClr val="FF0000"/>
                </a:solidFill>
                <a:latin typeface="黑体" panose="02010609060101010101" pitchFamily="1" charset="-122"/>
                <a:ea typeface="黑体" panose="02010609060101010101" pitchFamily="1" charset="-122"/>
              </a:endParaRPr>
            </a:p>
          </p:txBody>
        </p:sp>
      </p:grpSp>
      <p:sp>
        <p:nvSpPr>
          <p:cNvPr id="25609" name="Text Box 23"/>
          <p:cNvSpPr txBox="1"/>
          <p:nvPr/>
        </p:nvSpPr>
        <p:spPr>
          <a:xfrm>
            <a:off x="2741613" y="3657600"/>
            <a:ext cx="2460625" cy="521970"/>
          </a:xfrm>
          <a:prstGeom prst="rect">
            <a:avLst/>
          </a:prstGeom>
          <a:noFill/>
          <a:ln w="9525">
            <a:noFill/>
          </a:ln>
        </p:spPr>
        <p:txBody>
          <a:bodyPr wrap="square" anchor="t" anchorCtr="0">
            <a:spAutoFit/>
          </a:bodyPr>
          <a:p>
            <a:pPr>
              <a:spcBef>
                <a:spcPct val="50000"/>
              </a:spcBef>
            </a:pPr>
            <a:r>
              <a:rPr lang="en-US" altLang="zh-CN" sz="2800" b="1" i="1" dirty="0">
                <a:solidFill>
                  <a:srgbClr val="FF0000"/>
                </a:solidFill>
                <a:latin typeface="Times New Roman" panose="02020603050405020304" pitchFamily="2" charset="0"/>
                <a:ea typeface="宋体" panose="02010600030101010101" pitchFamily="2" charset="-122"/>
              </a:rPr>
              <a:t>x</a:t>
            </a:r>
            <a:r>
              <a:rPr lang="en-US" altLang="zh-CN" sz="2800" b="1" dirty="0">
                <a:solidFill>
                  <a:srgbClr val="FF0000"/>
                </a:solidFill>
                <a:latin typeface="Times New Roman" panose="02020603050405020304" pitchFamily="2" charset="0"/>
                <a:ea typeface="宋体" panose="02010600030101010101" pitchFamily="2" charset="-122"/>
              </a:rPr>
              <a:t>+ </a:t>
            </a:r>
            <a:r>
              <a:rPr lang="en-US" altLang="zh-CN" sz="2800" b="1" i="1" dirty="0">
                <a:solidFill>
                  <a:srgbClr val="FF0000"/>
                </a:solidFill>
                <a:latin typeface="Times New Roman" panose="02020603050405020304" pitchFamily="2" charset="0"/>
                <a:ea typeface="宋体" panose="02010600030101010101" pitchFamily="2" charset="-122"/>
              </a:rPr>
              <a:t>y</a:t>
            </a:r>
            <a:r>
              <a:rPr lang="en-US" altLang="zh-CN" sz="2800" b="1" dirty="0">
                <a:solidFill>
                  <a:srgbClr val="FF0000"/>
                </a:solidFill>
                <a:latin typeface="Times New Roman" panose="02020603050405020304" pitchFamily="2" charset="0"/>
                <a:ea typeface="宋体" panose="02010600030101010101" pitchFamily="2" charset="-122"/>
              </a:rPr>
              <a:t>=6</a:t>
            </a:r>
            <a:r>
              <a:rPr lang="zh-CN" altLang="en-US" sz="2800" b="1" dirty="0">
                <a:solidFill>
                  <a:srgbClr val="FF0000"/>
                </a:solidFill>
                <a:latin typeface="Times New Roman" panose="02020603050405020304" pitchFamily="2" charset="0"/>
                <a:ea typeface="宋体" panose="02010600030101010101" pitchFamily="2" charset="-122"/>
              </a:rPr>
              <a:t>，</a:t>
            </a:r>
            <a:endParaRPr lang="zh-CN" altLang="en-US" sz="2800" b="1" dirty="0">
              <a:solidFill>
                <a:srgbClr val="FF0000"/>
              </a:solidFill>
              <a:latin typeface="Times New Roman" panose="02020603050405020304" pitchFamily="2" charset="0"/>
              <a:ea typeface="Times New Roman" panose="02020603050405020304" pitchFamily="2" charset="0"/>
            </a:endParaRPr>
          </a:p>
        </p:txBody>
      </p:sp>
      <p:sp>
        <p:nvSpPr>
          <p:cNvPr id="25610" name="Text Box 25"/>
          <p:cNvSpPr txBox="1"/>
          <p:nvPr/>
        </p:nvSpPr>
        <p:spPr>
          <a:xfrm>
            <a:off x="2689225" y="4179888"/>
            <a:ext cx="6230938" cy="521970"/>
          </a:xfrm>
          <a:prstGeom prst="rect">
            <a:avLst/>
          </a:prstGeom>
          <a:noFill/>
          <a:ln w="9525">
            <a:noFill/>
          </a:ln>
        </p:spPr>
        <p:txBody>
          <a:bodyPr wrap="square" anchor="t" anchorCtr="0">
            <a:spAutoFit/>
          </a:bodyPr>
          <a:p>
            <a:pPr>
              <a:spcBef>
                <a:spcPct val="50000"/>
              </a:spcBef>
            </a:pPr>
            <a:r>
              <a:rPr lang="en-US" altLang="zh-CN" sz="2800" b="1" dirty="0">
                <a:solidFill>
                  <a:srgbClr val="FF0000"/>
                </a:solidFill>
                <a:latin typeface="Times New Roman" panose="02020603050405020304" pitchFamily="2" charset="0"/>
                <a:ea typeface="宋体" panose="02010600030101010101" pitchFamily="2" charset="-122"/>
              </a:rPr>
              <a:t>400</a:t>
            </a:r>
            <a:r>
              <a:rPr lang="en-US" altLang="zh-CN" sz="2800" b="1" i="1" dirty="0">
                <a:solidFill>
                  <a:srgbClr val="FF0000"/>
                </a:solidFill>
                <a:latin typeface="Times New Roman" panose="02020603050405020304" pitchFamily="2" charset="0"/>
                <a:ea typeface="宋体" panose="02010600030101010101" pitchFamily="2" charset="-122"/>
              </a:rPr>
              <a:t>x</a:t>
            </a:r>
            <a:r>
              <a:rPr lang="en-US" altLang="zh-CN" sz="2800" b="1" dirty="0">
                <a:solidFill>
                  <a:srgbClr val="FF0000"/>
                </a:solidFill>
                <a:latin typeface="Times New Roman" panose="02020603050405020304" pitchFamily="2" charset="0"/>
                <a:ea typeface="宋体" panose="02010600030101010101" pitchFamily="2" charset="-122"/>
              </a:rPr>
              <a:t>+ 300</a:t>
            </a:r>
            <a:r>
              <a:rPr lang="en-US" altLang="zh-CN" sz="2800" b="1" i="1" dirty="0">
                <a:solidFill>
                  <a:srgbClr val="FF0000"/>
                </a:solidFill>
                <a:latin typeface="Times New Roman" panose="02020603050405020304" pitchFamily="2" charset="0"/>
                <a:ea typeface="宋体" panose="02010600030101010101" pitchFamily="2" charset="-122"/>
              </a:rPr>
              <a:t>y+</a:t>
            </a:r>
            <a:r>
              <a:rPr lang="en-US" altLang="zh-CN" sz="2800" b="1" dirty="0">
                <a:solidFill>
                  <a:srgbClr val="FF0000"/>
                </a:solidFill>
                <a:latin typeface="Times New Roman" panose="02020603050405020304" pitchFamily="2" charset="0"/>
                <a:ea typeface="宋体" panose="02010600030101010101" pitchFamily="2" charset="-122"/>
              </a:rPr>
              <a:t>800</a:t>
            </a:r>
            <a:r>
              <a:rPr lang="en-US" altLang="zh-CN"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(10-</a:t>
            </a:r>
            <a:r>
              <a:rPr lang="en-US" altLang="zh-CN" sz="2800" i="1" dirty="0">
                <a:solidFill>
                  <a:srgbClr val="0000FF"/>
                </a:solidFill>
                <a:latin typeface="Times New Roman" panose="02020603050405020304" pitchFamily="2" charset="0"/>
                <a:ea typeface="黑体" panose="02010609060101010101" pitchFamily="1" charset="-122"/>
                <a:sym typeface="宋体" panose="02010600030101010101" pitchFamily="2" charset="-122"/>
              </a:rPr>
              <a:t>x</a:t>
            </a:r>
            <a:r>
              <a:rPr lang="en-US" altLang="zh-CN"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宋体" panose="02010600030101010101" pitchFamily="2" charset="-122"/>
              </a:rPr>
              <a:t>+ 500</a:t>
            </a:r>
            <a:r>
              <a:rPr lang="en-US" altLang="zh-CN"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(4-</a:t>
            </a:r>
            <a:r>
              <a:rPr lang="en-US" altLang="zh-CN" sz="2800" i="1" dirty="0">
                <a:solidFill>
                  <a:srgbClr val="0000FF"/>
                </a:solidFill>
                <a:latin typeface="Times New Roman" panose="02020603050405020304" pitchFamily="2" charset="0"/>
                <a:ea typeface="黑体" panose="02010609060101010101" pitchFamily="1" charset="-122"/>
                <a:sym typeface="宋体" panose="02010600030101010101" pitchFamily="2" charset="-122"/>
              </a:rPr>
              <a:t>y</a:t>
            </a:r>
            <a:r>
              <a:rPr lang="en-US" altLang="zh-CN" sz="2800" dirty="0">
                <a:solidFill>
                  <a:srgbClr val="0000FF"/>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宋体" panose="02010600030101010101" pitchFamily="2" charset="-122"/>
              </a:rPr>
              <a:t>=8000.</a:t>
            </a:r>
            <a:endParaRPr lang="en-US" altLang="zh-CN" sz="2800" b="1" dirty="0">
              <a:solidFill>
                <a:srgbClr val="FF0000"/>
              </a:solidFill>
              <a:latin typeface="Times New Roman" panose="02020603050405020304" pitchFamily="2" charset="0"/>
              <a:ea typeface="Times New Roman" panose="02020603050405020304" pitchFamily="2" charset="0"/>
            </a:endParaRPr>
          </a:p>
        </p:txBody>
      </p:sp>
      <p:grpSp>
        <p:nvGrpSpPr>
          <p:cNvPr id="36874" name="Group 143"/>
          <p:cNvGrpSpPr/>
          <p:nvPr/>
        </p:nvGrpSpPr>
        <p:grpSpPr>
          <a:xfrm>
            <a:off x="2749550" y="409575"/>
            <a:ext cx="6492875" cy="2038335"/>
            <a:chOff x="0" y="0"/>
            <a:chExt cx="4090" cy="1297"/>
          </a:xfrm>
        </p:grpSpPr>
        <p:sp>
          <p:nvSpPr>
            <p:cNvPr id="36875" name="Rectangle 5"/>
            <p:cNvSpPr/>
            <p:nvPr/>
          </p:nvSpPr>
          <p:spPr>
            <a:xfrm>
              <a:off x="555" y="7"/>
              <a:ext cx="576"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运费表</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76" name="Rectangle 6"/>
            <p:cNvSpPr/>
            <p:nvPr/>
          </p:nvSpPr>
          <p:spPr>
            <a:xfrm>
              <a:off x="1198" y="0"/>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77" name="Rectangle 7"/>
            <p:cNvSpPr/>
            <p:nvPr/>
          </p:nvSpPr>
          <p:spPr>
            <a:xfrm>
              <a:off x="1407" y="0"/>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78" name="Rectangle 8"/>
            <p:cNvSpPr/>
            <p:nvPr/>
          </p:nvSpPr>
          <p:spPr>
            <a:xfrm>
              <a:off x="1833" y="0"/>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79" name="Rectangle 9"/>
            <p:cNvSpPr/>
            <p:nvPr/>
          </p:nvSpPr>
          <p:spPr>
            <a:xfrm>
              <a:off x="2160" y="0"/>
              <a:ext cx="960"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单位：（元</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80" name="Rectangle 10"/>
            <p:cNvSpPr/>
            <p:nvPr/>
          </p:nvSpPr>
          <p:spPr>
            <a:xfrm>
              <a:off x="3264" y="0"/>
              <a:ext cx="53"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81" name="Rectangle 11"/>
            <p:cNvSpPr/>
            <p:nvPr/>
          </p:nvSpPr>
          <p:spPr>
            <a:xfrm>
              <a:off x="3360" y="0"/>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台）</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82" name="Rectangle 12"/>
            <p:cNvSpPr/>
            <p:nvPr/>
          </p:nvSpPr>
          <p:spPr>
            <a:xfrm>
              <a:off x="3710" y="0"/>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83" name="Rectangle 13"/>
            <p:cNvSpPr/>
            <p:nvPr/>
          </p:nvSpPr>
          <p:spPr>
            <a:xfrm>
              <a:off x="1069" y="333"/>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终点</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84" name="Rectangle 14"/>
            <p:cNvSpPr/>
            <p:nvPr/>
          </p:nvSpPr>
          <p:spPr>
            <a:xfrm>
              <a:off x="1497" y="326"/>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85" name="Rectangle 15"/>
            <p:cNvSpPr/>
            <p:nvPr/>
          </p:nvSpPr>
          <p:spPr>
            <a:xfrm>
              <a:off x="43" y="458"/>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起点</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86" name="Rectangle 16"/>
            <p:cNvSpPr/>
            <p:nvPr/>
          </p:nvSpPr>
          <p:spPr>
            <a:xfrm>
              <a:off x="482" y="642"/>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87" name="Rectangle 17"/>
            <p:cNvSpPr/>
            <p:nvPr/>
          </p:nvSpPr>
          <p:spPr>
            <a:xfrm>
              <a:off x="1989" y="363"/>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武汉</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88" name="Rectangle 18"/>
            <p:cNvSpPr/>
            <p:nvPr/>
          </p:nvSpPr>
          <p:spPr>
            <a:xfrm>
              <a:off x="2403" y="484"/>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89" name="Rectangle 19"/>
            <p:cNvSpPr/>
            <p:nvPr/>
          </p:nvSpPr>
          <p:spPr>
            <a:xfrm>
              <a:off x="3227" y="363"/>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重庆</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890" name="Rectangle 20"/>
            <p:cNvSpPr/>
            <p:nvPr/>
          </p:nvSpPr>
          <p:spPr>
            <a:xfrm>
              <a:off x="3650" y="484"/>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891" name="Rectangle 21"/>
            <p:cNvSpPr/>
            <p:nvPr/>
          </p:nvSpPr>
          <p:spPr>
            <a:xfrm>
              <a:off x="20"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892" name="Line 22"/>
            <p:cNvSpPr/>
            <p:nvPr/>
          </p:nvSpPr>
          <p:spPr>
            <a:xfrm>
              <a:off x="20" y="272"/>
              <a:ext cx="9" cy="1"/>
            </a:xfrm>
            <a:prstGeom prst="line">
              <a:avLst/>
            </a:prstGeom>
            <a:ln w="25400" cap="flat" cmpd="sng">
              <a:solidFill>
                <a:srgbClr val="000000"/>
              </a:solidFill>
              <a:prstDash val="solid"/>
              <a:bevel/>
              <a:headEnd type="none" w="med" len="med"/>
              <a:tailEnd type="none" w="med" len="med"/>
            </a:ln>
          </p:spPr>
        </p:sp>
        <p:sp>
          <p:nvSpPr>
            <p:cNvPr id="36893" name="Line 23"/>
            <p:cNvSpPr/>
            <p:nvPr/>
          </p:nvSpPr>
          <p:spPr>
            <a:xfrm>
              <a:off x="20" y="272"/>
              <a:ext cx="1" cy="10"/>
            </a:xfrm>
            <a:prstGeom prst="line">
              <a:avLst/>
            </a:prstGeom>
            <a:ln w="25400" cap="flat" cmpd="sng">
              <a:solidFill>
                <a:srgbClr val="000000"/>
              </a:solidFill>
              <a:prstDash val="solid"/>
              <a:bevel/>
              <a:headEnd type="none" w="med" len="med"/>
              <a:tailEnd type="none" w="med" len="med"/>
            </a:ln>
          </p:spPr>
        </p:sp>
        <p:sp>
          <p:nvSpPr>
            <p:cNvPr id="36894" name="Rectangle 24"/>
            <p:cNvSpPr/>
            <p:nvPr/>
          </p:nvSpPr>
          <p:spPr>
            <a:xfrm>
              <a:off x="20"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895" name="Line 25"/>
            <p:cNvSpPr/>
            <p:nvPr/>
          </p:nvSpPr>
          <p:spPr>
            <a:xfrm>
              <a:off x="20" y="272"/>
              <a:ext cx="9" cy="1"/>
            </a:xfrm>
            <a:prstGeom prst="line">
              <a:avLst/>
            </a:prstGeom>
            <a:ln w="25400" cap="flat" cmpd="sng">
              <a:solidFill>
                <a:srgbClr val="000000"/>
              </a:solidFill>
              <a:prstDash val="solid"/>
              <a:bevel/>
              <a:headEnd type="none" w="med" len="med"/>
              <a:tailEnd type="none" w="med" len="med"/>
            </a:ln>
          </p:spPr>
        </p:sp>
        <p:sp>
          <p:nvSpPr>
            <p:cNvPr id="36896" name="Line 26"/>
            <p:cNvSpPr/>
            <p:nvPr/>
          </p:nvSpPr>
          <p:spPr>
            <a:xfrm>
              <a:off x="20" y="272"/>
              <a:ext cx="1" cy="10"/>
            </a:xfrm>
            <a:prstGeom prst="line">
              <a:avLst/>
            </a:prstGeom>
            <a:ln w="25400" cap="flat" cmpd="sng">
              <a:solidFill>
                <a:srgbClr val="000000"/>
              </a:solidFill>
              <a:prstDash val="solid"/>
              <a:bevel/>
              <a:headEnd type="none" w="med" len="med"/>
              <a:tailEnd type="none" w="med" len="med"/>
            </a:ln>
          </p:spPr>
        </p:sp>
        <p:sp>
          <p:nvSpPr>
            <p:cNvPr id="36897" name="Rectangle 27"/>
            <p:cNvSpPr/>
            <p:nvPr/>
          </p:nvSpPr>
          <p:spPr>
            <a:xfrm>
              <a:off x="29" y="272"/>
              <a:ext cx="1554"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898" name="Line 28"/>
            <p:cNvSpPr/>
            <p:nvPr/>
          </p:nvSpPr>
          <p:spPr>
            <a:xfrm>
              <a:off x="29" y="272"/>
              <a:ext cx="1554" cy="1"/>
            </a:xfrm>
            <a:prstGeom prst="line">
              <a:avLst/>
            </a:prstGeom>
            <a:ln w="25400" cap="flat" cmpd="sng">
              <a:solidFill>
                <a:srgbClr val="000000"/>
              </a:solidFill>
              <a:prstDash val="solid"/>
              <a:bevel/>
              <a:headEnd type="none" w="med" len="med"/>
              <a:tailEnd type="none" w="med" len="med"/>
            </a:ln>
          </p:spPr>
        </p:sp>
        <p:sp>
          <p:nvSpPr>
            <p:cNvPr id="36899" name="Rectangle 29"/>
            <p:cNvSpPr/>
            <p:nvPr/>
          </p:nvSpPr>
          <p:spPr>
            <a:xfrm>
              <a:off x="1583"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00" name="Line 30"/>
            <p:cNvSpPr/>
            <p:nvPr/>
          </p:nvSpPr>
          <p:spPr>
            <a:xfrm>
              <a:off x="1583" y="272"/>
              <a:ext cx="9" cy="1"/>
            </a:xfrm>
            <a:prstGeom prst="line">
              <a:avLst/>
            </a:prstGeom>
            <a:ln w="25400" cap="flat" cmpd="sng">
              <a:solidFill>
                <a:srgbClr val="000000"/>
              </a:solidFill>
              <a:prstDash val="solid"/>
              <a:bevel/>
              <a:headEnd type="none" w="med" len="med"/>
              <a:tailEnd type="none" w="med" len="med"/>
            </a:ln>
          </p:spPr>
        </p:sp>
        <p:sp>
          <p:nvSpPr>
            <p:cNvPr id="36901" name="Line 31"/>
            <p:cNvSpPr/>
            <p:nvPr/>
          </p:nvSpPr>
          <p:spPr>
            <a:xfrm>
              <a:off x="1583" y="272"/>
              <a:ext cx="1" cy="10"/>
            </a:xfrm>
            <a:prstGeom prst="line">
              <a:avLst/>
            </a:prstGeom>
            <a:ln w="25400" cap="flat" cmpd="sng">
              <a:solidFill>
                <a:srgbClr val="000000"/>
              </a:solidFill>
              <a:prstDash val="solid"/>
              <a:bevel/>
              <a:headEnd type="none" w="med" len="med"/>
              <a:tailEnd type="none" w="med" len="med"/>
            </a:ln>
          </p:spPr>
        </p:sp>
        <p:sp>
          <p:nvSpPr>
            <p:cNvPr id="36902" name="Rectangle 32"/>
            <p:cNvSpPr/>
            <p:nvPr/>
          </p:nvSpPr>
          <p:spPr>
            <a:xfrm>
              <a:off x="1592" y="272"/>
              <a:ext cx="1196"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03" name="Line 33"/>
            <p:cNvSpPr/>
            <p:nvPr/>
          </p:nvSpPr>
          <p:spPr>
            <a:xfrm>
              <a:off x="1592" y="272"/>
              <a:ext cx="1196" cy="1"/>
            </a:xfrm>
            <a:prstGeom prst="line">
              <a:avLst/>
            </a:prstGeom>
            <a:ln w="25400" cap="flat" cmpd="sng">
              <a:solidFill>
                <a:srgbClr val="000000"/>
              </a:solidFill>
              <a:prstDash val="solid"/>
              <a:bevel/>
              <a:headEnd type="none" w="med" len="med"/>
              <a:tailEnd type="none" w="med" len="med"/>
            </a:ln>
          </p:spPr>
        </p:sp>
        <p:sp>
          <p:nvSpPr>
            <p:cNvPr id="36904" name="Rectangle 34"/>
            <p:cNvSpPr/>
            <p:nvPr/>
          </p:nvSpPr>
          <p:spPr>
            <a:xfrm>
              <a:off x="2788" y="272"/>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05" name="Line 35"/>
            <p:cNvSpPr/>
            <p:nvPr/>
          </p:nvSpPr>
          <p:spPr>
            <a:xfrm>
              <a:off x="2788" y="272"/>
              <a:ext cx="9" cy="1"/>
            </a:xfrm>
            <a:prstGeom prst="line">
              <a:avLst/>
            </a:prstGeom>
            <a:ln w="25400" cap="flat" cmpd="sng">
              <a:solidFill>
                <a:srgbClr val="000000"/>
              </a:solidFill>
              <a:prstDash val="solid"/>
              <a:bevel/>
              <a:headEnd type="none" w="med" len="med"/>
              <a:tailEnd type="none" w="med" len="med"/>
            </a:ln>
          </p:spPr>
        </p:sp>
        <p:sp>
          <p:nvSpPr>
            <p:cNvPr id="36906" name="Line 36"/>
            <p:cNvSpPr/>
            <p:nvPr/>
          </p:nvSpPr>
          <p:spPr>
            <a:xfrm>
              <a:off x="2788" y="272"/>
              <a:ext cx="1" cy="10"/>
            </a:xfrm>
            <a:prstGeom prst="line">
              <a:avLst/>
            </a:prstGeom>
            <a:ln w="25400" cap="flat" cmpd="sng">
              <a:solidFill>
                <a:srgbClr val="000000"/>
              </a:solidFill>
              <a:prstDash val="solid"/>
              <a:bevel/>
              <a:headEnd type="none" w="med" len="med"/>
              <a:tailEnd type="none" w="med" len="med"/>
            </a:ln>
          </p:spPr>
        </p:sp>
        <p:sp>
          <p:nvSpPr>
            <p:cNvPr id="36907" name="Rectangle 37"/>
            <p:cNvSpPr/>
            <p:nvPr/>
          </p:nvSpPr>
          <p:spPr>
            <a:xfrm>
              <a:off x="2797" y="272"/>
              <a:ext cx="1283"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08" name="Line 38"/>
            <p:cNvSpPr/>
            <p:nvPr/>
          </p:nvSpPr>
          <p:spPr>
            <a:xfrm>
              <a:off x="2797" y="272"/>
              <a:ext cx="1283" cy="1"/>
            </a:xfrm>
            <a:prstGeom prst="line">
              <a:avLst/>
            </a:prstGeom>
            <a:ln w="25400" cap="flat" cmpd="sng">
              <a:solidFill>
                <a:srgbClr val="000000"/>
              </a:solidFill>
              <a:prstDash val="solid"/>
              <a:bevel/>
              <a:headEnd type="none" w="med" len="med"/>
              <a:tailEnd type="none" w="med" len="med"/>
            </a:ln>
          </p:spPr>
        </p:sp>
        <p:sp>
          <p:nvSpPr>
            <p:cNvPr id="36909" name="Rectangle 39"/>
            <p:cNvSpPr/>
            <p:nvPr/>
          </p:nvSpPr>
          <p:spPr>
            <a:xfrm>
              <a:off x="4080" y="272"/>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10" name="Line 40"/>
            <p:cNvSpPr/>
            <p:nvPr/>
          </p:nvSpPr>
          <p:spPr>
            <a:xfrm>
              <a:off x="4080" y="272"/>
              <a:ext cx="10" cy="1"/>
            </a:xfrm>
            <a:prstGeom prst="line">
              <a:avLst/>
            </a:prstGeom>
            <a:ln w="25400" cap="flat" cmpd="sng">
              <a:solidFill>
                <a:srgbClr val="000000"/>
              </a:solidFill>
              <a:prstDash val="solid"/>
              <a:bevel/>
              <a:headEnd type="none" w="med" len="med"/>
              <a:tailEnd type="none" w="med" len="med"/>
            </a:ln>
          </p:spPr>
        </p:sp>
        <p:sp>
          <p:nvSpPr>
            <p:cNvPr id="36911" name="Line 41"/>
            <p:cNvSpPr/>
            <p:nvPr/>
          </p:nvSpPr>
          <p:spPr>
            <a:xfrm>
              <a:off x="4080" y="272"/>
              <a:ext cx="1" cy="10"/>
            </a:xfrm>
            <a:prstGeom prst="line">
              <a:avLst/>
            </a:prstGeom>
            <a:ln w="25400" cap="flat" cmpd="sng">
              <a:solidFill>
                <a:srgbClr val="000000"/>
              </a:solidFill>
              <a:prstDash val="solid"/>
              <a:bevel/>
              <a:headEnd type="none" w="med" len="med"/>
              <a:tailEnd type="none" w="med" len="med"/>
            </a:ln>
          </p:spPr>
        </p:sp>
        <p:sp>
          <p:nvSpPr>
            <p:cNvPr id="36912" name="Rectangle 42"/>
            <p:cNvSpPr/>
            <p:nvPr/>
          </p:nvSpPr>
          <p:spPr>
            <a:xfrm>
              <a:off x="4080" y="272"/>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13" name="Line 43"/>
            <p:cNvSpPr/>
            <p:nvPr/>
          </p:nvSpPr>
          <p:spPr>
            <a:xfrm>
              <a:off x="4080" y="272"/>
              <a:ext cx="10" cy="1"/>
            </a:xfrm>
            <a:prstGeom prst="line">
              <a:avLst/>
            </a:prstGeom>
            <a:ln w="25400" cap="flat" cmpd="sng">
              <a:solidFill>
                <a:srgbClr val="000000"/>
              </a:solidFill>
              <a:prstDash val="solid"/>
              <a:bevel/>
              <a:headEnd type="none" w="med" len="med"/>
              <a:tailEnd type="none" w="med" len="med"/>
            </a:ln>
          </p:spPr>
        </p:sp>
        <p:sp>
          <p:nvSpPr>
            <p:cNvPr id="36914" name="Line 44"/>
            <p:cNvSpPr/>
            <p:nvPr/>
          </p:nvSpPr>
          <p:spPr>
            <a:xfrm>
              <a:off x="4080" y="272"/>
              <a:ext cx="1" cy="10"/>
            </a:xfrm>
            <a:prstGeom prst="line">
              <a:avLst/>
            </a:prstGeom>
            <a:ln w="25400" cap="flat" cmpd="sng">
              <a:solidFill>
                <a:srgbClr val="000000"/>
              </a:solidFill>
              <a:prstDash val="solid"/>
              <a:bevel/>
              <a:headEnd type="none" w="med" len="med"/>
              <a:tailEnd type="none" w="med" len="med"/>
            </a:ln>
          </p:spPr>
        </p:sp>
        <p:sp>
          <p:nvSpPr>
            <p:cNvPr id="36915" name="Rectangle 45"/>
            <p:cNvSpPr/>
            <p:nvPr/>
          </p:nvSpPr>
          <p:spPr>
            <a:xfrm>
              <a:off x="20" y="282"/>
              <a:ext cx="9"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16" name="Line 46"/>
            <p:cNvSpPr/>
            <p:nvPr/>
          </p:nvSpPr>
          <p:spPr>
            <a:xfrm>
              <a:off x="20" y="282"/>
              <a:ext cx="1" cy="632"/>
            </a:xfrm>
            <a:prstGeom prst="line">
              <a:avLst/>
            </a:prstGeom>
            <a:ln w="25400" cap="flat" cmpd="sng">
              <a:solidFill>
                <a:srgbClr val="000000"/>
              </a:solidFill>
              <a:prstDash val="solid"/>
              <a:bevel/>
              <a:headEnd type="none" w="med" len="med"/>
              <a:tailEnd type="none" w="med" len="med"/>
            </a:ln>
          </p:spPr>
        </p:sp>
        <p:sp>
          <p:nvSpPr>
            <p:cNvPr id="36917" name="Rectangle 47"/>
            <p:cNvSpPr/>
            <p:nvPr/>
          </p:nvSpPr>
          <p:spPr>
            <a:xfrm>
              <a:off x="1583" y="282"/>
              <a:ext cx="9"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18" name="Line 48"/>
            <p:cNvSpPr/>
            <p:nvPr/>
          </p:nvSpPr>
          <p:spPr>
            <a:xfrm>
              <a:off x="1583" y="282"/>
              <a:ext cx="1" cy="632"/>
            </a:xfrm>
            <a:prstGeom prst="line">
              <a:avLst/>
            </a:prstGeom>
            <a:ln w="25400" cap="flat" cmpd="sng">
              <a:solidFill>
                <a:srgbClr val="000000"/>
              </a:solidFill>
              <a:prstDash val="solid"/>
              <a:bevel/>
              <a:headEnd type="none" w="med" len="med"/>
              <a:tailEnd type="none" w="med" len="med"/>
            </a:ln>
          </p:spPr>
        </p:sp>
        <p:sp>
          <p:nvSpPr>
            <p:cNvPr id="36919" name="Rectangle 49"/>
            <p:cNvSpPr/>
            <p:nvPr/>
          </p:nvSpPr>
          <p:spPr>
            <a:xfrm>
              <a:off x="2788" y="282"/>
              <a:ext cx="9"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20" name="Line 50"/>
            <p:cNvSpPr/>
            <p:nvPr/>
          </p:nvSpPr>
          <p:spPr>
            <a:xfrm>
              <a:off x="2788" y="282"/>
              <a:ext cx="1" cy="632"/>
            </a:xfrm>
            <a:prstGeom prst="line">
              <a:avLst/>
            </a:prstGeom>
            <a:ln w="25400" cap="flat" cmpd="sng">
              <a:solidFill>
                <a:srgbClr val="000000"/>
              </a:solidFill>
              <a:prstDash val="solid"/>
              <a:bevel/>
              <a:headEnd type="none" w="med" len="med"/>
              <a:tailEnd type="none" w="med" len="med"/>
            </a:ln>
          </p:spPr>
        </p:sp>
        <p:sp>
          <p:nvSpPr>
            <p:cNvPr id="36921" name="Rectangle 51"/>
            <p:cNvSpPr/>
            <p:nvPr/>
          </p:nvSpPr>
          <p:spPr>
            <a:xfrm>
              <a:off x="4080" y="282"/>
              <a:ext cx="10" cy="632"/>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22" name="Line 52"/>
            <p:cNvSpPr/>
            <p:nvPr/>
          </p:nvSpPr>
          <p:spPr>
            <a:xfrm>
              <a:off x="4080" y="282"/>
              <a:ext cx="1" cy="632"/>
            </a:xfrm>
            <a:prstGeom prst="line">
              <a:avLst/>
            </a:prstGeom>
            <a:ln w="25400" cap="flat" cmpd="sng">
              <a:solidFill>
                <a:srgbClr val="000000"/>
              </a:solidFill>
              <a:prstDash val="solid"/>
              <a:bevel/>
              <a:headEnd type="none" w="med" len="med"/>
              <a:tailEnd type="none" w="med" len="med"/>
            </a:ln>
          </p:spPr>
        </p:sp>
        <p:sp>
          <p:nvSpPr>
            <p:cNvPr id="36923" name="Rectangle 53"/>
            <p:cNvSpPr/>
            <p:nvPr/>
          </p:nvSpPr>
          <p:spPr>
            <a:xfrm>
              <a:off x="592" y="711"/>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北京</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924" name="Rectangle 54"/>
            <p:cNvSpPr/>
            <p:nvPr/>
          </p:nvSpPr>
          <p:spPr>
            <a:xfrm>
              <a:off x="1020" y="968"/>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25" name="Rectangle 55"/>
            <p:cNvSpPr/>
            <p:nvPr/>
          </p:nvSpPr>
          <p:spPr>
            <a:xfrm>
              <a:off x="2028" y="714"/>
              <a:ext cx="28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400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26" name="Rectangle 56"/>
            <p:cNvSpPr/>
            <p:nvPr/>
          </p:nvSpPr>
          <p:spPr>
            <a:xfrm>
              <a:off x="2349" y="965"/>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27" name="Rectangle 57"/>
            <p:cNvSpPr/>
            <p:nvPr/>
          </p:nvSpPr>
          <p:spPr>
            <a:xfrm>
              <a:off x="3295" y="711"/>
              <a:ext cx="28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800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28" name="Rectangle 58"/>
            <p:cNvSpPr/>
            <p:nvPr/>
          </p:nvSpPr>
          <p:spPr>
            <a:xfrm>
              <a:off x="3596" y="965"/>
              <a:ext cx="4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 </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29" name="Rectangle 59"/>
            <p:cNvSpPr/>
            <p:nvPr/>
          </p:nvSpPr>
          <p:spPr>
            <a:xfrm>
              <a:off x="20" y="914"/>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30" name="Line 60"/>
            <p:cNvSpPr/>
            <p:nvPr/>
          </p:nvSpPr>
          <p:spPr>
            <a:xfrm>
              <a:off x="20" y="914"/>
              <a:ext cx="9" cy="1"/>
            </a:xfrm>
            <a:prstGeom prst="line">
              <a:avLst/>
            </a:prstGeom>
            <a:ln w="25400" cap="flat" cmpd="sng">
              <a:solidFill>
                <a:srgbClr val="000000"/>
              </a:solidFill>
              <a:prstDash val="solid"/>
              <a:bevel/>
              <a:headEnd type="none" w="med" len="med"/>
              <a:tailEnd type="none" w="med" len="med"/>
            </a:ln>
          </p:spPr>
        </p:sp>
        <p:sp>
          <p:nvSpPr>
            <p:cNvPr id="36931" name="Line 61"/>
            <p:cNvSpPr/>
            <p:nvPr/>
          </p:nvSpPr>
          <p:spPr>
            <a:xfrm>
              <a:off x="20" y="914"/>
              <a:ext cx="1" cy="10"/>
            </a:xfrm>
            <a:prstGeom prst="line">
              <a:avLst/>
            </a:prstGeom>
            <a:ln w="25400" cap="flat" cmpd="sng">
              <a:solidFill>
                <a:srgbClr val="000000"/>
              </a:solidFill>
              <a:prstDash val="solid"/>
              <a:bevel/>
              <a:headEnd type="none" w="med" len="med"/>
              <a:tailEnd type="none" w="med" len="med"/>
            </a:ln>
          </p:spPr>
        </p:sp>
        <p:sp>
          <p:nvSpPr>
            <p:cNvPr id="36932" name="Line 63"/>
            <p:cNvSpPr/>
            <p:nvPr/>
          </p:nvSpPr>
          <p:spPr>
            <a:xfrm>
              <a:off x="20" y="711"/>
              <a:ext cx="1554" cy="1"/>
            </a:xfrm>
            <a:prstGeom prst="line">
              <a:avLst/>
            </a:prstGeom>
            <a:ln w="25400" cap="flat" cmpd="sng">
              <a:solidFill>
                <a:srgbClr val="000000"/>
              </a:solidFill>
              <a:prstDash val="solid"/>
              <a:bevel/>
              <a:headEnd type="none" w="med" len="med"/>
              <a:tailEnd type="none" w="med" len="med"/>
            </a:ln>
          </p:spPr>
        </p:sp>
        <p:sp>
          <p:nvSpPr>
            <p:cNvPr id="36933" name="Rectangle 64"/>
            <p:cNvSpPr/>
            <p:nvPr/>
          </p:nvSpPr>
          <p:spPr>
            <a:xfrm>
              <a:off x="1583" y="914"/>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34" name="Line 65"/>
            <p:cNvSpPr/>
            <p:nvPr/>
          </p:nvSpPr>
          <p:spPr>
            <a:xfrm>
              <a:off x="1583" y="914"/>
              <a:ext cx="9" cy="1"/>
            </a:xfrm>
            <a:prstGeom prst="line">
              <a:avLst/>
            </a:prstGeom>
            <a:ln w="25400" cap="flat" cmpd="sng">
              <a:solidFill>
                <a:srgbClr val="000000"/>
              </a:solidFill>
              <a:prstDash val="solid"/>
              <a:bevel/>
              <a:headEnd type="none" w="med" len="med"/>
              <a:tailEnd type="none" w="med" len="med"/>
            </a:ln>
          </p:spPr>
        </p:sp>
        <p:sp>
          <p:nvSpPr>
            <p:cNvPr id="36935" name="Line 66"/>
            <p:cNvSpPr/>
            <p:nvPr/>
          </p:nvSpPr>
          <p:spPr>
            <a:xfrm>
              <a:off x="1583" y="914"/>
              <a:ext cx="1" cy="10"/>
            </a:xfrm>
            <a:prstGeom prst="line">
              <a:avLst/>
            </a:prstGeom>
            <a:ln w="25400" cap="flat" cmpd="sng">
              <a:solidFill>
                <a:srgbClr val="000000"/>
              </a:solidFill>
              <a:prstDash val="solid"/>
              <a:bevel/>
              <a:headEnd type="none" w="med" len="med"/>
              <a:tailEnd type="none" w="med" len="med"/>
            </a:ln>
          </p:spPr>
        </p:sp>
        <p:sp>
          <p:nvSpPr>
            <p:cNvPr id="36936" name="Line 68"/>
            <p:cNvSpPr/>
            <p:nvPr/>
          </p:nvSpPr>
          <p:spPr>
            <a:xfrm>
              <a:off x="1583" y="712"/>
              <a:ext cx="1196" cy="1"/>
            </a:xfrm>
            <a:prstGeom prst="line">
              <a:avLst/>
            </a:prstGeom>
            <a:ln w="25400" cap="flat" cmpd="sng">
              <a:solidFill>
                <a:srgbClr val="000000"/>
              </a:solidFill>
              <a:prstDash val="solid"/>
              <a:bevel/>
              <a:headEnd type="none" w="med" len="med"/>
              <a:tailEnd type="none" w="med" len="med"/>
            </a:ln>
          </p:spPr>
        </p:sp>
        <p:sp>
          <p:nvSpPr>
            <p:cNvPr id="36937" name="Rectangle 69"/>
            <p:cNvSpPr/>
            <p:nvPr/>
          </p:nvSpPr>
          <p:spPr>
            <a:xfrm>
              <a:off x="2788" y="914"/>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38" name="Line 70"/>
            <p:cNvSpPr/>
            <p:nvPr/>
          </p:nvSpPr>
          <p:spPr>
            <a:xfrm>
              <a:off x="2788" y="914"/>
              <a:ext cx="9" cy="1"/>
            </a:xfrm>
            <a:prstGeom prst="line">
              <a:avLst/>
            </a:prstGeom>
            <a:ln w="25400" cap="flat" cmpd="sng">
              <a:solidFill>
                <a:srgbClr val="000000"/>
              </a:solidFill>
              <a:prstDash val="solid"/>
              <a:bevel/>
              <a:headEnd type="none" w="med" len="med"/>
              <a:tailEnd type="none" w="med" len="med"/>
            </a:ln>
          </p:spPr>
        </p:sp>
        <p:sp>
          <p:nvSpPr>
            <p:cNvPr id="36939" name="Line 71"/>
            <p:cNvSpPr/>
            <p:nvPr/>
          </p:nvSpPr>
          <p:spPr>
            <a:xfrm>
              <a:off x="2788" y="914"/>
              <a:ext cx="1" cy="10"/>
            </a:xfrm>
            <a:prstGeom prst="line">
              <a:avLst/>
            </a:prstGeom>
            <a:ln w="25400" cap="flat" cmpd="sng">
              <a:solidFill>
                <a:srgbClr val="000000"/>
              </a:solidFill>
              <a:prstDash val="solid"/>
              <a:bevel/>
              <a:headEnd type="none" w="med" len="med"/>
              <a:tailEnd type="none" w="med" len="med"/>
            </a:ln>
          </p:spPr>
        </p:sp>
        <p:sp>
          <p:nvSpPr>
            <p:cNvPr id="36940" name="Line 73"/>
            <p:cNvSpPr/>
            <p:nvPr/>
          </p:nvSpPr>
          <p:spPr>
            <a:xfrm>
              <a:off x="2789" y="713"/>
              <a:ext cx="1283" cy="1"/>
            </a:xfrm>
            <a:prstGeom prst="line">
              <a:avLst/>
            </a:prstGeom>
            <a:ln w="25400" cap="flat" cmpd="sng">
              <a:solidFill>
                <a:srgbClr val="000000"/>
              </a:solidFill>
              <a:prstDash val="solid"/>
              <a:bevel/>
              <a:headEnd type="none" w="med" len="med"/>
              <a:tailEnd type="none" w="med" len="med"/>
            </a:ln>
          </p:spPr>
        </p:sp>
        <p:sp>
          <p:nvSpPr>
            <p:cNvPr id="36941" name="Rectangle 74"/>
            <p:cNvSpPr/>
            <p:nvPr/>
          </p:nvSpPr>
          <p:spPr>
            <a:xfrm>
              <a:off x="4080" y="914"/>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42" name="Line 75"/>
            <p:cNvSpPr/>
            <p:nvPr/>
          </p:nvSpPr>
          <p:spPr>
            <a:xfrm>
              <a:off x="4080" y="914"/>
              <a:ext cx="10" cy="1"/>
            </a:xfrm>
            <a:prstGeom prst="line">
              <a:avLst/>
            </a:prstGeom>
            <a:ln w="25400" cap="flat" cmpd="sng">
              <a:solidFill>
                <a:srgbClr val="000000"/>
              </a:solidFill>
              <a:prstDash val="solid"/>
              <a:bevel/>
              <a:headEnd type="none" w="med" len="med"/>
              <a:tailEnd type="none" w="med" len="med"/>
            </a:ln>
          </p:spPr>
        </p:sp>
        <p:sp>
          <p:nvSpPr>
            <p:cNvPr id="36943" name="Line 76"/>
            <p:cNvSpPr/>
            <p:nvPr/>
          </p:nvSpPr>
          <p:spPr>
            <a:xfrm>
              <a:off x="4080" y="914"/>
              <a:ext cx="1" cy="10"/>
            </a:xfrm>
            <a:prstGeom prst="line">
              <a:avLst/>
            </a:prstGeom>
            <a:ln w="25400" cap="flat" cmpd="sng">
              <a:solidFill>
                <a:srgbClr val="000000"/>
              </a:solidFill>
              <a:prstDash val="solid"/>
              <a:bevel/>
              <a:headEnd type="none" w="med" len="med"/>
              <a:tailEnd type="none" w="med" len="med"/>
            </a:ln>
          </p:spPr>
        </p:sp>
        <p:sp>
          <p:nvSpPr>
            <p:cNvPr id="36944" name="Rectangle 77"/>
            <p:cNvSpPr/>
            <p:nvPr/>
          </p:nvSpPr>
          <p:spPr>
            <a:xfrm>
              <a:off x="20" y="924"/>
              <a:ext cx="9"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45" name="Line 78"/>
            <p:cNvSpPr/>
            <p:nvPr/>
          </p:nvSpPr>
          <p:spPr>
            <a:xfrm>
              <a:off x="20" y="924"/>
              <a:ext cx="1" cy="316"/>
            </a:xfrm>
            <a:prstGeom prst="line">
              <a:avLst/>
            </a:prstGeom>
            <a:ln w="25400" cap="flat" cmpd="sng">
              <a:solidFill>
                <a:srgbClr val="000000"/>
              </a:solidFill>
              <a:prstDash val="solid"/>
              <a:bevel/>
              <a:headEnd type="none" w="med" len="med"/>
              <a:tailEnd type="none" w="med" len="med"/>
            </a:ln>
          </p:spPr>
        </p:sp>
        <p:sp>
          <p:nvSpPr>
            <p:cNvPr id="36946" name="Rectangle 79"/>
            <p:cNvSpPr/>
            <p:nvPr/>
          </p:nvSpPr>
          <p:spPr>
            <a:xfrm>
              <a:off x="1583" y="924"/>
              <a:ext cx="9"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47" name="Line 80"/>
            <p:cNvSpPr/>
            <p:nvPr/>
          </p:nvSpPr>
          <p:spPr>
            <a:xfrm>
              <a:off x="1583" y="924"/>
              <a:ext cx="1" cy="316"/>
            </a:xfrm>
            <a:prstGeom prst="line">
              <a:avLst/>
            </a:prstGeom>
            <a:ln w="25400" cap="flat" cmpd="sng">
              <a:solidFill>
                <a:srgbClr val="000000"/>
              </a:solidFill>
              <a:prstDash val="solid"/>
              <a:bevel/>
              <a:headEnd type="none" w="med" len="med"/>
              <a:tailEnd type="none" w="med" len="med"/>
            </a:ln>
          </p:spPr>
        </p:sp>
        <p:sp>
          <p:nvSpPr>
            <p:cNvPr id="36948" name="Rectangle 81"/>
            <p:cNvSpPr/>
            <p:nvPr/>
          </p:nvSpPr>
          <p:spPr>
            <a:xfrm>
              <a:off x="2788" y="924"/>
              <a:ext cx="9"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49" name="Line 82"/>
            <p:cNvSpPr/>
            <p:nvPr/>
          </p:nvSpPr>
          <p:spPr>
            <a:xfrm>
              <a:off x="2788" y="924"/>
              <a:ext cx="1" cy="316"/>
            </a:xfrm>
            <a:prstGeom prst="line">
              <a:avLst/>
            </a:prstGeom>
            <a:ln w="25400" cap="flat" cmpd="sng">
              <a:solidFill>
                <a:srgbClr val="000000"/>
              </a:solidFill>
              <a:prstDash val="solid"/>
              <a:bevel/>
              <a:headEnd type="none" w="med" len="med"/>
              <a:tailEnd type="none" w="med" len="med"/>
            </a:ln>
          </p:spPr>
        </p:sp>
        <p:sp>
          <p:nvSpPr>
            <p:cNvPr id="36950" name="Rectangle 83"/>
            <p:cNvSpPr/>
            <p:nvPr/>
          </p:nvSpPr>
          <p:spPr>
            <a:xfrm>
              <a:off x="4080" y="924"/>
              <a:ext cx="10" cy="316"/>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51" name="Line 84"/>
            <p:cNvSpPr/>
            <p:nvPr/>
          </p:nvSpPr>
          <p:spPr>
            <a:xfrm>
              <a:off x="4080" y="924"/>
              <a:ext cx="1" cy="316"/>
            </a:xfrm>
            <a:prstGeom prst="line">
              <a:avLst/>
            </a:prstGeom>
            <a:ln w="25400" cap="flat" cmpd="sng">
              <a:solidFill>
                <a:srgbClr val="000000"/>
              </a:solidFill>
              <a:prstDash val="solid"/>
              <a:bevel/>
              <a:headEnd type="none" w="med" len="med"/>
              <a:tailEnd type="none" w="med" len="med"/>
            </a:ln>
          </p:spPr>
        </p:sp>
        <p:sp>
          <p:nvSpPr>
            <p:cNvPr id="36952" name="Rectangle 85"/>
            <p:cNvSpPr/>
            <p:nvPr/>
          </p:nvSpPr>
          <p:spPr>
            <a:xfrm>
              <a:off x="592" y="990"/>
              <a:ext cx="384" cy="282"/>
            </a:xfrm>
            <a:prstGeom prst="rect">
              <a:avLst/>
            </a:prstGeom>
            <a:noFill/>
            <a:ln w="9525">
              <a:noFill/>
            </a:ln>
          </p:spPr>
          <p:txBody>
            <a:bodyPr wrap="square" lIns="0" tIns="0" rIns="0" bIns="0" anchor="t" anchorCtr="0">
              <a:spAutoFit/>
            </a:bodyPr>
            <a:p>
              <a:pPr>
                <a:lnSpc>
                  <a:spcPct val="120000"/>
                </a:lnSpc>
              </a:pPr>
              <a:r>
                <a:rPr lang="zh-CN" altLang="en-US" sz="2400" dirty="0">
                  <a:solidFill>
                    <a:srgbClr val="000000"/>
                  </a:solidFill>
                  <a:latin typeface="Times New Roman" panose="02020603050405020304" pitchFamily="2" charset="0"/>
                  <a:ea typeface="黑体" panose="02010609060101010101" pitchFamily="1" charset="-122"/>
                </a:rPr>
                <a:t>上海</a:t>
              </a:r>
              <a:endParaRPr lang="zh-CN" altLang="en-US" sz="2400" dirty="0">
                <a:solidFill>
                  <a:srgbClr val="000000"/>
                </a:solidFill>
                <a:latin typeface="Times New Roman" panose="02020603050405020304" pitchFamily="2" charset="0"/>
                <a:ea typeface="黑体" panose="02010609060101010101" pitchFamily="1" charset="-122"/>
              </a:endParaRPr>
            </a:p>
          </p:txBody>
        </p:sp>
        <p:sp>
          <p:nvSpPr>
            <p:cNvPr id="36953" name="Rectangle 87"/>
            <p:cNvSpPr/>
            <p:nvPr/>
          </p:nvSpPr>
          <p:spPr>
            <a:xfrm>
              <a:off x="2037" y="993"/>
              <a:ext cx="28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300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54" name="Rectangle 89"/>
            <p:cNvSpPr/>
            <p:nvPr/>
          </p:nvSpPr>
          <p:spPr>
            <a:xfrm>
              <a:off x="3287" y="1015"/>
              <a:ext cx="288" cy="282"/>
            </a:xfrm>
            <a:prstGeom prst="rect">
              <a:avLst/>
            </a:prstGeom>
            <a:noFill/>
            <a:ln w="9525">
              <a:noFill/>
            </a:ln>
          </p:spPr>
          <p:txBody>
            <a:bodyPr wrap="square" lIns="0" tIns="0" rIns="0" bIns="0" anchor="t" anchorCtr="0">
              <a:spAutoFit/>
            </a:bodyPr>
            <a:p>
              <a:pPr>
                <a:lnSpc>
                  <a:spcPct val="120000"/>
                </a:lnSpc>
              </a:pPr>
              <a:r>
                <a:rPr lang="en-US" altLang="zh-CN" sz="2400" dirty="0">
                  <a:solidFill>
                    <a:srgbClr val="000000"/>
                  </a:solidFill>
                  <a:latin typeface="Times New Roman" panose="02020603050405020304" pitchFamily="2" charset="0"/>
                  <a:ea typeface="黑体" panose="02010609060101010101" pitchFamily="1" charset="-122"/>
                </a:rPr>
                <a:t>500</a:t>
              </a:r>
              <a:endParaRPr lang="en-US" altLang="zh-CN" sz="2400" dirty="0">
                <a:solidFill>
                  <a:srgbClr val="000000"/>
                </a:solidFill>
                <a:latin typeface="Times New Roman" panose="02020603050405020304" pitchFamily="2" charset="0"/>
                <a:ea typeface="黑体" panose="02010609060101010101" pitchFamily="1" charset="-122"/>
              </a:endParaRPr>
            </a:p>
          </p:txBody>
        </p:sp>
        <p:sp>
          <p:nvSpPr>
            <p:cNvPr id="36955" name="Rectangle 91"/>
            <p:cNvSpPr/>
            <p:nvPr/>
          </p:nvSpPr>
          <p:spPr>
            <a:xfrm>
              <a:off x="20" y="1240"/>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56" name="Line 92"/>
            <p:cNvSpPr/>
            <p:nvPr/>
          </p:nvSpPr>
          <p:spPr>
            <a:xfrm>
              <a:off x="20" y="1240"/>
              <a:ext cx="9" cy="1"/>
            </a:xfrm>
            <a:prstGeom prst="line">
              <a:avLst/>
            </a:prstGeom>
            <a:ln w="25400" cap="flat" cmpd="sng">
              <a:solidFill>
                <a:srgbClr val="000000"/>
              </a:solidFill>
              <a:prstDash val="solid"/>
              <a:bevel/>
              <a:headEnd type="none" w="med" len="med"/>
              <a:tailEnd type="none" w="med" len="med"/>
            </a:ln>
          </p:spPr>
        </p:sp>
        <p:sp>
          <p:nvSpPr>
            <p:cNvPr id="36957" name="Line 93"/>
            <p:cNvSpPr/>
            <p:nvPr/>
          </p:nvSpPr>
          <p:spPr>
            <a:xfrm>
              <a:off x="20" y="1240"/>
              <a:ext cx="1" cy="10"/>
            </a:xfrm>
            <a:prstGeom prst="line">
              <a:avLst/>
            </a:prstGeom>
            <a:ln w="25400" cap="flat" cmpd="sng">
              <a:solidFill>
                <a:srgbClr val="000000"/>
              </a:solidFill>
              <a:prstDash val="solid"/>
              <a:bevel/>
              <a:headEnd type="none" w="med" len="med"/>
              <a:tailEnd type="none" w="med" len="med"/>
            </a:ln>
          </p:spPr>
        </p:sp>
        <p:sp>
          <p:nvSpPr>
            <p:cNvPr id="36958" name="Rectangle 94"/>
            <p:cNvSpPr/>
            <p:nvPr/>
          </p:nvSpPr>
          <p:spPr>
            <a:xfrm>
              <a:off x="29" y="1240"/>
              <a:ext cx="1554"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59" name="Line 95"/>
            <p:cNvSpPr/>
            <p:nvPr/>
          </p:nvSpPr>
          <p:spPr>
            <a:xfrm>
              <a:off x="20" y="965"/>
              <a:ext cx="1554" cy="1"/>
            </a:xfrm>
            <a:prstGeom prst="line">
              <a:avLst/>
            </a:prstGeom>
            <a:ln w="25400" cap="flat" cmpd="sng">
              <a:solidFill>
                <a:srgbClr val="000000"/>
              </a:solidFill>
              <a:prstDash val="solid"/>
              <a:bevel/>
              <a:headEnd type="none" w="med" len="med"/>
              <a:tailEnd type="none" w="med" len="med"/>
            </a:ln>
          </p:spPr>
        </p:sp>
        <p:sp>
          <p:nvSpPr>
            <p:cNvPr id="36960" name="Rectangle 96"/>
            <p:cNvSpPr/>
            <p:nvPr/>
          </p:nvSpPr>
          <p:spPr>
            <a:xfrm>
              <a:off x="1583" y="1240"/>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61" name="Line 97"/>
            <p:cNvSpPr/>
            <p:nvPr/>
          </p:nvSpPr>
          <p:spPr>
            <a:xfrm>
              <a:off x="1583" y="1240"/>
              <a:ext cx="9" cy="1"/>
            </a:xfrm>
            <a:prstGeom prst="line">
              <a:avLst/>
            </a:prstGeom>
            <a:ln w="25400" cap="flat" cmpd="sng">
              <a:solidFill>
                <a:srgbClr val="000000"/>
              </a:solidFill>
              <a:prstDash val="solid"/>
              <a:bevel/>
              <a:headEnd type="none" w="med" len="med"/>
              <a:tailEnd type="none" w="med" len="med"/>
            </a:ln>
          </p:spPr>
        </p:sp>
        <p:sp>
          <p:nvSpPr>
            <p:cNvPr id="36962" name="Line 98"/>
            <p:cNvSpPr/>
            <p:nvPr/>
          </p:nvSpPr>
          <p:spPr>
            <a:xfrm>
              <a:off x="1583" y="1240"/>
              <a:ext cx="1" cy="10"/>
            </a:xfrm>
            <a:prstGeom prst="line">
              <a:avLst/>
            </a:prstGeom>
            <a:ln w="25400" cap="flat" cmpd="sng">
              <a:solidFill>
                <a:srgbClr val="000000"/>
              </a:solidFill>
              <a:prstDash val="solid"/>
              <a:bevel/>
              <a:headEnd type="none" w="med" len="med"/>
              <a:tailEnd type="none" w="med" len="med"/>
            </a:ln>
          </p:spPr>
        </p:sp>
        <p:sp>
          <p:nvSpPr>
            <p:cNvPr id="36963" name="Rectangle 99"/>
            <p:cNvSpPr/>
            <p:nvPr/>
          </p:nvSpPr>
          <p:spPr>
            <a:xfrm>
              <a:off x="1592" y="1240"/>
              <a:ext cx="1196"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64" name="Line 100"/>
            <p:cNvSpPr/>
            <p:nvPr/>
          </p:nvSpPr>
          <p:spPr>
            <a:xfrm>
              <a:off x="1593" y="965"/>
              <a:ext cx="1196" cy="1"/>
            </a:xfrm>
            <a:prstGeom prst="line">
              <a:avLst/>
            </a:prstGeom>
            <a:ln w="25400" cap="flat" cmpd="sng">
              <a:solidFill>
                <a:srgbClr val="000000"/>
              </a:solidFill>
              <a:prstDash val="solid"/>
              <a:bevel/>
              <a:headEnd type="none" w="med" len="med"/>
              <a:tailEnd type="none" w="med" len="med"/>
            </a:ln>
          </p:spPr>
        </p:sp>
        <p:sp>
          <p:nvSpPr>
            <p:cNvPr id="36965" name="Rectangle 101"/>
            <p:cNvSpPr/>
            <p:nvPr/>
          </p:nvSpPr>
          <p:spPr>
            <a:xfrm>
              <a:off x="2788" y="1240"/>
              <a:ext cx="9"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66" name="Line 102"/>
            <p:cNvSpPr/>
            <p:nvPr/>
          </p:nvSpPr>
          <p:spPr>
            <a:xfrm>
              <a:off x="2788" y="1240"/>
              <a:ext cx="9" cy="1"/>
            </a:xfrm>
            <a:prstGeom prst="line">
              <a:avLst/>
            </a:prstGeom>
            <a:ln w="25400" cap="flat" cmpd="sng">
              <a:solidFill>
                <a:srgbClr val="000000"/>
              </a:solidFill>
              <a:prstDash val="solid"/>
              <a:bevel/>
              <a:headEnd type="none" w="med" len="med"/>
              <a:tailEnd type="none" w="med" len="med"/>
            </a:ln>
          </p:spPr>
        </p:sp>
        <p:sp>
          <p:nvSpPr>
            <p:cNvPr id="36967" name="Line 103"/>
            <p:cNvSpPr/>
            <p:nvPr/>
          </p:nvSpPr>
          <p:spPr>
            <a:xfrm>
              <a:off x="2788" y="1240"/>
              <a:ext cx="1" cy="10"/>
            </a:xfrm>
            <a:prstGeom prst="line">
              <a:avLst/>
            </a:prstGeom>
            <a:ln w="25400" cap="flat" cmpd="sng">
              <a:solidFill>
                <a:srgbClr val="000000"/>
              </a:solidFill>
              <a:prstDash val="solid"/>
              <a:bevel/>
              <a:headEnd type="none" w="med" len="med"/>
              <a:tailEnd type="none" w="med" len="med"/>
            </a:ln>
          </p:spPr>
        </p:sp>
        <p:sp>
          <p:nvSpPr>
            <p:cNvPr id="36968" name="Rectangle 104"/>
            <p:cNvSpPr/>
            <p:nvPr/>
          </p:nvSpPr>
          <p:spPr>
            <a:xfrm>
              <a:off x="2797" y="1240"/>
              <a:ext cx="1283"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69" name="Line 105"/>
            <p:cNvSpPr/>
            <p:nvPr/>
          </p:nvSpPr>
          <p:spPr>
            <a:xfrm>
              <a:off x="2789" y="976"/>
              <a:ext cx="1283" cy="1"/>
            </a:xfrm>
            <a:prstGeom prst="line">
              <a:avLst/>
            </a:prstGeom>
            <a:ln w="25400" cap="flat" cmpd="sng">
              <a:solidFill>
                <a:srgbClr val="000000"/>
              </a:solidFill>
              <a:prstDash val="solid"/>
              <a:bevel/>
              <a:headEnd type="none" w="med" len="med"/>
              <a:tailEnd type="none" w="med" len="med"/>
            </a:ln>
          </p:spPr>
        </p:sp>
        <p:sp>
          <p:nvSpPr>
            <p:cNvPr id="36970" name="Rectangle 106"/>
            <p:cNvSpPr/>
            <p:nvPr/>
          </p:nvSpPr>
          <p:spPr>
            <a:xfrm>
              <a:off x="4080" y="1240"/>
              <a:ext cx="10" cy="10"/>
            </a:xfrm>
            <a:prstGeom prst="rect">
              <a:avLst/>
            </a:prstGeom>
            <a:solidFill>
              <a:srgbClr val="000000"/>
            </a:solidFill>
            <a:ln w="9525">
              <a:noFill/>
            </a:ln>
          </p:spPr>
          <p:txBody>
            <a:bodyPr anchor="t" anchorCtr="0"/>
            <a:p>
              <a:pPr>
                <a:lnSpc>
                  <a:spcPct val="120000"/>
                </a:lnSpc>
              </a:pPr>
              <a:endParaRPr lang="zh-CN" altLang="en-US" sz="2400" dirty="0">
                <a:latin typeface="Times New Roman" panose="02020603050405020304" pitchFamily="2" charset="0"/>
                <a:ea typeface="黑体" panose="02010609060101010101" pitchFamily="1" charset="-122"/>
              </a:endParaRPr>
            </a:p>
          </p:txBody>
        </p:sp>
        <p:sp>
          <p:nvSpPr>
            <p:cNvPr id="36971" name="Line 107"/>
            <p:cNvSpPr/>
            <p:nvPr/>
          </p:nvSpPr>
          <p:spPr>
            <a:xfrm>
              <a:off x="4080" y="1240"/>
              <a:ext cx="10" cy="1"/>
            </a:xfrm>
            <a:prstGeom prst="line">
              <a:avLst/>
            </a:prstGeom>
            <a:ln w="25400" cap="flat" cmpd="sng">
              <a:solidFill>
                <a:srgbClr val="000000"/>
              </a:solidFill>
              <a:prstDash val="solid"/>
              <a:bevel/>
              <a:headEnd type="none" w="med" len="med"/>
              <a:tailEnd type="none" w="med" len="med"/>
            </a:ln>
          </p:spPr>
        </p:sp>
        <p:sp>
          <p:nvSpPr>
            <p:cNvPr id="36972" name="Line 108"/>
            <p:cNvSpPr/>
            <p:nvPr/>
          </p:nvSpPr>
          <p:spPr>
            <a:xfrm>
              <a:off x="4080" y="1240"/>
              <a:ext cx="1" cy="10"/>
            </a:xfrm>
            <a:prstGeom prst="line">
              <a:avLst/>
            </a:prstGeom>
            <a:ln w="25400" cap="flat" cmpd="sng">
              <a:solidFill>
                <a:srgbClr val="000000"/>
              </a:solidFill>
              <a:prstDash val="solid"/>
              <a:bevel/>
              <a:headEnd type="none" w="med" len="med"/>
              <a:tailEnd type="none" w="med" len="med"/>
            </a:ln>
          </p:spPr>
        </p:sp>
        <p:sp>
          <p:nvSpPr>
            <p:cNvPr id="36973" name="Line 141"/>
            <p:cNvSpPr/>
            <p:nvPr/>
          </p:nvSpPr>
          <p:spPr>
            <a:xfrm flipH="1" flipV="1">
              <a:off x="0" y="316"/>
              <a:ext cx="1162" cy="395"/>
            </a:xfrm>
            <a:prstGeom prst="line">
              <a:avLst/>
            </a:prstGeom>
            <a:ln w="25400" cap="flat" cmpd="sng">
              <a:solidFill>
                <a:srgbClr val="000000"/>
              </a:solidFill>
              <a:prstDash val="solid"/>
              <a:bevel/>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ppt_x</p:attrName>
                                        </p:attrNameLst>
                                      </p:cBhvr>
                                      <p:tavLst>
                                        <p:tav tm="0">
                                          <p:val>
                                            <p:strVal val="0-#ppt_w/2"/>
                                          </p:val>
                                        </p:tav>
                                        <p:tav tm="100000">
                                          <p:val>
                                            <p:strVal val="#ppt_x"/>
                                          </p:val>
                                        </p:tav>
                                      </p:tavLst>
                                    </p:anim>
                                    <p:anim calcmode="lin" valueType="num">
                                      <p:cBhvr>
                                        <p:cTn id="8" dur="500" fill="hold"/>
                                        <p:tgtEl>
                                          <p:spTgt spid="256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p:cTn id="11" dur="500" fill="hold"/>
                                        <p:tgtEl>
                                          <p:spTgt spid="25603"/>
                                        </p:tgtEl>
                                        <p:attrNameLst>
                                          <p:attrName>ppt_x</p:attrName>
                                        </p:attrNameLst>
                                      </p:cBhvr>
                                      <p:tavLst>
                                        <p:tav tm="0">
                                          <p:val>
                                            <p:strVal val="0-#ppt_w/2"/>
                                          </p:val>
                                        </p:tav>
                                        <p:tav tm="100000">
                                          <p:val>
                                            <p:strVal val="#ppt_x"/>
                                          </p:val>
                                        </p:tav>
                                      </p:tavLst>
                                    </p:anim>
                                    <p:anim calcmode="lin" valueType="num">
                                      <p:cBhvr>
                                        <p:cTn id="12" dur="500" fill="hold"/>
                                        <p:tgtEl>
                                          <p:spTgt spid="2560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609"/>
                                        </p:tgtEl>
                                        <p:attrNameLst>
                                          <p:attrName>style.visibility</p:attrName>
                                        </p:attrNameLst>
                                      </p:cBhvr>
                                      <p:to>
                                        <p:strVal val="visible"/>
                                      </p:to>
                                    </p:set>
                                    <p:anim calcmode="lin" valueType="num">
                                      <p:cBhvr>
                                        <p:cTn id="15" dur="500" fill="hold"/>
                                        <p:tgtEl>
                                          <p:spTgt spid="25609"/>
                                        </p:tgtEl>
                                        <p:attrNameLst>
                                          <p:attrName>ppt_x</p:attrName>
                                        </p:attrNameLst>
                                      </p:cBhvr>
                                      <p:tavLst>
                                        <p:tav tm="0">
                                          <p:val>
                                            <p:strVal val="0-#ppt_w/2"/>
                                          </p:val>
                                        </p:tav>
                                        <p:tav tm="100000">
                                          <p:val>
                                            <p:strVal val="#ppt_x"/>
                                          </p:val>
                                        </p:tav>
                                      </p:tavLst>
                                    </p:anim>
                                    <p:anim calcmode="lin" valueType="num">
                                      <p:cBhvr>
                                        <p:cTn id="16" dur="500" fill="hold"/>
                                        <p:tgtEl>
                                          <p:spTgt spid="2560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5610"/>
                                        </p:tgtEl>
                                        <p:attrNameLst>
                                          <p:attrName>style.visibility</p:attrName>
                                        </p:attrNameLst>
                                      </p:cBhvr>
                                      <p:to>
                                        <p:strVal val="visible"/>
                                      </p:to>
                                    </p:set>
                                    <p:anim calcmode="lin" valueType="num">
                                      <p:cBhvr>
                                        <p:cTn id="19" dur="500" fill="hold"/>
                                        <p:tgtEl>
                                          <p:spTgt spid="25610"/>
                                        </p:tgtEl>
                                        <p:attrNameLst>
                                          <p:attrName>ppt_x</p:attrName>
                                        </p:attrNameLst>
                                      </p:cBhvr>
                                      <p:tavLst>
                                        <p:tav tm="0">
                                          <p:val>
                                            <p:strVal val="0-#ppt_w/2"/>
                                          </p:val>
                                        </p:tav>
                                        <p:tav tm="100000">
                                          <p:val>
                                            <p:strVal val="#ppt_x"/>
                                          </p:val>
                                        </p:tav>
                                      </p:tavLst>
                                    </p:anim>
                                    <p:anim calcmode="lin" valueType="num">
                                      <p:cBhvr>
                                        <p:cTn id="20" dur="500" fill="hold"/>
                                        <p:tgtEl>
                                          <p:spTgt spid="256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25604"/>
                                        </p:tgtEl>
                                        <p:attrNameLst>
                                          <p:attrName>style.visibility</p:attrName>
                                        </p:attrNameLst>
                                      </p:cBhvr>
                                      <p:to>
                                        <p:strVal val="visible"/>
                                      </p:to>
                                    </p:set>
                                    <p:anim calcmode="lin" valueType="num">
                                      <p:cBhvr>
                                        <p:cTn id="25" dur="500" fill="hold"/>
                                        <p:tgtEl>
                                          <p:spTgt spid="25604"/>
                                        </p:tgtEl>
                                        <p:attrNameLst>
                                          <p:attrName>ppt_x</p:attrName>
                                        </p:attrNameLst>
                                      </p:cBhvr>
                                      <p:tavLst>
                                        <p:tav tm="0">
                                          <p:val>
                                            <p:strVal val="#ppt_x"/>
                                          </p:val>
                                        </p:tav>
                                        <p:tav tm="100000">
                                          <p:val>
                                            <p:strVal val="#ppt_x"/>
                                          </p:val>
                                        </p:tav>
                                      </p:tavLst>
                                    </p:anim>
                                    <p:anim calcmode="lin" valueType="num">
                                      <p:cBhvr>
                                        <p:cTn id="26" dur="500" fill="hold"/>
                                        <p:tgtEl>
                                          <p:spTgt spid="25604"/>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5605"/>
                                        </p:tgtEl>
                                        <p:attrNameLst>
                                          <p:attrName>style.visibility</p:attrName>
                                        </p:attrNameLst>
                                      </p:cBhvr>
                                      <p:to>
                                        <p:strVal val="visible"/>
                                      </p:to>
                                    </p:set>
                                    <p:anim calcmode="lin" valueType="num">
                                      <p:cBhvr>
                                        <p:cTn id="29" dur="500" fill="hold"/>
                                        <p:tgtEl>
                                          <p:spTgt spid="25605"/>
                                        </p:tgtEl>
                                        <p:attrNameLst>
                                          <p:attrName>ppt_x</p:attrName>
                                        </p:attrNameLst>
                                      </p:cBhvr>
                                      <p:tavLst>
                                        <p:tav tm="0">
                                          <p:val>
                                            <p:strVal val="#ppt_x"/>
                                          </p:val>
                                        </p:tav>
                                        <p:tav tm="100000">
                                          <p:val>
                                            <p:strVal val="#ppt_x"/>
                                          </p:val>
                                        </p:tav>
                                      </p:tavLst>
                                    </p:anim>
                                    <p:anim calcmode="lin" valueType="num">
                                      <p:cBhvr>
                                        <p:cTn id="30" dur="500" fill="hold"/>
                                        <p:tgtEl>
                                          <p:spTgt spid="2560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ldLvl="0" animBg="1"/>
      <p:bldP spid="25609" grpId="0"/>
      <p:bldP spid="25610" grpId="0"/>
      <p:bldP spid="2560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cxnSp>
        <p:nvCxnSpPr>
          <p:cNvPr id="15" name="直接连接符 14"/>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463" y="2727325"/>
            <a:ext cx="1859280" cy="598805"/>
          </a:xfrm>
          <a:prstGeom prst="rect">
            <a:avLst/>
          </a:prstGeom>
          <a:noFill/>
          <a:ln w="9525">
            <a:noFill/>
          </a:ln>
        </p:spPr>
        <p:txBody>
          <a:bodyPr wrap="none" anchor="t" anchorCtr="0">
            <a:spAutoFit/>
          </a:bodyPr>
          <a:p>
            <a:r>
              <a:rPr lang="zh-CN" altLang="en-US" sz="3300" dirty="0">
                <a:solidFill>
                  <a:schemeClr val="accent2"/>
                </a:solidFill>
                <a:latin typeface="造字工房悦黑（非商用）常规体" pitchFamily="2" charset="-122"/>
                <a:ea typeface="造字工房悦黑（非商用）常规体" pitchFamily="2" charset="-122"/>
              </a:rPr>
              <a:t>当堂练习</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463"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当堂反馈</a:t>
            </a:r>
            <a:endParaRPr lang="zh-CN" altLang="en-US" dirty="0">
              <a:latin typeface="微软雅黑 Light" panose="020B0502040204020203" pitchFamily="34" charset="-122"/>
              <a:ea typeface="微软雅黑 Light" panose="020B0502040204020203" pitchFamily="34" charset="-122"/>
            </a:endParaRPr>
          </a:p>
        </p:txBody>
      </p:sp>
      <p:sp>
        <p:nvSpPr>
          <p:cNvPr id="48" name="矩形 47"/>
          <p:cNvSpPr/>
          <p:nvPr/>
        </p:nvSpPr>
        <p:spPr>
          <a:xfrm>
            <a:off x="6748463"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即学即用</a:t>
            </a:r>
            <a:endParaRPr lang="zh-CN" altLang="en-US" dirty="0">
              <a:latin typeface="微软雅黑 Light" panose="020B0502040204020203" pitchFamily="34" charset="-122"/>
              <a:ea typeface="微软雅黑 Light" panose="020B0502040204020203" pitchFamily="34" charset="-122"/>
            </a:endParaRPr>
          </a:p>
        </p:txBody>
      </p:sp>
      <p:grpSp>
        <p:nvGrpSpPr>
          <p:cNvPr id="30" name="组合 29"/>
          <p:cNvGrpSpPr>
            <a:grpSpLocks noChangeAspect="1"/>
          </p:cNvGrpSpPr>
          <p:nvPr/>
        </p:nvGrpSpPr>
        <p:grpSpPr>
          <a:xfrm>
            <a:off x="3702050" y="2617788"/>
            <a:ext cx="1404938" cy="1404937"/>
            <a:chOff x="6839012" y="2446144"/>
            <a:chExt cx="1556194" cy="1556194"/>
          </a:xfrm>
        </p:grpSpPr>
        <p:grpSp>
          <p:nvGrpSpPr>
            <p:cNvPr id="31" name="组合 30"/>
            <p:cNvGrpSpPr/>
            <p:nvPr/>
          </p:nvGrpSpPr>
          <p:grpSpPr>
            <a:xfrm>
              <a:off x="6839012" y="2446144"/>
              <a:ext cx="1556194" cy="1556194"/>
              <a:chOff x="3154508" y="1821271"/>
              <a:chExt cx="2785107" cy="2785102"/>
            </a:xfrm>
          </p:grpSpPr>
          <p:sp>
            <p:nvSpPr>
              <p:cNvPr id="33"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34"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dirty="0">
                  <a:solidFill>
                    <a:prstClr val="black"/>
                  </a:solidFill>
                </a:endParaRPr>
              </a:p>
            </p:txBody>
          </p:sp>
        </p:grpSp>
        <p:sp>
          <p:nvSpPr>
            <p:cNvPr id="32"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600" fill="hold"/>
                                        <p:tgtEl>
                                          <p:spTgt spid="11"/>
                                        </p:tgtEl>
                                        <p:attrNameLst>
                                          <p:attrName>ppt_x</p:attrName>
                                        </p:attrNameLst>
                                      </p:cBhvr>
                                      <p:tavLst>
                                        <p:tav tm="0">
                                          <p:val>
                                            <p:strVal val="1+#ppt_w/2"/>
                                          </p:val>
                                        </p:tav>
                                        <p:tav tm="100000">
                                          <p:val>
                                            <p:strVal val="#ppt_x"/>
                                          </p:val>
                                        </p:tav>
                                      </p:tavLst>
                                    </p:anim>
                                    <p:anim calcmode="lin" valueType="num">
                                      <p:cBhvr>
                                        <p:cTn id="8" dur="6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8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280"/>
                            </p:stCondLst>
                            <p:childTnLst>
                              <p:par>
                                <p:cTn id="14" presetID="2" presetClass="entr" presetSubtype="4" decel="10000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100000">
                                          <p:val>
                                            <p:strVal val="#ppt_x"/>
                                          </p:val>
                                        </p:tav>
                                      </p:tavLst>
                                    </p:anim>
                                    <p:anim calcmode="lin" valueType="num">
                                      <p:cBhvr>
                                        <p:cTn id="17" dur="500" fill="hold"/>
                                        <p:tgtEl>
                                          <p:spTgt spid="47"/>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15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1+#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100000">
                                          <p:val>
                                            <p:strVal val="#ppt_x"/>
                                          </p:val>
                                        </p:tav>
                                      </p:tavLst>
                                    </p:anim>
                                    <p:anim calcmode="lin" valueType="num">
                                      <p:cBhvr>
                                        <p:cTn id="2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 name="Text Box 5"/>
          <p:cNvSpPr txBox="1">
            <a:spLocks noChangeArrowheads="1"/>
          </p:cNvSpPr>
          <p:nvPr/>
        </p:nvSpPr>
        <p:spPr bwMode="auto">
          <a:xfrm>
            <a:off x="2387600" y="1457325"/>
            <a:ext cx="7312025" cy="1753235"/>
          </a:xfrm>
          <a:prstGeom prst="rect">
            <a:avLst/>
          </a:prstGeom>
          <a:noFill/>
          <a:ln w="9525">
            <a:noFill/>
            <a:miter lim="800000"/>
          </a:ln>
        </p:spPr>
        <p:txBody>
          <a:bodyPr>
            <a:spAutoFit/>
          </a:bodyPr>
          <a:p>
            <a:pPr marL="361950" marR="0" indent="-361950" defTabSz="457200">
              <a:lnSpc>
                <a:spcPct val="150000"/>
              </a:lnSpc>
              <a:buClrTx/>
              <a:buSzTx/>
              <a:buFontTx/>
              <a:buNone/>
              <a:defRPr/>
            </a:pP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1</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．为了绿化校园，</a:t>
            </a: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30</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名学生共种</a:t>
            </a: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78</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棵树苗．其中男生每人种</a:t>
            </a: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3</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棵，女生每人种</a:t>
            </a: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2</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棵，该班男生有</a:t>
            </a:r>
            <a:r>
              <a:rPr kumimoji="0" lang="en-US" altLang="zh-CN" sz="2400" i="1" kern="1200" cap="none" spc="0" normalizeH="0" baseline="0" noProof="0" dirty="0">
                <a:latin typeface="Times New Roman" panose="02020603050405020304" pitchFamily="2" charset="0"/>
                <a:ea typeface="+mn-ea"/>
                <a:cs typeface="Times New Roman" panose="02020603050405020304" pitchFamily="2" charset="0"/>
              </a:rPr>
              <a:t>x</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人，女生有</a:t>
            </a:r>
            <a:r>
              <a:rPr kumimoji="0" lang="en-US" altLang="zh-CN" sz="2400" i="1" kern="1200" cap="none" spc="0" normalizeH="0" baseline="0" noProof="0" dirty="0">
                <a:latin typeface="Times New Roman" panose="02020603050405020304" pitchFamily="2" charset="0"/>
                <a:ea typeface="+mn-ea"/>
                <a:cs typeface="Times New Roman" panose="02020603050405020304" pitchFamily="2" charset="0"/>
              </a:rPr>
              <a:t>y</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人．根据题意，所列方程组正确的是</a:t>
            </a: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　　</a:t>
            </a: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a:t>
            </a:r>
            <a:endParaRPr kumimoji="0" lang="en-US" altLang="zh-CN" sz="2400" kern="1200" cap="none" spc="0" normalizeH="0" baseline="0" noProof="0" dirty="0">
              <a:latin typeface="Times New Roman" panose="02020603050405020304" pitchFamily="2" charset="0"/>
              <a:ea typeface="+mn-ea"/>
              <a:cs typeface="Times New Roman" panose="02020603050405020304" pitchFamily="2" charset="0"/>
            </a:endParaRPr>
          </a:p>
        </p:txBody>
      </p:sp>
      <p:sp>
        <p:nvSpPr>
          <p:cNvPr id="8201" name="矩形 18"/>
          <p:cNvSpPr/>
          <p:nvPr/>
        </p:nvSpPr>
        <p:spPr>
          <a:xfrm>
            <a:off x="9033510" y="2748598"/>
            <a:ext cx="339725" cy="460375"/>
          </a:xfrm>
          <a:prstGeom prst="rect">
            <a:avLst/>
          </a:prstGeom>
          <a:noFill/>
          <a:ln w="9525">
            <a:noFill/>
          </a:ln>
        </p:spPr>
        <p:txBody>
          <a:bodyPr>
            <a:spAutoFit/>
          </a:bodyPr>
          <a:p>
            <a:r>
              <a:rPr lang="en-US" altLang="zh-CN" sz="2400" b="1" dirty="0">
                <a:solidFill>
                  <a:srgbClr val="FF0000"/>
                </a:solidFill>
                <a:latin typeface="Times New Roman" panose="02020603050405020304" pitchFamily="2" charset="0"/>
                <a:cs typeface="Times New Roman" panose="02020603050405020304" pitchFamily="2" charset="0"/>
              </a:rPr>
              <a:t>D</a:t>
            </a:r>
            <a:endParaRPr lang="zh-CN" altLang="en-US" sz="2400" b="1" dirty="0">
              <a:solidFill>
                <a:srgbClr val="FF0000"/>
              </a:solidFill>
              <a:latin typeface="Arial" panose="020B0604020202020204" pitchFamily="34" charset="0"/>
            </a:endParaRPr>
          </a:p>
        </p:txBody>
      </p:sp>
      <p:graphicFrame>
        <p:nvGraphicFramePr>
          <p:cNvPr id="8202" name="对象 2"/>
          <p:cNvGraphicFramePr>
            <a:graphicFrameLocks noChangeAspect="1"/>
          </p:cNvGraphicFramePr>
          <p:nvPr/>
        </p:nvGraphicFramePr>
        <p:xfrm>
          <a:off x="2841625" y="3806825"/>
          <a:ext cx="5145088" cy="933450"/>
        </p:xfrm>
        <a:graphic>
          <a:graphicData uri="http://schemas.openxmlformats.org/presentationml/2006/ole">
            <mc:AlternateContent xmlns:mc="http://schemas.openxmlformats.org/markup-compatibility/2006">
              <mc:Choice xmlns:v="urn:schemas-microsoft-com:vml" Requires="v">
                <p:oleObj spid="_x0000_s3079" name="" r:id="rId1" imgW="2514600" imgH="457200" progId="Equation.DSMT4">
                  <p:embed/>
                </p:oleObj>
              </mc:Choice>
              <mc:Fallback>
                <p:oleObj name="" r:id="rId1" imgW="2514600" imgH="457200" progId="Equation.DSMT4">
                  <p:embed/>
                  <p:pic>
                    <p:nvPicPr>
                      <p:cNvPr id="0" name="图片 3078"/>
                      <p:cNvPicPr/>
                      <p:nvPr/>
                    </p:nvPicPr>
                    <p:blipFill>
                      <a:blip r:embed="rId2"/>
                      <a:stretch>
                        <a:fillRect/>
                      </a:stretch>
                    </p:blipFill>
                    <p:spPr>
                      <a:xfrm>
                        <a:off x="2841625" y="3806825"/>
                        <a:ext cx="5145088" cy="933450"/>
                      </a:xfrm>
                      <a:prstGeom prst="rect">
                        <a:avLst/>
                      </a:prstGeom>
                      <a:noFill/>
                      <a:ln w="38100">
                        <a:noFill/>
                        <a:miter/>
                      </a:ln>
                    </p:spPr>
                  </p:pic>
                </p:oleObj>
              </mc:Fallback>
            </mc:AlternateContent>
          </a:graphicData>
        </a:graphic>
      </p:graphicFrame>
      <p:graphicFrame>
        <p:nvGraphicFramePr>
          <p:cNvPr id="8203" name="对象 3"/>
          <p:cNvGraphicFramePr>
            <a:graphicFrameLocks noChangeAspect="1"/>
          </p:cNvGraphicFramePr>
          <p:nvPr/>
        </p:nvGraphicFramePr>
        <p:xfrm>
          <a:off x="6007100" y="4991100"/>
          <a:ext cx="2079625" cy="933450"/>
        </p:xfrm>
        <a:graphic>
          <a:graphicData uri="http://schemas.openxmlformats.org/presentationml/2006/ole">
            <mc:AlternateContent xmlns:mc="http://schemas.openxmlformats.org/markup-compatibility/2006">
              <mc:Choice xmlns:v="urn:schemas-microsoft-com:vml" Requires="v">
                <p:oleObj spid="_x0000_s3078" name="" r:id="rId3" imgW="1016000" imgH="457200" progId="Equation.DSMT4">
                  <p:embed/>
                </p:oleObj>
              </mc:Choice>
              <mc:Fallback>
                <p:oleObj name="" r:id="rId3" imgW="1016000" imgH="457200" progId="Equation.DSMT4">
                  <p:embed/>
                  <p:pic>
                    <p:nvPicPr>
                      <p:cNvPr id="0" name="图片 3077"/>
                      <p:cNvPicPr/>
                      <p:nvPr/>
                    </p:nvPicPr>
                    <p:blipFill>
                      <a:blip r:embed="rId4"/>
                      <a:stretch>
                        <a:fillRect/>
                      </a:stretch>
                    </p:blipFill>
                    <p:spPr>
                      <a:xfrm>
                        <a:off x="6007100" y="4991100"/>
                        <a:ext cx="2079625" cy="933450"/>
                      </a:xfrm>
                      <a:prstGeom prst="rect">
                        <a:avLst/>
                      </a:prstGeom>
                      <a:noFill/>
                      <a:ln w="38100">
                        <a:noFill/>
                        <a:miter/>
                      </a:ln>
                    </p:spPr>
                  </p:pic>
                </p:oleObj>
              </mc:Fallback>
            </mc:AlternateContent>
          </a:graphicData>
        </a:graphic>
      </p:graphicFrame>
      <p:graphicFrame>
        <p:nvGraphicFramePr>
          <p:cNvPr id="8204" name="对象 4"/>
          <p:cNvGraphicFramePr>
            <a:graphicFrameLocks noChangeAspect="1"/>
          </p:cNvGraphicFramePr>
          <p:nvPr/>
        </p:nvGraphicFramePr>
        <p:xfrm>
          <a:off x="2857500" y="5003800"/>
          <a:ext cx="2078038" cy="933450"/>
        </p:xfrm>
        <a:graphic>
          <a:graphicData uri="http://schemas.openxmlformats.org/presentationml/2006/ole">
            <mc:AlternateContent xmlns:mc="http://schemas.openxmlformats.org/markup-compatibility/2006">
              <mc:Choice xmlns:v="urn:schemas-microsoft-com:vml" Requires="v">
                <p:oleObj spid="_x0000_s3077" name="" r:id="rId5" imgW="1016000" imgH="457200" progId="Equation.DSMT4">
                  <p:embed/>
                </p:oleObj>
              </mc:Choice>
              <mc:Fallback>
                <p:oleObj name="" r:id="rId5" imgW="1016000" imgH="457200" progId="Equation.DSMT4">
                  <p:embed/>
                  <p:pic>
                    <p:nvPicPr>
                      <p:cNvPr id="0" name="图片 3076"/>
                      <p:cNvPicPr/>
                      <p:nvPr/>
                    </p:nvPicPr>
                    <p:blipFill>
                      <a:blip r:embed="rId6"/>
                      <a:stretch>
                        <a:fillRect/>
                      </a:stretch>
                    </p:blipFill>
                    <p:spPr>
                      <a:xfrm>
                        <a:off x="2857500" y="5003800"/>
                        <a:ext cx="2078038" cy="933450"/>
                      </a:xfrm>
                      <a:prstGeom prst="rect">
                        <a:avLst/>
                      </a:prstGeom>
                      <a:noFill/>
                      <a:ln w="38100">
                        <a:noFill/>
                        <a:miter/>
                      </a:ln>
                    </p:spPr>
                  </p:pic>
                </p:oleObj>
              </mc:Fallback>
            </mc:AlternateContent>
          </a:graphicData>
        </a:graphic>
      </p:graphicFrame>
      <p:grpSp>
        <p:nvGrpSpPr>
          <p:cNvPr id="21" name="组合 20"/>
          <p:cNvGrpSpPr/>
          <p:nvPr/>
        </p:nvGrpSpPr>
        <p:grpSpPr>
          <a:xfrm>
            <a:off x="1788795" y="492125"/>
            <a:ext cx="2261235" cy="706755"/>
            <a:chOff x="3590568" y="400194"/>
            <a:chExt cx="5213316" cy="1031890"/>
          </a:xfrm>
        </p:grpSpPr>
        <p:grpSp>
          <p:nvGrpSpPr>
            <p:cNvPr id="22" name="组合 21"/>
            <p:cNvGrpSpPr/>
            <p:nvPr/>
          </p:nvGrpSpPr>
          <p:grpSpPr>
            <a:xfrm>
              <a:off x="3590568" y="400194"/>
              <a:ext cx="5213316" cy="1031890"/>
              <a:chOff x="7038412" y="5298115"/>
              <a:chExt cx="3099874" cy="517828"/>
            </a:xfrm>
          </p:grpSpPr>
          <p:grpSp>
            <p:nvGrpSpPr>
              <p:cNvPr id="24" name="组合 23"/>
              <p:cNvGrpSpPr/>
              <p:nvPr/>
            </p:nvGrpSpPr>
            <p:grpSpPr>
              <a:xfrm>
                <a:off x="7038412" y="5298115"/>
                <a:ext cx="3099874" cy="517828"/>
                <a:chOff x="5718131" y="5650928"/>
                <a:chExt cx="4596458" cy="767829"/>
              </a:xfrm>
            </p:grpSpPr>
            <p:sp>
              <p:nvSpPr>
                <p:cNvPr id="26" name="圆角矩形 2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27" name="圆角矩形 2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25" name="TextBox 19"/>
              <p:cNvSpPr txBox="1"/>
              <p:nvPr/>
            </p:nvSpPr>
            <p:spPr>
              <a:xfrm>
                <a:off x="7752953" y="5433395"/>
                <a:ext cx="278798" cy="185171"/>
              </a:xfrm>
              <a:prstGeom prst="rect">
                <a:avLst/>
              </a:prstGeom>
              <a:noFill/>
            </p:spPr>
            <p:txBody>
              <a:bodyPr wrap="squar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2" name="矩形 1"/>
            <p:cNvSpPr/>
            <p:nvPr/>
          </p:nvSpPr>
          <p:spPr>
            <a:xfrm>
              <a:off x="4283863" y="505473"/>
              <a:ext cx="4283494" cy="807526"/>
            </a:xfrm>
            <a:prstGeom prst="rect">
              <a:avLst/>
            </a:prstGeom>
          </p:spPr>
          <p:txBody>
            <a:bodyPr wrap="square">
              <a:spAutoFit/>
            </a:bodyPr>
            <a:p>
              <a:r>
                <a:rPr lang="zh-CN" altLang="en-US" sz="3000" dirty="0" smtClean="0">
                  <a:solidFill>
                    <a:schemeClr val="bg1"/>
                  </a:solidFill>
                  <a:latin typeface="造字工房悦黑（非商用）常规体" pitchFamily="2" charset="-122"/>
                  <a:ea typeface="造字工房悦黑（非商用）常规体" pitchFamily="2" charset="-122"/>
                </a:rPr>
                <a:t>当堂练习</a:t>
              </a:r>
              <a:endParaRPr lang="zh-CN" altLang="en-US" sz="3000" dirty="0">
                <a:solidFill>
                  <a:schemeClr val="bg1"/>
                </a:solidFill>
                <a:latin typeface="造字工房悦黑（非商用）常规体" pitchFamily="2" charset="-122"/>
                <a:ea typeface="造字工房悦黑（非商用）常规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1"/>
                                        </p:tgtEl>
                                        <p:attrNameLst>
                                          <p:attrName>style.visibility</p:attrName>
                                        </p:attrNameLst>
                                      </p:cBhvr>
                                      <p:to>
                                        <p:strVal val="visible"/>
                                      </p:to>
                                    </p:set>
                                    <p:anim calcmode="lin" valueType="num">
                                      <p:cBhvr additive="base">
                                        <p:cTn id="7" dur="500" fill="hold"/>
                                        <p:tgtEl>
                                          <p:spTgt spid="8201"/>
                                        </p:tgtEl>
                                        <p:attrNameLst>
                                          <p:attrName>ppt_x</p:attrName>
                                        </p:attrNameLst>
                                      </p:cBhvr>
                                      <p:tavLst>
                                        <p:tav tm="0">
                                          <p:val>
                                            <p:strVal val="#ppt_x"/>
                                          </p:val>
                                        </p:tav>
                                        <p:tav tm="100000">
                                          <p:val>
                                            <p:strVal val="#ppt_x"/>
                                          </p:val>
                                        </p:tav>
                                      </p:tavLst>
                                    </p:anim>
                                    <p:anim calcmode="lin" valueType="num">
                                      <p:cBhvr additive="base">
                                        <p:cTn id="8" dur="500" fill="hold"/>
                                        <p:tgtEl>
                                          <p:spTgt spid="82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 name="文本框 17"/>
          <p:cNvSpPr txBox="1"/>
          <p:nvPr/>
        </p:nvSpPr>
        <p:spPr>
          <a:xfrm>
            <a:off x="2567940" y="836930"/>
            <a:ext cx="6618605" cy="5077460"/>
          </a:xfrm>
          <a:prstGeom prst="rect">
            <a:avLst/>
          </a:prstGeom>
          <a:noFill/>
        </p:spPr>
        <p:txBody>
          <a:bodyPr wrap="square" rtlCol="0" anchor="t">
            <a:spAutoFit/>
          </a:bodyPr>
          <a:p>
            <a:pPr>
              <a:lnSpc>
                <a:spcPct val="150000"/>
              </a:lnSpc>
            </a:pPr>
            <a:r>
              <a:rPr lang="en-US" altLang="zh-CN" sz="2400">
                <a:latin typeface="黑体" panose="02010609060101010101" pitchFamily="1" charset="-122"/>
                <a:ea typeface="黑体" panose="02010609060101010101" pitchFamily="1" charset="-122"/>
                <a:cs typeface="黑体" panose="02010609060101010101" pitchFamily="1" charset="-122"/>
              </a:rPr>
              <a:t>2.</a:t>
            </a:r>
            <a:r>
              <a:rPr lang="zh-CN" altLang="en-US" sz="2400">
                <a:latin typeface="黑体" panose="02010609060101010101" pitchFamily="1" charset="-122"/>
                <a:ea typeface="黑体" panose="02010609060101010101" pitchFamily="1" charset="-122"/>
                <a:cs typeface="黑体" panose="02010609060101010101" pitchFamily="1" charset="-122"/>
              </a:rPr>
              <a:t>现用190张铁皮制作一批盒子，每张铁皮可做8个盒身或做22个盒底，而一个盒身和两个盒底配成一个完整的盒子．问用多少张白铁皮制盒身.多少张白铁皮制盒底，可以使盒身和盒底正好配套？设用</a:t>
            </a:r>
            <a:r>
              <a:rPr lang="en-US" altLang="zh-CN" sz="2400">
                <a:latin typeface="黑体" panose="02010609060101010101" pitchFamily="1" charset="-122"/>
                <a:ea typeface="黑体" panose="02010609060101010101" pitchFamily="1" charset="-122"/>
                <a:cs typeface="黑体" panose="02010609060101010101" pitchFamily="1" charset="-122"/>
              </a:rPr>
              <a:t>x</a:t>
            </a:r>
            <a:r>
              <a:rPr lang="zh-CN" altLang="en-US" sz="2400">
                <a:latin typeface="黑体" panose="02010609060101010101" pitchFamily="1" charset="-122"/>
                <a:ea typeface="黑体" panose="02010609060101010101" pitchFamily="1" charset="-122"/>
                <a:cs typeface="黑体" panose="02010609060101010101" pitchFamily="1" charset="-122"/>
              </a:rPr>
              <a:t>张铁皮做盒身，</a:t>
            </a:r>
            <a:r>
              <a:rPr lang="en-US" altLang="zh-CN" sz="2400">
                <a:latin typeface="黑体" panose="02010609060101010101" pitchFamily="1" charset="-122"/>
                <a:ea typeface="黑体" panose="02010609060101010101" pitchFamily="1" charset="-122"/>
                <a:cs typeface="黑体" panose="02010609060101010101" pitchFamily="1" charset="-122"/>
              </a:rPr>
              <a:t>y</a:t>
            </a:r>
            <a:r>
              <a:rPr lang="zh-CN" altLang="en-US" sz="2400">
                <a:latin typeface="黑体" panose="02010609060101010101" pitchFamily="1" charset="-122"/>
                <a:ea typeface="黑体" panose="02010609060101010101" pitchFamily="1" charset="-122"/>
                <a:cs typeface="黑体" panose="02010609060101010101" pitchFamily="1" charset="-122"/>
              </a:rPr>
              <a:t>张铁皮做盒底，可以使盒身与盒底正好配套，则可列方程是（</a:t>
            </a:r>
            <a:r>
              <a:rPr lang="en-US" altLang="zh-CN" sz="2400">
                <a:latin typeface="黑体" panose="02010609060101010101" pitchFamily="1" charset="-122"/>
                <a:ea typeface="黑体" panose="02010609060101010101" pitchFamily="1" charset="-122"/>
                <a:cs typeface="黑体" panose="02010609060101010101" pitchFamily="1" charset="-122"/>
              </a:rPr>
              <a:t>    </a:t>
            </a:r>
            <a:r>
              <a:rPr lang="zh-CN" altLang="en-US" sz="2400">
                <a:latin typeface="黑体" panose="02010609060101010101" pitchFamily="1" charset="-122"/>
                <a:ea typeface="黑体" panose="02010609060101010101" pitchFamily="1" charset="-122"/>
                <a:cs typeface="黑体" panose="02010609060101010101" pitchFamily="1" charset="-122"/>
              </a:rPr>
              <a:t>）　　</a:t>
            </a:r>
            <a:endParaRPr lang="zh-CN" altLang="en-US" sz="2400">
              <a:latin typeface="黑体" panose="02010609060101010101" pitchFamily="1" charset="-122"/>
              <a:ea typeface="黑体" panose="02010609060101010101" pitchFamily="1" charset="-122"/>
              <a:cs typeface="黑体" panose="02010609060101010101" pitchFamily="1" charset="-122"/>
            </a:endParaRPr>
          </a:p>
          <a:p>
            <a:pPr>
              <a:lnSpc>
                <a:spcPct val="150000"/>
              </a:lnSpc>
            </a:pPr>
            <a:r>
              <a:rPr lang="zh-CN" altLang="en-US" sz="2400">
                <a:latin typeface="黑体" panose="02010609060101010101" pitchFamily="1" charset="-122"/>
                <a:ea typeface="黑体" panose="02010609060101010101" pitchFamily="1" charset="-122"/>
                <a:cs typeface="黑体" panose="02010609060101010101" pitchFamily="1" charset="-122"/>
              </a:rPr>
              <a:t>A．  </a:t>
            </a:r>
            <a:r>
              <a:rPr lang="en-US" altLang="zh-CN" sz="2400">
                <a:latin typeface="黑体" panose="02010609060101010101" pitchFamily="1" charset="-122"/>
                <a:ea typeface="黑体" panose="02010609060101010101" pitchFamily="1" charset="-122"/>
                <a:cs typeface="黑体" panose="02010609060101010101" pitchFamily="1" charset="-122"/>
              </a:rPr>
              <a:t>             </a:t>
            </a:r>
            <a:r>
              <a:rPr lang="zh-CN" altLang="en-US" sz="2400">
                <a:latin typeface="黑体" panose="02010609060101010101" pitchFamily="1" charset="-122"/>
                <a:ea typeface="黑体" panose="02010609060101010101" pitchFamily="1" charset="-122"/>
                <a:cs typeface="黑体" panose="02010609060101010101" pitchFamily="1" charset="-122"/>
              </a:rPr>
              <a:t>B． </a:t>
            </a:r>
            <a:r>
              <a:rPr lang="en-US" altLang="zh-CN" sz="2400">
                <a:latin typeface="黑体" panose="02010609060101010101" pitchFamily="1" charset="-122"/>
                <a:ea typeface="黑体" panose="02010609060101010101" pitchFamily="1" charset="-122"/>
                <a:cs typeface="黑体" panose="02010609060101010101" pitchFamily="1" charset="-122"/>
              </a:rPr>
              <a:t>    </a:t>
            </a:r>
            <a:endParaRPr lang="en-US" altLang="zh-CN" sz="2400">
              <a:latin typeface="黑体" panose="02010609060101010101" pitchFamily="1" charset="-122"/>
              <a:ea typeface="黑体" panose="02010609060101010101" pitchFamily="1" charset="-122"/>
              <a:cs typeface="黑体" panose="02010609060101010101" pitchFamily="1" charset="-122"/>
            </a:endParaRPr>
          </a:p>
          <a:p>
            <a:pPr>
              <a:lnSpc>
                <a:spcPct val="150000"/>
              </a:lnSpc>
            </a:pPr>
            <a:endParaRPr lang="zh-CN" altLang="en-US" sz="2400">
              <a:latin typeface="黑体" panose="02010609060101010101" pitchFamily="1" charset="-122"/>
              <a:ea typeface="黑体" panose="02010609060101010101" pitchFamily="1" charset="-122"/>
              <a:cs typeface="黑体" panose="02010609060101010101" pitchFamily="1" charset="-122"/>
            </a:endParaRPr>
          </a:p>
          <a:p>
            <a:pPr>
              <a:lnSpc>
                <a:spcPct val="150000"/>
              </a:lnSpc>
            </a:pPr>
            <a:r>
              <a:rPr lang="zh-CN" altLang="en-US" sz="2400">
                <a:latin typeface="黑体" panose="02010609060101010101" pitchFamily="1" charset="-122"/>
                <a:ea typeface="黑体" panose="02010609060101010101" pitchFamily="1" charset="-122"/>
                <a:cs typeface="黑体" panose="02010609060101010101" pitchFamily="1" charset="-122"/>
              </a:rPr>
              <a:t>C．</a:t>
            </a:r>
            <a:r>
              <a:rPr lang="en-US" altLang="zh-CN" sz="2400">
                <a:latin typeface="黑体" panose="02010609060101010101" pitchFamily="1" charset="-122"/>
                <a:ea typeface="黑体" panose="02010609060101010101" pitchFamily="1" charset="-122"/>
                <a:cs typeface="黑体" panose="02010609060101010101" pitchFamily="1" charset="-122"/>
              </a:rPr>
              <a:t>  </a:t>
            </a:r>
            <a:r>
              <a:rPr lang="zh-CN" altLang="en-US" sz="2400">
                <a:latin typeface="黑体" panose="02010609060101010101" pitchFamily="1" charset="-122"/>
                <a:ea typeface="黑体" panose="02010609060101010101" pitchFamily="1" charset="-122"/>
                <a:cs typeface="黑体" panose="02010609060101010101" pitchFamily="1" charset="-122"/>
              </a:rPr>
              <a:t>	</a:t>
            </a:r>
            <a:r>
              <a:rPr lang="en-US" altLang="zh-CN" sz="2400">
                <a:latin typeface="黑体" panose="02010609060101010101" pitchFamily="1" charset="-122"/>
                <a:ea typeface="黑体" panose="02010609060101010101" pitchFamily="1" charset="-122"/>
                <a:cs typeface="黑体" panose="02010609060101010101" pitchFamily="1" charset="-122"/>
              </a:rPr>
              <a:t>            </a:t>
            </a:r>
            <a:r>
              <a:rPr lang="zh-CN" altLang="en-US" sz="2400">
                <a:latin typeface="黑体" panose="02010609060101010101" pitchFamily="1" charset="-122"/>
                <a:ea typeface="黑体" panose="02010609060101010101" pitchFamily="1" charset="-122"/>
                <a:cs typeface="黑体" panose="02010609060101010101" pitchFamily="1" charset="-122"/>
              </a:rPr>
              <a:t>D．</a:t>
            </a:r>
            <a:endParaRPr lang="zh-CN" altLang="en-US" sz="2400">
              <a:latin typeface="黑体" panose="02010609060101010101" pitchFamily="1" charset="-122"/>
              <a:ea typeface="黑体" panose="02010609060101010101" pitchFamily="1" charset="-122"/>
              <a:cs typeface="黑体" panose="02010609060101010101" pitchFamily="1" charset="-122"/>
            </a:endParaRPr>
          </a:p>
        </p:txBody>
      </p:sp>
      <p:pic>
        <p:nvPicPr>
          <p:cNvPr id="19" name="图片 18"/>
          <p:cNvPicPr>
            <a:picLocks noChangeAspect="1"/>
          </p:cNvPicPr>
          <p:nvPr/>
        </p:nvPicPr>
        <p:blipFill>
          <a:blip r:embed="rId1"/>
          <a:stretch>
            <a:fillRect/>
          </a:stretch>
        </p:blipFill>
        <p:spPr>
          <a:xfrm>
            <a:off x="2929890" y="4149090"/>
            <a:ext cx="1645285" cy="875665"/>
          </a:xfrm>
          <a:prstGeom prst="rect">
            <a:avLst/>
          </a:prstGeom>
        </p:spPr>
      </p:pic>
      <p:graphicFrame>
        <p:nvGraphicFramePr>
          <p:cNvPr id="2" name="对象 -2147482605" descr="eqId37563a1ee8f54ff19f77df804fa90a83"/>
          <p:cNvGraphicFramePr>
            <a:graphicFrameLocks noChangeAspect="1"/>
          </p:cNvGraphicFramePr>
          <p:nvPr/>
        </p:nvGraphicFramePr>
        <p:xfrm>
          <a:off x="5735955" y="4076700"/>
          <a:ext cx="1645920" cy="868680"/>
        </p:xfrm>
        <a:graphic>
          <a:graphicData uri="http://schemas.openxmlformats.org/presentationml/2006/ole">
            <mc:AlternateContent xmlns:mc="http://schemas.openxmlformats.org/markup-compatibility/2006">
              <mc:Choice xmlns:v="urn:schemas-microsoft-com:vml" Requires="v">
                <p:oleObj spid="_x0000_s3076" name="" r:id="rId2" imgW="862965" imgH="457200" progId="Equation.DSMT4">
                  <p:embed/>
                </p:oleObj>
              </mc:Choice>
              <mc:Fallback>
                <p:oleObj name="" r:id="rId2" imgW="862965" imgH="457200" progId="Equation.DSMT4">
                  <p:embed/>
                  <p:pic>
                    <p:nvPicPr>
                      <p:cNvPr id="0" name="图片 3075"/>
                      <p:cNvPicPr/>
                      <p:nvPr/>
                    </p:nvPicPr>
                    <p:blipFill>
                      <a:blip r:embed="rId3"/>
                      <a:stretch>
                        <a:fillRect/>
                      </a:stretch>
                    </p:blipFill>
                    <p:spPr>
                      <a:xfrm>
                        <a:off x="5735955" y="4076700"/>
                        <a:ext cx="1645920" cy="868680"/>
                      </a:xfrm>
                      <a:prstGeom prst="rect">
                        <a:avLst/>
                      </a:prstGeom>
                      <a:noFill/>
                      <a:ln w="38100">
                        <a:noFill/>
                        <a:miter/>
                      </a:ln>
                    </p:spPr>
                  </p:pic>
                </p:oleObj>
              </mc:Fallback>
            </mc:AlternateContent>
          </a:graphicData>
        </a:graphic>
      </p:graphicFrame>
      <p:graphicFrame>
        <p:nvGraphicFramePr>
          <p:cNvPr id="3" name="对象 -2147482604" descr="eqId8ef7323f81a945d3a27edfad460e8e4f"/>
          <p:cNvGraphicFramePr>
            <a:graphicFrameLocks noChangeAspect="1"/>
          </p:cNvGraphicFramePr>
          <p:nvPr/>
        </p:nvGraphicFramePr>
        <p:xfrm>
          <a:off x="2927985" y="5224780"/>
          <a:ext cx="1647190" cy="869315"/>
        </p:xfrm>
        <a:graphic>
          <a:graphicData uri="http://schemas.openxmlformats.org/presentationml/2006/ole">
            <mc:AlternateContent xmlns:mc="http://schemas.openxmlformats.org/markup-compatibility/2006">
              <mc:Choice xmlns:v="urn:schemas-microsoft-com:vml" Requires="v">
                <p:oleObj spid="_x0000_s20" name="" r:id="rId4" imgW="862965" imgH="457200" progId="Equation.DSMT4">
                  <p:embed/>
                </p:oleObj>
              </mc:Choice>
              <mc:Fallback>
                <p:oleObj name="" r:id="rId4" imgW="862965" imgH="457200" progId="Equation.DSMT4">
                  <p:embed/>
                  <p:pic>
                    <p:nvPicPr>
                      <p:cNvPr id="0" name="图片 19"/>
                      <p:cNvPicPr/>
                      <p:nvPr/>
                    </p:nvPicPr>
                    <p:blipFill>
                      <a:blip r:embed="rId5"/>
                      <a:stretch>
                        <a:fillRect/>
                      </a:stretch>
                    </p:blipFill>
                    <p:spPr>
                      <a:xfrm>
                        <a:off x="2927985" y="5224780"/>
                        <a:ext cx="1647190" cy="869315"/>
                      </a:xfrm>
                      <a:prstGeom prst="rect">
                        <a:avLst/>
                      </a:prstGeom>
                      <a:noFill/>
                      <a:ln w="38100">
                        <a:noFill/>
                        <a:miter/>
                      </a:ln>
                    </p:spPr>
                  </p:pic>
                </p:oleObj>
              </mc:Fallback>
            </mc:AlternateContent>
          </a:graphicData>
        </a:graphic>
      </p:graphicFrame>
      <p:graphicFrame>
        <p:nvGraphicFramePr>
          <p:cNvPr id="4" name="对象 -2147482603" descr="eqId44f9fcb335bd48b5a3ed8ad7779d97cb"/>
          <p:cNvGraphicFramePr>
            <a:graphicFrameLocks noChangeAspect="1"/>
          </p:cNvGraphicFramePr>
          <p:nvPr/>
        </p:nvGraphicFramePr>
        <p:xfrm>
          <a:off x="5735955" y="5153025"/>
          <a:ext cx="1631315" cy="851535"/>
        </p:xfrm>
        <a:graphic>
          <a:graphicData uri="http://schemas.openxmlformats.org/presentationml/2006/ole">
            <mc:AlternateContent xmlns:mc="http://schemas.openxmlformats.org/markup-compatibility/2006">
              <mc:Choice xmlns:v="urn:schemas-microsoft-com:vml" Requires="v">
                <p:oleObj spid="_x0000_s21" name="" r:id="rId6" imgW="876300" imgH="457200" progId="Equation.DSMT4">
                  <p:embed/>
                </p:oleObj>
              </mc:Choice>
              <mc:Fallback>
                <p:oleObj name="" r:id="rId6" imgW="876300" imgH="457200" progId="Equation.DSMT4">
                  <p:embed/>
                  <p:pic>
                    <p:nvPicPr>
                      <p:cNvPr id="0" name="图片 20"/>
                      <p:cNvPicPr/>
                      <p:nvPr/>
                    </p:nvPicPr>
                    <p:blipFill>
                      <a:blip r:embed="rId7"/>
                      <a:stretch>
                        <a:fillRect/>
                      </a:stretch>
                    </p:blipFill>
                    <p:spPr>
                      <a:xfrm>
                        <a:off x="5735955" y="5153025"/>
                        <a:ext cx="1631315" cy="851535"/>
                      </a:xfrm>
                      <a:prstGeom prst="rect">
                        <a:avLst/>
                      </a:prstGeom>
                      <a:noFill/>
                      <a:ln w="38100">
                        <a:noFill/>
                        <a:miter/>
                      </a:ln>
                    </p:spPr>
                  </p:pic>
                </p:oleObj>
              </mc:Fallback>
            </mc:AlternateContent>
          </a:graphicData>
        </a:graphic>
      </p:graphicFrame>
      <p:sp>
        <p:nvSpPr>
          <p:cNvPr id="22" name="文本框 21"/>
          <p:cNvSpPr txBox="1"/>
          <p:nvPr/>
        </p:nvSpPr>
        <p:spPr>
          <a:xfrm>
            <a:off x="8256270" y="3716655"/>
            <a:ext cx="313055" cy="460375"/>
          </a:xfrm>
          <a:prstGeom prst="rect">
            <a:avLst/>
          </a:prstGeom>
          <a:noFill/>
        </p:spPr>
        <p:txBody>
          <a:bodyPr wrap="square" rtlCol="0" anchor="t">
            <a:spAutoFit/>
          </a:bodyPr>
          <a:p>
            <a:r>
              <a:rPr lang="zh-CN" altLang="en-US" sz="2400">
                <a:solidFill>
                  <a:srgbClr val="FF0000"/>
                </a:solidFill>
                <a:latin typeface="黑体" panose="02010609060101010101" pitchFamily="1" charset="-122"/>
                <a:ea typeface="黑体" panose="02010609060101010101" pitchFamily="1" charset="-122"/>
                <a:cs typeface="黑体" panose="02010609060101010101" pitchFamily="1" charset="-122"/>
                <a:sym typeface="+mn-ea"/>
              </a:rPr>
              <a:t>B</a:t>
            </a:r>
            <a:endParaRPr lang="zh-CN" altLang="en-US" sz="2400">
              <a:solidFill>
                <a:srgbClr val="FF0000"/>
              </a:solidFill>
              <a:latin typeface="黑体" panose="02010609060101010101" pitchFamily="1" charset="-122"/>
              <a:ea typeface="黑体" panose="02010609060101010101" pitchFamily="1" charset="-122"/>
              <a:cs typeface="黑体" panose="02010609060101010101" pitchFamily="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cxnSp>
        <p:nvCxnSpPr>
          <p:cNvPr id="15" name="直接连接符 14"/>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463" y="2727325"/>
            <a:ext cx="1859280" cy="598805"/>
          </a:xfrm>
          <a:prstGeom prst="rect">
            <a:avLst/>
          </a:prstGeom>
          <a:noFill/>
          <a:ln w="9525">
            <a:noFill/>
          </a:ln>
        </p:spPr>
        <p:txBody>
          <a:bodyPr wrap="none" anchor="t" anchorCtr="0">
            <a:spAutoFit/>
          </a:bodyPr>
          <a:p>
            <a:r>
              <a:rPr lang="zh-CN" altLang="en-US" sz="3300" dirty="0">
                <a:solidFill>
                  <a:schemeClr val="accent1"/>
                </a:solidFill>
                <a:latin typeface="造字工房悦黑（非商用）常规体" pitchFamily="2" charset="-122"/>
                <a:ea typeface="造字工房悦黑（非商用）常规体" pitchFamily="2" charset="-122"/>
              </a:rPr>
              <a:t>新课导入</a:t>
            </a:r>
            <a:endParaRPr lang="zh-CN" altLang="en-US" sz="3300" dirty="0">
              <a:solidFill>
                <a:schemeClr val="accent1"/>
              </a:solidFill>
              <a:latin typeface="造字工房悦黑（非商用）常规体" pitchFamily="2" charset="-122"/>
              <a:ea typeface="造字工房悦黑（非商用）常规体" pitchFamily="2" charset="-122"/>
            </a:endParaRPr>
          </a:p>
        </p:txBody>
      </p:sp>
      <p:grpSp>
        <p:nvGrpSpPr>
          <p:cNvPr id="42" name="组合 41"/>
          <p:cNvGrpSpPr/>
          <p:nvPr/>
        </p:nvGrpSpPr>
        <p:grpSpPr>
          <a:xfrm>
            <a:off x="3689350" y="2595563"/>
            <a:ext cx="1417638" cy="1417637"/>
            <a:chOff x="997758" y="2442742"/>
            <a:chExt cx="1556194" cy="1556194"/>
          </a:xfrm>
        </p:grpSpPr>
        <p:grpSp>
          <p:nvGrpSpPr>
            <p:cNvPr id="43" name="组合 42"/>
            <p:cNvGrpSpPr/>
            <p:nvPr/>
          </p:nvGrpSpPr>
          <p:grpSpPr>
            <a:xfrm>
              <a:off x="997758" y="2442742"/>
              <a:ext cx="1556194" cy="1556194"/>
              <a:chOff x="3154508" y="1821271"/>
              <a:chExt cx="2785107" cy="2785102"/>
            </a:xfrm>
          </p:grpSpPr>
          <p:sp>
            <p:nvSpPr>
              <p:cNvPr id="45"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46"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sp>
          <p:nvSpPr>
            <p:cNvPr id="44"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sp>
        <p:nvSpPr>
          <p:cNvPr id="48" name="矩形 47"/>
          <p:cNvSpPr/>
          <p:nvPr/>
        </p:nvSpPr>
        <p:spPr>
          <a:xfrm>
            <a:off x="5297488" y="3467100"/>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教学目标</a:t>
            </a:r>
            <a:endParaRPr lang="zh-CN" altLang="en-US" dirty="0">
              <a:latin typeface="微软雅黑 Light" panose="020B0502040204020203" pitchFamily="34" charset="-122"/>
              <a:ea typeface="微软雅黑 Light" panose="020B0502040204020203" pitchFamily="34" charset="-122"/>
            </a:endParaRPr>
          </a:p>
        </p:txBody>
      </p:sp>
      <p:sp>
        <p:nvSpPr>
          <p:cNvPr id="50" name="矩形 49"/>
          <p:cNvSpPr/>
          <p:nvPr/>
        </p:nvSpPr>
        <p:spPr>
          <a:xfrm>
            <a:off x="6777038" y="3465513"/>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教学重点</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100000">
                                          <p:val>
                                            <p:strVal val="#ppt_x"/>
                                          </p:val>
                                        </p:tav>
                                      </p:tavLst>
                                    </p:anim>
                                    <p:anim calcmode="lin" valueType="num">
                                      <p:cBhvr>
                                        <p:cTn id="8" dur="500" fill="hold"/>
                                        <p:tgtEl>
                                          <p:spTgt spid="4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600" fill="hold"/>
                                        <p:tgtEl>
                                          <p:spTgt spid="11"/>
                                        </p:tgtEl>
                                        <p:attrNameLst>
                                          <p:attrName>ppt_x</p:attrName>
                                        </p:attrNameLst>
                                      </p:cBhvr>
                                      <p:tavLst>
                                        <p:tav tm="0">
                                          <p:val>
                                            <p:strVal val="1+#ppt_w/2"/>
                                          </p:val>
                                        </p:tav>
                                        <p:tav tm="100000">
                                          <p:val>
                                            <p:strVal val="#ppt_x"/>
                                          </p:val>
                                        </p:tav>
                                      </p:tavLst>
                                    </p:anim>
                                    <p:anim calcmode="lin" valueType="num">
                                      <p:cBhvr>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279"/>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 presetClass="entr" presetSubtype="4" decel="100000" fill="hold" grpId="0" nodeType="withEffect">
                                  <p:stCondLst>
                                    <p:cond delay="30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45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ppt_x</p:attrName>
                                        </p:attrNameLst>
                                      </p:cBhvr>
                                      <p:tavLst>
                                        <p:tav tm="0">
                                          <p:val>
                                            <p:strVal val="#ppt_x"/>
                                          </p:val>
                                        </p:tav>
                                        <p:tav tm="100000">
                                          <p:val>
                                            <p:strVal val="#ppt_x"/>
                                          </p:val>
                                        </p:tav>
                                      </p:tavLst>
                                    </p:anim>
                                    <p:anim calcmode="lin" valueType="num">
                                      <p:cBhvr>
                                        <p:cTn id="25"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 name="Text Box 5"/>
          <p:cNvSpPr txBox="1">
            <a:spLocks noChangeArrowheads="1"/>
          </p:cNvSpPr>
          <p:nvPr/>
        </p:nvSpPr>
        <p:spPr bwMode="auto">
          <a:xfrm>
            <a:off x="2352040" y="548323"/>
            <a:ext cx="7069138" cy="5631180"/>
          </a:xfrm>
          <a:prstGeom prst="rect">
            <a:avLst/>
          </a:prstGeom>
          <a:noFill/>
          <a:ln w="9525">
            <a:noFill/>
            <a:miter lim="800000"/>
          </a:ln>
        </p:spPr>
        <p:txBody>
          <a:bodyPr>
            <a:spAutoFit/>
          </a:bodyPr>
          <a:p>
            <a:pPr marL="536575" marR="0" indent="-536575" defTabSz="457200">
              <a:lnSpc>
                <a:spcPct val="150000"/>
              </a:lnSpc>
              <a:buClrTx/>
              <a:buSzTx/>
              <a:buFontTx/>
              <a:buNone/>
              <a:defRPr/>
            </a:pPr>
            <a:r>
              <a:rPr kumimoji="0" lang="en-US" altLang="zh-CN" sz="2400" kern="1200" cap="none" spc="0" normalizeH="0" baseline="0" noProof="0" dirty="0">
                <a:latin typeface="Times New Roman" panose="02020603050405020304" pitchFamily="2" charset="0"/>
                <a:ea typeface="+mn-ea"/>
                <a:cs typeface="Times New Roman" panose="02020603050405020304" pitchFamily="2" charset="0"/>
              </a:rPr>
              <a:t>3</a:t>
            </a:r>
            <a:r>
              <a:rPr kumimoji="0" lang="zh-CN" altLang="en-US" sz="2400" kern="1200" cap="none" spc="0" normalizeH="0" baseline="0" noProof="0" dirty="0">
                <a:latin typeface="Times New Roman" panose="02020603050405020304" pitchFamily="2" charset="0"/>
                <a:ea typeface="+mn-ea"/>
                <a:cs typeface="Times New Roman" panose="02020603050405020304" pitchFamily="2" charset="0"/>
              </a:rPr>
              <a:t>．</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我国明代数学家程大位的名著</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直接算法统宗</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里有一道著名算题：“一百馒头一百僧，大僧三个更无争，小僧三人分一个，大小和尚各几丁？”意思是有</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100</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个和尚分</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100</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个馒头，如果大和尚一人分</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3</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个，小和尚</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3</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人分一个，正好分完．试问大、小和尚各几人？设大、小和尚分别有</a:t>
            </a:r>
            <a:r>
              <a:rPr kumimoji="0" lang="en-US" altLang="zh-CN" sz="2400" i="1"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x</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人，</a:t>
            </a:r>
            <a:r>
              <a:rPr kumimoji="0" lang="en-US" altLang="zh-CN" sz="2400" i="1"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y</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人，则可以列方程</a:t>
            </a:r>
            <a:endPar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endParaRPr>
          </a:p>
          <a:p>
            <a:pPr marL="536575" marR="0" indent="-536575" defTabSz="457200">
              <a:lnSpc>
                <a:spcPct val="450000"/>
              </a:lnSpc>
              <a:buClrTx/>
              <a:buSzTx/>
              <a:buFontTx/>
              <a:buNone/>
              <a:defRPr/>
            </a:pP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   </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组为</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________________</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a:t>
            </a:r>
            <a:endPar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endParaRPr>
          </a:p>
        </p:txBody>
      </p:sp>
      <p:graphicFrame>
        <p:nvGraphicFramePr>
          <p:cNvPr id="3" name="对象 2"/>
          <p:cNvGraphicFramePr>
            <a:graphicFrameLocks noChangeAspect="1"/>
          </p:cNvGraphicFramePr>
          <p:nvPr/>
        </p:nvGraphicFramePr>
        <p:xfrm>
          <a:off x="3503613" y="4509135"/>
          <a:ext cx="2103437" cy="1347788"/>
        </p:xfrm>
        <a:graphic>
          <a:graphicData uri="http://schemas.openxmlformats.org/presentationml/2006/ole">
            <mc:AlternateContent xmlns:mc="http://schemas.openxmlformats.org/markup-compatibility/2006">
              <mc:Choice xmlns:v="urn:schemas-microsoft-com:vml" Requires="v">
                <p:oleObj spid="_x0000_s3080" name="" r:id="rId1" imgW="1028700" imgH="660400" progId="Equation.DSMT4">
                  <p:embed/>
                </p:oleObj>
              </mc:Choice>
              <mc:Fallback>
                <p:oleObj name="" r:id="rId1" imgW="1028700" imgH="660400" progId="Equation.DSMT4">
                  <p:embed/>
                  <p:pic>
                    <p:nvPicPr>
                      <p:cNvPr id="0" name="图片 3079"/>
                      <p:cNvPicPr/>
                      <p:nvPr/>
                    </p:nvPicPr>
                    <p:blipFill>
                      <a:blip r:embed="rId2"/>
                      <a:stretch>
                        <a:fillRect/>
                      </a:stretch>
                    </p:blipFill>
                    <p:spPr>
                      <a:xfrm>
                        <a:off x="3503613" y="4509135"/>
                        <a:ext cx="2103437" cy="1347788"/>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5" name="文本占位符 9218"/>
          <p:cNvSpPr>
            <a:spLocks noGrp="1"/>
          </p:cNvSpPr>
          <p:nvPr/>
        </p:nvSpPr>
        <p:spPr>
          <a:xfrm>
            <a:off x="1739900" y="620713"/>
            <a:ext cx="8353425" cy="1893887"/>
          </a:xfrm>
          <a:prstGeom prst="rect">
            <a:avLst/>
          </a:prstGeom>
          <a:noFill/>
          <a:ln w="9525">
            <a:noFill/>
          </a:ln>
        </p:spPr>
        <p:txBody>
          <a:bodyPr anchor="t" anchorCtr="0"/>
          <a:p>
            <a:pPr marL="342900" indent="-342900">
              <a:lnSpc>
                <a:spcPct val="150000"/>
              </a:lnSpc>
              <a:spcBef>
                <a:spcPct val="20000"/>
              </a:spcBef>
            </a:pPr>
            <a:r>
              <a:rPr lang="en-US" altLang="zh-CN" sz="2800" dirty="0">
                <a:latin typeface="Times New Roman" panose="02020603050405020304" pitchFamily="2" charset="0"/>
                <a:ea typeface="黑体" panose="02010609060101010101" pitchFamily="1" charset="-122"/>
              </a:rPr>
              <a:t>4.100</a:t>
            </a:r>
            <a:r>
              <a:rPr lang="zh-CN" altLang="en-US" sz="2800" dirty="0">
                <a:latin typeface="Times New Roman" panose="02020603050405020304" pitchFamily="2" charset="0"/>
                <a:ea typeface="黑体" panose="02010609060101010101" pitchFamily="1" charset="-122"/>
              </a:rPr>
              <a:t>匹马恰好拉了</a:t>
            </a:r>
            <a:r>
              <a:rPr lang="en-US" altLang="zh-CN" sz="2800" dirty="0">
                <a:latin typeface="Times New Roman" panose="02020603050405020304" pitchFamily="2" charset="0"/>
                <a:ea typeface="黑体" panose="02010609060101010101" pitchFamily="1" charset="-122"/>
              </a:rPr>
              <a:t>100</a:t>
            </a:r>
            <a:r>
              <a:rPr lang="zh-CN" altLang="en-US" sz="2800" dirty="0">
                <a:latin typeface="Times New Roman" panose="02020603050405020304" pitchFamily="2" charset="0"/>
                <a:ea typeface="黑体" panose="02010609060101010101" pitchFamily="1" charset="-122"/>
              </a:rPr>
              <a:t>片瓦，已知一匹大马能拉</a:t>
            </a:r>
            <a:r>
              <a:rPr lang="en-US" altLang="zh-CN" sz="2800" dirty="0">
                <a:latin typeface="Times New Roman" panose="02020603050405020304" pitchFamily="2" charset="0"/>
                <a:ea typeface="黑体" panose="02010609060101010101" pitchFamily="1" charset="-122"/>
              </a:rPr>
              <a:t>3</a:t>
            </a:r>
            <a:r>
              <a:rPr lang="zh-CN" altLang="en-US" sz="2800" dirty="0">
                <a:latin typeface="Times New Roman" panose="02020603050405020304" pitchFamily="2" charset="0"/>
                <a:ea typeface="黑体" panose="02010609060101010101" pitchFamily="1" charset="-122"/>
              </a:rPr>
              <a:t>片瓦，</a:t>
            </a:r>
            <a:r>
              <a:rPr lang="en-US" altLang="zh-CN" sz="2800" dirty="0">
                <a:latin typeface="Times New Roman" panose="02020603050405020304" pitchFamily="2" charset="0"/>
                <a:ea typeface="黑体" panose="02010609060101010101" pitchFamily="1" charset="-122"/>
              </a:rPr>
              <a:t>3</a:t>
            </a:r>
            <a:r>
              <a:rPr lang="zh-CN" altLang="en-US" sz="2800" dirty="0">
                <a:latin typeface="Times New Roman" panose="02020603050405020304" pitchFamily="2" charset="0"/>
                <a:ea typeface="黑体" panose="02010609060101010101" pitchFamily="1" charset="-122"/>
              </a:rPr>
              <a:t>匹小马能拉一片瓦，问有多少匹大马、多少匹小马？</a:t>
            </a:r>
            <a:endParaRPr lang="zh-CN" altLang="en-US" sz="2800" dirty="0">
              <a:latin typeface="Times New Roman" panose="02020603050405020304" pitchFamily="2" charset="0"/>
              <a:ea typeface="黑体" panose="02010609060101010101" pitchFamily="1" charset="-122"/>
            </a:endParaRPr>
          </a:p>
          <a:p>
            <a:pPr marL="342900" indent="-342900">
              <a:lnSpc>
                <a:spcPct val="150000"/>
              </a:lnSpc>
              <a:spcBef>
                <a:spcPct val="20000"/>
              </a:spcBef>
            </a:pPr>
            <a:endParaRPr lang="zh-CN" altLang="en-US" sz="2800" dirty="0">
              <a:latin typeface="Times New Roman" panose="02020603050405020304" pitchFamily="2" charset="0"/>
              <a:ea typeface="黑体" panose="02010609060101010101" pitchFamily="1" charset="-122"/>
            </a:endParaRPr>
          </a:p>
          <a:p>
            <a:pPr marL="342900" indent="-342900">
              <a:lnSpc>
                <a:spcPct val="150000"/>
              </a:lnSpc>
              <a:spcBef>
                <a:spcPct val="20000"/>
              </a:spcBef>
            </a:pPr>
            <a:endParaRPr lang="zh-CN" altLang="en-US" sz="2800" dirty="0">
              <a:latin typeface="Times New Roman" panose="02020603050405020304" pitchFamily="2" charset="0"/>
              <a:ea typeface="黑体" panose="02010609060101010101" pitchFamily="1" charset="-122"/>
            </a:endParaRPr>
          </a:p>
          <a:p>
            <a:pPr marL="342900" indent="-342900">
              <a:spcBef>
                <a:spcPct val="20000"/>
              </a:spcBef>
            </a:pPr>
            <a:endParaRPr lang="zh-CN" altLang="en-US" sz="2800" dirty="0">
              <a:latin typeface="Times New Roman" panose="02020603050405020304" pitchFamily="2" charset="0"/>
              <a:ea typeface="黑体" panose="02010609060101010101" pitchFamily="1" charset="-122"/>
            </a:endParaRPr>
          </a:p>
        </p:txBody>
      </p:sp>
      <p:grpSp>
        <p:nvGrpSpPr>
          <p:cNvPr id="28675" name="组合 8201"/>
          <p:cNvGrpSpPr/>
          <p:nvPr/>
        </p:nvGrpSpPr>
        <p:grpSpPr>
          <a:xfrm>
            <a:off x="3622675" y="3738563"/>
            <a:ext cx="2293938" cy="1168400"/>
            <a:chOff x="0" y="0"/>
            <a:chExt cx="1044" cy="736"/>
          </a:xfrm>
        </p:grpSpPr>
        <p:sp>
          <p:nvSpPr>
            <p:cNvPr id="41987" name="文本框 8199"/>
            <p:cNvSpPr txBox="1"/>
            <p:nvPr/>
          </p:nvSpPr>
          <p:spPr>
            <a:xfrm>
              <a:off x="91" y="0"/>
              <a:ext cx="953" cy="736"/>
            </a:xfrm>
            <a:prstGeom prst="rect">
              <a:avLst/>
            </a:prstGeom>
            <a:noFill/>
            <a:ln w="9525">
              <a:noFill/>
            </a:ln>
          </p:spPr>
          <p:txBody>
            <a:bodyPr anchor="t" anchorCtr="0">
              <a:spAutoFit/>
            </a:bodyPr>
            <a:p>
              <a:pPr>
                <a:spcBef>
                  <a:spcPct val="50000"/>
                </a:spcBef>
              </a:pPr>
              <a:r>
                <a:rPr lang="en-US" altLang="zh-CN" sz="2800" i="1" dirty="0">
                  <a:solidFill>
                    <a:srgbClr val="FF0000"/>
                  </a:solidFill>
                  <a:latin typeface="Times New Roman" panose="02020603050405020304" pitchFamily="2" charset="0"/>
                  <a:ea typeface="宋体" panose="02010600030101010101" pitchFamily="2" charset="-122"/>
                </a:rPr>
                <a:t>x</a:t>
              </a:r>
              <a:r>
                <a:rPr lang="en-US" altLang="zh-CN" sz="2800" dirty="0">
                  <a:solidFill>
                    <a:srgbClr val="FF0000"/>
                  </a:solidFill>
                  <a:latin typeface="Times New Roman" panose="02020603050405020304" pitchFamily="2" charset="0"/>
                  <a:ea typeface="宋体" panose="02010600030101010101" pitchFamily="2" charset="-122"/>
                </a:rPr>
                <a:t>+</a:t>
              </a:r>
              <a:r>
                <a:rPr lang="en-US" altLang="zh-CN" sz="2800" i="1" dirty="0">
                  <a:solidFill>
                    <a:srgbClr val="FF0000"/>
                  </a:solidFill>
                  <a:latin typeface="Times New Roman" panose="02020603050405020304" pitchFamily="2" charset="0"/>
                  <a:ea typeface="宋体" panose="02010600030101010101" pitchFamily="2" charset="-122"/>
                </a:rPr>
                <a:t>y</a:t>
              </a:r>
              <a:r>
                <a:rPr lang="en-US" altLang="zh-CN" sz="2800" dirty="0">
                  <a:solidFill>
                    <a:srgbClr val="FF0000"/>
                  </a:solidFill>
                  <a:latin typeface="Times New Roman" panose="02020603050405020304" pitchFamily="2" charset="0"/>
                  <a:ea typeface="宋体" panose="02010600030101010101" pitchFamily="2" charset="-122"/>
                </a:rPr>
                <a:t>=100</a:t>
              </a:r>
              <a:endParaRPr lang="en-US" altLang="zh-CN" sz="2800" i="1" dirty="0">
                <a:solidFill>
                  <a:srgbClr val="FF0000"/>
                </a:solidFill>
                <a:latin typeface="Times New Roman" panose="02020603050405020304" pitchFamily="2" charset="0"/>
                <a:ea typeface="宋体" panose="02010600030101010101" pitchFamily="2" charset="-122"/>
              </a:endParaRPr>
            </a:p>
            <a:p>
              <a:pPr>
                <a:spcBef>
                  <a:spcPct val="50000"/>
                </a:spcBef>
              </a:pPr>
              <a:r>
                <a:rPr lang="en-US" altLang="zh-CN" sz="2800" dirty="0">
                  <a:solidFill>
                    <a:srgbClr val="FF0000"/>
                  </a:solidFill>
                  <a:latin typeface="Times New Roman" panose="02020603050405020304" pitchFamily="2" charset="0"/>
                  <a:ea typeface="宋体" panose="02010600030101010101" pitchFamily="2" charset="-122"/>
                  <a:sym typeface="宋体" panose="02010600030101010101" pitchFamily="2" charset="-122"/>
                </a:rPr>
                <a:t>3</a:t>
              </a:r>
              <a:r>
                <a:rPr lang="en-US" altLang="zh-CN" sz="2800" i="1" dirty="0">
                  <a:solidFill>
                    <a:srgbClr val="FF0000"/>
                  </a:solidFill>
                  <a:latin typeface="Times New Roman" panose="02020603050405020304" pitchFamily="2" charset="0"/>
                  <a:ea typeface="宋体" panose="02010600030101010101" pitchFamily="2" charset="-122"/>
                  <a:sym typeface="宋体" panose="02010600030101010101" pitchFamily="2" charset="-122"/>
                </a:rPr>
                <a:t>x</a:t>
              </a:r>
              <a:r>
                <a:rPr lang="en-US" altLang="zh-CN" sz="2800" dirty="0">
                  <a:solidFill>
                    <a:srgbClr val="FF0000"/>
                  </a:solidFill>
                  <a:latin typeface="Times New Roman" panose="02020603050405020304" pitchFamily="2" charset="0"/>
                  <a:ea typeface="宋体" panose="02010600030101010101" pitchFamily="2" charset="-122"/>
                  <a:sym typeface="宋体" panose="02010600030101010101" pitchFamily="2" charset="-122"/>
                </a:rPr>
                <a:t>+  </a:t>
              </a:r>
              <a:r>
                <a:rPr lang="en-US" altLang="zh-CN" sz="2800" i="1" dirty="0">
                  <a:solidFill>
                    <a:srgbClr val="FF0000"/>
                  </a:solidFill>
                  <a:latin typeface="Times New Roman" panose="02020603050405020304" pitchFamily="2" charset="0"/>
                  <a:ea typeface="宋体" panose="02010600030101010101" pitchFamily="2" charset="-122"/>
                  <a:sym typeface="宋体" panose="02010600030101010101" pitchFamily="2" charset="-122"/>
                </a:rPr>
                <a:t>y</a:t>
              </a:r>
              <a:r>
                <a:rPr lang="en-US" altLang="zh-CN" sz="2800" dirty="0">
                  <a:solidFill>
                    <a:srgbClr val="FF0000"/>
                  </a:solidFill>
                  <a:latin typeface="Times New Roman" panose="02020603050405020304" pitchFamily="2" charset="0"/>
                  <a:ea typeface="宋体" panose="02010600030101010101" pitchFamily="2" charset="-122"/>
                  <a:sym typeface="宋体" panose="02010600030101010101" pitchFamily="2" charset="-122"/>
                </a:rPr>
                <a:t>=100</a:t>
              </a:r>
              <a:endParaRPr lang="en-US" altLang="zh-CN" sz="2800" i="1" dirty="0">
                <a:solidFill>
                  <a:srgbClr val="FF0000"/>
                </a:solidFill>
                <a:latin typeface="Times New Roman" panose="02020603050405020304" pitchFamily="2" charset="0"/>
                <a:ea typeface="宋体" panose="02010600030101010101" pitchFamily="2" charset="-122"/>
                <a:sym typeface="宋体" panose="02010600030101010101" pitchFamily="2" charset="-122"/>
              </a:endParaRPr>
            </a:p>
          </p:txBody>
        </p:sp>
        <p:sp>
          <p:nvSpPr>
            <p:cNvPr id="41988" name="左大括号 8200"/>
            <p:cNvSpPr/>
            <p:nvPr/>
          </p:nvSpPr>
          <p:spPr>
            <a:xfrm>
              <a:off x="0" y="91"/>
              <a:ext cx="45" cy="576"/>
            </a:xfrm>
            <a:prstGeom prst="leftBrace">
              <a:avLst>
                <a:gd name="adj1" fmla="val 105955"/>
                <a:gd name="adj2" fmla="val 50000"/>
              </a:avLst>
            </a:prstGeom>
            <a:solidFill>
              <a:srgbClr val="FE0214"/>
            </a:solidFill>
            <a:ln w="9525" cap="flat" cmpd="sng">
              <a:solidFill>
                <a:srgbClr val="FE1234"/>
              </a:solidFill>
              <a:prstDash val="solid"/>
              <a:bevel/>
              <a:headEnd type="none" w="med" len="med"/>
              <a:tailEnd type="none" w="med" len="med"/>
            </a:ln>
          </p:spPr>
          <p:txBody>
            <a:bodyPr anchor="t" anchorCtr="0"/>
            <a:p>
              <a:endParaRPr lang="zh-CN" altLang="en-US" sz="2800" dirty="0">
                <a:solidFill>
                  <a:srgbClr val="FF0000"/>
                </a:solidFill>
                <a:latin typeface="Times New Roman" panose="02020603050405020304" pitchFamily="2" charset="0"/>
                <a:ea typeface="宋体" panose="02010600030101010101" pitchFamily="2" charset="-122"/>
              </a:endParaRPr>
            </a:p>
          </p:txBody>
        </p:sp>
      </p:grpSp>
      <p:sp>
        <p:nvSpPr>
          <p:cNvPr id="28678" name="Rectangle 4"/>
          <p:cNvSpPr/>
          <p:nvPr/>
        </p:nvSpPr>
        <p:spPr>
          <a:xfrm>
            <a:off x="2408238" y="2608263"/>
            <a:ext cx="4065270" cy="1168400"/>
          </a:xfrm>
          <a:prstGeom prst="rect">
            <a:avLst/>
          </a:prstGeom>
          <a:noFill/>
          <a:ln w="9525">
            <a:noFill/>
          </a:ln>
        </p:spPr>
        <p:txBody>
          <a:bodyPr wrap="none" anchor="t" anchorCtr="0">
            <a:spAutoFit/>
          </a:bodyPr>
          <a:p>
            <a:pPr>
              <a:spcBef>
                <a:spcPct val="50000"/>
              </a:spcBef>
            </a:pPr>
            <a:r>
              <a:rPr lang="zh-CN" altLang="en-US" sz="2800" dirty="0">
                <a:solidFill>
                  <a:srgbClr val="FF0000"/>
                </a:solidFill>
                <a:latin typeface="Times New Roman" panose="02020603050405020304" pitchFamily="2" charset="0"/>
                <a:ea typeface="黑体" panose="02010609060101010101" pitchFamily="1" charset="-122"/>
              </a:rPr>
              <a:t>解</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设有</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匹大马</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y</a:t>
            </a:r>
            <a:r>
              <a:rPr lang="zh-CN" altLang="en-US" sz="2800" dirty="0">
                <a:solidFill>
                  <a:srgbClr val="FF0000"/>
                </a:solidFill>
                <a:latin typeface="Times New Roman" panose="02020603050405020304" pitchFamily="2" charset="0"/>
                <a:ea typeface="黑体" panose="02010609060101010101" pitchFamily="1" charset="-122"/>
              </a:rPr>
              <a:t>匹小马</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a:p>
            <a:pPr>
              <a:spcBef>
                <a:spcPct val="50000"/>
              </a:spcBef>
            </a:pP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由题意</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得</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28679" name="Text Box 7"/>
          <p:cNvSpPr txBox="1"/>
          <p:nvPr/>
        </p:nvSpPr>
        <p:spPr>
          <a:xfrm>
            <a:off x="2708275" y="5235575"/>
            <a:ext cx="26720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解此方程组，得</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28680" name="AutoShape 9"/>
          <p:cNvSpPr/>
          <p:nvPr/>
        </p:nvSpPr>
        <p:spPr>
          <a:xfrm>
            <a:off x="5455603" y="5041583"/>
            <a:ext cx="152400" cy="914400"/>
          </a:xfrm>
          <a:prstGeom prst="leftBrace">
            <a:avLst>
              <a:gd name="adj1" fmla="val 50000"/>
              <a:gd name="adj2" fmla="val 50000"/>
            </a:avLst>
          </a:prstGeom>
          <a:noFill/>
          <a:ln w="25400" cap="flat" cmpd="sng">
            <a:solidFill>
              <a:srgbClr val="FF0000"/>
            </a:solidFill>
            <a:prstDash val="solid"/>
            <a:bevel/>
            <a:headEnd type="none" w="med" len="med"/>
            <a:tailEnd type="none" w="med" len="med"/>
          </a:ln>
        </p:spPr>
        <p:txBody>
          <a:bodyPr wrap="none" anchor="ctr" anchorCtr="0"/>
          <a:p>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28681" name="Text Box 10"/>
          <p:cNvSpPr txBox="1"/>
          <p:nvPr/>
        </p:nvSpPr>
        <p:spPr>
          <a:xfrm>
            <a:off x="5595303" y="4892358"/>
            <a:ext cx="1075055" cy="521970"/>
          </a:xfrm>
          <a:prstGeom prst="rect">
            <a:avLst/>
          </a:prstGeom>
          <a:noFill/>
          <a:ln w="9525">
            <a:noFill/>
          </a:ln>
        </p:spPr>
        <p:txBody>
          <a:bodyPr wrap="none" anchor="t" anchorCtr="0">
            <a:spAutoFit/>
          </a:bodyPr>
          <a:p>
            <a:r>
              <a:rPr lang="en-US" altLang="zh-CN" sz="2800" i="1" dirty="0">
                <a:solidFill>
                  <a:srgbClr val="FF0000"/>
                </a:solidFill>
                <a:latin typeface="Times New Roman" panose="02020603050405020304" pitchFamily="2" charset="0"/>
                <a:ea typeface="黑体" panose="02010609060101010101" pitchFamily="1" charset="-122"/>
              </a:rPr>
              <a:t>x</a:t>
            </a:r>
            <a:r>
              <a:rPr lang="en-US" altLang="zh-CN" sz="2800" dirty="0">
                <a:solidFill>
                  <a:srgbClr val="FF0000"/>
                </a:solidFill>
                <a:latin typeface="Times New Roman" panose="02020603050405020304" pitchFamily="2" charset="0"/>
                <a:ea typeface="黑体" panose="02010609060101010101" pitchFamily="1" charset="-122"/>
              </a:rPr>
              <a:t> =25,</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28682" name="Text Box 11"/>
          <p:cNvSpPr txBox="1"/>
          <p:nvPr/>
        </p:nvSpPr>
        <p:spPr>
          <a:xfrm>
            <a:off x="5608003" y="5570220"/>
            <a:ext cx="986155" cy="521970"/>
          </a:xfrm>
          <a:prstGeom prst="rect">
            <a:avLst/>
          </a:prstGeom>
          <a:noFill/>
          <a:ln w="9525">
            <a:noFill/>
          </a:ln>
        </p:spPr>
        <p:txBody>
          <a:bodyPr wrap="none" anchor="t" anchorCtr="0">
            <a:spAutoFit/>
          </a:bodyPr>
          <a:p>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=75.</a:t>
            </a:r>
            <a:endParaRPr lang="en-US" altLang="zh-CN" sz="2800" dirty="0">
              <a:solidFill>
                <a:srgbClr val="FF0000"/>
              </a:solidFill>
              <a:latin typeface="Times New Roman" panose="02020603050405020304" pitchFamily="2" charset="0"/>
              <a:ea typeface="黑体" panose="02010609060101010101" pitchFamily="1" charset="-122"/>
            </a:endParaRPr>
          </a:p>
        </p:txBody>
      </p:sp>
      <p:graphicFrame>
        <p:nvGraphicFramePr>
          <p:cNvPr id="28683" name="对象 28682">
            <a:hlinkClick r:id="" action="ppaction://ole?verb="/>
          </p:cNvPr>
          <p:cNvGraphicFramePr>
            <a:graphicFrameLocks noChangeAspect="1"/>
          </p:cNvGraphicFramePr>
          <p:nvPr/>
        </p:nvGraphicFramePr>
        <p:xfrm>
          <a:off x="4419442" y="4273550"/>
          <a:ext cx="252730" cy="708025"/>
        </p:xfrm>
        <a:graphic>
          <a:graphicData uri="http://schemas.openxmlformats.org/presentationml/2006/ole">
            <mc:AlternateContent xmlns:mc="http://schemas.openxmlformats.org/markup-compatibility/2006">
              <mc:Choice xmlns:v="urn:schemas-microsoft-com:vml" Requires="v">
                <p:oleObj spid="_x0000_s3091" name="" r:id="rId1" imgW="139700" imgH="393700" progId="Equation.3">
                  <p:embed/>
                </p:oleObj>
              </mc:Choice>
              <mc:Fallback>
                <p:oleObj name="" r:id="rId1" imgW="139700" imgH="393700" progId="Equation.3">
                  <p:embed/>
                  <p:pic>
                    <p:nvPicPr>
                      <p:cNvPr id="0" name="图片 3090"/>
                      <p:cNvPicPr/>
                      <p:nvPr/>
                    </p:nvPicPr>
                    <p:blipFill>
                      <a:blip r:embed="rId2"/>
                      <a:stretch>
                        <a:fillRect/>
                      </a:stretch>
                    </p:blipFill>
                    <p:spPr>
                      <a:xfrm>
                        <a:off x="4419442" y="4273550"/>
                        <a:ext cx="252730" cy="7080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500"/>
                                        <p:tgtEl>
                                          <p:spTgt spid="286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5"/>
                                        </p:tgtEl>
                                        <p:attrNameLst>
                                          <p:attrName>style.visibility</p:attrName>
                                        </p:attrNameLst>
                                      </p:cBhvr>
                                      <p:to>
                                        <p:strVal val="visible"/>
                                      </p:to>
                                    </p:set>
                                    <p:anim calcmode="lin" valueType="num">
                                      <p:cBhvr>
                                        <p:cTn id="12" dur="1000" fill="hold"/>
                                        <p:tgtEl>
                                          <p:spTgt spid="28675"/>
                                        </p:tgtEl>
                                        <p:attrNameLst>
                                          <p:attrName>ppt_x</p:attrName>
                                        </p:attrNameLst>
                                      </p:cBhvr>
                                      <p:tavLst>
                                        <p:tav tm="0">
                                          <p:val>
                                            <p:strVal val="#ppt_x"/>
                                          </p:val>
                                        </p:tav>
                                        <p:tav tm="100000">
                                          <p:val>
                                            <p:strVal val="#ppt_x"/>
                                          </p:val>
                                        </p:tav>
                                      </p:tavLst>
                                    </p:anim>
                                    <p:anim calcmode="lin" valueType="num">
                                      <p:cBhvr>
                                        <p:cTn id="13" dur="1000" fill="hold"/>
                                        <p:tgtEl>
                                          <p:spTgt spid="28675"/>
                                        </p:tgtEl>
                                        <p:attrNameLst>
                                          <p:attrName>ppt_y</p:attrName>
                                        </p:attrNameLst>
                                      </p:cBhvr>
                                      <p:tavLst>
                                        <p:tav tm="0">
                                          <p:val>
                                            <p:strVal val="1+#ppt_h/2"/>
                                          </p:val>
                                        </p:tav>
                                        <p:tav tm="100000">
                                          <p:val>
                                            <p:strVal val="#ppt_y"/>
                                          </p:val>
                                        </p:tav>
                                      </p:tavLst>
                                    </p:anim>
                                  </p:childTnLst>
                                </p:cTn>
                              </p:par>
                              <p:par>
                                <p:cTn id="14" presetID="12" presetClass="entr" presetSubtype="4" fill="hold" nodeType="withEffect">
                                  <p:stCondLst>
                                    <p:cond delay="0"/>
                                  </p:stCondLst>
                                  <p:childTnLst>
                                    <p:set>
                                      <p:cBhvr>
                                        <p:cTn id="15" dur="1" fill="hold">
                                          <p:stCondLst>
                                            <p:cond delay="0"/>
                                          </p:stCondLst>
                                        </p:cTn>
                                        <p:tgtEl>
                                          <p:spTgt spid="28683"/>
                                        </p:tgtEl>
                                        <p:attrNameLst>
                                          <p:attrName>style.visibility</p:attrName>
                                        </p:attrNameLst>
                                      </p:cBhvr>
                                      <p:to>
                                        <p:strVal val="visible"/>
                                      </p:to>
                                    </p:set>
                                    <p:anim calcmode="lin" valueType="num">
                                      <p:cBhvr>
                                        <p:cTn id="16" dur="500"/>
                                        <p:tgtEl>
                                          <p:spTgt spid="28683"/>
                                        </p:tgtEl>
                                        <p:attrNameLst>
                                          <p:attrName>ppt_y</p:attrName>
                                        </p:attrNameLst>
                                      </p:cBhvr>
                                      <p:tavLst>
                                        <p:tav tm="0">
                                          <p:val>
                                            <p:strVal val="#ppt_y+#ppt_h*1.125000"/>
                                          </p:val>
                                        </p:tav>
                                        <p:tav tm="100000">
                                          <p:val>
                                            <p:strVal val="#ppt_y"/>
                                          </p:val>
                                        </p:tav>
                                      </p:tavLst>
                                    </p:anim>
                                    <p:animEffect transition="in" filter="wipe(up)">
                                      <p:cBhvr>
                                        <p:cTn id="17" dur="500"/>
                                        <p:tgtEl>
                                          <p:spTgt spid="28683"/>
                                        </p:tgtEl>
                                      </p:cBhvr>
                                    </p:animEffec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28679"/>
                                        </p:tgtEl>
                                        <p:attrNameLst>
                                          <p:attrName>style.visibility</p:attrName>
                                        </p:attrNameLst>
                                      </p:cBhvr>
                                      <p:to>
                                        <p:strVal val="visible"/>
                                      </p:to>
                                    </p:set>
                                    <p:anim calcmode="lin" valueType="num">
                                      <p:cBhvr>
                                        <p:cTn id="22" dur="1000" fill="hold"/>
                                        <p:tgtEl>
                                          <p:spTgt spid="28679"/>
                                        </p:tgtEl>
                                        <p:attrNameLst>
                                          <p:attrName>ppt_w</p:attrName>
                                        </p:attrNameLst>
                                      </p:cBhvr>
                                      <p:tavLst>
                                        <p:tav tm="0">
                                          <p:val>
                                            <p:fltVal val="0.000000"/>
                                          </p:val>
                                        </p:tav>
                                        <p:tav tm="100000">
                                          <p:val>
                                            <p:strVal val="#ppt_w"/>
                                          </p:val>
                                        </p:tav>
                                      </p:tavLst>
                                    </p:anim>
                                    <p:anim calcmode="lin" valueType="num">
                                      <p:cBhvr>
                                        <p:cTn id="23" dur="1000" fill="hold"/>
                                        <p:tgtEl>
                                          <p:spTgt spid="28679"/>
                                        </p:tgtEl>
                                        <p:attrNameLst>
                                          <p:attrName>ppt_h</p:attrName>
                                        </p:attrNameLst>
                                      </p:cBhvr>
                                      <p:tavLst>
                                        <p:tav tm="0">
                                          <p:val>
                                            <p:fltVal val="0.000000"/>
                                          </p:val>
                                        </p:tav>
                                        <p:tav tm="100000">
                                          <p:val>
                                            <p:strVal val="#ppt_h"/>
                                          </p:val>
                                        </p:tav>
                                      </p:tavLst>
                                    </p:anim>
                                    <p:anim calcmode="lin" valueType="num">
                                      <p:cBhvr>
                                        <p:cTn id="24" dur="1000" fill="hold"/>
                                        <p:tgtEl>
                                          <p:spTgt spid="28679"/>
                                        </p:tgtEl>
                                        <p:attrNameLst>
                                          <p:attrName>ppt_x</p:attrName>
                                        </p:attrNameLst>
                                      </p:cBhvr>
                                      <p:tavLst>
                                        <p:tav tm="0" fmla="#ppt_x+(cos(-2*pi*(1-$))*-#ppt_x-sin(-2*pi*(1-$))*(1-#ppt_y))*(1-$)">
                                          <p:val>
                                            <p:fltVal val="0.000000"/>
                                          </p:val>
                                        </p:tav>
                                        <p:tav tm="100000">
                                          <p:val>
                                            <p:fltVal val="1.000000"/>
                                          </p:val>
                                        </p:tav>
                                      </p:tavLst>
                                    </p:anim>
                                    <p:anim calcmode="lin" valueType="num">
                                      <p:cBhvr>
                                        <p:cTn id="25" dur="1000" fill="hold"/>
                                        <p:tgtEl>
                                          <p:spTgt spid="2867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28680"/>
                                        </p:tgtEl>
                                        <p:attrNameLst>
                                          <p:attrName>style.visibility</p:attrName>
                                        </p:attrNameLst>
                                      </p:cBhvr>
                                      <p:to>
                                        <p:strVal val="visible"/>
                                      </p:to>
                                    </p:set>
                                    <p:animEffect transition="in" filter="barn(inHorizontal)">
                                      <p:cBhvr>
                                        <p:cTn id="30" dur="500"/>
                                        <p:tgtEl>
                                          <p:spTgt spid="28680"/>
                                        </p:tgtEl>
                                      </p:cBhvr>
                                    </p:animEffect>
                                  </p:childTnLst>
                                </p:cTn>
                              </p:par>
                              <p:par>
                                <p:cTn id="31" presetID="16" presetClass="entr" presetSubtype="26" fill="hold" grpId="0" nodeType="withEffect">
                                  <p:stCondLst>
                                    <p:cond delay="0"/>
                                  </p:stCondLst>
                                  <p:childTnLst>
                                    <p:set>
                                      <p:cBhvr>
                                        <p:cTn id="32" dur="1" fill="hold">
                                          <p:stCondLst>
                                            <p:cond delay="0"/>
                                          </p:stCondLst>
                                        </p:cTn>
                                        <p:tgtEl>
                                          <p:spTgt spid="28681"/>
                                        </p:tgtEl>
                                        <p:attrNameLst>
                                          <p:attrName>style.visibility</p:attrName>
                                        </p:attrNameLst>
                                      </p:cBhvr>
                                      <p:to>
                                        <p:strVal val="visible"/>
                                      </p:to>
                                    </p:set>
                                    <p:animEffect transition="in" filter="barn(inHorizontal)">
                                      <p:cBhvr>
                                        <p:cTn id="33" dur="500"/>
                                        <p:tgtEl>
                                          <p:spTgt spid="28681"/>
                                        </p:tgtEl>
                                      </p:cBhvr>
                                    </p:animEffect>
                                  </p:childTnLst>
                                </p:cTn>
                              </p:par>
                              <p:par>
                                <p:cTn id="34" presetID="16" presetClass="entr" presetSubtype="26" fill="hold" grpId="0" nodeType="withEffect">
                                  <p:stCondLst>
                                    <p:cond delay="0"/>
                                  </p:stCondLst>
                                  <p:childTnLst>
                                    <p:set>
                                      <p:cBhvr>
                                        <p:cTn id="35" dur="1" fill="hold">
                                          <p:stCondLst>
                                            <p:cond delay="0"/>
                                          </p:stCondLst>
                                        </p:cTn>
                                        <p:tgtEl>
                                          <p:spTgt spid="28682"/>
                                        </p:tgtEl>
                                        <p:attrNameLst>
                                          <p:attrName>style.visibility</p:attrName>
                                        </p:attrNameLst>
                                      </p:cBhvr>
                                      <p:to>
                                        <p:strVal val="visible"/>
                                      </p:to>
                                    </p:set>
                                    <p:animEffect transition="in" filter="barn(inHorizontal)">
                                      <p:cBhvr>
                                        <p:cTn id="36" dur="500"/>
                                        <p:tgtEl>
                                          <p:spTgt spid="2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79" grpId="0"/>
      <p:bldP spid="28680" grpId="0" bldLvl="0" animBg="1"/>
      <p:bldP spid="28681" grpId="0"/>
      <p:bldP spid="2868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09" name="文本框 124929"/>
          <p:cNvSpPr txBox="1"/>
          <p:nvPr/>
        </p:nvSpPr>
        <p:spPr>
          <a:xfrm>
            <a:off x="1870075" y="574675"/>
            <a:ext cx="8483600" cy="2330450"/>
          </a:xfrm>
          <a:prstGeom prst="rect">
            <a:avLst/>
          </a:prstGeom>
          <a:noFill/>
          <a:ln w="9525">
            <a:noFill/>
          </a:ln>
        </p:spPr>
        <p:txBody>
          <a:bodyPr wrap="square" anchor="t" anchorCtr="0">
            <a:spAutoFit/>
          </a:bodyPr>
          <a:p>
            <a:pPr marL="342900" indent="-342900" eaLnBrk="0" hangingPunct="0">
              <a:lnSpc>
                <a:spcPct val="130000"/>
              </a:lnSpc>
            </a:pPr>
            <a:r>
              <a:rPr lang="en-US" altLang="zh-CN" sz="2800" dirty="0">
                <a:latin typeface="Times New Roman" panose="02020603050405020304" pitchFamily="2" charset="0"/>
                <a:ea typeface="黑体" panose="02010609060101010101" pitchFamily="1" charset="-122"/>
              </a:rPr>
              <a:t>5</a:t>
            </a:r>
            <a:r>
              <a:rPr lang="zh-CN" altLang="en-US" sz="2800" dirty="0">
                <a:latin typeface="Times New Roman" panose="02020603050405020304" pitchFamily="2" charset="0"/>
                <a:ea typeface="黑体" panose="02010609060101010101" pitchFamily="1" charset="-122"/>
              </a:rPr>
              <a:t>. 某星期日，七年级与八年级分别有</a:t>
            </a:r>
            <a:r>
              <a:rPr lang="zh-CN" altLang="en-US" sz="2800" b="1" dirty="0">
                <a:latin typeface="Times New Roman" panose="02020603050405020304" pitchFamily="2" charset="0"/>
                <a:ea typeface="黑体" panose="02010609060101010101" pitchFamily="1" charset="-122"/>
              </a:rPr>
              <a:t>20</a:t>
            </a:r>
            <a:r>
              <a:rPr lang="zh-CN" altLang="en-US" sz="2800" dirty="0">
                <a:latin typeface="Times New Roman" panose="02020603050405020304" pitchFamily="2" charset="0"/>
                <a:ea typeface="黑体" panose="02010609060101010101" pitchFamily="1" charset="-122"/>
              </a:rPr>
              <a:t>，</a:t>
            </a:r>
            <a:r>
              <a:rPr lang="zh-CN" altLang="en-US" sz="2800" b="1" dirty="0">
                <a:latin typeface="Times New Roman" panose="02020603050405020304" pitchFamily="2" charset="0"/>
                <a:ea typeface="黑体" panose="02010609060101010101" pitchFamily="1" charset="-122"/>
              </a:rPr>
              <a:t>30</a:t>
            </a:r>
            <a:r>
              <a:rPr lang="zh-CN" altLang="en-US" sz="2800" dirty="0">
                <a:latin typeface="Times New Roman" panose="02020603050405020304" pitchFamily="2" charset="0"/>
                <a:ea typeface="黑体" panose="02010609060101010101" pitchFamily="1" charset="-122"/>
              </a:rPr>
              <a:t>人去颐和园参观，有</a:t>
            </a:r>
            <a:r>
              <a:rPr lang="zh-CN" altLang="en-US" sz="2800" b="1" dirty="0">
                <a:latin typeface="Times New Roman" panose="02020603050405020304" pitchFamily="2" charset="0"/>
                <a:ea typeface="黑体" panose="02010609060101010101" pitchFamily="1" charset="-122"/>
              </a:rPr>
              <a:t>30</a:t>
            </a:r>
            <a:r>
              <a:rPr lang="zh-CN" altLang="en-US" sz="2800" dirty="0">
                <a:latin typeface="Times New Roman" panose="02020603050405020304" pitchFamily="2" charset="0"/>
                <a:ea typeface="黑体" panose="02010609060101010101" pitchFamily="1" charset="-122"/>
              </a:rPr>
              <a:t>，</a:t>
            </a:r>
            <a:r>
              <a:rPr lang="zh-CN" altLang="en-US" sz="2800" b="1" dirty="0">
                <a:latin typeface="Times New Roman" panose="02020603050405020304" pitchFamily="2" charset="0"/>
                <a:ea typeface="黑体" panose="02010609060101010101" pitchFamily="1" charset="-122"/>
              </a:rPr>
              <a:t>15</a:t>
            </a:r>
            <a:r>
              <a:rPr lang="zh-CN" altLang="en-US" sz="2800" dirty="0">
                <a:latin typeface="Times New Roman" panose="02020603050405020304" pitchFamily="2" charset="0"/>
                <a:ea typeface="黑体" panose="02010609060101010101" pitchFamily="1" charset="-122"/>
              </a:rPr>
              <a:t>人去圆明园参观.七年级买门票花去</a:t>
            </a:r>
            <a:r>
              <a:rPr lang="zh-CN" altLang="en-US" sz="2800" b="1" dirty="0">
                <a:latin typeface="Times New Roman" panose="02020603050405020304" pitchFamily="2" charset="0"/>
                <a:ea typeface="黑体" panose="02010609060101010101" pitchFamily="1" charset="-122"/>
              </a:rPr>
              <a:t>450</a:t>
            </a:r>
            <a:r>
              <a:rPr lang="zh-CN" altLang="en-US" sz="2800" dirty="0">
                <a:latin typeface="Times New Roman" panose="02020603050405020304" pitchFamily="2" charset="0"/>
                <a:ea typeface="黑体" panose="02010609060101010101" pitchFamily="1" charset="-122"/>
              </a:rPr>
              <a:t>元，八年级买门票花去</a:t>
            </a:r>
            <a:r>
              <a:rPr lang="zh-CN" altLang="en-US" sz="2800" b="1" dirty="0">
                <a:latin typeface="Times New Roman" panose="02020603050405020304" pitchFamily="2" charset="0"/>
                <a:ea typeface="黑体" panose="02010609060101010101" pitchFamily="1" charset="-122"/>
              </a:rPr>
              <a:t>525</a:t>
            </a:r>
            <a:r>
              <a:rPr lang="zh-CN" altLang="en-US" sz="2800" dirty="0">
                <a:latin typeface="Times New Roman" panose="02020603050405020304" pitchFamily="2" charset="0"/>
                <a:ea typeface="黑体" panose="02010609060101010101" pitchFamily="1" charset="-122"/>
              </a:rPr>
              <a:t>元.试问：颐和园和圆明园的门票各多少元？</a:t>
            </a:r>
            <a:endParaRPr lang="zh-CN" altLang="en-US" sz="2800" dirty="0">
              <a:latin typeface="Times New Roman" panose="02020603050405020304" pitchFamily="2" charset="0"/>
              <a:ea typeface="黑体" panose="02010609060101010101" pitchFamily="1" charset="-122"/>
            </a:endParaRPr>
          </a:p>
        </p:txBody>
      </p:sp>
      <p:sp>
        <p:nvSpPr>
          <p:cNvPr id="29699" name="文本框 124932"/>
          <p:cNvSpPr txBox="1"/>
          <p:nvPr/>
        </p:nvSpPr>
        <p:spPr>
          <a:xfrm>
            <a:off x="1993900" y="2851150"/>
            <a:ext cx="7334250" cy="650875"/>
          </a:xfrm>
          <a:prstGeom prst="rect">
            <a:avLst/>
          </a:prstGeom>
          <a:noFill/>
          <a:ln w="9525">
            <a:noFill/>
          </a:ln>
        </p:spPr>
        <p:txBody>
          <a:bodyPr anchor="t" anchorCtr="0">
            <a:spAutoFit/>
          </a:bodyPr>
          <a:p>
            <a:pPr eaLnBrk="0" hangingPunct="0">
              <a:lnSpc>
                <a:spcPct val="130000"/>
              </a:lnSpc>
            </a:pPr>
            <a:r>
              <a:rPr lang="zh-CN" altLang="en-US" sz="2800" dirty="0">
                <a:solidFill>
                  <a:srgbClr val="F8081F"/>
                </a:solidFill>
                <a:latin typeface="Times New Roman" panose="02020603050405020304" pitchFamily="2" charset="0"/>
                <a:ea typeface="黑体" panose="02010609060101010101" pitchFamily="1" charset="-122"/>
              </a:rPr>
              <a:t>解：设颐和园门票为</a:t>
            </a:r>
            <a:r>
              <a:rPr lang="en-US" altLang="zh-CN" sz="2800" b="1" i="1" dirty="0">
                <a:solidFill>
                  <a:srgbClr val="F8081F"/>
                </a:solidFill>
                <a:latin typeface="Times New Roman" panose="02020603050405020304" pitchFamily="2" charset="0"/>
                <a:ea typeface="黑体" panose="02010609060101010101" pitchFamily="1" charset="-122"/>
              </a:rPr>
              <a:t>x</a:t>
            </a:r>
            <a:r>
              <a:rPr lang="zh-CN" altLang="en-US" sz="2800" dirty="0">
                <a:solidFill>
                  <a:srgbClr val="F8081F"/>
                </a:solidFill>
                <a:latin typeface="Times New Roman" panose="02020603050405020304" pitchFamily="2" charset="0"/>
                <a:ea typeface="黑体" panose="02010609060101010101" pitchFamily="1" charset="-122"/>
              </a:rPr>
              <a:t>元，园明园门票为</a:t>
            </a:r>
            <a:r>
              <a:rPr lang="en-US" altLang="zh-CN" sz="2800" b="1" i="1" dirty="0">
                <a:solidFill>
                  <a:srgbClr val="F8081F"/>
                </a:solidFill>
                <a:latin typeface="Times New Roman" panose="02020603050405020304" pitchFamily="2" charset="0"/>
                <a:ea typeface="黑体" panose="02010609060101010101" pitchFamily="1" charset="-122"/>
              </a:rPr>
              <a:t>y</a:t>
            </a:r>
            <a:r>
              <a:rPr lang="zh-CN" altLang="en-US" sz="2800" dirty="0">
                <a:solidFill>
                  <a:srgbClr val="F8081F"/>
                </a:solidFill>
                <a:latin typeface="Times New Roman" panose="02020603050405020304" pitchFamily="2" charset="0"/>
                <a:ea typeface="黑体" panose="02010609060101010101" pitchFamily="1" charset="-122"/>
              </a:rPr>
              <a:t>元，</a:t>
            </a:r>
            <a:endParaRPr lang="zh-CN" altLang="en-US" sz="2800" dirty="0">
              <a:solidFill>
                <a:srgbClr val="F8081F"/>
              </a:solidFill>
              <a:latin typeface="Times New Roman" panose="02020603050405020304" pitchFamily="2" charset="0"/>
              <a:ea typeface="黑体" panose="02010609060101010101" pitchFamily="1" charset="-122"/>
            </a:endParaRPr>
          </a:p>
        </p:txBody>
      </p:sp>
      <p:graphicFrame>
        <p:nvGraphicFramePr>
          <p:cNvPr id="29700" name="对象 29699"/>
          <p:cNvGraphicFramePr>
            <a:graphicFrameLocks noChangeAspect="1"/>
          </p:cNvGraphicFramePr>
          <p:nvPr/>
        </p:nvGraphicFramePr>
        <p:xfrm>
          <a:off x="5951538" y="3572828"/>
          <a:ext cx="2568575" cy="1014412"/>
        </p:xfrm>
        <a:graphic>
          <a:graphicData uri="http://schemas.openxmlformats.org/presentationml/2006/ole">
            <mc:AlternateContent xmlns:mc="http://schemas.openxmlformats.org/markup-compatibility/2006">
              <mc:Choice xmlns:v="urn:schemas-microsoft-com:vml" Requires="v">
                <p:oleObj spid="_x0000_s3092" name="" r:id="rId1" imgW="1993900" imgH="787400" progId="Equation.DSMT4">
                  <p:embed/>
                </p:oleObj>
              </mc:Choice>
              <mc:Fallback>
                <p:oleObj name="" r:id="rId1" imgW="1993900" imgH="787400" progId="Equation.DSMT4">
                  <p:embed/>
                  <p:pic>
                    <p:nvPicPr>
                      <p:cNvPr id="0" name="图片 3091"/>
                      <p:cNvPicPr/>
                      <p:nvPr/>
                    </p:nvPicPr>
                    <p:blipFill>
                      <a:blip r:embed="rId2"/>
                      <a:stretch>
                        <a:fillRect/>
                      </a:stretch>
                    </p:blipFill>
                    <p:spPr>
                      <a:xfrm>
                        <a:off x="5951538" y="3572828"/>
                        <a:ext cx="2568575" cy="1014412"/>
                      </a:xfrm>
                      <a:prstGeom prst="rect">
                        <a:avLst/>
                      </a:prstGeom>
                      <a:noFill/>
                      <a:ln w="38100">
                        <a:noFill/>
                        <a:miter/>
                      </a:ln>
                    </p:spPr>
                  </p:pic>
                </p:oleObj>
              </mc:Fallback>
            </mc:AlternateContent>
          </a:graphicData>
        </a:graphic>
      </p:graphicFrame>
      <p:sp>
        <p:nvSpPr>
          <p:cNvPr id="29701" name="文本框 124935"/>
          <p:cNvSpPr txBox="1"/>
          <p:nvPr/>
        </p:nvSpPr>
        <p:spPr>
          <a:xfrm>
            <a:off x="2673350" y="3716655"/>
            <a:ext cx="3049270" cy="650875"/>
          </a:xfrm>
          <a:prstGeom prst="rect">
            <a:avLst/>
          </a:prstGeom>
          <a:noFill/>
          <a:ln w="9525">
            <a:noFill/>
          </a:ln>
        </p:spPr>
        <p:txBody>
          <a:bodyPr wrap="square" anchor="t" anchorCtr="0">
            <a:spAutoFit/>
          </a:bodyPr>
          <a:p>
            <a:pPr eaLnBrk="0" hangingPunct="0">
              <a:lnSpc>
                <a:spcPct val="130000"/>
              </a:lnSpc>
            </a:pPr>
            <a:r>
              <a:rPr lang="zh-CN" altLang="en-US" sz="2800" dirty="0">
                <a:solidFill>
                  <a:srgbClr val="F8081F"/>
                </a:solidFill>
                <a:latin typeface="Times New Roman" panose="02020603050405020304" pitchFamily="2" charset="0"/>
                <a:ea typeface="黑体" panose="02010609060101010101" pitchFamily="1" charset="-122"/>
              </a:rPr>
              <a:t>根据等量关系，得</a:t>
            </a:r>
            <a:endParaRPr lang="zh-CN" altLang="en-US" sz="2800" dirty="0">
              <a:solidFill>
                <a:srgbClr val="F8081F"/>
              </a:solidFill>
              <a:latin typeface="Times New Roman" panose="02020603050405020304" pitchFamily="2" charset="0"/>
              <a:ea typeface="黑体" panose="02010609060101010101" pitchFamily="1" charset="-122"/>
            </a:endParaRPr>
          </a:p>
        </p:txBody>
      </p:sp>
      <p:graphicFrame>
        <p:nvGraphicFramePr>
          <p:cNvPr id="29702" name="对象 29701"/>
          <p:cNvGraphicFramePr>
            <a:graphicFrameLocks noChangeAspect="1"/>
          </p:cNvGraphicFramePr>
          <p:nvPr/>
        </p:nvGraphicFramePr>
        <p:xfrm>
          <a:off x="6024245" y="4684713"/>
          <a:ext cx="1058863" cy="936625"/>
        </p:xfrm>
        <a:graphic>
          <a:graphicData uri="http://schemas.openxmlformats.org/presentationml/2006/ole">
            <mc:AlternateContent xmlns:mc="http://schemas.openxmlformats.org/markup-compatibility/2006">
              <mc:Choice xmlns:v="urn:schemas-microsoft-com:vml" Requires="v">
                <p:oleObj spid="_x0000_s3093" name="" r:id="rId3" imgW="863600" imgH="762000" progId="Equation.DSMT4">
                  <p:embed/>
                </p:oleObj>
              </mc:Choice>
              <mc:Fallback>
                <p:oleObj name="" r:id="rId3" imgW="863600" imgH="762000" progId="Equation.DSMT4">
                  <p:embed/>
                  <p:pic>
                    <p:nvPicPr>
                      <p:cNvPr id="0" name="图片 3092"/>
                      <p:cNvPicPr/>
                      <p:nvPr/>
                    </p:nvPicPr>
                    <p:blipFill>
                      <a:blip r:embed="rId4"/>
                      <a:stretch>
                        <a:fillRect/>
                      </a:stretch>
                    </p:blipFill>
                    <p:spPr>
                      <a:xfrm>
                        <a:off x="6024245" y="4684713"/>
                        <a:ext cx="1058863" cy="936625"/>
                      </a:xfrm>
                      <a:prstGeom prst="rect">
                        <a:avLst/>
                      </a:prstGeom>
                      <a:noFill/>
                      <a:ln w="38100">
                        <a:noFill/>
                        <a:miter/>
                      </a:ln>
                    </p:spPr>
                  </p:pic>
                </p:oleObj>
              </mc:Fallback>
            </mc:AlternateContent>
          </a:graphicData>
        </a:graphic>
      </p:graphicFrame>
      <p:sp>
        <p:nvSpPr>
          <p:cNvPr id="29703" name="文本框 124938"/>
          <p:cNvSpPr txBox="1"/>
          <p:nvPr/>
        </p:nvSpPr>
        <p:spPr>
          <a:xfrm>
            <a:off x="2672080" y="4739005"/>
            <a:ext cx="3122295" cy="650875"/>
          </a:xfrm>
          <a:prstGeom prst="rect">
            <a:avLst/>
          </a:prstGeom>
          <a:noFill/>
          <a:ln w="9525">
            <a:noFill/>
          </a:ln>
        </p:spPr>
        <p:txBody>
          <a:bodyPr wrap="square" anchor="t" anchorCtr="0">
            <a:spAutoFit/>
          </a:bodyPr>
          <a:p>
            <a:pPr eaLnBrk="0" hangingPunct="0">
              <a:lnSpc>
                <a:spcPct val="130000"/>
              </a:lnSpc>
            </a:pPr>
            <a:r>
              <a:rPr lang="zh-CN" altLang="en-US" sz="2800" dirty="0">
                <a:solidFill>
                  <a:srgbClr val="F8081F"/>
                </a:solidFill>
                <a:latin typeface="Times New Roman" panose="02020603050405020304" pitchFamily="2" charset="0"/>
                <a:ea typeface="黑体" panose="02010609060101010101" pitchFamily="1" charset="-122"/>
              </a:rPr>
              <a:t>解这个方程组，得</a:t>
            </a:r>
            <a:endParaRPr lang="zh-CN" altLang="en-US" sz="2800" dirty="0">
              <a:solidFill>
                <a:srgbClr val="F8081F"/>
              </a:solidFill>
              <a:latin typeface="Times New Roman" panose="02020603050405020304" pitchFamily="2" charset="0"/>
              <a:ea typeface="黑体" panose="02010609060101010101" pitchFamily="1" charset="-122"/>
            </a:endParaRPr>
          </a:p>
        </p:txBody>
      </p:sp>
      <p:sp>
        <p:nvSpPr>
          <p:cNvPr id="29704" name="文本框 124939"/>
          <p:cNvSpPr txBox="1"/>
          <p:nvPr/>
        </p:nvSpPr>
        <p:spPr>
          <a:xfrm>
            <a:off x="1993900" y="5621338"/>
            <a:ext cx="7359650" cy="650875"/>
          </a:xfrm>
          <a:prstGeom prst="rect">
            <a:avLst/>
          </a:prstGeom>
          <a:noFill/>
          <a:ln w="9525">
            <a:noFill/>
          </a:ln>
        </p:spPr>
        <p:txBody>
          <a:bodyPr wrap="square" anchor="t" anchorCtr="0">
            <a:spAutoFit/>
          </a:bodyPr>
          <a:p>
            <a:pPr eaLnBrk="0" hangingPunct="0">
              <a:lnSpc>
                <a:spcPct val="130000"/>
              </a:lnSpc>
            </a:pPr>
            <a:r>
              <a:rPr lang="zh-CN" altLang="en-US" sz="2800" dirty="0">
                <a:solidFill>
                  <a:srgbClr val="F8081F"/>
                </a:solidFill>
                <a:latin typeface="Times New Roman" panose="02020603050405020304" pitchFamily="2" charset="0"/>
                <a:ea typeface="黑体" panose="02010609060101010101" pitchFamily="1" charset="-122"/>
              </a:rPr>
              <a:t>答：颐和园门票为</a:t>
            </a:r>
            <a:r>
              <a:rPr lang="en-US" altLang="zh-CN" sz="2800" b="1" dirty="0">
                <a:solidFill>
                  <a:srgbClr val="F8081F"/>
                </a:solidFill>
                <a:latin typeface="Times New Roman" panose="02020603050405020304" pitchFamily="2" charset="0"/>
                <a:ea typeface="黑体" panose="02010609060101010101" pitchFamily="1" charset="-122"/>
              </a:rPr>
              <a:t>15</a:t>
            </a:r>
            <a:r>
              <a:rPr lang="zh-CN" altLang="en-US" sz="2800" dirty="0">
                <a:solidFill>
                  <a:srgbClr val="F8081F"/>
                </a:solidFill>
                <a:latin typeface="Times New Roman" panose="02020603050405020304" pitchFamily="2" charset="0"/>
                <a:ea typeface="黑体" panose="02010609060101010101" pitchFamily="1" charset="-122"/>
              </a:rPr>
              <a:t>元，园明园门票为</a:t>
            </a:r>
            <a:r>
              <a:rPr lang="en-US" altLang="zh-CN" sz="2800" b="1" dirty="0">
                <a:solidFill>
                  <a:srgbClr val="F8081F"/>
                </a:solidFill>
                <a:latin typeface="Times New Roman" panose="02020603050405020304" pitchFamily="2" charset="0"/>
                <a:ea typeface="黑体" panose="02010609060101010101" pitchFamily="1" charset="-122"/>
              </a:rPr>
              <a:t>5</a:t>
            </a:r>
            <a:r>
              <a:rPr lang="zh-CN" altLang="en-US" sz="2800" dirty="0">
                <a:solidFill>
                  <a:srgbClr val="F8081F"/>
                </a:solidFill>
                <a:latin typeface="Times New Roman" panose="02020603050405020304" pitchFamily="2" charset="0"/>
                <a:ea typeface="黑体" panose="02010609060101010101" pitchFamily="1" charset="-122"/>
              </a:rPr>
              <a:t>元</a:t>
            </a:r>
            <a:r>
              <a:rPr lang="en-US" altLang="zh-CN" sz="2800" dirty="0">
                <a:solidFill>
                  <a:srgbClr val="F8081F"/>
                </a:solidFill>
                <a:latin typeface="Times New Roman" panose="02020603050405020304" pitchFamily="2" charset="0"/>
                <a:ea typeface="黑体" panose="02010609060101010101" pitchFamily="1" charset="-122"/>
              </a:rPr>
              <a:t>.</a:t>
            </a:r>
            <a:endParaRPr lang="en-US" altLang="zh-CN" sz="2800" dirty="0">
              <a:solidFill>
                <a:srgbClr val="F8081F"/>
              </a:solidFill>
              <a:latin typeface="Times New Roman" panose="02020603050405020304" pitchFamily="2" charset="0"/>
              <a:ea typeface="黑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29700"/>
                                        </p:tgtEl>
                                        <p:attrNameLst>
                                          <p:attrName>style.visibility</p:attrName>
                                        </p:attrNameLst>
                                      </p:cBhvr>
                                      <p:to>
                                        <p:strVal val="visible"/>
                                      </p:to>
                                    </p:set>
                                    <p:animEffect transition="in" filter="slide(fromBottom)">
                                      <p:cBhvr>
                                        <p:cTn id="11" dur="500"/>
                                        <p:tgtEl>
                                          <p:spTgt spid="29700"/>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29701"/>
                                        </p:tgtEl>
                                        <p:attrNameLst>
                                          <p:attrName>style.visibility</p:attrName>
                                        </p:attrNameLst>
                                      </p:cBhvr>
                                      <p:to>
                                        <p:strVal val="visible"/>
                                      </p:to>
                                    </p:set>
                                    <p:animEffect transition="in" filter="slide(fromBottom)">
                                      <p:cBhvr>
                                        <p:cTn id="14" dur="500"/>
                                        <p:tgtEl>
                                          <p:spTgt spid="2970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9702"/>
                                        </p:tgtEl>
                                        <p:attrNameLst>
                                          <p:attrName>style.visibility</p:attrName>
                                        </p:attrNameLst>
                                      </p:cBhvr>
                                      <p:to>
                                        <p:strVal val="visible"/>
                                      </p:to>
                                    </p:set>
                                    <p:animEffect transition="in" filter="slide(fromBottom)">
                                      <p:cBhvr>
                                        <p:cTn id="19" dur="500"/>
                                        <p:tgtEl>
                                          <p:spTgt spid="29702"/>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29703"/>
                                        </p:tgtEl>
                                        <p:attrNameLst>
                                          <p:attrName>style.visibility</p:attrName>
                                        </p:attrNameLst>
                                      </p:cBhvr>
                                      <p:to>
                                        <p:strVal val="visible"/>
                                      </p:to>
                                    </p:set>
                                    <p:animEffect transition="in" filter="slide(fromBottom)">
                                      <p:cBhvr>
                                        <p:cTn id="22" dur="500"/>
                                        <p:tgtEl>
                                          <p:spTgt spid="2970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1" grpId="0"/>
      <p:bldP spid="29703" grpId="0"/>
      <p:bldP spid="2970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7" name="文本框 106502"/>
          <p:cNvSpPr txBox="1"/>
          <p:nvPr/>
        </p:nvSpPr>
        <p:spPr>
          <a:xfrm>
            <a:off x="1776095" y="1149033"/>
            <a:ext cx="8767763" cy="1529715"/>
          </a:xfrm>
          <a:prstGeom prst="rect">
            <a:avLst/>
          </a:prstGeom>
          <a:noFill/>
          <a:ln w="9525">
            <a:noFill/>
          </a:ln>
        </p:spPr>
        <p:txBody>
          <a:bodyPr wrap="square" anchor="t" anchorCtr="0">
            <a:spAutoFit/>
          </a:bodyPr>
          <a:p>
            <a:pPr marL="342900" indent="-342900" eaLnBrk="0" hangingPunct="0">
              <a:lnSpc>
                <a:spcPct val="130000"/>
              </a:lnSpc>
            </a:pPr>
            <a:r>
              <a:rPr lang="en-US" altLang="zh-CN" sz="2400" dirty="0">
                <a:latin typeface="Times New Roman" panose="02020603050405020304" pitchFamily="2" charset="0"/>
                <a:ea typeface="黑体" panose="02010609060101010101" pitchFamily="1" charset="-122"/>
              </a:rPr>
              <a:t>6.</a:t>
            </a:r>
            <a:r>
              <a:rPr lang="en-US" altLang="zh-CN" sz="2400" dirty="0">
                <a:latin typeface="黑体" panose="02010609060101010101" pitchFamily="1" charset="-122"/>
                <a:ea typeface="黑体" panose="02010609060101010101" pitchFamily="1" charset="-122"/>
              </a:rPr>
              <a:t> </a:t>
            </a:r>
            <a:r>
              <a:rPr lang="zh-CN" altLang="en-US" sz="2400" dirty="0">
                <a:latin typeface="黑体" panose="02010609060101010101" pitchFamily="1" charset="-122"/>
                <a:ea typeface="黑体" panose="02010609060101010101" pitchFamily="1" charset="-122"/>
              </a:rPr>
              <a:t>一块金与银的合金重</a:t>
            </a:r>
            <a:r>
              <a:rPr lang="en-US" altLang="zh-CN" sz="2400" dirty="0">
                <a:latin typeface="Times New Roman" panose="02020603050405020304" pitchFamily="2" charset="0"/>
                <a:ea typeface="黑体" panose="02010609060101010101" pitchFamily="1" charset="-122"/>
              </a:rPr>
              <a:t>250g</a:t>
            </a:r>
            <a:r>
              <a:rPr lang="zh-CN" altLang="en-US" sz="2400" dirty="0">
                <a:latin typeface="黑体" panose="02010609060101010101" pitchFamily="1" charset="-122"/>
                <a:ea typeface="黑体" panose="02010609060101010101" pitchFamily="1" charset="-122"/>
              </a:rPr>
              <a:t>，放在水中称，减轻了</a:t>
            </a:r>
            <a:r>
              <a:rPr lang="en-US" altLang="zh-CN" sz="2400" dirty="0">
                <a:latin typeface="Times New Roman" panose="02020603050405020304" pitchFamily="2" charset="0"/>
                <a:ea typeface="黑体" panose="02010609060101010101" pitchFamily="1" charset="-122"/>
              </a:rPr>
              <a:t>16g</a:t>
            </a:r>
            <a:r>
              <a:rPr lang="en-US" altLang="zh-CN" sz="2400" dirty="0">
                <a:latin typeface="黑体" panose="02010609060101010101" pitchFamily="1" charset="-122"/>
                <a:ea typeface="黑体" panose="02010609060101010101" pitchFamily="1" charset="-122"/>
              </a:rPr>
              <a:t>. </a:t>
            </a:r>
            <a:r>
              <a:rPr lang="zh-CN" altLang="en-US" sz="2400" dirty="0">
                <a:latin typeface="黑体" panose="02010609060101010101" pitchFamily="1" charset="-122"/>
                <a:ea typeface="黑体" panose="02010609060101010101" pitchFamily="1" charset="-122"/>
              </a:rPr>
              <a:t>已知金在水中称，金重减轻   ；银在水中称，银重减轻   </a:t>
            </a:r>
            <a:r>
              <a:rPr lang="en-US" altLang="zh-CN" sz="2400" dirty="0">
                <a:latin typeface="黑体" panose="02010609060101010101" pitchFamily="1" charset="-122"/>
                <a:ea typeface="黑体" panose="02010609060101010101" pitchFamily="1" charset="-122"/>
              </a:rPr>
              <a:t>. </a:t>
            </a:r>
            <a:r>
              <a:rPr lang="zh-CN" altLang="en-US" sz="2400" dirty="0">
                <a:latin typeface="黑体" panose="02010609060101010101" pitchFamily="1" charset="-122"/>
                <a:ea typeface="黑体" panose="02010609060101010101" pitchFamily="1" charset="-122"/>
              </a:rPr>
              <a:t>求这块合金中含金、银各多少克</a:t>
            </a:r>
            <a:r>
              <a:rPr lang="en-US" altLang="zh-CN" sz="2400" dirty="0">
                <a:latin typeface="黑体" panose="02010609060101010101" pitchFamily="1" charset="-122"/>
                <a:ea typeface="黑体" panose="02010609060101010101" pitchFamily="1" charset="-122"/>
              </a:rPr>
              <a:t>.</a:t>
            </a:r>
            <a:endParaRPr lang="en-US" altLang="zh-CN" sz="2400" dirty="0">
              <a:latin typeface="黑体" panose="02010609060101010101" pitchFamily="1" charset="-122"/>
              <a:ea typeface="黑体" panose="02010609060101010101" pitchFamily="1" charset="-122"/>
            </a:endParaRPr>
          </a:p>
        </p:txBody>
      </p:sp>
      <p:graphicFrame>
        <p:nvGraphicFramePr>
          <p:cNvPr id="39938" name="对象 26626"/>
          <p:cNvGraphicFramePr>
            <a:graphicFrameLocks noChangeAspect="1"/>
          </p:cNvGraphicFramePr>
          <p:nvPr/>
        </p:nvGraphicFramePr>
        <p:xfrm>
          <a:off x="5015865" y="1636078"/>
          <a:ext cx="328613" cy="555625"/>
        </p:xfrm>
        <a:graphic>
          <a:graphicData uri="http://schemas.openxmlformats.org/presentationml/2006/ole">
            <mc:AlternateContent xmlns:mc="http://schemas.openxmlformats.org/markup-compatibility/2006">
              <mc:Choice xmlns:v="urn:schemas-microsoft-com:vml" Requires="v">
                <p:oleObj spid="_x0000_s3081" name="" r:id="rId1" imgW="330200" imgH="558800" progId="Equation.DSMT4">
                  <p:embed/>
                </p:oleObj>
              </mc:Choice>
              <mc:Fallback>
                <p:oleObj name="" r:id="rId1" imgW="330200" imgH="558800" progId="Equation.DSMT4">
                  <p:embed/>
                  <p:pic>
                    <p:nvPicPr>
                      <p:cNvPr id="0" name="图片 3080"/>
                      <p:cNvPicPr/>
                      <p:nvPr/>
                    </p:nvPicPr>
                    <p:blipFill>
                      <a:blip r:embed="rId2"/>
                      <a:stretch>
                        <a:fillRect/>
                      </a:stretch>
                    </p:blipFill>
                    <p:spPr>
                      <a:xfrm>
                        <a:off x="5015865" y="1636078"/>
                        <a:ext cx="328613" cy="555625"/>
                      </a:xfrm>
                      <a:prstGeom prst="rect">
                        <a:avLst/>
                      </a:prstGeom>
                      <a:noFill/>
                      <a:ln w="38100">
                        <a:noFill/>
                        <a:miter/>
                      </a:ln>
                    </p:spPr>
                  </p:pic>
                </p:oleObj>
              </mc:Fallback>
            </mc:AlternateContent>
          </a:graphicData>
        </a:graphic>
      </p:graphicFrame>
      <p:graphicFrame>
        <p:nvGraphicFramePr>
          <p:cNvPr id="39939" name="对象 26627"/>
          <p:cNvGraphicFramePr>
            <a:graphicFrameLocks noChangeAspect="1"/>
          </p:cNvGraphicFramePr>
          <p:nvPr/>
        </p:nvGraphicFramePr>
        <p:xfrm>
          <a:off x="8831898" y="1636395"/>
          <a:ext cx="328612" cy="555625"/>
        </p:xfrm>
        <a:graphic>
          <a:graphicData uri="http://schemas.openxmlformats.org/presentationml/2006/ole">
            <mc:AlternateContent xmlns:mc="http://schemas.openxmlformats.org/markup-compatibility/2006">
              <mc:Choice xmlns:v="urn:schemas-microsoft-com:vml" Requires="v">
                <p:oleObj spid="_x0000_s3086" name="" r:id="rId3" imgW="330200" imgH="558800" progId="Equation.DSMT4">
                  <p:embed/>
                </p:oleObj>
              </mc:Choice>
              <mc:Fallback>
                <p:oleObj name="" r:id="rId3" imgW="330200" imgH="558800" progId="Equation.DSMT4">
                  <p:embed/>
                  <p:pic>
                    <p:nvPicPr>
                      <p:cNvPr id="0" name="图片 3085"/>
                      <p:cNvPicPr/>
                      <p:nvPr/>
                    </p:nvPicPr>
                    <p:blipFill>
                      <a:blip r:embed="rId4"/>
                      <a:stretch>
                        <a:fillRect/>
                      </a:stretch>
                    </p:blipFill>
                    <p:spPr>
                      <a:xfrm>
                        <a:off x="8831898" y="1636395"/>
                        <a:ext cx="328612" cy="555625"/>
                      </a:xfrm>
                      <a:prstGeom prst="rect">
                        <a:avLst/>
                      </a:prstGeom>
                      <a:noFill/>
                      <a:ln w="38100">
                        <a:noFill/>
                        <a:miter/>
                      </a:ln>
                    </p:spPr>
                  </p:pic>
                </p:oleObj>
              </mc:Fallback>
            </mc:AlternateContent>
          </a:graphicData>
        </a:graphic>
      </p:graphicFrame>
      <p:sp>
        <p:nvSpPr>
          <p:cNvPr id="26629" name="文本框 106505"/>
          <p:cNvSpPr txBox="1"/>
          <p:nvPr/>
        </p:nvSpPr>
        <p:spPr>
          <a:xfrm>
            <a:off x="2182813" y="2784475"/>
            <a:ext cx="7200900" cy="570865"/>
          </a:xfrm>
          <a:prstGeom prst="rect">
            <a:avLst/>
          </a:prstGeom>
          <a:noFill/>
          <a:ln w="9525">
            <a:noFill/>
          </a:ln>
        </p:spPr>
        <p:txBody>
          <a:bodyPr anchor="t" anchorCtr="0">
            <a:spAutoFit/>
          </a:bodyPr>
          <a:p>
            <a:pPr eaLnBrk="0" hangingPunct="0">
              <a:lnSpc>
                <a:spcPct val="130000"/>
              </a:lnSpc>
            </a:pPr>
            <a:r>
              <a:rPr lang="zh-CN" altLang="en-US" sz="2400" dirty="0">
                <a:solidFill>
                  <a:srgbClr val="F8081F"/>
                </a:solidFill>
                <a:latin typeface="Times New Roman" panose="02020603050405020304" pitchFamily="2" charset="0"/>
                <a:ea typeface="黑体" panose="02010609060101010101" pitchFamily="1" charset="-122"/>
              </a:rPr>
              <a:t>解:  设这块合金中含金为</a:t>
            </a:r>
            <a:r>
              <a:rPr lang="zh-CN" altLang="en-US" sz="2400" i="1" dirty="0">
                <a:solidFill>
                  <a:srgbClr val="F8081F"/>
                </a:solidFill>
                <a:latin typeface="Times New Roman" panose="02020603050405020304" pitchFamily="2" charset="0"/>
                <a:ea typeface="黑体" panose="02010609060101010101" pitchFamily="1" charset="-122"/>
              </a:rPr>
              <a:t>x </a:t>
            </a:r>
            <a:r>
              <a:rPr lang="zh-CN" altLang="en-US" sz="2400" dirty="0">
                <a:solidFill>
                  <a:srgbClr val="F8081F"/>
                </a:solidFill>
                <a:latin typeface="Times New Roman" panose="02020603050405020304" pitchFamily="2" charset="0"/>
                <a:ea typeface="黑体" panose="02010609060101010101" pitchFamily="1" charset="-122"/>
              </a:rPr>
              <a:t>克，含银为</a:t>
            </a:r>
            <a:r>
              <a:rPr lang="zh-CN" altLang="en-US" sz="2400" i="1" dirty="0">
                <a:solidFill>
                  <a:srgbClr val="F8081F"/>
                </a:solidFill>
                <a:latin typeface="Times New Roman" panose="02020603050405020304" pitchFamily="2" charset="0"/>
                <a:ea typeface="黑体" panose="02010609060101010101" pitchFamily="1" charset="-122"/>
              </a:rPr>
              <a:t>y</a:t>
            </a:r>
            <a:r>
              <a:rPr lang="zh-CN" altLang="en-US" sz="2400" dirty="0">
                <a:solidFill>
                  <a:srgbClr val="F8081F"/>
                </a:solidFill>
                <a:latin typeface="Times New Roman" panose="02020603050405020304" pitchFamily="2" charset="0"/>
                <a:ea typeface="黑体" panose="02010609060101010101" pitchFamily="1" charset="-122"/>
              </a:rPr>
              <a:t> 克.</a:t>
            </a:r>
            <a:endParaRPr lang="zh-CN" altLang="en-US" sz="2400" dirty="0">
              <a:solidFill>
                <a:srgbClr val="F8081F"/>
              </a:solidFill>
              <a:latin typeface="Times New Roman" panose="02020603050405020304" pitchFamily="2" charset="0"/>
              <a:ea typeface="黑体" panose="02010609060101010101" pitchFamily="1" charset="-122"/>
            </a:endParaRPr>
          </a:p>
        </p:txBody>
      </p:sp>
      <p:sp>
        <p:nvSpPr>
          <p:cNvPr id="26630" name="文本框 106507"/>
          <p:cNvSpPr txBox="1"/>
          <p:nvPr/>
        </p:nvSpPr>
        <p:spPr>
          <a:xfrm>
            <a:off x="2762250" y="3768725"/>
            <a:ext cx="6210300" cy="570865"/>
          </a:xfrm>
          <a:prstGeom prst="rect">
            <a:avLst/>
          </a:prstGeom>
          <a:noFill/>
          <a:ln w="9525">
            <a:noFill/>
          </a:ln>
        </p:spPr>
        <p:txBody>
          <a:bodyPr anchor="t" anchorCtr="0">
            <a:spAutoFit/>
          </a:bodyPr>
          <a:p>
            <a:pPr eaLnBrk="0" hangingPunct="0">
              <a:lnSpc>
                <a:spcPct val="130000"/>
              </a:lnSpc>
            </a:pPr>
            <a:r>
              <a:rPr lang="zh-CN" altLang="en-US" sz="2400" dirty="0">
                <a:solidFill>
                  <a:srgbClr val="F8081F"/>
                </a:solidFill>
                <a:latin typeface="Times New Roman" panose="02020603050405020304" pitchFamily="2" charset="0"/>
                <a:ea typeface="黑体" panose="02010609060101010101" pitchFamily="1" charset="-122"/>
              </a:rPr>
              <a:t>根据等量关系，得</a:t>
            </a:r>
            <a:endParaRPr lang="zh-CN" altLang="en-US" sz="2400" dirty="0">
              <a:solidFill>
                <a:srgbClr val="F8081F"/>
              </a:solidFill>
              <a:latin typeface="Times New Roman" panose="02020603050405020304" pitchFamily="2" charset="0"/>
              <a:ea typeface="黑体" panose="02010609060101010101" pitchFamily="1" charset="-122"/>
            </a:endParaRPr>
          </a:p>
        </p:txBody>
      </p:sp>
      <p:graphicFrame>
        <p:nvGraphicFramePr>
          <p:cNvPr id="26631" name="对象 26630"/>
          <p:cNvGraphicFramePr>
            <a:graphicFrameLocks noChangeAspect="1"/>
          </p:cNvGraphicFramePr>
          <p:nvPr/>
        </p:nvGraphicFramePr>
        <p:xfrm>
          <a:off x="5392738" y="3435350"/>
          <a:ext cx="2424112" cy="1219200"/>
        </p:xfrm>
        <a:graphic>
          <a:graphicData uri="http://schemas.openxmlformats.org/presentationml/2006/ole">
            <mc:AlternateContent xmlns:mc="http://schemas.openxmlformats.org/markup-compatibility/2006">
              <mc:Choice xmlns:v="urn:schemas-microsoft-com:vml" Requires="v">
                <p:oleObj spid="_x0000_s3087" name="" r:id="rId5" imgW="2070100" imgH="1041400" progId="Equation.DSMT4">
                  <p:embed/>
                </p:oleObj>
              </mc:Choice>
              <mc:Fallback>
                <p:oleObj name="" r:id="rId5" imgW="2070100" imgH="1041400" progId="Equation.DSMT4">
                  <p:embed/>
                  <p:pic>
                    <p:nvPicPr>
                      <p:cNvPr id="0" name="图片 3086"/>
                      <p:cNvPicPr/>
                      <p:nvPr/>
                    </p:nvPicPr>
                    <p:blipFill>
                      <a:blip r:embed="rId6"/>
                      <a:stretch>
                        <a:fillRect/>
                      </a:stretch>
                    </p:blipFill>
                    <p:spPr>
                      <a:xfrm>
                        <a:off x="5392738" y="3435350"/>
                        <a:ext cx="2424112" cy="1219200"/>
                      </a:xfrm>
                      <a:prstGeom prst="rect">
                        <a:avLst/>
                      </a:prstGeom>
                      <a:noFill/>
                      <a:ln w="38100">
                        <a:noFill/>
                        <a:miter/>
                      </a:ln>
                    </p:spPr>
                  </p:pic>
                </p:oleObj>
              </mc:Fallback>
            </mc:AlternateContent>
          </a:graphicData>
        </a:graphic>
      </p:graphicFrame>
      <p:sp>
        <p:nvSpPr>
          <p:cNvPr id="26632" name="文本框 106510"/>
          <p:cNvSpPr txBox="1"/>
          <p:nvPr/>
        </p:nvSpPr>
        <p:spPr>
          <a:xfrm>
            <a:off x="2762250" y="4789488"/>
            <a:ext cx="6210300" cy="570865"/>
          </a:xfrm>
          <a:prstGeom prst="rect">
            <a:avLst/>
          </a:prstGeom>
          <a:noFill/>
          <a:ln w="9525">
            <a:noFill/>
          </a:ln>
        </p:spPr>
        <p:txBody>
          <a:bodyPr anchor="t" anchorCtr="0">
            <a:spAutoFit/>
          </a:bodyPr>
          <a:p>
            <a:pPr eaLnBrk="0" hangingPunct="0">
              <a:lnSpc>
                <a:spcPct val="130000"/>
              </a:lnSpc>
            </a:pPr>
            <a:r>
              <a:rPr lang="zh-CN" altLang="en-US" sz="2400" dirty="0">
                <a:solidFill>
                  <a:srgbClr val="F8081F"/>
                </a:solidFill>
                <a:latin typeface="Times New Roman" panose="02020603050405020304" pitchFamily="2" charset="0"/>
                <a:ea typeface="黑体" panose="02010609060101010101" pitchFamily="1" charset="-122"/>
              </a:rPr>
              <a:t>解这个方程组，得</a:t>
            </a:r>
            <a:endParaRPr lang="zh-CN" altLang="en-US" sz="2400" dirty="0">
              <a:solidFill>
                <a:srgbClr val="F8081F"/>
              </a:solidFill>
              <a:latin typeface="Times New Roman" panose="02020603050405020304" pitchFamily="2" charset="0"/>
              <a:ea typeface="黑体" panose="02010609060101010101" pitchFamily="1" charset="-122"/>
            </a:endParaRPr>
          </a:p>
        </p:txBody>
      </p:sp>
      <p:graphicFrame>
        <p:nvGraphicFramePr>
          <p:cNvPr id="26633" name="对象 26632"/>
          <p:cNvGraphicFramePr>
            <a:graphicFrameLocks noChangeAspect="1"/>
          </p:cNvGraphicFramePr>
          <p:nvPr/>
        </p:nvGraphicFramePr>
        <p:xfrm>
          <a:off x="5392738" y="4654550"/>
          <a:ext cx="1246187" cy="998538"/>
        </p:xfrm>
        <a:graphic>
          <a:graphicData uri="http://schemas.openxmlformats.org/presentationml/2006/ole">
            <mc:AlternateContent xmlns:mc="http://schemas.openxmlformats.org/markup-compatibility/2006">
              <mc:Choice xmlns:v="urn:schemas-microsoft-com:vml" Requires="v">
                <p:oleObj spid="_x0000_s3088" name="" r:id="rId7" imgW="952500" imgH="762000" progId="Equation.DSMT4">
                  <p:embed/>
                </p:oleObj>
              </mc:Choice>
              <mc:Fallback>
                <p:oleObj name="" r:id="rId7" imgW="952500" imgH="762000" progId="Equation.DSMT4">
                  <p:embed/>
                  <p:pic>
                    <p:nvPicPr>
                      <p:cNvPr id="0" name="图片 3087"/>
                      <p:cNvPicPr/>
                      <p:nvPr/>
                    </p:nvPicPr>
                    <p:blipFill>
                      <a:blip r:embed="rId8"/>
                      <a:stretch>
                        <a:fillRect/>
                      </a:stretch>
                    </p:blipFill>
                    <p:spPr>
                      <a:xfrm>
                        <a:off x="5392738" y="4654550"/>
                        <a:ext cx="1246187" cy="998538"/>
                      </a:xfrm>
                      <a:prstGeom prst="rect">
                        <a:avLst/>
                      </a:prstGeom>
                      <a:noFill/>
                      <a:ln w="38100">
                        <a:noFill/>
                        <a:miter/>
                      </a:ln>
                    </p:spPr>
                  </p:pic>
                </p:oleObj>
              </mc:Fallback>
            </mc:AlternateContent>
          </a:graphicData>
        </a:graphic>
      </p:graphicFrame>
      <p:sp>
        <p:nvSpPr>
          <p:cNvPr id="26634" name="文本框 106512"/>
          <p:cNvSpPr txBox="1"/>
          <p:nvPr/>
        </p:nvSpPr>
        <p:spPr>
          <a:xfrm>
            <a:off x="2182813" y="5749925"/>
            <a:ext cx="6526212" cy="570865"/>
          </a:xfrm>
          <a:prstGeom prst="rect">
            <a:avLst/>
          </a:prstGeom>
          <a:noFill/>
          <a:ln w="9525">
            <a:noFill/>
          </a:ln>
        </p:spPr>
        <p:txBody>
          <a:bodyPr anchor="t" anchorCtr="0">
            <a:spAutoFit/>
          </a:bodyPr>
          <a:p>
            <a:pPr eaLnBrk="0" hangingPunct="0">
              <a:lnSpc>
                <a:spcPct val="130000"/>
              </a:lnSpc>
            </a:pPr>
            <a:r>
              <a:rPr lang="zh-CN" altLang="en-US" sz="2400" dirty="0">
                <a:solidFill>
                  <a:srgbClr val="F8081F"/>
                </a:solidFill>
                <a:latin typeface="Times New Roman" panose="02020603050405020304" pitchFamily="2" charset="0"/>
                <a:ea typeface="黑体" panose="02010609060101010101" pitchFamily="1" charset="-122"/>
              </a:rPr>
              <a:t>答：这块合金中含金为190克，银60克.</a:t>
            </a:r>
            <a:endParaRPr lang="zh-CN" altLang="en-US" sz="2400" dirty="0">
              <a:solidFill>
                <a:srgbClr val="F8081F"/>
              </a:solidFill>
              <a:latin typeface="Times New Roman" panose="02020603050405020304" pitchFamily="2" charset="0"/>
              <a:ea typeface="黑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wipe(left)">
                                      <p:cBhvr>
                                        <p:cTn id="7" dur="500"/>
                                        <p:tgtEl>
                                          <p:spTgt spid="266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wipe(left)">
                                      <p:cBhvr>
                                        <p:cTn id="12" dur="500"/>
                                        <p:tgtEl>
                                          <p:spTgt spid="2663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6631"/>
                                        </p:tgtEl>
                                        <p:attrNameLst>
                                          <p:attrName>style.visibility</p:attrName>
                                        </p:attrNameLst>
                                      </p:cBhvr>
                                      <p:to>
                                        <p:strVal val="visible"/>
                                      </p:to>
                                    </p:set>
                                    <p:animEffect transition="in" filter="wipe(left)">
                                      <p:cBhvr>
                                        <p:cTn id="16" dur="500"/>
                                        <p:tgtEl>
                                          <p:spTgt spid="266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6632"/>
                                        </p:tgtEl>
                                        <p:attrNameLst>
                                          <p:attrName>style.visibility</p:attrName>
                                        </p:attrNameLst>
                                      </p:cBhvr>
                                      <p:to>
                                        <p:strVal val="visible"/>
                                      </p:to>
                                    </p:set>
                                    <p:animEffect transition="in" filter="wipe(left)">
                                      <p:cBhvr>
                                        <p:cTn id="21" dur="500"/>
                                        <p:tgtEl>
                                          <p:spTgt spid="2663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26633"/>
                                        </p:tgtEl>
                                        <p:attrNameLst>
                                          <p:attrName>style.visibility</p:attrName>
                                        </p:attrNameLst>
                                      </p:cBhvr>
                                      <p:to>
                                        <p:strVal val="visible"/>
                                      </p:to>
                                    </p:set>
                                    <p:animEffect transition="in" filter="wipe(left)">
                                      <p:cBhvr>
                                        <p:cTn id="25" dur="500"/>
                                        <p:tgtEl>
                                          <p:spTgt spid="2663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6634"/>
                                        </p:tgtEl>
                                        <p:attrNameLst>
                                          <p:attrName>style.visibility</p:attrName>
                                        </p:attrNameLst>
                                      </p:cBhvr>
                                      <p:to>
                                        <p:strVal val="visible"/>
                                      </p:to>
                                    </p:set>
                                    <p:animEffect transition="in" filter="wipe(left)">
                                      <p:cBhvr>
                                        <p:cTn id="30" dur="500"/>
                                        <p:tgtEl>
                                          <p:spTgt spid="26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2" grpId="0"/>
      <p:bldP spid="2663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 name="Text Box 5"/>
          <p:cNvSpPr txBox="1">
            <a:spLocks noChangeArrowheads="1"/>
          </p:cNvSpPr>
          <p:nvPr/>
        </p:nvSpPr>
        <p:spPr bwMode="auto">
          <a:xfrm>
            <a:off x="2337435" y="980123"/>
            <a:ext cx="7516813" cy="2861310"/>
          </a:xfrm>
          <a:prstGeom prst="rect">
            <a:avLst/>
          </a:prstGeom>
          <a:noFill/>
          <a:ln w="9525">
            <a:noFill/>
            <a:miter lim="800000"/>
          </a:ln>
        </p:spPr>
        <p:txBody>
          <a:bodyPr>
            <a:spAutoFit/>
          </a:bodyPr>
          <a:p>
            <a:pPr marL="536575" marR="0" indent="-536575" defTabSz="457200">
              <a:lnSpc>
                <a:spcPct val="150000"/>
              </a:lnSpc>
              <a:buClrTx/>
              <a:buSzTx/>
              <a:buFontTx/>
              <a:buNone/>
              <a:defRPr/>
            </a:pP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7</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．小敏做拼图游戏时发现：</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8 </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个一样大小的小长方形恰好可以拼成一个大的长方形，如图①所示．小颖看见了，也来试一试，结果拼成了如图②所示的正方形，不过中间留下了一个边长为</a:t>
            </a:r>
            <a:r>
              <a:rPr kumimoji="0" lang="en-US" altLang="zh-CN"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2 cm</a:t>
            </a:r>
            <a:r>
              <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rPr>
              <a:t>的小正方形空白，你能算出每个小长方形的长和宽各为多少吗？</a:t>
            </a:r>
            <a:endParaRPr kumimoji="0" lang="zh-CN" altLang="en-US" sz="2400" kern="1200" cap="none" spc="0" normalizeH="0" baseline="0" noProof="0" dirty="0">
              <a:latin typeface="黑体" panose="02010609060101010101" pitchFamily="1" charset="-122"/>
              <a:ea typeface="黑体" panose="02010609060101010101" pitchFamily="1" charset="-122"/>
              <a:cs typeface="黑体" panose="02010609060101010101" pitchFamily="1" charset="-122"/>
            </a:endParaRPr>
          </a:p>
        </p:txBody>
      </p:sp>
      <p:pic>
        <p:nvPicPr>
          <p:cNvPr id="23566" name="Picture 2" descr="XY15"/>
          <p:cNvPicPr>
            <a:picLocks noChangeAspect="1"/>
          </p:cNvPicPr>
          <p:nvPr/>
        </p:nvPicPr>
        <p:blipFill>
          <a:blip r:embed="rId1"/>
          <a:stretch>
            <a:fillRect/>
          </a:stretch>
        </p:blipFill>
        <p:spPr>
          <a:xfrm>
            <a:off x="4728210" y="4148773"/>
            <a:ext cx="3154363" cy="1433512"/>
          </a:xfrm>
          <a:prstGeom prst="rect">
            <a:avLst/>
          </a:prstGeom>
          <a:noFill/>
          <a:ln w="9525">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 name="Text Box 5"/>
          <p:cNvSpPr txBox="1">
            <a:spLocks noChangeArrowheads="1"/>
          </p:cNvSpPr>
          <p:nvPr/>
        </p:nvSpPr>
        <p:spPr bwMode="auto">
          <a:xfrm>
            <a:off x="3036888" y="1373188"/>
            <a:ext cx="7212013" cy="3969385"/>
          </a:xfrm>
          <a:prstGeom prst="rect">
            <a:avLst/>
          </a:prstGeom>
          <a:noFill/>
          <a:ln w="9525">
            <a:noFill/>
            <a:miter lim="800000"/>
          </a:ln>
        </p:spPr>
        <p:txBody>
          <a:bodyPr>
            <a:spAutoFit/>
          </a:bodyPr>
          <a:p>
            <a:pPr marR="0" defTabSz="457200">
              <a:lnSpc>
                <a:spcPct val="150000"/>
              </a:lnSpc>
              <a:buClrTx/>
              <a:buSzTx/>
              <a:buFontTx/>
              <a:buNone/>
              <a:defRPr/>
            </a:pPr>
            <a:r>
              <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解：设每个小长方形的长为</a:t>
            </a:r>
            <a:r>
              <a:rPr kumimoji="0" lang="en-US" altLang="zh-CN" sz="2400" i="1"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x</a:t>
            </a:r>
            <a:r>
              <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 cm</a:t>
            </a:r>
            <a:r>
              <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，宽为</a:t>
            </a:r>
            <a:r>
              <a:rPr kumimoji="0" lang="en-US" altLang="zh-CN" sz="2400" i="1"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y</a:t>
            </a:r>
            <a:r>
              <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 cm.</a:t>
            </a:r>
            <a:endPar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endParaRPr>
          </a:p>
          <a:p>
            <a:pPr marR="0" defTabSz="457200">
              <a:lnSpc>
                <a:spcPct val="300000"/>
              </a:lnSpc>
              <a:buClrTx/>
              <a:buSzTx/>
              <a:buFontTx/>
              <a:buNone/>
              <a:defRPr/>
            </a:pPr>
            <a:r>
              <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由题意，得</a:t>
            </a:r>
            <a:endPar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endParaRPr>
          </a:p>
          <a:p>
            <a:pPr marR="0" defTabSz="457200">
              <a:lnSpc>
                <a:spcPct val="300000"/>
              </a:lnSpc>
              <a:buClrTx/>
              <a:buSzTx/>
              <a:buFontTx/>
              <a:buNone/>
              <a:defRPr/>
            </a:pPr>
            <a:r>
              <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解得</a:t>
            </a:r>
            <a:endPar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endParaRPr>
          </a:p>
          <a:p>
            <a:pPr marR="0" defTabSz="457200">
              <a:lnSpc>
                <a:spcPct val="300000"/>
              </a:lnSpc>
              <a:buClrTx/>
              <a:buSzTx/>
              <a:buFontTx/>
              <a:buNone/>
              <a:defRPr/>
            </a:pPr>
            <a:r>
              <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答：每个小长方形的长为</a:t>
            </a:r>
            <a:r>
              <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10 cm</a:t>
            </a:r>
            <a:r>
              <a:rPr kumimoji="0" lang="zh-CN" altLang="en-US"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，宽为</a:t>
            </a:r>
            <a:r>
              <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rPr>
              <a:t>6 cm.</a:t>
            </a:r>
            <a:endParaRPr kumimoji="0" lang="en-US" altLang="zh-CN" sz="2400" kern="1200" cap="none" spc="0" normalizeH="0" baseline="0" noProof="0" dirty="0">
              <a:solidFill>
                <a:srgbClr val="FF0000"/>
              </a:solidFill>
              <a:latin typeface="黑体" panose="02010609060101010101" pitchFamily="1" charset="-122"/>
              <a:ea typeface="黑体" panose="02010609060101010101" pitchFamily="1" charset="-122"/>
              <a:cs typeface="黑体" panose="02010609060101010101" pitchFamily="1" charset="-122"/>
            </a:endParaRPr>
          </a:p>
        </p:txBody>
      </p:sp>
      <p:graphicFrame>
        <p:nvGraphicFramePr>
          <p:cNvPr id="3" name="对象 2"/>
          <p:cNvGraphicFramePr>
            <a:graphicFrameLocks noChangeAspect="1"/>
          </p:cNvGraphicFramePr>
          <p:nvPr/>
        </p:nvGraphicFramePr>
        <p:xfrm>
          <a:off x="4743450" y="2241550"/>
          <a:ext cx="1509713" cy="936625"/>
        </p:xfrm>
        <a:graphic>
          <a:graphicData uri="http://schemas.openxmlformats.org/presentationml/2006/ole">
            <mc:AlternateContent xmlns:mc="http://schemas.openxmlformats.org/markup-compatibility/2006">
              <mc:Choice xmlns:v="urn:schemas-microsoft-com:vml" Requires="v">
                <p:oleObj spid="_x0000_s3086" name="" r:id="rId1" imgW="736600" imgH="457200" progId="Equation.DSMT4">
                  <p:embed/>
                </p:oleObj>
              </mc:Choice>
              <mc:Fallback>
                <p:oleObj name="" r:id="rId1" imgW="736600" imgH="457200" progId="Equation.DSMT4">
                  <p:embed/>
                  <p:pic>
                    <p:nvPicPr>
                      <p:cNvPr id="0" name="图片 3085"/>
                      <p:cNvPicPr/>
                      <p:nvPr/>
                    </p:nvPicPr>
                    <p:blipFill>
                      <a:blip r:embed="rId2"/>
                      <a:stretch>
                        <a:fillRect/>
                      </a:stretch>
                    </p:blipFill>
                    <p:spPr>
                      <a:xfrm>
                        <a:off x="4743450" y="2241550"/>
                        <a:ext cx="1509713" cy="936625"/>
                      </a:xfrm>
                      <a:prstGeom prst="rect">
                        <a:avLst/>
                      </a:prstGeom>
                      <a:noFill/>
                      <a:ln w="38100">
                        <a:noFill/>
                        <a:miter/>
                      </a:ln>
                    </p:spPr>
                  </p:pic>
                </p:oleObj>
              </mc:Fallback>
            </mc:AlternateContent>
          </a:graphicData>
        </a:graphic>
      </p:graphicFrame>
      <p:graphicFrame>
        <p:nvGraphicFramePr>
          <p:cNvPr id="4" name="对象 3"/>
          <p:cNvGraphicFramePr>
            <a:graphicFrameLocks noChangeAspect="1"/>
          </p:cNvGraphicFramePr>
          <p:nvPr/>
        </p:nvGraphicFramePr>
        <p:xfrm>
          <a:off x="3881438" y="3357563"/>
          <a:ext cx="1068387" cy="936625"/>
        </p:xfrm>
        <a:graphic>
          <a:graphicData uri="http://schemas.openxmlformats.org/presentationml/2006/ole">
            <mc:AlternateContent xmlns:mc="http://schemas.openxmlformats.org/markup-compatibility/2006">
              <mc:Choice xmlns:v="urn:schemas-microsoft-com:vml" Requires="v">
                <p:oleObj spid="_x0000_s3085" name="" r:id="rId3" imgW="520700" imgH="457200" progId="Equation.DSMT4">
                  <p:embed/>
                </p:oleObj>
              </mc:Choice>
              <mc:Fallback>
                <p:oleObj name="" r:id="rId3" imgW="520700" imgH="457200" progId="Equation.DSMT4">
                  <p:embed/>
                  <p:pic>
                    <p:nvPicPr>
                      <p:cNvPr id="0" name="图片 3084"/>
                      <p:cNvPicPr/>
                      <p:nvPr/>
                    </p:nvPicPr>
                    <p:blipFill>
                      <a:blip r:embed="rId4"/>
                      <a:stretch>
                        <a:fillRect/>
                      </a:stretch>
                    </p:blipFill>
                    <p:spPr>
                      <a:xfrm>
                        <a:off x="3881438" y="3357563"/>
                        <a:ext cx="1068387" cy="9366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xEl>
                                              <p:charRg st="0" end="23"/>
                                            </p:txEl>
                                          </p:spTgt>
                                        </p:tgtEl>
                                        <p:attrNameLst>
                                          <p:attrName>style.visibility</p:attrName>
                                        </p:attrNameLst>
                                      </p:cBhvr>
                                      <p:to>
                                        <p:strVal val="visible"/>
                                      </p:to>
                                    </p:set>
                                    <p:anim calcmode="lin" valueType="num">
                                      <p:cBhvr additive="base">
                                        <p:cTn id="7" dur="500" fill="hold"/>
                                        <p:tgtEl>
                                          <p:spTgt spid="20">
                                            <p:txEl>
                                              <p:charRg st="0"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charRg st="0" end="2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xEl>
                                              <p:charRg st="23" end="29"/>
                                            </p:txEl>
                                          </p:spTgt>
                                        </p:tgtEl>
                                        <p:attrNameLst>
                                          <p:attrName>style.visibility</p:attrName>
                                        </p:attrNameLst>
                                      </p:cBhvr>
                                      <p:to>
                                        <p:strVal val="visible"/>
                                      </p:to>
                                    </p:set>
                                    <p:anim calcmode="lin" valueType="num">
                                      <p:cBhvr additive="base">
                                        <p:cTn id="11" dur="500" fill="hold"/>
                                        <p:tgtEl>
                                          <p:spTgt spid="20">
                                            <p:txEl>
                                              <p:charRg st="23" end="2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
                                            <p:txEl>
                                              <p:charRg st="23" end="29"/>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xEl>
                                              <p:charRg st="29" end="32"/>
                                            </p:txEl>
                                          </p:spTgt>
                                        </p:tgtEl>
                                        <p:attrNameLst>
                                          <p:attrName>style.visibility</p:attrName>
                                        </p:attrNameLst>
                                      </p:cBhvr>
                                      <p:to>
                                        <p:strVal val="visible"/>
                                      </p:to>
                                    </p:set>
                                    <p:anim calcmode="lin" valueType="num">
                                      <p:cBhvr additive="base">
                                        <p:cTn id="15" dur="500" fill="hold"/>
                                        <p:tgtEl>
                                          <p:spTgt spid="20">
                                            <p:txEl>
                                              <p:charRg st="29" end="3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
                                            <p:txEl>
                                              <p:charRg st="29" end="3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xEl>
                                              <p:charRg st="32" end="57"/>
                                            </p:txEl>
                                          </p:spTgt>
                                        </p:tgtEl>
                                        <p:attrNameLst>
                                          <p:attrName>style.visibility</p:attrName>
                                        </p:attrNameLst>
                                      </p:cBhvr>
                                      <p:to>
                                        <p:strVal val="visible"/>
                                      </p:to>
                                    </p:set>
                                    <p:anim calcmode="lin" valueType="num">
                                      <p:cBhvr additive="base">
                                        <p:cTn id="19" dur="500" fill="hold"/>
                                        <p:tgtEl>
                                          <p:spTgt spid="20">
                                            <p:txEl>
                                              <p:charRg st="32" end="5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
                                            <p:txEl>
                                              <p:charRg st="32" end="5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5057" name="文本框 125953"/>
          <p:cNvSpPr txBox="1"/>
          <p:nvPr/>
        </p:nvSpPr>
        <p:spPr>
          <a:xfrm>
            <a:off x="1770063" y="536575"/>
            <a:ext cx="8742362" cy="2158365"/>
          </a:xfrm>
          <a:prstGeom prst="rect">
            <a:avLst/>
          </a:prstGeom>
          <a:noFill/>
          <a:ln w="9525">
            <a:noFill/>
          </a:ln>
        </p:spPr>
        <p:txBody>
          <a:bodyPr wrap="square" anchor="t" anchorCtr="0">
            <a:spAutoFit/>
          </a:bodyPr>
          <a:p>
            <a:pPr eaLnBrk="0" hangingPunct="0">
              <a:lnSpc>
                <a:spcPct val="120000"/>
              </a:lnSpc>
            </a:pPr>
            <a:r>
              <a:rPr lang="en-US" altLang="zh-CN" sz="2800" dirty="0">
                <a:latin typeface="Times New Roman" panose="02020603050405020304" pitchFamily="2" charset="0"/>
                <a:ea typeface="黑体" panose="02010609060101010101" pitchFamily="1" charset="-122"/>
              </a:rPr>
              <a:t>8</a:t>
            </a:r>
            <a:r>
              <a:rPr lang="zh-CN" altLang="en-US" sz="2800" dirty="0">
                <a:latin typeface="Times New Roman" panose="02020603050405020304" pitchFamily="2" charset="0"/>
                <a:ea typeface="黑体" panose="02010609060101010101" pitchFamily="1" charset="-122"/>
              </a:rPr>
              <a:t>.王先生家厨房需更换地面瓷砖，他采用两种颜色的砖搭配使用，其中彩色地砖</a:t>
            </a:r>
            <a:r>
              <a:rPr lang="zh-CN" altLang="en-US" sz="2800" b="1" dirty="0">
                <a:latin typeface="Times New Roman" panose="02020603050405020304" pitchFamily="2" charset="0"/>
                <a:ea typeface="黑体" panose="02010609060101010101" pitchFamily="1" charset="-122"/>
              </a:rPr>
              <a:t>24</a:t>
            </a:r>
            <a:r>
              <a:rPr lang="zh-CN" altLang="en-US" sz="2800" dirty="0">
                <a:latin typeface="Times New Roman" panose="02020603050405020304" pitchFamily="2" charset="0"/>
                <a:ea typeface="黑体" panose="02010609060101010101" pitchFamily="1" charset="-122"/>
              </a:rPr>
              <a:t>元/块，单色地砖</a:t>
            </a:r>
            <a:r>
              <a:rPr lang="zh-CN" altLang="en-US" sz="2800" b="1" dirty="0">
                <a:latin typeface="Times New Roman" panose="02020603050405020304" pitchFamily="2" charset="0"/>
                <a:ea typeface="黑体" panose="02010609060101010101" pitchFamily="1" charset="-122"/>
              </a:rPr>
              <a:t>12</a:t>
            </a:r>
            <a:r>
              <a:rPr lang="zh-CN" altLang="en-US" sz="2800" dirty="0">
                <a:latin typeface="Times New Roman" panose="02020603050405020304" pitchFamily="2" charset="0"/>
                <a:ea typeface="黑体" panose="02010609060101010101" pitchFamily="1" charset="-122"/>
              </a:rPr>
              <a:t>元/块，购买的单色地砖数比彩色地砖数的</a:t>
            </a:r>
            <a:r>
              <a:rPr lang="zh-CN" altLang="en-US" sz="2800" b="1"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倍少</a:t>
            </a:r>
            <a:r>
              <a:rPr lang="zh-CN" altLang="en-US" sz="2800" b="1" dirty="0">
                <a:latin typeface="Times New Roman" panose="02020603050405020304" pitchFamily="2" charset="0"/>
                <a:ea typeface="黑体" panose="02010609060101010101" pitchFamily="1" charset="-122"/>
              </a:rPr>
              <a:t>15</a:t>
            </a:r>
            <a:r>
              <a:rPr lang="zh-CN" altLang="en-US" sz="2800" dirty="0">
                <a:latin typeface="Times New Roman" panose="02020603050405020304" pitchFamily="2" charset="0"/>
                <a:ea typeface="黑体" panose="02010609060101010101" pitchFamily="1" charset="-122"/>
              </a:rPr>
              <a:t>块，买两种地砖共花去</a:t>
            </a:r>
            <a:r>
              <a:rPr lang="zh-CN" altLang="en-US" sz="2800" b="1" dirty="0">
                <a:latin typeface="Times New Roman" panose="02020603050405020304" pitchFamily="2" charset="0"/>
                <a:ea typeface="黑体" panose="02010609060101010101" pitchFamily="1" charset="-122"/>
              </a:rPr>
              <a:t>2220</a:t>
            </a:r>
            <a:r>
              <a:rPr lang="zh-CN" altLang="en-US" sz="2800" dirty="0">
                <a:latin typeface="Times New Roman" panose="02020603050405020304" pitchFamily="2" charset="0"/>
                <a:ea typeface="黑体" panose="02010609060101010101" pitchFamily="1" charset="-122"/>
              </a:rPr>
              <a:t>元.求购买的彩色地砖数和单色地砖数.</a:t>
            </a:r>
            <a:endParaRPr lang="zh-CN" altLang="en-US" sz="2800" dirty="0">
              <a:latin typeface="Times New Roman" panose="02020603050405020304" pitchFamily="2" charset="0"/>
              <a:ea typeface="黑体" panose="02010609060101010101" pitchFamily="1" charset="-122"/>
            </a:endParaRPr>
          </a:p>
        </p:txBody>
      </p:sp>
      <p:sp>
        <p:nvSpPr>
          <p:cNvPr id="31747" name="文本框 125954"/>
          <p:cNvSpPr txBox="1"/>
          <p:nvPr/>
        </p:nvSpPr>
        <p:spPr>
          <a:xfrm>
            <a:off x="1828800" y="2693988"/>
            <a:ext cx="8316913" cy="1124585"/>
          </a:xfrm>
          <a:prstGeom prst="rect">
            <a:avLst/>
          </a:prstGeom>
          <a:noFill/>
          <a:ln w="9525">
            <a:noFill/>
          </a:ln>
        </p:spPr>
        <p:txBody>
          <a:bodyPr anchor="t" anchorCtr="0">
            <a:spAutoFit/>
          </a:bodyPr>
          <a:p>
            <a:pPr eaLnBrk="0" hangingPunct="0">
              <a:lnSpc>
                <a:spcPct val="120000"/>
              </a:lnSpc>
            </a:pPr>
            <a:r>
              <a:rPr lang="zh-CN" altLang="en-US" sz="2800" dirty="0">
                <a:solidFill>
                  <a:srgbClr val="F8081F"/>
                </a:solidFill>
                <a:latin typeface="Times New Roman" panose="02020603050405020304" pitchFamily="2" charset="0"/>
                <a:ea typeface="黑体" panose="02010609060101010101" pitchFamily="1" charset="-122"/>
              </a:rPr>
              <a:t>解：设购买的彩色地砖数为</a:t>
            </a:r>
            <a:r>
              <a:rPr lang="en-US" altLang="zh-CN" sz="2800" i="1" dirty="0">
                <a:solidFill>
                  <a:srgbClr val="F8081F"/>
                </a:solidFill>
                <a:latin typeface="Times New Roman" panose="02020603050405020304" pitchFamily="2" charset="0"/>
                <a:ea typeface="黑体" panose="02010609060101010101" pitchFamily="1" charset="-122"/>
              </a:rPr>
              <a:t>x</a:t>
            </a:r>
            <a:r>
              <a:rPr lang="zh-CN" altLang="en-US" sz="2800" dirty="0">
                <a:solidFill>
                  <a:srgbClr val="F8081F"/>
                </a:solidFill>
                <a:latin typeface="Times New Roman" panose="02020603050405020304" pitchFamily="2" charset="0"/>
                <a:ea typeface="黑体" panose="02010609060101010101" pitchFamily="1" charset="-122"/>
              </a:rPr>
              <a:t>块，购买的单色地砖数为</a:t>
            </a:r>
            <a:r>
              <a:rPr lang="en-US" altLang="zh-CN" sz="2800" i="1" dirty="0">
                <a:solidFill>
                  <a:srgbClr val="F8081F"/>
                </a:solidFill>
                <a:latin typeface="Times New Roman" panose="02020603050405020304" pitchFamily="2" charset="0"/>
                <a:ea typeface="黑体" panose="02010609060101010101" pitchFamily="1" charset="-122"/>
              </a:rPr>
              <a:t>y</a:t>
            </a:r>
            <a:r>
              <a:rPr lang="zh-CN" altLang="en-US" sz="2800" dirty="0">
                <a:solidFill>
                  <a:srgbClr val="F8081F"/>
                </a:solidFill>
                <a:latin typeface="Times New Roman" panose="02020603050405020304" pitchFamily="2" charset="0"/>
                <a:ea typeface="黑体" panose="02010609060101010101" pitchFamily="1" charset="-122"/>
              </a:rPr>
              <a:t>块</a:t>
            </a:r>
            <a:r>
              <a:rPr lang="en-US" altLang="zh-CN" sz="2800" dirty="0">
                <a:solidFill>
                  <a:srgbClr val="F8081F"/>
                </a:solidFill>
                <a:latin typeface="Times New Roman" panose="02020603050405020304" pitchFamily="2" charset="0"/>
                <a:ea typeface="黑体" panose="02010609060101010101" pitchFamily="1" charset="-122"/>
              </a:rPr>
              <a:t>.</a:t>
            </a:r>
            <a:endParaRPr lang="en-US" altLang="zh-CN" sz="2800" dirty="0">
              <a:solidFill>
                <a:srgbClr val="F8081F"/>
              </a:solidFill>
              <a:latin typeface="Times New Roman" panose="02020603050405020304" pitchFamily="2" charset="0"/>
              <a:ea typeface="黑体" panose="02010609060101010101" pitchFamily="1" charset="-122"/>
            </a:endParaRPr>
          </a:p>
        </p:txBody>
      </p:sp>
      <p:graphicFrame>
        <p:nvGraphicFramePr>
          <p:cNvPr id="31748" name="对象 31747"/>
          <p:cNvGraphicFramePr>
            <a:graphicFrameLocks noChangeAspect="1"/>
          </p:cNvGraphicFramePr>
          <p:nvPr/>
        </p:nvGraphicFramePr>
        <p:xfrm>
          <a:off x="5550535" y="3582988"/>
          <a:ext cx="2887663" cy="1081087"/>
        </p:xfrm>
        <a:graphic>
          <a:graphicData uri="http://schemas.openxmlformats.org/presentationml/2006/ole">
            <mc:AlternateContent xmlns:mc="http://schemas.openxmlformats.org/markup-compatibility/2006">
              <mc:Choice xmlns:v="urn:schemas-microsoft-com:vml" Requires="v">
                <p:oleObj spid="_x0000_s3094" name="" r:id="rId1" imgW="2108200" imgH="787400" progId="Equation.DSMT4">
                  <p:embed/>
                </p:oleObj>
              </mc:Choice>
              <mc:Fallback>
                <p:oleObj name="" r:id="rId1" imgW="2108200" imgH="787400" progId="Equation.DSMT4">
                  <p:embed/>
                  <p:pic>
                    <p:nvPicPr>
                      <p:cNvPr id="0" name="图片 3093"/>
                      <p:cNvPicPr/>
                      <p:nvPr/>
                    </p:nvPicPr>
                    <p:blipFill>
                      <a:blip r:embed="rId2"/>
                      <a:stretch>
                        <a:fillRect/>
                      </a:stretch>
                    </p:blipFill>
                    <p:spPr>
                      <a:xfrm>
                        <a:off x="5550535" y="3582988"/>
                        <a:ext cx="2887663" cy="1081087"/>
                      </a:xfrm>
                      <a:prstGeom prst="rect">
                        <a:avLst/>
                      </a:prstGeom>
                      <a:noFill/>
                      <a:ln w="38100">
                        <a:noFill/>
                        <a:miter/>
                      </a:ln>
                    </p:spPr>
                  </p:pic>
                </p:oleObj>
              </mc:Fallback>
            </mc:AlternateContent>
          </a:graphicData>
        </a:graphic>
      </p:graphicFrame>
      <p:sp>
        <p:nvSpPr>
          <p:cNvPr id="31749" name="文本框 125957"/>
          <p:cNvSpPr txBox="1"/>
          <p:nvPr/>
        </p:nvSpPr>
        <p:spPr>
          <a:xfrm>
            <a:off x="2486025" y="3819525"/>
            <a:ext cx="3355340" cy="607695"/>
          </a:xfrm>
          <a:prstGeom prst="rect">
            <a:avLst/>
          </a:prstGeom>
          <a:noFill/>
          <a:ln w="9525">
            <a:noFill/>
          </a:ln>
        </p:spPr>
        <p:txBody>
          <a:bodyPr wrap="square" anchor="t" anchorCtr="0">
            <a:spAutoFit/>
          </a:bodyPr>
          <a:p>
            <a:pPr eaLnBrk="0" hangingPunct="0">
              <a:lnSpc>
                <a:spcPct val="120000"/>
              </a:lnSpc>
            </a:pPr>
            <a:r>
              <a:rPr lang="zh-CN" altLang="en-US" sz="2800" dirty="0">
                <a:solidFill>
                  <a:srgbClr val="F8081F"/>
                </a:solidFill>
                <a:latin typeface="Times New Roman" panose="02020603050405020304" pitchFamily="2" charset="0"/>
                <a:ea typeface="黑体" panose="02010609060101010101" pitchFamily="1" charset="-122"/>
              </a:rPr>
              <a:t>根据等量关系，得</a:t>
            </a:r>
            <a:endParaRPr lang="zh-CN" altLang="en-US" sz="2800" dirty="0">
              <a:solidFill>
                <a:srgbClr val="F8081F"/>
              </a:solidFill>
              <a:latin typeface="Times New Roman" panose="02020603050405020304" pitchFamily="2" charset="0"/>
              <a:ea typeface="黑体" panose="02010609060101010101" pitchFamily="1" charset="-122"/>
            </a:endParaRPr>
          </a:p>
        </p:txBody>
      </p:sp>
      <p:graphicFrame>
        <p:nvGraphicFramePr>
          <p:cNvPr id="31750" name="对象 31749"/>
          <p:cNvGraphicFramePr>
            <a:graphicFrameLocks noChangeAspect="1"/>
          </p:cNvGraphicFramePr>
          <p:nvPr/>
        </p:nvGraphicFramePr>
        <p:xfrm>
          <a:off x="5622290" y="4664075"/>
          <a:ext cx="1135063" cy="973138"/>
        </p:xfrm>
        <a:graphic>
          <a:graphicData uri="http://schemas.openxmlformats.org/presentationml/2006/ole">
            <mc:AlternateContent xmlns:mc="http://schemas.openxmlformats.org/markup-compatibility/2006">
              <mc:Choice xmlns:v="urn:schemas-microsoft-com:vml" Requires="v">
                <p:oleObj spid="_x0000_s3095" name="" r:id="rId3" imgW="889000" imgH="762000" progId="Equation.DSMT4">
                  <p:embed/>
                </p:oleObj>
              </mc:Choice>
              <mc:Fallback>
                <p:oleObj name="" r:id="rId3" imgW="889000" imgH="762000" progId="Equation.DSMT4">
                  <p:embed/>
                  <p:pic>
                    <p:nvPicPr>
                      <p:cNvPr id="0" name="图片 3094"/>
                      <p:cNvPicPr/>
                      <p:nvPr/>
                    </p:nvPicPr>
                    <p:blipFill>
                      <a:blip r:embed="rId4"/>
                      <a:stretch>
                        <a:fillRect/>
                      </a:stretch>
                    </p:blipFill>
                    <p:spPr>
                      <a:xfrm>
                        <a:off x="5622290" y="4664075"/>
                        <a:ext cx="1135063" cy="973138"/>
                      </a:xfrm>
                      <a:prstGeom prst="rect">
                        <a:avLst/>
                      </a:prstGeom>
                      <a:noFill/>
                      <a:ln w="38100">
                        <a:noFill/>
                        <a:miter/>
                      </a:ln>
                    </p:spPr>
                  </p:pic>
                </p:oleObj>
              </mc:Fallback>
            </mc:AlternateContent>
          </a:graphicData>
        </a:graphic>
      </p:graphicFrame>
      <p:sp>
        <p:nvSpPr>
          <p:cNvPr id="31751" name="文本框 125960"/>
          <p:cNvSpPr txBox="1"/>
          <p:nvPr/>
        </p:nvSpPr>
        <p:spPr>
          <a:xfrm>
            <a:off x="2486025" y="4754880"/>
            <a:ext cx="3240405" cy="607695"/>
          </a:xfrm>
          <a:prstGeom prst="rect">
            <a:avLst/>
          </a:prstGeom>
          <a:noFill/>
          <a:ln w="9525">
            <a:noFill/>
          </a:ln>
        </p:spPr>
        <p:txBody>
          <a:bodyPr wrap="square" anchor="t" anchorCtr="0">
            <a:spAutoFit/>
          </a:bodyPr>
          <a:p>
            <a:pPr eaLnBrk="0" hangingPunct="0">
              <a:lnSpc>
                <a:spcPct val="120000"/>
              </a:lnSpc>
            </a:pPr>
            <a:r>
              <a:rPr lang="zh-CN" altLang="en-US" sz="2800" dirty="0">
                <a:solidFill>
                  <a:srgbClr val="F8081F"/>
                </a:solidFill>
                <a:latin typeface="Times New Roman" panose="02020603050405020304" pitchFamily="2" charset="0"/>
                <a:ea typeface="黑体" panose="02010609060101010101" pitchFamily="1" charset="-122"/>
              </a:rPr>
              <a:t>解这个方程组，得</a:t>
            </a:r>
            <a:endParaRPr lang="zh-CN" altLang="en-US" sz="2800" dirty="0">
              <a:solidFill>
                <a:srgbClr val="F8081F"/>
              </a:solidFill>
              <a:latin typeface="Times New Roman" panose="02020603050405020304" pitchFamily="2" charset="0"/>
              <a:ea typeface="黑体" panose="02010609060101010101" pitchFamily="1" charset="-122"/>
            </a:endParaRPr>
          </a:p>
        </p:txBody>
      </p:sp>
      <p:sp>
        <p:nvSpPr>
          <p:cNvPr id="31752" name="文本框 125961"/>
          <p:cNvSpPr txBox="1"/>
          <p:nvPr/>
        </p:nvSpPr>
        <p:spPr>
          <a:xfrm>
            <a:off x="1754188" y="5637213"/>
            <a:ext cx="8683625" cy="607695"/>
          </a:xfrm>
          <a:prstGeom prst="rect">
            <a:avLst/>
          </a:prstGeom>
          <a:noFill/>
          <a:ln w="9525">
            <a:noFill/>
          </a:ln>
        </p:spPr>
        <p:txBody>
          <a:bodyPr wrap="square" anchor="t" anchorCtr="0">
            <a:spAutoFit/>
          </a:bodyPr>
          <a:p>
            <a:pPr eaLnBrk="0" hangingPunct="0">
              <a:lnSpc>
                <a:spcPct val="120000"/>
              </a:lnSpc>
            </a:pPr>
            <a:r>
              <a:rPr lang="zh-CN" altLang="en-US" sz="2800" dirty="0">
                <a:solidFill>
                  <a:srgbClr val="F8081F"/>
                </a:solidFill>
                <a:latin typeface="Times New Roman" panose="02020603050405020304" pitchFamily="2" charset="0"/>
                <a:ea typeface="黑体" panose="02010609060101010101" pitchFamily="1" charset="-122"/>
              </a:rPr>
              <a:t>答：购买彩色地砖数为</a:t>
            </a:r>
            <a:r>
              <a:rPr lang="en-US" altLang="zh-CN" sz="2800" dirty="0">
                <a:solidFill>
                  <a:srgbClr val="F8081F"/>
                </a:solidFill>
                <a:latin typeface="Times New Roman" panose="02020603050405020304" pitchFamily="2" charset="0"/>
                <a:ea typeface="黑体" panose="02010609060101010101" pitchFamily="1" charset="-122"/>
              </a:rPr>
              <a:t>50</a:t>
            </a:r>
            <a:r>
              <a:rPr lang="zh-CN" altLang="en-US" sz="2800" dirty="0">
                <a:solidFill>
                  <a:srgbClr val="F8081F"/>
                </a:solidFill>
                <a:latin typeface="Times New Roman" panose="02020603050405020304" pitchFamily="2" charset="0"/>
                <a:ea typeface="黑体" panose="02010609060101010101" pitchFamily="1" charset="-122"/>
              </a:rPr>
              <a:t>块，购买单色地砖数为</a:t>
            </a:r>
            <a:r>
              <a:rPr lang="en-US" altLang="zh-CN" sz="2800" dirty="0">
                <a:solidFill>
                  <a:srgbClr val="F8081F"/>
                </a:solidFill>
                <a:latin typeface="Times New Roman" panose="02020603050405020304" pitchFamily="2" charset="0"/>
                <a:ea typeface="黑体" panose="02010609060101010101" pitchFamily="1" charset="-122"/>
              </a:rPr>
              <a:t>85</a:t>
            </a:r>
            <a:r>
              <a:rPr lang="zh-CN" altLang="en-US" sz="2800" dirty="0">
                <a:solidFill>
                  <a:srgbClr val="F8081F"/>
                </a:solidFill>
                <a:latin typeface="Times New Roman" panose="02020603050405020304" pitchFamily="2" charset="0"/>
                <a:ea typeface="黑体" panose="02010609060101010101" pitchFamily="1" charset="-122"/>
              </a:rPr>
              <a:t>块</a:t>
            </a:r>
            <a:r>
              <a:rPr lang="en-US" altLang="zh-CN" sz="2800" dirty="0">
                <a:solidFill>
                  <a:srgbClr val="F8081F"/>
                </a:solidFill>
                <a:latin typeface="Times New Roman" panose="02020603050405020304" pitchFamily="2" charset="0"/>
                <a:ea typeface="黑体" panose="02010609060101010101" pitchFamily="1" charset="-122"/>
              </a:rPr>
              <a:t>.</a:t>
            </a:r>
            <a:endParaRPr lang="en-US" altLang="zh-CN" sz="2800" dirty="0">
              <a:solidFill>
                <a:srgbClr val="F8081F"/>
              </a:solidFill>
              <a:latin typeface="Times New Roman" panose="02020603050405020304" pitchFamily="2" charset="0"/>
              <a:ea typeface="黑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7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75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7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7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9" grpId="0"/>
      <p:bldP spid="31751" grpId="0"/>
      <p:bldP spid="3175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7105" name="文本占位符 36865"/>
          <p:cNvSpPr>
            <a:spLocks noGrp="1" noRot="1"/>
          </p:cNvSpPr>
          <p:nvPr/>
        </p:nvSpPr>
        <p:spPr>
          <a:xfrm>
            <a:off x="1651000" y="346075"/>
            <a:ext cx="8844280" cy="2672715"/>
          </a:xfrm>
          <a:prstGeom prst="rect">
            <a:avLst/>
          </a:prstGeom>
          <a:noFill/>
          <a:ln w="9525">
            <a:noFill/>
          </a:ln>
        </p:spPr>
        <p:txBody>
          <a:bodyPr anchor="t" anchorCtr="0"/>
          <a:p>
            <a:pPr marL="342900">
              <a:lnSpc>
                <a:spcPct val="150000"/>
              </a:lnSpc>
            </a:pPr>
            <a:r>
              <a:rPr lang="en-US" altLang="zh-CN" sz="2800" dirty="0">
                <a:latin typeface="Times New Roman" panose="02020603050405020304" pitchFamily="2" charset="0"/>
                <a:ea typeface="黑体" panose="02010609060101010101" pitchFamily="1" charset="-122"/>
              </a:rPr>
              <a:t>9.</a:t>
            </a:r>
            <a:r>
              <a:rPr lang="zh-CN" altLang="en-US" sz="2800" dirty="0">
                <a:latin typeface="Times New Roman" panose="02020603050405020304" pitchFamily="2" charset="0"/>
                <a:ea typeface="黑体" panose="02010609060101010101" pitchFamily="1" charset="-122"/>
              </a:rPr>
              <a:t>一个工厂共</a:t>
            </a:r>
            <a:r>
              <a:rPr lang="en-US" altLang="zh-CN" sz="2800" dirty="0">
                <a:latin typeface="Times New Roman" panose="02020603050405020304" pitchFamily="2" charset="0"/>
                <a:ea typeface="黑体" panose="02010609060101010101" pitchFamily="1" charset="-122"/>
              </a:rPr>
              <a:t>42</a:t>
            </a:r>
            <a:r>
              <a:rPr lang="zh-CN" altLang="en-US" sz="2800" dirty="0">
                <a:latin typeface="Times New Roman" panose="02020603050405020304" pitchFamily="2" charset="0"/>
                <a:ea typeface="黑体" panose="02010609060101010101" pitchFamily="1" charset="-122"/>
              </a:rPr>
              <a:t>名工人</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每个工人平均每小时生产圆形铁片</a:t>
            </a:r>
            <a:r>
              <a:rPr lang="en-US" altLang="zh-CN" sz="2800" dirty="0">
                <a:latin typeface="Times New Roman" panose="02020603050405020304" pitchFamily="2" charset="0"/>
                <a:ea typeface="黑体" panose="02010609060101010101" pitchFamily="1" charset="-122"/>
              </a:rPr>
              <a:t>120</a:t>
            </a:r>
            <a:r>
              <a:rPr lang="zh-CN" altLang="en-US" sz="2800" dirty="0">
                <a:latin typeface="Times New Roman" panose="02020603050405020304" pitchFamily="2" charset="0"/>
                <a:ea typeface="黑体" panose="02010609060101010101" pitchFamily="1" charset="-122"/>
              </a:rPr>
              <a:t>片或长方形铁片</a:t>
            </a:r>
            <a:r>
              <a:rPr lang="en-US" altLang="zh-CN" sz="2800" dirty="0">
                <a:latin typeface="Times New Roman" panose="02020603050405020304" pitchFamily="2" charset="0"/>
                <a:ea typeface="黑体" panose="02010609060101010101" pitchFamily="1" charset="-122"/>
              </a:rPr>
              <a:t>80</a:t>
            </a:r>
            <a:r>
              <a:rPr lang="zh-CN" altLang="en-US" sz="2800" dirty="0">
                <a:latin typeface="Times New Roman" panose="02020603050405020304" pitchFamily="2" charset="0"/>
                <a:ea typeface="黑体" panose="02010609060101010101" pitchFamily="1" charset="-122"/>
              </a:rPr>
              <a:t>片</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已知两片圆形铁片与一片长方形铁片可以组成一个圆柱形密封的铁桶</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你认为如何安排工人的生产</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才能使每天生产的铁片正好配套</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grpSp>
        <p:nvGrpSpPr>
          <p:cNvPr id="33795" name="组合 1"/>
          <p:cNvGrpSpPr/>
          <p:nvPr/>
        </p:nvGrpSpPr>
        <p:grpSpPr>
          <a:xfrm>
            <a:off x="1914525" y="2835275"/>
            <a:ext cx="8520113" cy="3026409"/>
            <a:chOff x="0" y="0"/>
            <a:chExt cx="13416" cy="4767"/>
          </a:xfrm>
        </p:grpSpPr>
        <p:sp>
          <p:nvSpPr>
            <p:cNvPr id="47107" name="Text Box 20"/>
            <p:cNvSpPr txBox="1"/>
            <p:nvPr/>
          </p:nvSpPr>
          <p:spPr>
            <a:xfrm>
              <a:off x="0" y="0"/>
              <a:ext cx="13416" cy="2179"/>
            </a:xfrm>
            <a:prstGeom prst="rect">
              <a:avLst/>
            </a:prstGeom>
            <a:noFill/>
            <a:ln w="9525">
              <a:noFill/>
            </a:ln>
          </p:spPr>
          <p:txBody>
            <a:bodyPr wrap="square" anchor="t" anchorCtr="0">
              <a:spAutoFit/>
            </a:bodyPr>
            <a:p>
              <a:pPr>
                <a:lnSpc>
                  <a:spcPct val="150000"/>
                </a:lnSpc>
              </a:pPr>
              <a:r>
                <a:rPr lang="zh-CN" altLang="en-US" sz="2400" dirty="0">
                  <a:solidFill>
                    <a:srgbClr val="FF0000"/>
                  </a:solidFill>
                  <a:latin typeface="黑体" panose="02010609060101010101" pitchFamily="1" charset="-122"/>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解：设生产圆形铁片的工人</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人，生产长方形铁片的工人</a:t>
              </a:r>
              <a:r>
                <a:rPr lang="en-US" altLang="zh-CN" sz="2800" i="1" dirty="0">
                  <a:solidFill>
                    <a:srgbClr val="FF0000"/>
                  </a:solidFill>
                  <a:latin typeface="Times New Roman" panose="02020603050405020304" pitchFamily="2" charset="0"/>
                  <a:ea typeface="黑体" panose="02010609060101010101" pitchFamily="1" charset="-122"/>
                </a:rPr>
                <a:t>y</a:t>
              </a:r>
              <a:r>
                <a:rPr lang="zh-CN" altLang="en-US" sz="2800" dirty="0">
                  <a:solidFill>
                    <a:srgbClr val="FF0000"/>
                  </a:solidFill>
                  <a:latin typeface="Times New Roman" panose="02020603050405020304" pitchFamily="2" charset="0"/>
                  <a:ea typeface="黑体" panose="02010609060101010101" pitchFamily="1" charset="-122"/>
                </a:rPr>
                <a:t>人，根据题意，列出方程组得</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47108" name="Text Box 25"/>
            <p:cNvSpPr txBox="1"/>
            <p:nvPr/>
          </p:nvSpPr>
          <p:spPr>
            <a:xfrm>
              <a:off x="1683" y="3945"/>
              <a:ext cx="7007" cy="822"/>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1" charset="-122"/>
                  <a:ea typeface="黑体" panose="02010609060101010101" pitchFamily="1" charset="-122"/>
                </a:rPr>
                <a:t>（以下部分由同学们完成）</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47109" name="对象 33797">
              <a:hlinkClick r:id="" action="ppaction://ole?verb="/>
            </p:cNvPr>
            <p:cNvGraphicFramePr>
              <a:graphicFrameLocks noChangeAspect="1"/>
            </p:cNvGraphicFramePr>
            <p:nvPr/>
          </p:nvGraphicFramePr>
          <p:xfrm>
            <a:off x="4301" y="2067"/>
            <a:ext cx="3427" cy="1722"/>
          </p:xfrm>
          <a:graphic>
            <a:graphicData uri="http://schemas.openxmlformats.org/presentationml/2006/ole">
              <mc:AlternateContent xmlns:mc="http://schemas.openxmlformats.org/markup-compatibility/2006">
                <mc:Choice xmlns:v="urn:schemas-microsoft-com:vml" Requires="v">
                  <p:oleObj spid="_x0000_s3096" name="" r:id="rId1" imgW="1028700" imgH="457200" progId="Equation.DSMT4">
                    <p:embed/>
                  </p:oleObj>
                </mc:Choice>
                <mc:Fallback>
                  <p:oleObj name="" r:id="rId1" imgW="1028700" imgH="457200" progId="Equation.DSMT4">
                    <p:embed/>
                    <p:pic>
                      <p:nvPicPr>
                        <p:cNvPr id="0" name="图片 3095"/>
                        <p:cNvPicPr/>
                        <p:nvPr/>
                      </p:nvPicPr>
                      <p:blipFill>
                        <a:blip r:embed="rId2"/>
                        <a:stretch>
                          <a:fillRect/>
                        </a:stretch>
                      </p:blipFill>
                      <p:spPr>
                        <a:xfrm>
                          <a:off x="4301" y="2067"/>
                          <a:ext cx="3427" cy="1722"/>
                        </a:xfrm>
                        <a:prstGeom prst="rect">
                          <a:avLst/>
                        </a:prstGeom>
                        <a:noFill/>
                        <a:ln w="38100">
                          <a:noFill/>
                          <a:miter/>
                        </a:ln>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wipe(up)">
                                      <p:cBhvr>
                                        <p:cTn id="7"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6" name="组合 15"/>
          <p:cNvGrpSpPr>
            <a:grpSpLocks noChangeAspect="1"/>
          </p:cNvGrpSpPr>
          <p:nvPr/>
        </p:nvGrpSpPr>
        <p:grpSpPr>
          <a:xfrm>
            <a:off x="3702050" y="2617788"/>
            <a:ext cx="1404938" cy="1404937"/>
            <a:chOff x="9674578" y="2446144"/>
            <a:chExt cx="1556194" cy="1556194"/>
          </a:xfrm>
        </p:grpSpPr>
        <p:grpSp>
          <p:nvGrpSpPr>
            <p:cNvPr id="17" name="组合 16"/>
            <p:cNvGrpSpPr/>
            <p:nvPr/>
          </p:nvGrpSpPr>
          <p:grpSpPr>
            <a:xfrm>
              <a:off x="9674578" y="2446144"/>
              <a:ext cx="1556194" cy="1556194"/>
              <a:chOff x="3154508" y="1821271"/>
              <a:chExt cx="2785107" cy="2785102"/>
            </a:xfrm>
          </p:grpSpPr>
          <p:sp>
            <p:nvSpPr>
              <p:cNvPr id="19"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20"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sp>
          <p:nvSpPr>
            <p:cNvPr id="18"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cxnSp>
        <p:nvCxnSpPr>
          <p:cNvPr id="15" name="直接连接符 14"/>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463" y="2727325"/>
            <a:ext cx="1859280" cy="598805"/>
          </a:xfrm>
          <a:prstGeom prst="rect">
            <a:avLst/>
          </a:prstGeom>
        </p:spPr>
        <p:txBody>
          <a:bodyPr wrap="none">
            <a:spAutoFit/>
          </a:bodyPr>
          <a:lstStyle/>
          <a:p>
            <a:pPr fontAlgn="auto"/>
            <a:r>
              <a:rPr lang="zh-CN" altLang="en-US" sz="3300" strike="noStrike" noProof="1" dirty="0">
                <a:solidFill>
                  <a:schemeClr val="accent4"/>
                </a:solidFill>
                <a:latin typeface="造字工房悦黑（非商用）常规体" pitchFamily="2" charset="-122"/>
                <a:ea typeface="造字工房悦黑（非商用）常规体" pitchFamily="2" charset="-122"/>
                <a:cs typeface="+mn-cs"/>
              </a:rPr>
              <a:t>课堂小结</a:t>
            </a:r>
            <a:endParaRPr lang="zh-CN" altLang="en-US" sz="3300" strike="noStrike" noProof="1" dirty="0">
              <a:solidFill>
                <a:schemeClr val="accent4"/>
              </a:solidFill>
              <a:latin typeface="造字工房悦黑（非商用）常规体" pitchFamily="2" charset="-122"/>
              <a:ea typeface="造字工房悦黑（非商用）常规体" pitchFamily="2" charset="-122"/>
            </a:endParaRPr>
          </a:p>
        </p:txBody>
      </p:sp>
      <p:sp>
        <p:nvSpPr>
          <p:cNvPr id="35" name="矩形 34"/>
          <p:cNvSpPr/>
          <p:nvPr/>
        </p:nvSpPr>
        <p:spPr>
          <a:xfrm>
            <a:off x="5224463"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归纳总结</a:t>
            </a:r>
            <a:endParaRPr lang="zh-CN" altLang="en-US" dirty="0">
              <a:latin typeface="微软雅黑 Light" panose="020B0502040204020203" pitchFamily="34" charset="-122"/>
              <a:ea typeface="微软雅黑 Light" panose="020B0502040204020203" pitchFamily="34" charset="-122"/>
            </a:endParaRPr>
          </a:p>
        </p:txBody>
      </p:sp>
      <p:sp>
        <p:nvSpPr>
          <p:cNvPr id="36" name="矩形 35"/>
          <p:cNvSpPr/>
          <p:nvPr/>
        </p:nvSpPr>
        <p:spPr>
          <a:xfrm>
            <a:off x="6637338"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构建脉络</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100000">
                                          <p:val>
                                            <p:strVal val="#ppt_x"/>
                                          </p:val>
                                        </p:tav>
                                      </p:tavLst>
                                    </p:anim>
                                    <p:anim calcmode="lin" valueType="num">
                                      <p:cBhvr>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600" fill="hold"/>
                                        <p:tgtEl>
                                          <p:spTgt spid="11"/>
                                        </p:tgtEl>
                                        <p:attrNameLst>
                                          <p:attrName>ppt_x</p:attrName>
                                        </p:attrNameLst>
                                      </p:cBhvr>
                                      <p:tavLst>
                                        <p:tav tm="0">
                                          <p:val>
                                            <p:strVal val="1+#ppt_w/2"/>
                                          </p:val>
                                        </p:tav>
                                        <p:tav tm="100000">
                                          <p:val>
                                            <p:strVal val="#ppt_x"/>
                                          </p:val>
                                        </p:tav>
                                      </p:tavLst>
                                    </p:anim>
                                    <p:anim calcmode="lin" valueType="num">
                                      <p:cBhvr>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ppt_x</p:attrName>
                                        </p:attrNameLst>
                                      </p:cBhvr>
                                      <p:tavLst>
                                        <p:tav tm="0">
                                          <p:val>
                                            <p:strVal val="#ppt_x"/>
                                          </p:val>
                                        </p:tav>
                                        <p:tav tm="100000">
                                          <p:val>
                                            <p:strVal val="#ppt_x"/>
                                          </p:val>
                                        </p:tav>
                                      </p:tavLst>
                                    </p:anim>
                                    <p:anim calcmode="lin" valueType="num">
                                      <p:cBhvr>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p:bldP spid="3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8" name="Text Box 16"/>
          <p:cNvSpPr txBox="1"/>
          <p:nvPr/>
        </p:nvSpPr>
        <p:spPr>
          <a:xfrm>
            <a:off x="2693988" y="3329940"/>
            <a:ext cx="2016125" cy="953135"/>
          </a:xfrm>
          <a:prstGeom prst="rect">
            <a:avLst/>
          </a:prstGeom>
          <a:solidFill>
            <a:srgbClr val="FFFFFF"/>
          </a:solidFill>
          <a:ln w="28575" cap="flat" cmpd="sng">
            <a:solidFill>
              <a:schemeClr val="accent1"/>
            </a:solidFill>
            <a:prstDash val="solid"/>
            <a:miter/>
            <a:headEnd type="none" w="med" len="med"/>
            <a:tailEnd type="none" w="med" len="med"/>
          </a:ln>
        </p:spPr>
        <p:txBody>
          <a:bodyPr anchor="t" anchorCtr="0">
            <a:spAutoFit/>
          </a:bodyPr>
          <a:p>
            <a:pPr algn="ctr"/>
            <a:r>
              <a:rPr lang="zh-CN" altLang="en-US" sz="2800" dirty="0">
                <a:solidFill>
                  <a:schemeClr val="tx2"/>
                </a:solidFill>
                <a:latin typeface="黑体" panose="02010609060101010101" pitchFamily="1" charset="-122"/>
                <a:ea typeface="黑体" panose="02010609060101010101" pitchFamily="1" charset="-122"/>
              </a:rPr>
              <a:t>列方程组解决问题</a:t>
            </a:r>
            <a:endParaRPr lang="zh-CN" altLang="en-US" sz="2800" dirty="0">
              <a:solidFill>
                <a:schemeClr val="tx2"/>
              </a:solidFill>
              <a:latin typeface="黑体" panose="02010609060101010101" pitchFamily="1" charset="-122"/>
              <a:ea typeface="黑体" panose="02010609060101010101" pitchFamily="1" charset="-122"/>
            </a:endParaRPr>
          </a:p>
        </p:txBody>
      </p:sp>
      <p:sp>
        <p:nvSpPr>
          <p:cNvPr id="34819" name="左大括号 17"/>
          <p:cNvSpPr/>
          <p:nvPr/>
        </p:nvSpPr>
        <p:spPr>
          <a:xfrm>
            <a:off x="4826000" y="2131378"/>
            <a:ext cx="219075" cy="3181350"/>
          </a:xfrm>
          <a:prstGeom prst="leftBrace">
            <a:avLst>
              <a:gd name="adj1" fmla="val 11227"/>
              <a:gd name="adj2" fmla="val 50000"/>
            </a:avLst>
          </a:prstGeom>
          <a:solidFill>
            <a:schemeClr val="accent1"/>
          </a:solidFill>
          <a:ln w="28575" cap="flat" cmpd="sng">
            <a:solidFill>
              <a:schemeClr val="accent1"/>
            </a:solidFill>
            <a:prstDash val="solid"/>
            <a:bevel/>
            <a:headEnd type="none" w="med" len="med"/>
            <a:tailEnd type="none" w="med" len="med"/>
          </a:ln>
        </p:spPr>
        <p:txBody>
          <a:bodyPr anchor="t" anchorCtr="0"/>
          <a:p>
            <a:endParaRPr lang="zh-CN" altLang="en-US" sz="2800" dirty="0">
              <a:latin typeface="Arial" panose="020B0604020202020204" pitchFamily="34" charset="0"/>
              <a:ea typeface="宋体" panose="02010600030101010101" pitchFamily="2" charset="-122"/>
            </a:endParaRPr>
          </a:p>
        </p:txBody>
      </p:sp>
      <p:sp>
        <p:nvSpPr>
          <p:cNvPr id="34820" name="Text Box 18"/>
          <p:cNvSpPr txBox="1"/>
          <p:nvPr/>
        </p:nvSpPr>
        <p:spPr>
          <a:xfrm>
            <a:off x="5186363" y="1858328"/>
            <a:ext cx="4364037" cy="953135"/>
          </a:xfrm>
          <a:prstGeom prst="rect">
            <a:avLst/>
          </a:prstGeom>
          <a:solidFill>
            <a:srgbClr val="FFFFFF"/>
          </a:solidFill>
          <a:ln w="28575" cap="flat" cmpd="sng">
            <a:solidFill>
              <a:schemeClr val="accent1"/>
            </a:solidFill>
            <a:prstDash val="solid"/>
            <a:miter/>
            <a:headEnd type="none" w="med" len="med"/>
            <a:tailEnd type="none" w="med" len="med"/>
          </a:ln>
        </p:spPr>
        <p:txBody>
          <a:bodyPr wrap="square" anchor="t" anchorCtr="0">
            <a:spAutoFit/>
          </a:bodyPr>
          <a:p>
            <a:r>
              <a:rPr lang="zh-CN" altLang="en-US" sz="2800" dirty="0">
                <a:latin typeface="Times New Roman" panose="02020603050405020304" pitchFamily="2" charset="0"/>
                <a:ea typeface="黑体" panose="02010609060101010101" pitchFamily="1" charset="-122"/>
              </a:rPr>
              <a:t>一般步骤：</a:t>
            </a:r>
            <a:endParaRPr lang="zh-CN" altLang="en-US" sz="2800" dirty="0">
              <a:latin typeface="Times New Roman" panose="02020603050405020304" pitchFamily="2" charset="0"/>
              <a:ea typeface="黑体" panose="02010609060101010101" pitchFamily="1" charset="-122"/>
            </a:endParaRPr>
          </a:p>
          <a:p>
            <a:r>
              <a:rPr lang="zh-CN" altLang="en-US" sz="2800" dirty="0">
                <a:latin typeface="Times New Roman" panose="02020603050405020304" pitchFamily="2" charset="0"/>
                <a:ea typeface="黑体" panose="02010609060101010101" pitchFamily="1" charset="-122"/>
              </a:rPr>
              <a:t>审、设、列、解、验、答</a:t>
            </a:r>
            <a:endParaRPr lang="zh-CN" altLang="en-US" sz="2800" dirty="0">
              <a:latin typeface="Times New Roman" panose="02020603050405020304" pitchFamily="2" charset="0"/>
              <a:ea typeface="黑体" panose="02010609060101010101" pitchFamily="1" charset="-122"/>
            </a:endParaRPr>
          </a:p>
        </p:txBody>
      </p:sp>
      <p:sp>
        <p:nvSpPr>
          <p:cNvPr id="34822" name="Text Box 18"/>
          <p:cNvSpPr txBox="1"/>
          <p:nvPr/>
        </p:nvSpPr>
        <p:spPr>
          <a:xfrm>
            <a:off x="5186363" y="4699953"/>
            <a:ext cx="3392487" cy="521970"/>
          </a:xfrm>
          <a:prstGeom prst="rect">
            <a:avLst/>
          </a:prstGeom>
          <a:solidFill>
            <a:srgbClr val="FFFFFF"/>
          </a:solidFill>
          <a:ln w="28575" cap="flat" cmpd="sng">
            <a:solidFill>
              <a:schemeClr val="accent1"/>
            </a:solidFill>
            <a:prstDash val="solid"/>
            <a:miter/>
            <a:headEnd type="none" w="med" len="med"/>
            <a:tailEnd type="none" w="med" len="med"/>
          </a:ln>
        </p:spPr>
        <p:txBody>
          <a:bodyPr wrap="square" anchor="t" anchorCtr="0">
            <a:spAutoFit/>
          </a:bodyPr>
          <a:p>
            <a:pPr>
              <a:spcBef>
                <a:spcPct val="50000"/>
              </a:spcBef>
            </a:pPr>
            <a:r>
              <a:rPr lang="zh-CN" altLang="en-US" sz="2800" dirty="0">
                <a:latin typeface="黑体" panose="02010609060101010101" pitchFamily="1" charset="-122"/>
                <a:ea typeface="黑体" panose="02010609060101010101" pitchFamily="1" charset="-122"/>
              </a:rPr>
              <a:t>关键：找等量关系</a:t>
            </a:r>
            <a:endParaRPr lang="zh-CN" altLang="en-US" sz="2800" dirty="0">
              <a:latin typeface="黑体" panose="02010609060101010101" pitchFamily="1" charset="-122"/>
              <a:ea typeface="黑体" panose="02010609060101010101" pitchFamily="1" charset="-122"/>
            </a:endParaRPr>
          </a:p>
        </p:txBody>
      </p:sp>
      <p:grpSp>
        <p:nvGrpSpPr>
          <p:cNvPr id="8" name="组合 7"/>
          <p:cNvGrpSpPr/>
          <p:nvPr/>
        </p:nvGrpSpPr>
        <p:grpSpPr>
          <a:xfrm>
            <a:off x="4373267" y="759886"/>
            <a:ext cx="3445466" cy="773918"/>
            <a:chOff x="3590568" y="400194"/>
            <a:chExt cx="5213316" cy="1031890"/>
          </a:xfrm>
        </p:grpSpPr>
        <p:grpSp>
          <p:nvGrpSpPr>
            <p:cNvPr id="9" name="组合 8"/>
            <p:cNvGrpSpPr/>
            <p:nvPr/>
          </p:nvGrpSpPr>
          <p:grpSpPr>
            <a:xfrm>
              <a:off x="3590568" y="400194"/>
              <a:ext cx="5213316" cy="1031890"/>
              <a:chOff x="7038412" y="5298115"/>
              <a:chExt cx="3099874" cy="517828"/>
            </a:xfrm>
          </p:grpSpPr>
          <p:grpSp>
            <p:nvGrpSpPr>
              <p:cNvPr id="10" name="组合 9"/>
              <p:cNvGrpSpPr/>
              <p:nvPr/>
            </p:nvGrpSpPr>
            <p:grpSpPr>
              <a:xfrm>
                <a:off x="7038412" y="5298115"/>
                <a:ext cx="3099874" cy="517828"/>
                <a:chOff x="5718131" y="5650928"/>
                <a:chExt cx="4596458" cy="767829"/>
              </a:xfrm>
            </p:grpSpPr>
            <p:sp>
              <p:nvSpPr>
                <p:cNvPr id="12" name="圆角矩形 11"/>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3" name="圆角矩形 12"/>
                <p:cNvSpPr/>
                <p:nvPr/>
              </p:nvSpPr>
              <p:spPr>
                <a:xfrm>
                  <a:off x="5829672" y="5747159"/>
                  <a:ext cx="4373372" cy="575365"/>
                </a:xfrm>
                <a:prstGeom prst="roundRect">
                  <a:avLst>
                    <a:gd name="adj" fmla="val 50000"/>
                  </a:avLst>
                </a:prstGeom>
                <a:solidFill>
                  <a:schemeClr val="accent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14" name="TextBox 19"/>
              <p:cNvSpPr txBox="1"/>
              <p:nvPr/>
            </p:nvSpPr>
            <p:spPr>
              <a:xfrm>
                <a:off x="7752953" y="5433395"/>
                <a:ext cx="278798" cy="169101"/>
              </a:xfrm>
              <a:prstGeom prst="rect">
                <a:avLst/>
              </a:prstGeom>
              <a:noFill/>
            </p:spPr>
            <p:txBody>
              <a:bodyPr wrap="non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15" name="矩形 14"/>
            <p:cNvSpPr/>
            <p:nvPr/>
          </p:nvSpPr>
          <p:spPr>
            <a:xfrm>
              <a:off x="4055479" y="598899"/>
              <a:ext cx="4283494" cy="737446"/>
            </a:xfrm>
            <a:prstGeom prst="rect">
              <a:avLst/>
            </a:prstGeom>
          </p:spPr>
          <p:txBody>
            <a:bodyPr wrap="square">
              <a:spAutoFit/>
            </a:bodyPr>
            <a:p>
              <a:pPr algn="ctr"/>
              <a:r>
                <a:rPr lang="zh-CN" altLang="en-US" sz="3000" dirty="0" smtClean="0">
                  <a:solidFill>
                    <a:schemeClr val="bg1"/>
                  </a:solidFill>
                  <a:latin typeface="造字工房悦黑（非商用）常规体" pitchFamily="2" charset="-122"/>
                  <a:ea typeface="造字工房悦黑（非商用）常规体" pitchFamily="2" charset="-122"/>
                </a:rPr>
                <a:t>课堂小结</a:t>
              </a:r>
              <a:endParaRPr lang="zh-CN" altLang="en-US" sz="3000" dirty="0">
                <a:solidFill>
                  <a:schemeClr val="bg1"/>
                </a:solidFill>
                <a:latin typeface="造字工房悦黑（非商用）常规体" pitchFamily="2" charset="-122"/>
                <a:ea typeface="造字工房悦黑（非商用）常规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linds(horizontal)">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randombar(horizontal)">
                                      <p:cBhvr>
                                        <p:cTn id="12" dur="500"/>
                                        <p:tgtEl>
                                          <p:spTgt spid="348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4820"/>
                                        </p:tgtEl>
                                        <p:attrNameLst>
                                          <p:attrName>style.visibility</p:attrName>
                                        </p:attrNameLst>
                                      </p:cBhvr>
                                      <p:to>
                                        <p:strVal val="visible"/>
                                      </p:to>
                                    </p:set>
                                    <p:animEffect transition="in" filter="blinds(vertical)">
                                      <p:cBhvr>
                                        <p:cTn id="17" dur="500"/>
                                        <p:tgtEl>
                                          <p:spTgt spid="348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34822"/>
                                        </p:tgtEl>
                                        <p:attrNameLst>
                                          <p:attrName>style.visibility</p:attrName>
                                        </p:attrNameLst>
                                      </p:cBhvr>
                                      <p:to>
                                        <p:strVal val="visible"/>
                                      </p:to>
                                    </p:set>
                                    <p:animEffect transition="in" filter="blinds(vertical)">
                                      <p:cBhvr>
                                        <p:cTn id="22" dur="5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ldLvl="0" animBg="1"/>
      <p:bldP spid="34819" grpId="0" bldLvl="0" animBg="1"/>
      <p:bldP spid="34820" grpId="0" bldLvl="0" animBg="1"/>
      <p:bldP spid="3482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9" name="矩形 11"/>
          <p:cNvSpPr/>
          <p:nvPr/>
        </p:nvSpPr>
        <p:spPr>
          <a:xfrm>
            <a:off x="2063750" y="2133600"/>
            <a:ext cx="7920038" cy="2889885"/>
          </a:xfrm>
          <a:prstGeom prst="rect">
            <a:avLst/>
          </a:prstGeom>
          <a:noFill/>
          <a:ln w="9525">
            <a:noFill/>
          </a:ln>
        </p:spPr>
        <p:txBody>
          <a:bodyPr anchor="t" anchorCtr="0">
            <a:spAutoFit/>
          </a:bodyPr>
          <a:p>
            <a:pPr>
              <a:lnSpc>
                <a:spcPct val="130000"/>
              </a:lnSpc>
            </a:pPr>
            <a:r>
              <a:rPr lang="en-US" altLang="zh-CN" sz="2800" b="1" dirty="0">
                <a:latin typeface="Times New Roman" panose="02020603050405020304" pitchFamily="2" charset="0"/>
                <a:ea typeface="黑体" panose="02010609060101010101" pitchFamily="1" charset="-122"/>
              </a:rPr>
              <a:t>1.</a:t>
            </a:r>
            <a:r>
              <a:rPr lang="zh-CN" altLang="en-US" sz="2800" dirty="0">
                <a:latin typeface="黑体" panose="02010609060101010101" pitchFamily="1" charset="-122"/>
                <a:ea typeface="黑体" panose="02010609060101010101" pitchFamily="1" charset="-122"/>
              </a:rPr>
              <a:t>能根据具体问题的数量关系，列出二元一次方程组</a:t>
            </a:r>
            <a:r>
              <a:rPr lang="zh-CN" altLang="en-US" sz="2800" dirty="0">
                <a:latin typeface="Times New Roman" panose="02020603050405020304" pitchFamily="2" charset="0"/>
                <a:ea typeface="黑体" panose="02010609060101010101" pitchFamily="1" charset="-122"/>
              </a:rPr>
              <a:t>解决和差倍分问题、配套问题及行程问题</a:t>
            </a:r>
            <a:r>
              <a:rPr lang="en-US" altLang="zh-CN" sz="2800" dirty="0">
                <a:latin typeface="黑体" panose="02010609060101010101" pitchFamily="1" charset="-122"/>
                <a:ea typeface="黑体" panose="02010609060101010101" pitchFamily="1" charset="-122"/>
              </a:rPr>
              <a:t>.</a:t>
            </a:r>
            <a:r>
              <a:rPr lang="zh-CN" altLang="en-US" sz="2800" dirty="0">
                <a:latin typeface="黑体" panose="02010609060101010101" pitchFamily="1" charset="-122"/>
                <a:ea typeface="黑体" panose="02010609060101010101" pitchFamily="1" charset="-122"/>
              </a:rPr>
              <a:t>（重点、难点）</a:t>
            </a:r>
            <a:endParaRPr lang="en-US" altLang="zh-CN" sz="2800" dirty="0">
              <a:latin typeface="黑体" panose="02010609060101010101" pitchFamily="1" charset="-122"/>
              <a:ea typeface="黑体" panose="02010609060101010101" pitchFamily="1" charset="-122"/>
            </a:endParaRPr>
          </a:p>
          <a:p>
            <a:pPr>
              <a:lnSpc>
                <a:spcPct val="130000"/>
              </a:lnSpc>
            </a:pPr>
            <a:r>
              <a:rPr lang="en-US" altLang="zh-CN" sz="2800" b="1"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掌握应用二元一次方程组解决实际问题的一般步骤</a:t>
            </a:r>
            <a:r>
              <a:rPr lang="en-US" altLang="zh-CN" sz="2800" dirty="0">
                <a:latin typeface="Times New Roman" panose="02020603050405020304" pitchFamily="2" charset="0"/>
                <a:ea typeface="黑体" panose="02010609060101010101" pitchFamily="1" charset="-122"/>
              </a:rPr>
              <a:t>.</a:t>
            </a:r>
            <a:r>
              <a:rPr lang="en-US" altLang="zh-CN" sz="2800" dirty="0">
                <a:latin typeface="黑体" panose="02010609060101010101" pitchFamily="1" charset="-122"/>
                <a:ea typeface="黑体" panose="02010609060101010101" pitchFamily="1" charset="-122"/>
              </a:rPr>
              <a:t>(</a:t>
            </a:r>
            <a:r>
              <a:rPr lang="zh-CN" altLang="en-US" sz="2800" dirty="0">
                <a:latin typeface="黑体" panose="02010609060101010101" pitchFamily="1" charset="-122"/>
                <a:ea typeface="黑体" panose="02010609060101010101" pitchFamily="1" charset="-122"/>
              </a:rPr>
              <a:t>重点）</a:t>
            </a:r>
            <a:endParaRPr lang="zh-CN" altLang="en-US" sz="2800" dirty="0">
              <a:latin typeface="黑体" panose="02010609060101010101" pitchFamily="1" charset="-122"/>
              <a:ea typeface="黑体" panose="02010609060101010101" pitchFamily="1" charset="-122"/>
            </a:endParaRPr>
          </a:p>
        </p:txBody>
      </p:sp>
      <p:grpSp>
        <p:nvGrpSpPr>
          <p:cNvPr id="2" name="组合 1"/>
          <p:cNvGrpSpPr/>
          <p:nvPr/>
        </p:nvGrpSpPr>
        <p:grpSpPr>
          <a:xfrm>
            <a:off x="2023745" y="883285"/>
            <a:ext cx="2158365" cy="727075"/>
            <a:chOff x="621080" y="3189168"/>
            <a:chExt cx="2528972" cy="717590"/>
          </a:xfrm>
        </p:grpSpPr>
        <p:grpSp>
          <p:nvGrpSpPr>
            <p:cNvPr id="8" name="组合 7"/>
            <p:cNvGrpSpPr/>
            <p:nvPr/>
          </p:nvGrpSpPr>
          <p:grpSpPr>
            <a:xfrm>
              <a:off x="621080" y="3189168"/>
              <a:ext cx="2528972" cy="717590"/>
              <a:chOff x="9087077" y="1527388"/>
              <a:chExt cx="2303707" cy="2303706"/>
            </a:xfrm>
          </p:grpSpPr>
          <p:sp>
            <p:nvSpPr>
              <p:cNvPr id="11" name="椭圆 33"/>
              <p:cNvSpPr/>
              <p:nvPr/>
            </p:nvSpPr>
            <p:spPr>
              <a:xfrm>
                <a:off x="9087077" y="1527388"/>
                <a:ext cx="2303707" cy="2303706"/>
              </a:xfrm>
              <a:prstGeom prst="roundRect">
                <a:avLst/>
              </a:prstGeom>
              <a:gradFill>
                <a:gsLst>
                  <a:gs pos="0">
                    <a:schemeClr val="bg1">
                      <a:lumMod val="85000"/>
                    </a:schemeClr>
                  </a:gs>
                  <a:gs pos="100000">
                    <a:schemeClr val="bg1"/>
                  </a:gs>
                </a:gsLst>
                <a:lin ang="2700000" scaled="1"/>
              </a:gradFill>
              <a:ln w="25400" cap="flat" cmpd="sng" algn="ctr">
                <a:noFill/>
                <a:prstDash val="solid"/>
              </a:ln>
              <a:effectLst>
                <a:outerShdw blurRad="190500" dist="88900" dir="2700000" algn="tl" rotWithShape="0">
                  <a:prstClr val="black">
                    <a:alpha val="30000"/>
                  </a:prstClr>
                </a:outerShdw>
              </a:effectLst>
            </p:spPr>
            <p:txBody>
              <a:bodyPr wrap="square" rtlCol="0" anchor="ctr">
                <a:noAutofit/>
              </a:bodyP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17" name="椭圆 34"/>
              <p:cNvSpPr/>
              <p:nvPr/>
            </p:nvSpPr>
            <p:spPr>
              <a:xfrm>
                <a:off x="9166557" y="1710379"/>
                <a:ext cx="2144746" cy="1937724"/>
              </a:xfrm>
              <a:prstGeom prst="roundRect">
                <a:avLst/>
              </a:prstGeom>
              <a:solidFill>
                <a:schemeClr val="accent2"/>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88900" dist="38100" dir="13500000">
                  <a:prstClr val="black">
                    <a:alpha val="40000"/>
                  </a:prstClr>
                </a:innerShdw>
              </a:effectLst>
            </p:spPr>
            <p:txBody>
              <a:bodyPr rtlCol="0" anchor="ctr"/>
              <a:lstStyle/>
              <a:p>
                <a:pPr algn="ctr"/>
                <a:endParaRPr lang="zh-CN" altLang="en-US" sz="1350" kern="0">
                  <a:solidFill>
                    <a:sysClr val="window" lastClr="FFFFFF"/>
                  </a:solidFill>
                  <a:latin typeface="Calibri" panose="020F0502020204030204"/>
                  <a:ea typeface="宋体" panose="02010600030101010101" pitchFamily="2" charset="-122"/>
                </a:endParaRPr>
              </a:p>
            </p:txBody>
          </p:sp>
        </p:grpSp>
        <p:sp>
          <p:nvSpPr>
            <p:cNvPr id="19" name="Text Box 22"/>
            <p:cNvSpPr txBox="1">
              <a:spLocks noChangeArrowheads="1"/>
            </p:cNvSpPr>
            <p:nvPr/>
          </p:nvSpPr>
          <p:spPr bwMode="invGray">
            <a:xfrm>
              <a:off x="1052853" y="3328318"/>
              <a:ext cx="1665427" cy="45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defRPr>
                  <a:solidFill>
                    <a:schemeClr val="tx1"/>
                  </a:solidFill>
                  <a:latin typeface="Arial" panose="020B0604020202020204" pitchFamily="34" charset="0"/>
                  <a:ea typeface="黑体" panose="02010609060101010101" pitchFamily="1" charset="-122"/>
                </a:defRPr>
              </a:lvl1pPr>
              <a:lvl2pPr marL="742950" indent="-285750" algn="ctr">
                <a:defRPr>
                  <a:solidFill>
                    <a:schemeClr val="tx1"/>
                  </a:solidFill>
                  <a:latin typeface="Arial" panose="020B0604020202020204" pitchFamily="34" charset="0"/>
                  <a:ea typeface="黑体" panose="02010609060101010101" pitchFamily="1" charset="-122"/>
                </a:defRPr>
              </a:lvl2pPr>
              <a:lvl3pPr marL="1143000" indent="-228600" algn="ctr">
                <a:defRPr>
                  <a:solidFill>
                    <a:schemeClr val="tx1"/>
                  </a:solidFill>
                  <a:latin typeface="Arial" panose="020B0604020202020204" pitchFamily="34" charset="0"/>
                  <a:ea typeface="黑体" panose="02010609060101010101" pitchFamily="1" charset="-122"/>
                </a:defRPr>
              </a:lvl3pPr>
              <a:lvl4pPr marL="1600200" indent="-228600" algn="ctr">
                <a:defRPr>
                  <a:solidFill>
                    <a:schemeClr val="tx1"/>
                  </a:solidFill>
                  <a:latin typeface="Arial" panose="020B0604020202020204" pitchFamily="34" charset="0"/>
                  <a:ea typeface="黑体" panose="02010609060101010101" pitchFamily="1" charset="-122"/>
                </a:defRPr>
              </a:lvl4pPr>
              <a:lvl5pPr marL="2057400" indent="-228600" algn="ctr">
                <a:defRPr>
                  <a:solidFill>
                    <a:schemeClr val="tx1"/>
                  </a:solidFill>
                  <a:latin typeface="Arial" panose="020B0604020202020204" pitchFamily="34" charset="0"/>
                  <a:ea typeface="黑体" panose="02010609060101010101" pitchFamily="1"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黑体" panose="02010609060101010101" pitchFamily="1"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黑体" panose="02010609060101010101" pitchFamily="1"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黑体" panose="02010609060101010101" pitchFamily="1"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黑体" panose="02010609060101010101" pitchFamily="1" charset="-122"/>
                </a:defRPr>
              </a:lvl9pPr>
            </a:lstStyle>
            <a:p>
              <a:pPr eaLnBrk="1" hangingPunct="1"/>
              <a:r>
                <a:rPr lang="zh-CN" altLang="en-US" sz="2400" dirty="0">
                  <a:solidFill>
                    <a:schemeClr val="bg1"/>
                  </a:solidFill>
                  <a:latin typeface="+mn-ea"/>
                  <a:ea typeface="+mn-ea"/>
                </a:rPr>
                <a:t>学习目标</a:t>
              </a:r>
              <a:endParaRPr lang="zh-CN" altLang="en-US" sz="2400" dirty="0">
                <a:solidFill>
                  <a:schemeClr val="bg1"/>
                </a:solidFill>
                <a:latin typeface="+mn-ea"/>
                <a:ea typeface="+mn-ea"/>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checkerboard(across)">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圆角矩形 31"/>
          <p:cNvSpPr/>
          <p:nvPr/>
        </p:nvSpPr>
        <p:spPr>
          <a:xfrm>
            <a:off x="2191703" y="1022350"/>
            <a:ext cx="1657350" cy="51117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sym typeface="微软雅黑" panose="020B0503020204020204" charset="-122"/>
              </a:rPr>
              <a:t>情境引入</a:t>
            </a:r>
            <a:endParaRPr lang="zh-CN" altLang="en-US" sz="2400" b="1" dirty="0">
              <a:latin typeface="微软雅黑" panose="020B0503020204020204" charset="-122"/>
              <a:ea typeface="微软雅黑" panose="020B0503020204020204" charset="-122"/>
              <a:sym typeface="微软雅黑" panose="020B0503020204020204" charset="-122"/>
            </a:endParaRPr>
          </a:p>
        </p:txBody>
      </p:sp>
      <p:pic>
        <p:nvPicPr>
          <p:cNvPr id="14339" name="Picture 2" descr="181-1"/>
          <p:cNvPicPr>
            <a:picLocks noChangeAspect="1"/>
          </p:cNvPicPr>
          <p:nvPr/>
        </p:nvPicPr>
        <p:blipFill>
          <a:blip r:embed="rId1"/>
          <a:stretch>
            <a:fillRect/>
          </a:stretch>
        </p:blipFill>
        <p:spPr>
          <a:xfrm>
            <a:off x="2660015" y="1927225"/>
            <a:ext cx="7193280" cy="4394835"/>
          </a:xfrm>
          <a:prstGeom prst="rect">
            <a:avLst/>
          </a:prstGeom>
          <a:noFill/>
          <a:ln w="9525">
            <a:noFill/>
          </a:ln>
        </p:spPr>
      </p:pic>
      <p:grpSp>
        <p:nvGrpSpPr>
          <p:cNvPr id="5125" name="Group 9"/>
          <p:cNvGrpSpPr/>
          <p:nvPr/>
        </p:nvGrpSpPr>
        <p:grpSpPr>
          <a:xfrm>
            <a:off x="2639695" y="1557020"/>
            <a:ext cx="3392488" cy="1993900"/>
            <a:chOff x="0" y="0"/>
            <a:chExt cx="2268" cy="1435"/>
          </a:xfrm>
        </p:grpSpPr>
        <p:pic>
          <p:nvPicPr>
            <p:cNvPr id="14341" name="Picture 4" descr="02"/>
            <p:cNvPicPr>
              <a:picLocks noChangeAspect="1"/>
            </p:cNvPicPr>
            <p:nvPr/>
          </p:nvPicPr>
          <p:blipFill>
            <a:blip r:embed="rId2"/>
            <a:stretch>
              <a:fillRect/>
            </a:stretch>
          </p:blipFill>
          <p:spPr>
            <a:xfrm>
              <a:off x="0" y="0"/>
              <a:ext cx="2268" cy="1435"/>
            </a:xfrm>
            <a:prstGeom prst="rect">
              <a:avLst/>
            </a:prstGeom>
            <a:noFill/>
            <a:ln w="9525">
              <a:noFill/>
            </a:ln>
          </p:spPr>
        </p:pic>
        <p:sp>
          <p:nvSpPr>
            <p:cNvPr id="14342" name="Text Box 5"/>
            <p:cNvSpPr txBox="1"/>
            <p:nvPr/>
          </p:nvSpPr>
          <p:spPr>
            <a:xfrm>
              <a:off x="498" y="509"/>
              <a:ext cx="1271" cy="420"/>
            </a:xfrm>
            <a:prstGeom prst="rect">
              <a:avLst/>
            </a:prstGeom>
            <a:noFill/>
            <a:ln w="9525">
              <a:noFill/>
            </a:ln>
          </p:spPr>
          <p:txBody>
            <a:bodyPr anchor="t" anchorCtr="0">
              <a:spAutoFit/>
            </a:bodyPr>
            <a:p>
              <a:pPr>
                <a:spcBef>
                  <a:spcPct val="50000"/>
                </a:spcBef>
              </a:pPr>
              <a:r>
                <a:rPr lang="zh-CN" altLang="en-US" sz="3200" dirty="0">
                  <a:solidFill>
                    <a:srgbClr val="3333FF"/>
                  </a:solidFill>
                  <a:latin typeface="黑体" panose="02010609060101010101" pitchFamily="1" charset="-122"/>
                  <a:ea typeface="黑体" panose="02010609060101010101" pitchFamily="1" charset="-122"/>
                </a:rPr>
                <a:t>累死我了</a:t>
              </a:r>
              <a:r>
                <a:rPr lang="en-US" altLang="zh-CN" sz="3200" dirty="0">
                  <a:solidFill>
                    <a:srgbClr val="3333FF"/>
                  </a:solidFill>
                  <a:latin typeface="黑体" panose="02010609060101010101" pitchFamily="1" charset="-122"/>
                  <a:ea typeface="黑体" panose="02010609060101010101" pitchFamily="1" charset="-122"/>
                </a:rPr>
                <a:t>!</a:t>
              </a:r>
              <a:endParaRPr lang="en-US" altLang="zh-CN" sz="3200" dirty="0">
                <a:solidFill>
                  <a:srgbClr val="3333FF"/>
                </a:solidFill>
                <a:latin typeface="黑体" panose="02010609060101010101" pitchFamily="1" charset="-122"/>
                <a:ea typeface="黑体" panose="02010609060101010101" pitchFamily="1" charset="-122"/>
              </a:endParaRPr>
            </a:p>
          </p:txBody>
        </p:sp>
      </p:grpSp>
      <p:grpSp>
        <p:nvGrpSpPr>
          <p:cNvPr id="5128" name="Group 10"/>
          <p:cNvGrpSpPr/>
          <p:nvPr/>
        </p:nvGrpSpPr>
        <p:grpSpPr>
          <a:xfrm>
            <a:off x="6249988" y="1639888"/>
            <a:ext cx="3632200" cy="2005012"/>
            <a:chOff x="0" y="0"/>
            <a:chExt cx="2427" cy="1443"/>
          </a:xfrm>
        </p:grpSpPr>
        <p:pic>
          <p:nvPicPr>
            <p:cNvPr id="14344" name="Picture 7" descr="28"/>
            <p:cNvPicPr>
              <a:picLocks noChangeAspect="1"/>
            </p:cNvPicPr>
            <p:nvPr/>
          </p:nvPicPr>
          <p:blipFill>
            <a:blip r:embed="rId3">
              <a:lum bright="69992" contrast="-70001"/>
            </a:blip>
            <a:stretch>
              <a:fillRect/>
            </a:stretch>
          </p:blipFill>
          <p:spPr>
            <a:xfrm>
              <a:off x="0" y="0"/>
              <a:ext cx="2427" cy="1443"/>
            </a:xfrm>
            <a:prstGeom prst="rect">
              <a:avLst/>
            </a:prstGeom>
            <a:noFill/>
            <a:ln w="9525">
              <a:noFill/>
            </a:ln>
          </p:spPr>
        </p:pic>
        <p:sp>
          <p:nvSpPr>
            <p:cNvPr id="14345" name="Text Box 8"/>
            <p:cNvSpPr txBox="1"/>
            <p:nvPr/>
          </p:nvSpPr>
          <p:spPr>
            <a:xfrm>
              <a:off x="533" y="197"/>
              <a:ext cx="1361" cy="730"/>
            </a:xfrm>
            <a:prstGeom prst="rect">
              <a:avLst/>
            </a:prstGeom>
            <a:noFill/>
            <a:ln w="9525">
              <a:noFill/>
            </a:ln>
          </p:spPr>
          <p:txBody>
            <a:bodyPr wrap="square" anchor="t" anchorCtr="0">
              <a:spAutoFit/>
            </a:bodyPr>
            <a:p>
              <a:pPr>
                <a:lnSpc>
                  <a:spcPct val="125000"/>
                </a:lnSpc>
              </a:pPr>
              <a:r>
                <a:rPr lang="zh-CN" altLang="en-US" sz="2400" dirty="0">
                  <a:solidFill>
                    <a:srgbClr val="0000FF"/>
                  </a:solidFill>
                  <a:latin typeface="Times New Roman" panose="02020603050405020304" pitchFamily="2" charset="0"/>
                  <a:ea typeface="黑体" panose="02010609060101010101" pitchFamily="1" charset="-122"/>
                </a:rPr>
                <a:t>我还想多给你</a:t>
              </a:r>
              <a:r>
                <a:rPr lang="en-US" altLang="zh-CN" sz="2400" dirty="0">
                  <a:solidFill>
                    <a:srgbClr val="0000FF"/>
                  </a:solidFill>
                  <a:latin typeface="Times New Roman" panose="02020603050405020304" pitchFamily="2" charset="0"/>
                  <a:ea typeface="黑体" panose="02010609060101010101" pitchFamily="1" charset="-122"/>
                </a:rPr>
                <a:t>1</a:t>
              </a:r>
              <a:r>
                <a:rPr lang="zh-CN" altLang="en-US" sz="2400" dirty="0">
                  <a:solidFill>
                    <a:srgbClr val="0000FF"/>
                  </a:solidFill>
                  <a:latin typeface="Times New Roman" panose="02020603050405020304" pitchFamily="2" charset="0"/>
                  <a:ea typeface="黑体" panose="02010609060101010101" pitchFamily="1" charset="-122"/>
                </a:rPr>
                <a:t>包呢！</a:t>
              </a:r>
              <a:endParaRPr lang="zh-CN" altLang="en-US" sz="2400" dirty="0">
                <a:solidFill>
                  <a:srgbClr val="0000FF"/>
                </a:solidFill>
                <a:latin typeface="Times New Roman" panose="02020603050405020304" pitchFamily="2" charset="0"/>
                <a:ea typeface="黑体" panose="02010609060101010101" pitchFamily="1" charset="-122"/>
              </a:endParaRPr>
            </a:p>
          </p:txBody>
        </p:sp>
      </p:grpSp>
      <p:grpSp>
        <p:nvGrpSpPr>
          <p:cNvPr id="5131" name="组合 6"/>
          <p:cNvGrpSpPr/>
          <p:nvPr/>
        </p:nvGrpSpPr>
        <p:grpSpPr>
          <a:xfrm>
            <a:off x="2380933" y="1842135"/>
            <a:ext cx="3978275" cy="1802448"/>
            <a:chOff x="0" y="0"/>
            <a:chExt cx="6264" cy="2839"/>
          </a:xfrm>
        </p:grpSpPr>
        <p:sp>
          <p:nvSpPr>
            <p:cNvPr id="14347" name="椭圆形标注 3"/>
            <p:cNvSpPr/>
            <p:nvPr/>
          </p:nvSpPr>
          <p:spPr>
            <a:xfrm>
              <a:off x="0" y="0"/>
              <a:ext cx="6264" cy="2839"/>
            </a:xfrm>
            <a:prstGeom prst="wedgeEllipseCallout">
              <a:avLst>
                <a:gd name="adj1" fmla="val -1949"/>
                <a:gd name="adj2" fmla="val 101977"/>
              </a:avLst>
            </a:prstGeom>
            <a:solidFill>
              <a:srgbClr val="85E0E0"/>
            </a:solidFill>
            <a:ln w="9525" cap="flat" cmpd="sng">
              <a:solidFill>
                <a:srgbClr val="FBFB00"/>
              </a:solidFill>
              <a:prstDash val="solid"/>
              <a:bevel/>
              <a:headEnd type="none" w="med" len="med"/>
              <a:tailEnd type="none" w="med" len="med"/>
            </a:ln>
          </p:spPr>
          <p:txBody>
            <a:bodyPr wrap="square" anchor="t" anchorCtr="0"/>
            <a:p>
              <a:pPr>
                <a:lnSpc>
                  <a:spcPct val="150000"/>
                </a:lnSpc>
              </a:pPr>
              <a:endParaRPr lang="zh-CN" altLang="en-US" dirty="0">
                <a:latin typeface="Arial" panose="020B0604020202020204" pitchFamily="34" charset="0"/>
                <a:ea typeface="宋体" panose="02010600030101010101" pitchFamily="2" charset="-122"/>
              </a:endParaRPr>
            </a:p>
          </p:txBody>
        </p:sp>
        <p:sp>
          <p:nvSpPr>
            <p:cNvPr id="14348" name="Text Box 8"/>
            <p:cNvSpPr txBox="1"/>
            <p:nvPr/>
          </p:nvSpPr>
          <p:spPr>
            <a:xfrm>
              <a:off x="609" y="230"/>
              <a:ext cx="5141" cy="2325"/>
            </a:xfrm>
            <a:prstGeom prst="rect">
              <a:avLst/>
            </a:prstGeom>
            <a:noFill/>
            <a:ln w="9525">
              <a:noFill/>
            </a:ln>
          </p:spPr>
          <p:txBody>
            <a:bodyPr wrap="square" anchor="t" anchorCtr="0">
              <a:spAutoFit/>
            </a:bodyPr>
            <a:p>
              <a:pPr>
                <a:lnSpc>
                  <a:spcPct val="125000"/>
                </a:lnSpc>
              </a:pPr>
              <a:r>
                <a:rPr lang="zh-CN" altLang="en-US" sz="2400" dirty="0">
                  <a:solidFill>
                    <a:srgbClr val="0000FF"/>
                  </a:solidFill>
                  <a:latin typeface="Times New Roman" panose="02020603050405020304" pitchFamily="2" charset="0"/>
                  <a:ea typeface="黑体" panose="02010609060101010101" pitchFamily="1" charset="-122"/>
                </a:rPr>
                <a:t>把我驮的东西给你一包多好哇！这样咱俩驮的包数就一样多了</a:t>
              </a:r>
              <a:r>
                <a:rPr lang="en-US" altLang="zh-CN" sz="2400" dirty="0">
                  <a:solidFill>
                    <a:srgbClr val="0000FF"/>
                  </a:solidFill>
                  <a:latin typeface="Times New Roman" panose="02020603050405020304" pitchFamily="2" charset="0"/>
                  <a:ea typeface="黑体" panose="02010609060101010101" pitchFamily="1" charset="-122"/>
                </a:rPr>
                <a:t>.</a:t>
              </a:r>
              <a:endParaRPr lang="en-US" altLang="zh-CN" sz="2400" dirty="0">
                <a:solidFill>
                  <a:srgbClr val="0000FF"/>
                </a:solidFill>
                <a:latin typeface="Times New Roman" panose="02020603050405020304" pitchFamily="2" charset="0"/>
                <a:ea typeface="黑体" panose="02010609060101010101" pitchFamily="1" charset="-122"/>
              </a:endParaRPr>
            </a:p>
          </p:txBody>
        </p:sp>
      </p:grpSp>
      <p:grpSp>
        <p:nvGrpSpPr>
          <p:cNvPr id="21" name="组合 20"/>
          <p:cNvGrpSpPr/>
          <p:nvPr/>
        </p:nvGrpSpPr>
        <p:grpSpPr>
          <a:xfrm>
            <a:off x="1791335" y="213995"/>
            <a:ext cx="2261235" cy="706755"/>
            <a:chOff x="3590568" y="400194"/>
            <a:chExt cx="5213316" cy="1031890"/>
          </a:xfrm>
        </p:grpSpPr>
        <p:grpSp>
          <p:nvGrpSpPr>
            <p:cNvPr id="22" name="组合 21"/>
            <p:cNvGrpSpPr/>
            <p:nvPr/>
          </p:nvGrpSpPr>
          <p:grpSpPr>
            <a:xfrm>
              <a:off x="3590568" y="400194"/>
              <a:ext cx="5213316" cy="1031890"/>
              <a:chOff x="7038412" y="5298115"/>
              <a:chExt cx="3099874" cy="517828"/>
            </a:xfrm>
          </p:grpSpPr>
          <p:grpSp>
            <p:nvGrpSpPr>
              <p:cNvPr id="24" name="组合 23"/>
              <p:cNvGrpSpPr/>
              <p:nvPr/>
            </p:nvGrpSpPr>
            <p:grpSpPr>
              <a:xfrm>
                <a:off x="7038412" y="5298115"/>
                <a:ext cx="3099874" cy="517828"/>
                <a:chOff x="5718131" y="5650928"/>
                <a:chExt cx="4596458" cy="767829"/>
              </a:xfrm>
            </p:grpSpPr>
            <p:sp>
              <p:nvSpPr>
                <p:cNvPr id="26" name="圆角矩形 2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27" name="圆角矩形 2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25" name="TextBox 19"/>
              <p:cNvSpPr txBox="1"/>
              <p:nvPr/>
            </p:nvSpPr>
            <p:spPr>
              <a:xfrm>
                <a:off x="7752953" y="5433395"/>
                <a:ext cx="278798" cy="185171"/>
              </a:xfrm>
              <a:prstGeom prst="rect">
                <a:avLst/>
              </a:prstGeom>
              <a:noFill/>
            </p:spPr>
            <p:txBody>
              <a:bodyPr wrap="squar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23" name="矩形 22"/>
            <p:cNvSpPr/>
            <p:nvPr/>
          </p:nvSpPr>
          <p:spPr>
            <a:xfrm>
              <a:off x="4283863" y="505473"/>
              <a:ext cx="4283494" cy="807526"/>
            </a:xfrm>
            <a:prstGeom prst="rect">
              <a:avLst/>
            </a:prstGeom>
          </p:spPr>
          <p:txBody>
            <a:bodyPr wrap="square">
              <a:spAutoFit/>
            </a:bodyPr>
            <a:p>
              <a:r>
                <a:rPr lang="zh-CN" altLang="en-US" sz="3000" dirty="0" smtClean="0">
                  <a:solidFill>
                    <a:schemeClr val="bg1"/>
                  </a:solidFill>
                  <a:latin typeface="造字工房悦黑（非商用）常规体" pitchFamily="2" charset="-122"/>
                  <a:ea typeface="造字工房悦黑（非商用）常规体" pitchFamily="2" charset="-122"/>
                </a:rPr>
                <a:t>新课导入</a:t>
              </a:r>
              <a:endParaRPr lang="zh-CN" altLang="en-US" sz="3000" dirty="0">
                <a:solidFill>
                  <a:schemeClr val="bg1"/>
                </a:solidFill>
                <a:latin typeface="造字工房悦黑（非商用）常规体" pitchFamily="2" charset="-122"/>
                <a:ea typeface="造字工房悦黑（非商用）常规体" pitchFamily="2" charset="-122"/>
              </a:endParaRPr>
            </a:p>
          </p:txBody>
        </p:sp>
      </p:gr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diamond(in)">
                                      <p:cBhvr>
                                        <p:cTn id="7" dur="2000"/>
                                        <p:tgtEl>
                                          <p:spTgt spid="51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5125"/>
                                        </p:tgtEl>
                                      </p:cBhvr>
                                    </p:animEffect>
                                    <p:set>
                                      <p:cBhvr>
                                        <p:cTn id="12" dur="1" fill="hold">
                                          <p:stCondLst>
                                            <p:cond delay="499"/>
                                          </p:stCondLst>
                                        </p:cTn>
                                        <p:tgtEl>
                                          <p:spTgt spid="512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5131"/>
                                        </p:tgtEl>
                                        <p:attrNameLst>
                                          <p:attrName>style.visibility</p:attrName>
                                        </p:attrNameLst>
                                      </p:cBhvr>
                                      <p:to>
                                        <p:strVal val="visible"/>
                                      </p:to>
                                    </p:set>
                                    <p:animEffect transition="in" filter="fade">
                                      <p:cBhvr>
                                        <p:cTn id="17" dur="800" decel="100000"/>
                                        <p:tgtEl>
                                          <p:spTgt spid="5131"/>
                                        </p:tgtEl>
                                      </p:cBhvr>
                                    </p:animEffect>
                                    <p:anim calcmode="lin" valueType="num">
                                      <p:cBhvr>
                                        <p:cTn id="18" dur="800" decel="100000" fill="hold"/>
                                        <p:tgtEl>
                                          <p:spTgt spid="5131"/>
                                        </p:tgtEl>
                                        <p:attrNameLst>
                                          <p:attrName>style.rotation</p:attrName>
                                        </p:attrNameLst>
                                      </p:cBhvr>
                                      <p:tavLst>
                                        <p:tav tm="0">
                                          <p:val>
                                            <p:fltVal val="-90.000000"/>
                                          </p:val>
                                        </p:tav>
                                        <p:tav tm="100000">
                                          <p:val>
                                            <p:fltVal val="0.000000"/>
                                          </p:val>
                                        </p:tav>
                                      </p:tavLst>
                                    </p:anim>
                                    <p:anim calcmode="lin" valueType="num">
                                      <p:cBhvr>
                                        <p:cTn id="19" dur="800" decel="100000" fill="hold"/>
                                        <p:tgtEl>
                                          <p:spTgt spid="5131"/>
                                        </p:tgtEl>
                                        <p:attrNameLst>
                                          <p:attrName>ppt_x</p:attrName>
                                        </p:attrNameLst>
                                      </p:cBhvr>
                                      <p:tavLst>
                                        <p:tav tm="0">
                                          <p:val>
                                            <p:strVal val="#ppt_x+0.4"/>
                                          </p:val>
                                        </p:tav>
                                        <p:tav tm="100000">
                                          <p:val>
                                            <p:strVal val="#ppt_x-0.05"/>
                                          </p:val>
                                        </p:tav>
                                      </p:tavLst>
                                    </p:anim>
                                    <p:anim calcmode="lin" valueType="num">
                                      <p:cBhvr>
                                        <p:cTn id="20" dur="800" decel="100000" fill="hold"/>
                                        <p:tgtEl>
                                          <p:spTgt spid="5131"/>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131"/>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131"/>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5128"/>
                                        </p:tgtEl>
                                        <p:attrNameLst>
                                          <p:attrName>style.visibility</p:attrName>
                                        </p:attrNameLst>
                                      </p:cBhvr>
                                      <p:to>
                                        <p:strVal val="visible"/>
                                      </p:to>
                                    </p:set>
                                    <p:animEffect transition="in" filter="diamond(in)">
                                      <p:cBhvr>
                                        <p:cTn id="27" dur="2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1" name="Picture 2" descr="181-2"/>
          <p:cNvPicPr>
            <a:picLocks noChangeAspect="1"/>
          </p:cNvPicPr>
          <p:nvPr/>
        </p:nvPicPr>
        <p:blipFill>
          <a:blip r:embed="rId1"/>
          <a:stretch>
            <a:fillRect/>
          </a:stretch>
        </p:blipFill>
        <p:spPr>
          <a:xfrm>
            <a:off x="1919288" y="1592263"/>
            <a:ext cx="8353425" cy="4679950"/>
          </a:xfrm>
          <a:prstGeom prst="rect">
            <a:avLst/>
          </a:prstGeom>
          <a:noFill/>
          <a:ln w="9525">
            <a:noFill/>
          </a:ln>
        </p:spPr>
      </p:pic>
      <p:sp>
        <p:nvSpPr>
          <p:cNvPr id="6147" name="AutoShape 3"/>
          <p:cNvSpPr/>
          <p:nvPr/>
        </p:nvSpPr>
        <p:spPr>
          <a:xfrm>
            <a:off x="2289175" y="565150"/>
            <a:ext cx="3743325" cy="1570038"/>
          </a:xfrm>
          <a:prstGeom prst="wedgeRoundRectCallout">
            <a:avLst>
              <a:gd name="adj1" fmla="val 21329"/>
              <a:gd name="adj2" fmla="val 135435"/>
              <a:gd name="adj3" fmla="val 16667"/>
            </a:avLst>
          </a:prstGeom>
          <a:solidFill>
            <a:srgbClr val="CCFFCC">
              <a:alpha val="34000"/>
            </a:srgbClr>
          </a:solidFill>
          <a:ln w="9525" cap="flat" cmpd="sng">
            <a:solidFill>
              <a:schemeClr val="tx1"/>
            </a:solidFill>
            <a:prstDash val="solid"/>
            <a:miter/>
            <a:headEnd type="none" w="med" len="med"/>
            <a:tailEnd type="none" w="med" len="med"/>
          </a:ln>
        </p:spPr>
        <p:txBody>
          <a:bodyPr anchor="t" anchorCtr="0"/>
          <a:p>
            <a:pPr>
              <a:lnSpc>
                <a:spcPct val="125000"/>
              </a:lnSpc>
            </a:pPr>
            <a:r>
              <a:rPr lang="zh-CN" altLang="en-US" sz="2400" dirty="0">
                <a:solidFill>
                  <a:srgbClr val="0000FF"/>
                </a:solidFill>
                <a:latin typeface="黑体" panose="02010609060101010101" pitchFamily="1" charset="-122"/>
                <a:ea typeface="黑体" panose="02010609060101010101" pitchFamily="1" charset="-122"/>
              </a:rPr>
              <a:t>那可不行！如果你给我</a:t>
            </a:r>
            <a:r>
              <a:rPr lang="en-US" altLang="zh-CN" sz="2400" dirty="0">
                <a:solidFill>
                  <a:srgbClr val="0000FF"/>
                </a:solidFill>
                <a:latin typeface="黑体" panose="02010609060101010101" pitchFamily="1" charset="-122"/>
                <a:ea typeface="黑体" panose="02010609060101010101" pitchFamily="1" charset="-122"/>
              </a:rPr>
              <a:t>1</a:t>
            </a:r>
            <a:r>
              <a:rPr lang="zh-CN" altLang="en-US" sz="2400" dirty="0">
                <a:solidFill>
                  <a:srgbClr val="0000FF"/>
                </a:solidFill>
                <a:latin typeface="黑体" panose="02010609060101010101" pitchFamily="1" charset="-122"/>
                <a:ea typeface="黑体" panose="02010609060101010101" pitchFamily="1" charset="-122"/>
              </a:rPr>
              <a:t>包，我驮的包数就是你的</a:t>
            </a:r>
            <a:r>
              <a:rPr lang="en-US" altLang="zh-CN" sz="2400" dirty="0">
                <a:solidFill>
                  <a:srgbClr val="0000FF"/>
                </a:solidFill>
                <a:latin typeface="黑体" panose="02010609060101010101" pitchFamily="1" charset="-122"/>
                <a:ea typeface="黑体" panose="02010609060101010101" pitchFamily="1" charset="-122"/>
              </a:rPr>
              <a:t>2</a:t>
            </a:r>
            <a:r>
              <a:rPr lang="zh-CN" altLang="en-US" sz="2400" dirty="0">
                <a:solidFill>
                  <a:srgbClr val="0000FF"/>
                </a:solidFill>
                <a:latin typeface="黑体" panose="02010609060101010101" pitchFamily="1" charset="-122"/>
                <a:ea typeface="黑体" panose="02010609060101010101" pitchFamily="1" charset="-122"/>
              </a:rPr>
              <a:t>倍了</a:t>
            </a:r>
            <a:r>
              <a:rPr lang="en-US" altLang="zh-CN" sz="2400" dirty="0">
                <a:solidFill>
                  <a:srgbClr val="0000FF"/>
                </a:solidFill>
                <a:latin typeface="黑体" panose="02010609060101010101" pitchFamily="1" charset="-122"/>
                <a:ea typeface="黑体" panose="02010609060101010101" pitchFamily="1" charset="-122"/>
              </a:rPr>
              <a:t>.</a:t>
            </a:r>
            <a:endParaRPr lang="en-US" altLang="zh-CN" sz="2400" dirty="0">
              <a:solidFill>
                <a:srgbClr val="0000FF"/>
              </a:solidFill>
              <a:latin typeface="黑体" panose="02010609060101010101" pitchFamily="1" charset="-122"/>
              <a:ea typeface="黑体" panose="02010609060101010101" pitchFamily="1" charset="-122"/>
            </a:endParaRPr>
          </a:p>
          <a:p>
            <a:pPr>
              <a:lnSpc>
                <a:spcPct val="125000"/>
              </a:lnSpc>
            </a:pPr>
            <a:endParaRPr lang="en-US" altLang="zh-CN" sz="2400" dirty="0">
              <a:solidFill>
                <a:srgbClr val="0000FF"/>
              </a:solidFill>
              <a:latin typeface="黑体" panose="02010609060101010101" pitchFamily="1" charset="-122"/>
              <a:ea typeface="黑体" panose="02010609060101010101" pitchFamily="1" charset="-122"/>
            </a:endParaRPr>
          </a:p>
          <a:p>
            <a:pPr algn="ctr"/>
            <a:endParaRPr lang="zh-CN" altLang="en-US" sz="2400" dirty="0">
              <a:solidFill>
                <a:srgbClr val="0000FF"/>
              </a:solidFill>
              <a:latin typeface="宋体" panose="02010600030101010101" pitchFamily="2" charset="-122"/>
              <a:ea typeface="黑体" panose="02010609060101010101" pitchFamily="1" charset="-122"/>
            </a:endParaRPr>
          </a:p>
        </p:txBody>
      </p:sp>
      <p:sp>
        <p:nvSpPr>
          <p:cNvPr id="6148" name="AutoShape 4"/>
          <p:cNvSpPr/>
          <p:nvPr/>
        </p:nvSpPr>
        <p:spPr>
          <a:xfrm>
            <a:off x="7248525" y="665163"/>
            <a:ext cx="2744788" cy="1035050"/>
          </a:xfrm>
          <a:prstGeom prst="cloudCallout">
            <a:avLst>
              <a:gd name="adj1" fmla="val -44852"/>
              <a:gd name="adj2" fmla="val 245245"/>
            </a:avLst>
          </a:prstGeom>
          <a:solidFill>
            <a:srgbClr val="386AF6">
              <a:alpha val="62000"/>
            </a:srgbClr>
          </a:solidFill>
          <a:ln w="9525" cap="flat" cmpd="sng">
            <a:solidFill>
              <a:schemeClr val="tx1"/>
            </a:solidFill>
            <a:prstDash val="solid"/>
            <a:bevel/>
            <a:headEnd type="none" w="med" len="med"/>
            <a:tailEnd type="none" w="med" len="med"/>
          </a:ln>
        </p:spPr>
        <p:txBody>
          <a:bodyPr anchor="t" anchorCtr="0"/>
          <a:p>
            <a:pPr algn="ctr"/>
            <a:r>
              <a:rPr lang="en-US" altLang="zh-CN" sz="3200" dirty="0">
                <a:latin typeface="黑体" panose="02010609060101010101" pitchFamily="1" charset="-122"/>
                <a:ea typeface="黑体" panose="02010609060101010101" pitchFamily="1" charset="-122"/>
              </a:rPr>
              <a:t> </a:t>
            </a:r>
            <a:r>
              <a:rPr lang="zh-CN" altLang="en-US" sz="3200" dirty="0">
                <a:latin typeface="黑体" panose="02010609060101010101" pitchFamily="1" charset="-122"/>
                <a:ea typeface="黑体" panose="02010609060101010101" pitchFamily="1" charset="-122"/>
              </a:rPr>
              <a:t>真的？！</a:t>
            </a:r>
            <a:endParaRPr lang="zh-CN" altLang="en-US" sz="3200" dirty="0">
              <a:latin typeface="黑体" panose="02010609060101010101" pitchFamily="1" charset="-122"/>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 decel="50000" fill="hold">
                                          <p:stCondLst>
                                            <p:cond delay="0"/>
                                          </p:stCondLst>
                                        </p:cTn>
                                        <p:tgtEl>
                                          <p:spTgt spid="6147"/>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614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47"/>
                                        </p:tgtEl>
                                        <p:attrNameLst>
                                          <p:attrName>ppt_w</p:attrName>
                                        </p:attrNameLst>
                                      </p:cBhvr>
                                      <p:tavLst>
                                        <p:tav tm="0">
                                          <p:val>
                                            <p:strVal val="#ppt_w*.05"/>
                                          </p:val>
                                        </p:tav>
                                        <p:tav tm="100000">
                                          <p:val>
                                            <p:strVal val="#ppt_w"/>
                                          </p:val>
                                        </p:tav>
                                      </p:tavLst>
                                    </p:anim>
                                    <p:anim calcmode="lin" valueType="num">
                                      <p:cBhvr>
                                        <p:cTn id="10" dur="1000" fill="hold"/>
                                        <p:tgtEl>
                                          <p:spTgt spid="614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4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4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4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47"/>
                                        </p:tgtEl>
                                      </p:cBhvr>
                                    </p:animEffect>
                                  </p:childTnLst>
                                </p:cTn>
                              </p:par>
                            </p:childTnLst>
                          </p:cTn>
                        </p:par>
                      </p:childTnLst>
                    </p:cTn>
                  </p:par>
                  <p:par>
                    <p:cTn id="15" fill="hold">
                      <p:stCondLst>
                        <p:cond delay="indefinite"/>
                      </p:stCondLst>
                      <p:childTnLst>
                        <p:par>
                          <p:cTn id="16" fill="hold">
                            <p:stCondLst>
                              <p:cond delay="0"/>
                            </p:stCondLst>
                            <p:childTnLst>
                              <p:par>
                                <p:cTn id="17" presetID="38" presetClass="entr" presetSubtype="0" accel="50000" fill="hold" grpId="0" nodeType="clickEffect">
                                  <p:stCondLst>
                                    <p:cond delay="0"/>
                                  </p:stCondLst>
                                  <p:iterate type="lt">
                                    <p:tmPct val="50000"/>
                                  </p:iterate>
                                  <p:childTnLst>
                                    <p:set>
                                      <p:cBhvr>
                                        <p:cTn id="18" dur="1" fill="hold">
                                          <p:stCondLst>
                                            <p:cond delay="0"/>
                                          </p:stCondLst>
                                        </p:cTn>
                                        <p:tgtEl>
                                          <p:spTgt spid="6148"/>
                                        </p:tgtEl>
                                        <p:attrNameLst>
                                          <p:attrName>style.visibility</p:attrName>
                                        </p:attrNameLst>
                                      </p:cBhvr>
                                      <p:to>
                                        <p:strVal val="visible"/>
                                      </p:to>
                                    </p:set>
                                    <p:set>
                                      <p:cBhvr>
                                        <p:cTn id="19" dur="455" fill="hold">
                                          <p:stCondLst>
                                            <p:cond delay="0"/>
                                          </p:stCondLst>
                                        </p:cTn>
                                        <p:tgtEl>
                                          <p:spTgt spid="6148"/>
                                        </p:tgtEl>
                                        <p:attrNameLst>
                                          <p:attrName>style.rotation</p:attrName>
                                        </p:attrNameLst>
                                      </p:cBhvr>
                                      <p:to>
                                        <p:strVal val="-45.0"/>
                                      </p:to>
                                    </p:set>
                                    <p:anim calcmode="lin" valueType="num">
                                      <p:cBhvr>
                                        <p:cTn id="20" dur="455" fill="hold">
                                          <p:stCondLst>
                                            <p:cond delay="455"/>
                                          </p:stCondLst>
                                        </p:cTn>
                                        <p:tgtEl>
                                          <p:spTgt spid="6148"/>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21" dur="455" fill="hold">
                                          <p:stCondLst>
                                            <p:cond delay="0"/>
                                          </p:stCondLst>
                                        </p:cTn>
                                        <p:tgtEl>
                                          <p:spTgt spid="6148"/>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6148"/>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614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animBg="1"/>
      <p:bldP spid="614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3" name="组合 12"/>
          <p:cNvGrpSpPr>
            <a:grpSpLocks noChangeAspect="1"/>
          </p:cNvGrpSpPr>
          <p:nvPr/>
        </p:nvGrpSpPr>
        <p:grpSpPr>
          <a:xfrm>
            <a:off x="3702497" y="2601941"/>
            <a:ext cx="1404000" cy="1404000"/>
            <a:chOff x="3843955" y="2446144"/>
            <a:chExt cx="1556194" cy="1556194"/>
          </a:xfrm>
        </p:grpSpPr>
        <p:grpSp>
          <p:nvGrpSpPr>
            <p:cNvPr id="14" name="组合 13"/>
            <p:cNvGrpSpPr/>
            <p:nvPr/>
          </p:nvGrpSpPr>
          <p:grpSpPr>
            <a:xfrm>
              <a:off x="3843955" y="2446144"/>
              <a:ext cx="1556194" cy="1556194"/>
              <a:chOff x="3154508" y="1821271"/>
              <a:chExt cx="2785107" cy="2785102"/>
            </a:xfrm>
          </p:grpSpPr>
          <p:sp>
            <p:nvSpPr>
              <p:cNvPr id="2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2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grpSp>
          <p:nvGrpSpPr>
            <p:cNvPr id="16" name="组合 15"/>
            <p:cNvGrpSpPr>
              <a:grpSpLocks noChangeAspect="1"/>
            </p:cNvGrpSpPr>
            <p:nvPr/>
          </p:nvGrpSpPr>
          <p:grpSpPr>
            <a:xfrm>
              <a:off x="4305202" y="2997957"/>
              <a:ext cx="675251" cy="459226"/>
              <a:chOff x="3897313" y="2016126"/>
              <a:chExt cx="749300" cy="509588"/>
            </a:xfrm>
            <a:solidFill>
              <a:schemeClr val="bg1"/>
            </a:solidFill>
          </p:grpSpPr>
          <p:sp>
            <p:nvSpPr>
              <p:cNvPr id="17"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8"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9"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1"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2"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4"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6"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7"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grpSp>
      <p:cxnSp>
        <p:nvCxnSpPr>
          <p:cNvPr id="15" name="直接连接符 14"/>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463" y="2727325"/>
            <a:ext cx="1859280" cy="598805"/>
          </a:xfrm>
          <a:prstGeom prst="rect">
            <a:avLst/>
          </a:prstGeom>
          <a:noFill/>
          <a:ln w="9525">
            <a:noFill/>
          </a:ln>
        </p:spPr>
        <p:txBody>
          <a:bodyPr wrap="none" anchor="t" anchorCtr="0">
            <a:spAutoFit/>
          </a:bodyPr>
          <a:p>
            <a:r>
              <a:rPr lang="zh-CN" altLang="en-US" sz="3300" dirty="0">
                <a:solidFill>
                  <a:schemeClr val="accent2"/>
                </a:solidFill>
                <a:latin typeface="造字工房悦黑（非商用）常规体" pitchFamily="2" charset="-122"/>
                <a:ea typeface="造字工房悦黑（非商用）常规体" pitchFamily="2" charset="-122"/>
              </a:rPr>
              <a:t>讲授新课</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463"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典例精讲</a:t>
            </a:r>
            <a:endParaRPr lang="zh-CN" altLang="en-US" dirty="0">
              <a:latin typeface="微软雅黑 Light" panose="020B0502040204020203" pitchFamily="34" charset="-122"/>
              <a:ea typeface="微软雅黑 Light" panose="020B0502040204020203" pitchFamily="34" charset="-122"/>
            </a:endParaRPr>
          </a:p>
        </p:txBody>
      </p:sp>
      <p:sp>
        <p:nvSpPr>
          <p:cNvPr id="48" name="矩形 47"/>
          <p:cNvSpPr/>
          <p:nvPr/>
        </p:nvSpPr>
        <p:spPr>
          <a:xfrm>
            <a:off x="6715125"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归纳总结</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600" fill="hold"/>
                                        <p:tgtEl>
                                          <p:spTgt spid="11"/>
                                        </p:tgtEl>
                                        <p:attrNameLst>
                                          <p:attrName>ppt_x</p:attrName>
                                        </p:attrNameLst>
                                      </p:cBhvr>
                                      <p:tavLst>
                                        <p:tav tm="0">
                                          <p:val>
                                            <p:strVal val="1+#ppt_w/2"/>
                                          </p:val>
                                        </p:tav>
                                        <p:tav tm="100000">
                                          <p:val>
                                            <p:strVal val="#ppt_x"/>
                                          </p:val>
                                        </p:tav>
                                      </p:tavLst>
                                    </p:anim>
                                    <p:anim calcmode="lin" valueType="num">
                                      <p:cBhvr>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ppt_x</p:attrName>
                                        </p:attrNameLst>
                                      </p:cBhvr>
                                      <p:tavLst>
                                        <p:tav tm="0">
                                          <p:val>
                                            <p:strVal val="#ppt_x"/>
                                          </p:val>
                                        </p:tav>
                                        <p:tav tm="100000">
                                          <p:val>
                                            <p:strVal val="#ppt_x"/>
                                          </p:val>
                                        </p:tav>
                                      </p:tavLst>
                                    </p:anim>
                                    <p:anim calcmode="lin" valueType="num">
                                      <p:cBhvr>
                                        <p:cTn id="22" dur="500" fill="hold"/>
                                        <p:tgtEl>
                                          <p:spTgt spid="47"/>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ppt_x</p:attrName>
                                        </p:attrNameLst>
                                      </p:cBhvr>
                                      <p:tavLst>
                                        <p:tav tm="0">
                                          <p:val>
                                            <p:strVal val="#ppt_x"/>
                                          </p:val>
                                        </p:tav>
                                        <p:tav tm="100000">
                                          <p:val>
                                            <p:strVal val="#ppt_x"/>
                                          </p:val>
                                        </p:tav>
                                      </p:tavLst>
                                    </p:anim>
                                    <p:anim calcmode="lin" valueType="num">
                                      <p:cBhvr>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34" name="组合 6147"/>
          <p:cNvGrpSpPr/>
          <p:nvPr/>
        </p:nvGrpSpPr>
        <p:grpSpPr>
          <a:xfrm>
            <a:off x="1849438" y="676593"/>
            <a:ext cx="6073775" cy="809615"/>
            <a:chOff x="0" y="0"/>
            <a:chExt cx="9564" cy="1274"/>
          </a:xfrm>
        </p:grpSpPr>
        <p:sp>
          <p:nvSpPr>
            <p:cNvPr id="18435" name="矩形 7"/>
            <p:cNvSpPr/>
            <p:nvPr/>
          </p:nvSpPr>
          <p:spPr>
            <a:xfrm>
              <a:off x="882" y="0"/>
              <a:ext cx="2634" cy="1200"/>
            </a:xfrm>
            <a:custGeom>
              <a:avLst/>
              <a:gdLst/>
              <a:ahLst/>
              <a:cxnLst>
                <a:cxn ang="0">
                  <a:pos x="0" y="0"/>
                </a:cxn>
                <a:cxn ang="0">
                  <a:pos x="0" y="0"/>
                </a:cxn>
                <a:cxn ang="0">
                  <a:pos x="0" y="0"/>
                </a:cxn>
                <a:cxn ang="0">
                  <a:pos x="0" y="0"/>
                </a:cxn>
                <a:cxn ang="0">
                  <a:pos x="0"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round/>
              <a:headEnd type="none" w="med" len="med"/>
              <a:tailEnd type="none" w="med" len="med"/>
            </a:ln>
          </p:spPr>
          <p:txBody>
            <a:bodyPr/>
            <a:p>
              <a:endParaRPr lang="zh-CN" altLang="en-US"/>
            </a:p>
          </p:txBody>
        </p:sp>
        <p:sp>
          <p:nvSpPr>
            <p:cNvPr id="18436" name="任意多边形 16"/>
            <p:cNvSpPr/>
            <p:nvPr/>
          </p:nvSpPr>
          <p:spPr>
            <a:xfrm>
              <a:off x="0" y="454"/>
              <a:ext cx="826" cy="760"/>
            </a:xfrm>
            <a:custGeom>
              <a:avLst/>
              <a:gdLst/>
              <a:ahLst/>
              <a:cxnLst>
                <a:cxn ang="0">
                  <a:pos x="0" y="0"/>
                </a:cxn>
                <a:cxn ang="0">
                  <a:pos x="0" y="0"/>
                </a:cxn>
                <a:cxn ang="0">
                  <a:pos x="0" y="0"/>
                </a:cxn>
                <a:cxn ang="0">
                  <a:pos x="0" y="0"/>
                </a:cxn>
                <a:cxn ang="0">
                  <a:pos x="0" y="0"/>
                </a:cxn>
                <a:cxn ang="0">
                  <a:pos x="0" y="0"/>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a:p>
          </p:txBody>
        </p:sp>
        <p:sp>
          <p:nvSpPr>
            <p:cNvPr id="18437" name="矩形 17"/>
            <p:cNvSpPr/>
            <p:nvPr/>
          </p:nvSpPr>
          <p:spPr>
            <a:xfrm>
              <a:off x="570" y="374"/>
              <a:ext cx="258" cy="265"/>
            </a:xfrm>
            <a:prstGeom prst="rect">
              <a:avLst/>
            </a:prstGeom>
            <a:solidFill>
              <a:srgbClr val="008080">
                <a:alpha val="50999"/>
              </a:srgbClr>
            </a:solidFill>
            <a:ln w="9525">
              <a:noFill/>
            </a:ln>
          </p:spPr>
          <p:txBody>
            <a:bodyPr lIns="0" tIns="215900" rIns="179705" bIns="0" anchor="ctr" anchorCtr="0"/>
            <a:p>
              <a:pPr algn="ctr"/>
              <a:endParaRPr lang="zh-CN" altLang="en-US" sz="400" dirty="0">
                <a:solidFill>
                  <a:srgbClr val="FFFFFF"/>
                </a:solidFill>
                <a:latin typeface="Arial" panose="020B0604020202020204" pitchFamily="34" charset="0"/>
                <a:ea typeface="微软雅黑" panose="020B0503020204020204" charset="-122"/>
              </a:endParaRPr>
            </a:p>
          </p:txBody>
        </p:sp>
        <p:sp>
          <p:nvSpPr>
            <p:cNvPr id="18438" name="文本框 6151"/>
            <p:cNvSpPr txBox="1"/>
            <p:nvPr/>
          </p:nvSpPr>
          <p:spPr>
            <a:xfrm>
              <a:off x="877" y="431"/>
              <a:ext cx="8687" cy="821"/>
            </a:xfrm>
            <a:prstGeom prst="rect">
              <a:avLst/>
            </a:prstGeom>
            <a:noFill/>
            <a:ln w="9525">
              <a:noFill/>
            </a:ln>
          </p:spPr>
          <p:txBody>
            <a:bodyPr wrap="none" anchor="t" anchorCtr="0">
              <a:spAutoFit/>
            </a:bodyPr>
            <a:p>
              <a:r>
                <a:rPr lang="zh-CN" altLang="en-US" sz="2800" b="1" dirty="0">
                  <a:solidFill>
                    <a:schemeClr val="accent1"/>
                  </a:solidFill>
                  <a:latin typeface="微软雅黑" panose="020B0503020204020204" charset="-122"/>
                  <a:ea typeface="微软雅黑" panose="020B0503020204020204" charset="-122"/>
                  <a:sym typeface="宋体" panose="02010600030101010101" pitchFamily="2" charset="-122"/>
                </a:rPr>
                <a:t>列方程组解决和、差、倍、分问题</a:t>
              </a:r>
              <a:endParaRPr lang="zh-CN" altLang="en-US" sz="2800" b="1" dirty="0">
                <a:solidFill>
                  <a:schemeClr val="accent1"/>
                </a:solidFill>
                <a:latin typeface="微软雅黑" panose="020B0503020204020204" charset="-122"/>
                <a:ea typeface="微软雅黑" panose="020B0503020204020204" charset="-122"/>
                <a:sym typeface="宋体" panose="02010600030101010101" pitchFamily="2" charset="-122"/>
              </a:endParaRPr>
            </a:p>
          </p:txBody>
        </p:sp>
        <p:sp>
          <p:nvSpPr>
            <p:cNvPr id="18439" name="文本框 6152"/>
            <p:cNvSpPr txBox="1"/>
            <p:nvPr/>
          </p:nvSpPr>
          <p:spPr>
            <a:xfrm>
              <a:off x="0" y="453"/>
              <a:ext cx="872" cy="821"/>
            </a:xfrm>
            <a:prstGeom prst="rect">
              <a:avLst/>
            </a:prstGeom>
            <a:noFill/>
            <a:ln w="9525">
              <a:noFill/>
            </a:ln>
          </p:spPr>
          <p:txBody>
            <a:bodyPr anchor="t" anchorCtr="0">
              <a:spAutoFit/>
            </a:bodyPr>
            <a:p>
              <a:r>
                <a:rPr lang="zh-CN" altLang="en-US" sz="2800" dirty="0">
                  <a:solidFill>
                    <a:schemeClr val="accent1"/>
                  </a:solidFill>
                  <a:latin typeface="Arial" panose="020B0604020202020204" pitchFamily="34" charset="0"/>
                  <a:ea typeface="微软雅黑" panose="020B0503020204020204" charset="-122"/>
                </a:rPr>
                <a:t>一</a:t>
              </a:r>
              <a:endParaRPr lang="zh-CN" altLang="en-US" sz="2800" dirty="0">
                <a:solidFill>
                  <a:schemeClr val="accent1"/>
                </a:solidFill>
                <a:latin typeface="Arial" panose="020B0604020202020204" pitchFamily="34" charset="0"/>
                <a:ea typeface="微软雅黑" panose="020B0503020204020204" charset="-122"/>
              </a:endParaRPr>
            </a:p>
          </p:txBody>
        </p:sp>
      </p:grpSp>
      <p:sp>
        <p:nvSpPr>
          <p:cNvPr id="18440" name="圆角矩形 31"/>
          <p:cNvSpPr/>
          <p:nvPr/>
        </p:nvSpPr>
        <p:spPr>
          <a:xfrm>
            <a:off x="1954213" y="1719580"/>
            <a:ext cx="1543050" cy="47942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a:r>
              <a:rPr lang="zh-CN" altLang="en-US" sz="2400" b="1" dirty="0">
                <a:latin typeface="微软雅黑" panose="020B0503020204020204" charset="-122"/>
                <a:ea typeface="微软雅黑" panose="020B0503020204020204" charset="-122"/>
              </a:rPr>
              <a:t>互动探究</a:t>
            </a:r>
            <a:endParaRPr lang="zh-CN" altLang="en-US" sz="2400" b="1" dirty="0">
              <a:latin typeface="微软雅黑" panose="020B0503020204020204" charset="-122"/>
              <a:ea typeface="微软雅黑" panose="020B0503020204020204" charset="-122"/>
            </a:endParaRPr>
          </a:p>
        </p:txBody>
      </p:sp>
      <p:sp>
        <p:nvSpPr>
          <p:cNvPr id="7178" name="Text Box 3"/>
          <p:cNvSpPr txBox="1"/>
          <p:nvPr/>
        </p:nvSpPr>
        <p:spPr>
          <a:xfrm>
            <a:off x="1954213" y="2330768"/>
            <a:ext cx="8159750" cy="737235"/>
          </a:xfrm>
          <a:prstGeom prst="rect">
            <a:avLst/>
          </a:prstGeom>
          <a:noFill/>
          <a:ln w="9525">
            <a:solidFill>
              <a:schemeClr val="accent1"/>
            </a:solidFill>
          </a:ln>
        </p:spPr>
        <p:txBody>
          <a:bodyPr wrap="square" anchor="t" anchorCtr="0">
            <a:spAutoFit/>
          </a:bodyPr>
          <a:p>
            <a:pPr algn="just">
              <a:lnSpc>
                <a:spcPct val="150000"/>
              </a:lnSpc>
            </a:pPr>
            <a:r>
              <a:rPr lang="zh-CN" altLang="en-US" sz="2800" dirty="0">
                <a:solidFill>
                  <a:schemeClr val="accent1"/>
                </a:solidFill>
                <a:latin typeface="黑体" panose="02010609060101010101" pitchFamily="1" charset="-122"/>
                <a:ea typeface="黑体" panose="02010609060101010101" pitchFamily="1" charset="-122"/>
              </a:rPr>
              <a:t>问题</a:t>
            </a:r>
            <a:r>
              <a:rPr lang="en-US" altLang="zh-CN" sz="2800" b="1" dirty="0">
                <a:solidFill>
                  <a:schemeClr val="accent1"/>
                </a:solidFill>
                <a:latin typeface="Times New Roman" panose="02020603050405020304" pitchFamily="2" charset="0"/>
                <a:ea typeface="黑体" panose="02010609060101010101" pitchFamily="1" charset="-122"/>
              </a:rPr>
              <a:t>1  </a:t>
            </a:r>
            <a:r>
              <a:rPr lang="zh-CN" altLang="en-US" sz="2800" dirty="0">
                <a:latin typeface="Times New Roman" panose="02020603050405020304" pitchFamily="2" charset="0"/>
                <a:ea typeface="黑体" panose="02010609060101010101" pitchFamily="1" charset="-122"/>
              </a:rPr>
              <a:t>牛和马的对话中，你能找到哪些等量关系？</a:t>
            </a:r>
            <a:r>
              <a:rPr lang="en-US" altLang="zh-CN" sz="2800" dirty="0">
                <a:latin typeface="黑体" panose="02010609060101010101" pitchFamily="1" charset="-122"/>
                <a:ea typeface="黑体" panose="02010609060101010101" pitchFamily="1" charset="-122"/>
              </a:rPr>
              <a:t> </a:t>
            </a:r>
            <a:endParaRPr lang="en-US" altLang="zh-CN" sz="2800" dirty="0">
              <a:latin typeface="黑体" panose="02010609060101010101" pitchFamily="1" charset="-122"/>
              <a:ea typeface="黑体" panose="02010609060101010101" pitchFamily="1" charset="-122"/>
            </a:endParaRPr>
          </a:p>
        </p:txBody>
      </p:sp>
      <p:sp>
        <p:nvSpPr>
          <p:cNvPr id="7179" name="文本框 5"/>
          <p:cNvSpPr txBox="1"/>
          <p:nvPr/>
        </p:nvSpPr>
        <p:spPr>
          <a:xfrm>
            <a:off x="2625725" y="3157855"/>
            <a:ext cx="6346825" cy="521970"/>
          </a:xfrm>
          <a:prstGeom prst="rect">
            <a:avLst/>
          </a:prstGeom>
          <a:noFill/>
          <a:ln w="9525">
            <a:noFill/>
          </a:ln>
        </p:spPr>
        <p:txBody>
          <a:bodyPr wrap="square" anchor="t" anchorCtr="0">
            <a:spAutoFit/>
          </a:bodyPr>
          <a:p>
            <a:r>
              <a:rPr lang="en-US" altLang="zh-CN" sz="2800" dirty="0">
                <a:solidFill>
                  <a:srgbClr val="FF0000"/>
                </a:solidFill>
                <a:latin typeface="Times New Roman" panose="02020603050405020304" pitchFamily="2" charset="0"/>
                <a:ea typeface="黑体" panose="02010609060101010101" pitchFamily="1" charset="-122"/>
              </a:rPr>
              <a:t>(1)  </a:t>
            </a:r>
            <a:r>
              <a:rPr lang="zh-CN" altLang="en-US" sz="2800" dirty="0">
                <a:solidFill>
                  <a:srgbClr val="FF0000"/>
                </a:solidFill>
                <a:latin typeface="Times New Roman" panose="02020603050405020304" pitchFamily="2" charset="0"/>
                <a:ea typeface="黑体" panose="02010609060101010101" pitchFamily="1" charset="-122"/>
              </a:rPr>
              <a:t>牛驮物的包数</a:t>
            </a:r>
            <a:r>
              <a:rPr lang="en-US" altLang="zh-CN" sz="2800" dirty="0">
                <a:solidFill>
                  <a:srgbClr val="FF0000"/>
                </a:solidFill>
                <a:latin typeface="黑体" panose="02010609060101010101" pitchFamily="1" charset="-122"/>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1=</a:t>
            </a:r>
            <a:r>
              <a:rPr lang="zh-CN" altLang="en-US" sz="2800" dirty="0">
                <a:solidFill>
                  <a:srgbClr val="FF0000"/>
                </a:solidFill>
                <a:latin typeface="Times New Roman" panose="02020603050405020304" pitchFamily="2" charset="0"/>
                <a:ea typeface="黑体" panose="02010609060101010101" pitchFamily="1" charset="-122"/>
              </a:rPr>
              <a:t>马驮物的包数</a:t>
            </a:r>
            <a:r>
              <a:rPr lang="en-US" altLang="zh-CN" sz="2800" dirty="0">
                <a:solidFill>
                  <a:srgbClr val="FF0000"/>
                </a:solidFill>
                <a:latin typeface="黑体" panose="02010609060101010101" pitchFamily="1" charset="-122"/>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1;</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7180" name="文本框 7"/>
          <p:cNvSpPr txBox="1"/>
          <p:nvPr/>
        </p:nvSpPr>
        <p:spPr>
          <a:xfrm>
            <a:off x="2625725" y="3764280"/>
            <a:ext cx="7324725" cy="521970"/>
          </a:xfrm>
          <a:prstGeom prst="rect">
            <a:avLst/>
          </a:prstGeom>
          <a:noFill/>
          <a:ln w="9525">
            <a:noFill/>
          </a:ln>
        </p:spPr>
        <p:txBody>
          <a:bodyPr wrap="square" anchor="t" anchorCtr="0">
            <a:spAutoFit/>
          </a:bodyPr>
          <a:p>
            <a:r>
              <a:rPr lang="en-US" altLang="zh-CN" sz="2800" dirty="0">
                <a:solidFill>
                  <a:srgbClr val="FF0000"/>
                </a:solidFill>
                <a:latin typeface="Times New Roman" panose="02020603050405020304" pitchFamily="2" charset="0"/>
                <a:ea typeface="黑体" panose="02010609060101010101" pitchFamily="1" charset="-122"/>
              </a:rPr>
              <a:t>(2)  </a:t>
            </a:r>
            <a:r>
              <a:rPr lang="zh-CN" altLang="en-US" sz="2800" dirty="0">
                <a:solidFill>
                  <a:srgbClr val="FF0000"/>
                </a:solidFill>
                <a:latin typeface="Times New Roman" panose="02020603050405020304" pitchFamily="2" charset="0"/>
                <a:ea typeface="黑体" panose="02010609060101010101" pitchFamily="1" charset="-122"/>
              </a:rPr>
              <a:t>牛驮物的包数</a:t>
            </a:r>
            <a:r>
              <a:rPr lang="en-US" altLang="zh-CN" sz="2800" dirty="0">
                <a:solidFill>
                  <a:srgbClr val="FF0000"/>
                </a:solidFill>
                <a:latin typeface="黑体" panose="02010609060101010101" pitchFamily="1" charset="-122"/>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1=(</a:t>
            </a:r>
            <a:r>
              <a:rPr lang="zh-CN" altLang="en-US" sz="2800" dirty="0">
                <a:solidFill>
                  <a:srgbClr val="FF0000"/>
                </a:solidFill>
                <a:latin typeface="Times New Roman" panose="02020603050405020304" pitchFamily="2" charset="0"/>
                <a:ea typeface="黑体" panose="02010609060101010101" pitchFamily="1" charset="-122"/>
              </a:rPr>
              <a:t>马驮物的包数</a:t>
            </a:r>
            <a:r>
              <a:rPr lang="en-US" altLang="zh-CN" sz="2800" dirty="0">
                <a:solidFill>
                  <a:srgbClr val="FF0000"/>
                </a:solidFill>
                <a:latin typeface="黑体" panose="02010609060101010101" pitchFamily="1" charset="-122"/>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1)</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2.</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7181" name="Text Box 3"/>
          <p:cNvSpPr txBox="1"/>
          <p:nvPr/>
        </p:nvSpPr>
        <p:spPr>
          <a:xfrm>
            <a:off x="1968500" y="4286885"/>
            <a:ext cx="8272780" cy="1210945"/>
          </a:xfrm>
          <a:prstGeom prst="rect">
            <a:avLst/>
          </a:prstGeom>
          <a:noFill/>
          <a:ln w="9525">
            <a:solidFill>
              <a:schemeClr val="accent1"/>
            </a:solidFill>
          </a:ln>
        </p:spPr>
        <p:txBody>
          <a:bodyPr wrap="square" anchor="t" anchorCtr="0">
            <a:spAutoFit/>
          </a:bodyPr>
          <a:p>
            <a:pPr algn="just">
              <a:lnSpc>
                <a:spcPct val="130000"/>
              </a:lnSpc>
            </a:pPr>
            <a:r>
              <a:rPr lang="zh-CN" altLang="en-US" sz="2800" dirty="0">
                <a:solidFill>
                  <a:schemeClr val="accent1"/>
                </a:solidFill>
                <a:latin typeface="黑体" panose="02010609060101010101" pitchFamily="1" charset="-122"/>
                <a:ea typeface="黑体" panose="02010609060101010101" pitchFamily="1" charset="-122"/>
              </a:rPr>
              <a:t>问题</a:t>
            </a:r>
            <a:r>
              <a:rPr lang="en-US" altLang="zh-CN" sz="2800" b="1" dirty="0">
                <a:solidFill>
                  <a:schemeClr val="accent1"/>
                </a:solidFill>
                <a:latin typeface="Times New Roman" panose="02020603050405020304" pitchFamily="2" charset="0"/>
                <a:ea typeface="黑体" panose="02010609060101010101" pitchFamily="1" charset="-122"/>
              </a:rPr>
              <a:t>2 </a:t>
            </a:r>
            <a:r>
              <a:rPr lang="en-US" altLang="zh-CN" sz="2800" b="1" dirty="0">
                <a:solidFill>
                  <a:srgbClr val="228B8B"/>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设牛驮物</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包，马驮物</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包，你能根据等量关系列出二元一次方程组吗？</a:t>
            </a:r>
            <a:endParaRPr lang="en-US" altLang="zh-CN" sz="2800" dirty="0">
              <a:latin typeface="黑体" panose="02010609060101010101" pitchFamily="1" charset="-122"/>
              <a:ea typeface="黑体" panose="02010609060101010101" pitchFamily="1" charset="-122"/>
            </a:endParaRPr>
          </a:p>
        </p:txBody>
      </p:sp>
      <p:graphicFrame>
        <p:nvGraphicFramePr>
          <p:cNvPr id="7182" name="对象 7181">
            <a:hlinkClick r:id="" action="ppaction://ole?verb="/>
          </p:cNvPr>
          <p:cNvGraphicFramePr>
            <a:graphicFrameLocks noChangeAspect="1"/>
          </p:cNvGraphicFramePr>
          <p:nvPr/>
        </p:nvGraphicFramePr>
        <p:xfrm>
          <a:off x="4243388" y="5497830"/>
          <a:ext cx="2439987" cy="1058863"/>
        </p:xfrm>
        <a:graphic>
          <a:graphicData uri="http://schemas.openxmlformats.org/presentationml/2006/ole">
            <mc:AlternateContent xmlns:mc="http://schemas.openxmlformats.org/markup-compatibility/2006">
              <mc:Choice xmlns:v="urn:schemas-microsoft-com:vml" Requires="v">
                <p:oleObj spid="_x0000_s3076" name="" r:id="rId1" imgW="1017270" imgH="457835" progId="Equation.DSMT4">
                  <p:embed/>
                </p:oleObj>
              </mc:Choice>
              <mc:Fallback>
                <p:oleObj name="" r:id="rId1" imgW="1017270" imgH="457835" progId="Equation.DSMT4">
                  <p:embed/>
                  <p:pic>
                    <p:nvPicPr>
                      <p:cNvPr id="0" name="图片 3075"/>
                      <p:cNvPicPr/>
                      <p:nvPr/>
                    </p:nvPicPr>
                    <p:blipFill>
                      <a:blip r:embed="rId2"/>
                      <a:stretch>
                        <a:fillRect/>
                      </a:stretch>
                    </p:blipFill>
                    <p:spPr>
                      <a:xfrm>
                        <a:off x="4243388" y="5497830"/>
                        <a:ext cx="2439987" cy="1058863"/>
                      </a:xfrm>
                      <a:prstGeom prst="rect">
                        <a:avLst/>
                      </a:prstGeom>
                      <a:noFill/>
                      <a:ln w="38100">
                        <a:noFill/>
                        <a:miter/>
                      </a:ln>
                    </p:spPr>
                  </p:pic>
                </p:oleObj>
              </mc:Fallback>
            </mc:AlternateContent>
          </a:graphicData>
        </a:graphic>
      </p:graphicFrame>
      <p:grpSp>
        <p:nvGrpSpPr>
          <p:cNvPr id="21" name="组合 20"/>
          <p:cNvGrpSpPr/>
          <p:nvPr/>
        </p:nvGrpSpPr>
        <p:grpSpPr>
          <a:xfrm>
            <a:off x="1791335" y="213995"/>
            <a:ext cx="2261235" cy="706755"/>
            <a:chOff x="3590568" y="400194"/>
            <a:chExt cx="5213316" cy="1031890"/>
          </a:xfrm>
        </p:grpSpPr>
        <p:grpSp>
          <p:nvGrpSpPr>
            <p:cNvPr id="22" name="组合 21"/>
            <p:cNvGrpSpPr/>
            <p:nvPr/>
          </p:nvGrpSpPr>
          <p:grpSpPr>
            <a:xfrm>
              <a:off x="3590568" y="400194"/>
              <a:ext cx="5213316" cy="1031890"/>
              <a:chOff x="7038412" y="5298115"/>
              <a:chExt cx="3099874" cy="517828"/>
            </a:xfrm>
          </p:grpSpPr>
          <p:grpSp>
            <p:nvGrpSpPr>
              <p:cNvPr id="24" name="组合 23"/>
              <p:cNvGrpSpPr/>
              <p:nvPr/>
            </p:nvGrpSpPr>
            <p:grpSpPr>
              <a:xfrm>
                <a:off x="7038412" y="5298115"/>
                <a:ext cx="3099874" cy="517828"/>
                <a:chOff x="5718131" y="5650928"/>
                <a:chExt cx="4596458" cy="767829"/>
              </a:xfrm>
            </p:grpSpPr>
            <p:sp>
              <p:nvSpPr>
                <p:cNvPr id="2" name="圆角矩形 1"/>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27" name="圆角矩形 2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25" name="TextBox 19"/>
              <p:cNvSpPr txBox="1"/>
              <p:nvPr/>
            </p:nvSpPr>
            <p:spPr>
              <a:xfrm>
                <a:off x="7752953" y="5433395"/>
                <a:ext cx="278798" cy="185171"/>
              </a:xfrm>
              <a:prstGeom prst="rect">
                <a:avLst/>
              </a:prstGeom>
              <a:noFill/>
            </p:spPr>
            <p:txBody>
              <a:bodyPr wrap="squar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23" name="矩形 22"/>
            <p:cNvSpPr/>
            <p:nvPr/>
          </p:nvSpPr>
          <p:spPr>
            <a:xfrm>
              <a:off x="4283863" y="505473"/>
              <a:ext cx="4283494" cy="807526"/>
            </a:xfrm>
            <a:prstGeom prst="rect">
              <a:avLst/>
            </a:prstGeom>
          </p:spPr>
          <p:txBody>
            <a:bodyPr wrap="square">
              <a:spAutoFit/>
            </a:bodyPr>
            <a:p>
              <a:r>
                <a:rPr lang="zh-CN" altLang="en-US" sz="3000" dirty="0" smtClean="0">
                  <a:solidFill>
                    <a:schemeClr val="bg1"/>
                  </a:solidFill>
                  <a:latin typeface="造字工房悦黑（非商用）常规体" pitchFamily="2" charset="-122"/>
                  <a:ea typeface="造字工房悦黑（非商用）常规体" pitchFamily="2" charset="-122"/>
                </a:rPr>
                <a:t>新课导入</a:t>
              </a:r>
              <a:endParaRPr lang="zh-CN" altLang="en-US" sz="3000" dirty="0">
                <a:solidFill>
                  <a:schemeClr val="bg1"/>
                </a:solidFill>
                <a:latin typeface="造字工房悦黑（非商用）常规体" pitchFamily="2" charset="-122"/>
                <a:ea typeface="造字工房悦黑（非商用）常规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8"/>
                                        </p:tgtEl>
                                        <p:attrNameLst>
                                          <p:attrName>style.visibility</p:attrName>
                                        </p:attrNameLst>
                                      </p:cBhvr>
                                      <p:to>
                                        <p:strVal val="visible"/>
                                      </p:to>
                                    </p:set>
                                    <p:animEffect transition="in" filter="blinds(horizontal)">
                                      <p:cBhvr>
                                        <p:cTn id="7" dur="500"/>
                                        <p:tgtEl>
                                          <p:spTgt spid="71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9"/>
                                        </p:tgtEl>
                                        <p:attrNameLst>
                                          <p:attrName>style.visibility</p:attrName>
                                        </p:attrNameLst>
                                      </p:cBhvr>
                                      <p:to>
                                        <p:strVal val="visible"/>
                                      </p:to>
                                    </p:set>
                                    <p:animEffect transition="in" filter="blinds(horizontal)">
                                      <p:cBhvr>
                                        <p:cTn id="12" dur="500"/>
                                        <p:tgtEl>
                                          <p:spTgt spid="717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80"/>
                                        </p:tgtEl>
                                        <p:attrNameLst>
                                          <p:attrName>style.visibility</p:attrName>
                                        </p:attrNameLst>
                                      </p:cBhvr>
                                      <p:to>
                                        <p:strVal val="visible"/>
                                      </p:to>
                                    </p:set>
                                    <p:animEffect transition="in" filter="blinds(horizontal)">
                                      <p:cBhvr>
                                        <p:cTn id="17" dur="500"/>
                                        <p:tgtEl>
                                          <p:spTgt spid="718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81"/>
                                        </p:tgtEl>
                                        <p:attrNameLst>
                                          <p:attrName>style.visibility</p:attrName>
                                        </p:attrNameLst>
                                      </p:cBhvr>
                                      <p:to>
                                        <p:strVal val="visible"/>
                                      </p:to>
                                    </p:set>
                                    <p:animEffect transition="in" filter="blinds(horizontal)">
                                      <p:cBhvr>
                                        <p:cTn id="22" dur="500"/>
                                        <p:tgtEl>
                                          <p:spTgt spid="7181"/>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7182"/>
                                        </p:tgtEl>
                                        <p:attrNameLst>
                                          <p:attrName>style.visibility</p:attrName>
                                        </p:attrNameLst>
                                      </p:cBhvr>
                                      <p:to>
                                        <p:strVal val="visible"/>
                                      </p:to>
                                    </p:set>
                                    <p:animEffect transition="in" filter="fade">
                                      <p:cBhvr>
                                        <p:cTn id="27" dur="800" decel="100000"/>
                                        <p:tgtEl>
                                          <p:spTgt spid="7182"/>
                                        </p:tgtEl>
                                      </p:cBhvr>
                                    </p:animEffect>
                                    <p:anim calcmode="lin" valueType="num">
                                      <p:cBhvr>
                                        <p:cTn id="28" dur="800" decel="100000" fill="hold"/>
                                        <p:tgtEl>
                                          <p:spTgt spid="7182"/>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7182"/>
                                        </p:tgtEl>
                                        <p:attrNameLst>
                                          <p:attrName>ppt_x</p:attrName>
                                        </p:attrNameLst>
                                      </p:cBhvr>
                                      <p:tavLst>
                                        <p:tav tm="0">
                                          <p:val>
                                            <p:strVal val="#ppt_x+0.4"/>
                                          </p:val>
                                        </p:tav>
                                        <p:tav tm="100000">
                                          <p:val>
                                            <p:strVal val="#ppt_x-0.05"/>
                                          </p:val>
                                        </p:tav>
                                      </p:tavLst>
                                    </p:anim>
                                    <p:anim calcmode="lin" valueType="num">
                                      <p:cBhvr>
                                        <p:cTn id="30" dur="800" decel="100000" fill="hold"/>
                                        <p:tgtEl>
                                          <p:spTgt spid="7182"/>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7182"/>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718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 grpId="0" bldLvl="0" animBg="1"/>
      <p:bldP spid="7179" grpId="0"/>
      <p:bldP spid="7180" grpId="0"/>
      <p:bldP spid="718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4" name="Text Box 3"/>
          <p:cNvSpPr txBox="1"/>
          <p:nvPr/>
        </p:nvSpPr>
        <p:spPr>
          <a:xfrm>
            <a:off x="1905000" y="608013"/>
            <a:ext cx="7196138" cy="737235"/>
          </a:xfrm>
          <a:prstGeom prst="rect">
            <a:avLst/>
          </a:prstGeom>
          <a:noFill/>
          <a:ln w="9525">
            <a:noFill/>
          </a:ln>
        </p:spPr>
        <p:txBody>
          <a:bodyPr wrap="square" anchor="t" anchorCtr="0">
            <a:spAutoFit/>
          </a:bodyPr>
          <a:p>
            <a:pPr algn="just">
              <a:lnSpc>
                <a:spcPct val="150000"/>
              </a:lnSpc>
            </a:pPr>
            <a:r>
              <a:rPr lang="zh-CN" altLang="en-US" sz="2800" dirty="0">
                <a:solidFill>
                  <a:schemeClr val="accent1"/>
                </a:solidFill>
                <a:latin typeface="黑体" panose="02010609060101010101" pitchFamily="1" charset="-122"/>
                <a:ea typeface="黑体" panose="02010609060101010101" pitchFamily="1" charset="-122"/>
              </a:rPr>
              <a:t>问题</a:t>
            </a:r>
            <a:r>
              <a:rPr lang="en-US" altLang="zh-CN" sz="2800" b="1" dirty="0">
                <a:solidFill>
                  <a:schemeClr val="accent1"/>
                </a:solidFill>
                <a:latin typeface="Times New Roman" panose="02020603050405020304" pitchFamily="2" charset="0"/>
                <a:ea typeface="黑体" panose="02010609060101010101" pitchFamily="1" charset="-122"/>
              </a:rPr>
              <a:t>3</a:t>
            </a:r>
            <a:r>
              <a:rPr lang="en-US" altLang="zh-CN" sz="2800" b="1" dirty="0">
                <a:solidFill>
                  <a:srgbClr val="228B8B"/>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你能算出牛和马各驮物多少包吗？</a:t>
            </a:r>
            <a:endParaRPr lang="en-US" altLang="zh-CN" sz="2800" dirty="0">
              <a:latin typeface="黑体" panose="02010609060101010101" pitchFamily="1" charset="-122"/>
              <a:ea typeface="黑体" panose="02010609060101010101" pitchFamily="1" charset="-122"/>
            </a:endParaRPr>
          </a:p>
        </p:txBody>
      </p:sp>
      <p:graphicFrame>
        <p:nvGraphicFramePr>
          <p:cNvPr id="8195" name="对象 8194">
            <a:hlinkClick r:id="" action="ppaction://ole?verb="/>
          </p:cNvPr>
          <p:cNvGraphicFramePr>
            <a:graphicFrameLocks noChangeAspect="1"/>
          </p:cNvGraphicFramePr>
          <p:nvPr/>
        </p:nvGraphicFramePr>
        <p:xfrm>
          <a:off x="3898900" y="1279525"/>
          <a:ext cx="2441575" cy="1058863"/>
        </p:xfrm>
        <a:graphic>
          <a:graphicData uri="http://schemas.openxmlformats.org/presentationml/2006/ole">
            <mc:AlternateContent xmlns:mc="http://schemas.openxmlformats.org/markup-compatibility/2006">
              <mc:Choice xmlns:v="urn:schemas-microsoft-com:vml" Requires="v">
                <p:oleObj spid="_x0000_s3077" name="" r:id="rId1" imgW="1017270" imgH="457835" progId="Equation.DSMT4">
                  <p:embed/>
                </p:oleObj>
              </mc:Choice>
              <mc:Fallback>
                <p:oleObj name="" r:id="rId1" imgW="1017270" imgH="457835" progId="Equation.DSMT4">
                  <p:embed/>
                  <p:pic>
                    <p:nvPicPr>
                      <p:cNvPr id="0" name="图片 3076"/>
                      <p:cNvPicPr/>
                      <p:nvPr/>
                    </p:nvPicPr>
                    <p:blipFill>
                      <a:blip r:embed="rId2"/>
                      <a:stretch>
                        <a:fillRect/>
                      </a:stretch>
                    </p:blipFill>
                    <p:spPr>
                      <a:xfrm>
                        <a:off x="3898900" y="1279525"/>
                        <a:ext cx="2441575" cy="1058863"/>
                      </a:xfrm>
                      <a:prstGeom prst="rect">
                        <a:avLst/>
                      </a:prstGeom>
                      <a:noFill/>
                      <a:ln w="38100">
                        <a:noFill/>
                        <a:miter/>
                      </a:ln>
                    </p:spPr>
                  </p:pic>
                </p:oleObj>
              </mc:Fallback>
            </mc:AlternateContent>
          </a:graphicData>
        </a:graphic>
      </p:graphicFrame>
      <p:grpSp>
        <p:nvGrpSpPr>
          <p:cNvPr id="8196" name="组合 8"/>
          <p:cNvGrpSpPr/>
          <p:nvPr/>
        </p:nvGrpSpPr>
        <p:grpSpPr>
          <a:xfrm>
            <a:off x="2235200" y="2409825"/>
            <a:ext cx="4130675" cy="1057275"/>
            <a:chOff x="0" y="0"/>
            <a:chExt cx="6505" cy="1667"/>
          </a:xfrm>
        </p:grpSpPr>
        <p:sp>
          <p:nvSpPr>
            <p:cNvPr id="19460" name="文本框 5"/>
            <p:cNvSpPr txBox="1"/>
            <p:nvPr/>
          </p:nvSpPr>
          <p:spPr>
            <a:xfrm>
              <a:off x="0" y="421"/>
              <a:ext cx="2683" cy="823"/>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整理，得</a:t>
              </a:r>
              <a:endParaRPr lang="zh-CN" altLang="en-US" sz="2800" dirty="0">
                <a:solidFill>
                  <a:srgbClr val="FF0000"/>
                </a:solidFill>
                <a:latin typeface="Times New Roman" panose="02020603050405020304" pitchFamily="2" charset="0"/>
                <a:ea typeface="黑体" panose="02010609060101010101" pitchFamily="1" charset="-122"/>
              </a:endParaRPr>
            </a:p>
          </p:txBody>
        </p:sp>
        <p:grpSp>
          <p:nvGrpSpPr>
            <p:cNvPr id="19461" name="组合 7"/>
            <p:cNvGrpSpPr/>
            <p:nvPr/>
          </p:nvGrpSpPr>
          <p:grpSpPr>
            <a:xfrm>
              <a:off x="2510" y="0"/>
              <a:ext cx="3995" cy="1667"/>
              <a:chOff x="0" y="0"/>
              <a:chExt cx="3995" cy="1667"/>
            </a:xfrm>
          </p:grpSpPr>
          <p:graphicFrame>
            <p:nvGraphicFramePr>
              <p:cNvPr id="19462" name="对象 8198">
                <a:hlinkClick r:id="" action="ppaction://ole?verb="/>
              </p:cNvPr>
              <p:cNvGraphicFramePr>
                <a:graphicFrameLocks noChangeAspect="1"/>
              </p:cNvGraphicFramePr>
              <p:nvPr/>
            </p:nvGraphicFramePr>
            <p:xfrm>
              <a:off x="0" y="0"/>
              <a:ext cx="3220" cy="1667"/>
            </p:xfrm>
            <a:graphic>
              <a:graphicData uri="http://schemas.openxmlformats.org/presentationml/2006/ole">
                <mc:AlternateContent xmlns:mc="http://schemas.openxmlformats.org/markup-compatibility/2006">
                  <mc:Choice xmlns:v="urn:schemas-microsoft-com:vml" Requires="v">
                    <p:oleObj spid="_x0000_s3078" name="" r:id="rId3" imgW="851535" imgH="457835" progId="Equation.DSMT4">
                      <p:embed/>
                    </p:oleObj>
                  </mc:Choice>
                  <mc:Fallback>
                    <p:oleObj name="" r:id="rId3" imgW="851535" imgH="457835" progId="Equation.DSMT4">
                      <p:embed/>
                      <p:pic>
                        <p:nvPicPr>
                          <p:cNvPr id="0" name="图片 3077"/>
                          <p:cNvPicPr/>
                          <p:nvPr/>
                        </p:nvPicPr>
                        <p:blipFill>
                          <a:blip r:embed="rId4"/>
                          <a:stretch>
                            <a:fillRect/>
                          </a:stretch>
                        </p:blipFill>
                        <p:spPr>
                          <a:xfrm>
                            <a:off x="0" y="0"/>
                            <a:ext cx="3220" cy="1667"/>
                          </a:xfrm>
                          <a:prstGeom prst="rect">
                            <a:avLst/>
                          </a:prstGeom>
                          <a:noFill/>
                          <a:ln w="38100">
                            <a:noFill/>
                            <a:miter/>
                          </a:ln>
                        </p:spPr>
                      </p:pic>
                    </p:oleObj>
                  </mc:Fallback>
                </mc:AlternateContent>
              </a:graphicData>
            </a:graphic>
          </p:graphicFrame>
          <p:sp>
            <p:nvSpPr>
              <p:cNvPr id="19463" name="文本框 4"/>
              <p:cNvSpPr txBox="1"/>
              <p:nvPr/>
            </p:nvSpPr>
            <p:spPr>
              <a:xfrm>
                <a:off x="3108" y="0"/>
                <a:ext cx="848" cy="823"/>
              </a:xfrm>
              <a:prstGeom prst="rect">
                <a:avLst/>
              </a:prstGeom>
              <a:noFill/>
              <a:ln w="9525">
                <a:noFill/>
              </a:ln>
            </p:spPr>
            <p:txBody>
              <a:bodyPr wrap="none" anchor="t" anchorCtr="0">
                <a:spAutoFit/>
              </a:bodyPr>
              <a:p>
                <a:r>
                  <a:rPr lang="zh-CN" altLang="en-US" sz="2800" dirty="0">
                    <a:solidFill>
                      <a:srgbClr val="FF0000"/>
                    </a:solidFill>
                    <a:latin typeface="Arial" panose="020B0604020202020204" pitchFamily="34" charset="0"/>
                    <a:ea typeface="宋体" panose="02010600030101010101" pitchFamily="2" charset="-122"/>
                  </a:rPr>
                  <a:t>①</a:t>
                </a:r>
                <a:endParaRPr lang="zh-CN" altLang="en-US" sz="2800" dirty="0">
                  <a:solidFill>
                    <a:srgbClr val="FF0000"/>
                  </a:solidFill>
                  <a:latin typeface="Arial" panose="020B0604020202020204" pitchFamily="34" charset="0"/>
                  <a:ea typeface="宋体" panose="02010600030101010101" pitchFamily="2" charset="-122"/>
                </a:endParaRPr>
              </a:p>
            </p:txBody>
          </p:sp>
          <p:sp>
            <p:nvSpPr>
              <p:cNvPr id="19464" name="文本框 6"/>
              <p:cNvSpPr txBox="1"/>
              <p:nvPr/>
            </p:nvSpPr>
            <p:spPr>
              <a:xfrm>
                <a:off x="3147" y="844"/>
                <a:ext cx="848" cy="823"/>
              </a:xfrm>
              <a:prstGeom prst="rect">
                <a:avLst/>
              </a:prstGeom>
              <a:noFill/>
              <a:ln w="9525">
                <a:noFill/>
              </a:ln>
            </p:spPr>
            <p:txBody>
              <a:bodyPr wrap="none" anchor="t" anchorCtr="0">
                <a:spAutoFit/>
              </a:bodyPr>
              <a:p>
                <a:r>
                  <a:rPr lang="zh-CN" altLang="en-US" sz="2800" dirty="0">
                    <a:solidFill>
                      <a:srgbClr val="FF0000"/>
                    </a:solidFill>
                    <a:latin typeface="Arial" panose="020B0604020202020204" pitchFamily="34" charset="0"/>
                    <a:ea typeface="宋体" panose="02010600030101010101" pitchFamily="2" charset="-122"/>
                  </a:rPr>
                  <a:t>②</a:t>
                </a:r>
                <a:endParaRPr lang="zh-CN" altLang="en-US" sz="2800" dirty="0">
                  <a:solidFill>
                    <a:srgbClr val="FF0000"/>
                  </a:solidFill>
                  <a:latin typeface="Arial" panose="020B0604020202020204" pitchFamily="34" charset="0"/>
                  <a:ea typeface="宋体" panose="02010600030101010101" pitchFamily="2" charset="-122"/>
                </a:endParaRPr>
              </a:p>
            </p:txBody>
          </p:sp>
        </p:grpSp>
      </p:grpSp>
      <p:grpSp>
        <p:nvGrpSpPr>
          <p:cNvPr id="8202" name="组合 12"/>
          <p:cNvGrpSpPr/>
          <p:nvPr/>
        </p:nvGrpSpPr>
        <p:grpSpPr>
          <a:xfrm>
            <a:off x="2405063" y="3568700"/>
            <a:ext cx="3146425" cy="521653"/>
            <a:chOff x="0" y="0"/>
            <a:chExt cx="4955" cy="821"/>
          </a:xfrm>
        </p:grpSpPr>
        <p:sp>
          <p:nvSpPr>
            <p:cNvPr id="19466" name="文本框 10"/>
            <p:cNvSpPr txBox="1"/>
            <p:nvPr/>
          </p:nvSpPr>
          <p:spPr>
            <a:xfrm>
              <a:off x="0" y="0"/>
              <a:ext cx="2928" cy="821"/>
            </a:xfrm>
            <a:prstGeom prst="rect">
              <a:avLst/>
            </a:prstGeom>
            <a:noFill/>
            <a:ln w="9525">
              <a:noFill/>
            </a:ln>
          </p:spPr>
          <p:txBody>
            <a:bodyPr wrap="square" anchor="t" anchorCtr="0">
              <a:spAutoFit/>
            </a:bodyPr>
            <a:p>
              <a:r>
                <a:rPr lang="zh-CN" altLang="en-US" sz="2800" dirty="0">
                  <a:solidFill>
                    <a:srgbClr val="FF0000"/>
                  </a:solidFill>
                  <a:latin typeface="Arial" panose="020B0604020202020204" pitchFamily="34" charset="0"/>
                  <a:ea typeface="宋体" panose="02010600030101010101" pitchFamily="2" charset="-122"/>
                </a:rPr>
                <a:t>①</a:t>
              </a:r>
              <a:r>
                <a:rPr lang="en-US" altLang="zh-CN" sz="2800" dirty="0">
                  <a:solidFill>
                    <a:srgbClr val="FF0000"/>
                  </a:solidFill>
                  <a:latin typeface="黑体" panose="02010609060101010101" pitchFamily="1" charset="-122"/>
                  <a:ea typeface="黑体" panose="02010609060101010101" pitchFamily="1" charset="-122"/>
                </a:rPr>
                <a:t>-</a:t>
              </a:r>
              <a:r>
                <a:rPr lang="zh-CN" altLang="en-US" sz="2800" dirty="0">
                  <a:solidFill>
                    <a:srgbClr val="FF0000"/>
                  </a:solidFill>
                  <a:latin typeface="Arial" panose="020B0604020202020204" pitchFamily="34" charset="0"/>
                  <a:ea typeface="宋体" panose="02010600030101010101" pitchFamily="2" charset="-122"/>
                </a:rPr>
                <a:t>②</a:t>
              </a:r>
              <a:r>
                <a:rPr lang="zh-CN" altLang="en-US" sz="2800" dirty="0">
                  <a:solidFill>
                    <a:srgbClr val="FF0000"/>
                  </a:solidFill>
                  <a:latin typeface="Times New Roman" panose="02020603050405020304" pitchFamily="2" charset="0"/>
                  <a:ea typeface="黑体" panose="02010609060101010101" pitchFamily="1" charset="-122"/>
                </a:rPr>
                <a:t>，得</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19467" name="文本框 11"/>
            <p:cNvSpPr txBox="1"/>
            <p:nvPr/>
          </p:nvSpPr>
          <p:spPr>
            <a:xfrm>
              <a:off x="3314" y="0"/>
              <a:ext cx="1641" cy="821"/>
            </a:xfrm>
            <a:prstGeom prst="rect">
              <a:avLst/>
            </a:prstGeom>
            <a:noFill/>
            <a:ln w="9525">
              <a:noFill/>
            </a:ln>
          </p:spPr>
          <p:txBody>
            <a:bodyPr wrap="square" anchor="t" anchorCtr="0">
              <a:spAutoFit/>
            </a:bodyPr>
            <a:p>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=5.</a:t>
              </a:r>
              <a:endParaRPr lang="en-US" altLang="zh-CN" sz="2800" dirty="0">
                <a:solidFill>
                  <a:srgbClr val="FF0000"/>
                </a:solidFill>
                <a:latin typeface="Times New Roman" panose="02020603050405020304" pitchFamily="2" charset="0"/>
                <a:ea typeface="黑体" panose="02010609060101010101" pitchFamily="1" charset="-122"/>
              </a:endParaRPr>
            </a:p>
          </p:txBody>
        </p:sp>
      </p:grpSp>
      <p:grpSp>
        <p:nvGrpSpPr>
          <p:cNvPr id="8205" name="组合 16"/>
          <p:cNvGrpSpPr/>
          <p:nvPr/>
        </p:nvGrpSpPr>
        <p:grpSpPr>
          <a:xfrm>
            <a:off x="2405063" y="4208463"/>
            <a:ext cx="3760787" cy="522287"/>
            <a:chOff x="0" y="0"/>
            <a:chExt cx="2817" cy="822"/>
          </a:xfrm>
        </p:grpSpPr>
        <p:sp>
          <p:nvSpPr>
            <p:cNvPr id="19469" name="文本框 17"/>
            <p:cNvSpPr txBox="1"/>
            <p:nvPr/>
          </p:nvSpPr>
          <p:spPr>
            <a:xfrm>
              <a:off x="0" y="0"/>
              <a:ext cx="2528" cy="822"/>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将</a:t>
              </a:r>
              <a:r>
                <a:rPr lang="en-US" altLang="zh-CN" sz="2800" i="1" dirty="0">
                  <a:solidFill>
                    <a:srgbClr val="FF0000"/>
                  </a:solidFill>
                  <a:latin typeface="Times New Roman" panose="02020603050405020304" pitchFamily="2" charset="0"/>
                  <a:ea typeface="黑体" panose="02010609060101010101" pitchFamily="1" charset="-122"/>
                </a:rPr>
                <a:t>y</a:t>
              </a:r>
              <a:r>
                <a:rPr lang="en-US" altLang="zh-CN" sz="2800" dirty="0">
                  <a:solidFill>
                    <a:srgbClr val="FF0000"/>
                  </a:solidFill>
                  <a:latin typeface="Times New Roman" panose="02020603050405020304" pitchFamily="2" charset="0"/>
                  <a:ea typeface="黑体" panose="02010609060101010101" pitchFamily="1" charset="-122"/>
                </a:rPr>
                <a:t>=5</a:t>
              </a:r>
              <a:r>
                <a:rPr lang="zh-CN" altLang="en-US" sz="2800" dirty="0">
                  <a:solidFill>
                    <a:srgbClr val="FF0000"/>
                  </a:solidFill>
                  <a:latin typeface="Times New Roman" panose="02020603050405020304" pitchFamily="2" charset="0"/>
                  <a:ea typeface="黑体" panose="02010609060101010101" pitchFamily="1" charset="-122"/>
                </a:rPr>
                <a:t>代入</a:t>
              </a:r>
              <a:r>
                <a:rPr lang="zh-CN" altLang="en-US" sz="2800" dirty="0">
                  <a:solidFill>
                    <a:srgbClr val="FF0000"/>
                  </a:solidFill>
                  <a:latin typeface="Arial" panose="020B0604020202020204" pitchFamily="34" charset="0"/>
                  <a:ea typeface="宋体" panose="02010600030101010101" pitchFamily="2" charset="-122"/>
                  <a:sym typeface="宋体" panose="02010600030101010101" pitchFamily="2" charset="-122"/>
                </a:rPr>
                <a:t>①</a:t>
              </a:r>
              <a:r>
                <a:rPr lang="zh-CN" altLang="en-US" sz="2800" dirty="0">
                  <a:solidFill>
                    <a:srgbClr val="FF0000"/>
                  </a:solidFill>
                  <a:latin typeface="Times New Roman" panose="02020603050405020304" pitchFamily="2" charset="0"/>
                  <a:ea typeface="黑体" panose="02010609060101010101" pitchFamily="1" charset="-122"/>
                </a:rPr>
                <a:t>中，得</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19470" name="文本框 18"/>
            <p:cNvSpPr txBox="1"/>
            <p:nvPr/>
          </p:nvSpPr>
          <p:spPr>
            <a:xfrm>
              <a:off x="2273" y="0"/>
              <a:ext cx="544" cy="822"/>
            </a:xfrm>
            <a:prstGeom prst="rect">
              <a:avLst/>
            </a:prstGeom>
            <a:noFill/>
            <a:ln w="9525">
              <a:noFill/>
            </a:ln>
          </p:spPr>
          <p:txBody>
            <a:bodyPr wrap="square" anchor="t" anchorCtr="0">
              <a:spAutoFit/>
            </a:bodyPr>
            <a:p>
              <a:r>
                <a:rPr lang="en-US" altLang="zh-CN" sz="2800" i="1" dirty="0">
                  <a:solidFill>
                    <a:srgbClr val="FF0000"/>
                  </a:solidFill>
                  <a:latin typeface="Times New Roman" panose="02020603050405020304" pitchFamily="2" charset="0"/>
                  <a:ea typeface="黑体" panose="02010609060101010101" pitchFamily="1" charset="-122"/>
                </a:rPr>
                <a:t>x</a:t>
              </a:r>
              <a:r>
                <a:rPr lang="en-US" altLang="zh-CN" sz="2800" dirty="0">
                  <a:solidFill>
                    <a:srgbClr val="FF0000"/>
                  </a:solidFill>
                  <a:latin typeface="Times New Roman" panose="02020603050405020304" pitchFamily="2" charset="0"/>
                  <a:ea typeface="黑体" panose="02010609060101010101" pitchFamily="1" charset="-122"/>
                </a:rPr>
                <a:t>=7.</a:t>
              </a:r>
              <a:endParaRPr lang="en-US" altLang="zh-CN" sz="2800" dirty="0">
                <a:solidFill>
                  <a:srgbClr val="FF0000"/>
                </a:solidFill>
                <a:latin typeface="Times New Roman" panose="02020603050405020304" pitchFamily="2" charset="0"/>
                <a:ea typeface="黑体" panose="02010609060101010101" pitchFamily="1" charset="-122"/>
              </a:endParaRPr>
            </a:p>
          </p:txBody>
        </p:sp>
      </p:grpSp>
      <p:grpSp>
        <p:nvGrpSpPr>
          <p:cNvPr id="8208" name="组合 19"/>
          <p:cNvGrpSpPr/>
          <p:nvPr/>
        </p:nvGrpSpPr>
        <p:grpSpPr>
          <a:xfrm>
            <a:off x="2333625" y="4689475"/>
            <a:ext cx="4492625" cy="1058863"/>
            <a:chOff x="0" y="0"/>
            <a:chExt cx="3987" cy="1667"/>
          </a:xfrm>
        </p:grpSpPr>
        <p:sp>
          <p:nvSpPr>
            <p:cNvPr id="19472" name="文本框 20"/>
            <p:cNvSpPr txBox="1"/>
            <p:nvPr/>
          </p:nvSpPr>
          <p:spPr>
            <a:xfrm>
              <a:off x="0" y="423"/>
              <a:ext cx="3413" cy="822"/>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所以，方程组的解为</a:t>
              </a:r>
              <a:endParaRPr lang="zh-CN" altLang="en-US" sz="2800" dirty="0">
                <a:solidFill>
                  <a:srgbClr val="FF0000"/>
                </a:solidFill>
                <a:latin typeface="Times New Roman" panose="02020603050405020304" pitchFamily="2" charset="0"/>
                <a:ea typeface="黑体" panose="02010609060101010101" pitchFamily="1" charset="-122"/>
              </a:endParaRPr>
            </a:p>
          </p:txBody>
        </p:sp>
        <p:graphicFrame>
          <p:nvGraphicFramePr>
            <p:cNvPr id="19473" name="对象 8209">
              <a:hlinkClick r:id="" action="ppaction://ole?verb="/>
            </p:cNvPr>
            <p:cNvGraphicFramePr>
              <a:graphicFrameLocks noChangeAspect="1"/>
            </p:cNvGraphicFramePr>
            <p:nvPr/>
          </p:nvGraphicFramePr>
          <p:xfrm>
            <a:off x="2951" y="0"/>
            <a:ext cx="1036" cy="1667"/>
          </p:xfrm>
          <a:graphic>
            <a:graphicData uri="http://schemas.openxmlformats.org/presentationml/2006/ole">
              <mc:AlternateContent xmlns:mc="http://schemas.openxmlformats.org/markup-compatibility/2006">
                <mc:Choice xmlns:v="urn:schemas-microsoft-com:vml" Requires="v">
                  <p:oleObj spid="_x0000_s3079" name="" r:id="rId5" imgW="471170" imgH="458470" progId="Equation.DSMT4">
                    <p:embed/>
                  </p:oleObj>
                </mc:Choice>
                <mc:Fallback>
                  <p:oleObj name="" r:id="rId5" imgW="471170" imgH="458470" progId="Equation.DSMT4">
                    <p:embed/>
                    <p:pic>
                      <p:nvPicPr>
                        <p:cNvPr id="0" name="图片 3078"/>
                        <p:cNvPicPr/>
                        <p:nvPr/>
                      </p:nvPicPr>
                      <p:blipFill>
                        <a:blip r:embed="rId6"/>
                        <a:stretch>
                          <a:fillRect/>
                        </a:stretch>
                      </p:blipFill>
                      <p:spPr>
                        <a:xfrm>
                          <a:off x="2951" y="0"/>
                          <a:ext cx="1036" cy="1667"/>
                        </a:xfrm>
                        <a:prstGeom prst="rect">
                          <a:avLst/>
                        </a:prstGeom>
                        <a:noFill/>
                        <a:ln w="38100">
                          <a:noFill/>
                          <a:miter/>
                        </a:ln>
                      </p:spPr>
                    </p:pic>
                  </p:oleObj>
                </mc:Fallback>
              </mc:AlternateContent>
            </a:graphicData>
          </a:graphic>
        </p:graphicFrame>
      </p:grpSp>
      <p:sp>
        <p:nvSpPr>
          <p:cNvPr id="8211" name="文本框 26"/>
          <p:cNvSpPr txBox="1"/>
          <p:nvPr/>
        </p:nvSpPr>
        <p:spPr>
          <a:xfrm>
            <a:off x="2333625" y="5749925"/>
            <a:ext cx="4610100"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答：牛驮物</a:t>
            </a:r>
            <a:r>
              <a:rPr lang="en-US" altLang="zh-CN" sz="2800" dirty="0">
                <a:solidFill>
                  <a:srgbClr val="FF0000"/>
                </a:solidFill>
                <a:latin typeface="Times New Roman" panose="02020603050405020304" pitchFamily="2" charset="0"/>
                <a:ea typeface="黑体" panose="02010609060101010101" pitchFamily="1" charset="-122"/>
              </a:rPr>
              <a:t>7</a:t>
            </a:r>
            <a:r>
              <a:rPr lang="zh-CN" altLang="en-US" sz="2800" dirty="0">
                <a:solidFill>
                  <a:srgbClr val="FF0000"/>
                </a:solidFill>
                <a:latin typeface="Times New Roman" panose="02020603050405020304" pitchFamily="2" charset="0"/>
                <a:ea typeface="黑体" panose="02010609060101010101" pitchFamily="1" charset="-122"/>
              </a:rPr>
              <a:t>包，马驮物</a:t>
            </a:r>
            <a:r>
              <a:rPr lang="en-US" altLang="zh-CN" sz="2800" dirty="0">
                <a:solidFill>
                  <a:srgbClr val="FF0000"/>
                </a:solidFill>
                <a:latin typeface="Times New Roman" panose="02020603050405020304" pitchFamily="2" charset="0"/>
                <a:ea typeface="黑体" panose="02010609060101010101" pitchFamily="1" charset="-122"/>
              </a:rPr>
              <a:t>5</a:t>
            </a:r>
            <a:r>
              <a:rPr lang="zh-CN" altLang="en-US" sz="2800" dirty="0">
                <a:solidFill>
                  <a:srgbClr val="FF0000"/>
                </a:solidFill>
                <a:latin typeface="Times New Roman" panose="02020603050405020304" pitchFamily="2" charset="0"/>
                <a:ea typeface="黑体" panose="02010609060101010101" pitchFamily="1" charset="-122"/>
              </a:rPr>
              <a:t>包</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linds(horizontal)">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blinds(horizontal)">
                                      <p:cBhvr>
                                        <p:cTn id="17" dur="500"/>
                                        <p:tgtEl>
                                          <p:spTgt spid="819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202"/>
                                        </p:tgtEl>
                                        <p:attrNameLst>
                                          <p:attrName>style.visibility</p:attrName>
                                        </p:attrNameLst>
                                      </p:cBhvr>
                                      <p:to>
                                        <p:strVal val="visible"/>
                                      </p:to>
                                    </p:set>
                                    <p:animEffect transition="in" filter="blinds(horizontal)">
                                      <p:cBhvr>
                                        <p:cTn id="22" dur="500"/>
                                        <p:tgtEl>
                                          <p:spTgt spid="820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205"/>
                                        </p:tgtEl>
                                        <p:attrNameLst>
                                          <p:attrName>style.visibility</p:attrName>
                                        </p:attrNameLst>
                                      </p:cBhvr>
                                      <p:to>
                                        <p:strVal val="visible"/>
                                      </p:to>
                                    </p:set>
                                    <p:animEffect transition="in" filter="blinds(horizontal)">
                                      <p:cBhvr>
                                        <p:cTn id="27" dur="500"/>
                                        <p:tgtEl>
                                          <p:spTgt spid="820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208"/>
                                        </p:tgtEl>
                                        <p:attrNameLst>
                                          <p:attrName>style.visibility</p:attrName>
                                        </p:attrNameLst>
                                      </p:cBhvr>
                                      <p:to>
                                        <p:strVal val="visible"/>
                                      </p:to>
                                    </p:set>
                                    <p:animEffect transition="in" filter="blinds(horizontal)">
                                      <p:cBhvr>
                                        <p:cTn id="32" dur="500"/>
                                        <p:tgtEl>
                                          <p:spTgt spid="820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11"/>
                                        </p:tgtEl>
                                        <p:attrNameLst>
                                          <p:attrName>style.visibility</p:attrName>
                                        </p:attrNameLst>
                                      </p:cBhvr>
                                      <p:to>
                                        <p:strVal val="visible"/>
                                      </p:to>
                                    </p:set>
                                    <p:anim calcmode="lin" valueType="num">
                                      <p:cBhvr additive="base">
                                        <p:cTn id="37" dur="500" fill="hold"/>
                                        <p:tgtEl>
                                          <p:spTgt spid="8211"/>
                                        </p:tgtEl>
                                        <p:attrNameLst>
                                          <p:attrName>ppt_x</p:attrName>
                                        </p:attrNameLst>
                                      </p:cBhvr>
                                      <p:tavLst>
                                        <p:tav tm="0">
                                          <p:val>
                                            <p:strVal val="#ppt_x"/>
                                          </p:val>
                                        </p:tav>
                                        <p:tav tm="100000">
                                          <p:val>
                                            <p:strVal val="#ppt_x"/>
                                          </p:val>
                                        </p:tav>
                                      </p:tavLst>
                                    </p:anim>
                                    <p:anim calcmode="lin" valueType="num">
                                      <p:cBhvr additive="base">
                                        <p:cTn id="38" dur="500" fill="hold"/>
                                        <p:tgtEl>
                                          <p:spTgt spid="82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211" grpId="0"/>
    </p:bldLst>
  </p:timing>
</p:sld>
</file>

<file path=ppt/theme/theme1.xml><?xml version="1.0" encoding="utf-8"?>
<a:theme xmlns:a="http://schemas.openxmlformats.org/drawingml/2006/main" name="Office 主题">
  <a:themeElements>
    <a:clrScheme name="自定义 42-绿色清新">
      <a:dk1>
        <a:sysClr val="windowText" lastClr="000000"/>
      </a:dk1>
      <a:lt1>
        <a:sysClr val="window" lastClr="FFFFFF"/>
      </a:lt1>
      <a:dk2>
        <a:srgbClr val="212745"/>
      </a:dk2>
      <a:lt2>
        <a:srgbClr val="7F7F7F"/>
      </a:lt2>
      <a:accent1>
        <a:srgbClr val="138A40"/>
      </a:accent1>
      <a:accent2>
        <a:srgbClr val="138A40"/>
      </a:accent2>
      <a:accent3>
        <a:srgbClr val="138A40"/>
      </a:accent3>
      <a:accent4>
        <a:srgbClr val="138A40"/>
      </a:accent4>
      <a:accent5>
        <a:srgbClr val="138A40"/>
      </a:accent5>
      <a:accent6>
        <a:srgbClr val="138A40"/>
      </a:accent6>
      <a:hlink>
        <a:srgbClr val="56C7AA"/>
      </a:hlink>
      <a:folHlink>
        <a:srgbClr val="59A8D1"/>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4076</Words>
  <Application>WPS 演示</Application>
  <PresentationFormat>全屏显示(4:3)</PresentationFormat>
  <Paragraphs>551</Paragraphs>
  <Slides>39</Slides>
  <Notes>2</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32</vt:i4>
      </vt:variant>
      <vt:variant>
        <vt:lpstr>幻灯片标题</vt:lpstr>
      </vt:variant>
      <vt:variant>
        <vt:i4>39</vt:i4>
      </vt:variant>
    </vt:vector>
  </HeadingPairs>
  <TitlesOfParts>
    <vt:vector size="86" baseType="lpstr">
      <vt:lpstr>Arial</vt:lpstr>
      <vt:lpstr>宋体</vt:lpstr>
      <vt:lpstr>Wingdings</vt:lpstr>
      <vt:lpstr>微软雅黑 Light</vt:lpstr>
      <vt:lpstr>华文行楷</vt:lpstr>
      <vt:lpstr>微软雅黑</vt:lpstr>
      <vt:lpstr>Calibri</vt:lpstr>
      <vt:lpstr>Times New Roman</vt:lpstr>
      <vt:lpstr>黑体</vt:lpstr>
      <vt:lpstr>方正黑体_GBK</vt:lpstr>
      <vt:lpstr>隶书</vt:lpstr>
      <vt:lpstr>造字工房悦黑（非商用）常规体</vt:lpstr>
      <vt:lpstr>Arial Unicode MS</vt:lpstr>
      <vt:lpstr>楷体_GB2312</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慢慢来</cp:lastModifiedBy>
  <cp:revision>522</cp:revision>
  <dcterms:created xsi:type="dcterms:W3CDTF">2015-07-09T08:14:00Z</dcterms:created>
  <dcterms:modified xsi:type="dcterms:W3CDTF">2025-02-07T01:14:36Z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E8FCE254BE934FDBA9DBEFE637DDEFC8</vt:lpwstr>
  </property>
</Properties>
</file>