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555" r:id="rId3"/>
    <p:sldId id="584" r:id="rId4"/>
    <p:sldId id="585" r:id="rId5"/>
    <p:sldId id="556" r:id="rId6"/>
    <p:sldId id="616" r:id="rId7"/>
    <p:sldId id="587" r:id="rId8"/>
    <p:sldId id="485" r:id="rId9"/>
    <p:sldId id="486" r:id="rId10"/>
    <p:sldId id="487" r:id="rId11"/>
    <p:sldId id="557" r:id="rId12"/>
    <p:sldId id="558" r:id="rId13"/>
    <p:sldId id="559" r:id="rId14"/>
    <p:sldId id="560" r:id="rId15"/>
    <p:sldId id="488" r:id="rId16"/>
    <p:sldId id="489" r:id="rId17"/>
    <p:sldId id="498" r:id="rId18"/>
    <p:sldId id="561" r:id="rId19"/>
    <p:sldId id="562" r:id="rId20"/>
    <p:sldId id="563" r:id="rId21"/>
    <p:sldId id="588" r:id="rId22"/>
    <p:sldId id="491" r:id="rId23"/>
    <p:sldId id="618" r:id="rId24"/>
    <p:sldId id="564" r:id="rId25"/>
    <p:sldId id="565" r:id="rId26"/>
    <p:sldId id="566" r:id="rId27"/>
    <p:sldId id="589" r:id="rId28"/>
    <p:sldId id="567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7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40"/>
        <p:guide pos="374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4495642" y="3179763"/>
            <a:ext cx="28371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7.3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平行线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5" name="Text Box 4"/>
          <p:cNvSpPr txBox="1"/>
          <p:nvPr/>
        </p:nvSpPr>
        <p:spPr>
          <a:xfrm>
            <a:off x="2063750" y="170021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16"/>
          <p:cNvSpPr txBox="1"/>
          <p:nvPr/>
        </p:nvSpPr>
        <p:spPr>
          <a:xfrm>
            <a:off x="7697788" y="4857750"/>
            <a:ext cx="13462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AM=BN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2291" name="组合 6147"/>
          <p:cNvGrpSpPr/>
          <p:nvPr/>
        </p:nvGrpSpPr>
        <p:grpSpPr>
          <a:xfrm>
            <a:off x="1849438" y="246063"/>
            <a:ext cx="3228975" cy="809912"/>
            <a:chOff x="0" y="0"/>
            <a:chExt cx="5085" cy="1274"/>
          </a:xfrm>
        </p:grpSpPr>
        <p:sp>
          <p:nvSpPr>
            <p:cNvPr id="1229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295" name="文本框 6151"/>
            <p:cNvSpPr txBox="1"/>
            <p:nvPr/>
          </p:nvSpPr>
          <p:spPr>
            <a:xfrm>
              <a:off x="877" y="431"/>
              <a:ext cx="420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平行线间的距离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2296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2297" name="圆角矩形 31"/>
          <p:cNvSpPr/>
          <p:nvPr/>
        </p:nvSpPr>
        <p:spPr>
          <a:xfrm>
            <a:off x="1849438" y="1262063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8" name="TextBox 3"/>
          <p:cNvSpPr txBox="1"/>
          <p:nvPr/>
        </p:nvSpPr>
        <p:spPr>
          <a:xfrm>
            <a:off x="1849438" y="1731963"/>
            <a:ext cx="66944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上任意两点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9" name="TextBox 3"/>
          <p:cNvSpPr txBox="1"/>
          <p:nvPr/>
        </p:nvSpPr>
        <p:spPr>
          <a:xfrm>
            <a:off x="1849438" y="2441575"/>
            <a:ext cx="8307387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请用三角尺分别画出点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到直线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AM,BN,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观察并度量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，看看它们的长度有什么关系？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2300" name="组合 9"/>
          <p:cNvGrpSpPr/>
          <p:nvPr/>
        </p:nvGrpSpPr>
        <p:grpSpPr>
          <a:xfrm>
            <a:off x="2651125" y="5400675"/>
            <a:ext cx="3367723" cy="583250"/>
            <a:chOff x="0" y="0"/>
            <a:chExt cx="5303" cy="918"/>
          </a:xfrm>
        </p:grpSpPr>
        <p:sp>
          <p:nvSpPr>
            <p:cNvPr id="12301" name="直接连接符 10242"/>
            <p:cNvSpPr/>
            <p:nvPr/>
          </p:nvSpPr>
          <p:spPr>
            <a:xfrm flipV="1">
              <a:off x="0" y="483"/>
              <a:ext cx="4680" cy="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文本框 10243"/>
            <p:cNvSpPr txBox="1"/>
            <p:nvPr/>
          </p:nvSpPr>
          <p:spPr>
            <a:xfrm flipH="1">
              <a:off x="4680" y="0"/>
              <a:ext cx="623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03" name="组合 8"/>
          <p:cNvGrpSpPr/>
          <p:nvPr/>
        </p:nvGrpSpPr>
        <p:grpSpPr>
          <a:xfrm>
            <a:off x="2727325" y="4325303"/>
            <a:ext cx="3276600" cy="583249"/>
            <a:chOff x="0" y="-1"/>
            <a:chExt cx="5160" cy="918"/>
          </a:xfrm>
        </p:grpSpPr>
        <p:sp>
          <p:nvSpPr>
            <p:cNvPr id="12304" name="直接连接符 10248"/>
            <p:cNvSpPr/>
            <p:nvPr/>
          </p:nvSpPr>
          <p:spPr>
            <a:xfrm>
              <a:off x="0" y="455"/>
              <a:ext cx="456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文本框 10245"/>
            <p:cNvSpPr txBox="1"/>
            <p:nvPr/>
          </p:nvSpPr>
          <p:spPr>
            <a:xfrm>
              <a:off x="4560" y="-1"/>
              <a:ext cx="60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306" name="图片 1024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154767">
            <a:off x="7004050" y="4524375"/>
            <a:ext cx="2735263" cy="1595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7" name="组合 6"/>
          <p:cNvGrpSpPr/>
          <p:nvPr/>
        </p:nvGrpSpPr>
        <p:grpSpPr>
          <a:xfrm>
            <a:off x="3316288" y="4033838"/>
            <a:ext cx="381000" cy="846138"/>
            <a:chOff x="0" y="0"/>
            <a:chExt cx="600" cy="1332"/>
          </a:xfrm>
        </p:grpSpPr>
        <p:sp>
          <p:nvSpPr>
            <p:cNvPr id="12308" name="文本框 2"/>
            <p:cNvSpPr txBox="1"/>
            <p:nvPr/>
          </p:nvSpPr>
          <p:spPr>
            <a:xfrm>
              <a:off x="72" y="607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•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09" name="文本框 10245"/>
            <p:cNvSpPr txBox="1"/>
            <p:nvPr/>
          </p:nvSpPr>
          <p:spPr>
            <a:xfrm>
              <a:off x="0" y="0"/>
              <a:ext cx="60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 </a:t>
              </a:r>
              <a:endPara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10" name="组合 7"/>
          <p:cNvGrpSpPr/>
          <p:nvPr/>
        </p:nvGrpSpPr>
        <p:grpSpPr>
          <a:xfrm>
            <a:off x="4440238" y="4086225"/>
            <a:ext cx="381000" cy="785814"/>
            <a:chOff x="0" y="0"/>
            <a:chExt cx="600" cy="1237"/>
          </a:xfrm>
        </p:grpSpPr>
        <p:sp>
          <p:nvSpPr>
            <p:cNvPr id="12311" name="文本框 3"/>
            <p:cNvSpPr txBox="1"/>
            <p:nvPr/>
          </p:nvSpPr>
          <p:spPr>
            <a:xfrm>
              <a:off x="72" y="512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•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12" name="文本框 10245"/>
            <p:cNvSpPr txBox="1"/>
            <p:nvPr/>
          </p:nvSpPr>
          <p:spPr>
            <a:xfrm>
              <a:off x="0" y="0"/>
              <a:ext cx="60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 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2313" name="直接连接符 12"/>
          <p:cNvCxnSpPr/>
          <p:nvPr/>
        </p:nvCxnSpPr>
        <p:spPr>
          <a:xfrm flipH="1">
            <a:off x="4654550" y="4622800"/>
            <a:ext cx="1588" cy="1069975"/>
          </a:xfrm>
          <a:prstGeom prst="line">
            <a:avLst/>
          </a:prstGeom>
          <a:ln w="28575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2314" name="文本框 10245"/>
          <p:cNvSpPr txBox="1"/>
          <p:nvPr/>
        </p:nvSpPr>
        <p:spPr>
          <a:xfrm>
            <a:off x="3227388" y="5614988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M </a:t>
            </a:r>
            <a:endParaRPr lang="en-US" altLang="zh-CN" sz="32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15" name="文本框 10245"/>
          <p:cNvSpPr txBox="1"/>
          <p:nvPr/>
        </p:nvSpPr>
        <p:spPr>
          <a:xfrm>
            <a:off x="4440238" y="5589588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N  </a:t>
            </a:r>
            <a:endParaRPr lang="en-US" altLang="zh-CN" sz="32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cxnSp>
        <p:nvCxnSpPr>
          <p:cNvPr id="12316" name="直接连接符 11"/>
          <p:cNvCxnSpPr/>
          <p:nvPr/>
        </p:nvCxnSpPr>
        <p:spPr>
          <a:xfrm>
            <a:off x="3519488" y="4600575"/>
            <a:ext cx="9525" cy="1103313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02153 -0.003333 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2361 -0.003981 L -0.003681 -0.003333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76181 -0.003333 " pathEditMode="relative" rAng="0" ptsTypes="">
                                      <p:cBhvr>
                                        <p:cTn id="57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6458 -0.003981 L -0.003681 -0.003333 " pathEditMode="relative" rAng="0" ptsTypes="">
                                      <p:cBhvr>
                                        <p:cTn id="70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23194 0.003981 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-9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decel="1000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decel="1000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14" grpId="0"/>
      <p:bldP spid="12315" grpId="0"/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1941513" y="560388"/>
            <a:ext cx="830738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上另取一点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，画出点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到直线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的垂线段，它的长度与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的长度相等吗？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3315" name="组合 9"/>
          <p:cNvGrpSpPr/>
          <p:nvPr/>
        </p:nvGrpSpPr>
        <p:grpSpPr>
          <a:xfrm>
            <a:off x="2508250" y="3276600"/>
            <a:ext cx="3366135" cy="583250"/>
            <a:chOff x="0" y="0"/>
            <a:chExt cx="5303" cy="918"/>
          </a:xfrm>
        </p:grpSpPr>
        <p:sp>
          <p:nvSpPr>
            <p:cNvPr id="13316" name="直接连接符 10242"/>
            <p:cNvSpPr/>
            <p:nvPr/>
          </p:nvSpPr>
          <p:spPr>
            <a:xfrm flipV="1">
              <a:off x="0" y="483"/>
              <a:ext cx="4680" cy="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文本框 10243"/>
            <p:cNvSpPr txBox="1"/>
            <p:nvPr/>
          </p:nvSpPr>
          <p:spPr>
            <a:xfrm flipH="1">
              <a:off x="4680" y="0"/>
              <a:ext cx="623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18" name="组合 8"/>
          <p:cNvGrpSpPr/>
          <p:nvPr/>
        </p:nvGrpSpPr>
        <p:grpSpPr>
          <a:xfrm>
            <a:off x="2584450" y="2201863"/>
            <a:ext cx="3276600" cy="583249"/>
            <a:chOff x="0" y="0"/>
            <a:chExt cx="5160" cy="918"/>
          </a:xfrm>
        </p:grpSpPr>
        <p:sp>
          <p:nvSpPr>
            <p:cNvPr id="13319" name="直接连接符 10248"/>
            <p:cNvSpPr/>
            <p:nvPr/>
          </p:nvSpPr>
          <p:spPr>
            <a:xfrm>
              <a:off x="0" y="456"/>
              <a:ext cx="456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文本框 10245"/>
            <p:cNvSpPr txBox="1"/>
            <p:nvPr/>
          </p:nvSpPr>
          <p:spPr>
            <a:xfrm>
              <a:off x="4560" y="0"/>
              <a:ext cx="60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21" name="组合 6"/>
          <p:cNvGrpSpPr/>
          <p:nvPr/>
        </p:nvGrpSpPr>
        <p:grpSpPr>
          <a:xfrm>
            <a:off x="3171825" y="1911350"/>
            <a:ext cx="381000" cy="845179"/>
            <a:chOff x="0" y="0"/>
            <a:chExt cx="600" cy="1333"/>
          </a:xfrm>
        </p:grpSpPr>
        <p:sp>
          <p:nvSpPr>
            <p:cNvPr id="13322" name="文本框 2"/>
            <p:cNvSpPr txBox="1"/>
            <p:nvPr/>
          </p:nvSpPr>
          <p:spPr>
            <a:xfrm>
              <a:off x="72" y="607"/>
              <a:ext cx="528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•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3" name="文本框 10245"/>
            <p:cNvSpPr txBox="1"/>
            <p:nvPr/>
          </p:nvSpPr>
          <p:spPr>
            <a:xfrm>
              <a:off x="0" y="0"/>
              <a:ext cx="600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 </a:t>
              </a:r>
              <a:endPara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24" name="组合 7"/>
          <p:cNvGrpSpPr/>
          <p:nvPr/>
        </p:nvGrpSpPr>
        <p:grpSpPr>
          <a:xfrm>
            <a:off x="4295775" y="1963738"/>
            <a:ext cx="381000" cy="785813"/>
            <a:chOff x="0" y="0"/>
            <a:chExt cx="600" cy="1237"/>
          </a:xfrm>
        </p:grpSpPr>
        <p:sp>
          <p:nvSpPr>
            <p:cNvPr id="13325" name="文本框 3"/>
            <p:cNvSpPr txBox="1"/>
            <p:nvPr/>
          </p:nvSpPr>
          <p:spPr>
            <a:xfrm>
              <a:off x="72" y="512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•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6" name="文本框 10245"/>
            <p:cNvSpPr txBox="1"/>
            <p:nvPr/>
          </p:nvSpPr>
          <p:spPr>
            <a:xfrm>
              <a:off x="0" y="0"/>
              <a:ext cx="60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 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3327" name="直接连接符 12"/>
          <p:cNvCxnSpPr/>
          <p:nvPr/>
        </p:nvCxnSpPr>
        <p:spPr>
          <a:xfrm flipH="1">
            <a:off x="4511675" y="2500313"/>
            <a:ext cx="0" cy="1068387"/>
          </a:xfrm>
          <a:prstGeom prst="line">
            <a:avLst/>
          </a:prstGeom>
          <a:ln w="28575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3328" name="文本框 10245"/>
          <p:cNvSpPr txBox="1"/>
          <p:nvPr/>
        </p:nvSpPr>
        <p:spPr>
          <a:xfrm>
            <a:off x="3082925" y="34909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M </a:t>
            </a:r>
            <a:endParaRPr lang="en-US" altLang="zh-CN" sz="32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9" name="文本框 10245"/>
          <p:cNvSpPr txBox="1"/>
          <p:nvPr/>
        </p:nvSpPr>
        <p:spPr>
          <a:xfrm>
            <a:off x="4295775" y="34655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N  </a:t>
            </a:r>
            <a:endParaRPr lang="en-US" altLang="zh-CN" sz="32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3330" name="组合 10"/>
          <p:cNvGrpSpPr/>
          <p:nvPr/>
        </p:nvGrpSpPr>
        <p:grpSpPr>
          <a:xfrm>
            <a:off x="5099050" y="1971675"/>
            <a:ext cx="381000" cy="784854"/>
            <a:chOff x="0" y="0"/>
            <a:chExt cx="600" cy="1238"/>
          </a:xfrm>
        </p:grpSpPr>
        <p:sp>
          <p:nvSpPr>
            <p:cNvPr id="13331" name="文本框 13"/>
            <p:cNvSpPr txBox="1"/>
            <p:nvPr/>
          </p:nvSpPr>
          <p:spPr>
            <a:xfrm>
              <a:off x="72" y="512"/>
              <a:ext cx="528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•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32" name="文本框 10245"/>
            <p:cNvSpPr txBox="1"/>
            <p:nvPr/>
          </p:nvSpPr>
          <p:spPr>
            <a:xfrm>
              <a:off x="0" y="0"/>
              <a:ext cx="600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r>
                <a:rPr lang="en-US" altLang="zh-CN" sz="32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 </a:t>
              </a:r>
              <a:endParaRPr lang="en-US" altLang="zh-CN" sz="32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3333" name="直接连接符 17"/>
          <p:cNvCxnSpPr/>
          <p:nvPr/>
        </p:nvCxnSpPr>
        <p:spPr>
          <a:xfrm>
            <a:off x="5307013" y="2479675"/>
            <a:ext cx="9525" cy="11017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3334" name="文本框 10245"/>
          <p:cNvSpPr txBox="1"/>
          <p:nvPr/>
        </p:nvSpPr>
        <p:spPr>
          <a:xfrm>
            <a:off x="5095875" y="3467100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Q  </a:t>
            </a:r>
            <a:endParaRPr lang="en-US" altLang="zh-CN" sz="32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cxnSp>
        <p:nvCxnSpPr>
          <p:cNvPr id="13335" name="直接连接符 11"/>
          <p:cNvCxnSpPr/>
          <p:nvPr/>
        </p:nvCxnSpPr>
        <p:spPr>
          <a:xfrm>
            <a:off x="3375025" y="2476500"/>
            <a:ext cx="11113" cy="1103313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3336" name="文本框 19"/>
          <p:cNvSpPr txBox="1"/>
          <p:nvPr/>
        </p:nvSpPr>
        <p:spPr>
          <a:xfrm>
            <a:off x="6554788" y="2752725"/>
            <a:ext cx="2124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CQ=AM=BN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37" name="文本框 20"/>
          <p:cNvSpPr txBox="1"/>
          <p:nvPr/>
        </p:nvSpPr>
        <p:spPr>
          <a:xfrm>
            <a:off x="1941513" y="4203700"/>
            <a:ext cx="85471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，则直线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上任意一点到直线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的距离都相等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这个距离就叫做的平行线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之间的距离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38" name="文本框 47"/>
          <p:cNvSpPr txBox="1"/>
          <p:nvPr/>
        </p:nvSpPr>
        <p:spPr>
          <a:xfrm>
            <a:off x="3217863" y="5622925"/>
            <a:ext cx="5362575" cy="521970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两条平行线之间的距离处处相等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0347 0.005926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7431 0.005648 " pathEditMode="relative" rAng="0" ptsTypes="">
                                      <p:cBhvr>
                                        <p:cTn id="64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8" grpId="0"/>
      <p:bldP spid="13329" grpId="0"/>
      <p:bldP spid="13334" grpId="0"/>
      <p:bldP spid="13338" grpId="0" bldLvl="0" animBg="1"/>
      <p:bldP spid="13336" grpId="0"/>
      <p:bldP spid="133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979613" y="1592263"/>
            <a:ext cx="8189912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平行线之间的距离是指（　　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从一条直线上一点到另一直线的垂线段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从一条直线上一点到另一条直线的垂线段长度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从一条直线上一点到另一条直线的垂线的长度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从一条直线上一点到另一条直线上的一点间线段的长度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39" name="圆角矩形 31"/>
          <p:cNvSpPr/>
          <p:nvPr/>
        </p:nvSpPr>
        <p:spPr>
          <a:xfrm>
            <a:off x="2103438" y="911225"/>
            <a:ext cx="1331912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0" name="文本框 2"/>
          <p:cNvSpPr txBox="1"/>
          <p:nvPr/>
        </p:nvSpPr>
        <p:spPr>
          <a:xfrm>
            <a:off x="6380163" y="175577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1857375" y="531813"/>
            <a:ext cx="84772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，点M到直线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的距离是5cm，到直线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的距离是3cm，那么直线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之间的距离是（　　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2cm        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6cm        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8cm       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2cm或8cm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1919288" y="2301875"/>
            <a:ext cx="85471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解析：如图1，直线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之间的距离为：5-3=2（cm）；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如图2，直线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之间的距离为：5+3=8（cm）．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5364" name="组合 6"/>
          <p:cNvGrpSpPr/>
          <p:nvPr/>
        </p:nvGrpSpPr>
        <p:grpSpPr>
          <a:xfrm>
            <a:off x="2917825" y="3786188"/>
            <a:ext cx="5172075" cy="2257426"/>
            <a:chOff x="0" y="0"/>
            <a:chExt cx="8145" cy="3554"/>
          </a:xfrm>
        </p:grpSpPr>
        <p:pic>
          <p:nvPicPr>
            <p:cNvPr id="15365" name="图片 4" descr="}8KMKG}QX3J$0Q[0S$]TPW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45" cy="30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文本框 5"/>
            <p:cNvSpPr txBox="1"/>
            <p:nvPr/>
          </p:nvSpPr>
          <p:spPr>
            <a:xfrm>
              <a:off x="1362" y="2829"/>
              <a:ext cx="120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图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5367" name="文本框 7"/>
            <p:cNvSpPr txBox="1"/>
            <p:nvPr/>
          </p:nvSpPr>
          <p:spPr>
            <a:xfrm>
              <a:off x="5319" y="2788"/>
              <a:ext cx="120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图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5368" name="文本框 8"/>
          <p:cNvSpPr txBox="1"/>
          <p:nvPr/>
        </p:nvSpPr>
        <p:spPr>
          <a:xfrm>
            <a:off x="9329738" y="115570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18"/>
          <p:cNvSpPr txBox="1"/>
          <p:nvPr/>
        </p:nvSpPr>
        <p:spPr>
          <a:xfrm>
            <a:off x="2208213" y="1627188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动手画一画：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平行线的画法：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7" name="Line 19"/>
          <p:cNvSpPr/>
          <p:nvPr/>
        </p:nvSpPr>
        <p:spPr>
          <a:xfrm>
            <a:off x="5808663" y="4346575"/>
            <a:ext cx="3429000" cy="0"/>
          </a:xfrm>
          <a:prstGeom prst="line">
            <a:avLst/>
          </a:prstGeom>
          <a:ln w="28575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16388" name="Picture 20" descr="等腰三角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0000">
            <a:off x="6600825" y="4333875"/>
            <a:ext cx="3048000" cy="153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Line 21"/>
          <p:cNvSpPr/>
          <p:nvPr/>
        </p:nvSpPr>
        <p:spPr>
          <a:xfrm>
            <a:off x="5638800" y="3435350"/>
            <a:ext cx="4114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90" name="Text Box 22"/>
          <p:cNvSpPr txBox="1"/>
          <p:nvPr/>
        </p:nvSpPr>
        <p:spPr>
          <a:xfrm>
            <a:off x="2279650" y="234950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（1）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放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1" name="Text Box 23"/>
          <p:cNvSpPr txBox="1"/>
          <p:nvPr/>
        </p:nvSpPr>
        <p:spPr>
          <a:xfrm>
            <a:off x="3792538" y="234950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（2）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靠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2" name="Text Box 24"/>
          <p:cNvSpPr txBox="1"/>
          <p:nvPr/>
        </p:nvSpPr>
        <p:spPr>
          <a:xfrm>
            <a:off x="5591175" y="234950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（3）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推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3" name="Text Box 25"/>
          <p:cNvSpPr txBox="1"/>
          <p:nvPr/>
        </p:nvSpPr>
        <p:spPr>
          <a:xfrm>
            <a:off x="7248525" y="234950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（4）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画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4" name="Rectangle 26"/>
          <p:cNvSpPr/>
          <p:nvPr/>
        </p:nvSpPr>
        <p:spPr>
          <a:xfrm rot="8100000">
            <a:off x="6383338" y="2462213"/>
            <a:ext cx="533400" cy="449580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5" name="组合 6147"/>
          <p:cNvGrpSpPr/>
          <p:nvPr/>
        </p:nvGrpSpPr>
        <p:grpSpPr>
          <a:xfrm>
            <a:off x="1849438" y="406400"/>
            <a:ext cx="5718810" cy="809625"/>
            <a:chOff x="0" y="0"/>
            <a:chExt cx="9008" cy="1275"/>
          </a:xfrm>
        </p:grpSpPr>
        <p:sp>
          <p:nvSpPr>
            <p:cNvPr id="1639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399" name="文本框 6151"/>
            <p:cNvSpPr txBox="1"/>
            <p:nvPr/>
          </p:nvSpPr>
          <p:spPr>
            <a:xfrm>
              <a:off x="878" y="432"/>
              <a:ext cx="81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平行线的画法、平行公理及推论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6400" name="文本框 6152"/>
            <p:cNvSpPr txBox="1"/>
            <p:nvPr/>
          </p:nvSpPr>
          <p:spPr>
            <a:xfrm>
              <a:off x="0" y="453"/>
              <a:ext cx="8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62428E-6 L -0.09583 -0.13295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0" grpId="0"/>
      <p:bldP spid="16391" grpId="0"/>
      <p:bldP spid="16392" grpId="0"/>
      <p:bldP spid="16393" grpId="0"/>
      <p:bldP spid="1639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4" name="Group 18"/>
          <p:cNvGrpSpPr/>
          <p:nvPr/>
        </p:nvGrpSpPr>
        <p:grpSpPr>
          <a:xfrm>
            <a:off x="7451725" y="914400"/>
            <a:ext cx="2895600" cy="1106488"/>
            <a:chOff x="0" y="0"/>
            <a:chExt cx="1824" cy="697"/>
          </a:xfrm>
        </p:grpSpPr>
        <p:sp>
          <p:nvSpPr>
            <p:cNvPr id="18435" name="Line 19"/>
            <p:cNvSpPr/>
            <p:nvPr/>
          </p:nvSpPr>
          <p:spPr>
            <a:xfrm>
              <a:off x="0" y="354"/>
              <a:ext cx="1824" cy="0"/>
            </a:xfrm>
            <a:prstGeom prst="line">
              <a:avLst/>
            </a:prstGeom>
            <a:ln w="5715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6" name="Rectangle 20"/>
            <p:cNvSpPr/>
            <p:nvPr/>
          </p:nvSpPr>
          <p:spPr>
            <a:xfrm>
              <a:off x="292" y="34"/>
              <a:ext cx="27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6000" dirty="0">
                  <a:solidFill>
                    <a:srgbClr val="FF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·</a:t>
              </a:r>
              <a:endParaRPr lang="en-US" altLang="zh-CN" sz="60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37" name="Text Box 21"/>
            <p:cNvSpPr txBox="1"/>
            <p:nvPr/>
          </p:nvSpPr>
          <p:spPr>
            <a:xfrm>
              <a:off x="144" y="306"/>
              <a:ext cx="36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Rectangle 22"/>
            <p:cNvSpPr/>
            <p:nvPr/>
          </p:nvSpPr>
          <p:spPr>
            <a:xfrm>
              <a:off x="1276" y="0"/>
              <a:ext cx="247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6600" i="1" dirty="0">
                  <a:solidFill>
                    <a:srgbClr val="FF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·</a:t>
              </a:r>
              <a:endParaRPr lang="en-US" altLang="zh-CN" sz="6600" i="1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39" name="Text Box 23"/>
            <p:cNvSpPr txBox="1"/>
            <p:nvPr/>
          </p:nvSpPr>
          <p:spPr>
            <a:xfrm>
              <a:off x="1248" y="402"/>
              <a:ext cx="4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0" name="Line 24"/>
          <p:cNvSpPr/>
          <p:nvPr/>
        </p:nvSpPr>
        <p:spPr>
          <a:xfrm>
            <a:off x="7461250" y="849313"/>
            <a:ext cx="2879725" cy="0"/>
          </a:xfrm>
          <a:prstGeom prst="line">
            <a:avLst/>
          </a:prstGeom>
          <a:ln w="57150" cap="sq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1" name="Line 25"/>
          <p:cNvSpPr/>
          <p:nvPr/>
        </p:nvSpPr>
        <p:spPr>
          <a:xfrm>
            <a:off x="7451725" y="2352675"/>
            <a:ext cx="2971800" cy="0"/>
          </a:xfrm>
          <a:prstGeom prst="line">
            <a:avLst/>
          </a:prstGeom>
          <a:ln w="57150" cap="sq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2" name="Text Box 26"/>
          <p:cNvSpPr txBox="1"/>
          <p:nvPr/>
        </p:nvSpPr>
        <p:spPr>
          <a:xfrm>
            <a:off x="1774825" y="3211513"/>
            <a:ext cx="7124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经过点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能画出几条直线与直线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平行？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3" name="Text Box 27"/>
          <p:cNvSpPr txBox="1"/>
          <p:nvPr/>
        </p:nvSpPr>
        <p:spPr>
          <a:xfrm>
            <a:off x="1811338" y="4478338"/>
            <a:ext cx="8856662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 (4)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过点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画一条直线与直线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平行，与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中所画的直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   线平行吗？ 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4" name="Rectangle 28"/>
          <p:cNvSpPr/>
          <p:nvPr/>
        </p:nvSpPr>
        <p:spPr>
          <a:xfrm>
            <a:off x="8685213" y="344488"/>
            <a:ext cx="43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0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solidFill>
                <a:srgbClr val="FF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5" name="Rectangle 29"/>
          <p:cNvSpPr/>
          <p:nvPr/>
        </p:nvSpPr>
        <p:spPr>
          <a:xfrm>
            <a:off x="8213725" y="1757363"/>
            <a:ext cx="487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72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endParaRPr lang="en-US" altLang="zh-CN" sz="7200" dirty="0">
              <a:solidFill>
                <a:srgbClr val="FF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6" name="Text Box 30"/>
          <p:cNvSpPr txBox="1"/>
          <p:nvPr/>
        </p:nvSpPr>
        <p:spPr>
          <a:xfrm>
            <a:off x="8975725" y="333375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7" name="Text Box 31"/>
          <p:cNvSpPr txBox="1"/>
          <p:nvPr/>
        </p:nvSpPr>
        <p:spPr>
          <a:xfrm>
            <a:off x="8213725" y="2390775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8" name="Text Box 32"/>
          <p:cNvSpPr txBox="1"/>
          <p:nvPr/>
        </p:nvSpPr>
        <p:spPr>
          <a:xfrm>
            <a:off x="1919288" y="1050925"/>
            <a:ext cx="5113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经过点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能画出几条直线？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9" name="Text Box 33"/>
          <p:cNvSpPr txBox="1"/>
          <p:nvPr/>
        </p:nvSpPr>
        <p:spPr>
          <a:xfrm>
            <a:off x="3359150" y="1555750"/>
            <a:ext cx="14081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</a:rPr>
              <a:t>无数条</a:t>
            </a:r>
            <a:endParaRPr lang="zh-CN" altLang="en-US" sz="2800" dirty="0">
              <a:solidFill>
                <a:srgbClr val="F8081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450" name="Text Box 34"/>
          <p:cNvSpPr txBox="1"/>
          <p:nvPr/>
        </p:nvSpPr>
        <p:spPr>
          <a:xfrm>
            <a:off x="3649663" y="3862388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条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1" name="Text Box 35"/>
          <p:cNvSpPr txBox="1"/>
          <p:nvPr/>
        </p:nvSpPr>
        <p:spPr>
          <a:xfrm>
            <a:off x="10199688" y="404813"/>
            <a:ext cx="4683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52" name="Text Box 36"/>
          <p:cNvSpPr txBox="1"/>
          <p:nvPr/>
        </p:nvSpPr>
        <p:spPr>
          <a:xfrm>
            <a:off x="10231438" y="2335213"/>
            <a:ext cx="4365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53" name="Text Box 37"/>
          <p:cNvSpPr txBox="1"/>
          <p:nvPr/>
        </p:nvSpPr>
        <p:spPr>
          <a:xfrm>
            <a:off x="1703388" y="2132013"/>
            <a:ext cx="5905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平行的直线有几条？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4" name="Text Box 38"/>
          <p:cNvSpPr txBox="1"/>
          <p:nvPr/>
        </p:nvSpPr>
        <p:spPr>
          <a:xfrm>
            <a:off x="3431858" y="276574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</a:rPr>
              <a:t>无数条</a:t>
            </a:r>
            <a:endParaRPr lang="zh-CN" altLang="en-US" sz="2800" dirty="0">
              <a:solidFill>
                <a:srgbClr val="F8081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455" name="Line 39"/>
          <p:cNvSpPr/>
          <p:nvPr/>
        </p:nvSpPr>
        <p:spPr>
          <a:xfrm>
            <a:off x="7464425" y="2062163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6" name="Line 40"/>
          <p:cNvSpPr/>
          <p:nvPr/>
        </p:nvSpPr>
        <p:spPr>
          <a:xfrm>
            <a:off x="7391400" y="2925763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7" name="Line 41"/>
          <p:cNvSpPr/>
          <p:nvPr/>
        </p:nvSpPr>
        <p:spPr>
          <a:xfrm>
            <a:off x="7391400" y="3286125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8" name="Line 42"/>
          <p:cNvSpPr/>
          <p:nvPr/>
        </p:nvSpPr>
        <p:spPr>
          <a:xfrm>
            <a:off x="7464425" y="1125538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9" name="Line 43"/>
          <p:cNvSpPr/>
          <p:nvPr/>
        </p:nvSpPr>
        <p:spPr>
          <a:xfrm>
            <a:off x="7391400" y="1989138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0" name="Line 44"/>
          <p:cNvSpPr/>
          <p:nvPr/>
        </p:nvSpPr>
        <p:spPr>
          <a:xfrm>
            <a:off x="7391400" y="2235200"/>
            <a:ext cx="29527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1" name="Text Box 34"/>
          <p:cNvSpPr txBox="1"/>
          <p:nvPr/>
        </p:nvSpPr>
        <p:spPr>
          <a:xfrm>
            <a:off x="4413250" y="51181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62" name="文本框 2"/>
          <p:cNvSpPr txBox="1"/>
          <p:nvPr/>
        </p:nvSpPr>
        <p:spPr>
          <a:xfrm>
            <a:off x="1919288" y="53340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合作与交流：</a:t>
            </a:r>
            <a:endParaRPr lang="zh-CN" altLang="en-US" sz="2800" dirty="0">
              <a:solidFill>
                <a:srgbClr val="00808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63" name="Text Box 34"/>
          <p:cNvSpPr txBox="1"/>
          <p:nvPr/>
        </p:nvSpPr>
        <p:spPr>
          <a:xfrm>
            <a:off x="1939925" y="5697538"/>
            <a:ext cx="7537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你能对这些情况进行归纳总结吗？</a:t>
            </a:r>
            <a:endParaRPr lang="zh-CN" altLang="en-US" sz="2800" dirty="0">
              <a:solidFill>
                <a:srgbClr val="00808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0" tmFilter="0, 0; .2, .5; .8, .5; 1, 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0" autoRev="1" fill="hold"/>
                                        <p:tgtEl>
                                          <p:spTgt spid="184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0" tmFilter="0, 0; .2, .5; .8, .5; 1, 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0" autoRev="1" fill="hold"/>
                                        <p:tgtEl>
                                          <p:spTgt spid="184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 tmFilter="0, 0; .2, .5; .8, .5; 1, 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0" autoRev="1" fill="hold"/>
                                        <p:tgtEl>
                                          <p:spTgt spid="184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0" tmFilter="0, 0; .2, .5; .8, .5; 1, 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0" autoRev="1" fill="hold"/>
                                        <p:tgtEl>
                                          <p:spTgt spid="184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0" tmFilter="0, 0; .2, .5; .8, .5; 1, 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0" autoRev="1" fill="hold"/>
                                        <p:tgtEl>
                                          <p:spTgt spid="184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0" tmFilter="0, 0; .2, .5; .8, .5; 1, 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0" autoRev="1" fill="hold"/>
                                        <p:tgtEl>
                                          <p:spTgt spid="184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6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9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82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85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88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91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/>
      <p:bldP spid="18450" grpId="0"/>
      <p:bldP spid="18451" grpId="0"/>
      <p:bldP spid="18452" grpId="0"/>
      <p:bldP spid="18454" grpId="0"/>
      <p:bldP spid="18461" grpId="0"/>
      <p:bldP spid="18448" grpId="0"/>
      <p:bldP spid="18453" grpId="0"/>
      <p:bldP spid="18442" grpId="0"/>
      <p:bldP spid="18443" grpId="0"/>
      <p:bldP spid="184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18"/>
          <p:cNvSpPr txBox="1"/>
          <p:nvPr/>
        </p:nvSpPr>
        <p:spPr>
          <a:xfrm>
            <a:off x="1704975" y="1484313"/>
            <a:ext cx="875506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平行公理：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经过已知直线外一点，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有且只有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一条直线和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1797050" y="661988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平行公理及其</a:t>
            </a:r>
            <a:r>
              <a:rPr lang="zh-CN" altLang="en-US" sz="2800" dirty="0">
                <a:solidFill>
                  <a:srgbClr val="F8081F"/>
                </a:solidFill>
                <a:latin typeface="微软雅黑" panose="020B0503020204020204" charset="-122"/>
                <a:ea typeface="微软雅黑" panose="020B0503020204020204" charset="-122"/>
              </a:rPr>
              <a:t>推论</a:t>
            </a:r>
            <a:endParaRPr lang="zh-CN" altLang="en-US" sz="2800" dirty="0">
              <a:solidFill>
                <a:srgbClr val="F8081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460" name="Group 18"/>
          <p:cNvGrpSpPr/>
          <p:nvPr/>
        </p:nvGrpSpPr>
        <p:grpSpPr>
          <a:xfrm>
            <a:off x="7451725" y="3209925"/>
            <a:ext cx="2895600" cy="1106488"/>
            <a:chOff x="0" y="0"/>
            <a:chExt cx="1824" cy="697"/>
          </a:xfrm>
        </p:grpSpPr>
        <p:sp>
          <p:nvSpPr>
            <p:cNvPr id="19461" name="Line 19"/>
            <p:cNvSpPr/>
            <p:nvPr/>
          </p:nvSpPr>
          <p:spPr>
            <a:xfrm>
              <a:off x="0" y="354"/>
              <a:ext cx="1824" cy="0"/>
            </a:xfrm>
            <a:prstGeom prst="line">
              <a:avLst/>
            </a:prstGeom>
            <a:ln w="5715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2" name="Rectangle 20"/>
            <p:cNvSpPr/>
            <p:nvPr/>
          </p:nvSpPr>
          <p:spPr>
            <a:xfrm>
              <a:off x="292" y="34"/>
              <a:ext cx="27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6000" dirty="0">
                  <a:solidFill>
                    <a:srgbClr val="FF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·</a:t>
              </a:r>
              <a:endParaRPr lang="en-US" altLang="zh-CN" sz="60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Text Box 21"/>
            <p:cNvSpPr txBox="1"/>
            <p:nvPr/>
          </p:nvSpPr>
          <p:spPr>
            <a:xfrm>
              <a:off x="144" y="306"/>
              <a:ext cx="36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Rectangle 22"/>
            <p:cNvSpPr/>
            <p:nvPr/>
          </p:nvSpPr>
          <p:spPr>
            <a:xfrm>
              <a:off x="1276" y="0"/>
              <a:ext cx="247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6600" i="1" dirty="0">
                  <a:solidFill>
                    <a:srgbClr val="FF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·</a:t>
              </a:r>
              <a:endParaRPr lang="en-US" altLang="zh-CN" sz="6600" i="1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Text Box 23"/>
            <p:cNvSpPr txBox="1"/>
            <p:nvPr/>
          </p:nvSpPr>
          <p:spPr>
            <a:xfrm>
              <a:off x="1248" y="402"/>
              <a:ext cx="4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6" name="Line 24"/>
          <p:cNvSpPr/>
          <p:nvPr/>
        </p:nvSpPr>
        <p:spPr>
          <a:xfrm>
            <a:off x="7461250" y="3144838"/>
            <a:ext cx="2879725" cy="0"/>
          </a:xfrm>
          <a:prstGeom prst="line">
            <a:avLst/>
          </a:prstGeom>
          <a:ln w="57150" cap="sq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7" name="Line 25"/>
          <p:cNvSpPr/>
          <p:nvPr/>
        </p:nvSpPr>
        <p:spPr>
          <a:xfrm>
            <a:off x="7451725" y="4648200"/>
            <a:ext cx="2971800" cy="0"/>
          </a:xfrm>
          <a:prstGeom prst="line">
            <a:avLst/>
          </a:prstGeom>
          <a:ln w="57150" cap="sq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8" name="Rectangle 28"/>
          <p:cNvSpPr/>
          <p:nvPr/>
        </p:nvSpPr>
        <p:spPr>
          <a:xfrm>
            <a:off x="8685213" y="2640013"/>
            <a:ext cx="43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0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solidFill>
                <a:srgbClr val="FF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69" name="Rectangle 29"/>
          <p:cNvSpPr/>
          <p:nvPr/>
        </p:nvSpPr>
        <p:spPr>
          <a:xfrm>
            <a:off x="8213725" y="4052888"/>
            <a:ext cx="487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7200" dirty="0">
                <a:solidFill>
                  <a:srgbClr val="FF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endParaRPr lang="en-US" altLang="zh-CN" sz="7200" dirty="0">
              <a:solidFill>
                <a:srgbClr val="FF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70" name="Text Box 30"/>
          <p:cNvSpPr txBox="1"/>
          <p:nvPr/>
        </p:nvSpPr>
        <p:spPr>
          <a:xfrm>
            <a:off x="8975725" y="262890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71" name="Text Box 31"/>
          <p:cNvSpPr txBox="1"/>
          <p:nvPr/>
        </p:nvSpPr>
        <p:spPr>
          <a:xfrm>
            <a:off x="8213725" y="468630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72" name="Text Box 35"/>
          <p:cNvSpPr txBox="1"/>
          <p:nvPr/>
        </p:nvSpPr>
        <p:spPr>
          <a:xfrm>
            <a:off x="10199688" y="2700338"/>
            <a:ext cx="4683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73" name="Text Box 36"/>
          <p:cNvSpPr txBox="1"/>
          <p:nvPr/>
        </p:nvSpPr>
        <p:spPr>
          <a:xfrm>
            <a:off x="10231438" y="4630738"/>
            <a:ext cx="4365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  <p:bldP spid="19472" grpId="0"/>
      <p:bldP spid="194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Box 3"/>
          <p:cNvSpPr txBox="1"/>
          <p:nvPr/>
        </p:nvSpPr>
        <p:spPr>
          <a:xfrm>
            <a:off x="1979613" y="817563"/>
            <a:ext cx="77247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如图，只要哪对角相等，就可使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3" name="直接连接符 10242"/>
          <p:cNvSpPr/>
          <p:nvPr/>
        </p:nvSpPr>
        <p:spPr>
          <a:xfrm flipV="1">
            <a:off x="2579688" y="4203700"/>
            <a:ext cx="2514600" cy="158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994768">
            <a:off x="3036888" y="328930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直接连接符 5"/>
          <p:cNvSpPr/>
          <p:nvPr/>
        </p:nvSpPr>
        <p:spPr>
          <a:xfrm flipH="1">
            <a:off x="2359025" y="2455863"/>
            <a:ext cx="2362200" cy="2362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直接连接符 6"/>
          <p:cNvSpPr/>
          <p:nvPr/>
        </p:nvSpPr>
        <p:spPr>
          <a:xfrm>
            <a:off x="2740025" y="3141663"/>
            <a:ext cx="2895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7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994768">
            <a:off x="3041650" y="328930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文本框 8"/>
          <p:cNvSpPr txBox="1"/>
          <p:nvPr/>
        </p:nvSpPr>
        <p:spPr>
          <a:xfrm>
            <a:off x="6130925" y="2892425"/>
            <a:ext cx="3971925" cy="1383665"/>
          </a:xfrm>
          <a:prstGeom prst="rect">
            <a:avLst/>
          </a:prstGeom>
          <a:noFill/>
          <a:ln w="9525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基本事实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同位角相等，两直线平行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16458 -0.152037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圆角矩形 31"/>
          <p:cNvSpPr/>
          <p:nvPr/>
        </p:nvSpPr>
        <p:spPr>
          <a:xfrm>
            <a:off x="2046288" y="819150"/>
            <a:ext cx="158908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7" name="TextBox 3"/>
          <p:cNvSpPr txBox="1"/>
          <p:nvPr/>
        </p:nvSpPr>
        <p:spPr>
          <a:xfrm>
            <a:off x="2046288" y="1350963"/>
            <a:ext cx="79581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例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∠1=55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∠2=55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平行吗？为什么？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1508" name="组合 11"/>
          <p:cNvGrpSpPr/>
          <p:nvPr/>
        </p:nvGrpSpPr>
        <p:grpSpPr>
          <a:xfrm>
            <a:off x="7065963" y="2224088"/>
            <a:ext cx="3263900" cy="2362200"/>
            <a:chOff x="0" y="0"/>
            <a:chExt cx="5140" cy="3720"/>
          </a:xfrm>
        </p:grpSpPr>
        <p:grpSp>
          <p:nvGrpSpPr>
            <p:cNvPr id="21509" name="组合 20"/>
            <p:cNvGrpSpPr/>
            <p:nvPr/>
          </p:nvGrpSpPr>
          <p:grpSpPr>
            <a:xfrm>
              <a:off x="0" y="0"/>
              <a:ext cx="5140" cy="3720"/>
              <a:chOff x="0" y="0"/>
              <a:chExt cx="5140" cy="3720"/>
            </a:xfrm>
          </p:grpSpPr>
          <p:grpSp>
            <p:nvGrpSpPr>
              <p:cNvPr id="21510" name="组合 19"/>
              <p:cNvGrpSpPr/>
              <p:nvPr/>
            </p:nvGrpSpPr>
            <p:grpSpPr>
              <a:xfrm>
                <a:off x="407" y="372"/>
                <a:ext cx="4733" cy="3187"/>
                <a:chOff x="0" y="0"/>
                <a:chExt cx="4733" cy="3187"/>
              </a:xfrm>
            </p:grpSpPr>
            <p:grpSp>
              <p:nvGrpSpPr>
                <p:cNvPr id="21511" name="组合 5"/>
                <p:cNvGrpSpPr/>
                <p:nvPr/>
              </p:nvGrpSpPr>
              <p:grpSpPr>
                <a:xfrm>
                  <a:off x="0" y="2268"/>
                  <a:ext cx="3960" cy="919"/>
                  <a:chOff x="0" y="0"/>
                  <a:chExt cx="3960" cy="919"/>
                </a:xfrm>
              </p:grpSpPr>
              <p:sp>
                <p:nvSpPr>
                  <p:cNvPr id="21512" name="直接连接符 10242"/>
                  <p:cNvSpPr/>
                  <p:nvPr/>
                </p:nvSpPr>
                <p:spPr>
                  <a:xfrm flipV="1">
                    <a:off x="0" y="25"/>
                    <a:ext cx="3960" cy="25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513" name="文本框 10243"/>
                  <p:cNvSpPr txBox="1"/>
                  <p:nvPr/>
                </p:nvSpPr>
                <p:spPr>
                  <a:xfrm>
                    <a:off x="1800" y="0"/>
                    <a:ext cx="1200" cy="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a</a:t>
                    </a:r>
                    <a:endParaRPr lang="en-US" altLang="zh-CN" sz="3200" b="1" i="1" dirty="0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514" name="组合 18"/>
                <p:cNvGrpSpPr/>
                <p:nvPr/>
              </p:nvGrpSpPr>
              <p:grpSpPr>
                <a:xfrm>
                  <a:off x="204" y="0"/>
                  <a:ext cx="4529" cy="2300"/>
                  <a:chOff x="0" y="0"/>
                  <a:chExt cx="4529" cy="2300"/>
                </a:xfrm>
              </p:grpSpPr>
              <p:sp>
                <p:nvSpPr>
                  <p:cNvPr id="21515" name="直接连接符 8"/>
                  <p:cNvSpPr/>
                  <p:nvPr/>
                </p:nvSpPr>
                <p:spPr>
                  <a:xfrm flipV="1">
                    <a:off x="0" y="572"/>
                    <a:ext cx="3756" cy="6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516" name="文本框 10243"/>
                  <p:cNvSpPr txBox="1"/>
                  <p:nvPr/>
                </p:nvSpPr>
                <p:spPr>
                  <a:xfrm>
                    <a:off x="3756" y="146"/>
                    <a:ext cx="773" cy="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b</a:t>
                    </a:r>
                    <a:endParaRPr lang="en-US" altLang="zh-CN" sz="3200" b="1" i="1" dirty="0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517" name="文本框 10243"/>
                  <p:cNvSpPr txBox="1"/>
                  <p:nvPr/>
                </p:nvSpPr>
                <p:spPr>
                  <a:xfrm>
                    <a:off x="2796" y="0"/>
                    <a:ext cx="773" cy="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dirty="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1</a:t>
                    </a:r>
                    <a:endPara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518" name="文本框 10243"/>
                  <p:cNvSpPr txBox="1"/>
                  <p:nvPr/>
                </p:nvSpPr>
                <p:spPr>
                  <a:xfrm>
                    <a:off x="1215" y="1573"/>
                    <a:ext cx="773" cy="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dirty="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2</a:t>
                    </a:r>
                    <a:endPara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21519" name="直接连接符 17"/>
              <p:cNvSpPr/>
              <p:nvPr/>
            </p:nvSpPr>
            <p:spPr>
              <a:xfrm flipH="1">
                <a:off x="0" y="0"/>
                <a:ext cx="3720" cy="372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520" name="弧形 2"/>
            <p:cNvSpPr/>
            <p:nvPr/>
          </p:nvSpPr>
          <p:spPr>
            <a:xfrm rot="900000">
              <a:off x="2725" y="596"/>
              <a:ext cx="680" cy="567"/>
            </a:xfrm>
            <a:custGeom>
              <a:avLst/>
              <a:gdLst/>
              <a:ahLst/>
              <a:cxnLst>
                <a:cxn ang="10800000">
                  <a:pos x="339" y="0"/>
                </a:cxn>
                <a:cxn ang="8100000">
                  <a:pos x="340" y="283"/>
                </a:cxn>
                <a:cxn ang="5400000">
                  <a:pos x="680" y="283"/>
                </a:cxn>
              </a:cxnLst>
              <a:pathLst>
                <a:path w="680" h="567" stroke="0">
                  <a:moveTo>
                    <a:pt x="339" y="0"/>
                  </a:moveTo>
                  <a:cubicBezTo>
                    <a:pt x="527" y="0"/>
                    <a:pt x="679" y="127"/>
                    <a:pt x="679" y="283"/>
                  </a:cubicBezTo>
                  <a:lnTo>
                    <a:pt x="340" y="283"/>
                  </a:lnTo>
                  <a:close/>
                </a:path>
                <a:path w="680" h="567" fill="none">
                  <a:moveTo>
                    <a:pt x="339" y="0"/>
                  </a:moveTo>
                  <a:cubicBezTo>
                    <a:pt x="527" y="0"/>
                    <a:pt x="679" y="127"/>
                    <a:pt x="679" y="283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1" name="弧形 3"/>
            <p:cNvSpPr/>
            <p:nvPr/>
          </p:nvSpPr>
          <p:spPr>
            <a:xfrm rot="900000">
              <a:off x="1084" y="2286"/>
              <a:ext cx="680" cy="567"/>
            </a:xfrm>
            <a:custGeom>
              <a:avLst/>
              <a:gdLst/>
              <a:ahLst/>
              <a:cxnLst>
                <a:cxn ang="10800000">
                  <a:pos x="339" y="0"/>
                </a:cxn>
                <a:cxn ang="8100000">
                  <a:pos x="340" y="283"/>
                </a:cxn>
                <a:cxn ang="5400000">
                  <a:pos x="680" y="283"/>
                </a:cxn>
              </a:cxnLst>
              <a:pathLst>
                <a:path w="680" h="567" stroke="0">
                  <a:moveTo>
                    <a:pt x="339" y="0"/>
                  </a:moveTo>
                  <a:cubicBezTo>
                    <a:pt x="527" y="0"/>
                    <a:pt x="679" y="127"/>
                    <a:pt x="679" y="283"/>
                  </a:cubicBezTo>
                  <a:lnTo>
                    <a:pt x="340" y="283"/>
                  </a:lnTo>
                  <a:close/>
                </a:path>
                <a:path w="680" h="567" fill="none">
                  <a:moveTo>
                    <a:pt x="339" y="0"/>
                  </a:moveTo>
                  <a:cubicBezTo>
                    <a:pt x="527" y="0"/>
                    <a:pt x="679" y="127"/>
                    <a:pt x="679" y="283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1522" name="文本框 12"/>
          <p:cNvSpPr txBox="1"/>
          <p:nvPr/>
        </p:nvSpPr>
        <p:spPr>
          <a:xfrm>
            <a:off x="2128838" y="2733675"/>
            <a:ext cx="1694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3" name="文本框 13"/>
          <p:cNvSpPr txBox="1"/>
          <p:nvPr/>
        </p:nvSpPr>
        <p:spPr>
          <a:xfrm>
            <a:off x="2173288" y="32972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理由是：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4" name="文本框 14"/>
          <p:cNvSpPr txBox="1"/>
          <p:nvPr/>
        </p:nvSpPr>
        <p:spPr>
          <a:xfrm>
            <a:off x="2098675" y="3900488"/>
            <a:ext cx="5265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因为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∠1=55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∠2=55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5" name="文本框 15"/>
          <p:cNvSpPr txBox="1"/>
          <p:nvPr/>
        </p:nvSpPr>
        <p:spPr>
          <a:xfrm>
            <a:off x="2098675" y="4632325"/>
            <a:ext cx="4217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∠1=∠2(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6" name="文本框 16"/>
          <p:cNvSpPr txBox="1"/>
          <p:nvPr/>
        </p:nvSpPr>
        <p:spPr>
          <a:xfrm>
            <a:off x="2098675" y="5248275"/>
            <a:ext cx="6197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a∥b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2" grpId="0"/>
      <p:bldP spid="21523" grpId="0"/>
      <p:bldP spid="21524" grpId="0"/>
      <p:bldP spid="21525" grpId="0"/>
      <p:bldP spid="215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16"/>
          <p:cNvSpPr txBox="1"/>
          <p:nvPr/>
        </p:nvSpPr>
        <p:spPr>
          <a:xfrm>
            <a:off x="2057400" y="1993900"/>
            <a:ext cx="8001000" cy="2030095"/>
          </a:xfrm>
          <a:prstGeom prst="rect">
            <a:avLst/>
          </a:prstGeom>
          <a:noFill/>
          <a:ln w="28575" cap="flat" cmpd="sng">
            <a:solidFill>
              <a:srgbClr val="228B8B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在对命题进行说理的过程中，经常会使用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两个词，未简单起见，今后我们用符号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表示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表示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1" name="圆角矩形 31"/>
          <p:cNvSpPr/>
          <p:nvPr/>
        </p:nvSpPr>
        <p:spPr>
          <a:xfrm>
            <a:off x="2057400" y="1066800"/>
            <a:ext cx="1612900" cy="4937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3"/>
          <p:cNvSpPr txBox="1"/>
          <p:nvPr/>
        </p:nvSpPr>
        <p:spPr>
          <a:xfrm>
            <a:off x="1989138" y="980440"/>
            <a:ext cx="8424862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下列说法正确的是（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在同一平面内，不相交的两条射线是平行线；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在同一平面内，不相交的两条线段是平行线；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在同一平面内，两条不重合的直线的位置关系不相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交就平行；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D.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不相交的两条直线是平行线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Text Box 4"/>
          <p:cNvSpPr txBox="1"/>
          <p:nvPr/>
        </p:nvSpPr>
        <p:spPr>
          <a:xfrm>
            <a:off x="5514975" y="1076325"/>
            <a:ext cx="706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55" name="内容占位符 7"/>
          <p:cNvSpPr txBox="1">
            <a:spLocks noChangeArrowheads="1"/>
          </p:cNvSpPr>
          <p:nvPr/>
        </p:nvSpPr>
        <p:spPr bwMode="auto">
          <a:xfrm>
            <a:off x="2420620" y="1484630"/>
            <a:ext cx="73501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2.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如图，直线</a:t>
            </a:r>
            <a:r>
              <a:rPr kumimoji="0" lang="en-US" altLang="zh-CN" sz="24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a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，</a:t>
            </a:r>
            <a:r>
              <a:rPr kumimoji="0" lang="en-US" altLang="zh-CN" sz="24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b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被直线</a:t>
            </a:r>
            <a:r>
              <a:rPr kumimoji="0" lang="en-US" altLang="zh-CN" sz="24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c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所截，下列条件能使</a:t>
            </a:r>
            <a:r>
              <a:rPr kumimoji="0" lang="en-US" altLang="zh-CN" sz="240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a</a:t>
            </a:r>
            <a:r>
              <a:rPr kumimoji="0" lang="en-US" altLang="zh-CN" sz="2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∥</a:t>
            </a:r>
            <a:r>
              <a:rPr kumimoji="0" lang="en-US" altLang="zh-CN" sz="240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b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的是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(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　　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)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A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．∠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1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＝∠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6 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B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．∠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2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＝∠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6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C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．∠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1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＝∠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3 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D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．∠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5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＝∠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7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71813" y="220440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B</a:t>
            </a:r>
            <a:endParaRPr lang="zh-CN" altLang="en-US" sz="2400" baseline="-25000" dirty="0">
              <a:solidFill>
                <a:srgbClr val="FF0000"/>
              </a:solidFill>
            </a:endParaRPr>
          </a:p>
        </p:txBody>
      </p:sp>
      <p:pic>
        <p:nvPicPr>
          <p:cNvPr id="55311" name="Picture 15" descr="ZB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4290" y="2564765"/>
            <a:ext cx="2754313" cy="2116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797050" y="4440238"/>
            <a:ext cx="837247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a∥b∥c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的距离为5cm，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的距离为2cm，则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的距离是（　　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3cm     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7cm     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3cm或7cm      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以上都不对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1797050" y="554038"/>
            <a:ext cx="815340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，下列线段中是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之间的距离的是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                                               （　　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AB        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AE            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EF           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BC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5604" name="图片 3" descr="ETL6M8Z3F]YACE%HCKS(X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0" y="2324100"/>
            <a:ext cx="4019550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4"/>
          <p:cNvSpPr txBox="1"/>
          <p:nvPr/>
        </p:nvSpPr>
        <p:spPr>
          <a:xfrm>
            <a:off x="8956675" y="1054100"/>
            <a:ext cx="42037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6" name="文本框 5"/>
          <p:cNvSpPr txBox="1"/>
          <p:nvPr/>
        </p:nvSpPr>
        <p:spPr>
          <a:xfrm>
            <a:off x="6149975" y="4999038"/>
            <a:ext cx="42037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887538" y="495300"/>
            <a:ext cx="8351837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填空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在同一条直线上，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∠1=130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∠3=50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平行吗？请将下面的说理过程补充完整；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27" name="组合 11"/>
          <p:cNvGrpSpPr/>
          <p:nvPr/>
        </p:nvGrpSpPr>
        <p:grpSpPr>
          <a:xfrm>
            <a:off x="7040563" y="2825750"/>
            <a:ext cx="2455862" cy="1220788"/>
            <a:chOff x="0" y="0"/>
            <a:chExt cx="3868" cy="1922"/>
          </a:xfrm>
        </p:grpSpPr>
        <p:grpSp>
          <p:nvGrpSpPr>
            <p:cNvPr id="26628" name="组合 8"/>
            <p:cNvGrpSpPr/>
            <p:nvPr/>
          </p:nvGrpSpPr>
          <p:grpSpPr>
            <a:xfrm>
              <a:off x="0" y="0"/>
              <a:ext cx="3868" cy="1923"/>
              <a:chOff x="0" y="0"/>
              <a:chExt cx="3868" cy="1923"/>
            </a:xfrm>
          </p:grpSpPr>
          <p:cxnSp>
            <p:nvCxnSpPr>
              <p:cNvPr id="26629" name="直接连接符 2"/>
              <p:cNvCxnSpPr/>
              <p:nvPr/>
            </p:nvCxnSpPr>
            <p:spPr>
              <a:xfrm>
                <a:off x="0" y="1589"/>
                <a:ext cx="3869" cy="29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0" name="直接连接符 3"/>
              <p:cNvCxnSpPr/>
              <p:nvPr/>
            </p:nvCxnSpPr>
            <p:spPr>
              <a:xfrm>
                <a:off x="1827" y="31"/>
                <a:ext cx="1134" cy="158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1" name="直接连接符 4"/>
              <p:cNvCxnSpPr/>
              <p:nvPr/>
            </p:nvCxnSpPr>
            <p:spPr>
              <a:xfrm>
                <a:off x="197" y="31"/>
                <a:ext cx="1134" cy="158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2" name="直接连接符 5"/>
              <p:cNvCxnSpPr/>
              <p:nvPr/>
            </p:nvCxnSpPr>
            <p:spPr>
              <a:xfrm flipH="1">
                <a:off x="1308" y="72"/>
                <a:ext cx="1653" cy="151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3" name="直接连接符 6"/>
              <p:cNvCxnSpPr/>
              <p:nvPr/>
            </p:nvCxnSpPr>
            <p:spPr>
              <a:xfrm flipH="1" flipV="1">
                <a:off x="1827" y="0"/>
                <a:ext cx="1134" cy="7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26634" name="弧形 7"/>
              <p:cNvSpPr/>
              <p:nvPr/>
            </p:nvSpPr>
            <p:spPr>
              <a:xfrm>
                <a:off x="2361" y="1357"/>
                <a:ext cx="907" cy="567"/>
              </a:xfrm>
              <a:custGeom>
                <a:avLst/>
                <a:gdLst/>
                <a:ahLst/>
                <a:cxnLst>
                  <a:cxn ang="10800000">
                    <a:pos x="453" y="0"/>
                  </a:cxn>
                  <a:cxn ang="8100000">
                    <a:pos x="453" y="283"/>
                  </a:cxn>
                  <a:cxn ang="5400000">
                    <a:pos x="907" y="283"/>
                  </a:cxn>
                </a:cxnLst>
                <a:pathLst>
                  <a:path w="907" h="567" stroke="0">
                    <a:moveTo>
                      <a:pt x="453" y="0"/>
                    </a:moveTo>
                    <a:cubicBezTo>
                      <a:pt x="703" y="0"/>
                      <a:pt x="906" y="127"/>
                      <a:pt x="906" y="283"/>
                    </a:cubicBezTo>
                    <a:lnTo>
                      <a:pt x="453" y="283"/>
                    </a:lnTo>
                    <a:close/>
                  </a:path>
                  <a:path w="907" h="567" fill="none">
                    <a:moveTo>
                      <a:pt x="453" y="0"/>
                    </a:moveTo>
                    <a:cubicBezTo>
                      <a:pt x="703" y="0"/>
                      <a:pt x="906" y="127"/>
                      <a:pt x="906" y="28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6635" name="弧形 9"/>
            <p:cNvSpPr/>
            <p:nvPr/>
          </p:nvSpPr>
          <p:spPr>
            <a:xfrm rot="12600000">
              <a:off x="2506" y="763"/>
              <a:ext cx="567" cy="907"/>
            </a:xfrm>
            <a:custGeom>
              <a:avLst/>
              <a:gdLst/>
              <a:ahLst/>
              <a:cxnLst>
                <a:cxn ang="10800000">
                  <a:pos x="283" y="0"/>
                </a:cxn>
                <a:cxn ang="8100000">
                  <a:pos x="283" y="453"/>
                </a:cxn>
                <a:cxn ang="5400000">
                  <a:pos x="567" y="453"/>
                </a:cxn>
              </a:cxnLst>
              <a:pathLst>
                <a:path w="567" h="907" stroke="0">
                  <a:moveTo>
                    <a:pt x="283" y="0"/>
                  </a:moveTo>
                  <a:cubicBezTo>
                    <a:pt x="439" y="0"/>
                    <a:pt x="566" y="203"/>
                    <a:pt x="566" y="453"/>
                  </a:cubicBezTo>
                  <a:lnTo>
                    <a:pt x="283" y="453"/>
                  </a:lnTo>
                  <a:close/>
                </a:path>
                <a:path w="567" h="907" fill="none">
                  <a:moveTo>
                    <a:pt x="283" y="0"/>
                  </a:moveTo>
                  <a:cubicBezTo>
                    <a:pt x="439" y="0"/>
                    <a:pt x="566" y="203"/>
                    <a:pt x="566" y="453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6" name="弧形 10"/>
            <p:cNvSpPr/>
            <p:nvPr/>
          </p:nvSpPr>
          <p:spPr>
            <a:xfrm rot="12600000">
              <a:off x="876" y="771"/>
              <a:ext cx="567" cy="907"/>
            </a:xfrm>
            <a:custGeom>
              <a:avLst/>
              <a:gdLst/>
              <a:ahLst/>
              <a:cxnLst>
                <a:cxn ang="10800000">
                  <a:pos x="283" y="0"/>
                </a:cxn>
                <a:cxn ang="8100000">
                  <a:pos x="283" y="453"/>
                </a:cxn>
                <a:cxn ang="5400000">
                  <a:pos x="567" y="453"/>
                </a:cxn>
              </a:cxnLst>
              <a:pathLst>
                <a:path w="567" h="907" stroke="0">
                  <a:moveTo>
                    <a:pt x="283" y="0"/>
                  </a:moveTo>
                  <a:cubicBezTo>
                    <a:pt x="439" y="0"/>
                    <a:pt x="566" y="203"/>
                    <a:pt x="566" y="453"/>
                  </a:cubicBezTo>
                  <a:lnTo>
                    <a:pt x="283" y="453"/>
                  </a:lnTo>
                  <a:close/>
                </a:path>
                <a:path w="567" h="907" fill="none">
                  <a:moveTo>
                    <a:pt x="283" y="0"/>
                  </a:moveTo>
                  <a:cubicBezTo>
                    <a:pt x="439" y="0"/>
                    <a:pt x="566" y="203"/>
                    <a:pt x="566" y="453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6637" name="文本框 13"/>
          <p:cNvSpPr txBox="1"/>
          <p:nvPr/>
        </p:nvSpPr>
        <p:spPr>
          <a:xfrm>
            <a:off x="8985250" y="34528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文本框 14"/>
          <p:cNvSpPr txBox="1"/>
          <p:nvPr/>
        </p:nvSpPr>
        <p:spPr>
          <a:xfrm>
            <a:off x="8255000" y="34544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文本框 15"/>
          <p:cNvSpPr txBox="1"/>
          <p:nvPr/>
        </p:nvSpPr>
        <p:spPr>
          <a:xfrm>
            <a:off x="7165975" y="34528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文本框 16"/>
          <p:cNvSpPr txBox="1"/>
          <p:nvPr/>
        </p:nvSpPr>
        <p:spPr>
          <a:xfrm>
            <a:off x="1939925" y="2801938"/>
            <a:ext cx="393954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∵∠1=130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°（已知），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文本框 17"/>
          <p:cNvSpPr txBox="1"/>
          <p:nvPr/>
        </p:nvSpPr>
        <p:spPr>
          <a:xfrm>
            <a:off x="1939925" y="3397250"/>
            <a:ext cx="48910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∴∠2=__________________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（互为补角的定义）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文本框 18"/>
          <p:cNvSpPr txBox="1"/>
          <p:nvPr/>
        </p:nvSpPr>
        <p:spPr>
          <a:xfrm>
            <a:off x="3343275" y="3397250"/>
            <a:ext cx="287274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∠1=50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3" name="文本框 19"/>
          <p:cNvSpPr txBox="1"/>
          <p:nvPr/>
        </p:nvSpPr>
        <p:spPr>
          <a:xfrm>
            <a:off x="1939925" y="4524375"/>
            <a:ext cx="376174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∵∠3=50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°（已知），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4" name="文本框 20"/>
          <p:cNvSpPr txBox="1"/>
          <p:nvPr/>
        </p:nvSpPr>
        <p:spPr>
          <a:xfrm>
            <a:off x="1944688" y="5010150"/>
            <a:ext cx="509524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∴∠___=∠_____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（等量代换）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5" name="文本框 21"/>
          <p:cNvSpPr txBox="1"/>
          <p:nvPr/>
        </p:nvSpPr>
        <p:spPr>
          <a:xfrm>
            <a:off x="1944688" y="5661025"/>
            <a:ext cx="77393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∴_____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（                                                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6" name="文本框 22"/>
          <p:cNvSpPr txBox="1"/>
          <p:nvPr/>
        </p:nvSpPr>
        <p:spPr>
          <a:xfrm>
            <a:off x="6831013" y="2619375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F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7" name="文本框 23"/>
          <p:cNvSpPr txBox="1"/>
          <p:nvPr/>
        </p:nvSpPr>
        <p:spPr>
          <a:xfrm>
            <a:off x="2811463" y="5010150"/>
            <a:ext cx="3606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8" name="文本框 24"/>
          <p:cNvSpPr txBox="1"/>
          <p:nvPr/>
        </p:nvSpPr>
        <p:spPr>
          <a:xfrm>
            <a:off x="4141788" y="5010150"/>
            <a:ext cx="3606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9" name="文本框 25"/>
          <p:cNvSpPr txBox="1"/>
          <p:nvPr/>
        </p:nvSpPr>
        <p:spPr>
          <a:xfrm>
            <a:off x="2554288" y="5661025"/>
            <a:ext cx="617855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CF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0" name="文本框 26"/>
          <p:cNvSpPr txBox="1"/>
          <p:nvPr/>
        </p:nvSpPr>
        <p:spPr>
          <a:xfrm>
            <a:off x="3806825" y="5661025"/>
            <a:ext cx="69596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1" name="文本框 27"/>
          <p:cNvSpPr txBox="1"/>
          <p:nvPr/>
        </p:nvSpPr>
        <p:spPr>
          <a:xfrm>
            <a:off x="4891088" y="5661025"/>
            <a:ext cx="40944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同位角相等，两直线平行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2" name="文本框 28"/>
          <p:cNvSpPr txBox="1"/>
          <p:nvPr/>
        </p:nvSpPr>
        <p:spPr>
          <a:xfrm>
            <a:off x="7600950" y="385286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3" name="文本框 29"/>
          <p:cNvSpPr txBox="1"/>
          <p:nvPr/>
        </p:nvSpPr>
        <p:spPr>
          <a:xfrm>
            <a:off x="8729663" y="379571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4" name="文本框 30"/>
          <p:cNvSpPr txBox="1"/>
          <p:nvPr/>
        </p:nvSpPr>
        <p:spPr>
          <a:xfrm>
            <a:off x="7870825" y="251618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5" name="文本框 31"/>
          <p:cNvSpPr txBox="1"/>
          <p:nvPr/>
        </p:nvSpPr>
        <p:spPr>
          <a:xfrm>
            <a:off x="8921750" y="261937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56" name="文本框 32"/>
          <p:cNvSpPr txBox="1"/>
          <p:nvPr/>
        </p:nvSpPr>
        <p:spPr>
          <a:xfrm>
            <a:off x="9498013" y="363855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E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2" grpId="0"/>
      <p:bldP spid="26647" grpId="0"/>
      <p:bldP spid="26648" grpId="0"/>
      <p:bldP spid="26649" grpId="0"/>
      <p:bldP spid="26650" grpId="0"/>
      <p:bldP spid="266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矩形 11266"/>
          <p:cNvSpPr/>
          <p:nvPr/>
        </p:nvSpPr>
        <p:spPr>
          <a:xfrm>
            <a:off x="1962150" y="720725"/>
            <a:ext cx="80010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填空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，当∠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</a:rPr>
              <a:t>————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时，就能使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BE∥CD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120°,∠2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7651" name="矩形 11268"/>
          <p:cNvSpPr/>
          <p:nvPr/>
        </p:nvSpPr>
        <p:spPr>
          <a:xfrm>
            <a:off x="3886200" y="579120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2" name="矩形 11269"/>
          <p:cNvSpPr/>
          <p:nvPr/>
        </p:nvSpPr>
        <p:spPr>
          <a:xfrm>
            <a:off x="6705600" y="579120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3" name="矩形 11271"/>
          <p:cNvSpPr/>
          <p:nvPr/>
        </p:nvSpPr>
        <p:spPr>
          <a:xfrm>
            <a:off x="8853488" y="2792413"/>
            <a:ext cx="455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∥ 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4" name="直接连接符 11272"/>
          <p:cNvSpPr/>
          <p:nvPr/>
        </p:nvSpPr>
        <p:spPr>
          <a:xfrm flipH="1">
            <a:off x="3276600" y="4038600"/>
            <a:ext cx="990600" cy="1676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5" name="直接连接符 11273"/>
          <p:cNvSpPr/>
          <p:nvPr/>
        </p:nvSpPr>
        <p:spPr>
          <a:xfrm>
            <a:off x="3276600" y="5715000"/>
            <a:ext cx="1828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6" name="直接连接符 11274"/>
          <p:cNvSpPr/>
          <p:nvPr/>
        </p:nvSpPr>
        <p:spPr>
          <a:xfrm>
            <a:off x="3048000" y="4800600"/>
            <a:ext cx="1981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7" name="文本框 11275"/>
          <p:cNvSpPr txBox="1"/>
          <p:nvPr/>
        </p:nvSpPr>
        <p:spPr>
          <a:xfrm>
            <a:off x="3886200" y="38100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8" name="文本框 11276"/>
          <p:cNvSpPr txBox="1"/>
          <p:nvPr/>
        </p:nvSpPr>
        <p:spPr>
          <a:xfrm>
            <a:off x="3505200" y="44196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59" name="文本框 11277"/>
          <p:cNvSpPr txBox="1"/>
          <p:nvPr/>
        </p:nvSpPr>
        <p:spPr>
          <a:xfrm>
            <a:off x="4953000" y="45720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0" name="文本框 11278"/>
          <p:cNvSpPr txBox="1"/>
          <p:nvPr/>
        </p:nvSpPr>
        <p:spPr>
          <a:xfrm>
            <a:off x="2895600" y="54864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1" name="文本框 11279"/>
          <p:cNvSpPr txBox="1"/>
          <p:nvPr/>
        </p:nvSpPr>
        <p:spPr>
          <a:xfrm>
            <a:off x="5029200" y="54864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2" name="直接连接符 11280"/>
          <p:cNvSpPr/>
          <p:nvPr/>
        </p:nvSpPr>
        <p:spPr>
          <a:xfrm>
            <a:off x="6324600" y="5029200"/>
            <a:ext cx="2209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3" name="直接连接符 11281"/>
          <p:cNvSpPr/>
          <p:nvPr/>
        </p:nvSpPr>
        <p:spPr>
          <a:xfrm flipH="1">
            <a:off x="6629400" y="4038600"/>
            <a:ext cx="609600" cy="1905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4" name="直接连接符 11282"/>
          <p:cNvSpPr/>
          <p:nvPr/>
        </p:nvSpPr>
        <p:spPr>
          <a:xfrm flipH="1">
            <a:off x="7467600" y="4038600"/>
            <a:ext cx="609600" cy="1905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5" name="文本框 11283"/>
          <p:cNvSpPr txBox="1"/>
          <p:nvPr/>
        </p:nvSpPr>
        <p:spPr>
          <a:xfrm>
            <a:off x="6629400" y="46482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6" name="文本框 11284"/>
          <p:cNvSpPr txBox="1"/>
          <p:nvPr/>
        </p:nvSpPr>
        <p:spPr>
          <a:xfrm>
            <a:off x="7772400" y="46482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7" name="文本框 11285"/>
          <p:cNvSpPr txBox="1"/>
          <p:nvPr/>
        </p:nvSpPr>
        <p:spPr>
          <a:xfrm>
            <a:off x="6858000" y="37338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8" name="文本框 11286"/>
          <p:cNvSpPr txBox="1"/>
          <p:nvPr/>
        </p:nvSpPr>
        <p:spPr>
          <a:xfrm>
            <a:off x="7696200" y="38100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9" name="矩形 11287"/>
          <p:cNvSpPr/>
          <p:nvPr/>
        </p:nvSpPr>
        <p:spPr>
          <a:xfrm>
            <a:off x="8226425" y="1462088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7670" name="文本框 11288"/>
          <p:cNvSpPr txBox="1"/>
          <p:nvPr/>
        </p:nvSpPr>
        <p:spPr>
          <a:xfrm>
            <a:off x="6934200" y="4648200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71" name="矩形 11289"/>
          <p:cNvSpPr/>
          <p:nvPr/>
        </p:nvSpPr>
        <p:spPr>
          <a:xfrm>
            <a:off x="8534400" y="4800600"/>
            <a:ext cx="318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5" name="文本框 1"/>
          <p:cNvSpPr txBox="1"/>
          <p:nvPr/>
        </p:nvSpPr>
        <p:spPr>
          <a:xfrm>
            <a:off x="2190750" y="3062288"/>
            <a:ext cx="431800" cy="11988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平行线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6" name="左大括号 2"/>
          <p:cNvSpPr/>
          <p:nvPr/>
        </p:nvSpPr>
        <p:spPr>
          <a:xfrm>
            <a:off x="2713038" y="1700213"/>
            <a:ext cx="461962" cy="3913187"/>
          </a:xfrm>
          <a:prstGeom prst="leftBrace">
            <a:avLst>
              <a:gd name="adj1" fmla="val 82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3"/>
          <p:cNvSpPr txBox="1"/>
          <p:nvPr/>
        </p:nvSpPr>
        <p:spPr>
          <a:xfrm>
            <a:off x="3248025" y="1487488"/>
            <a:ext cx="833438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定义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8" name="文本框 4"/>
          <p:cNvSpPr txBox="1"/>
          <p:nvPr/>
        </p:nvSpPr>
        <p:spPr>
          <a:xfrm>
            <a:off x="3033713" y="3222625"/>
            <a:ext cx="1450975" cy="8299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平行线间的距离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9" name="文本框 5"/>
          <p:cNvSpPr txBox="1"/>
          <p:nvPr/>
        </p:nvSpPr>
        <p:spPr>
          <a:xfrm>
            <a:off x="3175000" y="5014913"/>
            <a:ext cx="1309688" cy="8299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两个基本事实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0" name="左大括号 9"/>
          <p:cNvSpPr/>
          <p:nvPr/>
        </p:nvSpPr>
        <p:spPr>
          <a:xfrm>
            <a:off x="4152900" y="1341438"/>
            <a:ext cx="288925" cy="836612"/>
          </a:xfrm>
          <a:prstGeom prst="leftBrace">
            <a:avLst>
              <a:gd name="adj1" fmla="val 827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文本框 10"/>
          <p:cNvSpPr txBox="1"/>
          <p:nvPr/>
        </p:nvSpPr>
        <p:spPr>
          <a:xfrm>
            <a:off x="4440238" y="695325"/>
            <a:ext cx="5205412" cy="10147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_____________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，不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的两条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叫做平行线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2" name="文本框 11"/>
          <p:cNvSpPr txBox="1"/>
          <p:nvPr/>
        </p:nvSpPr>
        <p:spPr>
          <a:xfrm>
            <a:off x="4441825" y="1873250"/>
            <a:ext cx="5203825" cy="5530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直线</a:t>
            </a:r>
            <a:r>
              <a:rPr lang="en-US" altLang="zh-CN" sz="20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平行于直线</a:t>
            </a:r>
            <a:r>
              <a:rPr lang="en-US" altLang="zh-CN" sz="2000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，记作</a:t>
            </a:r>
            <a:r>
              <a:rPr lang="en-US" altLang="zh-CN" sz="2000" dirty="0">
                <a:latin typeface="Times New Roman" panose="02020603050405020304" pitchFamily="2" charset="0"/>
                <a:ea typeface="黑体" panose="02010609060101010101" charset="-122"/>
              </a:rPr>
              <a:t>“__________”</a:t>
            </a:r>
            <a:endParaRPr lang="en-US" altLang="zh-CN" sz="20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83" name="左大括号 13"/>
          <p:cNvSpPr/>
          <p:nvPr/>
        </p:nvSpPr>
        <p:spPr>
          <a:xfrm>
            <a:off x="4570413" y="3019425"/>
            <a:ext cx="273050" cy="1247775"/>
          </a:xfrm>
          <a:prstGeom prst="leftBrace">
            <a:avLst>
              <a:gd name="adj1" fmla="val 82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文本框 14"/>
          <p:cNvSpPr txBox="1"/>
          <p:nvPr/>
        </p:nvSpPr>
        <p:spPr>
          <a:xfrm>
            <a:off x="4841875" y="2547938"/>
            <a:ext cx="4803775" cy="10147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直线 </a:t>
            </a:r>
            <a:r>
              <a:rPr lang="en-US" altLang="zh-CN" sz="20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，则直线</a:t>
            </a:r>
            <a:r>
              <a:rPr lang="en-US" altLang="zh-CN" sz="20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上任意一点到直线</a:t>
            </a:r>
            <a:r>
              <a:rPr lang="en-US" altLang="zh-CN" sz="20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的</a:t>
            </a:r>
            <a:r>
              <a:rPr lang="en-US" altLang="zh-CN" sz="20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叫做平行线</a:t>
            </a:r>
            <a:r>
              <a:rPr lang="en-US" altLang="zh-CN" sz="2000" i="1" dirty="0">
                <a:latin typeface="Times New Roman" panose="02020603050405020304" pitchFamily="2" charset="0"/>
                <a:ea typeface="黑体" panose="02010609060101010101" charset="-122"/>
              </a:rPr>
              <a:t>a,b</a:t>
            </a: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之间的距离</a:t>
            </a:r>
            <a:endParaRPr lang="en-US" altLang="zh-CN" sz="20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85" name="文本框 15"/>
          <p:cNvSpPr txBox="1"/>
          <p:nvPr/>
        </p:nvSpPr>
        <p:spPr>
          <a:xfrm>
            <a:off x="4841875" y="3862388"/>
            <a:ext cx="4803775" cy="5530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2" charset="0"/>
                <a:ea typeface="黑体" panose="02010609060101010101" charset="-122"/>
              </a:rPr>
              <a:t>两条平行线之间的距离</a:t>
            </a:r>
            <a:r>
              <a:rPr lang="en-US" altLang="zh-CN" sz="2000" dirty="0">
                <a:latin typeface="Times New Roman" panose="02020603050405020304" pitchFamily="2" charset="0"/>
                <a:ea typeface="黑体" panose="02010609060101010101" charset="-122"/>
              </a:rPr>
              <a:t>__________</a:t>
            </a:r>
            <a:endParaRPr lang="en-US" altLang="zh-CN" sz="20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86" name="左大括号 16"/>
          <p:cNvSpPr/>
          <p:nvPr/>
        </p:nvSpPr>
        <p:spPr>
          <a:xfrm>
            <a:off x="4570413" y="4865688"/>
            <a:ext cx="258762" cy="1120775"/>
          </a:xfrm>
          <a:prstGeom prst="leftBrace">
            <a:avLst>
              <a:gd name="adj1" fmla="val 828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文本框 17"/>
          <p:cNvSpPr txBox="1"/>
          <p:nvPr/>
        </p:nvSpPr>
        <p:spPr>
          <a:xfrm>
            <a:off x="4841875" y="4606925"/>
            <a:ext cx="4803775" cy="10147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经过已知直线外的一点，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_____________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直线和已知直线平行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8" name="文本框 18"/>
          <p:cNvSpPr txBox="1"/>
          <p:nvPr/>
        </p:nvSpPr>
        <p:spPr>
          <a:xfrm>
            <a:off x="4829175" y="5713413"/>
            <a:ext cx="4802188" cy="5530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__________,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两直线平行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9" name="文本框 19"/>
          <p:cNvSpPr txBox="1"/>
          <p:nvPr/>
        </p:nvSpPr>
        <p:spPr>
          <a:xfrm>
            <a:off x="4752975" y="808038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同一个平面内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0" name="文本框 25"/>
          <p:cNvSpPr txBox="1"/>
          <p:nvPr/>
        </p:nvSpPr>
        <p:spPr>
          <a:xfrm>
            <a:off x="6938963" y="793750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相交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1" name="文本框 26"/>
          <p:cNvSpPr txBox="1"/>
          <p:nvPr/>
        </p:nvSpPr>
        <p:spPr>
          <a:xfrm>
            <a:off x="8505825" y="793750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直线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2" name="文本框 27"/>
          <p:cNvSpPr txBox="1"/>
          <p:nvPr/>
        </p:nvSpPr>
        <p:spPr>
          <a:xfrm>
            <a:off x="7893050" y="1944688"/>
            <a:ext cx="11430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3" name="文本框 28"/>
          <p:cNvSpPr txBox="1"/>
          <p:nvPr/>
        </p:nvSpPr>
        <p:spPr>
          <a:xfrm>
            <a:off x="5175250" y="3108325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距离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4" name="文本框 29"/>
          <p:cNvSpPr txBox="1"/>
          <p:nvPr/>
        </p:nvSpPr>
        <p:spPr>
          <a:xfrm>
            <a:off x="7432675" y="3943350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处处相等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5" name="文本框 30"/>
          <p:cNvSpPr txBox="1"/>
          <p:nvPr/>
        </p:nvSpPr>
        <p:spPr>
          <a:xfrm>
            <a:off x="7667625" y="4695825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有且仅有一条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6" name="文本框 31"/>
          <p:cNvSpPr txBox="1"/>
          <p:nvPr/>
        </p:nvSpPr>
        <p:spPr>
          <a:xfrm>
            <a:off x="4818063" y="5789613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676400" y="57150"/>
            <a:ext cx="2765425" cy="638175"/>
            <a:chOff x="3590568" y="400194"/>
            <a:chExt cx="5213316" cy="1031890"/>
          </a:xfrm>
        </p:grpSpPr>
        <p:grpSp>
          <p:nvGrpSpPr>
            <p:cNvPr id="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" name="矩形 87"/>
            <p:cNvSpPr/>
            <p:nvPr/>
          </p:nvSpPr>
          <p:spPr>
            <a:xfrm>
              <a:off x="4055479" y="467561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 bldLvl="0" animBg="1"/>
      <p:bldP spid="28677" grpId="0" bldLvl="0" animBg="1"/>
      <p:bldP spid="28678" grpId="0" bldLvl="0" animBg="1"/>
      <p:bldP spid="28679" grpId="0" bldLvl="0" animBg="1"/>
      <p:bldP spid="28681" grpId="0" bldLvl="0" animBg="1"/>
      <p:bldP spid="28689" grpId="0"/>
      <p:bldP spid="28690" grpId="0"/>
      <p:bldP spid="28691" grpId="0"/>
      <p:bldP spid="28682" grpId="0" bldLvl="0" animBg="1"/>
      <p:bldP spid="28692" grpId="0"/>
      <p:bldP spid="28680" grpId="0" bldLvl="0" animBg="1"/>
      <p:bldP spid="28684" grpId="0" bldLvl="0" animBg="1"/>
      <p:bldP spid="28693" grpId="0"/>
      <p:bldP spid="28685" grpId="0" bldLvl="0" animBg="1"/>
      <p:bldP spid="28694" grpId="0"/>
      <p:bldP spid="28683" grpId="0" bldLvl="0" animBg="1"/>
      <p:bldP spid="28687" grpId="0" bldLvl="0" animBg="1"/>
      <p:bldP spid="28695" grpId="0"/>
      <p:bldP spid="28688" grpId="0" bldLvl="0" animBg="1"/>
      <p:bldP spid="28696" grpId="0"/>
      <p:bldP spid="2868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099" name="Group 10"/>
          <p:cNvGrpSpPr/>
          <p:nvPr/>
        </p:nvGrpSpPr>
        <p:grpSpPr>
          <a:xfrm rot="0">
            <a:off x="4021455" y="1409700"/>
            <a:ext cx="221615" cy="215900"/>
            <a:chOff x="0" y="0"/>
            <a:chExt cx="349" cy="340"/>
          </a:xfrm>
        </p:grpSpPr>
        <p:sp>
          <p:nvSpPr>
            <p:cNvPr id="4100" name="MH_Other_9"/>
            <p:cNvSpPr>
              <a:spLocks noEditPoints="1"/>
            </p:cNvSpPr>
            <p:nvPr/>
          </p:nvSpPr>
          <p:spPr>
            <a:xfrm>
              <a:off x="0" y="0"/>
              <a:ext cx="349" cy="34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1" name="MH_Other_10"/>
            <p:cNvSpPr/>
            <p:nvPr/>
          </p:nvSpPr>
          <p:spPr>
            <a:xfrm>
              <a:off x="80" y="75"/>
              <a:ext cx="140" cy="14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3" name="矩形 11"/>
          <p:cNvSpPr/>
          <p:nvPr/>
        </p:nvSpPr>
        <p:spPr>
          <a:xfrm>
            <a:off x="2063750" y="2133600"/>
            <a:ext cx="7920038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理解平行的概念，掌握两条平行线间的距离处处相等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（重点）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掌握有关平行线的两个基本事实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（难点）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567940" y="1629569"/>
            <a:ext cx="4322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看一看，它们有什么共同之处？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40" name="Picture 3" descr="电梯1"/>
          <p:cNvPicPr>
            <a:picLocks noChangeAspect="1"/>
          </p:cNvPicPr>
          <p:nvPr/>
        </p:nvPicPr>
        <p:blipFill>
          <a:blip r:embed="rId1"/>
          <a:srcRect b="13956"/>
          <a:stretch>
            <a:fillRect/>
          </a:stretch>
        </p:blipFill>
        <p:spPr>
          <a:xfrm>
            <a:off x="3136900" y="2659063"/>
            <a:ext cx="2309813" cy="347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4" descr="双杠"/>
          <p:cNvPicPr>
            <a:picLocks noChangeAspect="1"/>
          </p:cNvPicPr>
          <p:nvPr/>
        </p:nvPicPr>
        <p:blipFill>
          <a:blip r:embed="rId2"/>
          <a:srcRect l="7919"/>
          <a:stretch>
            <a:fillRect/>
          </a:stretch>
        </p:blipFill>
        <p:spPr>
          <a:xfrm>
            <a:off x="6073775" y="2555875"/>
            <a:ext cx="3438525" cy="170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Oval 5"/>
          <p:cNvSpPr>
            <a:spLocks noChangeArrowheads="1"/>
          </p:cNvSpPr>
          <p:nvPr/>
        </p:nvSpPr>
        <p:spPr bwMode="auto">
          <a:xfrm>
            <a:off x="3517900" y="3802063"/>
            <a:ext cx="1600200" cy="685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7073900" y="2479675"/>
            <a:ext cx="1600200" cy="685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2222500" y="3802063"/>
            <a:ext cx="889000" cy="460375"/>
          </a:xfrm>
          <a:prstGeom prst="rect">
            <a:avLst/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扶手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9345613" y="3351213"/>
            <a:ext cx="879475" cy="460375"/>
          </a:xfrm>
          <a:prstGeom prst="rect">
            <a:avLst/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双杠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9177338" y="5022850"/>
            <a:ext cx="862013" cy="460375"/>
          </a:xfrm>
          <a:prstGeom prst="rect">
            <a:avLst/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铁轨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2927350" y="1371600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7392035" y="1628458"/>
            <a:ext cx="10991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不相交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9" name="Picture 12" descr="xin_bb3c3bbacb104ffd9be041df857d2b1b_1"/>
          <p:cNvPicPr>
            <a:picLocks noChangeAspect="1"/>
          </p:cNvPicPr>
          <p:nvPr/>
        </p:nvPicPr>
        <p:blipFill>
          <a:blip r:embed="rId3">
            <a:lum bright="-12000"/>
          </a:blip>
          <a:srcRect l="22990" t="27814" b="-1570"/>
          <a:stretch>
            <a:fillRect/>
          </a:stretch>
        </p:blipFill>
        <p:spPr>
          <a:xfrm>
            <a:off x="6257925" y="4457700"/>
            <a:ext cx="2844800" cy="1849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Oval 13"/>
          <p:cNvSpPr>
            <a:spLocks noChangeArrowheads="1"/>
          </p:cNvSpPr>
          <p:nvPr/>
        </p:nvSpPr>
        <p:spPr bwMode="auto">
          <a:xfrm>
            <a:off x="7337425" y="5129213"/>
            <a:ext cx="1600200" cy="685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4337" name="组合 20"/>
          <p:cNvGrpSpPr/>
          <p:nvPr/>
        </p:nvGrpSpPr>
        <p:grpSpPr>
          <a:xfrm>
            <a:off x="1703705" y="332423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" name="圆角矩形 4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8" grpId="0" bldLvl="0"/>
      <p:bldP spid="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4"/>
          <p:cNvSpPr txBox="1"/>
          <p:nvPr/>
        </p:nvSpPr>
        <p:spPr>
          <a:xfrm>
            <a:off x="1903413" y="1217613"/>
            <a:ext cx="86518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如图，分别将木条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与木条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钉在一起，并把它们想象成两端可以无限延伸的三条直线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转动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从在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的左侧与直线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相交逐步变为在右侧与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想象一下，在这个过程中，有没有直线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不相交的位置呢？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219" name="Group 47"/>
          <p:cNvGrpSpPr/>
          <p:nvPr/>
        </p:nvGrpSpPr>
        <p:grpSpPr>
          <a:xfrm>
            <a:off x="4765675" y="3457575"/>
            <a:ext cx="2843213" cy="2663825"/>
            <a:chOff x="0" y="0"/>
            <a:chExt cx="1791" cy="1678"/>
          </a:xfrm>
        </p:grpSpPr>
        <p:grpSp>
          <p:nvGrpSpPr>
            <p:cNvPr id="9220" name="Group 22"/>
            <p:cNvGrpSpPr/>
            <p:nvPr/>
          </p:nvGrpSpPr>
          <p:grpSpPr>
            <a:xfrm>
              <a:off x="67" y="136"/>
              <a:ext cx="1542" cy="1542"/>
              <a:chOff x="0" y="0"/>
              <a:chExt cx="1542" cy="1542"/>
            </a:xfrm>
          </p:grpSpPr>
          <p:sp>
            <p:nvSpPr>
              <p:cNvPr id="9221" name="Rectangle 8" descr="栎木"/>
              <p:cNvSpPr/>
              <p:nvPr/>
            </p:nvSpPr>
            <p:spPr>
              <a:xfrm>
                <a:off x="0" y="499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2" name="Rectangle 9" descr="栎木"/>
              <p:cNvSpPr/>
              <p:nvPr/>
            </p:nvSpPr>
            <p:spPr>
              <a:xfrm>
                <a:off x="0" y="952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3" name="Rectangle 11" descr="栎木"/>
              <p:cNvSpPr/>
              <p:nvPr/>
            </p:nvSpPr>
            <p:spPr>
              <a:xfrm rot="2920050">
                <a:off x="-22" y="692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4" name="Oval 17"/>
              <p:cNvSpPr/>
              <p:nvPr/>
            </p:nvSpPr>
            <p:spPr>
              <a:xfrm>
                <a:off x="539" y="53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5" name="Oval 20"/>
              <p:cNvSpPr/>
              <p:nvPr/>
            </p:nvSpPr>
            <p:spPr>
              <a:xfrm>
                <a:off x="945" y="1000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26" name="Line 26"/>
            <p:cNvSpPr/>
            <p:nvPr/>
          </p:nvSpPr>
          <p:spPr>
            <a:xfrm flipV="1">
              <a:off x="22" y="1155"/>
              <a:ext cx="1678" cy="1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7" name="Line 28"/>
            <p:cNvSpPr/>
            <p:nvPr/>
          </p:nvSpPr>
          <p:spPr>
            <a:xfrm flipV="1">
              <a:off x="0" y="680"/>
              <a:ext cx="1678" cy="1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8" name="Line 32"/>
            <p:cNvSpPr/>
            <p:nvPr/>
          </p:nvSpPr>
          <p:spPr>
            <a:xfrm>
              <a:off x="184" y="168"/>
              <a:ext cx="1225" cy="1406"/>
            </a:xfrm>
            <a:prstGeom prst="line">
              <a:avLst/>
            </a:prstGeom>
            <a:ln w="38100" cap="flat" cmpd="sng">
              <a:solidFill>
                <a:srgbClr val="00FF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9" name="Text Box 36"/>
            <p:cNvSpPr txBox="1"/>
            <p:nvPr/>
          </p:nvSpPr>
          <p:spPr>
            <a:xfrm>
              <a:off x="1428" y="317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30" name="Text Box 37"/>
            <p:cNvSpPr txBox="1"/>
            <p:nvPr/>
          </p:nvSpPr>
          <p:spPr>
            <a:xfrm>
              <a:off x="1428" y="816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31" name="Text Box 41"/>
            <p:cNvSpPr txBox="1"/>
            <p:nvPr/>
          </p:nvSpPr>
          <p:spPr>
            <a:xfrm>
              <a:off x="294" y="0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9232" name="Group 48"/>
          <p:cNvGrpSpPr/>
          <p:nvPr/>
        </p:nvGrpSpPr>
        <p:grpSpPr>
          <a:xfrm>
            <a:off x="7608888" y="3311525"/>
            <a:ext cx="2879725" cy="2698750"/>
            <a:chOff x="0" y="0"/>
            <a:chExt cx="1814" cy="1700"/>
          </a:xfrm>
        </p:grpSpPr>
        <p:grpSp>
          <p:nvGrpSpPr>
            <p:cNvPr id="9233" name="Group 30"/>
            <p:cNvGrpSpPr/>
            <p:nvPr/>
          </p:nvGrpSpPr>
          <p:grpSpPr>
            <a:xfrm>
              <a:off x="0" y="136"/>
              <a:ext cx="1655" cy="1542"/>
              <a:chOff x="0" y="0"/>
              <a:chExt cx="1655" cy="1542"/>
            </a:xfrm>
          </p:grpSpPr>
          <p:grpSp>
            <p:nvGrpSpPr>
              <p:cNvPr id="9234" name="Group 23"/>
              <p:cNvGrpSpPr/>
              <p:nvPr/>
            </p:nvGrpSpPr>
            <p:grpSpPr>
              <a:xfrm>
                <a:off x="67" y="0"/>
                <a:ext cx="1542" cy="1542"/>
                <a:chOff x="0" y="0"/>
                <a:chExt cx="1542" cy="1542"/>
              </a:xfrm>
            </p:grpSpPr>
            <p:sp>
              <p:nvSpPr>
                <p:cNvPr id="9235" name="Rectangle 12" descr="栎木"/>
                <p:cNvSpPr/>
                <p:nvPr/>
              </p:nvSpPr>
              <p:spPr>
                <a:xfrm>
                  <a:off x="0" y="1043"/>
                  <a:ext cx="1542" cy="137"/>
                </a:xfrm>
                <a:prstGeom prst="rect">
                  <a:avLst/>
                </a:prstGeom>
                <a:blipFill rotWithShape="1">
                  <a:blip r:embed="rId1"/>
                </a:blip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i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6" name="Rectangle 13" descr="栎木"/>
                <p:cNvSpPr/>
                <p:nvPr/>
              </p:nvSpPr>
              <p:spPr>
                <a:xfrm rot="3739136">
                  <a:off x="-22" y="692"/>
                  <a:ext cx="1542" cy="137"/>
                </a:xfrm>
                <a:prstGeom prst="rect">
                  <a:avLst/>
                </a:prstGeom>
                <a:blipFill rotWithShape="1">
                  <a:blip r:embed="rId1"/>
                </a:blip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i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7" name="Oval 18"/>
                <p:cNvSpPr/>
                <p:nvPr/>
              </p:nvSpPr>
              <p:spPr>
                <a:xfrm>
                  <a:off x="907" y="1089"/>
                  <a:ext cx="45" cy="45"/>
                </a:xfrm>
                <a:prstGeom prst="ellipse">
                  <a:avLst/>
                </a:prstGeom>
                <a:solidFill>
                  <a:schemeClr val="tx1"/>
                </a:solidFill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i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8" name="Rectangle 10" descr="栎木"/>
                <p:cNvSpPr/>
                <p:nvPr/>
              </p:nvSpPr>
              <p:spPr>
                <a:xfrm rot="1209980">
                  <a:off x="0" y="589"/>
                  <a:ext cx="1542" cy="137"/>
                </a:xfrm>
                <a:prstGeom prst="rect">
                  <a:avLst/>
                </a:prstGeom>
                <a:blipFill rotWithShape="1">
                  <a:blip r:embed="rId1"/>
                </a:blip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i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9" name="Oval 19"/>
                <p:cNvSpPr/>
                <p:nvPr/>
              </p:nvSpPr>
              <p:spPr>
                <a:xfrm>
                  <a:off x="664" y="611"/>
                  <a:ext cx="45" cy="45"/>
                </a:xfrm>
                <a:prstGeom prst="ellipse">
                  <a:avLst/>
                </a:prstGeom>
                <a:solidFill>
                  <a:schemeClr val="tx1"/>
                </a:solidFill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i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40" name="Line 27"/>
              <p:cNvSpPr/>
              <p:nvPr/>
            </p:nvSpPr>
            <p:spPr>
              <a:xfrm flipV="1">
                <a:off x="0" y="1118"/>
                <a:ext cx="1655" cy="1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9241" name="Line 29"/>
              <p:cNvSpPr/>
              <p:nvPr/>
            </p:nvSpPr>
            <p:spPr>
              <a:xfrm>
                <a:off x="67" y="363"/>
                <a:ext cx="1542" cy="59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9242" name="Line 33"/>
            <p:cNvSpPr/>
            <p:nvPr/>
          </p:nvSpPr>
          <p:spPr>
            <a:xfrm>
              <a:off x="429" y="157"/>
              <a:ext cx="817" cy="1543"/>
            </a:xfrm>
            <a:prstGeom prst="line">
              <a:avLst/>
            </a:prstGeom>
            <a:ln w="38100" cap="flat" cmpd="sng">
              <a:solidFill>
                <a:srgbClr val="00FF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43" name="Text Box 38"/>
            <p:cNvSpPr txBox="1"/>
            <p:nvPr/>
          </p:nvSpPr>
          <p:spPr>
            <a:xfrm>
              <a:off x="1406" y="635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44" name="Text Box 39"/>
            <p:cNvSpPr txBox="1"/>
            <p:nvPr/>
          </p:nvSpPr>
          <p:spPr>
            <a:xfrm>
              <a:off x="1451" y="1225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45" name="Text Box 42"/>
            <p:cNvSpPr txBox="1"/>
            <p:nvPr/>
          </p:nvSpPr>
          <p:spPr>
            <a:xfrm>
              <a:off x="499" y="0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9246" name="Group 50"/>
          <p:cNvGrpSpPr/>
          <p:nvPr/>
        </p:nvGrpSpPr>
        <p:grpSpPr>
          <a:xfrm>
            <a:off x="1919288" y="3384550"/>
            <a:ext cx="2952750" cy="2590800"/>
            <a:chOff x="0" y="0"/>
            <a:chExt cx="1860" cy="1633"/>
          </a:xfrm>
        </p:grpSpPr>
        <p:sp>
          <p:nvSpPr>
            <p:cNvPr id="9247" name="AutoShape 43"/>
            <p:cNvSpPr/>
            <p:nvPr/>
          </p:nvSpPr>
          <p:spPr>
            <a:xfrm rot="17198328">
              <a:off x="-105" y="544"/>
              <a:ext cx="361" cy="138"/>
            </a:xfrm>
            <a:prstGeom prst="curvedDownArrow">
              <a:avLst>
                <a:gd name="adj1" fmla="val 2424"/>
                <a:gd name="adj2" fmla="val 53870"/>
                <a:gd name="adj3" fmla="val 21773"/>
              </a:avLst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9248" name="Group 21"/>
            <p:cNvGrpSpPr/>
            <p:nvPr/>
          </p:nvGrpSpPr>
          <p:grpSpPr>
            <a:xfrm>
              <a:off x="46" y="91"/>
              <a:ext cx="1587" cy="1542"/>
              <a:chOff x="0" y="0"/>
              <a:chExt cx="1587" cy="1542"/>
            </a:xfrm>
          </p:grpSpPr>
          <p:sp>
            <p:nvSpPr>
              <p:cNvPr id="9249" name="Rectangle 5" descr="栎木"/>
              <p:cNvSpPr/>
              <p:nvPr/>
            </p:nvSpPr>
            <p:spPr>
              <a:xfrm rot="20493904">
                <a:off x="0" y="499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0" name="Rectangle 6" descr="栎木"/>
              <p:cNvSpPr/>
              <p:nvPr/>
            </p:nvSpPr>
            <p:spPr>
              <a:xfrm rot="3460441">
                <a:off x="-22" y="692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1" name="Rectangle 7" descr="栎木"/>
              <p:cNvSpPr/>
              <p:nvPr/>
            </p:nvSpPr>
            <p:spPr>
              <a:xfrm>
                <a:off x="45" y="1043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2" name="Oval 15"/>
              <p:cNvSpPr/>
              <p:nvPr/>
            </p:nvSpPr>
            <p:spPr>
              <a:xfrm>
                <a:off x="621" y="590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3" name="Oval 16"/>
              <p:cNvSpPr/>
              <p:nvPr/>
            </p:nvSpPr>
            <p:spPr>
              <a:xfrm>
                <a:off x="939" y="1083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4" name="Line 24"/>
            <p:cNvSpPr/>
            <p:nvPr/>
          </p:nvSpPr>
          <p:spPr>
            <a:xfrm flipV="1">
              <a:off x="0" y="387"/>
              <a:ext cx="1633" cy="54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55" name="Line 25"/>
            <p:cNvSpPr/>
            <p:nvPr/>
          </p:nvSpPr>
          <p:spPr>
            <a:xfrm flipV="1">
              <a:off x="0" y="1188"/>
              <a:ext cx="1678" cy="1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56" name="Line 31"/>
            <p:cNvSpPr/>
            <p:nvPr/>
          </p:nvSpPr>
          <p:spPr>
            <a:xfrm>
              <a:off x="318" y="136"/>
              <a:ext cx="952" cy="1452"/>
            </a:xfrm>
            <a:prstGeom prst="line">
              <a:avLst/>
            </a:prstGeom>
            <a:ln w="38100" cap="flat" cmpd="sng">
              <a:solidFill>
                <a:srgbClr val="00FF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57" name="Text Box 34"/>
            <p:cNvSpPr txBox="1"/>
            <p:nvPr/>
          </p:nvSpPr>
          <p:spPr>
            <a:xfrm>
              <a:off x="1497" y="89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58" name="Text Box 35"/>
            <p:cNvSpPr txBox="1"/>
            <p:nvPr/>
          </p:nvSpPr>
          <p:spPr>
            <a:xfrm>
              <a:off x="1406" y="862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9259" name="Text Box 40"/>
            <p:cNvSpPr txBox="1"/>
            <p:nvPr/>
          </p:nvSpPr>
          <p:spPr>
            <a:xfrm>
              <a:off x="499" y="0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9261" name="组合 6147"/>
          <p:cNvGrpSpPr/>
          <p:nvPr/>
        </p:nvGrpSpPr>
        <p:grpSpPr>
          <a:xfrm>
            <a:off x="1849438" y="406400"/>
            <a:ext cx="3940492" cy="809628"/>
            <a:chOff x="0" y="0"/>
            <a:chExt cx="6207" cy="1274"/>
          </a:xfrm>
        </p:grpSpPr>
        <p:sp>
          <p:nvSpPr>
            <p:cNvPr id="926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9265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平行线的定义及表示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9266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0485" name="组合 1"/>
          <p:cNvGrpSpPr/>
          <p:nvPr/>
        </p:nvGrpSpPr>
        <p:grpSpPr>
          <a:xfrm>
            <a:off x="158591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4"/>
          <p:cNvSpPr txBox="1"/>
          <p:nvPr/>
        </p:nvSpPr>
        <p:spPr>
          <a:xfrm>
            <a:off x="2074863" y="1023938"/>
            <a:ext cx="842486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在木条转动过程中，存在一条直线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不相交的情形，这时我们说直线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互相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记作“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Text Box 8"/>
          <p:cNvSpPr txBox="1"/>
          <p:nvPr/>
        </p:nvSpPr>
        <p:spPr>
          <a:xfrm>
            <a:off x="2062798" y="2492693"/>
            <a:ext cx="8110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在同一平面内，不相交的</a:t>
            </a:r>
            <a:r>
              <a:rPr lang="zh-CN" altLang="en-US" sz="2800" dirty="0">
                <a:latin typeface="Constantia" panose="02030602050306030303" pitchFamily="2" charset="0"/>
                <a:ea typeface="黑体" panose="02010609060101010101" charset="-122"/>
              </a:rPr>
              <a:t>两条</a:t>
            </a: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直线叫做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平行线</a:t>
            </a:r>
            <a:r>
              <a:rPr lang="en-US" altLang="zh-CN" sz="2800" dirty="0">
                <a:latin typeface="华文中宋" panose="02010600040101010101" pitchFamily="2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10244" name="Text Box 2"/>
          <p:cNvSpPr txBox="1"/>
          <p:nvPr/>
        </p:nvSpPr>
        <p:spPr>
          <a:xfrm>
            <a:off x="2027238" y="3662363"/>
            <a:ext cx="8604250" cy="26739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注意：平行线的定义包含三层意思：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在同一平面内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”是前提条件；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不相交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”就是说两条直线没有交点；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）平行线指的是“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两条直线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”而不是两条射线或两条线段．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文本框 1"/>
          <p:cNvSpPr txBox="1"/>
          <p:nvPr/>
        </p:nvSpPr>
        <p:spPr>
          <a:xfrm>
            <a:off x="2127091" y="56038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平行线的概念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0246" name="Group 47"/>
          <p:cNvGrpSpPr/>
          <p:nvPr/>
        </p:nvGrpSpPr>
        <p:grpSpPr>
          <a:xfrm>
            <a:off x="7848600" y="2852738"/>
            <a:ext cx="2843213" cy="2663825"/>
            <a:chOff x="0" y="0"/>
            <a:chExt cx="1791" cy="1678"/>
          </a:xfrm>
        </p:grpSpPr>
        <p:grpSp>
          <p:nvGrpSpPr>
            <p:cNvPr id="10247" name="Group 22"/>
            <p:cNvGrpSpPr/>
            <p:nvPr/>
          </p:nvGrpSpPr>
          <p:grpSpPr>
            <a:xfrm>
              <a:off x="67" y="136"/>
              <a:ext cx="1542" cy="1542"/>
              <a:chOff x="0" y="0"/>
              <a:chExt cx="1542" cy="1542"/>
            </a:xfrm>
          </p:grpSpPr>
          <p:sp>
            <p:nvSpPr>
              <p:cNvPr id="10248" name="Rectangle 8" descr="栎木"/>
              <p:cNvSpPr/>
              <p:nvPr/>
            </p:nvSpPr>
            <p:spPr>
              <a:xfrm>
                <a:off x="0" y="499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9" name="Rectangle 9" descr="栎木"/>
              <p:cNvSpPr/>
              <p:nvPr/>
            </p:nvSpPr>
            <p:spPr>
              <a:xfrm>
                <a:off x="0" y="952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0" name="Rectangle 11" descr="栎木"/>
              <p:cNvSpPr/>
              <p:nvPr/>
            </p:nvSpPr>
            <p:spPr>
              <a:xfrm rot="2920050">
                <a:off x="-22" y="692"/>
                <a:ext cx="1542" cy="137"/>
              </a:xfrm>
              <a:prstGeom prst="rect">
                <a:avLst/>
              </a:prstGeom>
              <a:blipFill rotWithShape="1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1" name="Oval 17"/>
              <p:cNvSpPr/>
              <p:nvPr/>
            </p:nvSpPr>
            <p:spPr>
              <a:xfrm>
                <a:off x="539" y="53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2" name="Oval 20"/>
              <p:cNvSpPr/>
              <p:nvPr/>
            </p:nvSpPr>
            <p:spPr>
              <a:xfrm>
                <a:off x="945" y="1000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53" name="Line 26"/>
            <p:cNvSpPr/>
            <p:nvPr/>
          </p:nvSpPr>
          <p:spPr>
            <a:xfrm flipV="1">
              <a:off x="22" y="1155"/>
              <a:ext cx="1678" cy="1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4" name="Line 28"/>
            <p:cNvSpPr/>
            <p:nvPr/>
          </p:nvSpPr>
          <p:spPr>
            <a:xfrm flipV="1">
              <a:off x="0" y="680"/>
              <a:ext cx="1678" cy="1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5" name="Text Box 36"/>
            <p:cNvSpPr txBox="1"/>
            <p:nvPr/>
          </p:nvSpPr>
          <p:spPr>
            <a:xfrm>
              <a:off x="1428" y="317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0256" name="Text Box 37"/>
            <p:cNvSpPr txBox="1"/>
            <p:nvPr/>
          </p:nvSpPr>
          <p:spPr>
            <a:xfrm>
              <a:off x="1428" y="816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0257" name="Text Box 41"/>
            <p:cNvSpPr txBox="1"/>
            <p:nvPr/>
          </p:nvSpPr>
          <p:spPr>
            <a:xfrm>
              <a:off x="294" y="0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008188" y="1125538"/>
            <a:ext cx="50244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我们通常用“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表示平行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1267" name="Group 4"/>
          <p:cNvGrpSpPr/>
          <p:nvPr/>
        </p:nvGrpSpPr>
        <p:grpSpPr>
          <a:xfrm>
            <a:off x="2459038" y="1716088"/>
            <a:ext cx="3856037" cy="1590675"/>
            <a:chOff x="0" y="0"/>
            <a:chExt cx="2429" cy="1002"/>
          </a:xfrm>
        </p:grpSpPr>
        <p:sp>
          <p:nvSpPr>
            <p:cNvPr id="11268" name="Text Box 5"/>
            <p:cNvSpPr txBox="1"/>
            <p:nvPr/>
          </p:nvSpPr>
          <p:spPr>
            <a:xfrm>
              <a:off x="0" y="667"/>
              <a:ext cx="76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  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69" name="Text Box 7"/>
            <p:cNvSpPr txBox="1"/>
            <p:nvPr/>
          </p:nvSpPr>
          <p:spPr>
            <a:xfrm>
              <a:off x="1617" y="52"/>
              <a:ext cx="52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0" name="Text Box 8"/>
            <p:cNvSpPr txBox="1"/>
            <p:nvPr/>
          </p:nvSpPr>
          <p:spPr>
            <a:xfrm>
              <a:off x="37" y="0"/>
              <a:ext cx="67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1" name="Line 9"/>
            <p:cNvSpPr/>
            <p:nvPr/>
          </p:nvSpPr>
          <p:spPr>
            <a:xfrm>
              <a:off x="37" y="283"/>
              <a:ext cx="18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2" name="Line 12"/>
            <p:cNvSpPr/>
            <p:nvPr/>
          </p:nvSpPr>
          <p:spPr>
            <a:xfrm>
              <a:off x="37" y="640"/>
              <a:ext cx="18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3" name="Rectangle 14"/>
            <p:cNvSpPr/>
            <p:nvPr/>
          </p:nvSpPr>
          <p:spPr>
            <a:xfrm>
              <a:off x="1565" y="712"/>
              <a:ext cx="86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1274" name="Group 15"/>
          <p:cNvGrpSpPr/>
          <p:nvPr/>
        </p:nvGrpSpPr>
        <p:grpSpPr>
          <a:xfrm>
            <a:off x="2660650" y="4100513"/>
            <a:ext cx="3203575" cy="460375"/>
            <a:chOff x="0" y="0"/>
            <a:chExt cx="2018" cy="290"/>
          </a:xfrm>
        </p:grpSpPr>
        <p:sp>
          <p:nvSpPr>
            <p:cNvPr id="11275" name="Text Box 16"/>
            <p:cNvSpPr txBox="1"/>
            <p:nvPr/>
          </p:nvSpPr>
          <p:spPr>
            <a:xfrm>
              <a:off x="0" y="0"/>
              <a:ext cx="201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  </a:t>
              </a:r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∥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6" name="AutoShape 17"/>
            <p:cNvSpPr/>
            <p:nvPr/>
          </p:nvSpPr>
          <p:spPr>
            <a:xfrm>
              <a:off x="1097" y="16"/>
              <a:ext cx="635" cy="272"/>
            </a:xfrm>
            <a:prstGeom prst="rightArrow">
              <a:avLst>
                <a:gd name="adj1" fmla="val 50000"/>
                <a:gd name="adj2" fmla="val 58245"/>
              </a:avLst>
            </a:prstGeom>
            <a:noFill/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 anchorCtr="0"/>
            <a:p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1277" name="Group 18"/>
          <p:cNvGrpSpPr/>
          <p:nvPr/>
        </p:nvGrpSpPr>
        <p:grpSpPr>
          <a:xfrm rot="10800000">
            <a:off x="5954713" y="2271713"/>
            <a:ext cx="4319587" cy="460375"/>
            <a:chOff x="0" y="0"/>
            <a:chExt cx="2721" cy="290"/>
          </a:xfrm>
        </p:grpSpPr>
        <p:sp>
          <p:nvSpPr>
            <p:cNvPr id="11278" name="Text Box 19"/>
            <p:cNvSpPr txBox="1"/>
            <p:nvPr/>
          </p:nvSpPr>
          <p:spPr>
            <a:xfrm rot="10800000">
              <a:off x="0" y="0"/>
              <a:ext cx="272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          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       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AB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∥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CD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9" name="AutoShape 20"/>
            <p:cNvSpPr/>
            <p:nvPr/>
          </p:nvSpPr>
          <p:spPr>
            <a:xfrm>
              <a:off x="1969" y="34"/>
              <a:ext cx="644" cy="220"/>
            </a:xfrm>
            <a:prstGeom prst="leftArrow">
              <a:avLst>
                <a:gd name="adj1" fmla="val 50000"/>
                <a:gd name="adj2" fmla="val 64006"/>
              </a:avLst>
            </a:prstGeom>
            <a:solidFill>
              <a:schemeClr val="accent1"/>
            </a:solid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 anchorCtr="0"/>
            <a:p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1280" name="Group 37"/>
          <p:cNvGrpSpPr/>
          <p:nvPr/>
        </p:nvGrpSpPr>
        <p:grpSpPr>
          <a:xfrm>
            <a:off x="6065838" y="3732213"/>
            <a:ext cx="3132137" cy="1150940"/>
            <a:chOff x="0" y="0"/>
            <a:chExt cx="4934" cy="1811"/>
          </a:xfrm>
        </p:grpSpPr>
        <p:sp>
          <p:nvSpPr>
            <p:cNvPr id="11281" name="Line 22"/>
            <p:cNvSpPr/>
            <p:nvPr/>
          </p:nvSpPr>
          <p:spPr>
            <a:xfrm>
              <a:off x="733" y="488"/>
              <a:ext cx="420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2" name="Line 23"/>
            <p:cNvSpPr/>
            <p:nvPr/>
          </p:nvSpPr>
          <p:spPr>
            <a:xfrm>
              <a:off x="733" y="1446"/>
              <a:ext cx="42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3" name="Text Box 24"/>
            <p:cNvSpPr txBox="1"/>
            <p:nvPr/>
          </p:nvSpPr>
          <p:spPr>
            <a:xfrm>
              <a:off x="0" y="0"/>
              <a:ext cx="113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84" name="Text Box 25"/>
            <p:cNvSpPr txBox="1"/>
            <p:nvPr/>
          </p:nvSpPr>
          <p:spPr>
            <a:xfrm>
              <a:off x="95" y="1087"/>
              <a:ext cx="528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1285" name="Text Box 26"/>
          <p:cNvSpPr txBox="1"/>
          <p:nvPr/>
        </p:nvSpPr>
        <p:spPr>
          <a:xfrm>
            <a:off x="5951538" y="2911475"/>
            <a:ext cx="4473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读作：“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平行于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6" name="Text Box 27"/>
          <p:cNvSpPr txBox="1"/>
          <p:nvPr/>
        </p:nvSpPr>
        <p:spPr>
          <a:xfrm>
            <a:off x="6030913" y="4981575"/>
            <a:ext cx="35829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读作：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7" name="Text Box 19"/>
          <p:cNvSpPr txBox="1"/>
          <p:nvPr/>
        </p:nvSpPr>
        <p:spPr>
          <a:xfrm>
            <a:off x="2135188" y="5492750"/>
            <a:ext cx="7921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同一平面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内，不重合的两直线的位置关系有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1"/>
          <p:cNvSpPr txBox="1"/>
          <p:nvPr/>
        </p:nvSpPr>
        <p:spPr>
          <a:xfrm>
            <a:off x="1916113" y="542925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平行线的表示法：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85" grpId="0"/>
      <p:bldP spid="11286" grpId="0"/>
      <p:bldP spid="1128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2544</Words>
  <Application>WPS 演示</Application>
  <PresentationFormat>在屏幕上显示</PresentationFormat>
  <Paragraphs>460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造字工房悦黑（非商用）常规体</vt:lpstr>
      <vt:lpstr>华文宋体</vt:lpstr>
      <vt:lpstr>Calibri</vt:lpstr>
      <vt:lpstr>华文中宋</vt:lpstr>
      <vt:lpstr>Constantia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96</cp:revision>
  <dcterms:created xsi:type="dcterms:W3CDTF">2015-07-09T08:14:00Z</dcterms:created>
  <dcterms:modified xsi:type="dcterms:W3CDTF">2025-02-07T01:18:09Z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26398522B03141638F368C61269E7F64</vt:lpwstr>
  </property>
</Properties>
</file>