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7" r:id="rId3"/>
    <p:sldId id="313" r:id="rId4"/>
    <p:sldId id="315" r:id="rId6"/>
    <p:sldId id="356" r:id="rId7"/>
    <p:sldId id="355" r:id="rId8"/>
    <p:sldId id="358" r:id="rId9"/>
    <p:sldId id="299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405" r:id="rId18"/>
    <p:sldId id="357" r:id="rId19"/>
    <p:sldId id="390" r:id="rId20"/>
    <p:sldId id="316" r:id="rId21"/>
    <p:sldId id="359" r:id="rId22"/>
    <p:sldId id="389" r:id="rId23"/>
    <p:sldId id="391" r:id="rId24"/>
    <p:sldId id="388" r:id="rId25"/>
    <p:sldId id="392" r:id="rId26"/>
    <p:sldId id="393" r:id="rId27"/>
    <p:sldId id="394" r:id="rId28"/>
    <p:sldId id="395" r:id="rId29"/>
    <p:sldId id="396" r:id="rId30"/>
    <p:sldId id="318" r:id="rId31"/>
    <p:sldId id="26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3894"/>
    <a:srgbClr val="140794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 showGuides="1">
      <p:cViewPr varScale="1">
        <p:scale>
          <a:sx n="63" d="100"/>
          <a:sy n="63" d="100"/>
        </p:scale>
        <p:origin x="840" y="8"/>
      </p:cViewPr>
      <p:guideLst>
        <p:guide orient="horz" pos="219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solidFill>
              <a:schemeClr val="accent1">
                <a:alpha val="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endCxn id="1028" idx="1"/>
          </p:cNvCxnSpPr>
          <p:nvPr userDrawn="1"/>
        </p:nvCxnSpPr>
        <p:spPr>
          <a:xfrm flipV="1">
            <a:off x="1395307" y="6662420"/>
            <a:ext cx="8609753" cy="14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 noChangeAspect="1" noEditPoints="1"/>
          </p:cNvSpPr>
          <p:nvPr userDrawn="1"/>
        </p:nvSpPr>
        <p:spPr bwMode="auto">
          <a:xfrm>
            <a:off x="412020" y="6355642"/>
            <a:ext cx="400923" cy="444674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43093" y="6446520"/>
            <a:ext cx="2038773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</a:rPr>
              <a:t>侵权必究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9929707" y="6389370"/>
            <a:ext cx="211666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名校课堂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4"/>
          <p:cNvSpPr txBox="1"/>
          <p:nvPr/>
        </p:nvSpPr>
        <p:spPr>
          <a:xfrm>
            <a:off x="1524000" y="795973"/>
            <a:ext cx="91090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一元一次不等式和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800" b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一元一次不等式组</a:t>
            </a:r>
            <a:endParaRPr lang="zh-CN" altLang="en-US" sz="4800" b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2354263" y="2968467"/>
            <a:ext cx="74472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.4  一元一次不等式的应用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/>
          <p:nvPr/>
        </p:nvSpPr>
        <p:spPr>
          <a:xfrm>
            <a:off x="1962150" y="431800"/>
            <a:ext cx="82677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某商场为响应“家电下乡”的惠农政策，决定采购一批电冰箱，优惠销售给农民朋友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商场从厂家直接购进甲、乙、丙三种不同型号的电冰箱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，其中，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甲种电冰箱的台数是乙种电冰箱台数的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倍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，购买三种电冰箱的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总金额不超过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132000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，已知甲、乙、丙三种电冰箱每台的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出厂价格分别为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1200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1600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那么该商场购进的乙种电冰箱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至少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为多少台？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 txBox="1"/>
          <p:nvPr/>
        </p:nvSpPr>
        <p:spPr>
          <a:xfrm>
            <a:off x="2122170" y="591820"/>
            <a:ext cx="8267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6389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解析：题中的等量关系</a:t>
            </a:r>
            <a:r>
              <a:rPr lang="zh-CN" altLang="en-US" sz="2800" dirty="0">
                <a:solidFill>
                  <a:srgbClr val="140794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140794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甲冰箱数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乙冰箱数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丙冰箱数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80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甲冰箱数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2×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乙冰箱数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题中的不等关系，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1200×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甲冰箱数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+1600×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乙冰箱数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2000×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丙冰箱数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132000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/>
          <p:nvPr/>
        </p:nvSpPr>
        <p:spPr>
          <a:xfrm>
            <a:off x="2108200" y="1810703"/>
            <a:ext cx="82677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根据题意列不等式，得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1200×2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+1600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+2000(80-3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132000.</a:t>
            </a:r>
            <a:b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解这个不等式，得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答：至少购进乙种电冰箱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1947863" y="510540"/>
            <a:ext cx="82661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：设购买乙种电冰箱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台，则购买甲种电冰箱是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台，丙种电冰箱是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(80-3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"/>
          <p:cNvSpPr txBox="1"/>
          <p:nvPr/>
        </p:nvSpPr>
        <p:spPr>
          <a:xfrm>
            <a:off x="1962150" y="473075"/>
            <a:ext cx="82677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某班几个同学合影留念，每人交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已知一张彩色底片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0.68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，扩印一张相片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，每人分一张，在将收来的钱尽量用掉的前提下，这张相片上的同学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最少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有几人？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1890713" y="2984500"/>
            <a:ext cx="49466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解析：题中的等量关系，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收来的钱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=0.7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×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人数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花去的钱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=0.68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+0.5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×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人数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题中的不等关系，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花去的钱</a:t>
            </a: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≤收来的钱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2292" name="图片 4" descr="20120820191129-14007859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7363" y="2676525"/>
            <a:ext cx="3552825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1962785" y="237808"/>
            <a:ext cx="8266113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解：设这张相片上的同学有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根据题意列不等式，得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  0.7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0.68+0.5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b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</a:b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解这个不等式，得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3.4.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因为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为正整数，所以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至少为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答：这张相片上的同学至少有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5" name="文本框 4"/>
          <p:cNvSpPr txBox="1"/>
          <p:nvPr/>
        </p:nvSpPr>
        <p:spPr>
          <a:xfrm>
            <a:off x="1982788" y="4873625"/>
            <a:ext cx="8202612" cy="1383665"/>
          </a:xfrm>
          <a:prstGeom prst="rect">
            <a:avLst/>
          </a:prstGeom>
          <a:noFill/>
          <a:ln w="31750" cmpd="sng">
            <a:solidFill>
              <a:schemeClr val="accent1">
                <a:shade val="50000"/>
              </a:schemeClr>
            </a:solidFill>
            <a:prstDash val="sysDash"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方法归纳：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在用不等式解决实际问题时，当求出解集后，还要根据问题的实际意义确定问题的解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123440" y="144780"/>
            <a:ext cx="8433435" cy="3091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明用的练习本，一般在甲、乙两家文具店购买，已知两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家文具店的标价都是每本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元，但甲文具店的优惠条件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是一次购买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本以上，从第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本起按标价的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70%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卖；乙文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具店的优惠条件是全部按八五折优惠．小明现有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元钱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最多可买多少本练习本？</a:t>
            </a:r>
            <a:endParaRPr kumimoji="0" lang="zh-CN" altLang="en-US" sz="2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4000" y="356870"/>
            <a:ext cx="7181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3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3440" y="3070225"/>
            <a:ext cx="843343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设小明可以买</a:t>
            </a:r>
            <a:r>
              <a:rPr lang="en-US" altLang="zh-CN" sz="26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本练习本，</a:t>
            </a:r>
            <a:endParaRPr lang="zh-CN" altLang="en-US" sz="2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①在甲文具店购买，由题意得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10×1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6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10)×1×0.7≤38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，解得</a:t>
            </a:r>
            <a:r>
              <a:rPr lang="en-US" altLang="zh-CN" sz="26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≤50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②在乙文具店购买，由题意得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1×0.85</a:t>
            </a:r>
            <a:r>
              <a:rPr lang="en-US" altLang="zh-CN" sz="26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≤38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713105" marR="0" indent="-35750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解得</a:t>
            </a:r>
            <a:r>
              <a:rPr lang="en-US" altLang="zh-CN" sz="26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≤44   .</a:t>
            </a:r>
            <a:endParaRPr lang="en-US" altLang="zh-CN" sz="2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713105" marR="0" indent="-357505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综上所述，小明最多能买</a:t>
            </a:r>
            <a:r>
              <a:rPr lang="en-US" altLang="zh-CN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</a:t>
            </a:r>
            <a:r>
              <a:rPr lang="zh-CN" altLang="en-US" sz="2600" b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本练习本．</a:t>
            </a:r>
            <a:endParaRPr lang="zh-CN" altLang="en-US" sz="2600" dirty="0"/>
          </a:p>
        </p:txBody>
      </p:sp>
      <p:sp>
        <p:nvSpPr>
          <p:cNvPr id="11273" name="矩形 2"/>
          <p:cNvSpPr/>
          <p:nvPr/>
        </p:nvSpPr>
        <p:spPr>
          <a:xfrm>
            <a:off x="1609408" y="3236278"/>
            <a:ext cx="84455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/>
          <p:nvPr/>
        </p:nvSpPr>
        <p:spPr>
          <a:xfrm>
            <a:off x="1954213" y="500063"/>
            <a:ext cx="826611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1954213" y="723900"/>
            <a:ext cx="8266112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某商店购进一批水果，运输过程中质量损失10%，假设不计商店的其他费用．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（1）如果商店在进价的基础上提高10%作为售价，则该商店的盈亏情况是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；（填“盈”、“亏”或“不盈不亏”）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6078538" y="277812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亏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1945482" y="3866833"/>
            <a:ext cx="8266112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解析：利润=售价﹣进价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设进价为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依题意，得  利润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 (1﹣10%)×(1+10%)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即  利润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=﹣0.01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a.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205" name="圆角矩形 31"/>
          <p:cNvSpPr/>
          <p:nvPr/>
        </p:nvSpPr>
        <p:spPr>
          <a:xfrm>
            <a:off x="1865630" y="227330"/>
            <a:ext cx="1390650" cy="5429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练一练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/>
          <p:nvPr/>
        </p:nvSpPr>
        <p:spPr>
          <a:xfrm>
            <a:off x="1955800" y="849313"/>
            <a:ext cx="81899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（2）若该商店想要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至少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获得20%的利润，则这种水果的售价在原进价的基础上至少提高多少？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3"/>
          <p:cNvSpPr txBox="1"/>
          <p:nvPr/>
        </p:nvSpPr>
        <p:spPr>
          <a:xfrm>
            <a:off x="1954213" y="2220913"/>
            <a:ext cx="8266112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解：设水果的售价在原进价的基础上提高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据题意列不等式，得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(1﹣10%)(1+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 ≥ (1+20%)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解得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答：水果得售价在原进价的基础上至少提高    ．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18437" name="对象 1843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92575" y="4152900"/>
          <a:ext cx="131921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68300" imgH="393700" progId="Equation.DSMT4">
                  <p:embed/>
                </p:oleObj>
              </mc:Choice>
              <mc:Fallback>
                <p:oleObj name="" r:id="rId1" imgW="3683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2575" y="4152900"/>
                        <a:ext cx="1319213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对象 184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789988" y="4595813"/>
          <a:ext cx="4953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89988" y="4595813"/>
                        <a:ext cx="495300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当堂反馈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832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即学即用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702496" y="2617997"/>
            <a:ext cx="1404000" cy="1404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4965" y="124460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当堂练习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19458" name="文本框 2"/>
          <p:cNvSpPr txBox="1"/>
          <p:nvPr/>
        </p:nvSpPr>
        <p:spPr>
          <a:xfrm>
            <a:off x="1962150" y="1046163"/>
            <a:ext cx="82677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某次知识竞赛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共20道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题，每一题答对得10分，答错或不答都扣5分，小英得分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不低于90分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．设她答对了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道题，则根据题意可列出不等式为（　　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A．10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≥ 90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B．10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＞90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C．10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≥ 90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D．10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20﹣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＞90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8387715" y="2504440"/>
            <a:ext cx="4111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216926" y="1205244"/>
            <a:ext cx="3909987" cy="773918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245676" cy="169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9" name="标题 1"/>
          <p:cNvSpPr txBox="1"/>
          <p:nvPr/>
        </p:nvSpPr>
        <p:spPr>
          <a:xfrm>
            <a:off x="4669693" y="1214517"/>
            <a:ext cx="3004449" cy="512945"/>
          </a:xfrm>
          <a:prstGeom prst="rect">
            <a:avLst/>
          </a:prstGeom>
        </p:spPr>
        <p:txBody>
          <a:bodyPr lIns="68561" tIns="34281" rIns="68561" bIns="3428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27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449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8177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当堂练习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29345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779934" y="2691858"/>
            <a:ext cx="1167146" cy="1167146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6966" y="2691858"/>
            <a:ext cx="1167146" cy="1167146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53259" y="2691858"/>
            <a:ext cx="1167146" cy="1167146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64080" y="40805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7399" y="2691212"/>
            <a:ext cx="1167146" cy="1167146"/>
            <a:chOff x="997758" y="2442742"/>
            <a:chExt cx="1556194" cy="1556194"/>
          </a:xfrm>
        </p:grpSpPr>
        <p:grpSp>
          <p:nvGrpSpPr>
            <p:cNvPr id="10" name="组合 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1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60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/>
          <p:nvPr/>
        </p:nvSpPr>
        <p:spPr>
          <a:xfrm>
            <a:off x="1962150" y="476250"/>
            <a:ext cx="82677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三个连续正整数的和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小于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39，这样的正整数中，最大一组的和是多少？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1946275" y="1966913"/>
            <a:ext cx="8266113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解：设三个连续正整数分别为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﹣1，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根据题意列不等式，得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                 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﹣1)+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+1)＜39.</a:t>
            </a:r>
            <a:b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</a:b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解这个不等式，得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＜13.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所以当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=12时，三个连续整数的和最大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三个连续整数的和为：11+12+13=36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 txBox="1"/>
          <p:nvPr/>
        </p:nvSpPr>
        <p:spPr>
          <a:xfrm>
            <a:off x="1954213" y="212725"/>
            <a:ext cx="84248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某工程队计划在10天修路6千米，施工前2天修完1.2千米，计划发生变化，准备提前2天完成修路任务，求以后几天内平均每天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至少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要修多少千米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1954213" y="2073275"/>
            <a:ext cx="8266112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解析：计划改变时，还剩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6-1.2=4.8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千米未修；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计划改变时，还剩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10-2-2=4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天时间；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则题中的不等关系为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剩余天数×计划改变后每天修路数≥剩余路数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设以后几天平均每天修路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根据题意得     (10﹣2﹣2)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≥6﹣1.2.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    解得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≥0.8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5361"/>
          <p:cNvSpPr txBox="1"/>
          <p:nvPr/>
        </p:nvSpPr>
        <p:spPr>
          <a:xfrm>
            <a:off x="1908175" y="406400"/>
            <a:ext cx="8475663" cy="23837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75"/>
              </a:lnSpc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当一个人坐下时，不宜提举超过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4.5 kg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的重物，以免受伤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小明坐在书桌前，桌上有两本各重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1.2 kg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的画册和一批每本重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0.4 kg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的记事本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如果小明想坐着搬动这两本画册和一些记事本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问他最多只应搬动多少本记事本？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39" name="文本框 15365"/>
          <p:cNvSpPr txBox="1"/>
          <p:nvPr/>
        </p:nvSpPr>
        <p:spPr>
          <a:xfrm>
            <a:off x="1981200" y="2790825"/>
            <a:ext cx="7237413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解:    设小明最多只应搬动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本记事本，则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0" name="文本框 15368"/>
          <p:cNvSpPr txBox="1"/>
          <p:nvPr/>
        </p:nvSpPr>
        <p:spPr>
          <a:xfrm>
            <a:off x="3086100" y="4013200"/>
            <a:ext cx="45720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≤5.25.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1" name="文本框 15371"/>
          <p:cNvSpPr txBox="1"/>
          <p:nvPr/>
        </p:nvSpPr>
        <p:spPr>
          <a:xfrm>
            <a:off x="3948113" y="3441700"/>
            <a:ext cx="3195637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1.2×2+0.4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≤4.5.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2" name="文本框 15374"/>
          <p:cNvSpPr txBox="1"/>
          <p:nvPr/>
        </p:nvSpPr>
        <p:spPr>
          <a:xfrm>
            <a:off x="2281238" y="5624513"/>
            <a:ext cx="5500687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答：小明最多只应搬动5本记事本.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3" name="文本框 15370"/>
          <p:cNvSpPr txBox="1"/>
          <p:nvPr/>
        </p:nvSpPr>
        <p:spPr>
          <a:xfrm>
            <a:off x="2855913" y="4664075"/>
            <a:ext cx="4802187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由于记事本的数目必须是整数，所以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的最大值为5.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4344" name="图片 15383" descr="数学(新)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0" y="4013200"/>
            <a:ext cx="2395538" cy="212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2297"/>
          <p:cNvSpPr txBox="1"/>
          <p:nvPr/>
        </p:nvSpPr>
        <p:spPr>
          <a:xfrm>
            <a:off x="4694238" y="4659313"/>
            <a:ext cx="2239962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≥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125.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7" name="文本框 12289"/>
          <p:cNvSpPr txBox="1"/>
          <p:nvPr/>
        </p:nvSpPr>
        <p:spPr>
          <a:xfrm>
            <a:off x="1760538" y="523875"/>
            <a:ext cx="849947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某童装店按每套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元的价格购进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套童装，应缴纳的税费为销售额的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10%.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如果要获得不低于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900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元的纯利润，每套童装的售价至少是多少元？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8" name="文本框 12293"/>
          <p:cNvSpPr txBox="1"/>
          <p:nvPr/>
        </p:nvSpPr>
        <p:spPr>
          <a:xfrm>
            <a:off x="2755900" y="3556000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    设每套童装的售价是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9" name="文本框 12295"/>
          <p:cNvSpPr txBox="1"/>
          <p:nvPr/>
        </p:nvSpPr>
        <p:spPr>
          <a:xfrm>
            <a:off x="2755900" y="4013200"/>
            <a:ext cx="67818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则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90×40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·10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％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900.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0" name="文本框 12296"/>
          <p:cNvSpPr txBox="1"/>
          <p:nvPr/>
        </p:nvSpPr>
        <p:spPr>
          <a:xfrm>
            <a:off x="2755900" y="4659313"/>
            <a:ext cx="132715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1" name="文本框 12298"/>
          <p:cNvSpPr txBox="1"/>
          <p:nvPr/>
        </p:nvSpPr>
        <p:spPr>
          <a:xfrm>
            <a:off x="2652713" y="5224463"/>
            <a:ext cx="70866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答：每套童装的售价至少是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12" name="文本框 12299"/>
          <p:cNvSpPr txBox="1"/>
          <p:nvPr/>
        </p:nvSpPr>
        <p:spPr>
          <a:xfrm>
            <a:off x="2743200" y="2457450"/>
            <a:ext cx="736028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分析：本题涉及的数量关系是：</a:t>
            </a:r>
            <a:endParaRPr lang="zh-CN" altLang="en-US" sz="28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 	 销售额－成本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－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税费</a:t>
            </a:r>
            <a:r>
              <a:rPr lang="en-US" altLang="zh-CN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≥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纯利润</a:t>
            </a:r>
            <a:r>
              <a:rPr lang="en-US" altLang="zh-CN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(900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元</a:t>
            </a:r>
            <a:r>
              <a:rPr lang="en-US" altLang="zh-CN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).</a:t>
            </a:r>
            <a:endParaRPr lang="en-US" altLang="zh-CN" sz="28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  <p:bldP spid="21510" grpId="0"/>
      <p:bldP spid="21511" grpId="0"/>
      <p:bldP spid="215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 txBox="1"/>
          <p:nvPr/>
        </p:nvSpPr>
        <p:spPr>
          <a:xfrm>
            <a:off x="1873250" y="381000"/>
            <a:ext cx="8266113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在纪念中国抗日战争胜利7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周年之际，某公司决定组织员工观看抗日战争题材的影片，门票有甲乙两种，甲种票比乙种票每张贵6元；买甲种票10张，乙种票15张共用去660元．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（1）求甲、乙两种门票每张各多少元？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1962150" y="3384550"/>
            <a:ext cx="826611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解：设乙种门票每张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元，则甲种门票每张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根据题意得 10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+6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+15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= 660，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解得  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24.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答：甲、乙两种门票每张各30元、24元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1"/>
          <p:cNvSpPr txBox="1"/>
          <p:nvPr/>
        </p:nvSpPr>
        <p:spPr>
          <a:xfrm>
            <a:off x="1889125" y="995363"/>
            <a:ext cx="828198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）如果公司准备购买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35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张门票且购票费用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不超过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1000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元，那么最多可购买多少张甲种票？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1954213" y="2551113"/>
            <a:ext cx="82661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解：设可购买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张甲种票，则购买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35﹣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张乙种票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根据题意得 30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+24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35﹣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≤1000，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       解得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答：最多可购买26张甲种票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23556" name="对象 2355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73450" y="3767138"/>
          <a:ext cx="1449388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558800" imgH="393700" progId="Equation.DSMT4">
                  <p:embed/>
                </p:oleObj>
              </mc:Choice>
              <mc:Fallback>
                <p:oleObj name="" r:id="rId1" imgW="5588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73450" y="3767138"/>
                        <a:ext cx="1449388" cy="973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2"/>
          <p:cNvSpPr/>
          <p:nvPr/>
        </p:nvSpPr>
        <p:spPr>
          <a:xfrm>
            <a:off x="1749425" y="476568"/>
            <a:ext cx="8693150" cy="21583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某汽车租赁公司要购买轿车和面包车共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辆，其中轿车至少要购买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辆，轿车每辆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万元，面包车每辆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万元，公司可投入的购车款不超过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万元．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符合公司要求的购买方案有哪几种？请说明理由。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9" name="Rectangle 22"/>
          <p:cNvSpPr/>
          <p:nvPr/>
        </p:nvSpPr>
        <p:spPr>
          <a:xfrm>
            <a:off x="1801813" y="2806859"/>
            <a:ext cx="877570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解：设轿车要购买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那么面包车要购买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7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4(10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)≤55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，解得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≥3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∴有三种方案：①轿车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辆，面包车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		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②轿车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辆，面包车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		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③轿车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辆，面包车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7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8">
                                            <p:txEl>
                                              <p:charRg st="7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2"/>
          <p:cNvSpPr/>
          <p:nvPr/>
        </p:nvSpPr>
        <p:spPr>
          <a:xfrm>
            <a:off x="1790700" y="705168"/>
            <a:ext cx="8610600" cy="21583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如果每辆轿车的日租金为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元，每辆面包车的日租金为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元，假设新购买的这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辆车每日都可租出，要使这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辆车的日租金收入不低于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元，那么应选择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以上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哪种购买方案？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</a:t>
            </a:r>
            <a:endParaRPr lang="zh-CN" altLang="en-US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03" name="Rectangle 22"/>
          <p:cNvSpPr/>
          <p:nvPr/>
        </p:nvSpPr>
        <p:spPr>
          <a:xfrm>
            <a:off x="1790700" y="3043556"/>
            <a:ext cx="8428038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解：方案一的日租金为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3×200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7×110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1370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方案二的日租金为：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4×200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6×110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1460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	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方案三的日租金为：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5×200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5×110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为保证日租金不低于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1500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，应选方案三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702495" y="2617997"/>
            <a:ext cx="1404000" cy="1404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课堂小结</a:t>
            </a:r>
            <a:endParaRPr lang="zh-CN" altLang="en-US" sz="33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3807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构建脉络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3267" y="204261"/>
            <a:ext cx="3445466" cy="773918"/>
            <a:chOff x="3590568" y="400194"/>
            <a:chExt cx="5213316" cy="1031890"/>
          </a:xfrm>
        </p:grpSpPr>
        <p:grpSp>
          <p:nvGrpSpPr>
            <p:cNvPr id="9" name="组合 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4" name="TextBox 19"/>
              <p:cNvSpPr txBox="1"/>
              <p:nvPr/>
            </p:nvSpPr>
            <p:spPr>
              <a:xfrm>
                <a:off x="7752953" y="5433395"/>
                <a:ext cx="278798" cy="169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055479" y="625993"/>
              <a:ext cx="4283494" cy="737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课堂小结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30723" name="矩形 1"/>
          <p:cNvSpPr/>
          <p:nvPr/>
        </p:nvSpPr>
        <p:spPr>
          <a:xfrm>
            <a:off x="1653540" y="3194685"/>
            <a:ext cx="2707640" cy="9810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列一元一次不等式解决实际问题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矩形 3"/>
          <p:cNvSpPr/>
          <p:nvPr/>
        </p:nvSpPr>
        <p:spPr>
          <a:xfrm>
            <a:off x="5014913" y="1343025"/>
            <a:ext cx="3173412" cy="484188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审题，找不等关系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6" name="左大括号 7"/>
          <p:cNvSpPr/>
          <p:nvPr/>
        </p:nvSpPr>
        <p:spPr>
          <a:xfrm>
            <a:off x="4457065" y="1536700"/>
            <a:ext cx="530860" cy="4284345"/>
          </a:xfrm>
          <a:prstGeom prst="leftBrace">
            <a:avLst>
              <a:gd name="adj1" fmla="val 8062"/>
              <a:gd name="adj2" fmla="val 50000"/>
            </a:avLst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矩形 4"/>
          <p:cNvSpPr/>
          <p:nvPr/>
        </p:nvSpPr>
        <p:spPr>
          <a:xfrm>
            <a:off x="5018088" y="5562600"/>
            <a:ext cx="3556000" cy="5111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根据实际情况写答案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9" name="矩形 3"/>
          <p:cNvSpPr/>
          <p:nvPr/>
        </p:nvSpPr>
        <p:spPr>
          <a:xfrm>
            <a:off x="4999038" y="2392363"/>
            <a:ext cx="1857375" cy="4857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设未知数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0" name="矩形 3"/>
          <p:cNvSpPr/>
          <p:nvPr/>
        </p:nvSpPr>
        <p:spPr>
          <a:xfrm>
            <a:off x="4999038" y="3406775"/>
            <a:ext cx="1785937" cy="4857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列不等式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1" name="矩形 3"/>
          <p:cNvSpPr/>
          <p:nvPr/>
        </p:nvSpPr>
        <p:spPr>
          <a:xfrm>
            <a:off x="4999038" y="4483100"/>
            <a:ext cx="5483225" cy="485775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解不等式并检验解是否符合题意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 animBg="1"/>
      <p:bldP spid="30726" grpId="0" bldLvl="0" animBg="1"/>
      <p:bldP spid="30728" grpId="0" bldLvl="0" animBg="1"/>
      <p:bldP spid="30729" grpId="0" bldLvl="0" animBg="1"/>
      <p:bldP spid="30730" grpId="0" bldLvl="0" animBg="1"/>
      <p:bldP spid="307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新课导入</a:t>
            </a:r>
            <a:endParaRPr lang="zh-CN" altLang="en-US" sz="33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688801" y="2595094"/>
            <a:ext cx="1417696" cy="1417696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296711" y="3466386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教学目标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76896" y="3466272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9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3745" y="883285"/>
            <a:ext cx="2158365" cy="727075"/>
            <a:chOff x="621080" y="3189168"/>
            <a:chExt cx="2528972" cy="717590"/>
          </a:xfrm>
        </p:grpSpPr>
        <p:grpSp>
          <p:nvGrpSpPr>
            <p:cNvPr id="8" name="组合 7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1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350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45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学习目标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07" name="Rectangle 1"/>
          <p:cNvSpPr/>
          <p:nvPr/>
        </p:nvSpPr>
        <p:spPr>
          <a:xfrm>
            <a:off x="1835150" y="1809274"/>
            <a:ext cx="8280400" cy="2977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1.经历“实际问题抽象为不等式模型”的过程，从而学会用一元一次不等式解决实际问题.（重、难点）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00025" algn="just">
              <a:lnSpc>
                <a:spcPct val="160000"/>
              </a:lnSpc>
              <a:spcBef>
                <a:spcPct val="30000"/>
              </a:spcBef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2.体会不等式是刻画现实世界中不等关系的一种有效的数学模型.</a:t>
            </a:r>
            <a:endParaRPr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38935" y="112395"/>
            <a:ext cx="2261235" cy="70675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18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283863" y="505473"/>
              <a:ext cx="4283494" cy="807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新课导入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5123" name="文本框 2"/>
          <p:cNvSpPr txBox="1"/>
          <p:nvPr/>
        </p:nvSpPr>
        <p:spPr>
          <a:xfrm>
            <a:off x="2295525" y="1808163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应用一元一次方程解实际问题的步骤：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4" name="流程图: 过程 27667"/>
          <p:cNvSpPr/>
          <p:nvPr/>
        </p:nvSpPr>
        <p:spPr>
          <a:xfrm>
            <a:off x="2725738" y="2619375"/>
            <a:ext cx="1752600" cy="521969"/>
          </a:xfrm>
          <a:prstGeom prst="flowChartProcess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/>
                  <a:tileRect/>
                </a:gradFill>
              </a14:hiddenFill>
            </a:ext>
          </a:ex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实际问题</a:t>
            </a:r>
            <a:endParaRPr lang="zh-CN" altLang="en-US" sz="28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125" name="组合 27707"/>
          <p:cNvGrpSpPr/>
          <p:nvPr/>
        </p:nvGrpSpPr>
        <p:grpSpPr>
          <a:xfrm>
            <a:off x="7145338" y="2619375"/>
            <a:ext cx="2819400" cy="522288"/>
            <a:chOff x="0" y="0"/>
            <a:chExt cx="1776" cy="329"/>
          </a:xfrm>
        </p:grpSpPr>
        <p:sp>
          <p:nvSpPr>
            <p:cNvPr id="5126" name="流程图: 过程 27675"/>
            <p:cNvSpPr/>
            <p:nvPr/>
          </p:nvSpPr>
          <p:spPr>
            <a:xfrm>
              <a:off x="413" y="0"/>
              <a:ext cx="1363" cy="329"/>
            </a:xfrm>
            <a:prstGeom prst="flowChartProcess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ang="5400000"/>
                    <a:tileRect/>
                  </a:gradFill>
                </a14:hiddenFill>
              </a:ext>
            </a:ex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找相等关系</a:t>
              </a:r>
              <a:endPara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27" name="右箭头 27685"/>
            <p:cNvSpPr/>
            <p:nvPr/>
          </p:nvSpPr>
          <p:spPr>
            <a:xfrm>
              <a:off x="0" y="80"/>
              <a:ext cx="370" cy="181"/>
            </a:xfrm>
            <a:prstGeom prst="rightArrow">
              <a:avLst>
                <a:gd name="adj1" fmla="val 50000"/>
                <a:gd name="adj2" fmla="val 51010"/>
              </a:avLst>
            </a:prstGeom>
            <a:solidFill>
              <a:schemeClr val="accent2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8" name="组合 27706"/>
          <p:cNvGrpSpPr/>
          <p:nvPr/>
        </p:nvGrpSpPr>
        <p:grpSpPr>
          <a:xfrm>
            <a:off x="4630738" y="2614613"/>
            <a:ext cx="2362200" cy="522287"/>
            <a:chOff x="0" y="0"/>
            <a:chExt cx="1488" cy="329"/>
          </a:xfrm>
        </p:grpSpPr>
        <p:sp>
          <p:nvSpPr>
            <p:cNvPr id="5129" name="流程图: 过程 27669"/>
            <p:cNvSpPr/>
            <p:nvPr/>
          </p:nvSpPr>
          <p:spPr>
            <a:xfrm>
              <a:off x="432" y="0"/>
              <a:ext cx="1056" cy="329"/>
            </a:xfrm>
            <a:prstGeom prst="flowChartProcess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ang="5400000"/>
                    <a:tileRect/>
                  </a:gradFill>
                </a14:hiddenFill>
              </a:ext>
            </a:ex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设未知数</a:t>
              </a:r>
              <a:endPara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30" name="右箭头 27686"/>
            <p:cNvSpPr/>
            <p:nvPr/>
          </p:nvSpPr>
          <p:spPr>
            <a:xfrm>
              <a:off x="0" y="107"/>
              <a:ext cx="370" cy="181"/>
            </a:xfrm>
            <a:prstGeom prst="rightArrow">
              <a:avLst>
                <a:gd name="adj1" fmla="val 50000"/>
                <a:gd name="adj2" fmla="val 51010"/>
              </a:avLst>
            </a:prstGeom>
            <a:solidFill>
              <a:schemeClr val="accent2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31" name="组合 27711"/>
          <p:cNvGrpSpPr/>
          <p:nvPr/>
        </p:nvGrpSpPr>
        <p:grpSpPr>
          <a:xfrm>
            <a:off x="7983538" y="3362325"/>
            <a:ext cx="1828800" cy="1146175"/>
            <a:chOff x="0" y="-6"/>
            <a:chExt cx="1152" cy="722"/>
          </a:xfrm>
        </p:grpSpPr>
        <p:sp>
          <p:nvSpPr>
            <p:cNvPr id="5132" name="流程图: 过程 27672"/>
            <p:cNvSpPr/>
            <p:nvPr/>
          </p:nvSpPr>
          <p:spPr>
            <a:xfrm>
              <a:off x="0" y="387"/>
              <a:ext cx="1152" cy="329"/>
            </a:xfrm>
            <a:prstGeom prst="flowChartProcess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ang="5400000"/>
                    <a:tileRect/>
                  </a:gradFill>
                </a14:hiddenFill>
              </a:ext>
            </a:ex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列出方程</a:t>
              </a:r>
              <a:endPara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33" name="右箭头 27694"/>
            <p:cNvSpPr/>
            <p:nvPr/>
          </p:nvSpPr>
          <p:spPr>
            <a:xfrm rot="5400000">
              <a:off x="374" y="89"/>
              <a:ext cx="370" cy="181"/>
            </a:xfrm>
            <a:prstGeom prst="rightArrow">
              <a:avLst>
                <a:gd name="adj1" fmla="val 50000"/>
                <a:gd name="adj2" fmla="val 51010"/>
              </a:avLst>
            </a:prstGeom>
            <a:solidFill>
              <a:schemeClr val="accent2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anchor="t"/>
            <a:lstStyle/>
            <a:p>
              <a:endPara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34" name="组合 27708"/>
          <p:cNvGrpSpPr/>
          <p:nvPr/>
        </p:nvGrpSpPr>
        <p:grpSpPr>
          <a:xfrm>
            <a:off x="2814638" y="3686175"/>
            <a:ext cx="2720975" cy="952500"/>
            <a:chOff x="0" y="0"/>
            <a:chExt cx="1714" cy="600"/>
          </a:xfrm>
        </p:grpSpPr>
        <p:sp>
          <p:nvSpPr>
            <p:cNvPr id="5135" name="流程图: 过程 27683"/>
            <p:cNvSpPr/>
            <p:nvPr/>
          </p:nvSpPr>
          <p:spPr>
            <a:xfrm>
              <a:off x="0" y="0"/>
              <a:ext cx="1104" cy="600"/>
            </a:xfrm>
            <a:prstGeom prst="flowChartProcess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ang="5400000"/>
                    <a:tileRect/>
                  </a:gradFill>
                </a14:hiddenFill>
              </a:ext>
            </a:ex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检验解的合理性</a:t>
              </a:r>
              <a:endPara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36" name="右箭头 27695"/>
            <p:cNvSpPr/>
            <p:nvPr/>
          </p:nvSpPr>
          <p:spPr>
            <a:xfrm rot="10800000">
              <a:off x="1118" y="240"/>
              <a:ext cx="596" cy="181"/>
            </a:xfrm>
            <a:prstGeom prst="rightArrow">
              <a:avLst>
                <a:gd name="adj1" fmla="val 50000"/>
                <a:gd name="adj2" fmla="val 50962"/>
              </a:avLst>
            </a:prstGeom>
            <a:solidFill>
              <a:schemeClr val="accent2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37" name="组合 27710"/>
          <p:cNvGrpSpPr/>
          <p:nvPr/>
        </p:nvGrpSpPr>
        <p:grpSpPr>
          <a:xfrm>
            <a:off x="5616575" y="3971925"/>
            <a:ext cx="2209800" cy="522288"/>
            <a:chOff x="0" y="0"/>
            <a:chExt cx="1392" cy="329"/>
          </a:xfrm>
        </p:grpSpPr>
        <p:sp>
          <p:nvSpPr>
            <p:cNvPr id="5138" name="流程图: 过程 27680"/>
            <p:cNvSpPr/>
            <p:nvPr/>
          </p:nvSpPr>
          <p:spPr>
            <a:xfrm>
              <a:off x="0" y="0"/>
              <a:ext cx="995" cy="329"/>
            </a:xfrm>
            <a:prstGeom prst="flowChartProcess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ang="5400000"/>
                    <a:tileRect/>
                  </a:gradFill>
                </a14:hiddenFill>
              </a:ext>
            </a:ex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</a:rPr>
                <a:t>解方程</a:t>
              </a:r>
              <a:endPara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39" name="右箭头 27709"/>
            <p:cNvSpPr/>
            <p:nvPr/>
          </p:nvSpPr>
          <p:spPr>
            <a:xfrm rot="10800000">
              <a:off x="1022" y="62"/>
              <a:ext cx="370" cy="181"/>
            </a:xfrm>
            <a:prstGeom prst="rightArrow">
              <a:avLst>
                <a:gd name="adj1" fmla="val 50000"/>
                <a:gd name="adj2" fmla="val 51010"/>
              </a:avLst>
            </a:prstGeom>
            <a:solidFill>
              <a:schemeClr val="accent2"/>
            </a:solidFill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0" name="文本框 3"/>
          <p:cNvSpPr txBox="1"/>
          <p:nvPr/>
        </p:nvSpPr>
        <p:spPr>
          <a:xfrm>
            <a:off x="2393950" y="5057775"/>
            <a:ext cx="6050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将下列生活中的不等关系翻译成数学语言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41" name="文本框 4"/>
          <p:cNvSpPr txBox="1"/>
          <p:nvPr/>
        </p:nvSpPr>
        <p:spPr>
          <a:xfrm>
            <a:off x="2894013" y="5649913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超过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42" name="文本框 5"/>
          <p:cNvSpPr txBox="1"/>
          <p:nvPr/>
        </p:nvSpPr>
        <p:spPr>
          <a:xfrm>
            <a:off x="4527550" y="5632450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至少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43" name="文本框 6"/>
          <p:cNvSpPr txBox="1"/>
          <p:nvPr/>
        </p:nvSpPr>
        <p:spPr>
          <a:xfrm>
            <a:off x="6089650" y="5616575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最多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44" name="文本框 7"/>
          <p:cNvSpPr txBox="1"/>
          <p:nvPr/>
        </p:nvSpPr>
        <p:spPr>
          <a:xfrm>
            <a:off x="3419475" y="6100763"/>
            <a:ext cx="3568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45" name="文本框 9"/>
          <p:cNvSpPr txBox="1"/>
          <p:nvPr/>
        </p:nvSpPr>
        <p:spPr>
          <a:xfrm>
            <a:off x="5080000" y="6065838"/>
            <a:ext cx="3498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≥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46" name="文本框 10"/>
          <p:cNvSpPr txBox="1"/>
          <p:nvPr/>
        </p:nvSpPr>
        <p:spPr>
          <a:xfrm>
            <a:off x="6689725" y="6115050"/>
            <a:ext cx="3498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≤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47" name="圆角矩形 31"/>
          <p:cNvSpPr/>
          <p:nvPr/>
        </p:nvSpPr>
        <p:spPr>
          <a:xfrm>
            <a:off x="1874838" y="1081088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复习引入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85" decel="100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85" decel="100000"/>
                                        <p:tgtEl>
                                          <p:spTgt spid="51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385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385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85" decel="100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85" decel="100000"/>
                                        <p:tgtEl>
                                          <p:spTgt spid="51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385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385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 bldLvl="0" animBg="1"/>
      <p:bldP spid="5140" grpId="0"/>
      <p:bldP spid="5141" grpId="0"/>
      <p:bldP spid="5142" grpId="0"/>
      <p:bldP spid="5143" grpId="0"/>
      <p:bldP spid="5144" grpId="0"/>
      <p:bldP spid="5145" grpId="0"/>
      <p:bldP spid="5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2497" y="2601941"/>
            <a:ext cx="1404000" cy="1404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5224059" y="3319997"/>
            <a:ext cx="323604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24059" y="2726861"/>
            <a:ext cx="18592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讲授新课</a:t>
            </a:r>
            <a:endParaRPr lang="zh-CN" altLang="en-US" sz="33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4059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典例精讲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15301" y="3451781"/>
            <a:ext cx="1383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归纳总结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9880" y="109855"/>
            <a:ext cx="2098040" cy="63817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278798" cy="205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6116" y="461323"/>
              <a:ext cx="4283494" cy="89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讲授新课</a:t>
              </a:r>
              <a:endParaRPr lang="zh-CN" altLang="en-US" sz="3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90395" y="832485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一元二次方程的应用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153" name="文本框 1"/>
          <p:cNvSpPr txBox="1"/>
          <p:nvPr/>
        </p:nvSpPr>
        <p:spPr>
          <a:xfrm>
            <a:off x="1764030" y="1354455"/>
            <a:ext cx="85693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七年级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一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班的学生准备用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500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元，购买甲、乙两种图书共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套，送给老区的幼儿园小朋友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已知甲种图书每套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元，乙种图书每套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40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这些钱最多能买甲种图书多少套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5" name="文本框 4"/>
          <p:cNvSpPr txBox="1"/>
          <p:nvPr/>
        </p:nvSpPr>
        <p:spPr>
          <a:xfrm>
            <a:off x="1763713" y="4124325"/>
            <a:ext cx="85693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设可购买甲种图书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套，则购买甲种图书用的钱为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元，购买乙种图书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套，购买乙种图书用的钱为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6" name="文本框 6"/>
          <p:cNvSpPr txBox="1"/>
          <p:nvPr/>
        </p:nvSpPr>
        <p:spPr>
          <a:xfrm>
            <a:off x="2678113" y="4833938"/>
            <a:ext cx="871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7" name="文本框 7"/>
          <p:cNvSpPr txBox="1"/>
          <p:nvPr/>
        </p:nvSpPr>
        <p:spPr>
          <a:xfrm>
            <a:off x="6699250" y="4827588"/>
            <a:ext cx="1038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(12-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58" name="文本框 8"/>
          <p:cNvSpPr txBox="1"/>
          <p:nvPr/>
        </p:nvSpPr>
        <p:spPr>
          <a:xfrm>
            <a:off x="3997325" y="5475288"/>
            <a:ext cx="1387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40(12-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55" grpId="0"/>
      <p:bldP spid="6156" grpId="0"/>
      <p:bldP spid="6157" grpId="0"/>
      <p:bldP spid="61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"/>
          <p:cNvSpPr txBox="1"/>
          <p:nvPr/>
        </p:nvSpPr>
        <p:spPr>
          <a:xfrm>
            <a:off x="1827213" y="463550"/>
            <a:ext cx="8763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购买甲、乙两种图书所用钱数与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500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元有什么关系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1" name="文本框 4"/>
          <p:cNvSpPr txBox="1"/>
          <p:nvPr/>
        </p:nvSpPr>
        <p:spPr>
          <a:xfrm>
            <a:off x="2371725" y="1752600"/>
            <a:ext cx="7673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甲图书所用钱数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乙图书所用钱数 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500.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2" name="文本框 5"/>
          <p:cNvSpPr txBox="1"/>
          <p:nvPr/>
        </p:nvSpPr>
        <p:spPr>
          <a:xfrm>
            <a:off x="1827213" y="2679700"/>
            <a:ext cx="876300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你能用不等式把这种关系表示出来吗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3" name="文本框 7"/>
          <p:cNvSpPr txBox="1"/>
          <p:nvPr/>
        </p:nvSpPr>
        <p:spPr>
          <a:xfrm>
            <a:off x="2371725" y="3330575"/>
            <a:ext cx="4030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40(12-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500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4" name="文本框 6"/>
          <p:cNvSpPr txBox="1"/>
          <p:nvPr/>
        </p:nvSpPr>
        <p:spPr>
          <a:xfrm>
            <a:off x="1809750" y="3811588"/>
            <a:ext cx="8763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问题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解上面列出的不等式，并根据解集确定实际问题的答案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75" name="文本框 8"/>
          <p:cNvSpPr txBox="1"/>
          <p:nvPr/>
        </p:nvSpPr>
        <p:spPr>
          <a:xfrm>
            <a:off x="2378075" y="5268913"/>
            <a:ext cx="6711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 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，故最多购买甲图书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7410"/>
          <p:cNvSpPr txBox="1"/>
          <p:nvPr/>
        </p:nvSpPr>
        <p:spPr>
          <a:xfrm>
            <a:off x="2438400" y="1498600"/>
            <a:ext cx="7315200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通过以上分析，你可以总结一下应用一元一次不等式解决实际问题的步骤吗？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5" name="矩形 17430"/>
          <p:cNvSpPr/>
          <p:nvPr/>
        </p:nvSpPr>
        <p:spPr>
          <a:xfrm>
            <a:off x="1906588" y="3305175"/>
            <a:ext cx="1370012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实际问题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6" name="矩形 17431"/>
          <p:cNvSpPr/>
          <p:nvPr/>
        </p:nvSpPr>
        <p:spPr>
          <a:xfrm>
            <a:off x="8196263" y="3305175"/>
            <a:ext cx="150812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解不等式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7" name="矩形 17433"/>
          <p:cNvSpPr/>
          <p:nvPr/>
        </p:nvSpPr>
        <p:spPr>
          <a:xfrm>
            <a:off x="5735638" y="3305175"/>
            <a:ext cx="143827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列不等式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8" name="矩形 17434"/>
          <p:cNvSpPr/>
          <p:nvPr/>
        </p:nvSpPr>
        <p:spPr>
          <a:xfrm>
            <a:off x="8167688" y="4833938"/>
            <a:ext cx="1598612" cy="838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结合实际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确定答案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8199" name="组合 17440"/>
          <p:cNvGrpSpPr/>
          <p:nvPr/>
        </p:nvGrpSpPr>
        <p:grpSpPr>
          <a:xfrm>
            <a:off x="3360738" y="3056732"/>
            <a:ext cx="2800350" cy="1124195"/>
            <a:chOff x="0" y="-32"/>
            <a:chExt cx="1178" cy="743"/>
          </a:xfrm>
        </p:grpSpPr>
        <p:sp>
          <p:nvSpPr>
            <p:cNvPr id="8200" name="直接连接符 17435"/>
            <p:cNvSpPr/>
            <p:nvPr/>
          </p:nvSpPr>
          <p:spPr>
            <a:xfrm>
              <a:off x="5" y="318"/>
              <a:ext cx="973" cy="10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文本框 17436"/>
            <p:cNvSpPr txBox="1"/>
            <p:nvPr/>
          </p:nvSpPr>
          <p:spPr>
            <a:xfrm>
              <a:off x="0" y="-32"/>
              <a:ext cx="1178" cy="3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找出不等关系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8202" name="文本框 17437"/>
            <p:cNvSpPr txBox="1"/>
            <p:nvPr/>
          </p:nvSpPr>
          <p:spPr>
            <a:xfrm>
              <a:off x="74" y="366"/>
              <a:ext cx="815" cy="3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设未知数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8203" name="直接连接符 17438"/>
          <p:cNvSpPr/>
          <p:nvPr/>
        </p:nvSpPr>
        <p:spPr>
          <a:xfrm flipV="1">
            <a:off x="7416800" y="3533775"/>
            <a:ext cx="741363" cy="635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直接连接符 17439"/>
          <p:cNvSpPr/>
          <p:nvPr/>
        </p:nvSpPr>
        <p:spPr>
          <a:xfrm>
            <a:off x="8975725" y="3897313"/>
            <a:ext cx="0" cy="91440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圆角矩形 31"/>
          <p:cNvSpPr/>
          <p:nvPr/>
        </p:nvSpPr>
        <p:spPr>
          <a:xfrm>
            <a:off x="2208530" y="659130"/>
            <a:ext cx="1830070" cy="54292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总结归纳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6" grpId="0" bldLvl="0" animBg="1"/>
      <p:bldP spid="8197" grpId="0" bldLvl="0" animBg="1"/>
      <p:bldP spid="819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3991</Words>
  <Application>WPS 演示</Application>
  <PresentationFormat>全屏显示(4:3)</PresentationFormat>
  <Paragraphs>292</Paragraphs>
  <Slides>29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微软雅黑 Light</vt:lpstr>
      <vt:lpstr>华文行楷</vt:lpstr>
      <vt:lpstr>微软雅黑</vt:lpstr>
      <vt:lpstr>隶书</vt:lpstr>
      <vt:lpstr>黑体</vt:lpstr>
      <vt:lpstr>造字工房悦黑（非商用）常规体</vt:lpstr>
      <vt:lpstr>Calibri</vt:lpstr>
      <vt:lpstr>Times New Roman</vt:lpstr>
      <vt:lpstr>Arial Unicode MS</vt:lpstr>
      <vt:lpstr>Office 主题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慢慢来</cp:lastModifiedBy>
  <cp:revision>101</cp:revision>
  <dcterms:created xsi:type="dcterms:W3CDTF">2015-10-07T07:18:00Z</dcterms:created>
  <dcterms:modified xsi:type="dcterms:W3CDTF">2025-02-07T01:27:55Z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F8B8FCBC51BC4B7181F1418C6DEB3CE2</vt:lpwstr>
  </property>
</Properties>
</file>