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510" r:id="rId3"/>
    <p:sldId id="543" r:id="rId4"/>
    <p:sldId id="542" r:id="rId5"/>
    <p:sldId id="438" r:id="rId6"/>
    <p:sldId id="577" r:id="rId7"/>
    <p:sldId id="578" r:id="rId8"/>
    <p:sldId id="544" r:id="rId9"/>
    <p:sldId id="484" r:id="rId10"/>
    <p:sldId id="442" r:id="rId11"/>
    <p:sldId id="485" r:id="rId12"/>
    <p:sldId id="486" r:id="rId13"/>
    <p:sldId id="457" r:id="rId14"/>
    <p:sldId id="444" r:id="rId15"/>
    <p:sldId id="488" r:id="rId16"/>
    <p:sldId id="489" r:id="rId17"/>
    <p:sldId id="490" r:id="rId18"/>
    <p:sldId id="487" r:id="rId19"/>
    <p:sldId id="491" r:id="rId20"/>
    <p:sldId id="492" r:id="rId21"/>
    <p:sldId id="493" r:id="rId22"/>
    <p:sldId id="494" r:id="rId23"/>
    <p:sldId id="495" r:id="rId24"/>
    <p:sldId id="496" r:id="rId25"/>
    <p:sldId id="497" r:id="rId26"/>
    <p:sldId id="498" r:id="rId27"/>
    <p:sldId id="545" r:id="rId28"/>
    <p:sldId id="499" r:id="rId29"/>
    <p:sldId id="500" r:id="rId30"/>
    <p:sldId id="501" r:id="rId31"/>
    <p:sldId id="579" r:id="rId32"/>
    <p:sldId id="505" r:id="rId33"/>
    <p:sldId id="504" r:id="rId34"/>
    <p:sldId id="546" r:id="rId35"/>
    <p:sldId id="506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68"/>
        <p:guide pos="376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2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2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8E7658-DDC7-4BE5-932E-FD6036320DDF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1.png"/><Relationship Id="rId2" Type="http://schemas.openxmlformats.org/officeDocument/2006/relationships/image" Target="../media/image20.wmf"/><Relationship Id="rId1" Type="http://schemas.openxmlformats.org/officeDocument/2006/relationships/oleObject" Target="../embeddings/oleObject9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4" name="Rectangle 5"/>
          <p:cNvSpPr/>
          <p:nvPr/>
        </p:nvSpPr>
        <p:spPr>
          <a:xfrm>
            <a:off x="4159092" y="2936875"/>
            <a:ext cx="28371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7.2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相交线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5" name="Text Box 4"/>
          <p:cNvSpPr txBox="1"/>
          <p:nvPr/>
        </p:nvSpPr>
        <p:spPr>
          <a:xfrm>
            <a:off x="2135505" y="1628458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4159092" y="3920808"/>
            <a:ext cx="295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latin typeface="Times New Roman" panose="02020603050405020304" pitchFamily="2" charset="0"/>
                <a:ea typeface="方正黑体_GBK" panose="03000509000000000000" charset="-122"/>
              </a:rPr>
              <a:t>2</a:t>
            </a:r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课时  垂线</a:t>
            </a:r>
            <a:endParaRPr lang="zh-CN" altLang="en-US" sz="3600" dirty="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69662"/>
          <p:cNvSpPr txBox="1"/>
          <p:nvPr/>
        </p:nvSpPr>
        <p:spPr>
          <a:xfrm>
            <a:off x="1990725" y="1990725"/>
            <a:ext cx="5616575" cy="1641475"/>
          </a:xfrm>
          <a:prstGeom prst="rect">
            <a:avLst/>
          </a:prstGeom>
          <a:noFill/>
          <a:ln w="28575" cap="flat" cmpd="sng">
            <a:solidFill>
              <a:srgbClr val="228B8B"/>
            </a:solidFill>
            <a:prstDash val="sysDash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两条直线相交成四个角，如果有一个角是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，那么称这两条直线互相垂直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文本框 69663"/>
          <p:cNvSpPr txBox="1"/>
          <p:nvPr/>
        </p:nvSpPr>
        <p:spPr>
          <a:xfrm>
            <a:off x="1927225" y="3917950"/>
            <a:ext cx="51847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注意：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两条线段互相垂直是指这两条线段所在的直线互相垂直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直接连接符 69688"/>
          <p:cNvSpPr/>
          <p:nvPr/>
        </p:nvSpPr>
        <p:spPr>
          <a:xfrm>
            <a:off x="8975725" y="4294188"/>
            <a:ext cx="1588" cy="936625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bevel/>
            <a:headEnd type="none" w="med" len="med"/>
            <a:tailEnd type="none" w="med" len="med"/>
          </a:ln>
        </p:spPr>
      </p:sp>
      <p:grpSp>
        <p:nvGrpSpPr>
          <p:cNvPr id="9221" name="组合 69689"/>
          <p:cNvGrpSpPr/>
          <p:nvPr/>
        </p:nvGrpSpPr>
        <p:grpSpPr>
          <a:xfrm>
            <a:off x="8112125" y="4691063"/>
            <a:ext cx="1584325" cy="71437"/>
            <a:chOff x="0" y="0"/>
            <a:chExt cx="1134" cy="45"/>
          </a:xfrm>
        </p:grpSpPr>
        <p:sp>
          <p:nvSpPr>
            <p:cNvPr id="9222" name="直接连接符 69690"/>
            <p:cNvSpPr/>
            <p:nvPr/>
          </p:nvSpPr>
          <p:spPr>
            <a:xfrm>
              <a:off x="44" y="22"/>
              <a:ext cx="109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3" name="椭圆 69691"/>
            <p:cNvSpPr/>
            <p:nvPr/>
          </p:nvSpPr>
          <p:spPr>
            <a:xfrm>
              <a:off x="0" y="0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椭圆 69692"/>
            <p:cNvSpPr/>
            <p:nvPr/>
          </p:nvSpPr>
          <p:spPr>
            <a:xfrm>
              <a:off x="1089" y="0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5" name="组合 69693"/>
          <p:cNvGrpSpPr/>
          <p:nvPr/>
        </p:nvGrpSpPr>
        <p:grpSpPr>
          <a:xfrm>
            <a:off x="8940800" y="3717925"/>
            <a:ext cx="69850" cy="576263"/>
            <a:chOff x="0" y="0"/>
            <a:chExt cx="45" cy="634"/>
          </a:xfrm>
        </p:grpSpPr>
        <p:sp>
          <p:nvSpPr>
            <p:cNvPr id="9226" name="直接连接符 69694"/>
            <p:cNvSpPr/>
            <p:nvPr/>
          </p:nvSpPr>
          <p:spPr>
            <a:xfrm>
              <a:off x="23" y="45"/>
              <a:ext cx="0" cy="5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27" name="椭圆 69695"/>
            <p:cNvSpPr/>
            <p:nvPr/>
          </p:nvSpPr>
          <p:spPr>
            <a:xfrm>
              <a:off x="0" y="589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8" name="椭圆 69696"/>
            <p:cNvSpPr/>
            <p:nvPr/>
          </p:nvSpPr>
          <p:spPr>
            <a:xfrm>
              <a:off x="0" y="0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9" name="组合 69697"/>
          <p:cNvGrpSpPr/>
          <p:nvPr/>
        </p:nvGrpSpPr>
        <p:grpSpPr>
          <a:xfrm>
            <a:off x="8975725" y="4583113"/>
            <a:ext cx="144463" cy="144462"/>
            <a:chOff x="0" y="0"/>
            <a:chExt cx="91" cy="91"/>
          </a:xfrm>
        </p:grpSpPr>
        <p:sp>
          <p:nvSpPr>
            <p:cNvPr id="9230" name="直接连接符 69698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31" name="直接连接符 69699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9232" name="直接连接符 69707"/>
          <p:cNvSpPr/>
          <p:nvPr/>
        </p:nvSpPr>
        <p:spPr>
          <a:xfrm>
            <a:off x="7751763" y="2132013"/>
            <a:ext cx="266541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9233" name="组合 69708"/>
          <p:cNvGrpSpPr/>
          <p:nvPr/>
        </p:nvGrpSpPr>
        <p:grpSpPr>
          <a:xfrm>
            <a:off x="7751763" y="1196975"/>
            <a:ext cx="2449512" cy="1871663"/>
            <a:chOff x="0" y="0"/>
            <a:chExt cx="1543" cy="1179"/>
          </a:xfrm>
        </p:grpSpPr>
        <p:sp>
          <p:nvSpPr>
            <p:cNvPr id="9234" name="直接连接符 69709"/>
            <p:cNvSpPr/>
            <p:nvPr/>
          </p:nvSpPr>
          <p:spPr>
            <a:xfrm flipV="1">
              <a:off x="772" y="0"/>
              <a:ext cx="771" cy="58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35" name="直接连接符 69710"/>
            <p:cNvSpPr/>
            <p:nvPr/>
          </p:nvSpPr>
          <p:spPr>
            <a:xfrm flipV="1">
              <a:off x="0" y="590"/>
              <a:ext cx="771" cy="58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9236" name="组合 69711"/>
          <p:cNvGrpSpPr/>
          <p:nvPr/>
        </p:nvGrpSpPr>
        <p:grpSpPr>
          <a:xfrm>
            <a:off x="8975725" y="1989138"/>
            <a:ext cx="144463" cy="144462"/>
            <a:chOff x="0" y="0"/>
            <a:chExt cx="91" cy="91"/>
          </a:xfrm>
        </p:grpSpPr>
        <p:sp>
          <p:nvSpPr>
            <p:cNvPr id="9237" name="直接连接符 69712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238" name="直接连接符 69713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9239" name="文本框 1"/>
          <p:cNvSpPr txBox="1"/>
          <p:nvPr/>
        </p:nvSpPr>
        <p:spPr>
          <a:xfrm>
            <a:off x="1989138" y="138112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垂直定义：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0" name="圆角矩形 31"/>
          <p:cNvSpPr/>
          <p:nvPr/>
        </p:nvSpPr>
        <p:spPr>
          <a:xfrm>
            <a:off x="1990725" y="669925"/>
            <a:ext cx="1708150" cy="5270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知识要点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119940">
                                      <p:cBhvr>
                                        <p:cTn id="16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5" presetClass="emph" presetSubtype="0" repeatCount="2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5" presetClass="emph" presetSubtype="0" repeatCount="2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62465"/>
          <p:cNvSpPr txBox="1"/>
          <p:nvPr/>
        </p:nvSpPr>
        <p:spPr>
          <a:xfrm>
            <a:off x="1917700" y="1177925"/>
            <a:ext cx="5691188" cy="4010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如果直线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垂直，那么可记作：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en-US" altLang="zh-CN" sz="2800" i="1" dirty="0">
                <a:solidFill>
                  <a:srgbClr val="196666"/>
                </a:solidFill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solidFill>
                  <a:srgbClr val="E03304"/>
                </a:solidFill>
                <a:latin typeface="黑体" panose="02010609060101010101" charset="-122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如果用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表示这两条直线，那么直线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与直线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垂直，可记作：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⊥</a:t>
            </a:r>
            <a:r>
              <a:rPr lang="en-US" altLang="zh-CN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把互相垂直的两条直线的交点叫作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垂足</a:t>
            </a:r>
            <a:r>
              <a:rPr lang="zh-CN" altLang="en-US" sz="2800" dirty="0">
                <a:solidFill>
                  <a:srgbClr val="101016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（</a:t>
            </a:r>
            <a:r>
              <a:rPr lang="zh-CN" altLang="en-US" sz="2800" dirty="0">
                <a:solidFill>
                  <a:srgbClr val="101016"/>
                </a:solidFill>
                <a:latin typeface="黑体" panose="02010609060101010101" charset="-122"/>
                <a:ea typeface="黑体" panose="02010609060101010101" charset="-122"/>
              </a:rPr>
              <a:t>如图中的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solidFill>
                  <a:srgbClr val="101016"/>
                </a:solidFill>
                <a:latin typeface="黑体" panose="02010609060101010101" charset="-122"/>
                <a:ea typeface="黑体" panose="02010609060101010101" charset="-122"/>
              </a:rPr>
              <a:t>点）</a:t>
            </a:r>
            <a:r>
              <a:rPr lang="en-US" altLang="zh-CN" sz="2800" dirty="0">
                <a:solidFill>
                  <a:srgbClr val="101016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文本框 62470"/>
          <p:cNvSpPr txBox="1"/>
          <p:nvPr/>
        </p:nvSpPr>
        <p:spPr>
          <a:xfrm>
            <a:off x="7531100" y="2890838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4" name="文本框 62471"/>
          <p:cNvSpPr txBox="1"/>
          <p:nvPr/>
        </p:nvSpPr>
        <p:spPr>
          <a:xfrm>
            <a:off x="9983788" y="2900363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62472"/>
          <p:cNvSpPr txBox="1"/>
          <p:nvPr/>
        </p:nvSpPr>
        <p:spPr>
          <a:xfrm>
            <a:off x="8804275" y="17653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文本框 62473"/>
          <p:cNvSpPr txBox="1"/>
          <p:nvPr/>
        </p:nvSpPr>
        <p:spPr>
          <a:xfrm>
            <a:off x="8902700" y="3763963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0247" name="组合 62474"/>
          <p:cNvGrpSpPr/>
          <p:nvPr/>
        </p:nvGrpSpPr>
        <p:grpSpPr>
          <a:xfrm>
            <a:off x="8050213" y="2205038"/>
            <a:ext cx="2076450" cy="1579562"/>
            <a:chOff x="0" y="0"/>
            <a:chExt cx="1392" cy="1344"/>
          </a:xfrm>
        </p:grpSpPr>
        <p:sp>
          <p:nvSpPr>
            <p:cNvPr id="10248" name="直接连接符 62475"/>
            <p:cNvSpPr/>
            <p:nvPr/>
          </p:nvSpPr>
          <p:spPr>
            <a:xfrm>
              <a:off x="0" y="720"/>
              <a:ext cx="139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49" name="直接连接符 62476"/>
            <p:cNvSpPr/>
            <p:nvPr/>
          </p:nvSpPr>
          <p:spPr>
            <a:xfrm>
              <a:off x="672" y="0"/>
              <a:ext cx="0" cy="134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0" name="文本框 62477"/>
            <p:cNvSpPr txBox="1"/>
            <p:nvPr/>
          </p:nvSpPr>
          <p:spPr>
            <a:xfrm>
              <a:off x="624" y="673"/>
              <a:ext cx="336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000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直接连接符 62478"/>
            <p:cNvSpPr/>
            <p:nvPr/>
          </p:nvSpPr>
          <p:spPr>
            <a:xfrm>
              <a:off x="672" y="624"/>
              <a:ext cx="96" cy="0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0252" name="直接连接符 62479"/>
            <p:cNvSpPr/>
            <p:nvPr/>
          </p:nvSpPr>
          <p:spPr>
            <a:xfrm>
              <a:off x="768" y="624"/>
              <a:ext cx="0" cy="96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0253" name="文本框 62483"/>
          <p:cNvSpPr txBox="1"/>
          <p:nvPr/>
        </p:nvSpPr>
        <p:spPr>
          <a:xfrm>
            <a:off x="8759825" y="21336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E03304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en-US" altLang="zh-CN" sz="2800" i="1" dirty="0">
              <a:solidFill>
                <a:srgbClr val="E03304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4" name="文本框 62484"/>
          <p:cNvSpPr txBox="1"/>
          <p:nvPr/>
        </p:nvSpPr>
        <p:spPr>
          <a:xfrm>
            <a:off x="9837738" y="2909888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E03304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endParaRPr lang="en-US" altLang="zh-CN" sz="2800" i="1" dirty="0">
              <a:solidFill>
                <a:srgbClr val="E03304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55" name="文本框 62485"/>
          <p:cNvSpPr txBox="1"/>
          <p:nvPr/>
        </p:nvSpPr>
        <p:spPr>
          <a:xfrm>
            <a:off x="1917700" y="692150"/>
            <a:ext cx="4540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垂直的表示法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53" grpId="0"/>
      <p:bldP spid="102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6" name="Group 18"/>
          <p:cNvGrpSpPr/>
          <p:nvPr/>
        </p:nvGrpSpPr>
        <p:grpSpPr>
          <a:xfrm>
            <a:off x="7966075" y="1270000"/>
            <a:ext cx="2320925" cy="2333484"/>
            <a:chOff x="0" y="0"/>
            <a:chExt cx="3810" cy="3846"/>
          </a:xfrm>
        </p:grpSpPr>
        <p:sp>
          <p:nvSpPr>
            <p:cNvPr id="11267" name="Rectangle 2"/>
            <p:cNvSpPr/>
            <p:nvPr/>
          </p:nvSpPr>
          <p:spPr>
            <a:xfrm rot="-2496237" flipV="1">
              <a:off x="1720" y="1605"/>
              <a:ext cx="252" cy="302"/>
            </a:xfrm>
            <a:prstGeom prst="rect">
              <a:avLst/>
            </a:prstGeom>
            <a:solidFill>
              <a:schemeClr val="accent1"/>
            </a:solidFill>
            <a:ln w="317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lIns="90170" tIns="46990" rIns="90170" bIns="46990" anchor="ctr" anchorCtr="0"/>
            <a:p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68" name="Line 3"/>
            <p:cNvSpPr/>
            <p:nvPr/>
          </p:nvSpPr>
          <p:spPr>
            <a:xfrm flipV="1">
              <a:off x="340" y="705"/>
              <a:ext cx="2950" cy="2495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69" name="Line 4"/>
            <p:cNvSpPr/>
            <p:nvPr/>
          </p:nvSpPr>
          <p:spPr>
            <a:xfrm rot="-16200000" flipV="1">
              <a:off x="434" y="799"/>
              <a:ext cx="2950" cy="2495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1270" name="Text Box 5"/>
            <p:cNvSpPr txBox="1"/>
            <p:nvPr/>
          </p:nvSpPr>
          <p:spPr>
            <a:xfrm>
              <a:off x="113" y="115"/>
              <a:ext cx="582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1" name="Text Box 6"/>
            <p:cNvSpPr txBox="1"/>
            <p:nvPr/>
          </p:nvSpPr>
          <p:spPr>
            <a:xfrm>
              <a:off x="3063" y="3087"/>
              <a:ext cx="582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2" name="Text Box 7"/>
            <p:cNvSpPr txBox="1"/>
            <p:nvPr/>
          </p:nvSpPr>
          <p:spPr>
            <a:xfrm>
              <a:off x="0" y="3062"/>
              <a:ext cx="610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3" name="Text Box 8"/>
            <p:cNvSpPr txBox="1"/>
            <p:nvPr/>
          </p:nvSpPr>
          <p:spPr>
            <a:xfrm>
              <a:off x="3175" y="0"/>
              <a:ext cx="635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1274" name="Text Box 9"/>
            <p:cNvSpPr txBox="1"/>
            <p:nvPr/>
          </p:nvSpPr>
          <p:spPr>
            <a:xfrm>
              <a:off x="1475" y="1926"/>
              <a:ext cx="638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1275" name="Rectangle 10"/>
          <p:cNvSpPr/>
          <p:nvPr/>
        </p:nvSpPr>
        <p:spPr>
          <a:xfrm>
            <a:off x="2041525" y="2076450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符号语言：</a:t>
            </a:r>
            <a:endParaRPr lang="zh-CN" altLang="en-US" sz="2800" dirty="0">
              <a:solidFill>
                <a:srgbClr val="00808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6" name="Rectangle 11"/>
          <p:cNvSpPr/>
          <p:nvPr/>
        </p:nvSpPr>
        <p:spPr>
          <a:xfrm>
            <a:off x="2063750" y="836613"/>
            <a:ext cx="7777163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如图，当直线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点，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=90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，垂足为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7" name="Rectangle 12"/>
          <p:cNvSpPr/>
          <p:nvPr/>
        </p:nvSpPr>
        <p:spPr>
          <a:xfrm>
            <a:off x="1968500" y="2716213"/>
            <a:ext cx="73088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判定：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∵∠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AOD=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90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垂直的定义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8" name="Rectangle 13"/>
          <p:cNvSpPr/>
          <p:nvPr/>
        </p:nvSpPr>
        <p:spPr>
          <a:xfrm>
            <a:off x="2039938" y="428466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符号语言：</a:t>
            </a:r>
            <a:endParaRPr lang="zh-CN" altLang="en-US" sz="2800" dirty="0">
              <a:solidFill>
                <a:srgbClr val="00808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79" name="Rectangle 14"/>
          <p:cNvSpPr/>
          <p:nvPr/>
        </p:nvSpPr>
        <p:spPr>
          <a:xfrm>
            <a:off x="1695450" y="3681413"/>
            <a:ext cx="90424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反之，若直线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垂足为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，那么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=90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0" name="Rectangle 16"/>
          <p:cNvSpPr/>
          <p:nvPr/>
        </p:nvSpPr>
        <p:spPr>
          <a:xfrm>
            <a:off x="1992313" y="4637088"/>
            <a:ext cx="83883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性质：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∵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（已知）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∴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=90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°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垂直的定义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1" name="Rectangle 18"/>
          <p:cNvSpPr/>
          <p:nvPr/>
        </p:nvSpPr>
        <p:spPr>
          <a:xfrm>
            <a:off x="3446463" y="5961063"/>
            <a:ext cx="5327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(∠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AOC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BOC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BOD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=90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1282" name="文本框 1"/>
          <p:cNvSpPr txBox="1"/>
          <p:nvPr/>
        </p:nvSpPr>
        <p:spPr>
          <a:xfrm>
            <a:off x="1968500" y="45561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垂线的基本性质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/>
      <p:bldP spid="11277" grpId="0"/>
      <p:bldP spid="11278" grpId="0"/>
      <p:bldP spid="11279" grpId="0"/>
      <p:bldP spid="11280" grpId="0"/>
      <p:bldP spid="11281" grpId="0"/>
      <p:bldP spid="112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1563688" y="1052513"/>
            <a:ext cx="9072562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例1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90°,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，且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，那么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的度数之比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1∶5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，那么∠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COA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____,∠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的补角为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2291" name="Group 4"/>
          <p:cNvGrpSpPr/>
          <p:nvPr/>
        </p:nvGrpSpPr>
        <p:grpSpPr>
          <a:xfrm>
            <a:off x="2659063" y="3630613"/>
            <a:ext cx="2463800" cy="2090737"/>
            <a:chOff x="0" y="0"/>
            <a:chExt cx="1552" cy="1317"/>
          </a:xfrm>
        </p:grpSpPr>
        <p:sp>
          <p:nvSpPr>
            <p:cNvPr id="12292" name="Line 5"/>
            <p:cNvSpPr/>
            <p:nvPr/>
          </p:nvSpPr>
          <p:spPr>
            <a:xfrm>
              <a:off x="0" y="773"/>
              <a:ext cx="13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3" name="Line 6"/>
            <p:cNvSpPr/>
            <p:nvPr/>
          </p:nvSpPr>
          <p:spPr>
            <a:xfrm>
              <a:off x="681" y="228"/>
              <a:ext cx="0" cy="108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4" name="Text Box 7"/>
            <p:cNvSpPr txBox="1"/>
            <p:nvPr/>
          </p:nvSpPr>
          <p:spPr>
            <a:xfrm>
              <a:off x="418" y="743"/>
              <a:ext cx="31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5" name="Text Box 8"/>
            <p:cNvSpPr txBox="1"/>
            <p:nvPr/>
          </p:nvSpPr>
          <p:spPr>
            <a:xfrm>
              <a:off x="630" y="0"/>
              <a:ext cx="4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m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6" name="Text Box 9"/>
            <p:cNvSpPr txBox="1"/>
            <p:nvPr/>
          </p:nvSpPr>
          <p:spPr>
            <a:xfrm>
              <a:off x="1144" y="628"/>
              <a:ext cx="4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 n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297" name="Freeform 10"/>
            <p:cNvSpPr/>
            <p:nvPr/>
          </p:nvSpPr>
          <p:spPr>
            <a:xfrm rot="13510721">
              <a:off x="669" y="655"/>
              <a:ext cx="166" cy="59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81" y="182"/>
                </a:cxn>
                <a:cxn ang="0">
                  <a:pos x="317" y="0"/>
                </a:cxn>
              </a:cxnLst>
              <a:pathLst>
                <a:path w="317" h="190">
                  <a:moveTo>
                    <a:pt x="0" y="46"/>
                  </a:moveTo>
                  <a:cubicBezTo>
                    <a:pt x="64" y="118"/>
                    <a:pt x="128" y="190"/>
                    <a:pt x="181" y="182"/>
                  </a:cubicBezTo>
                  <a:cubicBezTo>
                    <a:pt x="234" y="174"/>
                    <a:pt x="294" y="30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8" name="Text Box 11"/>
            <p:cNvSpPr txBox="1"/>
            <p:nvPr/>
          </p:nvSpPr>
          <p:spPr>
            <a:xfrm>
              <a:off x="817" y="455"/>
              <a:ext cx="13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12299" name="Group 12"/>
          <p:cNvGrpSpPr/>
          <p:nvPr/>
        </p:nvGrpSpPr>
        <p:grpSpPr>
          <a:xfrm>
            <a:off x="6384925" y="3629025"/>
            <a:ext cx="2238375" cy="2333549"/>
            <a:chOff x="0" y="0"/>
            <a:chExt cx="1452" cy="1506"/>
          </a:xfrm>
        </p:grpSpPr>
        <p:grpSp>
          <p:nvGrpSpPr>
            <p:cNvPr id="12300" name="Group 13"/>
            <p:cNvGrpSpPr/>
            <p:nvPr/>
          </p:nvGrpSpPr>
          <p:grpSpPr>
            <a:xfrm>
              <a:off x="363" y="226"/>
              <a:ext cx="771" cy="1180"/>
              <a:chOff x="0" y="0"/>
              <a:chExt cx="771" cy="1180"/>
            </a:xfrm>
          </p:grpSpPr>
          <p:sp>
            <p:nvSpPr>
              <p:cNvPr id="12301" name="Line 14"/>
              <p:cNvSpPr/>
              <p:nvPr/>
            </p:nvSpPr>
            <p:spPr>
              <a:xfrm>
                <a:off x="0" y="0"/>
                <a:ext cx="0" cy="118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2" name="Line 15"/>
              <p:cNvSpPr/>
              <p:nvPr/>
            </p:nvSpPr>
            <p:spPr>
              <a:xfrm>
                <a:off x="0" y="1180"/>
                <a:ext cx="77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2303" name="Line 16"/>
              <p:cNvSpPr/>
              <p:nvPr/>
            </p:nvSpPr>
            <p:spPr>
              <a:xfrm flipV="1">
                <a:off x="16" y="46"/>
                <a:ext cx="408" cy="113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2304" name="Text Box 17"/>
            <p:cNvSpPr txBox="1"/>
            <p:nvPr/>
          </p:nvSpPr>
          <p:spPr>
            <a:xfrm>
              <a:off x="136" y="0"/>
              <a:ext cx="454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305" name="Text Box 18"/>
            <p:cNvSpPr txBox="1"/>
            <p:nvPr/>
          </p:nvSpPr>
          <p:spPr>
            <a:xfrm>
              <a:off x="635" y="136"/>
              <a:ext cx="454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306" name="Text Box 19"/>
            <p:cNvSpPr txBox="1"/>
            <p:nvPr/>
          </p:nvSpPr>
          <p:spPr>
            <a:xfrm>
              <a:off x="998" y="1088"/>
              <a:ext cx="454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2307" name="Text Box 20"/>
            <p:cNvSpPr txBox="1"/>
            <p:nvPr/>
          </p:nvSpPr>
          <p:spPr>
            <a:xfrm>
              <a:off x="0" y="1209"/>
              <a:ext cx="454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2308" name="Text Box 21"/>
          <p:cNvSpPr txBox="1"/>
          <p:nvPr/>
        </p:nvSpPr>
        <p:spPr>
          <a:xfrm>
            <a:off x="9251950" y="1052513"/>
            <a:ext cx="134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309" name="Text Box 22"/>
          <p:cNvSpPr txBox="1"/>
          <p:nvPr/>
        </p:nvSpPr>
        <p:spPr>
          <a:xfrm>
            <a:off x="4032250" y="2022475"/>
            <a:ext cx="11572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90°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310" name="Text Box 23"/>
          <p:cNvSpPr txBox="1"/>
          <p:nvPr/>
        </p:nvSpPr>
        <p:spPr>
          <a:xfrm>
            <a:off x="6022975" y="3117850"/>
            <a:ext cx="946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72°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311" name="Text Box 24"/>
          <p:cNvSpPr txBox="1"/>
          <p:nvPr/>
        </p:nvSpPr>
        <p:spPr>
          <a:xfrm>
            <a:off x="9251950" y="3117850"/>
            <a:ext cx="11445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162°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312" name="圆角矩形 31"/>
          <p:cNvSpPr/>
          <p:nvPr/>
        </p:nvSpPr>
        <p:spPr>
          <a:xfrm>
            <a:off x="1919288" y="568325"/>
            <a:ext cx="1620837" cy="4841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文本框 1"/>
          <p:cNvSpPr txBox="1"/>
          <p:nvPr/>
        </p:nvSpPr>
        <p:spPr>
          <a:xfrm>
            <a:off x="3505200" y="5805488"/>
            <a:ext cx="525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Times New Roman" panose="02020603050405020304" pitchFamily="2" charset="0"/>
                <a:ea typeface="黑体" panose="02010609060101010101" charset="-122"/>
              </a:rPr>
              <a:t>图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文本框 2"/>
          <p:cNvSpPr txBox="1"/>
          <p:nvPr/>
        </p:nvSpPr>
        <p:spPr>
          <a:xfrm>
            <a:off x="7177088" y="5886450"/>
            <a:ext cx="723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Line 15"/>
          <p:cNvSpPr/>
          <p:nvPr/>
        </p:nvSpPr>
        <p:spPr>
          <a:xfrm>
            <a:off x="6956425" y="5637213"/>
            <a:ext cx="152400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2316" name="Line 16"/>
          <p:cNvSpPr/>
          <p:nvPr/>
        </p:nvSpPr>
        <p:spPr>
          <a:xfrm>
            <a:off x="7108825" y="5637213"/>
            <a:ext cx="0" cy="1524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8" grpId="0"/>
      <p:bldP spid="12309" grpId="0"/>
      <p:bldP spid="12310" grpId="0"/>
      <p:bldP spid="123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矩形 58369"/>
          <p:cNvSpPr/>
          <p:nvPr/>
        </p:nvSpPr>
        <p:spPr>
          <a:xfrm>
            <a:off x="2913063" y="2590800"/>
            <a:ext cx="6364287" cy="3581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3315" name="组合 58370"/>
          <p:cNvGrpSpPr/>
          <p:nvPr/>
        </p:nvGrpSpPr>
        <p:grpSpPr>
          <a:xfrm>
            <a:off x="5664200" y="3013075"/>
            <a:ext cx="2727325" cy="2490788"/>
            <a:chOff x="0" y="0"/>
            <a:chExt cx="1056" cy="1008"/>
          </a:xfrm>
        </p:grpSpPr>
        <p:sp>
          <p:nvSpPr>
            <p:cNvPr id="13316" name="矩形 58371"/>
            <p:cNvSpPr/>
            <p:nvPr/>
          </p:nvSpPr>
          <p:spPr>
            <a:xfrm>
              <a:off x="48" y="960"/>
              <a:ext cx="1008" cy="4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矩形 58372"/>
            <p:cNvSpPr/>
            <p:nvPr/>
          </p:nvSpPr>
          <p:spPr>
            <a:xfrm>
              <a:off x="0" y="0"/>
              <a:ext cx="48" cy="100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直接连接符 58373"/>
            <p:cNvSpPr/>
            <p:nvPr/>
          </p:nvSpPr>
          <p:spPr>
            <a:xfrm>
              <a:off x="48" y="0"/>
              <a:ext cx="1008" cy="1008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19" name="椭圆 58374"/>
            <p:cNvSpPr/>
            <p:nvPr/>
          </p:nvSpPr>
          <p:spPr>
            <a:xfrm>
              <a:off x="192" y="528"/>
              <a:ext cx="288" cy="288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20" name="直接连接符 58375"/>
          <p:cNvSpPr/>
          <p:nvPr/>
        </p:nvSpPr>
        <p:spPr>
          <a:xfrm>
            <a:off x="5638800" y="2982913"/>
            <a:ext cx="25400" cy="25193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1" name="直接连接符 58376"/>
          <p:cNvSpPr/>
          <p:nvPr/>
        </p:nvSpPr>
        <p:spPr>
          <a:xfrm>
            <a:off x="5676900" y="5491163"/>
            <a:ext cx="2795588" cy="23812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2" name="文本框 58378"/>
          <p:cNvSpPr txBox="1"/>
          <p:nvPr/>
        </p:nvSpPr>
        <p:spPr>
          <a:xfrm>
            <a:off x="2124075" y="1093788"/>
            <a:ext cx="80137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你能借助三角尺在一张白纸上画出两条互相垂直的直线吗？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3" name="直接连接符 58379"/>
          <p:cNvSpPr/>
          <p:nvPr/>
        </p:nvSpPr>
        <p:spPr>
          <a:xfrm>
            <a:off x="5664200" y="4856163"/>
            <a:ext cx="0" cy="11509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3324" name="直接连接符 58380"/>
          <p:cNvSpPr/>
          <p:nvPr/>
        </p:nvSpPr>
        <p:spPr>
          <a:xfrm>
            <a:off x="4872038" y="5491163"/>
            <a:ext cx="1079500" cy="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5" name="矩形 104450"/>
          <p:cNvSpPr/>
          <p:nvPr/>
        </p:nvSpPr>
        <p:spPr>
          <a:xfrm>
            <a:off x="2057400" y="530225"/>
            <a:ext cx="1641475" cy="5635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活动</a:t>
            </a:r>
            <a:r>
              <a:rPr lang="en-US" altLang="zh-CN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3429000" y="2416175"/>
            <a:ext cx="4419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pic>
        <p:nvPicPr>
          <p:cNvPr id="14339" name="Picture 4" descr="四和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379663"/>
            <a:ext cx="7954963" cy="361791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sp>
        <p:nvSpPr>
          <p:cNvPr id="14340" name="Line 5"/>
          <p:cNvSpPr/>
          <p:nvPr/>
        </p:nvSpPr>
        <p:spPr>
          <a:xfrm>
            <a:off x="2576513" y="3284538"/>
            <a:ext cx="1866900" cy="0"/>
          </a:xfrm>
          <a:prstGeom prst="line">
            <a:avLst/>
          </a:prstGeom>
          <a:ln w="571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 wrap="none" anchor="t" anchorCtr="0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Line 6"/>
          <p:cNvSpPr/>
          <p:nvPr/>
        </p:nvSpPr>
        <p:spPr>
          <a:xfrm>
            <a:off x="3359150" y="2743200"/>
            <a:ext cx="0" cy="1198563"/>
          </a:xfrm>
          <a:prstGeom prst="line">
            <a:avLst/>
          </a:prstGeom>
          <a:ln w="571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 wrap="none" anchor="t" anchorCtr="0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Freeform 7"/>
          <p:cNvSpPr/>
          <p:nvPr/>
        </p:nvSpPr>
        <p:spPr>
          <a:xfrm>
            <a:off x="2395538" y="4200525"/>
            <a:ext cx="1954212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</a:cxnLst>
            <a:pathLst>
              <a:path w="1152" h="1198">
                <a:moveTo>
                  <a:pt x="1152" y="0"/>
                </a:moveTo>
                <a:lnTo>
                  <a:pt x="0" y="1198"/>
                </a:lnTo>
              </a:path>
            </a:pathLst>
          </a:custGeom>
          <a:noFill/>
          <a:ln w="57150" cap="flat" cmpd="sng">
            <a:solidFill>
              <a:srgbClr val="66003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3" name="Freeform 8"/>
          <p:cNvSpPr/>
          <p:nvPr/>
        </p:nvSpPr>
        <p:spPr>
          <a:xfrm>
            <a:off x="2338388" y="4195763"/>
            <a:ext cx="2011362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</a:cxnLst>
            <a:pathLst>
              <a:path w="1162" h="1188">
                <a:moveTo>
                  <a:pt x="1162" y="1188"/>
                </a:move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66003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4344" name="组合 1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0" cy="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345" name="直接连接符 29"/>
          <p:cNvCxnSpPr/>
          <p:nvPr/>
        </p:nvCxnSpPr>
        <p:spPr>
          <a:xfrm flipV="1">
            <a:off x="5157788" y="3270250"/>
            <a:ext cx="3233737" cy="1330325"/>
          </a:xfrm>
          <a:prstGeom prst="line">
            <a:avLst/>
          </a:prstGeom>
          <a:ln w="38100" cap="flat" cmpd="sng">
            <a:solidFill>
              <a:srgbClr val="7030A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46" name="直接连接符 33"/>
          <p:cNvCxnSpPr/>
          <p:nvPr/>
        </p:nvCxnSpPr>
        <p:spPr>
          <a:xfrm rot="-5400000" flipH="1">
            <a:off x="7777163" y="3790950"/>
            <a:ext cx="2252662" cy="1228725"/>
          </a:xfrm>
          <a:prstGeom prst="line">
            <a:avLst/>
          </a:prstGeom>
          <a:ln w="38100" cap="flat" cmpd="sng">
            <a:solidFill>
              <a:srgbClr val="7030A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47" name="直接连接符 36"/>
          <p:cNvCxnSpPr/>
          <p:nvPr/>
        </p:nvCxnSpPr>
        <p:spPr>
          <a:xfrm>
            <a:off x="8316913" y="3263900"/>
            <a:ext cx="0" cy="935038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48" name="直接连接符 38"/>
          <p:cNvCxnSpPr/>
          <p:nvPr/>
        </p:nvCxnSpPr>
        <p:spPr>
          <a:xfrm>
            <a:off x="6240463" y="4159250"/>
            <a:ext cx="2109787" cy="3175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49" name="直接连接符 40"/>
          <p:cNvCxnSpPr/>
          <p:nvPr/>
        </p:nvCxnSpPr>
        <p:spPr>
          <a:xfrm rot="-5400000" flipH="1">
            <a:off x="7445375" y="4216400"/>
            <a:ext cx="1739900" cy="9525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0" name="直接连接符 44"/>
          <p:cNvCxnSpPr/>
          <p:nvPr/>
        </p:nvCxnSpPr>
        <p:spPr>
          <a:xfrm flipV="1">
            <a:off x="8320088" y="5091113"/>
            <a:ext cx="931862" cy="11112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4351" name="文本框 104453"/>
          <p:cNvSpPr txBox="1"/>
          <p:nvPr/>
        </p:nvSpPr>
        <p:spPr>
          <a:xfrm>
            <a:off x="2130425" y="1168400"/>
            <a:ext cx="817721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如果只有直尺，你能在方格纸上画出两条互相垂直的直线吗？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52" name="矩形 104450"/>
          <p:cNvSpPr/>
          <p:nvPr/>
        </p:nvSpPr>
        <p:spPr>
          <a:xfrm>
            <a:off x="2005013" y="600075"/>
            <a:ext cx="1641475" cy="5635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活动</a:t>
            </a:r>
            <a:r>
              <a:rPr lang="en-US" altLang="zh-CN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1" grpId="0" bldLvl="0" animBg="1"/>
      <p:bldP spid="14342" grpId="0" bldLvl="0" animBg="1"/>
      <p:bldP spid="143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矩形 107523"/>
          <p:cNvSpPr/>
          <p:nvPr/>
        </p:nvSpPr>
        <p:spPr>
          <a:xfrm>
            <a:off x="2279650" y="652463"/>
            <a:ext cx="5761038" cy="762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2800" dirty="0">
                <a:solidFill>
                  <a:srgbClr val="3C8C93"/>
                </a:solidFill>
                <a:latin typeface="Arial" panose="020B0604020202020204" pitchFamily="34" charset="0"/>
                <a:ea typeface="黑体" panose="02010609060101010101" charset="-122"/>
              </a:rPr>
              <a:t>折一折，试一试</a:t>
            </a:r>
            <a:endParaRPr lang="zh-CN" altLang="en-US" sz="2800" dirty="0">
              <a:solidFill>
                <a:srgbClr val="3C8C93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363" name="文本框 107524"/>
          <p:cNvSpPr txBox="1"/>
          <p:nvPr/>
        </p:nvSpPr>
        <p:spPr>
          <a:xfrm>
            <a:off x="2324100" y="1617663"/>
            <a:ext cx="7543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你能用纸折出两条互相垂直的直线吗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364" name="图片 42027" descr="YP20130411192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819400"/>
            <a:ext cx="2438400" cy="267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42028" descr="YP20130411192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819400"/>
            <a:ext cx="27432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42029" descr="YP201304111925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2819400"/>
            <a:ext cx="28956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99"/>
          <p:cNvSpPr txBox="1"/>
          <p:nvPr/>
        </p:nvSpPr>
        <p:spPr>
          <a:xfrm>
            <a:off x="1822450" y="528638"/>
            <a:ext cx="8037513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rgbClr val="3C8C93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BOE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NOE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，若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EON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20°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NOC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387" name="图片 -21474826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5" y="1639888"/>
            <a:ext cx="2873375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"/>
          <p:cNvSpPr txBox="1"/>
          <p:nvPr/>
        </p:nvSpPr>
        <p:spPr>
          <a:xfrm>
            <a:off x="1933575" y="2041525"/>
            <a:ext cx="822642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∵∠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BOE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NOE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BON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EON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BON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140°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BON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AOM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50°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NOC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140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AOM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8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8">
                                            <p:txEl>
                                              <p:charRg st="4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88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9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88">
                                            <p:txEl>
                                              <p:charRg st="96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0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88">
                                            <p:txEl>
                                              <p:charRg st="10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15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88">
                                            <p:txEl>
                                              <p:charRg st="115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44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388">
                                            <p:txEl>
                                              <p:charRg st="144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4"/>
          <p:cNvSpPr txBox="1"/>
          <p:nvPr/>
        </p:nvSpPr>
        <p:spPr>
          <a:xfrm>
            <a:off x="2063750" y="1687513"/>
            <a:ext cx="78486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:</a:t>
            </a:r>
            <a:endParaRPr lang="en-US" altLang="zh-CN" sz="2800" dirty="0">
              <a:solidFill>
                <a:srgbClr val="00808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1" name="Text Box 8"/>
          <p:cNvSpPr txBox="1"/>
          <p:nvPr/>
        </p:nvSpPr>
        <p:spPr>
          <a:xfrm>
            <a:off x="2927350" y="1690688"/>
            <a:ext cx="7273925" cy="3107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画已知直线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的垂线能画几条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过直线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上的一点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这样的垂线能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画几条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过直线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外的一点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这样的垂线能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画几条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7412" name="组合 6147"/>
          <p:cNvGrpSpPr/>
          <p:nvPr/>
        </p:nvGrpSpPr>
        <p:grpSpPr>
          <a:xfrm>
            <a:off x="2208213" y="319088"/>
            <a:ext cx="4315460" cy="809628"/>
            <a:chOff x="0" y="0"/>
            <a:chExt cx="6799" cy="1274"/>
          </a:xfrm>
        </p:grpSpPr>
        <p:sp>
          <p:nvSpPr>
            <p:cNvPr id="1741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416" name="文本框 6151"/>
            <p:cNvSpPr txBox="1"/>
            <p:nvPr/>
          </p:nvSpPr>
          <p:spPr>
            <a:xfrm>
              <a:off x="878" y="432"/>
              <a:ext cx="592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垂线的画法及基本事实</a:t>
              </a:r>
              <a:endParaRPr lang="zh-CN" altLang="en-US" sz="2800" b="1" dirty="0">
                <a:solidFill>
                  <a:srgbClr val="0066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7417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7418" name="组合 3"/>
          <p:cNvGrpSpPr/>
          <p:nvPr/>
        </p:nvGrpSpPr>
        <p:grpSpPr>
          <a:xfrm>
            <a:off x="4994275" y="4251325"/>
            <a:ext cx="2534603" cy="1993264"/>
            <a:chOff x="0" y="0"/>
            <a:chExt cx="3992" cy="3139"/>
          </a:xfrm>
        </p:grpSpPr>
        <p:grpSp>
          <p:nvGrpSpPr>
            <p:cNvPr id="17419" name="Group 4"/>
            <p:cNvGrpSpPr/>
            <p:nvPr/>
          </p:nvGrpSpPr>
          <p:grpSpPr>
            <a:xfrm>
              <a:off x="0" y="0"/>
              <a:ext cx="3992" cy="3139"/>
              <a:chOff x="0" y="0"/>
              <a:chExt cx="1597" cy="1256"/>
            </a:xfrm>
          </p:grpSpPr>
          <p:sp>
            <p:nvSpPr>
              <p:cNvPr id="17420" name="Line 5"/>
              <p:cNvSpPr/>
              <p:nvPr/>
            </p:nvSpPr>
            <p:spPr>
              <a:xfrm>
                <a:off x="0" y="959"/>
                <a:ext cx="131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7421" name="Text Box 7"/>
              <p:cNvSpPr txBox="1"/>
              <p:nvPr/>
            </p:nvSpPr>
            <p:spPr>
              <a:xfrm>
                <a:off x="728" y="966"/>
                <a:ext cx="46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A 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17422" name="Text Box 8"/>
              <p:cNvSpPr txBox="1"/>
              <p:nvPr/>
            </p:nvSpPr>
            <p:spPr>
              <a:xfrm>
                <a:off x="334" y="0"/>
                <a:ext cx="408" cy="6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6000" i="1" dirty="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.</a:t>
                </a: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B 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17423" name="Text Box 9"/>
              <p:cNvSpPr txBox="1"/>
              <p:nvPr/>
            </p:nvSpPr>
            <p:spPr>
              <a:xfrm>
                <a:off x="1189" y="859"/>
                <a:ext cx="408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2" charset="0"/>
                    <a:ea typeface="黑体" panose="02010609060101010101" charset="-122"/>
                  </a:rPr>
                  <a:t> l</a:t>
                </a:r>
                <a:endPara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7424" name="Text Box 8"/>
            <p:cNvSpPr txBox="1"/>
            <p:nvPr/>
          </p:nvSpPr>
          <p:spPr>
            <a:xfrm>
              <a:off x="1723" y="1256"/>
              <a:ext cx="1020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60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.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  <p:bldP spid="17411" grpId="1" bldLvl="0"/>
      <p:bldP spid="17411" grpId="2" bldLvl="0"/>
      <p:bldP spid="17411" grpId="3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5"/>
          <p:cNvSpPr/>
          <p:nvPr/>
        </p:nvSpPr>
        <p:spPr>
          <a:xfrm>
            <a:off x="5375275" y="2854325"/>
            <a:ext cx="144463" cy="144463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2063750" y="5465763"/>
            <a:ext cx="6985000" cy="7397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这样画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的垂线可以画几条？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8183563" y="1416050"/>
            <a:ext cx="1296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放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靠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7" name="Line 6"/>
          <p:cNvSpPr/>
          <p:nvPr/>
        </p:nvSpPr>
        <p:spPr>
          <a:xfrm>
            <a:off x="4440238" y="3000375"/>
            <a:ext cx="3024187" cy="0"/>
          </a:xfrm>
          <a:prstGeom prst="line">
            <a:avLst/>
          </a:prstGeom>
          <a:ln w="3175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38" name="Line 7"/>
          <p:cNvSpPr/>
          <p:nvPr/>
        </p:nvSpPr>
        <p:spPr>
          <a:xfrm flipH="1">
            <a:off x="5375275" y="1271588"/>
            <a:ext cx="28575" cy="216058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39" name="Text Box 8"/>
          <p:cNvSpPr txBox="1"/>
          <p:nvPr/>
        </p:nvSpPr>
        <p:spPr>
          <a:xfrm>
            <a:off x="7535863" y="2640013"/>
            <a:ext cx="267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0" name="Text Box 9"/>
          <p:cNvSpPr txBox="1"/>
          <p:nvPr/>
        </p:nvSpPr>
        <p:spPr>
          <a:xfrm>
            <a:off x="5030788" y="298926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1" name="Text Box 10"/>
          <p:cNvSpPr txBox="1"/>
          <p:nvPr/>
        </p:nvSpPr>
        <p:spPr>
          <a:xfrm>
            <a:off x="2365375" y="492125"/>
            <a:ext cx="6048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如图，已知直线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18442" name="Object 3"/>
          <p:cNvGraphicFramePr>
            <a:graphicFrameLocks noChangeAspect="1"/>
          </p:cNvGraphicFramePr>
          <p:nvPr/>
        </p:nvGraphicFramePr>
        <p:xfrm>
          <a:off x="8543925" y="3360738"/>
          <a:ext cx="114935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49350" imgH="1781175" progId="">
                  <p:embed/>
                </p:oleObj>
              </mc:Choice>
              <mc:Fallback>
                <p:oleObj name="" r:id="rId1" imgW="1149350" imgH="1781175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43925" y="3360738"/>
                        <a:ext cx="1149350" cy="178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Text Box 15"/>
          <p:cNvSpPr txBox="1"/>
          <p:nvPr/>
        </p:nvSpPr>
        <p:spPr>
          <a:xfrm>
            <a:off x="5016500" y="1271588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44" name="Text Box 16"/>
          <p:cNvSpPr txBox="1"/>
          <p:nvPr/>
        </p:nvSpPr>
        <p:spPr>
          <a:xfrm>
            <a:off x="7964488" y="5678488"/>
            <a:ext cx="1728787" cy="52451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无数条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8445" name="组合 13347"/>
          <p:cNvGrpSpPr/>
          <p:nvPr/>
        </p:nvGrpSpPr>
        <p:grpSpPr>
          <a:xfrm>
            <a:off x="2063750" y="4295775"/>
            <a:ext cx="6130925" cy="649288"/>
            <a:chOff x="0" y="0"/>
            <a:chExt cx="3862" cy="409"/>
          </a:xfrm>
        </p:grpSpPr>
        <p:graphicFrame>
          <p:nvGraphicFramePr>
            <p:cNvPr id="18446" name="Object 2"/>
            <p:cNvGraphicFramePr>
              <a:graphicFrameLocks noChangeAspect="1"/>
            </p:cNvGraphicFramePr>
            <p:nvPr/>
          </p:nvGraphicFramePr>
          <p:xfrm>
            <a:off x="0" y="0"/>
            <a:ext cx="3862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7797165" imgH="825500" progId="">
                    <p:embed/>
                  </p:oleObj>
                </mc:Choice>
                <mc:Fallback>
                  <p:oleObj name="" r:id="rId3" imgW="7797165" imgH="825500" progId="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862" cy="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47" name="矩形 13344"/>
            <p:cNvSpPr/>
            <p:nvPr/>
          </p:nvSpPr>
          <p:spPr>
            <a:xfrm>
              <a:off x="1179" y="226"/>
              <a:ext cx="1452" cy="136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8" name="Line 7"/>
          <p:cNvSpPr/>
          <p:nvPr/>
        </p:nvSpPr>
        <p:spPr>
          <a:xfrm flipH="1">
            <a:off x="5938838" y="1285875"/>
            <a:ext cx="28575" cy="21605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648 L -0.00451 -0.190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69942E-6 L -0.3467 -0.310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7 -0.31067 L -0.00017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51 -0.19408 L 0.05851 -0.0053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9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3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/>
      <p:bldP spid="18434" grpId="0" bldLvl="0" animBg="1"/>
      <p:bldP spid="18439" grpId="0"/>
      <p:bldP spid="18440" grpId="0"/>
      <p:bldP spid="18441" grpId="0" bldLvl="0" animBg="1"/>
      <p:bldP spid="18443" grpId="0"/>
      <p:bldP spid="18444" grpId="0" bldLvl="0" animBg="1" uiExpan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组合 14372"/>
          <p:cNvGrpSpPr/>
          <p:nvPr/>
        </p:nvGrpSpPr>
        <p:grpSpPr>
          <a:xfrm>
            <a:off x="2208213" y="5013325"/>
            <a:ext cx="6130925" cy="649288"/>
            <a:chOff x="0" y="0"/>
            <a:chExt cx="3862" cy="409"/>
          </a:xfrm>
        </p:grpSpPr>
        <p:graphicFrame>
          <p:nvGraphicFramePr>
            <p:cNvPr id="19459" name="Object 2"/>
            <p:cNvGraphicFramePr>
              <a:graphicFrameLocks noChangeAspect="1"/>
            </p:cNvGraphicFramePr>
            <p:nvPr/>
          </p:nvGraphicFramePr>
          <p:xfrm>
            <a:off x="0" y="0"/>
            <a:ext cx="3862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7797165" imgH="825500" progId="">
                    <p:embed/>
                  </p:oleObj>
                </mc:Choice>
                <mc:Fallback>
                  <p:oleObj name="" r:id="rId1" imgW="7797165" imgH="825500" progId="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862" cy="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0" name="矩形 14374"/>
            <p:cNvSpPr/>
            <p:nvPr/>
          </p:nvSpPr>
          <p:spPr>
            <a:xfrm>
              <a:off x="1179" y="226"/>
              <a:ext cx="1452" cy="136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1" name="Rectangle 3"/>
          <p:cNvSpPr/>
          <p:nvPr/>
        </p:nvSpPr>
        <p:spPr>
          <a:xfrm>
            <a:off x="5905500" y="3549650"/>
            <a:ext cx="146050" cy="144463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2" name="Line 4"/>
          <p:cNvSpPr/>
          <p:nvPr/>
        </p:nvSpPr>
        <p:spPr>
          <a:xfrm>
            <a:off x="4943475" y="3708400"/>
            <a:ext cx="3022600" cy="0"/>
          </a:xfrm>
          <a:prstGeom prst="line">
            <a:avLst/>
          </a:prstGeom>
          <a:ln w="3175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63" name="Oval 5"/>
          <p:cNvSpPr/>
          <p:nvPr/>
        </p:nvSpPr>
        <p:spPr>
          <a:xfrm>
            <a:off x="5835650" y="3636963"/>
            <a:ext cx="142875" cy="142875"/>
          </a:xfrm>
          <a:prstGeom prst="ellipse">
            <a:avLst/>
          </a:prstGeom>
          <a:solidFill>
            <a:srgbClr val="99CC00"/>
          </a:solidFill>
          <a:ln w="9525" cap="flat" cmpd="sng">
            <a:solidFill>
              <a:srgbClr val="99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4" name="Line 6"/>
          <p:cNvSpPr/>
          <p:nvPr/>
        </p:nvSpPr>
        <p:spPr>
          <a:xfrm>
            <a:off x="5888038" y="1489075"/>
            <a:ext cx="34925" cy="265112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65" name="Text Box 7"/>
          <p:cNvSpPr txBox="1"/>
          <p:nvPr/>
        </p:nvSpPr>
        <p:spPr>
          <a:xfrm>
            <a:off x="8039100" y="3348038"/>
            <a:ext cx="267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6" name="Text Box 8"/>
          <p:cNvSpPr txBox="1"/>
          <p:nvPr/>
        </p:nvSpPr>
        <p:spPr>
          <a:xfrm>
            <a:off x="5888038" y="363855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19467" name="Object 3"/>
          <p:cNvGraphicFramePr>
            <a:graphicFrameLocks noChangeAspect="1"/>
          </p:cNvGraphicFramePr>
          <p:nvPr/>
        </p:nvGraphicFramePr>
        <p:xfrm>
          <a:off x="9053513" y="4073525"/>
          <a:ext cx="114935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149350" imgH="1781175" progId="">
                  <p:embed/>
                </p:oleObj>
              </mc:Choice>
              <mc:Fallback>
                <p:oleObj name="" r:id="rId3" imgW="1149350" imgH="1781175" progId="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53513" y="4073525"/>
                        <a:ext cx="1149350" cy="178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8" name="Object 4"/>
          <p:cNvGraphicFramePr>
            <a:graphicFrameLocks noChangeAspect="1"/>
          </p:cNvGraphicFramePr>
          <p:nvPr/>
        </p:nvGraphicFramePr>
        <p:xfrm>
          <a:off x="4930775" y="858838"/>
          <a:ext cx="746125" cy="142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748665" imgH="1431290" progId="">
                  <p:embed/>
                </p:oleObj>
              </mc:Choice>
              <mc:Fallback>
                <p:oleObj name="" r:id="rId5" imgW="748665" imgH="1431290" progId="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0775" y="858838"/>
                        <a:ext cx="746125" cy="1427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Text Box 13"/>
          <p:cNvSpPr txBox="1"/>
          <p:nvPr/>
        </p:nvSpPr>
        <p:spPr>
          <a:xfrm>
            <a:off x="5518150" y="1836738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0" name="Text Box 4"/>
          <p:cNvSpPr txBox="1"/>
          <p:nvPr/>
        </p:nvSpPr>
        <p:spPr>
          <a:xfrm>
            <a:off x="1992313" y="1774825"/>
            <a:ext cx="201612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放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靠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1" name="Text Box 9"/>
          <p:cNvSpPr txBox="1"/>
          <p:nvPr/>
        </p:nvSpPr>
        <p:spPr>
          <a:xfrm>
            <a:off x="2184400" y="288925"/>
            <a:ext cx="777557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如图，已知直线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上的一点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2" name="文本框 1"/>
          <p:cNvSpPr txBox="1"/>
          <p:nvPr/>
        </p:nvSpPr>
        <p:spPr>
          <a:xfrm>
            <a:off x="2184400" y="5748338"/>
            <a:ext cx="570484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这样画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的垂线可以画几条？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3" name="Text Box 16"/>
          <p:cNvSpPr txBox="1"/>
          <p:nvPr/>
        </p:nvSpPr>
        <p:spPr>
          <a:xfrm>
            <a:off x="7889875" y="5854700"/>
            <a:ext cx="1728788" cy="52451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一条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2" decel="100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92" decel="100000"/>
                                        <p:tgtEl>
                                          <p:spTgt spid="194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192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92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648 L -0.00451 -0.1901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16 L -0.25209 -0.310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21 -0.31029 L -0.34497 -0.3102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181 -0.042772 L 0.102181 0.209018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71 -0.31075 L -0.00764 0.0057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51 -0.19408 L 0.05851 -0.0053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19465" grpId="0"/>
      <p:bldP spid="19466" grpId="0"/>
      <p:bldP spid="19469" grpId="0"/>
      <p:bldP spid="19470" grpId="0" bldLvl="0" animBg="1"/>
      <p:bldP spid="19471" grpId="0"/>
      <p:bldP spid="19473" grpId="0" bldLvl="0" animBg="1"/>
      <p:bldP spid="194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82" name="组合 14372"/>
          <p:cNvGrpSpPr/>
          <p:nvPr/>
        </p:nvGrpSpPr>
        <p:grpSpPr>
          <a:xfrm>
            <a:off x="2208213" y="5372100"/>
            <a:ext cx="6130925" cy="649288"/>
            <a:chOff x="0" y="0"/>
            <a:chExt cx="3862" cy="409"/>
          </a:xfrm>
        </p:grpSpPr>
        <p:graphicFrame>
          <p:nvGraphicFramePr>
            <p:cNvPr id="20483" name="Object 2"/>
            <p:cNvGraphicFramePr>
              <a:graphicFrameLocks noChangeAspect="1"/>
            </p:cNvGraphicFramePr>
            <p:nvPr/>
          </p:nvGraphicFramePr>
          <p:xfrm>
            <a:off x="0" y="0"/>
            <a:ext cx="3862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7797165" imgH="825500" progId="">
                    <p:embed/>
                  </p:oleObj>
                </mc:Choice>
                <mc:Fallback>
                  <p:oleObj name="" r:id="rId1" imgW="7797165" imgH="825500" progId="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862" cy="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4" name="矩形 14374"/>
            <p:cNvSpPr/>
            <p:nvPr/>
          </p:nvSpPr>
          <p:spPr>
            <a:xfrm>
              <a:off x="1179" y="226"/>
              <a:ext cx="1452" cy="136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5" name="Rectangle 3"/>
          <p:cNvSpPr/>
          <p:nvPr/>
        </p:nvSpPr>
        <p:spPr>
          <a:xfrm>
            <a:off x="5922963" y="3922713"/>
            <a:ext cx="146050" cy="144462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6" name="Line 4"/>
          <p:cNvSpPr/>
          <p:nvPr/>
        </p:nvSpPr>
        <p:spPr>
          <a:xfrm>
            <a:off x="4943475" y="4067175"/>
            <a:ext cx="3022600" cy="0"/>
          </a:xfrm>
          <a:prstGeom prst="line">
            <a:avLst/>
          </a:prstGeom>
          <a:ln w="3175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0487" name="Oval 5"/>
          <p:cNvSpPr/>
          <p:nvPr/>
        </p:nvSpPr>
        <p:spPr>
          <a:xfrm>
            <a:off x="5854700" y="2714625"/>
            <a:ext cx="101600" cy="101600"/>
          </a:xfrm>
          <a:prstGeom prst="ellipse">
            <a:avLst/>
          </a:prstGeom>
          <a:solidFill>
            <a:srgbClr val="99CC00"/>
          </a:solidFill>
          <a:ln w="9525" cap="flat" cmpd="sng">
            <a:solidFill>
              <a:srgbClr val="99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8" name="Line 6"/>
          <p:cNvSpPr/>
          <p:nvPr/>
        </p:nvSpPr>
        <p:spPr>
          <a:xfrm>
            <a:off x="5888038" y="1847850"/>
            <a:ext cx="34925" cy="265112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0489" name="Text Box 7"/>
          <p:cNvSpPr txBox="1"/>
          <p:nvPr/>
        </p:nvSpPr>
        <p:spPr>
          <a:xfrm>
            <a:off x="8039100" y="3706813"/>
            <a:ext cx="267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90" name="Text Box 8"/>
          <p:cNvSpPr txBox="1"/>
          <p:nvPr/>
        </p:nvSpPr>
        <p:spPr>
          <a:xfrm>
            <a:off x="5465763" y="253682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20491" name="Object 3"/>
          <p:cNvGraphicFramePr>
            <a:graphicFrameLocks noChangeAspect="1"/>
          </p:cNvGraphicFramePr>
          <p:nvPr/>
        </p:nvGraphicFramePr>
        <p:xfrm>
          <a:off x="9045575" y="4432300"/>
          <a:ext cx="114935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149350" imgH="1781175" progId="">
                  <p:embed/>
                </p:oleObj>
              </mc:Choice>
              <mc:Fallback>
                <p:oleObj name="" r:id="rId3" imgW="1149350" imgH="1781175" progId="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5575" y="4432300"/>
                        <a:ext cx="1149350" cy="178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4"/>
          <p:cNvGraphicFramePr>
            <a:graphicFrameLocks noChangeAspect="1"/>
          </p:cNvGraphicFramePr>
          <p:nvPr/>
        </p:nvGraphicFramePr>
        <p:xfrm>
          <a:off x="4930775" y="1217613"/>
          <a:ext cx="746125" cy="142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748665" imgH="1431290" progId="">
                  <p:embed/>
                </p:oleObj>
              </mc:Choice>
              <mc:Fallback>
                <p:oleObj name="" r:id="rId5" imgW="748665" imgH="1431290" progId="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0775" y="1217613"/>
                        <a:ext cx="746125" cy="1427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3" name="Text Box 13"/>
          <p:cNvSpPr txBox="1"/>
          <p:nvPr/>
        </p:nvSpPr>
        <p:spPr>
          <a:xfrm>
            <a:off x="5553075" y="404177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94" name="Text Box 4"/>
          <p:cNvSpPr txBox="1"/>
          <p:nvPr/>
        </p:nvSpPr>
        <p:spPr>
          <a:xfrm>
            <a:off x="1992313" y="2133600"/>
            <a:ext cx="201612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放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靠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95" name="Text Box 9"/>
          <p:cNvSpPr txBox="1"/>
          <p:nvPr/>
        </p:nvSpPr>
        <p:spPr>
          <a:xfrm>
            <a:off x="2279650" y="333375"/>
            <a:ext cx="777557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如图，已知直线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外的一点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的垂线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96" name="云形标注 14375"/>
          <p:cNvSpPr/>
          <p:nvPr/>
        </p:nvSpPr>
        <p:spPr>
          <a:xfrm>
            <a:off x="7297738" y="1065213"/>
            <a:ext cx="3259137" cy="1727200"/>
          </a:xfrm>
          <a:prstGeom prst="cloudCallout">
            <a:avLst>
              <a:gd name="adj1" fmla="val -36079"/>
              <a:gd name="adj2" fmla="val 658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根据以上操作，你能得出什么结论</a:t>
            </a:r>
            <a:endParaRPr lang="zh-CN" altLang="en-US" sz="28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2" decel="100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92" decel="100000"/>
                                        <p:tgtEl>
                                          <p:spTgt spid="204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192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92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648 L -0.00451 -0.1901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16 L -0.25209 -0.310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21 -0.31029 L -0.34497 -0.3102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181 -0.042772 L 0.102181 0.209018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71 -0.31075 L -0.00764 0.0057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51 -0.19408 L 0.05851 -0.0053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nimBg="1"/>
      <p:bldP spid="20489" grpId="0"/>
      <p:bldP spid="20490" grpId="0"/>
      <p:bldP spid="20493" grpId="0"/>
      <p:bldP spid="20494" grpId="0" bldLvl="0" animBg="1"/>
      <p:bldP spid="20495" grpId="0"/>
      <p:bldP spid="2049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4"/>
          <p:cNvSpPr/>
          <p:nvPr/>
        </p:nvSpPr>
        <p:spPr>
          <a:xfrm>
            <a:off x="2063750" y="1631950"/>
            <a:ext cx="8024813" cy="1210945"/>
          </a:xfrm>
          <a:prstGeom prst="rect">
            <a:avLst/>
          </a:prstGeom>
          <a:noFill/>
          <a:ln w="28575" cap="flat" cmpd="sng">
            <a:solidFill>
              <a:srgbClr val="3C8C93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基本事实：经过直线上或直线外一点，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有且只有一条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直线与已知直线垂直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7" name="Text Box 5"/>
          <p:cNvSpPr txBox="1"/>
          <p:nvPr/>
        </p:nvSpPr>
        <p:spPr>
          <a:xfrm>
            <a:off x="2063750" y="3116263"/>
            <a:ext cx="809307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注意：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“过一点”中的点，可以在已知直线上，也可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   以在已知直线外；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“有且只有”中，“有”指存在，“只有”指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   唯一性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1508" name="圆角矩形 31"/>
          <p:cNvSpPr/>
          <p:nvPr/>
        </p:nvSpPr>
        <p:spPr>
          <a:xfrm>
            <a:off x="2063750" y="890588"/>
            <a:ext cx="190817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/>
      <p:bldP spid="2150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Line 21"/>
          <p:cNvSpPr/>
          <p:nvPr/>
        </p:nvSpPr>
        <p:spPr>
          <a:xfrm>
            <a:off x="6384925" y="5595938"/>
            <a:ext cx="395922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2531" name="Group 26"/>
          <p:cNvGrpSpPr/>
          <p:nvPr/>
        </p:nvGrpSpPr>
        <p:grpSpPr>
          <a:xfrm>
            <a:off x="7464425" y="3797300"/>
            <a:ext cx="790575" cy="2252663"/>
            <a:chOff x="0" y="0"/>
            <a:chExt cx="1246" cy="3548"/>
          </a:xfrm>
        </p:grpSpPr>
        <p:sp>
          <p:nvSpPr>
            <p:cNvPr id="22532" name="Line 27"/>
            <p:cNvSpPr/>
            <p:nvPr/>
          </p:nvSpPr>
          <p:spPr>
            <a:xfrm flipH="1">
              <a:off x="339" y="0"/>
              <a:ext cx="907" cy="283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3" name="Text Box 28"/>
            <p:cNvSpPr txBox="1"/>
            <p:nvPr/>
          </p:nvSpPr>
          <p:spPr>
            <a:xfrm>
              <a:off x="0" y="2823"/>
              <a:ext cx="7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2534" name="Group 29"/>
          <p:cNvGrpSpPr/>
          <p:nvPr/>
        </p:nvGrpSpPr>
        <p:grpSpPr>
          <a:xfrm>
            <a:off x="8112125" y="3797300"/>
            <a:ext cx="504825" cy="2259013"/>
            <a:chOff x="0" y="0"/>
            <a:chExt cx="794" cy="3558"/>
          </a:xfrm>
        </p:grpSpPr>
        <p:sp>
          <p:nvSpPr>
            <p:cNvPr id="22535" name="Rectangle 31"/>
            <p:cNvSpPr/>
            <p:nvPr/>
          </p:nvSpPr>
          <p:spPr>
            <a:xfrm>
              <a:off x="230" y="2607"/>
              <a:ext cx="225" cy="228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2536" name="Line 30"/>
            <p:cNvSpPr/>
            <p:nvPr/>
          </p:nvSpPr>
          <p:spPr>
            <a:xfrm>
              <a:off x="227" y="0"/>
              <a:ext cx="0" cy="2832"/>
            </a:xfrm>
            <a:prstGeom prst="line">
              <a:avLst/>
            </a:prstGeom>
            <a:ln w="31750" cap="flat" cmpd="sng">
              <a:solidFill>
                <a:srgbClr val="F8081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37" name="Text Box 32"/>
            <p:cNvSpPr txBox="1"/>
            <p:nvPr/>
          </p:nvSpPr>
          <p:spPr>
            <a:xfrm>
              <a:off x="0" y="2833"/>
              <a:ext cx="79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2538" name="Group 33"/>
          <p:cNvGrpSpPr/>
          <p:nvPr/>
        </p:nvGrpSpPr>
        <p:grpSpPr>
          <a:xfrm>
            <a:off x="8256588" y="3797300"/>
            <a:ext cx="1871662" cy="2259013"/>
            <a:chOff x="0" y="0"/>
            <a:chExt cx="2947" cy="3558"/>
          </a:xfrm>
        </p:grpSpPr>
        <p:sp>
          <p:nvSpPr>
            <p:cNvPr id="22539" name="Line 34"/>
            <p:cNvSpPr/>
            <p:nvPr/>
          </p:nvSpPr>
          <p:spPr>
            <a:xfrm>
              <a:off x="0" y="0"/>
              <a:ext cx="2380" cy="283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40" name="Text Box 35"/>
            <p:cNvSpPr txBox="1"/>
            <p:nvPr/>
          </p:nvSpPr>
          <p:spPr>
            <a:xfrm>
              <a:off x="2152" y="2833"/>
              <a:ext cx="7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2541" name="Text Box 36"/>
          <p:cNvSpPr txBox="1"/>
          <p:nvPr/>
        </p:nvSpPr>
        <p:spPr>
          <a:xfrm>
            <a:off x="10163175" y="5157788"/>
            <a:ext cx="3254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42" name="Oval 38"/>
          <p:cNvSpPr/>
          <p:nvPr/>
        </p:nvSpPr>
        <p:spPr>
          <a:xfrm flipH="1">
            <a:off x="8213725" y="3779838"/>
            <a:ext cx="96838" cy="109537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2543" name="组合 6147"/>
          <p:cNvGrpSpPr/>
          <p:nvPr/>
        </p:nvGrpSpPr>
        <p:grpSpPr>
          <a:xfrm>
            <a:off x="2065338" y="476250"/>
            <a:ext cx="3229610" cy="809625"/>
            <a:chOff x="0" y="0"/>
            <a:chExt cx="5088" cy="1275"/>
          </a:xfrm>
        </p:grpSpPr>
        <p:sp>
          <p:nvSpPr>
            <p:cNvPr id="2254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547" name="文本框 6151"/>
            <p:cNvSpPr txBox="1"/>
            <p:nvPr/>
          </p:nvSpPr>
          <p:spPr>
            <a:xfrm>
              <a:off x="878" y="432"/>
              <a:ext cx="42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点到直线的距离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2548" name="文本框 6152"/>
            <p:cNvSpPr txBox="1"/>
            <p:nvPr/>
          </p:nvSpPr>
          <p:spPr>
            <a:xfrm>
              <a:off x="0" y="453"/>
              <a:ext cx="8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2549" name="组合 3"/>
          <p:cNvGrpSpPr/>
          <p:nvPr/>
        </p:nvGrpSpPr>
        <p:grpSpPr>
          <a:xfrm>
            <a:off x="1650365" y="2740025"/>
            <a:ext cx="5814060" cy="1810385"/>
            <a:chOff x="-1" y="0"/>
            <a:chExt cx="9157" cy="2851"/>
          </a:xfrm>
        </p:grpSpPr>
        <p:sp>
          <p:nvSpPr>
            <p:cNvPr id="22550" name="文本框 1"/>
            <p:cNvSpPr txBox="1"/>
            <p:nvPr/>
          </p:nvSpPr>
          <p:spPr>
            <a:xfrm>
              <a:off x="440" y="955"/>
              <a:ext cx="846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/>
              <a:r>
                <a:rPr lang="en-US" altLang="zh-CN" sz="2800" dirty="0">
                  <a:solidFill>
                    <a:srgbClr val="04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1.</a:t>
              </a:r>
              <a:r>
                <a:rPr lang="zh-CN" altLang="en-US" sz="2800" dirty="0">
                  <a:solidFill>
                    <a:srgbClr val="04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线段</a:t>
              </a:r>
              <a:r>
                <a:rPr lang="en-US" altLang="zh-CN" sz="2800" i="1" dirty="0">
                  <a:solidFill>
                    <a:srgbClr val="04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AB, AC, AD , AE</a:t>
              </a:r>
              <a:r>
                <a:rPr lang="zh-CN" altLang="en-US" sz="2800" dirty="0">
                  <a:solidFill>
                    <a:srgbClr val="04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谁最短？</a:t>
              </a:r>
              <a:endParaRPr lang="zh-CN" altLang="en-US" sz="2800" dirty="0">
                <a:solidFill>
                  <a:srgbClr val="04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2551" name="Rectangle 20"/>
            <p:cNvSpPr/>
            <p:nvPr/>
          </p:nvSpPr>
          <p:spPr>
            <a:xfrm>
              <a:off x="-1" y="2029"/>
              <a:ext cx="91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defTabSz="914400"/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en-US" altLang="zh-CN" sz="28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2.</a:t>
              </a:r>
              <a:r>
                <a:rPr lang="zh-CN" altLang="en-US" sz="2800" dirty="0">
                  <a:solidFill>
                    <a:srgbClr val="040000"/>
                  </a:solidFill>
                  <a:latin typeface="黑体" panose="02010609060101010101" charset="-122"/>
                  <a:ea typeface="黑体" panose="02010609060101010101" charset="-122"/>
                </a:rPr>
                <a:t>你能用一句话表示这个结论吗？</a:t>
              </a:r>
              <a:endParaRPr lang="zh-CN" altLang="en-US" sz="2800" dirty="0">
                <a:solidFill>
                  <a:srgbClr val="04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52" name="文本框 2"/>
            <p:cNvSpPr txBox="1"/>
            <p:nvPr/>
          </p:nvSpPr>
          <p:spPr>
            <a:xfrm>
              <a:off x="427" y="0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8080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：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2553" name="Rectangle 5"/>
          <p:cNvSpPr/>
          <p:nvPr/>
        </p:nvSpPr>
        <p:spPr>
          <a:xfrm>
            <a:off x="1930400" y="1401763"/>
            <a:ext cx="84518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点向已知直线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l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画一条垂直的线段和几条不垂直的线段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2554" name="组合 2"/>
          <p:cNvGrpSpPr/>
          <p:nvPr/>
        </p:nvGrpSpPr>
        <p:grpSpPr>
          <a:xfrm>
            <a:off x="6718300" y="3803650"/>
            <a:ext cx="1550988" cy="2182812"/>
            <a:chOff x="0" y="0"/>
            <a:chExt cx="2443" cy="3439"/>
          </a:xfrm>
        </p:grpSpPr>
        <p:sp>
          <p:nvSpPr>
            <p:cNvPr id="22555" name="Line 23"/>
            <p:cNvSpPr/>
            <p:nvPr/>
          </p:nvSpPr>
          <p:spPr>
            <a:xfrm flipV="1">
              <a:off x="517" y="0"/>
              <a:ext cx="1926" cy="2819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56" name="Text Box 25"/>
            <p:cNvSpPr txBox="1"/>
            <p:nvPr/>
          </p:nvSpPr>
          <p:spPr>
            <a:xfrm>
              <a:off x="0" y="2714"/>
              <a:ext cx="7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2557" name="Text Box 24"/>
          <p:cNvSpPr txBox="1"/>
          <p:nvPr/>
        </p:nvSpPr>
        <p:spPr>
          <a:xfrm>
            <a:off x="8213725" y="3432175"/>
            <a:ext cx="5032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 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5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Rectangle 39"/>
          <p:cNvSpPr/>
          <p:nvPr/>
        </p:nvSpPr>
        <p:spPr>
          <a:xfrm>
            <a:off x="2063750" y="1411288"/>
            <a:ext cx="8275638" cy="1383665"/>
          </a:xfrm>
          <a:prstGeom prst="rect">
            <a:avLst/>
          </a:prstGeom>
          <a:noFill/>
          <a:ln w="28575" cap="flat" cmpd="sng">
            <a:solidFill>
              <a:srgbClr val="3C8C93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直线外一点与直线上各点的所有线段中，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垂线段最短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.简单说成：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垂线段最短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5" name="Text Box 40"/>
          <p:cNvSpPr txBox="1"/>
          <p:nvPr/>
        </p:nvSpPr>
        <p:spPr>
          <a:xfrm>
            <a:off x="2135188" y="5373688"/>
            <a:ext cx="6205537" cy="737235"/>
          </a:xfrm>
          <a:prstGeom prst="rect">
            <a:avLst/>
          </a:prstGeom>
          <a:solidFill>
            <a:schemeClr val="accent1"/>
          </a:solidFill>
          <a:ln w="76200" cap="flat" cmpd="tri">
            <a:solidFill>
              <a:srgbClr val="00737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线段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的长度叫做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点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到直线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的距离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6" name="圆角矩形 31"/>
          <p:cNvSpPr/>
          <p:nvPr/>
        </p:nvSpPr>
        <p:spPr>
          <a:xfrm>
            <a:off x="2063750" y="819150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4"/>
          <p:cNvSpPr txBox="1"/>
          <p:nvPr/>
        </p:nvSpPr>
        <p:spPr>
          <a:xfrm>
            <a:off x="1982788" y="465613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特别规定：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8" name="Line 21"/>
          <p:cNvSpPr/>
          <p:nvPr/>
        </p:nvSpPr>
        <p:spPr>
          <a:xfrm>
            <a:off x="6384925" y="4878388"/>
            <a:ext cx="395922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3559" name="Group 29"/>
          <p:cNvGrpSpPr/>
          <p:nvPr/>
        </p:nvGrpSpPr>
        <p:grpSpPr>
          <a:xfrm>
            <a:off x="8112125" y="3079750"/>
            <a:ext cx="504825" cy="2259013"/>
            <a:chOff x="0" y="0"/>
            <a:chExt cx="794" cy="3558"/>
          </a:xfrm>
        </p:grpSpPr>
        <p:sp>
          <p:nvSpPr>
            <p:cNvPr id="23560" name="Rectangle 31"/>
            <p:cNvSpPr/>
            <p:nvPr/>
          </p:nvSpPr>
          <p:spPr>
            <a:xfrm>
              <a:off x="230" y="2607"/>
              <a:ext cx="225" cy="22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3561" name="Line 30"/>
            <p:cNvSpPr/>
            <p:nvPr/>
          </p:nvSpPr>
          <p:spPr>
            <a:xfrm>
              <a:off x="227" y="0"/>
              <a:ext cx="0" cy="2832"/>
            </a:xfrm>
            <a:prstGeom prst="line">
              <a:avLst/>
            </a:prstGeom>
            <a:ln w="31750" cap="flat" cmpd="sng">
              <a:solidFill>
                <a:srgbClr val="F8081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562" name="Text Box 32"/>
            <p:cNvSpPr txBox="1"/>
            <p:nvPr/>
          </p:nvSpPr>
          <p:spPr>
            <a:xfrm>
              <a:off x="0" y="2833"/>
              <a:ext cx="79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zh-CN" altLang="en-US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3563" name="Text Box 36"/>
          <p:cNvSpPr txBox="1"/>
          <p:nvPr/>
        </p:nvSpPr>
        <p:spPr>
          <a:xfrm>
            <a:off x="10163175" y="4440238"/>
            <a:ext cx="3254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l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4" name="Oval 38"/>
          <p:cNvSpPr/>
          <p:nvPr/>
        </p:nvSpPr>
        <p:spPr>
          <a:xfrm flipH="1">
            <a:off x="8213725" y="3062288"/>
            <a:ext cx="96838" cy="109537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65" name="Text Box 24"/>
          <p:cNvSpPr txBox="1"/>
          <p:nvPr/>
        </p:nvSpPr>
        <p:spPr>
          <a:xfrm>
            <a:off x="8213725" y="2714625"/>
            <a:ext cx="5032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 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5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 animBg="1"/>
      <p:bldP spid="235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21"/>
          <p:cNvSpPr/>
          <p:nvPr/>
        </p:nvSpPr>
        <p:spPr>
          <a:xfrm>
            <a:off x="2063750" y="836613"/>
            <a:ext cx="8423275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试一试：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在灌溉时，要把河中的水引到农田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P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处，如何挖掘能使渠道最短？</a:t>
            </a:r>
            <a:r>
              <a:rPr lang="zh-CN" altLang="en-US" sz="2800" dirty="0">
                <a:solidFill>
                  <a:srgbClr val="04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请画出图来，并说明理由</a:t>
            </a:r>
            <a:r>
              <a:rPr lang="en-US" altLang="zh-CN" sz="2800" dirty="0">
                <a:solidFill>
                  <a:srgbClr val="04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4579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788" y="2395538"/>
            <a:ext cx="5510212" cy="335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Rectangle 24"/>
          <p:cNvSpPr/>
          <p:nvPr/>
        </p:nvSpPr>
        <p:spPr>
          <a:xfrm>
            <a:off x="7783513" y="436403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99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endParaRPr lang="en-US" altLang="zh-CN" sz="2800" i="1" dirty="0">
              <a:solidFill>
                <a:srgbClr val="99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81" name="Group 26"/>
          <p:cNvGrpSpPr/>
          <p:nvPr/>
        </p:nvGrpSpPr>
        <p:grpSpPr>
          <a:xfrm rot="5160000">
            <a:off x="2917825" y="4241800"/>
            <a:ext cx="1444625" cy="152400"/>
            <a:chOff x="0" y="0"/>
            <a:chExt cx="2268" cy="240"/>
          </a:xfrm>
        </p:grpSpPr>
        <p:sp>
          <p:nvSpPr>
            <p:cNvPr id="24582" name="Line 27"/>
            <p:cNvSpPr/>
            <p:nvPr/>
          </p:nvSpPr>
          <p:spPr>
            <a:xfrm>
              <a:off x="0" y="240"/>
              <a:ext cx="2268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24583" name="Group 28"/>
            <p:cNvGrpSpPr/>
            <p:nvPr/>
          </p:nvGrpSpPr>
          <p:grpSpPr>
            <a:xfrm>
              <a:off x="2041" y="0"/>
              <a:ext cx="226" cy="226"/>
              <a:chOff x="0" y="0"/>
              <a:chExt cx="226" cy="226"/>
            </a:xfrm>
          </p:grpSpPr>
          <p:sp>
            <p:nvSpPr>
              <p:cNvPr id="24584" name="Line 29"/>
              <p:cNvSpPr/>
              <p:nvPr/>
            </p:nvSpPr>
            <p:spPr>
              <a:xfrm rot="-180000" flipV="1">
                <a:off x="0" y="0"/>
                <a:ext cx="1" cy="227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4585" name="Line 30"/>
              <p:cNvSpPr/>
              <p:nvPr/>
            </p:nvSpPr>
            <p:spPr>
              <a:xfrm rot="21480000">
                <a:off x="0" y="22"/>
                <a:ext cx="227" cy="1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24586" name="Text Box 17"/>
          <p:cNvSpPr txBox="1"/>
          <p:nvPr/>
        </p:nvSpPr>
        <p:spPr>
          <a:xfrm>
            <a:off x="3725863" y="3933825"/>
            <a:ext cx="2187575" cy="521970"/>
          </a:xfrm>
          <a:prstGeom prst="rect">
            <a:avLst/>
          </a:prstGeom>
          <a:solidFill>
            <a:srgbClr val="FFFFE9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垂线段最短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7" name="Line 3"/>
          <p:cNvSpPr/>
          <p:nvPr/>
        </p:nvSpPr>
        <p:spPr>
          <a:xfrm flipV="1">
            <a:off x="2376488" y="4702175"/>
            <a:ext cx="5243512" cy="498475"/>
          </a:xfrm>
          <a:prstGeom prst="line">
            <a:avLst/>
          </a:prstGeom>
          <a:ln w="114300" cap="flat" cmpd="sng">
            <a:solidFill>
              <a:srgbClr val="F8081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/>
      <p:bldP spid="245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21"/>
          <p:cNvSpPr txBox="1"/>
          <p:nvPr/>
        </p:nvSpPr>
        <p:spPr>
          <a:xfrm>
            <a:off x="2108200" y="1601788"/>
            <a:ext cx="7962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.两条直线相交所成的四个角中，下列条件中能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判定两条直线垂直的是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    )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有两个角相等  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有两对角相等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有三个角相等   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D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有四对邻补角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3" name="Text Box 22"/>
          <p:cNvSpPr txBox="1"/>
          <p:nvPr/>
        </p:nvSpPr>
        <p:spPr>
          <a:xfrm>
            <a:off x="6164263" y="2419350"/>
            <a:ext cx="935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660208" y="559435"/>
            <a:ext cx="1792287" cy="491490"/>
            <a:chOff x="3590568" y="400194"/>
            <a:chExt cx="5213316" cy="1045416"/>
          </a:xfrm>
        </p:grpSpPr>
        <p:grpSp>
          <p:nvGrpSpPr>
            <p:cNvPr id="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Rectangle 4"/>
          <p:cNvSpPr/>
          <p:nvPr/>
        </p:nvSpPr>
        <p:spPr>
          <a:xfrm>
            <a:off x="1992313" y="1244600"/>
            <a:ext cx="7770812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过点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P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向线段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所在直线引垂线，正确的是（     ）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27" name="Rectangle 5"/>
          <p:cNvSpPr/>
          <p:nvPr/>
        </p:nvSpPr>
        <p:spPr>
          <a:xfrm>
            <a:off x="1558925" y="2754313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28" name="Rectangle 7"/>
          <p:cNvSpPr/>
          <p:nvPr/>
        </p:nvSpPr>
        <p:spPr>
          <a:xfrm>
            <a:off x="1954213" y="4294188"/>
            <a:ext cx="7694612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 algn="just"/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 A                      B                        C                          D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 eaLnBrk="0" hangingPunct="0"/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6629" name="Picture 8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0" y="2968625"/>
            <a:ext cx="1919288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9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1438" y="2667000"/>
            <a:ext cx="1477962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icture 10" descr="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5625" y="2725738"/>
            <a:ext cx="2206625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11" descr="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4650" y="2667000"/>
            <a:ext cx="1905000" cy="1493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Text Box 14"/>
          <p:cNvSpPr txBox="1"/>
          <p:nvPr/>
        </p:nvSpPr>
        <p:spPr>
          <a:xfrm>
            <a:off x="2479675" y="196215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2890838" y="1341438"/>
            <a:ext cx="13684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内容占位符 98305"/>
          <p:cNvSpPr>
            <a:spLocks noGrp="1"/>
          </p:cNvSpPr>
          <p:nvPr>
            <p:ph idx="4294967295"/>
          </p:nvPr>
        </p:nvSpPr>
        <p:spPr>
          <a:xfrm>
            <a:off x="2063750" y="3159125"/>
            <a:ext cx="5092700" cy="440055"/>
          </a:xfrm>
        </p:spPr>
        <p:txBody>
          <a:bodyPr anchor="t" anchorCtr="0"/>
          <a:p>
            <a:pPr>
              <a:buNone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找出图中互相垂直的线段：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矩形 98334"/>
          <p:cNvSpPr/>
          <p:nvPr/>
        </p:nvSpPr>
        <p:spPr>
          <a:xfrm>
            <a:off x="6598921" y="4705350"/>
            <a:ext cx="176593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AO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CO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BO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DO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7652" name="组合 1"/>
          <p:cNvGrpSpPr/>
          <p:nvPr/>
        </p:nvGrpSpPr>
        <p:grpSpPr>
          <a:xfrm>
            <a:off x="1899285" y="3705225"/>
            <a:ext cx="2920365" cy="2257109"/>
            <a:chOff x="31" y="0"/>
            <a:chExt cx="4599" cy="3554"/>
          </a:xfrm>
        </p:grpSpPr>
        <p:sp>
          <p:nvSpPr>
            <p:cNvPr id="27653" name="直接连接符 98306"/>
            <p:cNvSpPr/>
            <p:nvPr/>
          </p:nvSpPr>
          <p:spPr>
            <a:xfrm flipV="1">
              <a:off x="2067" y="2797"/>
              <a:ext cx="2472" cy="4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54" name="直接连接符 98307"/>
            <p:cNvSpPr/>
            <p:nvPr/>
          </p:nvSpPr>
          <p:spPr>
            <a:xfrm flipV="1">
              <a:off x="2105" y="677"/>
              <a:ext cx="0" cy="220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55" name="直接连接符 98308"/>
            <p:cNvSpPr/>
            <p:nvPr/>
          </p:nvSpPr>
          <p:spPr>
            <a:xfrm flipV="1">
              <a:off x="2085" y="945"/>
              <a:ext cx="1150" cy="19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56" name="直接连接符 98309"/>
            <p:cNvSpPr/>
            <p:nvPr/>
          </p:nvSpPr>
          <p:spPr>
            <a:xfrm rot="300000" flipH="1" flipV="1">
              <a:off x="345" y="1710"/>
              <a:ext cx="1815" cy="106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657" name="矩形 98314"/>
            <p:cNvSpPr/>
            <p:nvPr/>
          </p:nvSpPr>
          <p:spPr>
            <a:xfrm>
              <a:off x="31" y="1597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58" name="矩形 98316"/>
            <p:cNvSpPr/>
            <p:nvPr/>
          </p:nvSpPr>
          <p:spPr>
            <a:xfrm>
              <a:off x="4000" y="2042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矩形 98318"/>
            <p:cNvSpPr/>
            <p:nvPr/>
          </p:nvSpPr>
          <p:spPr>
            <a:xfrm>
              <a:off x="2841" y="122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60" name="矩形 98320"/>
            <p:cNvSpPr/>
            <p:nvPr/>
          </p:nvSpPr>
          <p:spPr>
            <a:xfrm>
              <a:off x="1390" y="0"/>
              <a:ext cx="12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 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矩形 98321"/>
            <p:cNvSpPr/>
            <p:nvPr/>
          </p:nvSpPr>
          <p:spPr>
            <a:xfrm>
              <a:off x="1601" y="2732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27662" name="组合 98387"/>
            <p:cNvGrpSpPr/>
            <p:nvPr/>
          </p:nvGrpSpPr>
          <p:grpSpPr>
            <a:xfrm>
              <a:off x="2105" y="2617"/>
              <a:ext cx="227" cy="227"/>
              <a:chOff x="0" y="0"/>
              <a:chExt cx="91" cy="91"/>
            </a:xfrm>
          </p:grpSpPr>
          <p:sp>
            <p:nvSpPr>
              <p:cNvPr id="27663" name="直接连接符 98388"/>
              <p:cNvSpPr/>
              <p:nvPr/>
            </p:nvSpPr>
            <p:spPr>
              <a:xfrm>
                <a:off x="0" y="0"/>
                <a:ext cx="91" cy="0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7664" name="直接连接符 98389"/>
              <p:cNvSpPr/>
              <p:nvPr/>
            </p:nvSpPr>
            <p:spPr>
              <a:xfrm>
                <a:off x="91" y="0"/>
                <a:ext cx="0" cy="91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grpSp>
          <p:nvGrpSpPr>
            <p:cNvPr id="27665" name="组合 98393"/>
            <p:cNvGrpSpPr/>
            <p:nvPr/>
          </p:nvGrpSpPr>
          <p:grpSpPr>
            <a:xfrm rot="-8867941" flipV="1">
              <a:off x="1810" y="2352"/>
              <a:ext cx="385" cy="400"/>
              <a:chOff x="0" y="0"/>
              <a:chExt cx="91" cy="91"/>
            </a:xfrm>
          </p:grpSpPr>
          <p:sp>
            <p:nvSpPr>
              <p:cNvPr id="27666" name="直接连接符 98394"/>
              <p:cNvSpPr/>
              <p:nvPr/>
            </p:nvSpPr>
            <p:spPr>
              <a:xfrm>
                <a:off x="0" y="0"/>
                <a:ext cx="91" cy="0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7667" name="直接连接符 98395"/>
              <p:cNvSpPr/>
              <p:nvPr/>
            </p:nvSpPr>
            <p:spPr>
              <a:xfrm>
                <a:off x="91" y="0"/>
                <a:ext cx="0" cy="91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sp>
        <p:nvSpPr>
          <p:cNvPr id="27668" name="Text Box 3"/>
          <p:cNvSpPr txBox="1"/>
          <p:nvPr/>
        </p:nvSpPr>
        <p:spPr>
          <a:xfrm>
            <a:off x="1930400" y="622300"/>
            <a:ext cx="8520113" cy="2481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4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 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=90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线段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中最短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ts val="34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的是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ts val="34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A.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AC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BC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ts val="34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C.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   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不能确定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7669" name="Group 24"/>
          <p:cNvGrpSpPr/>
          <p:nvPr/>
        </p:nvGrpSpPr>
        <p:grpSpPr>
          <a:xfrm>
            <a:off x="6913563" y="1006475"/>
            <a:ext cx="3297237" cy="2137160"/>
            <a:chOff x="0" y="0"/>
            <a:chExt cx="5194" cy="3602"/>
          </a:xfrm>
        </p:grpSpPr>
        <p:grpSp>
          <p:nvGrpSpPr>
            <p:cNvPr id="27670" name="Group 4"/>
            <p:cNvGrpSpPr/>
            <p:nvPr/>
          </p:nvGrpSpPr>
          <p:grpSpPr>
            <a:xfrm>
              <a:off x="500" y="745"/>
              <a:ext cx="4310" cy="2185"/>
              <a:chOff x="0" y="0"/>
              <a:chExt cx="1724" cy="874"/>
            </a:xfrm>
          </p:grpSpPr>
          <p:sp>
            <p:nvSpPr>
              <p:cNvPr id="27671" name="AutoShape 5"/>
              <p:cNvSpPr/>
              <p:nvPr/>
            </p:nvSpPr>
            <p:spPr>
              <a:xfrm>
                <a:off x="0" y="0"/>
                <a:ext cx="1724" cy="873"/>
              </a:xfrm>
              <a:prstGeom prst="triangle">
                <a:avLst>
                  <a:gd name="adj" fmla="val 50000"/>
                </a:avLst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7672" name="Line 6"/>
              <p:cNvSpPr/>
              <p:nvPr/>
            </p:nvSpPr>
            <p:spPr>
              <a:xfrm rot="180000">
                <a:off x="844" y="1"/>
                <a:ext cx="36" cy="87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grpSp>
            <p:nvGrpSpPr>
              <p:cNvPr id="27673" name="Group 7"/>
              <p:cNvGrpSpPr/>
              <p:nvPr/>
            </p:nvGrpSpPr>
            <p:grpSpPr>
              <a:xfrm>
                <a:off x="862" y="828"/>
                <a:ext cx="46" cy="46"/>
                <a:chOff x="0" y="0"/>
                <a:chExt cx="46" cy="46"/>
              </a:xfrm>
            </p:grpSpPr>
            <p:sp>
              <p:nvSpPr>
                <p:cNvPr id="27674" name="Line 8"/>
                <p:cNvSpPr/>
                <p:nvPr/>
              </p:nvSpPr>
              <p:spPr>
                <a:xfrm>
                  <a:off x="0" y="0"/>
                  <a:ext cx="46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27675" name="Line 9"/>
                <p:cNvSpPr/>
                <p:nvPr/>
              </p:nvSpPr>
              <p:spPr>
                <a:xfrm flipH="1">
                  <a:off x="46" y="0"/>
                  <a:ext cx="0" cy="4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7676" name="Line 10"/>
              <p:cNvSpPr/>
              <p:nvPr/>
            </p:nvSpPr>
            <p:spPr>
              <a:xfrm>
                <a:off x="817" y="52"/>
                <a:ext cx="45" cy="4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7677" name="Line 11"/>
              <p:cNvSpPr/>
              <p:nvPr/>
            </p:nvSpPr>
            <p:spPr>
              <a:xfrm flipV="1">
                <a:off x="862" y="52"/>
                <a:ext cx="46" cy="4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7678" name="Rectangle 12"/>
            <p:cNvSpPr/>
            <p:nvPr/>
          </p:nvSpPr>
          <p:spPr>
            <a:xfrm>
              <a:off x="2383" y="2826"/>
              <a:ext cx="638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7679" name="Rectangle 13"/>
            <p:cNvSpPr/>
            <p:nvPr/>
          </p:nvSpPr>
          <p:spPr>
            <a:xfrm>
              <a:off x="0" y="2679"/>
              <a:ext cx="583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7680" name="Rectangle 14"/>
            <p:cNvSpPr/>
            <p:nvPr/>
          </p:nvSpPr>
          <p:spPr>
            <a:xfrm>
              <a:off x="4612" y="2786"/>
              <a:ext cx="582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7681" name="Rectangle 15"/>
            <p:cNvSpPr/>
            <p:nvPr/>
          </p:nvSpPr>
          <p:spPr>
            <a:xfrm>
              <a:off x="2317" y="0"/>
              <a:ext cx="610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7682" name="Rectangle 16"/>
          <p:cNvSpPr/>
          <p:nvPr/>
        </p:nvSpPr>
        <p:spPr>
          <a:xfrm>
            <a:off x="3284538" y="1277938"/>
            <a:ext cx="4778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27651" grpId="0"/>
      <p:bldP spid="27682" grpId="0"/>
      <p:bldP spid="276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5" name="内容占位符 7"/>
          <p:cNvSpPr txBox="1"/>
          <p:nvPr/>
        </p:nvSpPr>
        <p:spPr>
          <a:xfrm>
            <a:off x="2200910" y="1461135"/>
            <a:ext cx="74320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如图，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AD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，垂足分别为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，则图中能表示点到直线距离的线段共有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  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  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  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54284" name="对象 3"/>
          <p:cNvGraphicFramePr>
            <a:graphicFrameLocks noChangeAspect="1"/>
          </p:cNvGraphicFramePr>
          <p:nvPr/>
        </p:nvGraphicFramePr>
        <p:xfrm>
          <a:off x="6038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14300" imgH="177800" progId="Equation.DSMT4">
                  <p:embed/>
                </p:oleObj>
              </mc:Choice>
              <mc:Fallback>
                <p:oleObj name="" r:id="rId1" imgW="114300" imgH="1778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87" name="Picture 2" descr="A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2924810"/>
            <a:ext cx="3449638" cy="187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矩形 23"/>
          <p:cNvSpPr/>
          <p:nvPr/>
        </p:nvSpPr>
        <p:spPr>
          <a:xfrm>
            <a:off x="8687753" y="227647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Text Box 19"/>
          <p:cNvSpPr txBox="1"/>
          <p:nvPr/>
        </p:nvSpPr>
        <p:spPr>
          <a:xfrm rot="3017552">
            <a:off x="7405053" y="1228725"/>
            <a:ext cx="613410" cy="218440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wrap="none" anchor="t" anchorCtr="0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Rectangle 21"/>
          <p:cNvSpPr>
            <a:spLocks noGrp="1"/>
          </p:cNvSpPr>
          <p:nvPr/>
        </p:nvSpPr>
        <p:spPr>
          <a:xfrm>
            <a:off x="1920875" y="1344613"/>
            <a:ext cx="8535988" cy="1943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已知：如图，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⊥</a:t>
            </a:r>
            <a:r>
              <a: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，垂足为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EF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为过点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的一条直线，则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∠2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的关系一定成立的是（    ）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A.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相等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互余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C.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互补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D.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互为对顶角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9700" name="Group 22"/>
          <p:cNvGrpSpPr/>
          <p:nvPr/>
        </p:nvGrpSpPr>
        <p:grpSpPr>
          <a:xfrm>
            <a:off x="7032625" y="3140075"/>
            <a:ext cx="3095625" cy="3192463"/>
            <a:chOff x="0" y="0"/>
            <a:chExt cx="1951" cy="2011"/>
          </a:xfrm>
        </p:grpSpPr>
        <p:grpSp>
          <p:nvGrpSpPr>
            <p:cNvPr id="29701" name="Group 23"/>
            <p:cNvGrpSpPr/>
            <p:nvPr/>
          </p:nvGrpSpPr>
          <p:grpSpPr>
            <a:xfrm>
              <a:off x="226" y="321"/>
              <a:ext cx="1406" cy="1405"/>
              <a:chOff x="0" y="0"/>
              <a:chExt cx="1406" cy="1405"/>
            </a:xfrm>
          </p:grpSpPr>
          <p:sp>
            <p:nvSpPr>
              <p:cNvPr id="29702" name="Line 24"/>
              <p:cNvSpPr/>
              <p:nvPr/>
            </p:nvSpPr>
            <p:spPr>
              <a:xfrm>
                <a:off x="0" y="680"/>
                <a:ext cx="1406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9703" name="Line 25"/>
              <p:cNvSpPr/>
              <p:nvPr/>
            </p:nvSpPr>
            <p:spPr>
              <a:xfrm>
                <a:off x="680" y="0"/>
                <a:ext cx="0" cy="1405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29704" name="Rectangle 26"/>
              <p:cNvSpPr/>
              <p:nvPr/>
            </p:nvSpPr>
            <p:spPr>
              <a:xfrm>
                <a:off x="589" y="590"/>
                <a:ext cx="91" cy="90"/>
              </a:xfrm>
              <a:prstGeom prst="rect">
                <a:avLst/>
              </a:prstGeom>
              <a:noFill/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5" name="Line 27"/>
              <p:cNvSpPr/>
              <p:nvPr/>
            </p:nvSpPr>
            <p:spPr>
              <a:xfrm flipH="1">
                <a:off x="227" y="91"/>
                <a:ext cx="907" cy="1134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29706" name="Text Box 28"/>
            <p:cNvSpPr txBox="1"/>
            <p:nvPr/>
          </p:nvSpPr>
          <p:spPr>
            <a:xfrm>
              <a:off x="0" y="910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Text Box 29"/>
            <p:cNvSpPr txBox="1"/>
            <p:nvPr/>
          </p:nvSpPr>
          <p:spPr>
            <a:xfrm>
              <a:off x="1633" y="956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Text Box 30"/>
            <p:cNvSpPr txBox="1"/>
            <p:nvPr/>
          </p:nvSpPr>
          <p:spPr>
            <a:xfrm>
              <a:off x="770" y="0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Text Box 31"/>
            <p:cNvSpPr txBox="1"/>
            <p:nvPr/>
          </p:nvSpPr>
          <p:spPr>
            <a:xfrm>
              <a:off x="816" y="1682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Text Box 32"/>
            <p:cNvSpPr txBox="1"/>
            <p:nvPr/>
          </p:nvSpPr>
          <p:spPr>
            <a:xfrm>
              <a:off x="1360" y="230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E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Text Box 33"/>
            <p:cNvSpPr txBox="1"/>
            <p:nvPr/>
          </p:nvSpPr>
          <p:spPr>
            <a:xfrm>
              <a:off x="317" y="1500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Text Box 34"/>
            <p:cNvSpPr txBox="1"/>
            <p:nvPr/>
          </p:nvSpPr>
          <p:spPr>
            <a:xfrm>
              <a:off x="862" y="956"/>
              <a:ext cx="31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zh-CN" altLang="en-US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未知"/>
            <p:cNvSpPr/>
            <p:nvPr/>
          </p:nvSpPr>
          <p:spPr>
            <a:xfrm>
              <a:off x="952" y="910"/>
              <a:ext cx="46" cy="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" y="91"/>
                </a:cxn>
              </a:cxnLst>
              <a:pathLst>
                <a:path w="46" h="91">
                  <a:moveTo>
                    <a:pt x="0" y="0"/>
                  </a:moveTo>
                  <a:cubicBezTo>
                    <a:pt x="19" y="38"/>
                    <a:pt x="38" y="76"/>
                    <a:pt x="46" y="91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14" name="未知"/>
            <p:cNvSpPr/>
            <p:nvPr/>
          </p:nvSpPr>
          <p:spPr>
            <a:xfrm>
              <a:off x="816" y="1092"/>
              <a:ext cx="91" cy="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" y="45"/>
                </a:cxn>
              </a:cxnLst>
              <a:pathLst>
                <a:path w="91" h="45">
                  <a:moveTo>
                    <a:pt x="0" y="0"/>
                  </a:moveTo>
                  <a:cubicBezTo>
                    <a:pt x="38" y="19"/>
                    <a:pt x="76" y="38"/>
                    <a:pt x="91" y="45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15" name="Text Box 37"/>
            <p:cNvSpPr txBox="1"/>
            <p:nvPr/>
          </p:nvSpPr>
          <p:spPr>
            <a:xfrm>
              <a:off x="998" y="774"/>
              <a:ext cx="18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6" name="Text Box 38"/>
            <p:cNvSpPr txBox="1"/>
            <p:nvPr/>
          </p:nvSpPr>
          <p:spPr>
            <a:xfrm>
              <a:off x="726" y="1092"/>
              <a:ext cx="18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7" name="Text Box 14"/>
          <p:cNvSpPr txBox="1"/>
          <p:nvPr/>
        </p:nvSpPr>
        <p:spPr>
          <a:xfrm>
            <a:off x="9258300" y="2132013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 Box 24"/>
          <p:cNvSpPr txBox="1"/>
          <p:nvPr/>
        </p:nvSpPr>
        <p:spPr>
          <a:xfrm>
            <a:off x="2087563" y="1277938"/>
            <a:ext cx="8272462" cy="207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.如图，已知直线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都经过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点，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线，若∠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35°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55°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的位置关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系是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    </a:t>
            </a:r>
            <a:endParaRPr lang="en-US" altLang="zh-CN" sz="2800" u="sng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0723" name="Group 26"/>
          <p:cNvGrpSpPr/>
          <p:nvPr/>
        </p:nvGrpSpPr>
        <p:grpSpPr>
          <a:xfrm>
            <a:off x="4665663" y="3213100"/>
            <a:ext cx="3379787" cy="2854325"/>
            <a:chOff x="0" y="0"/>
            <a:chExt cx="5323" cy="4495"/>
          </a:xfrm>
        </p:grpSpPr>
        <p:sp>
          <p:nvSpPr>
            <p:cNvPr id="30724" name="Line 5"/>
            <p:cNvSpPr/>
            <p:nvPr/>
          </p:nvSpPr>
          <p:spPr>
            <a:xfrm>
              <a:off x="123" y="1970"/>
              <a:ext cx="4875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5" name="Line 6"/>
            <p:cNvSpPr/>
            <p:nvPr/>
          </p:nvSpPr>
          <p:spPr>
            <a:xfrm>
              <a:off x="1143" y="383"/>
              <a:ext cx="2607" cy="2947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6" name="Line 7"/>
            <p:cNvSpPr/>
            <p:nvPr/>
          </p:nvSpPr>
          <p:spPr>
            <a:xfrm>
              <a:off x="2503" y="1970"/>
              <a:ext cx="0" cy="192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727" name="Arc 9"/>
            <p:cNvSpPr/>
            <p:nvPr/>
          </p:nvSpPr>
          <p:spPr>
            <a:xfrm rot="-11100000" flipH="1">
              <a:off x="2505" y="2413"/>
              <a:ext cx="439" cy="2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1" y="2"/>
                </a:cxn>
              </a:cxnLst>
              <a:pathLst>
                <a:path w="30620" h="21600" fill="none">
                  <a:moveTo>
                    <a:pt x="0" y="2241"/>
                  </a:moveTo>
                  <a:cubicBezTo>
                    <a:pt x="2978" y="766"/>
                    <a:pt x="6257" y="-1"/>
                    <a:pt x="9581" y="0"/>
                  </a:cubicBezTo>
                  <a:cubicBezTo>
                    <a:pt x="19626" y="0"/>
                    <a:pt x="28346" y="6925"/>
                    <a:pt x="30620" y="16710"/>
                  </a:cubicBezTo>
                </a:path>
                <a:path w="30620" h="21600" stroke="0">
                  <a:moveTo>
                    <a:pt x="0" y="2241"/>
                  </a:moveTo>
                  <a:cubicBezTo>
                    <a:pt x="2978" y="766"/>
                    <a:pt x="6257" y="-1"/>
                    <a:pt x="9581" y="0"/>
                  </a:cubicBezTo>
                  <a:cubicBezTo>
                    <a:pt x="19626" y="0"/>
                    <a:pt x="28346" y="6925"/>
                    <a:pt x="30620" y="16710"/>
                  </a:cubicBezTo>
                  <a:lnTo>
                    <a:pt x="9581" y="21600"/>
                  </a:lnTo>
                  <a:close/>
                </a:path>
              </a:pathLst>
            </a:custGeom>
            <a:noFill/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8" name="Text Box 25"/>
            <p:cNvSpPr txBox="1"/>
            <p:nvPr/>
          </p:nvSpPr>
          <p:spPr>
            <a:xfrm>
              <a:off x="661" y="0"/>
              <a:ext cx="108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29" name="Text Box 27"/>
            <p:cNvSpPr txBox="1"/>
            <p:nvPr/>
          </p:nvSpPr>
          <p:spPr>
            <a:xfrm>
              <a:off x="0" y="1870"/>
              <a:ext cx="6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0" name="Text Box 28"/>
            <p:cNvSpPr txBox="1"/>
            <p:nvPr/>
          </p:nvSpPr>
          <p:spPr>
            <a:xfrm>
              <a:off x="4483" y="1892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1" name="Text Box 29"/>
            <p:cNvSpPr txBox="1"/>
            <p:nvPr/>
          </p:nvSpPr>
          <p:spPr>
            <a:xfrm>
              <a:off x="2360" y="1262"/>
              <a:ext cx="6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2" name="Text Box 30"/>
            <p:cNvSpPr txBox="1"/>
            <p:nvPr/>
          </p:nvSpPr>
          <p:spPr>
            <a:xfrm>
              <a:off x="2019" y="3770"/>
              <a:ext cx="13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E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3" name="Text Box 31"/>
            <p:cNvSpPr txBox="1"/>
            <p:nvPr/>
          </p:nvSpPr>
          <p:spPr>
            <a:xfrm>
              <a:off x="1494" y="1320"/>
              <a:ext cx="6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4" name="Text Box 32"/>
            <p:cNvSpPr txBox="1"/>
            <p:nvPr/>
          </p:nvSpPr>
          <p:spPr>
            <a:xfrm>
              <a:off x="2633" y="2527"/>
              <a:ext cx="7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0735" name="Group 23"/>
          <p:cNvGrpSpPr/>
          <p:nvPr/>
        </p:nvGrpSpPr>
        <p:grpSpPr>
          <a:xfrm>
            <a:off x="5889625" y="4187825"/>
            <a:ext cx="1639888" cy="1405384"/>
            <a:chOff x="0" y="0"/>
            <a:chExt cx="2592" cy="2329"/>
          </a:xfrm>
        </p:grpSpPr>
        <p:sp>
          <p:nvSpPr>
            <p:cNvPr id="30736" name="Text Box 26"/>
            <p:cNvSpPr txBox="1"/>
            <p:nvPr/>
          </p:nvSpPr>
          <p:spPr>
            <a:xfrm>
              <a:off x="1513" y="1566"/>
              <a:ext cx="1079" cy="7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  D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0737" name="Arc 8"/>
            <p:cNvSpPr/>
            <p:nvPr/>
          </p:nvSpPr>
          <p:spPr>
            <a:xfrm flipH="1">
              <a:off x="0" y="0"/>
              <a:ext cx="342" cy="43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3"/>
                </a:cxn>
                <a:cxn ang="0">
                  <a:pos x="0" y="2"/>
                </a:cxn>
              </a:cxnLst>
              <a:pathLst>
                <a:path w="21600" h="25282" fill="none">
                  <a:moveTo>
                    <a:pt x="6720" y="0"/>
                  </a:moveTo>
                  <a:cubicBezTo>
                    <a:pt x="15597" y="2906"/>
                    <a:pt x="21600" y="11188"/>
                    <a:pt x="21600" y="20528"/>
                  </a:cubicBezTo>
                  <a:cubicBezTo>
                    <a:pt x="21600" y="22127"/>
                    <a:pt x="21422" y="23721"/>
                    <a:pt x="21070" y="25282"/>
                  </a:cubicBezTo>
                </a:path>
                <a:path w="21600" h="25282" stroke="0">
                  <a:moveTo>
                    <a:pt x="6720" y="0"/>
                  </a:moveTo>
                  <a:cubicBezTo>
                    <a:pt x="15597" y="2906"/>
                    <a:pt x="21600" y="11188"/>
                    <a:pt x="21600" y="20528"/>
                  </a:cubicBezTo>
                  <a:cubicBezTo>
                    <a:pt x="21600" y="22127"/>
                    <a:pt x="21422" y="23721"/>
                    <a:pt x="21070" y="25282"/>
                  </a:cubicBezTo>
                  <a:lnTo>
                    <a:pt x="0" y="20528"/>
                  </a:lnTo>
                  <a:close/>
                </a:path>
              </a:pathLst>
            </a:custGeom>
            <a:noFill/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738" name="Text Box 18"/>
          <p:cNvSpPr txBox="1"/>
          <p:nvPr/>
        </p:nvSpPr>
        <p:spPr>
          <a:xfrm>
            <a:off x="3078163" y="2790825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垂直</a:t>
            </a:r>
            <a:endParaRPr lang="zh-CN" altLang="en-US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Rectangle 22"/>
          <p:cNvSpPr/>
          <p:nvPr/>
        </p:nvSpPr>
        <p:spPr>
          <a:xfrm>
            <a:off x="2017713" y="1201738"/>
            <a:ext cx="828040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当两条直线相交所成的四个角中，有一个角是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直角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时，这两条直线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互相垂直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，其中一条直线叫另一条直线的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垂线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，它们的交点叫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垂足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47" name="Text Box 17"/>
          <p:cNvSpPr txBox="1"/>
          <p:nvPr/>
        </p:nvSpPr>
        <p:spPr>
          <a:xfrm>
            <a:off x="1985963" y="777875"/>
            <a:ext cx="2227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垂线的定义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48" name="Text Box 18"/>
          <p:cNvSpPr txBox="1"/>
          <p:nvPr/>
        </p:nvSpPr>
        <p:spPr>
          <a:xfrm>
            <a:off x="2011363" y="3122613"/>
            <a:ext cx="2227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垂线的画法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49" name="Text Box 19"/>
          <p:cNvSpPr txBox="1"/>
          <p:nvPr/>
        </p:nvSpPr>
        <p:spPr>
          <a:xfrm>
            <a:off x="1985963" y="3779838"/>
            <a:ext cx="5545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垂线的性质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50" name="Text Box 20"/>
          <p:cNvSpPr txBox="1"/>
          <p:nvPr/>
        </p:nvSpPr>
        <p:spPr>
          <a:xfrm>
            <a:off x="2076450" y="4308475"/>
            <a:ext cx="708660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(1)过一点有且只有一条直线与已知直线垂直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(2)垂线段最短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1751" name="Text Box 23"/>
          <p:cNvSpPr txBox="1"/>
          <p:nvPr/>
        </p:nvSpPr>
        <p:spPr>
          <a:xfrm>
            <a:off x="1992313" y="5492750"/>
            <a:ext cx="2938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点到直线的距离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775460" y="116840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7561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31747" grpId="0"/>
      <p:bldP spid="31748" grpId="0"/>
      <p:bldP spid="31749" grpId="0"/>
      <p:bldP spid="31750" grpId="0"/>
      <p:bldP spid="317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文本框 27649"/>
          <p:cNvSpPr txBox="1"/>
          <p:nvPr/>
        </p:nvSpPr>
        <p:spPr>
          <a:xfrm>
            <a:off x="2063750" y="2276475"/>
            <a:ext cx="8353425" cy="189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理解垂线的有关概念、性质及画法；（重点）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知道垂线段和点到直线的距离的概念，并会应用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解决问题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（重点、难点）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 spd="med">
    <p:sndAc>
      <p:stSnd>
        <p:snd r:embed="rId1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TextBox 17"/>
          <p:cNvSpPr txBox="1"/>
          <p:nvPr/>
        </p:nvSpPr>
        <p:spPr>
          <a:xfrm>
            <a:off x="2290763" y="1611313"/>
            <a:ext cx="3913188" cy="47428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        如图所示是北京天安门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广场庄严隆重的升国旗仪式，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是亿万中国人民特别关注的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活动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众所周知，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1949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年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10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月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日，毛泽东主席在天安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门城楼上用洪亮的声音向全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世界宣告中华人民共和国诞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生，亲手升起了第一面五星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红旗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</p:txBody>
      </p:sp>
      <p:pic>
        <p:nvPicPr>
          <p:cNvPr id="60418" name="Picture 2" descr="JTN]DK75R`V7~CBX__FT%Y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0" y="1654175"/>
            <a:ext cx="3630613" cy="4524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7" name="组合 20"/>
          <p:cNvGrpSpPr/>
          <p:nvPr/>
        </p:nvGrpSpPr>
        <p:grpSpPr>
          <a:xfrm>
            <a:off x="1703705" y="260033"/>
            <a:ext cx="1852613" cy="561975"/>
            <a:chOff x="3590568" y="400194"/>
            <a:chExt cx="5213316" cy="1031890"/>
          </a:xfrm>
        </p:grpSpPr>
        <p:grpSp>
          <p:nvGrpSpPr>
            <p:cNvPr id="14338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" name="圆角矩形 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32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341" name="矩形 22"/>
            <p:cNvSpPr/>
            <p:nvPr/>
          </p:nvSpPr>
          <p:spPr>
            <a:xfrm>
              <a:off x="4219481" y="474234"/>
              <a:ext cx="4283494" cy="902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6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charRg st="6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0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charRg st="101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14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charRg st="114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TextBox 17"/>
          <p:cNvSpPr txBox="1"/>
          <p:nvPr/>
        </p:nvSpPr>
        <p:spPr>
          <a:xfrm>
            <a:off x="2322513" y="1657350"/>
            <a:ext cx="7469188" cy="4374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         天安门广场的升国旗仪式一招一式欣赏性极强，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人们概括有“五绝”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一绝：升旗；二绝：护旗；三绝：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敬礼；四绝：礼毕；五绝：收旗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其中的每招每式都有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极其严格的要求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每一次，当擎旗手以优美的动作，在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国歌奏响第一个音符时，将国旗展开抛出，到国歌的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最后一个音符终止，都是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分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07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秒，国旗也准时到达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30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米高的旗杆顶端，做到了分秒不差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.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可是，你看着旗杆</a:t>
            </a:r>
            <a:endParaRPr kumimoji="0" lang="en-US" altLang="zh-CN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  <a:p>
            <a:pPr marR="0" defTabSz="457200">
              <a:lnSpc>
                <a:spcPct val="145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2" charset="0"/>
                <a:ea typeface="+mn-ea"/>
                <a:cs typeface="Times New Roman" panose="02020603050405020304" pitchFamily="2" charset="0"/>
              </a:rPr>
              <a:t>与地面，会想到旗杆与地面有怎样的位置关系呢？ 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2" charset="0"/>
              <a:ea typeface="+mn-ea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3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charRg st="3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charRg st="57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07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charRg st="107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31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charRg st="131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58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charRg st="158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83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charRg st="183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33"/>
          <p:cNvSpPr txBox="1"/>
          <p:nvPr/>
        </p:nvSpPr>
        <p:spPr>
          <a:xfrm>
            <a:off x="2001838" y="1412875"/>
            <a:ext cx="7650480" cy="1641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在相交线的模型中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固定木条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转动木条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当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位置变化时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所成的角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α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也会发生变化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Rectangle 2"/>
          <p:cNvSpPr/>
          <p:nvPr/>
        </p:nvSpPr>
        <p:spPr>
          <a:xfrm>
            <a:off x="6040438" y="4264025"/>
            <a:ext cx="215900" cy="2159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grpSp>
        <p:nvGrpSpPr>
          <p:cNvPr id="7172" name="Group 3"/>
          <p:cNvGrpSpPr/>
          <p:nvPr/>
        </p:nvGrpSpPr>
        <p:grpSpPr>
          <a:xfrm>
            <a:off x="4151313" y="4478338"/>
            <a:ext cx="3600450" cy="152400"/>
            <a:chOff x="0" y="0"/>
            <a:chExt cx="2268" cy="96"/>
          </a:xfrm>
        </p:grpSpPr>
        <p:sp>
          <p:nvSpPr>
            <p:cNvPr id="7173" name="Rectangle 4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74" name="Oval 5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5" name="Group 6"/>
          <p:cNvGrpSpPr/>
          <p:nvPr/>
        </p:nvGrpSpPr>
        <p:grpSpPr>
          <a:xfrm rot="-2099521">
            <a:off x="4183063" y="4470400"/>
            <a:ext cx="3600450" cy="152400"/>
            <a:chOff x="0" y="0"/>
            <a:chExt cx="2268" cy="96"/>
          </a:xfrm>
        </p:grpSpPr>
        <p:sp>
          <p:nvSpPr>
            <p:cNvPr id="7176" name="Rectangle 7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77" name="Oval 8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8" name="Group 9"/>
          <p:cNvGrpSpPr/>
          <p:nvPr/>
        </p:nvGrpSpPr>
        <p:grpSpPr>
          <a:xfrm rot="-2849373">
            <a:off x="4194175" y="4481513"/>
            <a:ext cx="3600450" cy="152400"/>
            <a:chOff x="0" y="0"/>
            <a:chExt cx="2268" cy="96"/>
          </a:xfrm>
        </p:grpSpPr>
        <p:sp>
          <p:nvSpPr>
            <p:cNvPr id="7179" name="Rectangle 10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80" name="Oval 11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1" name="Group 12"/>
          <p:cNvGrpSpPr/>
          <p:nvPr/>
        </p:nvGrpSpPr>
        <p:grpSpPr>
          <a:xfrm rot="-3711504">
            <a:off x="4189413" y="4492625"/>
            <a:ext cx="3600450" cy="152400"/>
            <a:chOff x="0" y="0"/>
            <a:chExt cx="2268" cy="96"/>
          </a:xfrm>
        </p:grpSpPr>
        <p:sp>
          <p:nvSpPr>
            <p:cNvPr id="7182" name="Rectangle 13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83" name="Oval 14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4" name="Group 15"/>
          <p:cNvGrpSpPr/>
          <p:nvPr/>
        </p:nvGrpSpPr>
        <p:grpSpPr>
          <a:xfrm rot="-4472327">
            <a:off x="4176713" y="4505325"/>
            <a:ext cx="3600450" cy="152400"/>
            <a:chOff x="0" y="0"/>
            <a:chExt cx="2268" cy="96"/>
          </a:xfrm>
        </p:grpSpPr>
        <p:sp>
          <p:nvSpPr>
            <p:cNvPr id="7185" name="Rectangle 16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86" name="Oval 17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7" name="Group 18"/>
          <p:cNvGrpSpPr/>
          <p:nvPr/>
        </p:nvGrpSpPr>
        <p:grpSpPr>
          <a:xfrm rot="5400000">
            <a:off x="4173538" y="4454525"/>
            <a:ext cx="3600450" cy="152400"/>
            <a:chOff x="0" y="0"/>
            <a:chExt cx="2268" cy="96"/>
          </a:xfrm>
        </p:grpSpPr>
        <p:sp>
          <p:nvSpPr>
            <p:cNvPr id="7188" name="Rectangle 19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89" name="Oval 20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0" name="Group 21"/>
          <p:cNvGrpSpPr/>
          <p:nvPr/>
        </p:nvGrpSpPr>
        <p:grpSpPr>
          <a:xfrm rot="-6415650">
            <a:off x="4198938" y="4486275"/>
            <a:ext cx="3600450" cy="152400"/>
            <a:chOff x="0" y="0"/>
            <a:chExt cx="2268" cy="96"/>
          </a:xfrm>
        </p:grpSpPr>
        <p:sp>
          <p:nvSpPr>
            <p:cNvPr id="7191" name="Rectangle 22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92" name="Oval 23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3" name="Group 24"/>
          <p:cNvGrpSpPr/>
          <p:nvPr/>
        </p:nvGrpSpPr>
        <p:grpSpPr>
          <a:xfrm rot="3551287">
            <a:off x="4152900" y="4467225"/>
            <a:ext cx="3600450" cy="152400"/>
            <a:chOff x="0" y="0"/>
            <a:chExt cx="2268" cy="96"/>
          </a:xfrm>
        </p:grpSpPr>
        <p:sp>
          <p:nvSpPr>
            <p:cNvPr id="7194" name="Rectangle 25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95" name="Oval 26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6" name="Group 27"/>
          <p:cNvGrpSpPr/>
          <p:nvPr/>
        </p:nvGrpSpPr>
        <p:grpSpPr>
          <a:xfrm rot="2708324">
            <a:off x="4157663" y="4432300"/>
            <a:ext cx="3600450" cy="152400"/>
            <a:chOff x="0" y="0"/>
            <a:chExt cx="2268" cy="96"/>
          </a:xfrm>
        </p:grpSpPr>
        <p:sp>
          <p:nvSpPr>
            <p:cNvPr id="7197" name="Rectangle 28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98" name="Oval 29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99" name="Group 30"/>
          <p:cNvGrpSpPr/>
          <p:nvPr/>
        </p:nvGrpSpPr>
        <p:grpSpPr>
          <a:xfrm rot="1927850">
            <a:off x="4178300" y="4459288"/>
            <a:ext cx="3600450" cy="152400"/>
            <a:chOff x="0" y="0"/>
            <a:chExt cx="2268" cy="96"/>
          </a:xfrm>
        </p:grpSpPr>
        <p:sp>
          <p:nvSpPr>
            <p:cNvPr id="7200" name="Rectangle 31" descr="栎木"/>
            <p:cNvSpPr/>
            <p:nvPr/>
          </p:nvSpPr>
          <p:spPr>
            <a:xfrm>
              <a:off x="0" y="0"/>
              <a:ext cx="2268" cy="91"/>
            </a:xfrm>
            <a:prstGeom prst="rect">
              <a:avLst/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201" name="Oval 32"/>
            <p:cNvSpPr/>
            <p:nvPr/>
          </p:nvSpPr>
          <p:spPr>
            <a:xfrm rot="9000000">
              <a:off x="1098" y="0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wrap="none" anchor="ctr" anchorCtr="0"/>
            <a:p>
              <a:endParaRPr lang="zh-CN" altLang="en-US" dirty="0">
                <a:latin typeface="Constantia" panose="02030602050306030303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2" name="Text Box 44"/>
          <p:cNvSpPr txBox="1"/>
          <p:nvPr/>
        </p:nvSpPr>
        <p:spPr>
          <a:xfrm>
            <a:off x="6599238" y="394652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3300"/>
                </a:solidFill>
                <a:latin typeface="Constantia" panose="02030602050306030303" pitchFamily="2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solidFill>
                <a:srgbClr val="FF3300"/>
              </a:solidFill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7203" name="Text Box 45"/>
          <p:cNvSpPr txBox="1"/>
          <p:nvPr/>
        </p:nvSpPr>
        <p:spPr>
          <a:xfrm>
            <a:off x="6688138" y="375920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α</a:t>
            </a:r>
            <a:r>
              <a:rPr lang="en-US" altLang="zh-CN" sz="2400" i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 </a:t>
            </a:r>
            <a:endParaRPr lang="en-US" altLang="zh-CN" sz="2400" i="1" dirty="0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7204" name="Text Box 46"/>
          <p:cNvSpPr txBox="1"/>
          <p:nvPr/>
        </p:nvSpPr>
        <p:spPr>
          <a:xfrm>
            <a:off x="7408863" y="4479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05" name="Text Box 47"/>
          <p:cNvSpPr txBox="1"/>
          <p:nvPr/>
        </p:nvSpPr>
        <p:spPr>
          <a:xfrm>
            <a:off x="7192963" y="296703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06" name="Text Box 48"/>
          <p:cNvSpPr txBox="1"/>
          <p:nvPr/>
        </p:nvSpPr>
        <p:spPr>
          <a:xfrm>
            <a:off x="6802438" y="270510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07" name="Text Box 49"/>
          <p:cNvSpPr txBox="1"/>
          <p:nvPr/>
        </p:nvSpPr>
        <p:spPr>
          <a:xfrm>
            <a:off x="5951538" y="260508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08" name="Text Box 50"/>
          <p:cNvSpPr txBox="1"/>
          <p:nvPr/>
        </p:nvSpPr>
        <p:spPr>
          <a:xfrm>
            <a:off x="5030788" y="2676525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320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09" name="Text Box 51"/>
          <p:cNvSpPr txBox="1"/>
          <p:nvPr/>
        </p:nvSpPr>
        <p:spPr>
          <a:xfrm>
            <a:off x="4370388" y="3113088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320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210" name="Text Box 52"/>
          <p:cNvSpPr txBox="1"/>
          <p:nvPr/>
        </p:nvSpPr>
        <p:spPr>
          <a:xfrm rot="17193219">
            <a:off x="5695950" y="393065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FF3300"/>
                </a:solidFill>
                <a:latin typeface="Constantia" panose="02030602050306030303" pitchFamily="2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solidFill>
                <a:srgbClr val="FF3300"/>
              </a:solidFill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7211" name="Text Box 53"/>
          <p:cNvSpPr txBox="1"/>
          <p:nvPr/>
        </p:nvSpPr>
        <p:spPr>
          <a:xfrm>
            <a:off x="5846763" y="3838575"/>
            <a:ext cx="563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α</a:t>
            </a:r>
            <a:r>
              <a:rPr lang="en-US" altLang="zh-CN" sz="2400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7213" name="组合 6147"/>
          <p:cNvGrpSpPr/>
          <p:nvPr/>
        </p:nvGrpSpPr>
        <p:grpSpPr>
          <a:xfrm>
            <a:off x="1849438" y="406400"/>
            <a:ext cx="2518092" cy="809628"/>
            <a:chOff x="0" y="0"/>
            <a:chExt cx="3967" cy="1274"/>
          </a:xfrm>
        </p:grpSpPr>
        <p:sp>
          <p:nvSpPr>
            <p:cNvPr id="721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217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垂线的概念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1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0485" name="组合 1"/>
          <p:cNvGrpSpPr/>
          <p:nvPr/>
        </p:nvGrpSpPr>
        <p:grpSpPr>
          <a:xfrm>
            <a:off x="1585913" y="82550"/>
            <a:ext cx="1792287" cy="491490"/>
            <a:chOff x="3590568" y="400194"/>
            <a:chExt cx="5213316" cy="1045416"/>
          </a:xfrm>
        </p:grpSpPr>
        <p:grpSp>
          <p:nvGrpSpPr>
            <p:cNvPr id="204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489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1" grpId="1" bldLvl="0" animBg="1"/>
      <p:bldP spid="7202" grpId="0"/>
      <p:bldP spid="7203" grpId="0" bldLvl="0" animBg="1"/>
      <p:bldP spid="7205" grpId="0" bldLvl="0" animBg="1"/>
      <p:bldP spid="7206" grpId="0" bldLvl="0" animBg="1"/>
      <p:bldP spid="7206" grpId="1" bldLvl="0" animBg="1"/>
      <p:bldP spid="7207" grpId="0" bldLvl="0" animBg="1"/>
      <p:bldP spid="7207" grpId="1" bldLvl="0" animBg="1"/>
      <p:bldP spid="7208" grpId="0" bldLvl="0" animBg="1"/>
      <p:bldP spid="7208" grpId="1" bldLvl="0" animBg="1"/>
      <p:bldP spid="7209" grpId="0" bldLvl="0" animBg="1"/>
      <p:bldP spid="7210" grpId="0"/>
      <p:bldP spid="72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7"/>
          <p:cNvSpPr/>
          <p:nvPr/>
        </p:nvSpPr>
        <p:spPr>
          <a:xfrm>
            <a:off x="1847850" y="836613"/>
            <a:ext cx="84963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当∠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90°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时，∠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AOD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BOC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等于多少度？为什么？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5" name="Line 32"/>
          <p:cNvSpPr/>
          <p:nvPr/>
        </p:nvSpPr>
        <p:spPr>
          <a:xfrm flipV="1">
            <a:off x="6076950" y="2314575"/>
            <a:ext cx="0" cy="2017713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8196" name="Line 34"/>
          <p:cNvSpPr/>
          <p:nvPr/>
        </p:nvSpPr>
        <p:spPr>
          <a:xfrm>
            <a:off x="4852988" y="3754438"/>
            <a:ext cx="2446337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8197" name="Text Box 37"/>
          <p:cNvSpPr txBox="1"/>
          <p:nvPr/>
        </p:nvSpPr>
        <p:spPr>
          <a:xfrm>
            <a:off x="4800600" y="3751263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8" name="Text Box 38"/>
          <p:cNvSpPr txBox="1"/>
          <p:nvPr/>
        </p:nvSpPr>
        <p:spPr>
          <a:xfrm>
            <a:off x="7008813" y="374332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9" name="Text Box 39"/>
          <p:cNvSpPr txBox="1"/>
          <p:nvPr/>
        </p:nvSpPr>
        <p:spPr>
          <a:xfrm>
            <a:off x="6075363" y="21336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0" name="Text Box 40"/>
          <p:cNvSpPr txBox="1"/>
          <p:nvPr/>
        </p:nvSpPr>
        <p:spPr>
          <a:xfrm>
            <a:off x="6059488" y="399891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zh-CN" altLang="en-US" sz="24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1" name="Text Box 41"/>
          <p:cNvSpPr txBox="1"/>
          <p:nvPr/>
        </p:nvSpPr>
        <p:spPr>
          <a:xfrm>
            <a:off x="5716588" y="371633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O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2" name="Text Box 42"/>
          <p:cNvSpPr txBox="1"/>
          <p:nvPr/>
        </p:nvSpPr>
        <p:spPr>
          <a:xfrm>
            <a:off x="5795963" y="41608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3" name="Rectangle 7"/>
          <p:cNvSpPr/>
          <p:nvPr/>
        </p:nvSpPr>
        <p:spPr>
          <a:xfrm>
            <a:off x="2351088" y="4652963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由对顶角和邻补角的性质，知当∠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90°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BOD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AOD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BOC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=90°.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>在屏幕上显示</PresentationFormat>
  <Paragraphs>469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方正黑体_GBK</vt:lpstr>
      <vt:lpstr>造字工房悦黑（非商用）常规体</vt:lpstr>
      <vt:lpstr>华文宋体</vt:lpstr>
      <vt:lpstr>Constantia</vt:lpstr>
      <vt:lpstr>Arial Unicode MS</vt:lpstr>
      <vt:lpstr>Tahoma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127</cp:revision>
  <dcterms:created xsi:type="dcterms:W3CDTF">2015-07-09T08:14:00Z</dcterms:created>
  <dcterms:modified xsi:type="dcterms:W3CDTF">2025-02-07T01:17:08Z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CEA6E0DAAAF94BE08733F39D9786DBE4</vt:lpwstr>
  </property>
</Properties>
</file>