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7" r:id="rId3"/>
    <p:sldId id="313" r:id="rId4"/>
    <p:sldId id="315" r:id="rId6"/>
    <p:sldId id="356" r:id="rId7"/>
    <p:sldId id="355" r:id="rId8"/>
    <p:sldId id="302" r:id="rId9"/>
    <p:sldId id="358" r:id="rId10"/>
    <p:sldId id="299" r:id="rId11"/>
    <p:sldId id="381" r:id="rId12"/>
    <p:sldId id="382" r:id="rId13"/>
    <p:sldId id="383" r:id="rId14"/>
    <p:sldId id="384" r:id="rId15"/>
    <p:sldId id="408" r:id="rId16"/>
    <p:sldId id="386" r:id="rId17"/>
    <p:sldId id="389" r:id="rId18"/>
    <p:sldId id="390" r:id="rId19"/>
    <p:sldId id="391" r:id="rId20"/>
    <p:sldId id="394" r:id="rId21"/>
    <p:sldId id="395" r:id="rId22"/>
    <p:sldId id="432" r:id="rId23"/>
    <p:sldId id="433" r:id="rId24"/>
    <p:sldId id="397" r:id="rId25"/>
    <p:sldId id="399" r:id="rId26"/>
    <p:sldId id="316" r:id="rId27"/>
    <p:sldId id="434" r:id="rId28"/>
    <p:sldId id="435" r:id="rId29"/>
    <p:sldId id="437" r:id="rId30"/>
    <p:sldId id="400" r:id="rId31"/>
    <p:sldId id="359" r:id="rId32"/>
    <p:sldId id="438" r:id="rId33"/>
    <p:sldId id="439" r:id="rId34"/>
    <p:sldId id="318" r:id="rId35"/>
    <p:sldId id="263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9E7"/>
    <a:srgbClr val="F7F7D5"/>
    <a:srgbClr val="F7F6B6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 showGuides="1">
      <p:cViewPr varScale="1">
        <p:scale>
          <a:sx n="67" d="100"/>
          <a:sy n="67" d="100"/>
        </p:scale>
        <p:origin x="720" y="36"/>
      </p:cViewPr>
      <p:guideLst>
        <p:guide orient="horz" pos="2069"/>
        <p:guide pos="38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0" Type="http://schemas.openxmlformats.org/officeDocument/2006/relationships/tags" Target="tags/tag2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7" Type="http://schemas.openxmlformats.org/officeDocument/2006/relationships/image" Target="../media/image35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image" Target="../media/image9.wmf"/><Relationship Id="rId1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1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5.wmf"/><Relationship Id="rId1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wmf"/><Relationship Id="rId1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2.xml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0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wmf"/><Relationship Id="rId1" Type="http://schemas.openxmlformats.org/officeDocument/2006/relationships/oleObject" Target="../embeddings/oleObject13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emf"/><Relationship Id="rId1" Type="http://schemas.openxmlformats.org/officeDocument/2006/relationships/oleObject" Target="../embeddings/oleObject14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3.wmf"/><Relationship Id="rId6" Type="http://schemas.openxmlformats.org/officeDocument/2006/relationships/oleObject" Target="../embeddings/oleObject18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7.bin"/><Relationship Id="rId3" Type="http://schemas.openxmlformats.org/officeDocument/2006/relationships/oleObject" Target="../embeddings/oleObject16.bin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5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5.wmf"/><Relationship Id="rId10" Type="http://schemas.openxmlformats.org/officeDocument/2006/relationships/vmlDrawing" Target="../drawings/vmlDrawing9.vml"/><Relationship Id="rId1" Type="http://schemas.openxmlformats.org/officeDocument/2006/relationships/oleObject" Target="../embeddings/oleObject19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wmf"/><Relationship Id="rId8" Type="http://schemas.openxmlformats.org/officeDocument/2006/relationships/oleObject" Target="../embeddings/oleObject27.bin"/><Relationship Id="rId7" Type="http://schemas.openxmlformats.org/officeDocument/2006/relationships/image" Target="../media/image31.wmf"/><Relationship Id="rId6" Type="http://schemas.openxmlformats.org/officeDocument/2006/relationships/oleObject" Target="../embeddings/oleObject26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25.bin"/><Relationship Id="rId3" Type="http://schemas.openxmlformats.org/officeDocument/2006/relationships/oleObject" Target="../embeddings/oleObject24.bin"/><Relationship Id="rId21" Type="http://schemas.openxmlformats.org/officeDocument/2006/relationships/vmlDrawing" Target="../drawings/vmlDrawing10.vml"/><Relationship Id="rId20" Type="http://schemas.openxmlformats.org/officeDocument/2006/relationships/slideLayout" Target="../slideLayouts/slideLayout2.xml"/><Relationship Id="rId2" Type="http://schemas.openxmlformats.org/officeDocument/2006/relationships/image" Target="../media/image29.wmf"/><Relationship Id="rId19" Type="http://schemas.openxmlformats.org/officeDocument/2006/relationships/oleObject" Target="../embeddings/oleObject33.bin"/><Relationship Id="rId18" Type="http://schemas.openxmlformats.org/officeDocument/2006/relationships/oleObject" Target="../embeddings/oleObject32.bin"/><Relationship Id="rId17" Type="http://schemas.openxmlformats.org/officeDocument/2006/relationships/image" Target="../media/image36.wmf"/><Relationship Id="rId16" Type="http://schemas.openxmlformats.org/officeDocument/2006/relationships/oleObject" Target="../embeddings/oleObject31.bin"/><Relationship Id="rId15" Type="http://schemas.openxmlformats.org/officeDocument/2006/relationships/image" Target="../media/image35.wmf"/><Relationship Id="rId14" Type="http://schemas.openxmlformats.org/officeDocument/2006/relationships/oleObject" Target="../embeddings/oleObject30.bin"/><Relationship Id="rId13" Type="http://schemas.openxmlformats.org/officeDocument/2006/relationships/image" Target="../media/image34.wmf"/><Relationship Id="rId12" Type="http://schemas.openxmlformats.org/officeDocument/2006/relationships/oleObject" Target="../embeddings/oleObject29.bin"/><Relationship Id="rId11" Type="http://schemas.openxmlformats.org/officeDocument/2006/relationships/image" Target="../media/image33.wmf"/><Relationship Id="rId10" Type="http://schemas.openxmlformats.org/officeDocument/2006/relationships/oleObject" Target="../embeddings/oleObject28.bin"/><Relationship Id="rId1" Type="http://schemas.openxmlformats.org/officeDocument/2006/relationships/oleObject" Target="../embeddings/oleObject23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0.wmf"/><Relationship Id="rId7" Type="http://schemas.openxmlformats.org/officeDocument/2006/relationships/oleObject" Target="../embeddings/oleObject37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37.wmf"/><Relationship Id="rId11" Type="http://schemas.openxmlformats.org/officeDocument/2006/relationships/notesSlide" Target="../notesSlides/notesSlide9.xml"/><Relationship Id="rId10" Type="http://schemas.openxmlformats.org/officeDocument/2006/relationships/vmlDrawing" Target="../drawings/vmlDrawing11.vml"/><Relationship Id="rId1" Type="http://schemas.openxmlformats.org/officeDocument/2006/relationships/oleObject" Target="../embeddings/oleObject34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3.xml"/><Relationship Id="rId5" Type="http://schemas.openxmlformats.org/officeDocument/2006/relationships/audio" Target="../media/audio1.wav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4"/>
          <p:cNvSpPr txBox="1"/>
          <p:nvPr/>
        </p:nvSpPr>
        <p:spPr>
          <a:xfrm>
            <a:off x="1524000" y="1131253"/>
            <a:ext cx="91090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第十一章 </a:t>
            </a:r>
            <a:r>
              <a:rPr lang="en-US" altLang="zh-CN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一元一次不等式和</a:t>
            </a:r>
            <a:endParaRPr lang="zh-CN" altLang="en-US" sz="48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一元一次不等式组</a:t>
            </a:r>
            <a:endParaRPr lang="zh-CN" altLang="en-US" sz="48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4" name="Rectangle 5"/>
          <p:cNvSpPr/>
          <p:nvPr/>
        </p:nvSpPr>
        <p:spPr>
          <a:xfrm>
            <a:off x="3632518" y="3194527"/>
            <a:ext cx="52120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.2 </a:t>
            </a:r>
            <a:r>
              <a:rPr lang="en-US"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不等式的性质</a:t>
            </a:r>
            <a:endParaRPr sz="44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024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8925" y="1405573"/>
            <a:ext cx="3492500" cy="1960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1024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3550" y="1215073"/>
            <a:ext cx="3168650" cy="1935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直接连接符 10243"/>
          <p:cNvSpPr/>
          <p:nvPr/>
        </p:nvSpPr>
        <p:spPr>
          <a:xfrm>
            <a:off x="4727575" y="1977390"/>
            <a:ext cx="2195195" cy="39370"/>
          </a:xfrm>
          <a:prstGeom prst="line">
            <a:avLst/>
          </a:prstGeom>
          <a:ln w="76200" cap="flat" cmpd="sng">
            <a:solidFill>
              <a:srgbClr val="000000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9221" name="文本框 10244"/>
          <p:cNvSpPr txBox="1"/>
          <p:nvPr/>
        </p:nvSpPr>
        <p:spPr>
          <a:xfrm rot="38254">
            <a:off x="5230813" y="1213485"/>
            <a:ext cx="1368425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>
                <a:latin typeface="Times New Roman" panose="02020603050405020304" pitchFamily="18" charset="0"/>
                <a:ea typeface="宋体" panose="02010600030101010101" pitchFamily="2" charset="-122"/>
              </a:rPr>
              <a:t>+ C</a:t>
            </a:r>
            <a:endParaRPr lang="en-US" altLang="zh-CN" sz="4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2" name="直接连接符 10245"/>
          <p:cNvSpPr/>
          <p:nvPr/>
        </p:nvSpPr>
        <p:spPr>
          <a:xfrm flipH="1" flipV="1">
            <a:off x="4818380" y="2993073"/>
            <a:ext cx="2327275" cy="26987"/>
          </a:xfrm>
          <a:prstGeom prst="line">
            <a:avLst/>
          </a:prstGeom>
          <a:ln w="76200" cap="flat" cmpd="sng">
            <a:solidFill>
              <a:srgbClr val="000000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9223" name="文本框 10246"/>
          <p:cNvSpPr txBox="1"/>
          <p:nvPr/>
        </p:nvSpPr>
        <p:spPr>
          <a:xfrm rot="67999">
            <a:off x="5087938" y="2235835"/>
            <a:ext cx="203835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48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4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4" name="文本框 13"/>
          <p:cNvSpPr txBox="1"/>
          <p:nvPr/>
        </p:nvSpPr>
        <p:spPr>
          <a:xfrm>
            <a:off x="1990725" y="3990658"/>
            <a:ext cx="8351838" cy="20300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不等式性质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不等式两边都加（或减去）同一个数或同一个整式，不等号的方向不变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25" name="文本框 14"/>
          <p:cNvSpPr txBox="1"/>
          <p:nvPr/>
        </p:nvSpPr>
        <p:spPr>
          <a:xfrm>
            <a:off x="1990725" y="5373370"/>
            <a:ext cx="8351520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那么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a+c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b+c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26" name="圆角矩形 31"/>
          <p:cNvSpPr/>
          <p:nvPr/>
        </p:nvSpPr>
        <p:spPr>
          <a:xfrm>
            <a:off x="1851343" y="467360"/>
            <a:ext cx="1550987" cy="57626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归纳总结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92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4" grpId="0" bldLvl="0" animBg="1"/>
      <p:bldP spid="92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0725"/>
          <p:cNvSpPr txBox="1"/>
          <p:nvPr/>
        </p:nvSpPr>
        <p:spPr>
          <a:xfrm>
            <a:off x="2419350" y="1487170"/>
            <a:ext cx="662940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，两边都加上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3" name="文本框 30726"/>
          <p:cNvSpPr txBox="1"/>
          <p:nvPr/>
        </p:nvSpPr>
        <p:spPr>
          <a:xfrm>
            <a:off x="3136900" y="3831908"/>
            <a:ext cx="6553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，两边都减去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4" name="文本框 30732"/>
          <p:cNvSpPr txBox="1"/>
          <p:nvPr/>
        </p:nvSpPr>
        <p:spPr>
          <a:xfrm>
            <a:off x="2495550" y="2115820"/>
            <a:ext cx="6629400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由不等式基本性质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5" name="文本框 30733"/>
          <p:cNvSpPr txBox="1"/>
          <p:nvPr/>
        </p:nvSpPr>
        <p:spPr>
          <a:xfrm>
            <a:off x="2495550" y="2631758"/>
            <a:ext cx="6629400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 &gt;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6" name="文本框 30735"/>
          <p:cNvSpPr txBox="1"/>
          <p:nvPr/>
        </p:nvSpPr>
        <p:spPr>
          <a:xfrm>
            <a:off x="2419350" y="4471670"/>
            <a:ext cx="6553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由不等式基本性质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7" name="文本框 30736"/>
          <p:cNvSpPr txBox="1"/>
          <p:nvPr/>
        </p:nvSpPr>
        <p:spPr>
          <a:xfrm>
            <a:off x="2419350" y="5036820"/>
            <a:ext cx="6553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-7 &lt;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-7 .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8" name="文本框 30738"/>
          <p:cNvSpPr txBox="1"/>
          <p:nvPr/>
        </p:nvSpPr>
        <p:spPr>
          <a:xfrm>
            <a:off x="2419350" y="969645"/>
            <a:ext cx="5638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）已知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    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9" name="文本框 30739"/>
          <p:cNvSpPr txBox="1"/>
          <p:nvPr/>
        </p:nvSpPr>
        <p:spPr>
          <a:xfrm>
            <a:off x="2419350" y="3315970"/>
            <a:ext cx="5486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）已知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&lt;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-7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    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-7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50" name="文本框 30741"/>
          <p:cNvSpPr txBox="1"/>
          <p:nvPr/>
        </p:nvSpPr>
        <p:spPr>
          <a:xfrm>
            <a:off x="5842000" y="877570"/>
            <a:ext cx="1143000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51" name="文本框 30742"/>
          <p:cNvSpPr txBox="1"/>
          <p:nvPr/>
        </p:nvSpPr>
        <p:spPr>
          <a:xfrm>
            <a:off x="6138863" y="3185795"/>
            <a:ext cx="990600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52" name="文本框 29697"/>
          <p:cNvSpPr txBox="1"/>
          <p:nvPr/>
        </p:nvSpPr>
        <p:spPr>
          <a:xfrm>
            <a:off x="2228850" y="360045"/>
            <a:ext cx="41068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en-US" altLang="zh-CN" sz="2800" dirty="0">
                <a:solidFill>
                  <a:srgbClr val="3C8C93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用“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&gt;”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或“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&lt;”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填空：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圆角矩形 31"/>
          <p:cNvSpPr/>
          <p:nvPr/>
        </p:nvSpPr>
        <p:spPr>
          <a:xfrm>
            <a:off x="1798955" y="365760"/>
            <a:ext cx="1434465" cy="47625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内容占位符 7"/>
          <p:cNvSpPr txBox="1"/>
          <p:nvPr/>
        </p:nvSpPr>
        <p:spPr>
          <a:xfrm>
            <a:off x="2635885" y="3281363"/>
            <a:ext cx="7213600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从变形来看，是利用了不等式的基本性质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根据不等式基本性质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，不等式两边同时减去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根据不等式基本性质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，不等式两边同时减去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7" name="矩形 6"/>
          <p:cNvSpPr/>
          <p:nvPr/>
        </p:nvSpPr>
        <p:spPr>
          <a:xfrm>
            <a:off x="1740535" y="3408363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FontTx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分析：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7"/>
          <p:cNvSpPr>
            <a:spLocks noChangeArrowheads="1"/>
          </p:cNvSpPr>
          <p:nvPr/>
        </p:nvSpPr>
        <p:spPr bwMode="auto">
          <a:xfrm>
            <a:off x="1799590" y="1250315"/>
            <a:ext cx="7632700" cy="17532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指出下列不等式是如何变形的，并说明其变形的依据．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，则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，则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30" name="矩形 6"/>
          <p:cNvSpPr/>
          <p:nvPr/>
        </p:nvSpPr>
        <p:spPr>
          <a:xfrm>
            <a:off x="2050098" y="396875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FontTx/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解：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9"/>
          <p:cNvSpPr txBox="1"/>
          <p:nvPr/>
        </p:nvSpPr>
        <p:spPr>
          <a:xfrm>
            <a:off x="2070100" y="4266248"/>
            <a:ext cx="8131175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</a:rPr>
              <a:t>当不等式两边乘同一个正数时</a:t>
            </a:r>
            <a:r>
              <a:rPr lang="en-US" altLang="zh-CN" sz="26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</a:rPr>
              <a:t>不等号的方向</a:t>
            </a:r>
            <a:r>
              <a:rPr lang="en-US" altLang="zh-CN" sz="2600" dirty="0">
                <a:latin typeface="黑体" panose="02010609060101010101" charset="-122"/>
                <a:ea typeface="黑体" panose="02010609060101010101" charset="-122"/>
              </a:rPr>
              <a:t>_____;</a:t>
            </a:r>
            <a:endParaRPr lang="en-US" altLang="zh-CN" sz="2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506" name="Text Box 11"/>
          <p:cNvSpPr txBox="1"/>
          <p:nvPr/>
        </p:nvSpPr>
        <p:spPr>
          <a:xfrm>
            <a:off x="2133600" y="4932998"/>
            <a:ext cx="8386763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</a:rPr>
              <a:t>而乘同一个负数时</a:t>
            </a:r>
            <a:r>
              <a:rPr lang="en-US" altLang="zh-CN" sz="26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</a:rPr>
              <a:t>不等号的方向</a:t>
            </a:r>
            <a:r>
              <a:rPr lang="en-US" altLang="zh-CN" sz="2600" dirty="0">
                <a:latin typeface="黑体" panose="02010609060101010101" charset="-122"/>
                <a:ea typeface="黑体" panose="02010609060101010101" charset="-122"/>
              </a:rPr>
              <a:t>_____;</a:t>
            </a:r>
            <a:endParaRPr lang="en-US" altLang="zh-CN" sz="2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8" name="Text Box 12"/>
          <p:cNvSpPr txBox="1"/>
          <p:nvPr/>
        </p:nvSpPr>
        <p:spPr>
          <a:xfrm>
            <a:off x="6959600" y="5033010"/>
            <a:ext cx="1089025" cy="4914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改变</a:t>
            </a:r>
            <a:endParaRPr lang="zh-CN" altLang="en-US" sz="2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3" name="Text Box 10"/>
          <p:cNvSpPr txBox="1"/>
          <p:nvPr/>
        </p:nvSpPr>
        <p:spPr>
          <a:xfrm>
            <a:off x="8040688" y="4388485"/>
            <a:ext cx="1978025" cy="4914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不变</a:t>
            </a:r>
            <a:endParaRPr lang="zh-CN" altLang="en-US" sz="2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509" name="内容占位符 7"/>
          <p:cNvSpPr txBox="1"/>
          <p:nvPr/>
        </p:nvSpPr>
        <p:spPr>
          <a:xfrm>
            <a:off x="1912938" y="481013"/>
            <a:ext cx="7416800" cy="3692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457200">
              <a:lnSpc>
                <a:spcPct val="150000"/>
              </a:lnSpc>
              <a:buClrTx/>
              <a:buFontTx/>
            </a:pPr>
            <a:r>
              <a:rPr lang="zh-CN" altLang="en-US" sz="2400" b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      </a:t>
            </a:r>
            <a:r>
              <a:rPr lang="zh-CN" altLang="en-US" sz="2600" b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  已知</a:t>
            </a:r>
            <a:r>
              <a:rPr lang="en-US" altLang="zh-CN" sz="2600" b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7 &gt;4</a:t>
            </a:r>
            <a:r>
              <a:rPr lang="zh-CN" sz="2600" b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，计算并用不等号填空：</a:t>
            </a:r>
            <a:endParaRPr lang="zh-CN" sz="2600" b="1" dirty="0">
              <a:latin typeface="Times New Roman" panose="02020603050405020304" pitchFamily="18" charset="0"/>
              <a:ea typeface="微软雅黑 Light" panose="020B0502040204020203" pitchFamily="34" charset="-122"/>
            </a:endParaRPr>
          </a:p>
          <a:p>
            <a:pPr defTabSz="457200">
              <a:lnSpc>
                <a:spcPct val="150000"/>
              </a:lnSpc>
              <a:buClrTx/>
              <a:buFontTx/>
            </a:pPr>
            <a:r>
              <a:rPr lang="en-US" altLang="zh-CN" sz="2600" b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               7×3____4×3</a:t>
            </a:r>
            <a:r>
              <a:rPr lang="zh-CN" altLang="en-US" sz="2600" b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；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7×2____4×2</a:t>
            </a: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2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 defTabSz="457200">
              <a:lnSpc>
                <a:spcPct val="150000"/>
              </a:lnSpc>
              <a:buClrTx/>
              <a:buFontTx/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7×1____4×1</a:t>
            </a: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7×0.1____4×0.1</a:t>
            </a: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2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 defTabSz="457200">
              <a:lnSpc>
                <a:spcPct val="150000"/>
              </a:lnSpc>
              <a:buClrTx/>
              <a:buFontTx/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7×(</a:t>
            </a:r>
            <a:r>
              <a:rPr lang="en-US" altLang="zh-CN" sz="2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1)____4×(</a:t>
            </a:r>
            <a:r>
              <a:rPr lang="en-US" altLang="zh-CN" sz="2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7×(</a:t>
            </a:r>
            <a:r>
              <a:rPr lang="en-US" altLang="zh-CN" sz="2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2)____4×(</a:t>
            </a:r>
            <a:r>
              <a:rPr lang="en-US" altLang="zh-CN" sz="2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2)</a:t>
            </a: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2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 defTabSz="457200">
              <a:lnSpc>
                <a:spcPct val="150000"/>
              </a:lnSpc>
              <a:buClrTx/>
              <a:buFontTx/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7×(</a:t>
            </a:r>
            <a:r>
              <a:rPr lang="en-US" altLang="zh-CN" sz="2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3)____4×(</a:t>
            </a:r>
            <a:r>
              <a:rPr lang="en-US" altLang="zh-CN" sz="2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2600" b="1" dirty="0">
              <a:latin typeface="Times New Roman" panose="02020603050405020304" pitchFamily="18" charset="0"/>
              <a:ea typeface="微软雅黑 Light" panose="020B0502040204020203" pitchFamily="34" charset="-122"/>
            </a:endParaRPr>
          </a:p>
          <a:p>
            <a:pPr defTabSz="457200">
              <a:lnSpc>
                <a:spcPct val="150000"/>
              </a:lnSpc>
              <a:buClrTx/>
              <a:buFontTx/>
            </a:pPr>
            <a:r>
              <a:rPr lang="zh-CN" altLang="en-US" sz="2600" b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你能从中发现什么？</a:t>
            </a:r>
            <a:endParaRPr lang="en-US" altLang="zh-CN" sz="2600" b="1" dirty="0">
              <a:latin typeface="Times New Roman" panose="02020603050405020304" pitchFamily="18" charset="0"/>
              <a:ea typeface="微软雅黑 Light" panose="020B0502040204020203" pitchFamily="34" charset="-122"/>
            </a:endParaRPr>
          </a:p>
        </p:txBody>
      </p:sp>
      <p:sp>
        <p:nvSpPr>
          <p:cNvPr id="21511" name="文本框 3"/>
          <p:cNvSpPr txBox="1"/>
          <p:nvPr/>
        </p:nvSpPr>
        <p:spPr>
          <a:xfrm>
            <a:off x="3652203" y="2349500"/>
            <a:ext cx="4768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&lt;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2" name="文本框 4"/>
          <p:cNvSpPr txBox="1"/>
          <p:nvPr/>
        </p:nvSpPr>
        <p:spPr>
          <a:xfrm>
            <a:off x="3922395" y="1828800"/>
            <a:ext cx="4768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 Light" panose="020B0502040204020203" pitchFamily="34" charset="-122"/>
              </a:rPr>
              <a:t>&gt;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 Light" panose="020B0502040204020203" pitchFamily="34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3" name="文本框 5"/>
          <p:cNvSpPr txBox="1"/>
          <p:nvPr/>
        </p:nvSpPr>
        <p:spPr>
          <a:xfrm>
            <a:off x="6116320" y="1085533"/>
            <a:ext cx="4768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 Light" panose="020B0502040204020203" pitchFamily="34" charset="-122"/>
              </a:rPr>
              <a:t>&gt;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 Light" panose="020B0502040204020203" pitchFamily="34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4" name="文本框 6"/>
          <p:cNvSpPr txBox="1"/>
          <p:nvPr/>
        </p:nvSpPr>
        <p:spPr>
          <a:xfrm>
            <a:off x="3922078" y="1163003"/>
            <a:ext cx="4768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 Light" panose="020B0502040204020203" pitchFamily="34" charset="-122"/>
              </a:rPr>
              <a:t>&gt;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 Light" panose="020B0502040204020203" pitchFamily="34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5" name="文本框 7"/>
          <p:cNvSpPr txBox="1"/>
          <p:nvPr/>
        </p:nvSpPr>
        <p:spPr>
          <a:xfrm>
            <a:off x="4914583" y="2950845"/>
            <a:ext cx="4768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 Light" panose="020B0502040204020203" pitchFamily="34" charset="-122"/>
              </a:rPr>
              <a:t>&lt;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 Light" panose="020B0502040204020203" pitchFamily="34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6" name="文本框 8"/>
          <p:cNvSpPr txBox="1"/>
          <p:nvPr/>
        </p:nvSpPr>
        <p:spPr>
          <a:xfrm>
            <a:off x="6760845" y="2349183"/>
            <a:ext cx="4768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 Light" panose="020B0502040204020203" pitchFamily="34" charset="-122"/>
              </a:rPr>
              <a:t>&lt;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 Light" panose="020B0502040204020203" pitchFamily="34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7" name="文本框 9"/>
          <p:cNvSpPr txBox="1"/>
          <p:nvPr/>
        </p:nvSpPr>
        <p:spPr>
          <a:xfrm>
            <a:off x="6419215" y="1828800"/>
            <a:ext cx="4768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 Light" panose="020B0502040204020203" pitchFamily="34" charset="-122"/>
              </a:rPr>
              <a:t>&gt;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 Light" panose="020B0502040204020203" pitchFamily="34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6240" y="106680"/>
            <a:ext cx="4450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charset="-122"/>
                <a:sym typeface="宋体" panose="02010600030101010101" pitchFamily="2" charset="-122"/>
              </a:rPr>
              <a:t>二、不等式的基本性质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charset="-122"/>
                <a:sym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charset="-122"/>
                <a:sym typeface="宋体" panose="02010600030101010101" pitchFamily="2" charset="-122"/>
              </a:rPr>
              <a:t>3</a:t>
            </a:r>
            <a:endParaRPr lang="en-US" altLang="zh-CN" sz="2800" b="1" dirty="0">
              <a:solidFill>
                <a:schemeClr val="accent1"/>
              </a:solidFill>
              <a:latin typeface="Times New Roman" panose="02020603050405020304" pitchFamily="18" charset="0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203" grpId="0"/>
      <p:bldP spid="21511" grpId="0"/>
      <p:bldP spid="21512" grpId="0"/>
      <p:bldP spid="21513" grpId="0"/>
      <p:bldP spid="21514" grpId="0"/>
      <p:bldP spid="21515" grpId="0"/>
      <p:bldP spid="21516" grpId="0"/>
      <p:bldP spid="215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对象 10241"/>
          <p:cNvGraphicFramePr/>
          <p:nvPr/>
        </p:nvGraphicFramePr>
        <p:xfrm>
          <a:off x="7372668" y="2520950"/>
          <a:ext cx="1506537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408305" imgH="395605" progId="Equation.DSMT4">
                  <p:embed/>
                </p:oleObj>
              </mc:Choice>
              <mc:Fallback>
                <p:oleObj name="" r:id="rId1" imgW="408305" imgH="395605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372668" y="2520950"/>
                        <a:ext cx="1506537" cy="658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3" name="Text Box 4"/>
          <p:cNvSpPr txBox="1"/>
          <p:nvPr/>
        </p:nvSpPr>
        <p:spPr>
          <a:xfrm>
            <a:off x="1952625" y="654050"/>
            <a:ext cx="86328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不等式的性质</a:t>
            </a:r>
            <a:r>
              <a:rPr lang="en-US" altLang="zh-CN" sz="2800" b="1" dirty="0">
                <a:solidFill>
                  <a:srgbClr val="1D41D5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不等式两边都乘（或除以）同一个正数，不等号的方向不变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4" name="Text Box 5"/>
          <p:cNvSpPr txBox="1"/>
          <p:nvPr/>
        </p:nvSpPr>
        <p:spPr>
          <a:xfrm>
            <a:off x="1927225" y="2604135"/>
            <a:ext cx="8337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如果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b,c&gt;0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那么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ac____bc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5" name="Text Box 7"/>
          <p:cNvSpPr txBox="1"/>
          <p:nvPr/>
        </p:nvSpPr>
        <p:spPr>
          <a:xfrm>
            <a:off x="5705475" y="2580640"/>
            <a:ext cx="6969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6" name="Text Box 9"/>
          <p:cNvSpPr txBox="1"/>
          <p:nvPr/>
        </p:nvSpPr>
        <p:spPr>
          <a:xfrm>
            <a:off x="7873048" y="2605405"/>
            <a:ext cx="695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7" name="Text Box 4"/>
          <p:cNvSpPr txBox="1"/>
          <p:nvPr/>
        </p:nvSpPr>
        <p:spPr>
          <a:xfrm>
            <a:off x="1743075" y="4887913"/>
            <a:ext cx="8416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如果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那么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ac ____bc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或</a:t>
            </a:r>
            <a:endParaRPr lang="zh-CN" altLang="en-US" sz="2800" b="1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8" name="Text Box 5"/>
          <p:cNvSpPr txBox="1"/>
          <p:nvPr/>
        </p:nvSpPr>
        <p:spPr>
          <a:xfrm>
            <a:off x="5808663" y="4887913"/>
            <a:ext cx="6969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﹤</a:t>
            </a:r>
            <a:endParaRPr lang="en-US" altLang="zh-CN" sz="2800" b="1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9" name="Text Box 7"/>
          <p:cNvSpPr txBox="1"/>
          <p:nvPr/>
        </p:nvSpPr>
        <p:spPr>
          <a:xfrm>
            <a:off x="7966075" y="4941888"/>
            <a:ext cx="698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﹤</a:t>
            </a:r>
            <a:endParaRPr lang="en-US" altLang="zh-CN" sz="2800" b="1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50" name="Text Box 10"/>
          <p:cNvSpPr txBox="1"/>
          <p:nvPr/>
        </p:nvSpPr>
        <p:spPr>
          <a:xfrm>
            <a:off x="1703388" y="3284538"/>
            <a:ext cx="8967787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不等式的性质</a:t>
            </a:r>
            <a:r>
              <a:rPr lang="en-US" altLang="zh-CN" sz="2800" b="1" dirty="0">
                <a:solidFill>
                  <a:srgbClr val="1D41D5"/>
                </a:solidFill>
                <a:latin typeface="Times New Roman" panose="02020603050405020304" pitchFamily="18" charset="0"/>
                <a:ea typeface="黑体" panose="02010609060101010101" charset="-122"/>
              </a:rPr>
              <a:t>3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不等式两边都乘（或除以）同一个负数，不等号的方向改变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251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425" y="4732338"/>
            <a:ext cx="1512888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9" name="圆角矩形 31"/>
          <p:cNvSpPr/>
          <p:nvPr/>
        </p:nvSpPr>
        <p:spPr>
          <a:xfrm>
            <a:off x="1631950" y="115888"/>
            <a:ext cx="2003425" cy="57626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归纳总结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2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  <p:bldP spid="10248" grpId="0"/>
      <p:bldP spid="10249" grpId="0"/>
      <p:bldP spid="102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47105"/>
          <p:cNvSpPr txBox="1"/>
          <p:nvPr/>
        </p:nvSpPr>
        <p:spPr>
          <a:xfrm>
            <a:off x="2436813" y="1819275"/>
            <a:ext cx="6629400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，两边都乘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1" name="文本框 47106"/>
          <p:cNvSpPr txBox="1"/>
          <p:nvPr/>
        </p:nvSpPr>
        <p:spPr>
          <a:xfrm>
            <a:off x="2438400" y="4332288"/>
            <a:ext cx="6553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，两边都乘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2" name="文本框 47107"/>
          <p:cNvSpPr txBox="1"/>
          <p:nvPr/>
        </p:nvSpPr>
        <p:spPr>
          <a:xfrm>
            <a:off x="2513013" y="194627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3" name="文本框 47108"/>
          <p:cNvSpPr txBox="1"/>
          <p:nvPr/>
        </p:nvSpPr>
        <p:spPr>
          <a:xfrm>
            <a:off x="2513013" y="2447925"/>
            <a:ext cx="6629400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由不等式基本性质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4" name="文本框 47109"/>
          <p:cNvSpPr txBox="1"/>
          <p:nvPr/>
        </p:nvSpPr>
        <p:spPr>
          <a:xfrm>
            <a:off x="2513013" y="2963863"/>
            <a:ext cx="6629400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&gt; 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5" name="文本框 47111"/>
          <p:cNvSpPr txBox="1"/>
          <p:nvPr/>
        </p:nvSpPr>
        <p:spPr>
          <a:xfrm>
            <a:off x="2436813" y="4987925"/>
            <a:ext cx="6553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由不等式基本性质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6" name="文本框 47112"/>
          <p:cNvSpPr txBox="1"/>
          <p:nvPr/>
        </p:nvSpPr>
        <p:spPr>
          <a:xfrm>
            <a:off x="2436813" y="5553075"/>
            <a:ext cx="6553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&lt; 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7" name="文本框 47114"/>
          <p:cNvSpPr txBox="1"/>
          <p:nvPr/>
        </p:nvSpPr>
        <p:spPr>
          <a:xfrm>
            <a:off x="2360613" y="1300163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）已知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u="sng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8" name="文本框 47115"/>
          <p:cNvSpPr txBox="1"/>
          <p:nvPr/>
        </p:nvSpPr>
        <p:spPr>
          <a:xfrm>
            <a:off x="2436813" y="3694113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）已知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u="sng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9" name="文本框 47116"/>
          <p:cNvSpPr txBox="1"/>
          <p:nvPr/>
        </p:nvSpPr>
        <p:spPr>
          <a:xfrm>
            <a:off x="5911850" y="1236663"/>
            <a:ext cx="784225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20" name="文本框 47117"/>
          <p:cNvSpPr txBox="1"/>
          <p:nvPr/>
        </p:nvSpPr>
        <p:spPr>
          <a:xfrm>
            <a:off x="5911850" y="3565525"/>
            <a:ext cx="754063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21" name="文本框 45057"/>
          <p:cNvSpPr txBox="1"/>
          <p:nvPr/>
        </p:nvSpPr>
        <p:spPr>
          <a:xfrm>
            <a:off x="2016125" y="552450"/>
            <a:ext cx="43068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用“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&gt;”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或“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&lt;”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填空：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  <p:bldP spid="17414" grpId="0"/>
      <p:bldP spid="17415" grpId="0"/>
      <p:bldP spid="17416" grpId="0"/>
      <p:bldP spid="17419" grpId="0"/>
      <p:bldP spid="174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48129"/>
          <p:cNvSpPr txBox="1"/>
          <p:nvPr/>
        </p:nvSpPr>
        <p:spPr>
          <a:xfrm>
            <a:off x="2908300" y="1600200"/>
            <a:ext cx="6629400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，两边都除以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35" name="文本框 48132"/>
          <p:cNvSpPr txBox="1"/>
          <p:nvPr/>
        </p:nvSpPr>
        <p:spPr>
          <a:xfrm>
            <a:off x="2984500" y="2228850"/>
            <a:ext cx="6629400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由不等式基本性质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36" name="文本框 48139"/>
          <p:cNvSpPr txBox="1"/>
          <p:nvPr/>
        </p:nvSpPr>
        <p:spPr>
          <a:xfrm>
            <a:off x="2984500" y="4133850"/>
            <a:ext cx="6629400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由不等式基本性质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37" name="文本框 48142"/>
          <p:cNvSpPr txBox="1"/>
          <p:nvPr/>
        </p:nvSpPr>
        <p:spPr>
          <a:xfrm>
            <a:off x="2243138" y="901700"/>
            <a:ext cx="6096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）已知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&lt;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           </a:t>
            </a:r>
            <a:r>
              <a:rPr lang="zh-CN" altLang="en-US" sz="2800" i="1" u="sng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38" name="文本框 48143"/>
          <p:cNvSpPr txBox="1"/>
          <p:nvPr/>
        </p:nvSpPr>
        <p:spPr>
          <a:xfrm>
            <a:off x="5845175" y="838200"/>
            <a:ext cx="1219200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&gt;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8439" name="对象 18438"/>
          <p:cNvGraphicFramePr/>
          <p:nvPr/>
        </p:nvGraphicFramePr>
        <p:xfrm>
          <a:off x="5422900" y="914400"/>
          <a:ext cx="815975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711200" imgH="495300" progId="Equation.DSMT4">
                  <p:embed/>
                </p:oleObj>
              </mc:Choice>
              <mc:Fallback>
                <p:oleObj name="" r:id="rId1" imgW="711200" imgH="4953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22900" y="914400"/>
                        <a:ext cx="815975" cy="569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0" name="对象 18439"/>
          <p:cNvGraphicFramePr/>
          <p:nvPr/>
        </p:nvGraphicFramePr>
        <p:xfrm>
          <a:off x="7181850" y="901700"/>
          <a:ext cx="868363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698500" imgH="571500" progId="Equation.DSMT4">
                  <p:embed/>
                </p:oleObj>
              </mc:Choice>
              <mc:Fallback>
                <p:oleObj name="" r:id="rId3" imgW="698500" imgH="5715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81850" y="901700"/>
                        <a:ext cx="868363" cy="584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1" name="对象 18440"/>
          <p:cNvGraphicFramePr/>
          <p:nvPr/>
        </p:nvGraphicFramePr>
        <p:xfrm>
          <a:off x="5270500" y="2819400"/>
          <a:ext cx="1390650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1285240" imgH="572135" progId="Equation.DSMT4">
                  <p:embed/>
                </p:oleObj>
              </mc:Choice>
              <mc:Fallback>
                <p:oleObj name="" r:id="rId5" imgW="1285240" imgH="572135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70500" y="2819400"/>
                        <a:ext cx="1390650" cy="684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442" name="组合 48149"/>
          <p:cNvGrpSpPr/>
          <p:nvPr/>
        </p:nvGrpSpPr>
        <p:grpSpPr>
          <a:xfrm>
            <a:off x="2908300" y="3429000"/>
            <a:ext cx="6629400" cy="668338"/>
            <a:chOff x="0" y="0"/>
            <a:chExt cx="4176" cy="421"/>
          </a:xfrm>
        </p:grpSpPr>
        <p:sp>
          <p:nvSpPr>
            <p:cNvPr id="18443" name="文本框 48138"/>
            <p:cNvSpPr txBox="1"/>
            <p:nvPr/>
          </p:nvSpPr>
          <p:spPr>
            <a:xfrm>
              <a:off x="0" y="0"/>
              <a:ext cx="4176" cy="4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     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因为                ，两边都加上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18444" name="对象 18443"/>
            <p:cNvGraphicFramePr/>
            <p:nvPr/>
          </p:nvGraphicFramePr>
          <p:xfrm>
            <a:off x="1088" y="0"/>
            <a:ext cx="762" cy="4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7" imgW="1119505" imgH="572135" progId="Equation.DSMT4">
                    <p:embed/>
                  </p:oleObj>
                </mc:Choice>
                <mc:Fallback>
                  <p:oleObj name="" r:id="rId7" imgW="1119505" imgH="572135" progId="Equation.DSMT4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88" y="0"/>
                          <a:ext cx="762" cy="4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8445" name="对象 18444"/>
          <p:cNvGraphicFramePr/>
          <p:nvPr/>
        </p:nvGraphicFramePr>
        <p:xfrm>
          <a:off x="4876800" y="4876800"/>
          <a:ext cx="2728913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9" imgW="2019300" imgH="571500" progId="Equation.DSMT4">
                  <p:embed/>
                </p:oleObj>
              </mc:Choice>
              <mc:Fallback>
                <p:oleObj name="" r:id="rId9" imgW="2019300" imgH="5715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76800" y="4876800"/>
                        <a:ext cx="2728913" cy="695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/>
          <p:nvPr/>
        </p:nvSpPr>
        <p:spPr>
          <a:xfrm>
            <a:off x="1916113" y="900430"/>
            <a:ext cx="8064500" cy="13836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设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用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“＜”“＞”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填空并回答是根据不等式的哪一条基本性质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59" name="Rectangle 3"/>
          <p:cNvSpPr/>
          <p:nvPr/>
        </p:nvSpPr>
        <p:spPr>
          <a:xfrm>
            <a:off x="1901825" y="2001838"/>
            <a:ext cx="7885113" cy="42271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342900" indent="-342900">
              <a:lnSpc>
                <a:spcPct val="16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- 7____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- 7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342900" indent="-342900">
              <a:lnSpc>
                <a:spcPct val="16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÷6____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÷6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342900" indent="-342900">
              <a:lnSpc>
                <a:spcPct val="16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0.1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____0.1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;   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342900" indent="-342900">
              <a:lnSpc>
                <a:spcPct val="16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____-4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342900" indent="-342900">
              <a:lnSpc>
                <a:spcPct val="16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+3____2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+3;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342900" indent="-342900">
              <a:lnSpc>
                <a:spcPct val="16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+1)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 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+1)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为常数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0" name="Rectangle 4"/>
          <p:cNvSpPr/>
          <p:nvPr/>
        </p:nvSpPr>
        <p:spPr>
          <a:xfrm>
            <a:off x="3725863" y="2278063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＞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1" name="Rectangle 5"/>
          <p:cNvSpPr/>
          <p:nvPr/>
        </p:nvSpPr>
        <p:spPr>
          <a:xfrm>
            <a:off x="3627438" y="289560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＞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2" name="Rectangle 6"/>
          <p:cNvSpPr/>
          <p:nvPr/>
        </p:nvSpPr>
        <p:spPr>
          <a:xfrm>
            <a:off x="3575050" y="345757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＞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3" name="Rectangle 7"/>
          <p:cNvSpPr/>
          <p:nvPr/>
        </p:nvSpPr>
        <p:spPr>
          <a:xfrm>
            <a:off x="3725863" y="4884738"/>
            <a:ext cx="8651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＞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4" name="Rectangle 8"/>
          <p:cNvSpPr/>
          <p:nvPr/>
        </p:nvSpPr>
        <p:spPr>
          <a:xfrm>
            <a:off x="4165600" y="5541963"/>
            <a:ext cx="6937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＞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5" name="Rectangle 9"/>
          <p:cNvSpPr/>
          <p:nvPr/>
        </p:nvSpPr>
        <p:spPr>
          <a:xfrm>
            <a:off x="3452813" y="425767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＜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6" name="Text Box 15"/>
          <p:cNvSpPr txBox="1"/>
          <p:nvPr/>
        </p:nvSpPr>
        <p:spPr>
          <a:xfrm>
            <a:off x="5632450" y="2265363"/>
            <a:ext cx="42211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不等式的性质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endParaRPr lang="en-US" altLang="zh-CN" sz="2800" b="1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67" name="Text Box 16"/>
          <p:cNvSpPr txBox="1"/>
          <p:nvPr/>
        </p:nvSpPr>
        <p:spPr>
          <a:xfrm>
            <a:off x="5648325" y="2895600"/>
            <a:ext cx="42211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不等式的性质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68" name="Text Box 17"/>
          <p:cNvSpPr txBox="1"/>
          <p:nvPr/>
        </p:nvSpPr>
        <p:spPr>
          <a:xfrm>
            <a:off x="5632450" y="3535363"/>
            <a:ext cx="42211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不等式的性质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69" name="Text Box 18"/>
          <p:cNvSpPr txBox="1"/>
          <p:nvPr/>
        </p:nvSpPr>
        <p:spPr>
          <a:xfrm>
            <a:off x="5648325" y="4257675"/>
            <a:ext cx="42211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不等式的性质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endParaRPr lang="en-US" altLang="zh-CN" sz="2800" b="1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70" name="Text Box 19"/>
          <p:cNvSpPr txBox="1"/>
          <p:nvPr/>
        </p:nvSpPr>
        <p:spPr>
          <a:xfrm>
            <a:off x="5648325" y="4948873"/>
            <a:ext cx="42211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不等式的性质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1,2</a:t>
            </a:r>
            <a:endParaRPr lang="en-US" altLang="zh-CN" sz="2800" b="1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71" name="Text Box 20"/>
          <p:cNvSpPr txBox="1"/>
          <p:nvPr/>
        </p:nvSpPr>
        <p:spPr>
          <a:xfrm>
            <a:off x="7698105" y="5639118"/>
            <a:ext cx="29829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不等式的性质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72" name="圆角矩形 31"/>
          <p:cNvSpPr/>
          <p:nvPr/>
        </p:nvSpPr>
        <p:spPr>
          <a:xfrm>
            <a:off x="1901825" y="276225"/>
            <a:ext cx="1550988" cy="57626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  <p:bldP spid="19462" grpId="0"/>
      <p:bldP spid="19463" grpId="0"/>
      <p:bldP spid="19464" grpId="0"/>
      <p:bldP spid="19465" grpId="0"/>
      <p:bldP spid="19466" grpId="0"/>
      <p:bldP spid="19467" grpId="0"/>
      <p:bldP spid="19468" grpId="0"/>
      <p:bldP spid="19469" grpId="0"/>
      <p:bldP spid="19470" grpId="0"/>
      <p:bldP spid="194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99"/>
          <p:cNvSpPr txBox="1"/>
          <p:nvPr/>
        </p:nvSpPr>
        <p:spPr>
          <a:xfrm>
            <a:off x="1876425" y="518160"/>
            <a:ext cx="82518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en-US" alt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如果不等式 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＋1)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＋1可变形为 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＞1，那么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必须满足________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1" name="文本框 4"/>
          <p:cNvSpPr txBox="1"/>
          <p:nvPr/>
        </p:nvSpPr>
        <p:spPr>
          <a:xfrm>
            <a:off x="2154238" y="4157028"/>
            <a:ext cx="7883525" cy="1210945"/>
          </a:xfrm>
          <a:prstGeom prst="rect">
            <a:avLst/>
          </a:prstGeom>
          <a:noFill/>
          <a:ln w="28575" cap="flat" cmpd="sng">
            <a:solidFill>
              <a:schemeClr val="accent2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方法总结：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只有当不等式的两边都乘(或除以)一个负数时，不等号的方向才改变．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2" name="文本框 3"/>
          <p:cNvSpPr txBox="1"/>
          <p:nvPr/>
        </p:nvSpPr>
        <p:spPr>
          <a:xfrm>
            <a:off x="2060575" y="2195513"/>
            <a:ext cx="78835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解析：根据不等式的基本性质可判断，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＋1为负数，即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＋1＜0，可得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＜－1.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3" name="文本框 1"/>
          <p:cNvSpPr txBox="1"/>
          <p:nvPr/>
        </p:nvSpPr>
        <p:spPr>
          <a:xfrm>
            <a:off x="4079875" y="1234123"/>
            <a:ext cx="13385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＜－1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  <p:bldP spid="22532" grpId="0"/>
      <p:bldP spid="225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17065" y="228600"/>
            <a:ext cx="6939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charset="-122"/>
                <a:sym typeface="宋体" panose="02010600030101010101" pitchFamily="2" charset="-122"/>
              </a:rPr>
              <a:t>三、利用不等式的基本性质解简单的不等式</a:t>
            </a:r>
            <a:endParaRPr lang="zh-CN" altLang="en-US" sz="2800" b="1" dirty="0">
              <a:solidFill>
                <a:schemeClr val="accent1"/>
              </a:solidFill>
              <a:latin typeface="Times New Roman" panose="02020603050405020304" pitchFamily="18" charset="0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3554" name="Rectangle 2"/>
          <p:cNvSpPr/>
          <p:nvPr/>
        </p:nvSpPr>
        <p:spPr>
          <a:xfrm>
            <a:off x="1627505" y="757555"/>
            <a:ext cx="858647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609600" indent="-609600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3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利用不等式的基本性质，把下列不等式化成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或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﹤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的形式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(1)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＞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；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(2)2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＜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；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(3)            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； 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(4)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＞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20.</a:t>
            </a:r>
            <a:endParaRPr lang="zh-CN" alt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09600" indent="-6096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　　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3555" name="对象 2355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492375" y="2900680"/>
          <a:ext cx="120904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457200" imgH="393700" progId="Equation.DSMT4">
                  <p:embed/>
                </p:oleObj>
              </mc:Choice>
              <mc:Fallback>
                <p:oleObj name="" r:id="rId1" imgW="457200" imgH="3937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92375" y="2900680"/>
                        <a:ext cx="1209040" cy="917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6" name="文本框 1"/>
          <p:cNvSpPr txBox="1"/>
          <p:nvPr/>
        </p:nvSpPr>
        <p:spPr>
          <a:xfrm>
            <a:off x="1972310" y="4405313"/>
            <a:ext cx="2133600" cy="953135"/>
          </a:xfrm>
          <a:prstGeom prst="rect">
            <a:avLst/>
          </a:prstGeom>
          <a:noFill/>
          <a:ln w="38100" cap="flat" cmpd="thickThin">
            <a:solidFill>
              <a:srgbClr val="F8081F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解未知数为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x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的不等式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3557" name="文本框 3"/>
          <p:cNvSpPr txBox="1"/>
          <p:nvPr/>
        </p:nvSpPr>
        <p:spPr>
          <a:xfrm>
            <a:off x="6314123" y="4619625"/>
            <a:ext cx="3795712" cy="521970"/>
          </a:xfrm>
          <a:prstGeom prst="rect">
            <a:avLst/>
          </a:prstGeom>
          <a:noFill/>
          <a:ln w="38100" cap="flat" cmpd="sng">
            <a:solidFill>
              <a:srgbClr val="F8081F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化为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或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﹤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的形式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558" name="右箭头 4"/>
          <p:cNvSpPr/>
          <p:nvPr/>
        </p:nvSpPr>
        <p:spPr>
          <a:xfrm>
            <a:off x="4275773" y="4700588"/>
            <a:ext cx="1873250" cy="358775"/>
          </a:xfrm>
          <a:prstGeom prst="rightArrow">
            <a:avLst>
              <a:gd name="adj1" fmla="val 50000"/>
              <a:gd name="adj2" fmla="val 49819"/>
            </a:avLst>
          </a:prstGeom>
          <a:solidFill>
            <a:schemeClr val="accent1"/>
          </a:solidFill>
          <a:ln w="381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9" name="文本框 5"/>
          <p:cNvSpPr txBox="1"/>
          <p:nvPr/>
        </p:nvSpPr>
        <p:spPr>
          <a:xfrm>
            <a:off x="4686935" y="431006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目标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60" name="文本框 6"/>
          <p:cNvSpPr txBox="1"/>
          <p:nvPr/>
        </p:nvSpPr>
        <p:spPr>
          <a:xfrm>
            <a:off x="3701098" y="5778500"/>
            <a:ext cx="4438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方法：不等式基本性质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~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567" name="文本框 2"/>
          <p:cNvSpPr txBox="1"/>
          <p:nvPr/>
        </p:nvSpPr>
        <p:spPr>
          <a:xfrm>
            <a:off x="1845310" y="3809048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思路：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68" name="右箭头 8"/>
          <p:cNvSpPr/>
          <p:nvPr/>
        </p:nvSpPr>
        <p:spPr>
          <a:xfrm rot="16200000">
            <a:off x="4840923" y="5227638"/>
            <a:ext cx="742950" cy="358775"/>
          </a:xfrm>
          <a:prstGeom prst="rightArrow">
            <a:avLst>
              <a:gd name="adj1" fmla="val 50000"/>
              <a:gd name="adj2" fmla="val 49929"/>
            </a:avLst>
          </a:prstGeom>
          <a:solidFill>
            <a:schemeClr val="accent1"/>
          </a:solidFill>
          <a:ln w="381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nimBg="1"/>
      <p:bldP spid="23557" grpId="0" bldLvl="0" animBg="1"/>
      <p:bldP spid="23558" grpId="0" animBg="1"/>
      <p:bldP spid="23558" grpId="1" bldLvl="0" animBg="1"/>
      <p:bldP spid="23559" grpId="0"/>
      <p:bldP spid="23560" grpId="0"/>
      <p:bldP spid="23567" grpId="0"/>
      <p:bldP spid="23568" grpId="0" animBg="1"/>
      <p:bldP spid="23568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7"/>
          <p:cNvSpPr txBox="1"/>
          <p:nvPr/>
        </p:nvSpPr>
        <p:spPr>
          <a:xfrm>
            <a:off x="2705100" y="348615"/>
            <a:ext cx="7054850" cy="59080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不等式的基本性质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不等式的基本性质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778" name="矩形 6"/>
          <p:cNvSpPr/>
          <p:nvPr/>
        </p:nvSpPr>
        <p:spPr>
          <a:xfrm>
            <a:off x="2173288" y="360680"/>
            <a:ext cx="89789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7"/>
          <p:cNvSpPr txBox="1"/>
          <p:nvPr/>
        </p:nvSpPr>
        <p:spPr>
          <a:xfrm>
            <a:off x="3170873" y="2971483"/>
            <a:ext cx="2776537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3389630" y="3813175"/>
          <a:ext cx="1539875" cy="824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735965" imgH="393700" progId="Equation.DSMT4">
                  <p:embed/>
                </p:oleObj>
              </mc:Choice>
              <mc:Fallback>
                <p:oleObj name="" r:id="rId1" imgW="735965" imgH="393700" progId="Equation.DSMT4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89630" y="3813175"/>
                        <a:ext cx="1539875" cy="8248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21"/>
          <p:cNvSpPr/>
          <p:nvPr/>
        </p:nvSpPr>
        <p:spPr>
          <a:xfrm>
            <a:off x="5153025" y="3994785"/>
            <a:ext cx="4260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不等式的基本性质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24885" y="4871085"/>
            <a:ext cx="15570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FontTx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71190" y="532765"/>
            <a:ext cx="643763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(3) 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3× 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3×4 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不等式的基本性质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2)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12.</a:t>
            </a:r>
            <a:endParaRPr lang="zh-CN" altLang="en-US" sz="2800"/>
          </a:p>
        </p:txBody>
      </p:sp>
      <p:graphicFrame>
        <p:nvGraphicFramePr>
          <p:cNvPr id="68611" name="Object 3"/>
          <p:cNvGraphicFramePr>
            <a:graphicFrameLocks noChangeAspect="1"/>
          </p:cNvGraphicFramePr>
          <p:nvPr/>
        </p:nvGraphicFramePr>
        <p:xfrm>
          <a:off x="3681730" y="532765"/>
          <a:ext cx="337185" cy="874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81730" y="532765"/>
                        <a:ext cx="337185" cy="8743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4"/>
          <p:cNvGraphicFramePr>
            <a:graphicFrameLocks noChangeAspect="1"/>
          </p:cNvGraphicFramePr>
          <p:nvPr/>
        </p:nvGraphicFramePr>
        <p:xfrm>
          <a:off x="4234815" y="1247775"/>
          <a:ext cx="301625" cy="781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152400" imgH="393700" progId="Equation.DSMT4">
                  <p:embed/>
                </p:oleObj>
              </mc:Choice>
              <mc:Fallback>
                <p:oleObj name="" r:id="rId5" imgW="152400" imgH="393700" progId="Equation.DSMT4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34815" y="1247775"/>
                        <a:ext cx="301625" cy="7816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8" name="矩形 6"/>
          <p:cNvSpPr/>
          <p:nvPr/>
        </p:nvSpPr>
        <p:spPr>
          <a:xfrm>
            <a:off x="2087563" y="601345"/>
            <a:ext cx="89789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/>
          <p:nvPr/>
        </p:nvSpPr>
        <p:spPr>
          <a:xfrm>
            <a:off x="1937385" y="2286953"/>
            <a:ext cx="8178800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为了使不等式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中不等号的一边变为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，依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据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，不等式两边都减去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，不等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号的方向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                         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03" name="Text Box 4"/>
          <p:cNvSpPr txBox="1"/>
          <p:nvPr/>
        </p:nvSpPr>
        <p:spPr>
          <a:xfrm>
            <a:off x="5588635" y="3612515"/>
            <a:ext cx="45275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﹤2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b="1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，即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﹤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endParaRPr lang="en-US" altLang="zh-CN" sz="2800" b="1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14" name="Text Box 17"/>
          <p:cNvSpPr txBox="1"/>
          <p:nvPr/>
        </p:nvSpPr>
        <p:spPr>
          <a:xfrm>
            <a:off x="2769235" y="2923540"/>
            <a:ext cx="2249488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不等式性质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endParaRPr lang="en-US" altLang="zh-CN" sz="2800" b="1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15" name="Text Box 18"/>
          <p:cNvSpPr txBox="1"/>
          <p:nvPr/>
        </p:nvSpPr>
        <p:spPr>
          <a:xfrm>
            <a:off x="8271510" y="2972753"/>
            <a:ext cx="5524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endParaRPr lang="en-US" altLang="zh-CN" sz="2800" b="1" i="1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16" name="Text Box 19"/>
          <p:cNvSpPr txBox="1"/>
          <p:nvPr/>
        </p:nvSpPr>
        <p:spPr>
          <a:xfrm>
            <a:off x="3740785" y="3612515"/>
            <a:ext cx="101600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不变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17" name="Rectangle 2"/>
          <p:cNvSpPr/>
          <p:nvPr/>
        </p:nvSpPr>
        <p:spPr>
          <a:xfrm>
            <a:off x="1771015" y="1754823"/>
            <a:ext cx="290671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609600" indent="-6096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  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&lt;2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　　　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8692" name="组合 17"/>
          <p:cNvGrpSpPr/>
          <p:nvPr/>
        </p:nvGrpSpPr>
        <p:grpSpPr>
          <a:xfrm>
            <a:off x="1770698" y="113030"/>
            <a:ext cx="1406525" cy="521970"/>
            <a:chOff x="0" y="0"/>
            <a:chExt cx="3456456" cy="471975"/>
          </a:xfrm>
        </p:grpSpPr>
        <p:sp>
          <p:nvSpPr>
            <p:cNvPr id="28693" name="圆角矩形 31"/>
            <p:cNvSpPr/>
            <p:nvPr/>
          </p:nvSpPr>
          <p:spPr>
            <a:xfrm>
              <a:off x="0" y="0"/>
              <a:ext cx="3420378" cy="469392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694" name="文本框 19"/>
            <p:cNvSpPr/>
            <p:nvPr/>
          </p:nvSpPr>
          <p:spPr>
            <a:xfrm>
              <a:off x="70829" y="0"/>
              <a:ext cx="3385627" cy="4719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练一练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99590" y="635000"/>
            <a:ext cx="7098665" cy="1291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609600" indent="-609600">
              <a:lnSpc>
                <a:spcPct val="150000"/>
              </a:lnSpc>
            </a:pP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利用不等式的基本性质，把下列不等式化成</a:t>
            </a:r>
            <a:r>
              <a:rPr lang="en-US" altLang="zh-CN" sz="26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6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</a:t>
            </a:r>
            <a:r>
              <a:rPr lang="en-US" altLang="zh-CN" sz="26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endParaRPr lang="en-US" altLang="zh-CN" sz="2600" i="1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marL="609600" indent="-609600">
              <a:lnSpc>
                <a:spcPct val="150000"/>
              </a:lnSpc>
            </a:pPr>
            <a:r>
              <a:rPr lang="zh-CN" altLang="en-US" sz="26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或</a:t>
            </a:r>
            <a:r>
              <a:rPr lang="en-US" altLang="zh-CN" sz="26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﹤</a:t>
            </a:r>
            <a:r>
              <a:rPr lang="en-US" altLang="zh-CN" sz="26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6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的形式</a:t>
            </a: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endParaRPr lang="zh-CN" altLang="en-US" sz="2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4" grpId="0"/>
      <p:bldP spid="25615" grpId="0"/>
      <p:bldP spid="256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5"/>
          <p:cNvSpPr txBox="1"/>
          <p:nvPr/>
        </p:nvSpPr>
        <p:spPr>
          <a:xfrm>
            <a:off x="2260600" y="1437958"/>
            <a:ext cx="7777163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为了使不等式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﹥3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中的不等号的一边变为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根据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，不等式两边都除以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不等号的方向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651" name="Text Box 6"/>
          <p:cNvSpPr txBox="1"/>
          <p:nvPr/>
        </p:nvSpPr>
        <p:spPr>
          <a:xfrm>
            <a:off x="6657975" y="2925445"/>
            <a:ext cx="20875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﹤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-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  .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664" name="Text Box 19"/>
          <p:cNvSpPr txBox="1"/>
          <p:nvPr/>
        </p:nvSpPr>
        <p:spPr>
          <a:xfrm>
            <a:off x="3362325" y="2125345"/>
            <a:ext cx="26066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不等式的性质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665" name="Text Box 20"/>
          <p:cNvSpPr txBox="1"/>
          <p:nvPr/>
        </p:nvSpPr>
        <p:spPr>
          <a:xfrm>
            <a:off x="9151938" y="2123758"/>
            <a:ext cx="700087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666" name="Text Box 21"/>
          <p:cNvSpPr txBox="1"/>
          <p:nvPr/>
        </p:nvSpPr>
        <p:spPr>
          <a:xfrm>
            <a:off x="4811713" y="2712720"/>
            <a:ext cx="1090612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改变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7667" name="对象 2766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388543" y="2767331"/>
          <a:ext cx="294640" cy="760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388543" y="2767331"/>
                        <a:ext cx="294640" cy="7607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8" name="Rectangle 2"/>
          <p:cNvSpPr/>
          <p:nvPr/>
        </p:nvSpPr>
        <p:spPr>
          <a:xfrm>
            <a:off x="2463800" y="599758"/>
            <a:ext cx="2414588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609600" indent="-60960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  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　　　　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64" grpId="0"/>
      <p:bldP spid="27665" grpId="0"/>
      <p:bldP spid="2766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79575" y="1020128"/>
            <a:ext cx="7926388" cy="3322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8480" marR="0" lvl="0" indent="-53848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．下列推理正确的是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(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　　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)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538480" marR="0" lvl="0" indent="-3175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48945" algn="l"/>
              </a:tabLst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．因为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＜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，所以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＋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2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＜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＋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  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538480" marR="0" lvl="0" indent="-3175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48945" algn="l"/>
              </a:tabLst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．因为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＜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，所以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－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＞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0  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538480" marR="0" lvl="0" indent="-3175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48945" algn="l"/>
              </a:tabLst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C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．因为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＞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，所以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＋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c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＞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＋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c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 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538480" marR="0" lvl="0" indent="-3175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48945" algn="l"/>
              </a:tabLst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D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．因为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＞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，所以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＋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c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＞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＋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d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38775" y="1020128"/>
            <a:ext cx="407988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624965" y="12446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12773" y="810895"/>
            <a:ext cx="37782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0724" name="对象 1"/>
          <p:cNvGraphicFramePr>
            <a:graphicFrameLocks noChangeAspect="1"/>
          </p:cNvGraphicFramePr>
          <p:nvPr/>
        </p:nvGraphicFramePr>
        <p:xfrm>
          <a:off x="1781810" y="922497"/>
          <a:ext cx="7892415" cy="2169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7924800" imgH="2190750" progId="Word.Document.12">
                  <p:embed/>
                </p:oleObj>
              </mc:Choice>
              <mc:Fallback>
                <p:oleObj name="" r:id="rId1" imgW="7924800" imgH="2190750" progId="Word.Document.12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81810" y="922497"/>
                        <a:ext cx="7892415" cy="21697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1" name="内容占位符 7"/>
          <p:cNvSpPr txBox="1"/>
          <p:nvPr/>
        </p:nvSpPr>
        <p:spPr>
          <a:xfrm>
            <a:off x="2241550" y="2602230"/>
            <a:ext cx="7372985" cy="2461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(1)       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_____    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  <a:buFontTx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(2)3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  <a:buFontTx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        _____       .</a:t>
            </a:r>
            <a:endParaRPr lang="zh-CN" alt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5853" name="Object 3"/>
          <p:cNvGraphicFramePr>
            <a:graphicFrameLocks noChangeAspect="1"/>
          </p:cNvGraphicFramePr>
          <p:nvPr/>
        </p:nvGraphicFramePr>
        <p:xfrm>
          <a:off x="2894013" y="2602230"/>
          <a:ext cx="5286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266700" imgH="393065" progId="Equation.DSMT4">
                  <p:embed/>
                </p:oleObj>
              </mc:Choice>
              <mc:Fallback>
                <p:oleObj name="" r:id="rId1" imgW="266700" imgH="393065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94013" y="2602230"/>
                        <a:ext cx="528637" cy="784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54" name="Object 17"/>
          <p:cNvGraphicFramePr>
            <a:graphicFrameLocks noChangeAspect="1"/>
          </p:cNvGraphicFramePr>
          <p:nvPr/>
        </p:nvGraphicFramePr>
        <p:xfrm>
          <a:off x="4469130" y="2657793"/>
          <a:ext cx="528638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266700" imgH="393065" progId="Equation.DSMT4">
                  <p:embed/>
                </p:oleObj>
              </mc:Choice>
              <mc:Fallback>
                <p:oleObj name="" r:id="rId3" imgW="266700" imgH="393065" progId="Equation.DSMT4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69130" y="2657793"/>
                        <a:ext cx="528638" cy="784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矩形 27"/>
          <p:cNvSpPr/>
          <p:nvPr/>
        </p:nvSpPr>
        <p:spPr>
          <a:xfrm>
            <a:off x="3809683" y="2819400"/>
            <a:ext cx="3854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5856" name="Object 18"/>
          <p:cNvGraphicFramePr>
            <a:graphicFrameLocks noChangeAspect="1"/>
          </p:cNvGraphicFramePr>
          <p:nvPr/>
        </p:nvGraphicFramePr>
        <p:xfrm>
          <a:off x="2808923" y="4276408"/>
          <a:ext cx="5540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4" imgW="279400" imgH="393700" progId="Equation.DSMT4">
                  <p:embed/>
                </p:oleObj>
              </mc:Choice>
              <mc:Fallback>
                <p:oleObj name="" r:id="rId4" imgW="279400" imgH="393700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08923" y="4276408"/>
                        <a:ext cx="554037" cy="784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57" name="Object 19"/>
          <p:cNvGraphicFramePr>
            <a:graphicFrameLocks noChangeAspect="1"/>
          </p:cNvGraphicFramePr>
          <p:nvPr/>
        </p:nvGraphicFramePr>
        <p:xfrm>
          <a:off x="4369435" y="4265613"/>
          <a:ext cx="528638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6" imgW="266700" imgH="393065" progId="Equation.DSMT4">
                  <p:embed/>
                </p:oleObj>
              </mc:Choice>
              <mc:Fallback>
                <p:oleObj name="" r:id="rId6" imgW="266700" imgH="393065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69435" y="4265613"/>
                        <a:ext cx="528638" cy="784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矩形 31"/>
          <p:cNvSpPr/>
          <p:nvPr/>
        </p:nvSpPr>
        <p:spPr>
          <a:xfrm>
            <a:off x="3232785" y="3585528"/>
            <a:ext cx="3854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18230" y="4465003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699" name="文本框 35851"/>
          <p:cNvSpPr txBox="1"/>
          <p:nvPr/>
        </p:nvSpPr>
        <p:spPr>
          <a:xfrm>
            <a:off x="1624965" y="1151255"/>
            <a:ext cx="5334000" cy="565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342900" indent="-34290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+12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charset="-122"/>
              </a:rPr>
              <a:t>     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+12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700" name="文本框 35852"/>
          <p:cNvSpPr txBox="1"/>
          <p:nvPr/>
        </p:nvSpPr>
        <p:spPr>
          <a:xfrm>
            <a:off x="1624965" y="2097405"/>
            <a:ext cx="5029200" cy="565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342900" indent="-34290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charset="-122"/>
              </a:rPr>
              <a:t>     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10 .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702" name="文本框 35854"/>
          <p:cNvSpPr txBox="1"/>
          <p:nvPr/>
        </p:nvSpPr>
        <p:spPr>
          <a:xfrm>
            <a:off x="3726815" y="2160905"/>
            <a:ext cx="658813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algn="ctr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8320" y="467360"/>
            <a:ext cx="63703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已知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&gt;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，请用“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＞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”或“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＜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”填空：</a:t>
            </a:r>
            <a:endParaRPr lang="zh-CN" altLang="en-US" sz="2800"/>
          </a:p>
        </p:txBody>
      </p:sp>
      <p:sp>
        <p:nvSpPr>
          <p:cNvPr id="7" name="文本框 35854"/>
          <p:cNvSpPr txBox="1"/>
          <p:nvPr/>
        </p:nvSpPr>
        <p:spPr>
          <a:xfrm>
            <a:off x="3810000" y="1184275"/>
            <a:ext cx="658813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algn="ctr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33" grpId="0"/>
      <p:bldP spid="2970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49162"/>
          <p:cNvSpPr txBox="1"/>
          <p:nvPr/>
        </p:nvSpPr>
        <p:spPr>
          <a:xfrm>
            <a:off x="2086610" y="323850"/>
            <a:ext cx="742950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4.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下面是某同学根据不等式的性质做的一道题：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8675" name="组合 49169"/>
          <p:cNvGrpSpPr/>
          <p:nvPr/>
        </p:nvGrpSpPr>
        <p:grpSpPr>
          <a:xfrm>
            <a:off x="2924810" y="984568"/>
            <a:ext cx="5848350" cy="2081212"/>
            <a:chOff x="0" y="0"/>
            <a:chExt cx="3696" cy="1392"/>
          </a:xfrm>
        </p:grpSpPr>
        <p:sp>
          <p:nvSpPr>
            <p:cNvPr id="28676" name="矩形 49163"/>
            <p:cNvSpPr/>
            <p:nvPr/>
          </p:nvSpPr>
          <p:spPr>
            <a:xfrm>
              <a:off x="0" y="0"/>
              <a:ext cx="3696" cy="1392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24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28677" name="直接连接符 49164"/>
            <p:cNvSpPr/>
            <p:nvPr/>
          </p:nvSpPr>
          <p:spPr>
            <a:xfrm>
              <a:off x="0" y="336"/>
              <a:ext cx="3696" cy="0"/>
            </a:xfrm>
            <a:prstGeom prst="line">
              <a:avLst/>
            </a:prstGeom>
            <a:ln w="19050" cap="flat" cmpd="sng">
              <a:solidFill>
                <a:schemeClr val="accent1"/>
              </a:solidFill>
              <a:prstDash val="dash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78" name="直接连接符 49167"/>
            <p:cNvSpPr/>
            <p:nvPr/>
          </p:nvSpPr>
          <p:spPr>
            <a:xfrm>
              <a:off x="0" y="672"/>
              <a:ext cx="3696" cy="0"/>
            </a:xfrm>
            <a:prstGeom prst="line">
              <a:avLst/>
            </a:prstGeom>
            <a:ln w="19050" cap="flat" cmpd="sng">
              <a:solidFill>
                <a:schemeClr val="accent1"/>
              </a:solidFill>
              <a:prstDash val="dash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79" name="直接连接符 49168"/>
            <p:cNvSpPr/>
            <p:nvPr/>
          </p:nvSpPr>
          <p:spPr>
            <a:xfrm>
              <a:off x="0" y="1008"/>
              <a:ext cx="3696" cy="0"/>
            </a:xfrm>
            <a:prstGeom prst="line">
              <a:avLst/>
            </a:prstGeom>
            <a:ln w="19050" cap="flat" cmpd="sng">
              <a:solidFill>
                <a:schemeClr val="accent1"/>
              </a:solidFill>
              <a:prstDash val="dash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680" name="文本框 49170"/>
          <p:cNvSpPr txBox="1"/>
          <p:nvPr/>
        </p:nvSpPr>
        <p:spPr>
          <a:xfrm>
            <a:off x="3372485" y="951230"/>
            <a:ext cx="5343525" cy="1008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ts val="3575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在不等式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+5&gt;9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的两边都减去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81" name="文本框 49171"/>
          <p:cNvSpPr txBox="1"/>
          <p:nvPr/>
        </p:nvSpPr>
        <p:spPr>
          <a:xfrm>
            <a:off x="3610610" y="1494155"/>
            <a:ext cx="5105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 4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82" name="文本框 49172"/>
          <p:cNvSpPr txBox="1"/>
          <p:nvPr/>
        </p:nvSpPr>
        <p:spPr>
          <a:xfrm>
            <a:off x="3421698" y="1962468"/>
            <a:ext cx="5294312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在不等式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 4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的两边都除以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83" name="文本框 49174"/>
          <p:cNvSpPr txBox="1"/>
          <p:nvPr/>
        </p:nvSpPr>
        <p:spPr>
          <a:xfrm>
            <a:off x="3610610" y="2556193"/>
            <a:ext cx="5105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-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84" name="文本框 49175"/>
          <p:cNvSpPr txBox="1"/>
          <p:nvPr/>
        </p:nvSpPr>
        <p:spPr>
          <a:xfrm>
            <a:off x="2796223" y="3210243"/>
            <a:ext cx="6254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请问他做对了吗？如果不对，请改正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85" name="圆角矩形标注 49177"/>
          <p:cNvSpPr/>
          <p:nvPr/>
        </p:nvSpPr>
        <p:spPr>
          <a:xfrm flipH="1" flipV="1">
            <a:off x="3372485" y="3857943"/>
            <a:ext cx="1295400" cy="609600"/>
          </a:xfrm>
          <a:prstGeom prst="wedgeRoundRectCallout">
            <a:avLst>
              <a:gd name="adj1" fmla="val 78921"/>
              <a:gd name="adj2" fmla="val -3229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 anchorCtr="0"/>
          <a:lstStyle/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不对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86" name="文本框 49182"/>
          <p:cNvSpPr txBox="1"/>
          <p:nvPr/>
        </p:nvSpPr>
        <p:spPr>
          <a:xfrm>
            <a:off x="7649210" y="3486468"/>
            <a:ext cx="1524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8687" name="组合 49184"/>
          <p:cNvGrpSpPr/>
          <p:nvPr/>
        </p:nvGrpSpPr>
        <p:grpSpPr>
          <a:xfrm>
            <a:off x="6430010" y="2948305"/>
            <a:ext cx="2438400" cy="990600"/>
            <a:chOff x="0" y="0"/>
            <a:chExt cx="1536" cy="624"/>
          </a:xfrm>
        </p:grpSpPr>
        <p:sp>
          <p:nvSpPr>
            <p:cNvPr id="28688" name="直接连接符 49180"/>
            <p:cNvSpPr/>
            <p:nvPr/>
          </p:nvSpPr>
          <p:spPr>
            <a:xfrm>
              <a:off x="0" y="0"/>
              <a:ext cx="672" cy="624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9" name="直接连接符 49183"/>
            <p:cNvSpPr/>
            <p:nvPr/>
          </p:nvSpPr>
          <p:spPr>
            <a:xfrm flipV="1">
              <a:off x="672" y="624"/>
              <a:ext cx="864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rot="10800000"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8690" name="图片 49187" descr="新男孩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060" y="4002405"/>
            <a:ext cx="1144588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91" name="矩形 49178"/>
          <p:cNvSpPr/>
          <p:nvPr/>
        </p:nvSpPr>
        <p:spPr>
          <a:xfrm>
            <a:off x="5287010" y="2495868"/>
            <a:ext cx="1143000" cy="45720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 bldLvl="0" animBg="1"/>
      <p:bldP spid="2868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7"/>
          <p:cNvSpPr txBox="1"/>
          <p:nvPr/>
        </p:nvSpPr>
        <p:spPr>
          <a:xfrm>
            <a:off x="2508250" y="3284855"/>
            <a:ext cx="6623050" cy="2291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  <a:buFontTx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(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不等式的基本性质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  <a:buFontTx/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  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76" name="矩形 6"/>
          <p:cNvSpPr/>
          <p:nvPr/>
        </p:nvSpPr>
        <p:spPr>
          <a:xfrm>
            <a:off x="1971358" y="3284855"/>
            <a:ext cx="79502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解：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8" name="内容占位符 7"/>
          <p:cNvSpPr txBox="1"/>
          <p:nvPr/>
        </p:nvSpPr>
        <p:spPr>
          <a:xfrm>
            <a:off x="1687830" y="147955"/>
            <a:ext cx="7625715" cy="2461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把下列不等式化为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”或“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”的形式：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(4)        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6879" name="Object 16"/>
          <p:cNvGraphicFramePr>
            <a:graphicFrameLocks noChangeAspect="1"/>
          </p:cNvGraphicFramePr>
          <p:nvPr/>
        </p:nvGraphicFramePr>
        <p:xfrm>
          <a:off x="2285365" y="1817053"/>
          <a:ext cx="333375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65100" imgH="393065" progId="Equation.DSMT4">
                  <p:embed/>
                </p:oleObj>
              </mc:Choice>
              <mc:Fallback>
                <p:oleObj name="" r:id="rId1" imgW="165100" imgH="393065" progId="Equation.DSMT4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85365" y="1817053"/>
                        <a:ext cx="333375" cy="792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80" name="Object 31"/>
          <p:cNvGraphicFramePr>
            <a:graphicFrameLocks noChangeAspect="1"/>
          </p:cNvGraphicFramePr>
          <p:nvPr/>
        </p:nvGraphicFramePr>
        <p:xfrm>
          <a:off x="5392420" y="1820228"/>
          <a:ext cx="2070100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1028065" imgH="393700" progId="Equation.DSMT4">
                  <p:embed/>
                </p:oleObj>
              </mc:Choice>
              <mc:Fallback>
                <p:oleObj name="" r:id="rId3" imgW="1028065" imgH="393700" progId="Equation.DSMT4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2420" y="1820228"/>
                        <a:ext cx="2070100" cy="788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72" name="Object 32"/>
          <p:cNvGraphicFramePr>
            <a:graphicFrameLocks noChangeAspect="1"/>
          </p:cNvGraphicFramePr>
          <p:nvPr/>
        </p:nvGraphicFramePr>
        <p:xfrm>
          <a:off x="3015933" y="3910330"/>
          <a:ext cx="1660525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825500" imgH="393700" progId="Equation.DSMT4">
                  <p:embed/>
                </p:oleObj>
              </mc:Choice>
              <mc:Fallback>
                <p:oleObj name="" r:id="rId5" imgW="825500" imgH="393700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15933" y="3910330"/>
                        <a:ext cx="1660525" cy="790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73" name="Object 33"/>
          <p:cNvGraphicFramePr>
            <a:graphicFrameLocks noChangeAspect="1"/>
          </p:cNvGraphicFramePr>
          <p:nvPr/>
        </p:nvGraphicFramePr>
        <p:xfrm>
          <a:off x="3613150" y="4784090"/>
          <a:ext cx="307975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7" imgW="152400" imgH="393700" progId="Equation.DSMT4">
                  <p:embed/>
                </p:oleObj>
              </mc:Choice>
              <mc:Fallback>
                <p:oleObj name="" r:id="rId7" imgW="152400" imgH="393700" progId="Equation.DSMT4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13150" y="4784090"/>
                        <a:ext cx="307975" cy="792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内容占位符 7"/>
          <p:cNvSpPr txBox="1"/>
          <p:nvPr/>
        </p:nvSpPr>
        <p:spPr>
          <a:xfrm>
            <a:off x="2412048" y="249555"/>
            <a:ext cx="7151687" cy="3692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÷(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5÷(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所以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76" name="矩形 6"/>
          <p:cNvSpPr/>
          <p:nvPr/>
        </p:nvSpPr>
        <p:spPr>
          <a:xfrm>
            <a:off x="1608773" y="337820"/>
            <a:ext cx="847090" cy="6915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解：</a:t>
            </a:r>
            <a:endParaRPr lang="zh-CN" altLang="en-US" sz="2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内容占位符 7"/>
          <p:cNvSpPr txBox="1"/>
          <p:nvPr/>
        </p:nvSpPr>
        <p:spPr>
          <a:xfrm>
            <a:off x="2158365" y="507365"/>
            <a:ext cx="8422640" cy="5892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    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 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＋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－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＞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－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+1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＞</a:t>
            </a:r>
            <a:r>
              <a:rPr lang="en-US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0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+1-1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    ＞－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 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×(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1×(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，所以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  <a:buFontTx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        ＞          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  <a:buFontTx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6×               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6×          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2(2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÷(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1÷(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，所以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＜－  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4" name="Object 17"/>
          <p:cNvGraphicFramePr>
            <a:graphicFrameLocks noChangeAspect="1"/>
          </p:cNvGraphicFramePr>
          <p:nvPr/>
        </p:nvGraphicFramePr>
        <p:xfrm>
          <a:off x="2631440" y="453390"/>
          <a:ext cx="3302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65100" imgH="393065" progId="Equation.DSMT4">
                  <p:embed/>
                </p:oleObj>
              </mc:Choice>
              <mc:Fallback>
                <p:oleObj name="" r:id="rId1" imgW="165100" imgH="393065" progId="Equation.DSMT4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1440" y="453390"/>
                        <a:ext cx="330200" cy="792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7" name="Object 16"/>
          <p:cNvGraphicFramePr>
            <a:graphicFrameLocks noChangeAspect="1"/>
          </p:cNvGraphicFramePr>
          <p:nvPr/>
        </p:nvGraphicFramePr>
        <p:xfrm>
          <a:off x="2561590" y="2318385"/>
          <a:ext cx="3302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65100" imgH="393065" progId="Equation.DSMT4">
                  <p:embed/>
                </p:oleObj>
              </mc:Choice>
              <mc:Fallback>
                <p:oleObj name="" r:id="rId3" imgW="165100" imgH="393065" progId="Equation.DSMT4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61590" y="2318385"/>
                        <a:ext cx="330200" cy="792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7"/>
          <p:cNvGraphicFramePr>
            <a:graphicFrameLocks noChangeAspect="1"/>
          </p:cNvGraphicFramePr>
          <p:nvPr/>
        </p:nvGraphicFramePr>
        <p:xfrm>
          <a:off x="2286000" y="1124744"/>
          <a:ext cx="533400" cy="794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4" imgW="266700" imgH="393700" progId="Equation.DSMT4">
                  <p:embed/>
                </p:oleObj>
              </mc:Choice>
              <mc:Fallback>
                <p:oleObj name="" r:id="rId4" imgW="266700" imgH="393700" progId="Equation.DSMT4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0" y="1124744"/>
                        <a:ext cx="533400" cy="7943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8"/>
          <p:cNvGraphicFramePr>
            <a:graphicFrameLocks noChangeAspect="1"/>
          </p:cNvGraphicFramePr>
          <p:nvPr/>
        </p:nvGraphicFramePr>
        <p:xfrm>
          <a:off x="7259955" y="452120"/>
          <a:ext cx="533400" cy="795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6" imgW="266700" imgH="393700" progId="Equation.DSMT4">
                  <p:embed/>
                </p:oleObj>
              </mc:Choice>
              <mc:Fallback>
                <p:oleObj name="" r:id="rId6" imgW="266700" imgH="393700" progId="Equation.DSMT4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59955" y="452120"/>
                        <a:ext cx="533400" cy="7956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83" name="Object 16"/>
          <p:cNvGraphicFramePr>
            <a:graphicFrameLocks noChangeAspect="1"/>
          </p:cNvGraphicFramePr>
          <p:nvPr/>
        </p:nvGraphicFramePr>
        <p:xfrm>
          <a:off x="2961323" y="2997518"/>
          <a:ext cx="73977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8" imgW="368300" imgH="393700" progId="Equation.DSMT4">
                  <p:embed/>
                </p:oleObj>
              </mc:Choice>
              <mc:Fallback>
                <p:oleObj name="" r:id="rId8" imgW="368300" imgH="393700" progId="Equation.DSMT4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61323" y="2997518"/>
                        <a:ext cx="739775" cy="78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84" name="Object 20"/>
          <p:cNvGraphicFramePr>
            <a:graphicFrameLocks noChangeAspect="1"/>
          </p:cNvGraphicFramePr>
          <p:nvPr/>
        </p:nvGraphicFramePr>
        <p:xfrm>
          <a:off x="2769235" y="3785235"/>
          <a:ext cx="1252538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0" imgW="622300" imgH="431800" progId="Equation.DSMT4">
                  <p:embed/>
                </p:oleObj>
              </mc:Choice>
              <mc:Fallback>
                <p:oleObj name="" r:id="rId10" imgW="622300" imgH="431800" progId="Equation.DSMT4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69235" y="3785235"/>
                        <a:ext cx="1252538" cy="865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85" name="Object 21"/>
          <p:cNvGraphicFramePr>
            <a:graphicFrameLocks noChangeAspect="1"/>
          </p:cNvGraphicFramePr>
          <p:nvPr/>
        </p:nvGraphicFramePr>
        <p:xfrm>
          <a:off x="3907790" y="3034348"/>
          <a:ext cx="895350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2" imgW="444500" imgH="393700" progId="Equation.DSMT4">
                  <p:embed/>
                </p:oleObj>
              </mc:Choice>
              <mc:Fallback>
                <p:oleObj name="" r:id="rId12" imgW="444500" imgH="393700" progId="Equation.DSMT4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07790" y="3034348"/>
                        <a:ext cx="895350" cy="788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86" name="Object 22"/>
          <p:cNvGraphicFramePr>
            <a:graphicFrameLocks noChangeAspect="1"/>
          </p:cNvGraphicFramePr>
          <p:nvPr/>
        </p:nvGraphicFramePr>
        <p:xfrm>
          <a:off x="4803140" y="3721418"/>
          <a:ext cx="89535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4" imgW="444500" imgH="393700" progId="Equation.DSMT4">
                  <p:embed/>
                </p:oleObj>
              </mc:Choice>
              <mc:Fallback>
                <p:oleObj name="" r:id="rId14" imgW="444500" imgH="393700" progId="Equation.DSMT4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03140" y="3721418"/>
                        <a:ext cx="895350" cy="78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3"/>
          <p:cNvGraphicFramePr>
            <a:graphicFrameLocks noChangeAspect="1"/>
          </p:cNvGraphicFramePr>
          <p:nvPr/>
        </p:nvGraphicFramePr>
        <p:xfrm>
          <a:off x="7770495" y="5608003"/>
          <a:ext cx="3048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6" imgW="152400" imgH="393700" progId="Equation.DSMT4">
                  <p:embed/>
                </p:oleObj>
              </mc:Choice>
              <mc:Fallback>
                <p:oleObj name="" r:id="rId16" imgW="152400" imgH="393700" progId="Equation.DSMT4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770495" y="5608003"/>
                        <a:ext cx="304800" cy="792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6" name="矩形 6"/>
          <p:cNvSpPr/>
          <p:nvPr/>
        </p:nvSpPr>
        <p:spPr>
          <a:xfrm>
            <a:off x="1608773" y="337820"/>
            <a:ext cx="847090" cy="6915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解：</a:t>
            </a:r>
            <a:endParaRPr lang="zh-CN" altLang="en-US" sz="2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4" name="Object 18"/>
          <p:cNvGraphicFramePr>
            <a:graphicFrameLocks noChangeAspect="1"/>
          </p:cNvGraphicFramePr>
          <p:nvPr/>
        </p:nvGraphicFramePr>
        <p:xfrm>
          <a:off x="4713605" y="552133"/>
          <a:ext cx="33020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8" imgW="165100" imgH="393065" progId="Equation.DSMT4">
                  <p:embed/>
                </p:oleObj>
              </mc:Choice>
              <mc:Fallback>
                <p:oleObj name="" r:id="rId18" imgW="165100" imgH="393065" progId="Equation.DSMT4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13605" y="552133"/>
                        <a:ext cx="330200" cy="793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7"/>
          <p:cNvGraphicFramePr>
            <a:graphicFrameLocks noChangeAspect="1"/>
          </p:cNvGraphicFramePr>
          <p:nvPr/>
        </p:nvGraphicFramePr>
        <p:xfrm>
          <a:off x="2631440" y="1673860"/>
          <a:ext cx="330200" cy="792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9" imgW="165100" imgH="393065" progId="Equation.DSMT4">
                  <p:embed/>
                </p:oleObj>
              </mc:Choice>
              <mc:Fallback>
                <p:oleObj name="" r:id="rId19" imgW="165100" imgH="393065" progId="Equation.DSMT4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1440" y="1673860"/>
                        <a:ext cx="330200" cy="792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73267" y="202356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97207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31747" name="Text Box 16"/>
          <p:cNvSpPr txBox="1"/>
          <p:nvPr/>
        </p:nvSpPr>
        <p:spPr>
          <a:xfrm>
            <a:off x="1989138" y="2818448"/>
            <a:ext cx="1465262" cy="138366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不等式的基本性质</a:t>
            </a:r>
            <a:endParaRPr lang="zh-CN" altLang="en-US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48" name="左大括号 17"/>
          <p:cNvSpPr/>
          <p:nvPr/>
        </p:nvSpPr>
        <p:spPr>
          <a:xfrm>
            <a:off x="3630613" y="1677035"/>
            <a:ext cx="219075" cy="3116263"/>
          </a:xfrm>
          <a:prstGeom prst="leftBrace">
            <a:avLst>
              <a:gd name="adj1" fmla="val 141851"/>
              <a:gd name="adj2" fmla="val 50000"/>
            </a:avLst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Text Box 18"/>
          <p:cNvSpPr txBox="1"/>
          <p:nvPr/>
        </p:nvSpPr>
        <p:spPr>
          <a:xfrm>
            <a:off x="4024313" y="2889885"/>
            <a:ext cx="1439862" cy="138366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不等式基本性质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2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1750" name="Text Box 18"/>
          <p:cNvSpPr txBox="1"/>
          <p:nvPr/>
        </p:nvSpPr>
        <p:spPr>
          <a:xfrm>
            <a:off x="4024313" y="4405948"/>
            <a:ext cx="1431925" cy="138366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不等式基本性质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3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1751" name="文本框 6"/>
          <p:cNvSpPr txBox="1"/>
          <p:nvPr/>
        </p:nvSpPr>
        <p:spPr>
          <a:xfrm>
            <a:off x="5431790" y="321373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zh-CN" altLang="en-US" sz="28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2" name="文本框 7"/>
          <p:cNvSpPr txBox="1"/>
          <p:nvPr/>
        </p:nvSpPr>
        <p:spPr>
          <a:xfrm>
            <a:off x="5460683" y="479361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zh-CN" altLang="en-US" sz="28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753" name="组合 16402"/>
          <p:cNvGrpSpPr/>
          <p:nvPr/>
        </p:nvGrpSpPr>
        <p:grpSpPr>
          <a:xfrm>
            <a:off x="5914390" y="2866073"/>
            <a:ext cx="2632075" cy="1384300"/>
            <a:chOff x="0" y="0"/>
            <a:chExt cx="1658" cy="872"/>
          </a:xfrm>
        </p:grpSpPr>
        <p:sp>
          <p:nvSpPr>
            <p:cNvPr id="31754" name="Text Box 18"/>
            <p:cNvSpPr txBox="1"/>
            <p:nvPr/>
          </p:nvSpPr>
          <p:spPr>
            <a:xfrm>
              <a:off x="0" y="0"/>
              <a:ext cx="1658" cy="872"/>
            </a:xfrm>
            <a:prstGeom prst="rect">
              <a:avLst/>
            </a:prstGeom>
            <a:solidFill>
              <a:srgbClr val="FFFFFF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tx2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如果          那么</a:t>
              </a:r>
              <a:endPara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31755" name="对象 31754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506" y="111"/>
            <a:ext cx="971" cy="2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1" imgW="737870" imgH="203200" progId="Equation.DSMT4">
                    <p:embed/>
                  </p:oleObj>
                </mc:Choice>
                <mc:Fallback>
                  <p:oleObj name="" r:id="rId1" imgW="737870" imgH="203200" progId="Equation.DSMT4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06" y="111"/>
                          <a:ext cx="971" cy="25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756" name="对象 31755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433" y="398"/>
            <a:ext cx="1128" cy="4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3" imgW="902970" imgH="394335" progId="Equation.DSMT4">
                    <p:embed/>
                  </p:oleObj>
                </mc:Choice>
                <mc:Fallback>
                  <p:oleObj name="" r:id="rId3" imgW="902970" imgH="394335" progId="Equation.DSMT4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33" y="398"/>
                          <a:ext cx="1128" cy="4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757" name="组合 16403"/>
          <p:cNvGrpSpPr/>
          <p:nvPr/>
        </p:nvGrpSpPr>
        <p:grpSpPr>
          <a:xfrm>
            <a:off x="6027103" y="4415473"/>
            <a:ext cx="2519362" cy="1384300"/>
            <a:chOff x="0" y="0"/>
            <a:chExt cx="1587" cy="872"/>
          </a:xfrm>
        </p:grpSpPr>
        <p:sp>
          <p:nvSpPr>
            <p:cNvPr id="31758" name="Text Box 18"/>
            <p:cNvSpPr txBox="1"/>
            <p:nvPr/>
          </p:nvSpPr>
          <p:spPr>
            <a:xfrm>
              <a:off x="0" y="0"/>
              <a:ext cx="1587" cy="872"/>
            </a:xfrm>
            <a:prstGeom prst="rect">
              <a:avLst/>
            </a:prstGeom>
            <a:solidFill>
              <a:srgbClr val="FFFFFF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tx2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如果          那么</a:t>
              </a:r>
              <a:endPara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31759" name="对象 31758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530" y="146"/>
            <a:ext cx="876" cy="2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" r:id="rId5" imgW="737870" imgH="203200" progId="Equation.DSMT4">
                    <p:embed/>
                  </p:oleObj>
                </mc:Choice>
                <mc:Fallback>
                  <p:oleObj name="" r:id="rId5" imgW="737870" imgH="203200" progId="Equation.DSMT4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30" y="146"/>
                          <a:ext cx="876" cy="2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760" name="对象 31759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488" y="398"/>
            <a:ext cx="1002" cy="4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7" imgW="890270" imgH="394335" progId="Equation.DSMT4">
                    <p:embed/>
                  </p:oleObj>
                </mc:Choice>
                <mc:Fallback>
                  <p:oleObj name="" r:id="rId7" imgW="890270" imgH="394335" progId="Equation.DSMT4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88" y="398"/>
                          <a:ext cx="1002" cy="4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1761" name="左大括号 18"/>
          <p:cNvSpPr/>
          <p:nvPr/>
        </p:nvSpPr>
        <p:spPr>
          <a:xfrm flipH="1">
            <a:off x="8777288" y="1896110"/>
            <a:ext cx="180975" cy="2897188"/>
          </a:xfrm>
          <a:prstGeom prst="leftBrace">
            <a:avLst>
              <a:gd name="adj1" fmla="val 160013"/>
              <a:gd name="adj2" fmla="val 50000"/>
            </a:avLst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62" name="Text Box 16"/>
          <p:cNvSpPr txBox="1"/>
          <p:nvPr/>
        </p:nvSpPr>
        <p:spPr>
          <a:xfrm>
            <a:off x="9201150" y="1118235"/>
            <a:ext cx="838200" cy="526224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应用性质对不等式简单变形</a:t>
            </a:r>
            <a:endParaRPr lang="zh-CN" altLang="en-US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63" name="Text Box 16"/>
          <p:cNvSpPr txBox="1"/>
          <p:nvPr/>
        </p:nvSpPr>
        <p:spPr>
          <a:xfrm>
            <a:off x="3881438" y="1354773"/>
            <a:ext cx="1873250" cy="95313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不等式的基本性质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764" name="Text Box 16"/>
          <p:cNvSpPr txBox="1"/>
          <p:nvPr/>
        </p:nvSpPr>
        <p:spPr>
          <a:xfrm>
            <a:off x="6223953" y="1354773"/>
            <a:ext cx="2255837" cy="138366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如果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a&gt;b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，那么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a+c&gt;b+c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i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ctr"/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a-c&gt;b-c</a:t>
            </a:r>
            <a:endParaRPr lang="en-US" altLang="zh-CN" sz="2800" i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765" name="文本框 2"/>
          <p:cNvSpPr txBox="1"/>
          <p:nvPr/>
        </p:nvSpPr>
        <p:spPr>
          <a:xfrm>
            <a:off x="5708968" y="1538923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zh-CN" altLang="en-US" sz="28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 animBg="1"/>
      <p:bldP spid="31748" grpId="0" bldLvl="0" animBg="1"/>
      <p:bldP spid="31749" grpId="0" bldLvl="0" animBg="1"/>
      <p:bldP spid="31750" grpId="0" bldLvl="0" animBg="1"/>
      <p:bldP spid="31751" grpId="0" bldLvl="0" animBg="1"/>
      <p:bldP spid="31752" grpId="0" bldLvl="0" animBg="1"/>
      <p:bldP spid="31761" grpId="0" bldLvl="0" animBg="1"/>
      <p:bldP spid="31762" grpId="0" bldLvl="0" animBg="1"/>
      <p:bldP spid="31763" grpId="0" bldLvl="0" animBg="1"/>
      <p:bldP spid="31764" grpId="0" bldLvl="0" animBg="1"/>
      <p:bldP spid="3176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23745" y="794385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107" name="Rectangle 1"/>
          <p:cNvSpPr/>
          <p:nvPr/>
        </p:nvSpPr>
        <p:spPr>
          <a:xfrm>
            <a:off x="1835150" y="1878965"/>
            <a:ext cx="8727440" cy="24168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1.理解并掌握不等式的基本性质;</a:t>
            </a:r>
            <a:endParaRPr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2.通过实例操作,培养学生观察、分析、比较的能力,  </a:t>
            </a:r>
            <a:endParaRPr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会用不等式的基本性质解简单的不等式.(重点、难点)</a:t>
            </a:r>
            <a:endParaRPr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72590" y="20320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5122" name="矩形 23723"/>
          <p:cNvSpPr/>
          <p:nvPr/>
        </p:nvSpPr>
        <p:spPr>
          <a:xfrm>
            <a:off x="2046288" y="2053273"/>
            <a:ext cx="8416925" cy="3449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前面我们已经学习过等式的基本性质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等式的两边都加上（或都减去）同一个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数或同一个整式，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等式仍然成立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等式的两边都乘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以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（或除以）一个不为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的数，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等式仍然成立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23" name="文本框 7"/>
          <p:cNvSpPr txBox="1"/>
          <p:nvPr/>
        </p:nvSpPr>
        <p:spPr>
          <a:xfrm>
            <a:off x="2019300" y="5042535"/>
            <a:ext cx="7172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猜想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不等式也具有同样的性质吗？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25" name="圆角矩形 31"/>
          <p:cNvSpPr/>
          <p:nvPr/>
        </p:nvSpPr>
        <p:spPr>
          <a:xfrm>
            <a:off x="1863725" y="1230948"/>
            <a:ext cx="1909763" cy="4826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复习引入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28140" y="133985"/>
            <a:ext cx="2261235" cy="706755"/>
            <a:chOff x="3590568" y="400194"/>
            <a:chExt cx="5213316" cy="1031890"/>
          </a:xfrm>
        </p:grpSpPr>
        <p:grpSp>
          <p:nvGrpSpPr>
            <p:cNvPr id="2" name="组合 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" name="圆角矩形 1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9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001203" y="1101090"/>
            <a:ext cx="7451725" cy="24168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8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</a:t>
            </a: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利用等式的基本性质可以解方程</a:t>
            </a: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类似地，利用不等式的基本性质 也可以解不等式</a:t>
            </a: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那么，不等式具有什么性质呢？</a:t>
            </a:r>
            <a:endParaRPr kumimoji="0" lang="zh-CN" altLang="en-US" sz="2800" kern="1200" cap="none" spc="0" normalizeH="0" baseline="0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579880" y="109855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34515" y="830580"/>
            <a:ext cx="32467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一、不等式的性质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225" name="文本框 29697"/>
          <p:cNvSpPr txBox="1"/>
          <p:nvPr/>
        </p:nvSpPr>
        <p:spPr>
          <a:xfrm>
            <a:off x="1850708" y="2295208"/>
            <a:ext cx="55832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活动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dirty="0">
                <a:solidFill>
                  <a:srgbClr val="3C8C93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用天平探究不等式的性质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8" name="组合 32771"/>
          <p:cNvGrpSpPr/>
          <p:nvPr/>
        </p:nvGrpSpPr>
        <p:grpSpPr>
          <a:xfrm>
            <a:off x="7426960" y="3376613"/>
            <a:ext cx="2951163" cy="360362"/>
            <a:chOff x="0" y="0"/>
            <a:chExt cx="1859" cy="227"/>
          </a:xfrm>
        </p:grpSpPr>
        <p:sp>
          <p:nvSpPr>
            <p:cNvPr id="9" name="等腰三角形 32772"/>
            <p:cNvSpPr/>
            <p:nvPr/>
          </p:nvSpPr>
          <p:spPr>
            <a:xfrm>
              <a:off x="0" y="0"/>
              <a:ext cx="181" cy="226"/>
            </a:xfrm>
            <a:prstGeom prst="triangle">
              <a:avLst>
                <a:gd name="adj" fmla="val 50000"/>
              </a:avLst>
            </a:prstGeom>
            <a:solidFill>
              <a:srgbClr val="3366FF"/>
            </a:soli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" name="等腰三角形 32773"/>
            <p:cNvSpPr/>
            <p:nvPr/>
          </p:nvSpPr>
          <p:spPr>
            <a:xfrm>
              <a:off x="1678" y="1"/>
              <a:ext cx="181" cy="226"/>
            </a:xfrm>
            <a:prstGeom prst="triangle">
              <a:avLst>
                <a:gd name="adj" fmla="val 50000"/>
              </a:avLst>
            </a:prstGeom>
            <a:solidFill>
              <a:srgbClr val="3366FF"/>
            </a:soli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" name="直接连接符 32774"/>
          <p:cNvSpPr/>
          <p:nvPr/>
        </p:nvSpPr>
        <p:spPr>
          <a:xfrm>
            <a:off x="4833938" y="4745990"/>
            <a:ext cx="2232025" cy="0"/>
          </a:xfrm>
          <a:prstGeom prst="line">
            <a:avLst/>
          </a:prstGeom>
          <a:ln w="38100" cap="flat" cmpd="sng">
            <a:solidFill>
              <a:srgbClr val="3366FF"/>
            </a:solidFill>
            <a:prstDash val="solid"/>
            <a:bevel/>
            <a:headEnd type="none" w="med" len="med"/>
            <a:tailEnd type="triangle" w="med" len="med"/>
          </a:ln>
        </p:spPr>
      </p:sp>
      <p:grpSp>
        <p:nvGrpSpPr>
          <p:cNvPr id="12" name="组合 32775"/>
          <p:cNvGrpSpPr/>
          <p:nvPr/>
        </p:nvGrpSpPr>
        <p:grpSpPr>
          <a:xfrm>
            <a:off x="5267325" y="3880803"/>
            <a:ext cx="1079500" cy="1014413"/>
            <a:chOff x="0" y="0"/>
            <a:chExt cx="680" cy="639"/>
          </a:xfrm>
        </p:grpSpPr>
        <p:sp>
          <p:nvSpPr>
            <p:cNvPr id="13" name="文本框 32776"/>
            <p:cNvSpPr txBox="1"/>
            <p:nvPr/>
          </p:nvSpPr>
          <p:spPr>
            <a:xfrm>
              <a:off x="0" y="0"/>
              <a:ext cx="318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6000" dirty="0">
                  <a:latin typeface="Arial" panose="020B0604020202020204" pitchFamily="34" charset="0"/>
                  <a:ea typeface="宋体" panose="02010600030101010101" pitchFamily="2" charset="-122"/>
                </a:rPr>
                <a:t>+</a:t>
              </a:r>
              <a:endParaRPr lang="en-US" altLang="zh-CN" sz="6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等腰三角形 32777"/>
            <p:cNvSpPr/>
            <p:nvPr/>
          </p:nvSpPr>
          <p:spPr>
            <a:xfrm>
              <a:off x="499" y="182"/>
              <a:ext cx="181" cy="226"/>
            </a:xfrm>
            <a:prstGeom prst="triangle">
              <a:avLst>
                <a:gd name="adj" fmla="val 50000"/>
              </a:avLst>
            </a:prstGeom>
            <a:solidFill>
              <a:srgbClr val="3366FF"/>
            </a:soli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32794"/>
          <p:cNvGrpSpPr/>
          <p:nvPr/>
        </p:nvGrpSpPr>
        <p:grpSpPr>
          <a:xfrm>
            <a:off x="6833235" y="3376613"/>
            <a:ext cx="3779838" cy="1439862"/>
            <a:chOff x="0" y="0"/>
            <a:chExt cx="2381" cy="907"/>
          </a:xfrm>
        </p:grpSpPr>
        <p:sp>
          <p:nvSpPr>
            <p:cNvPr id="16" name="椭圆 32795"/>
            <p:cNvSpPr/>
            <p:nvPr/>
          </p:nvSpPr>
          <p:spPr>
            <a:xfrm>
              <a:off x="136" y="0"/>
              <a:ext cx="227" cy="227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" name="矩形 32796"/>
            <p:cNvSpPr/>
            <p:nvPr/>
          </p:nvSpPr>
          <p:spPr>
            <a:xfrm>
              <a:off x="1814" y="0"/>
              <a:ext cx="182" cy="228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8" name="组合 32797"/>
            <p:cNvGrpSpPr/>
            <p:nvPr/>
          </p:nvGrpSpPr>
          <p:grpSpPr>
            <a:xfrm>
              <a:off x="0" y="45"/>
              <a:ext cx="2381" cy="862"/>
              <a:chOff x="0" y="0"/>
              <a:chExt cx="2381" cy="862"/>
            </a:xfrm>
          </p:grpSpPr>
          <p:sp>
            <p:nvSpPr>
              <p:cNvPr id="19" name="直接连接符 32798"/>
              <p:cNvSpPr/>
              <p:nvPr/>
            </p:nvSpPr>
            <p:spPr>
              <a:xfrm>
                <a:off x="340" y="272"/>
                <a:ext cx="1678" cy="0"/>
              </a:xfrm>
              <a:prstGeom prst="line">
                <a:avLst/>
              </a:prstGeom>
              <a:ln w="444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0" name="等腰三角形 32799"/>
              <p:cNvSpPr/>
              <p:nvPr/>
            </p:nvSpPr>
            <p:spPr>
              <a:xfrm>
                <a:off x="907" y="272"/>
                <a:ext cx="544" cy="590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8" name="组合 32800"/>
              <p:cNvGrpSpPr/>
              <p:nvPr/>
            </p:nvGrpSpPr>
            <p:grpSpPr>
              <a:xfrm>
                <a:off x="1655" y="0"/>
                <a:ext cx="726" cy="272"/>
                <a:chOff x="0" y="0"/>
                <a:chExt cx="726" cy="272"/>
              </a:xfrm>
            </p:grpSpPr>
            <p:sp>
              <p:nvSpPr>
                <p:cNvPr id="29" name="直接连接符 32801"/>
                <p:cNvSpPr/>
                <p:nvPr/>
              </p:nvSpPr>
              <p:spPr>
                <a:xfrm>
                  <a:off x="91" y="181"/>
                  <a:ext cx="544" cy="0"/>
                </a:xfrm>
                <a:prstGeom prst="line">
                  <a:avLst/>
                </a:prstGeom>
                <a:ln w="508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30" name="直接连接符 32802"/>
                <p:cNvSpPr/>
                <p:nvPr/>
              </p:nvSpPr>
              <p:spPr>
                <a:xfrm>
                  <a:off x="363" y="181"/>
                  <a:ext cx="0" cy="91"/>
                </a:xfrm>
                <a:prstGeom prst="line">
                  <a:avLst/>
                </a:prstGeom>
                <a:ln w="508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31" name="直接连接符 32803"/>
                <p:cNvSpPr/>
                <p:nvPr/>
              </p:nvSpPr>
              <p:spPr>
                <a:xfrm flipV="1">
                  <a:off x="590" y="0"/>
                  <a:ext cx="136" cy="181"/>
                </a:xfrm>
                <a:prstGeom prst="line">
                  <a:avLst/>
                </a:prstGeom>
                <a:ln w="508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32" name="直接连接符 32804"/>
                <p:cNvSpPr/>
                <p:nvPr/>
              </p:nvSpPr>
              <p:spPr>
                <a:xfrm>
                  <a:off x="0" y="0"/>
                  <a:ext cx="136" cy="181"/>
                </a:xfrm>
                <a:prstGeom prst="line">
                  <a:avLst/>
                </a:prstGeom>
                <a:ln w="508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3" name="组合 32805"/>
              <p:cNvGrpSpPr/>
              <p:nvPr/>
            </p:nvGrpSpPr>
            <p:grpSpPr>
              <a:xfrm>
                <a:off x="0" y="0"/>
                <a:ext cx="726" cy="272"/>
                <a:chOff x="0" y="0"/>
                <a:chExt cx="726" cy="272"/>
              </a:xfrm>
            </p:grpSpPr>
            <p:sp>
              <p:nvSpPr>
                <p:cNvPr id="34" name="直接连接符 32806"/>
                <p:cNvSpPr/>
                <p:nvPr/>
              </p:nvSpPr>
              <p:spPr>
                <a:xfrm>
                  <a:off x="91" y="181"/>
                  <a:ext cx="544" cy="0"/>
                </a:xfrm>
                <a:prstGeom prst="line">
                  <a:avLst/>
                </a:prstGeom>
                <a:ln w="476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35" name="直接连接符 32807"/>
                <p:cNvSpPr/>
                <p:nvPr/>
              </p:nvSpPr>
              <p:spPr>
                <a:xfrm>
                  <a:off x="363" y="181"/>
                  <a:ext cx="0" cy="91"/>
                </a:xfrm>
                <a:prstGeom prst="line">
                  <a:avLst/>
                </a:prstGeom>
                <a:ln w="508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36" name="直接连接符 32808"/>
                <p:cNvSpPr/>
                <p:nvPr/>
              </p:nvSpPr>
              <p:spPr>
                <a:xfrm flipV="1">
                  <a:off x="590" y="0"/>
                  <a:ext cx="136" cy="181"/>
                </a:xfrm>
                <a:prstGeom prst="line">
                  <a:avLst/>
                </a:prstGeom>
                <a:ln w="508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37" name="直接连接符 32809"/>
                <p:cNvSpPr/>
                <p:nvPr/>
              </p:nvSpPr>
              <p:spPr>
                <a:xfrm>
                  <a:off x="0" y="0"/>
                  <a:ext cx="136" cy="181"/>
                </a:xfrm>
                <a:prstGeom prst="line">
                  <a:avLst/>
                </a:prstGeom>
                <a:ln w="508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8" name="组合 32810"/>
              <p:cNvGrpSpPr/>
              <p:nvPr/>
            </p:nvGrpSpPr>
            <p:grpSpPr>
              <a:xfrm>
                <a:off x="1089" y="91"/>
                <a:ext cx="181" cy="182"/>
                <a:chOff x="0" y="0"/>
                <a:chExt cx="181" cy="182"/>
              </a:xfrm>
            </p:grpSpPr>
            <p:sp>
              <p:nvSpPr>
                <p:cNvPr id="39" name="任意多边形 32811"/>
                <p:cNvSpPr/>
                <p:nvPr/>
              </p:nvSpPr>
              <p:spPr>
                <a:xfrm>
                  <a:off x="0" y="0"/>
                  <a:ext cx="181" cy="1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" name="直接连接符 32812"/>
                <p:cNvSpPr/>
                <p:nvPr/>
              </p:nvSpPr>
              <p:spPr>
                <a:xfrm>
                  <a:off x="90" y="46"/>
                  <a:ext cx="0" cy="13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</p:grpSp>
        </p:grpSp>
      </p:grpSp>
      <p:graphicFrame>
        <p:nvGraphicFramePr>
          <p:cNvPr id="42" name="对象 41"/>
          <p:cNvGraphicFramePr/>
          <p:nvPr/>
        </p:nvGraphicFramePr>
        <p:xfrm>
          <a:off x="3018790" y="5288280"/>
          <a:ext cx="1559560" cy="789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355600" imgH="177800" progId="Equation.DSMT4">
                  <p:embed/>
                </p:oleObj>
              </mc:Choice>
              <mc:Fallback>
                <p:oleObj name="" r:id="rId1" imgW="355600" imgH="1778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8790" y="5288280"/>
                        <a:ext cx="1559560" cy="7899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右箭头 36912"/>
          <p:cNvSpPr/>
          <p:nvPr/>
        </p:nvSpPr>
        <p:spPr>
          <a:xfrm>
            <a:off x="5191125" y="5558155"/>
            <a:ext cx="1295400" cy="360363"/>
          </a:xfrm>
          <a:prstGeom prst="rightArrow">
            <a:avLst>
              <a:gd name="adj1" fmla="val 50000"/>
              <a:gd name="adj2" fmla="val 8971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45" name="对象 44"/>
          <p:cNvGraphicFramePr/>
          <p:nvPr/>
        </p:nvGraphicFramePr>
        <p:xfrm>
          <a:off x="6983730" y="5277485"/>
          <a:ext cx="3167063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760730" imgH="177800" progId="Equation.DSMT4">
                  <p:embed/>
                </p:oleObj>
              </mc:Choice>
              <mc:Fallback>
                <p:oleObj name="" r:id="rId3" imgW="760730" imgH="1778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83730" y="5277485"/>
                        <a:ext cx="3167063" cy="785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7" name="组合 32794"/>
          <p:cNvGrpSpPr/>
          <p:nvPr/>
        </p:nvGrpSpPr>
        <p:grpSpPr>
          <a:xfrm>
            <a:off x="1578610" y="3360103"/>
            <a:ext cx="3779838" cy="1439862"/>
            <a:chOff x="0" y="0"/>
            <a:chExt cx="2381" cy="907"/>
          </a:xfrm>
        </p:grpSpPr>
        <p:sp>
          <p:nvSpPr>
            <p:cNvPr id="48" name="椭圆 32795"/>
            <p:cNvSpPr/>
            <p:nvPr/>
          </p:nvSpPr>
          <p:spPr>
            <a:xfrm>
              <a:off x="226" y="0"/>
              <a:ext cx="227" cy="227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9" name="矩形 32796"/>
            <p:cNvSpPr/>
            <p:nvPr/>
          </p:nvSpPr>
          <p:spPr>
            <a:xfrm>
              <a:off x="1949" y="0"/>
              <a:ext cx="182" cy="228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50" name="组合 32797"/>
            <p:cNvGrpSpPr/>
            <p:nvPr/>
          </p:nvGrpSpPr>
          <p:grpSpPr>
            <a:xfrm>
              <a:off x="0" y="45"/>
              <a:ext cx="2381" cy="862"/>
              <a:chOff x="0" y="0"/>
              <a:chExt cx="2381" cy="862"/>
            </a:xfrm>
          </p:grpSpPr>
          <p:sp>
            <p:nvSpPr>
              <p:cNvPr id="51" name="直接连接符 32798"/>
              <p:cNvSpPr/>
              <p:nvPr/>
            </p:nvSpPr>
            <p:spPr>
              <a:xfrm>
                <a:off x="340" y="272"/>
                <a:ext cx="1678" cy="0"/>
              </a:xfrm>
              <a:prstGeom prst="line">
                <a:avLst/>
              </a:prstGeom>
              <a:ln w="444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52" name="等腰三角形 32799"/>
              <p:cNvSpPr/>
              <p:nvPr/>
            </p:nvSpPr>
            <p:spPr>
              <a:xfrm>
                <a:off x="907" y="272"/>
                <a:ext cx="544" cy="590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53" name="组合 32800"/>
              <p:cNvGrpSpPr/>
              <p:nvPr/>
            </p:nvGrpSpPr>
            <p:grpSpPr>
              <a:xfrm>
                <a:off x="1655" y="0"/>
                <a:ext cx="726" cy="272"/>
                <a:chOff x="0" y="0"/>
                <a:chExt cx="726" cy="272"/>
              </a:xfrm>
            </p:grpSpPr>
            <p:sp>
              <p:nvSpPr>
                <p:cNvPr id="54" name="直接连接符 32801"/>
                <p:cNvSpPr/>
                <p:nvPr/>
              </p:nvSpPr>
              <p:spPr>
                <a:xfrm>
                  <a:off x="91" y="181"/>
                  <a:ext cx="544" cy="0"/>
                </a:xfrm>
                <a:prstGeom prst="line">
                  <a:avLst/>
                </a:prstGeom>
                <a:ln w="508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5" name="直接连接符 32802"/>
                <p:cNvSpPr/>
                <p:nvPr/>
              </p:nvSpPr>
              <p:spPr>
                <a:xfrm>
                  <a:off x="363" y="181"/>
                  <a:ext cx="0" cy="91"/>
                </a:xfrm>
                <a:prstGeom prst="line">
                  <a:avLst/>
                </a:prstGeom>
                <a:ln w="508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6" name="直接连接符 32803"/>
                <p:cNvSpPr/>
                <p:nvPr/>
              </p:nvSpPr>
              <p:spPr>
                <a:xfrm flipV="1">
                  <a:off x="590" y="0"/>
                  <a:ext cx="136" cy="181"/>
                </a:xfrm>
                <a:prstGeom prst="line">
                  <a:avLst/>
                </a:prstGeom>
                <a:ln w="508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7" name="直接连接符 32804"/>
                <p:cNvSpPr/>
                <p:nvPr/>
              </p:nvSpPr>
              <p:spPr>
                <a:xfrm>
                  <a:off x="0" y="0"/>
                  <a:ext cx="136" cy="181"/>
                </a:xfrm>
                <a:prstGeom prst="line">
                  <a:avLst/>
                </a:prstGeom>
                <a:ln w="508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58" name="组合 32805"/>
              <p:cNvGrpSpPr/>
              <p:nvPr/>
            </p:nvGrpSpPr>
            <p:grpSpPr>
              <a:xfrm>
                <a:off x="0" y="0"/>
                <a:ext cx="726" cy="272"/>
                <a:chOff x="0" y="0"/>
                <a:chExt cx="726" cy="272"/>
              </a:xfrm>
            </p:grpSpPr>
            <p:sp>
              <p:nvSpPr>
                <p:cNvPr id="59" name="直接连接符 32806"/>
                <p:cNvSpPr/>
                <p:nvPr/>
              </p:nvSpPr>
              <p:spPr>
                <a:xfrm>
                  <a:off x="91" y="181"/>
                  <a:ext cx="544" cy="0"/>
                </a:xfrm>
                <a:prstGeom prst="line">
                  <a:avLst/>
                </a:prstGeom>
                <a:ln w="476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60" name="直接连接符 32807"/>
                <p:cNvSpPr/>
                <p:nvPr/>
              </p:nvSpPr>
              <p:spPr>
                <a:xfrm>
                  <a:off x="363" y="181"/>
                  <a:ext cx="0" cy="91"/>
                </a:xfrm>
                <a:prstGeom prst="line">
                  <a:avLst/>
                </a:prstGeom>
                <a:ln w="508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61" name="直接连接符 32808"/>
                <p:cNvSpPr/>
                <p:nvPr/>
              </p:nvSpPr>
              <p:spPr>
                <a:xfrm flipV="1">
                  <a:off x="590" y="0"/>
                  <a:ext cx="136" cy="181"/>
                </a:xfrm>
                <a:prstGeom prst="line">
                  <a:avLst/>
                </a:prstGeom>
                <a:ln w="508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62" name="直接连接符 32809"/>
                <p:cNvSpPr/>
                <p:nvPr/>
              </p:nvSpPr>
              <p:spPr>
                <a:xfrm>
                  <a:off x="0" y="0"/>
                  <a:ext cx="136" cy="181"/>
                </a:xfrm>
                <a:prstGeom prst="line">
                  <a:avLst/>
                </a:prstGeom>
                <a:ln w="508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63" name="组合 32810"/>
              <p:cNvGrpSpPr/>
              <p:nvPr/>
            </p:nvGrpSpPr>
            <p:grpSpPr>
              <a:xfrm>
                <a:off x="1089" y="91"/>
                <a:ext cx="181" cy="182"/>
                <a:chOff x="0" y="0"/>
                <a:chExt cx="181" cy="182"/>
              </a:xfrm>
            </p:grpSpPr>
            <p:sp>
              <p:nvSpPr>
                <p:cNvPr id="64" name="任意多边形 32811"/>
                <p:cNvSpPr/>
                <p:nvPr/>
              </p:nvSpPr>
              <p:spPr>
                <a:xfrm>
                  <a:off x="0" y="0"/>
                  <a:ext cx="181" cy="1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5" name="直接连接符 32812"/>
                <p:cNvSpPr/>
                <p:nvPr/>
              </p:nvSpPr>
              <p:spPr>
                <a:xfrm>
                  <a:off x="90" y="46"/>
                  <a:ext cx="0" cy="13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66" name="圆角矩形 31"/>
          <p:cNvSpPr/>
          <p:nvPr/>
        </p:nvSpPr>
        <p:spPr>
          <a:xfrm>
            <a:off x="1838643" y="1563370"/>
            <a:ext cx="1550987" cy="509588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合作探究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" fill="hold"/>
                                        <p:tgtEl>
                                          <p:spTgt spid="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2" name="文本框 29697"/>
          <p:cNvSpPr txBox="1"/>
          <p:nvPr/>
        </p:nvSpPr>
        <p:spPr>
          <a:xfrm>
            <a:off x="1735773" y="-317"/>
            <a:ext cx="55832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活动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用数轴探究不等式的性质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" name="矩形 7"/>
          <p:cNvSpPr>
            <a:spLocks noChangeArrowheads="1"/>
          </p:cNvSpPr>
          <p:nvPr/>
        </p:nvSpPr>
        <p:spPr bwMode="auto">
          <a:xfrm>
            <a:off x="1993900" y="1502728"/>
            <a:ext cx="755015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在数轴上，与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对应的点和与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对应的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点之间具有如下的位置关系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270125" y="2679065"/>
          <a:ext cx="6882130" cy="1794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5490"/>
                <a:gridCol w="6136640"/>
              </a:tblGrid>
              <a:tr h="59817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数</a:t>
                      </a:r>
                      <a:endParaRPr lang="zh-CN" alt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点的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位置变化</a:t>
                      </a:r>
                      <a:endParaRPr lang="zh-CN" altLang="en-US" sz="2400" dirty="0"/>
                    </a:p>
                  </a:txBody>
                  <a:tcPr marT="45732" marB="45732"/>
                </a:tc>
              </a:tr>
              <a:tr h="59817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+3</a:t>
                      </a:r>
                      <a:endParaRPr lang="zh-CN" altLang="en-US" sz="2400" dirty="0"/>
                    </a:p>
                  </a:txBody>
                  <a:tcPr marT="45732" marB="45732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相当于将与</a:t>
                      </a:r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对应的点向右平移</a:t>
                      </a: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个单位长度 </a:t>
                      </a:r>
                      <a:endParaRPr kumimoji="0" lang="zh-CN" alt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2" marB="45732"/>
                </a:tc>
              </a:tr>
              <a:tr h="59817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+3</a:t>
                      </a:r>
                      <a:endParaRPr lang="zh-CN" altLang="en-US" sz="2400" dirty="0"/>
                    </a:p>
                  </a:txBody>
                  <a:tcPr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相当于将与</a:t>
                      </a:r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对应的点向右平移</a:t>
                      </a: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个单位长度</a:t>
                      </a:r>
                      <a:endParaRPr lang="zh-CN" altLang="en-US" sz="2400" dirty="0"/>
                    </a:p>
                  </a:txBody>
                  <a:tcPr marT="45732" marB="45732"/>
                </a:tc>
              </a:tr>
            </a:tbl>
          </a:graphicData>
        </a:graphic>
      </p:graphicFrame>
      <p:sp>
        <p:nvSpPr>
          <p:cNvPr id="21" name="内容占位符 7"/>
          <p:cNvSpPr txBox="1"/>
          <p:nvPr/>
        </p:nvSpPr>
        <p:spPr>
          <a:xfrm>
            <a:off x="1895475" y="4255770"/>
            <a:ext cx="82842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175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+3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+3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的大小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175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，那么对于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的大小，你有什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么猜想？</a:t>
            </a:r>
            <a:endParaRPr lang="zh-CN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2420" y="4392295"/>
            <a:ext cx="1407160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+3&gt;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+3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3181350" y="1143000"/>
            <a:ext cx="5534660" cy="25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4204970" y="1022350"/>
            <a:ext cx="8255" cy="1289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7837805" y="1031240"/>
            <a:ext cx="8255" cy="1289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685030" y="1143000"/>
            <a:ext cx="44704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/>
              <a:t>b</a:t>
            </a:r>
            <a:endParaRPr lang="en-US" altLang="zh-CN" sz="2600"/>
          </a:p>
        </p:txBody>
      </p:sp>
      <p:sp>
        <p:nvSpPr>
          <p:cNvPr id="7" name="文本框 6"/>
          <p:cNvSpPr txBox="1"/>
          <p:nvPr/>
        </p:nvSpPr>
        <p:spPr>
          <a:xfrm>
            <a:off x="5659755" y="1143000"/>
            <a:ext cx="44704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6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7243445" y="1022350"/>
            <a:ext cx="8255" cy="1289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624320" y="1030605"/>
            <a:ext cx="8255" cy="1289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033770" y="1030605"/>
            <a:ext cx="8255" cy="1289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443220" y="1022350"/>
            <a:ext cx="8255" cy="1289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824095" y="1022350"/>
            <a:ext cx="8255" cy="1289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5788660" y="1118235"/>
            <a:ext cx="75565" cy="7556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highlight>
                <a:srgbClr val="FF0000"/>
              </a:highlight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792980" y="1106805"/>
            <a:ext cx="75565" cy="7556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highlight>
                <a:srgbClr val="FF0000"/>
              </a:highlight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604000" y="1117600"/>
            <a:ext cx="75565" cy="7556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highlight>
                <a:srgbClr val="FF0000"/>
              </a:highligh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15075" y="1193800"/>
            <a:ext cx="90170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i="1">
                <a:latin typeface="Times New Roman" panose="02020603050405020304" pitchFamily="18" charset="0"/>
                <a:cs typeface="Times New Roman" panose="02020603050405020304" pitchFamily="18" charset="0"/>
              </a:rPr>
              <a:t>b+3</a:t>
            </a:r>
            <a:endParaRPr lang="en-US" altLang="zh-CN" sz="26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616190" y="1096645"/>
            <a:ext cx="75565" cy="7556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highlight>
                <a:srgbClr val="FF0000"/>
              </a:highligh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19010" y="1193165"/>
            <a:ext cx="90170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i="1">
                <a:latin typeface="Times New Roman" panose="02020603050405020304" pitchFamily="18" charset="0"/>
                <a:cs typeface="Times New Roman" panose="02020603050405020304" pitchFamily="18" charset="0"/>
              </a:rPr>
              <a:t>a+3</a:t>
            </a:r>
            <a:endParaRPr lang="en-US" altLang="zh-CN" sz="26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18640" y="521970"/>
            <a:ext cx="80149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如图，当</a:t>
            </a:r>
            <a:r>
              <a:rPr lang="en-US" altLang="zh-CN" sz="2400" i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&gt;b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时，在数轴上表示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的点位于表示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的点的右侧</a:t>
            </a:r>
            <a:endParaRPr lang="zh-CN" altLang="en-US" sz="24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12430" y="4518660"/>
            <a:ext cx="1370330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+c&gt;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+c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78025" y="5362575"/>
            <a:ext cx="7566025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175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在不等式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＞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的两边都减去同一个数或同一个整式，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175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你认为应该有什么结论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3" grpId="0" bldLvl="0" animBg="1"/>
      <p:bldP spid="14" grpId="0" bldLvl="0" animBg="1"/>
      <p:bldP spid="15" grpId="0" bldLvl="0" animBg="1"/>
      <p:bldP spid="16" grpId="0"/>
      <p:bldP spid="17" grpId="0" bldLvl="0" animBg="1"/>
      <p:bldP spid="18" grpId="0"/>
      <p:bldP spid="20" grpId="0"/>
      <p:bldP spid="22" grpId="0"/>
    </p:bldLst>
  </p:timing>
</p:sld>
</file>

<file path=ppt/tags/tag1.xml><?xml version="1.0" encoding="utf-8"?>
<p:tagLst xmlns:p="http://schemas.openxmlformats.org/presentationml/2006/main">
  <p:tag name="KSO_WM_UNIT_TABLE_BEAUTIFY" val="smartTable{acc37cd4-11f0-4da0-b951-48e0aecf88a9}"/>
</p:tagLst>
</file>

<file path=ppt/tags/tag2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3908</Words>
  <Application>WPS 演示</Application>
  <PresentationFormat>全屏显示(4:3)</PresentationFormat>
  <Paragraphs>462</Paragraphs>
  <Slides>33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37</vt:i4>
      </vt:variant>
      <vt:variant>
        <vt:lpstr>幻灯片标题</vt:lpstr>
      </vt:variant>
      <vt:variant>
        <vt:i4>33</vt:i4>
      </vt:variant>
    </vt:vector>
  </HeadingPairs>
  <TitlesOfParts>
    <vt:vector size="86" baseType="lpstr">
      <vt:lpstr>Arial</vt:lpstr>
      <vt:lpstr>宋体</vt:lpstr>
      <vt:lpstr>Wingdings</vt:lpstr>
      <vt:lpstr>微软雅黑 Light</vt:lpstr>
      <vt:lpstr>华文行楷</vt:lpstr>
      <vt:lpstr>微软雅黑</vt:lpstr>
      <vt:lpstr>隶书</vt:lpstr>
      <vt:lpstr>黑体</vt:lpstr>
      <vt:lpstr>造字工房悦黑（非商用）常规体</vt:lpstr>
      <vt:lpstr>Calibri</vt:lpstr>
      <vt:lpstr>Times New Roman</vt:lpstr>
      <vt:lpstr>Arial Unicode MS</vt:lpstr>
      <vt:lpstr>Calibri</vt:lpstr>
      <vt:lpstr>Times New Roman</vt:lpstr>
      <vt:lpstr>Courier New</vt:lpstr>
      <vt:lpstr>Office 主题</vt:lpstr>
      <vt:lpstr>Equation.DSMT4</vt:lpstr>
      <vt:lpstr>Equation.DSMT4</vt:lpstr>
      <vt:lpstr>Equation.DSMT4</vt:lpstr>
      <vt:lpstr>Equation.DSMT4</vt:lpstr>
      <vt:lpstr>Equation.DSMT4</vt:lpstr>
      <vt:lpstr>Word.Document.12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104</cp:revision>
  <dcterms:created xsi:type="dcterms:W3CDTF">2015-10-07T07:18:00Z</dcterms:created>
  <dcterms:modified xsi:type="dcterms:W3CDTF">2025-02-07T01:27:38Z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C4B38BC5519B44ED89B81BFD84329E41</vt:lpwstr>
  </property>
</Properties>
</file>